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9a14e7f5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9a14e7f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For example, we have an ordering system and we can check on whether a model is a valid one. The result of that legality check depends on the exact contents of that object’s configuration. True or false depends on whether all components are bound to compatible slots in the current object state. </a:t>
            </a:r>
            <a:r>
              <a:rPr lang="sv-SE">
                <a:solidFill>
                  <a:schemeClr val="dk1"/>
                </a:solidFill>
              </a:rPr>
              <a:t> If you instantiate two different instances of the Model object, you might get different results on this method, as it depends on the state of the particular object that the method is invoked on. If we are writing unit tests, we need to set the slots accordingly.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9a14e7f5_0_10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9a14e7f5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In OO programs, public and private parts of a class are distinguished from each other. Private variables and methods are inaccessible to external objects - they can only read and interact with public elements of a class. To change private state, they must interact through those public elements. For example, here, (public and private in code)</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 checkConfiguration class can’t be called directly by external objects, but it could be called indirectly by calling the public isLegalConfiguration method (explain code)</a:t>
            </a:r>
            <a:endParaRPr>
              <a:solidFill>
                <a:schemeClr val="dk1"/>
              </a:solidFill>
            </a:endParaRPr>
          </a:p>
          <a:p>
            <a:pPr indent="0" lvl="0" marL="0" rtl="0" algn="l">
              <a:lnSpc>
                <a:spcPct val="115000"/>
              </a:lnSpc>
              <a:spcBef>
                <a:spcPts val="0"/>
              </a:spcBef>
              <a:spcAft>
                <a:spcPts val="0"/>
              </a:spcAft>
              <a:buNone/>
            </a:pPr>
            <a:r>
              <a:rPr lang="sv-SE">
                <a:solidFill>
                  <a:schemeClr val="dk1"/>
                </a:solidFill>
              </a:rPr>
              <a:t>Encapsulation creates problems when testing because, first, testing often involves creating a particular set of conditions, and that requires being able to control the state of objects. If parts of that state are private, we lose direct control over that object and need to get it into the right state through indirect means. Second, problems in checking test results because we may need access to private information to distinguish between correct and incorrect behavior. Our oracle might need to identify incorrect state, but be unable to see parts of that state.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e9a14e7f5_0_1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9a14e7f5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An important aspect of OO design is the idea of Inheritance - this is the concept that you can define a hierarchy of related classes where the children all inherit the attributes and operations of their parents. This is really useful in creating specialized new classes. </a:t>
            </a:r>
            <a:endParaRPr>
              <a:solidFill>
                <a:schemeClr val="dk1"/>
              </a:solidFill>
            </a:endParaRPr>
          </a:p>
          <a:p>
            <a:pPr indent="0" lvl="0" marL="0" rtl="0" algn="l">
              <a:spcBef>
                <a:spcPts val="0"/>
              </a:spcBef>
              <a:spcAft>
                <a:spcPts val="0"/>
              </a:spcAft>
              <a:buNone/>
            </a:pPr>
            <a:r>
              <a:rPr lang="sv-SE">
                <a:solidFill>
                  <a:schemeClr val="dk1"/>
                </a:solidFill>
              </a:rPr>
              <a:t>For instance, that Model class we’ve been looking at is a child of the class CompositeItem, which in turn is a child of the class LineItem.</a:t>
            </a:r>
            <a:endParaRPr>
              <a:solidFill>
                <a:schemeClr val="dk1"/>
              </a:solidFill>
            </a:endParaRPr>
          </a:p>
          <a:p>
            <a:pPr indent="0" lvl="0" marL="0" rtl="0" algn="l">
              <a:spcBef>
                <a:spcPts val="0"/>
              </a:spcBef>
              <a:spcAft>
                <a:spcPts val="0"/>
              </a:spcAft>
              <a:buNone/>
            </a:pPr>
            <a:r>
              <a:rPr lang="sv-SE">
                <a:solidFill>
                  <a:schemeClr val="dk1"/>
                </a:solidFill>
              </a:rPr>
              <a:t>Both are classes with their own unique attributes and operations. But, the child also inherits the attributes and operations of its parent. Model gets parts, sku, and units from parents, along with methods like getUnitPrice and validItem.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e9a14e7f5_0_14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9a14e7f5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However, while child classes can be counted on to have methods of the same name as the parents, they might not offer the same result.(2)</a:t>
            </a:r>
            <a:endParaRPr>
              <a:solidFill>
                <a:schemeClr val="dk1"/>
              </a:solidFill>
            </a:endParaRPr>
          </a:p>
          <a:p>
            <a:pPr indent="0" lvl="0" marL="0" rtl="0" algn="l">
              <a:spcBef>
                <a:spcPts val="0"/>
              </a:spcBef>
              <a:spcAft>
                <a:spcPts val="0"/>
              </a:spcAft>
              <a:buNone/>
            </a:pPr>
            <a:r>
              <a:rPr lang="sv-SE">
                <a:solidFill>
                  <a:schemeClr val="dk1"/>
                </a:solidFill>
              </a:rPr>
              <a:t>Even if not, (3)</a:t>
            </a:r>
            <a:endParaRPr>
              <a:solidFill>
                <a:schemeClr val="dk1"/>
              </a:solidFill>
            </a:endParaRPr>
          </a:p>
          <a:p>
            <a:pPr indent="0" lvl="0" marL="0" rtl="0" algn="l">
              <a:spcBef>
                <a:spcPts val="0"/>
              </a:spcBef>
              <a:spcAft>
                <a:spcPts val="0"/>
              </a:spcAft>
              <a:buNone/>
            </a:pPr>
            <a:r>
              <a:rPr lang="sv-SE">
                <a:solidFill>
                  <a:schemeClr val="dk1"/>
                </a:solidFill>
              </a:rPr>
              <a:t>(4), but if not, the method must be retested in the child class to make sure you get the right result for that context. You may not need new test cases, but you will need to understand how the results will differ.</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e9a14e7f5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9a14e7f5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Related, Polymorphism is the ability of the same operation to behave differently when used on instances of different classes. Specifically. it is the ability to redefine the behavior of an operation to be relevant to the class it is operating on. </a:t>
            </a:r>
            <a:endParaRPr/>
          </a:p>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right side)</a:t>
            </a:r>
            <a:endParaRPr/>
          </a:p>
          <a:p>
            <a:pPr indent="0" lvl="0" marL="0" rtl="0" algn="l">
              <a:spcBef>
                <a:spcPts val="0"/>
              </a:spcBef>
              <a:spcAft>
                <a:spcPts val="0"/>
              </a:spcAft>
              <a:buNone/>
            </a:pPr>
            <a:r>
              <a:rPr lang="sv-SE"/>
              <a:t>This is a very powerful concept when coding, because we can write code that should work for any shape. If we don’t need to know if it’s a square or a circle, then we can just write to the abstract concept of a shape. At runtime, the appropriate object will get called, adn we’ll get the right area for that type of object. This allows us to write code that does not need to change, even if we get rid of particular shapes, add new shapes, or change how the area of an existing shape is calculated. We can restrict changes to a limited subset of the program.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9a14e7f5_0_18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9a14e7f5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However, this also introduces great risk of faults and makes testing difficult,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endParaRPr>
              <a:solidFill>
                <a:schemeClr val="dk1"/>
              </a:solidFill>
            </a:endParaRPr>
          </a:p>
          <a:p>
            <a:pPr indent="0" lvl="0" marL="0" rtl="0" algn="l">
              <a:spcBef>
                <a:spcPts val="0"/>
              </a:spcBef>
              <a:spcAft>
                <a:spcPts val="0"/>
              </a:spcAft>
              <a:buNone/>
            </a:pPr>
            <a:r>
              <a:rPr lang="sv-SE">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9a14e7f5_0_20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9a14e7f5_0_2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Most OO languages have the concepts of abstract classes and interfaces. These are (1) directly - they define a contract - a template for the real classes to follow. By declaring a class as a child of an abstract class, you promise that it will offer the variables and methods listed in the parent. LineItem is an abstract class. </a:t>
            </a:r>
            <a:endParaRPr>
              <a:solidFill>
                <a:schemeClr val="dk1"/>
              </a:solidFill>
            </a:endParaRPr>
          </a:p>
          <a:p>
            <a:pPr indent="0" lvl="0" marL="0" rtl="0" algn="l">
              <a:spcBef>
                <a:spcPts val="0"/>
              </a:spcBef>
              <a:spcAft>
                <a:spcPts val="0"/>
              </a:spcAft>
              <a:buNone/>
            </a:pPr>
            <a:r>
              <a:rPr lang="sv-SE">
                <a:solidFill>
                  <a:schemeClr val="dk1"/>
                </a:solidFill>
              </a:rPr>
              <a:t>(3-4)</a:t>
            </a:r>
            <a:endParaRPr>
              <a:solidFill>
                <a:schemeClr val="dk1"/>
              </a:solidFill>
            </a:endParaRPr>
          </a:p>
          <a:p>
            <a:pPr indent="0" lvl="0" marL="0" rtl="0" algn="l">
              <a:spcBef>
                <a:spcPts val="0"/>
              </a:spcBef>
              <a:spcAft>
                <a:spcPts val="0"/>
              </a:spcAft>
              <a:buNone/>
            </a:pPr>
            <a:r>
              <a:rPr lang="sv-SE">
                <a:solidFill>
                  <a:schemeClr val="dk1"/>
                </a:solidFill>
              </a:rPr>
              <a:t>Sometimes, you need to test the parts that are declared early - for instance, if different teams are implementing different children. In those cases, techniques need to be able to create and test a representative subset of what is declared in the abstract class.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e9a14e7f5_0_23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e9a14e7f5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You should know what exceptions are (maybe check java proficiency) (1-2)</a:t>
            </a:r>
            <a:endParaRPr>
              <a:solidFill>
                <a:schemeClr val="dk1"/>
              </a:solidFill>
            </a:endParaRPr>
          </a:p>
          <a:p>
            <a:pPr indent="0" lvl="0" marL="0" rtl="0" algn="l">
              <a:spcBef>
                <a:spcPts val="0"/>
              </a:spcBef>
              <a:spcAft>
                <a:spcPts val="0"/>
              </a:spcAft>
              <a:buNone/>
            </a:pPr>
            <a:r>
              <a:rPr lang="sv-SE">
                <a:solidFill>
                  <a:schemeClr val="dk1"/>
                </a:solidFill>
              </a:rPr>
              <a:t>We’ll talk more about this later, but exception handling impacts the control-flow of a method and introduces complications related to the fact that (3). This requires some adaptation of testing techniques and what elements we must consider when tracking code coverage.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e9a14e7f5_0_23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9a14e7f5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especially with multi-core CPUs, it is normal to have multiple, interacting threads of control. </a:t>
            </a:r>
            <a:endParaRPr/>
          </a:p>
          <a:p>
            <a:pPr indent="0" lvl="0" marL="0" rtl="0" algn="l">
              <a:lnSpc>
                <a:spcPct val="115000"/>
              </a:lnSpc>
              <a:spcBef>
                <a:spcPts val="0"/>
              </a:spcBef>
              <a:spcAft>
                <a:spcPts val="0"/>
              </a:spcAft>
              <a:buNone/>
            </a:pPr>
            <a:r>
              <a:rPr lang="sv-SE"/>
              <a:t>This introduces new sources of failure, such as (3)</a:t>
            </a:r>
            <a:endParaRPr/>
          </a:p>
          <a:p>
            <a:pPr indent="0" lvl="0" marL="0" rtl="0" algn="l">
              <a:lnSpc>
                <a:spcPct val="115000"/>
              </a:lnSpc>
              <a:spcBef>
                <a:spcPts val="0"/>
              </a:spcBef>
              <a:spcAft>
                <a:spcPts val="0"/>
              </a:spcAft>
              <a:buNone/>
            </a:pPr>
            <a:r>
              <a:rPr lang="sv-SE"/>
              <a:t>and adds new complications in testing in that the system is dependent on scheduler decisions that are not entirely under the tester’s control.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e9a14e7f5_0_1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9a14e7f5_0_15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299" name="Google Shape;299;g6e9a14e7f5_0_15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9a14e7f5_0_1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9a14e7f5_0_1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 we have some contract defined by which you access a subsystem, some top-level class or defined set of methods</a:t>
            </a:r>
            <a:endParaRPr/>
          </a:p>
          <a:p>
            <a:pPr indent="0" lvl="0" marL="0" rtl="0" algn="l">
              <a:spcBef>
                <a:spcPts val="0"/>
              </a:spcBef>
              <a:spcAft>
                <a:spcPts val="0"/>
              </a:spcAft>
              <a:buNone/>
            </a:pPr>
            <a:r>
              <a:rPr lang="sv-SE"/>
              <a:t>(read)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e9a14e7f5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9a14e7f5_0_2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Back in the second class, we talked about the phases of testing and where they fit into the grand scheme of development. (go over)</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When testing OO software, there are two stages where we will need to adapt our testing techniques, at the unit and subsystem testing phases.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During unit testing, we will apply intraclass testing techniques, techniques focused on testing one class in isolation.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 Once classes are tested in isolation, we will perform interclass testing - testing groups of classes and examining their interactions.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e9a14e7f5_0_16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e9a14e7f5_0_16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48" name="Google Shape;348;g6e9a14e7f5_0_16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e9a14e7f5_0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e9a14e7f5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first phase of testing in most cases, where we (1). (2) - or even before - some agile processes call for tests to be written before a class is written.</a:t>
            </a:r>
            <a:endParaRPr/>
          </a:p>
          <a:p>
            <a:pPr indent="0" lvl="0" marL="0" rtl="0" algn="l">
              <a:spcBef>
                <a:spcPts val="0"/>
              </a:spcBef>
              <a:spcAft>
                <a:spcPts val="0"/>
              </a:spcAft>
              <a:buNone/>
            </a:pPr>
            <a:r>
              <a:rPr lang="sv-SE"/>
              <a:t>(3) - can more easily isolate faults and track them down. In general, there is the expectation that units work in isolation before we combine them to form a system</a:t>
            </a:r>
            <a:endParaRPr/>
          </a:p>
          <a:p>
            <a:pPr indent="0" lvl="0" marL="0" rtl="0" algn="l">
              <a:spcBef>
                <a:spcPts val="0"/>
              </a:spcBef>
              <a:spcAft>
                <a:spcPts val="0"/>
              </a:spcAft>
              <a:buNone/>
            </a:pPr>
            <a:r>
              <a:rPr lang="sv-SE"/>
              <a:t>(4) - not the individual methods. The methods depend on and modify the object state, and they often depend on each other to get tasks done. We can isolate a class from the rest of the system, and create tests focused around the states of that class and the jobs that it performs.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6e9a14e7f5_0_29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e9a14e7f5_0_2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if we’ve created instantiations - concrete child classes - we can use those. If not, we can create special concrete instantiations for testing purposes and get rid of them when done.</a:t>
            </a:r>
            <a:endParaRPr/>
          </a:p>
          <a:p>
            <a:pPr indent="0" lvl="0" marL="0" rtl="0" algn="l">
              <a:lnSpc>
                <a:spcPct val="115000"/>
              </a:lnSpc>
              <a:spcBef>
                <a:spcPts val="0"/>
              </a:spcBef>
              <a:spcAft>
                <a:spcPts val="0"/>
              </a:spcAft>
              <a:buNone/>
            </a:pPr>
            <a:r>
              <a:rPr lang="sv-SE"/>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endParaRPr/>
          </a:p>
          <a:p>
            <a:pPr indent="0" lvl="0" marL="0" rtl="0" algn="l">
              <a:lnSpc>
                <a:spcPct val="115000"/>
              </a:lnSpc>
              <a:spcBef>
                <a:spcPts val="0"/>
              </a:spcBef>
              <a:spcAft>
                <a:spcPts val="0"/>
              </a:spcAft>
              <a:buNone/>
            </a:pPr>
            <a:r>
              <a:rPr lang="sv-SE"/>
              <a:t>(3). We can think of the class as a state machine model and try to figure out how method calls change the state.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e9a14e7f5_0_30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e9a14e7f5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(4) - from control and data flow</a:t>
            </a:r>
            <a:endParaRPr/>
          </a:p>
          <a:p>
            <a:pPr indent="0" lvl="0" marL="0" rtl="0" algn="l">
              <a:lnSpc>
                <a:spcPct val="115000"/>
              </a:lnSpc>
              <a:spcBef>
                <a:spcPts val="0"/>
              </a:spcBef>
              <a:spcAft>
                <a:spcPts val="0"/>
              </a:spcAft>
              <a:buNone/>
            </a:pPr>
            <a:r>
              <a:rPr lang="sv-SE"/>
              <a:t>(5) </a:t>
            </a:r>
            <a:endParaRPr/>
          </a:p>
          <a:p>
            <a:pPr indent="0" lvl="0" marL="0" rtl="0" algn="l">
              <a:lnSpc>
                <a:spcPct val="115000"/>
              </a:lnSpc>
              <a:spcBef>
                <a:spcPts val="0"/>
              </a:spcBef>
              <a:spcAft>
                <a:spcPts val="0"/>
              </a:spcAft>
              <a:buNone/>
            </a:pPr>
            <a:r>
              <a:rPr lang="sv-SE"/>
              <a:t>(6)</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e9a14e7f5_0_15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e9a14e7f5_0_15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376" name="Google Shape;376;g6e9a14e7f5_0_15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e9a14e7f5_0_30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e9a14e7f5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state of an object - the values of its atrributes - (1). So, when designing unit test a class, we need to systematically explore object states and transitions. </a:t>
            </a:r>
            <a:endParaRPr/>
          </a:p>
          <a:p>
            <a:pPr indent="0" lvl="0" marL="0" rtl="0" algn="l">
              <a:lnSpc>
                <a:spcPct val="115000"/>
              </a:lnSpc>
              <a:spcBef>
                <a:spcPts val="0"/>
              </a:spcBef>
              <a:spcAft>
                <a:spcPts val="0"/>
              </a:spcAft>
              <a:buNone/>
            </a:pPr>
            <a:r>
              <a:rPr lang="sv-SE"/>
              <a:t>(rest)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e9a14e7f5_0_155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e9a14e7f5_0_15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State machines</a:t>
            </a:r>
            <a:r>
              <a:rPr lang="sv-SE"/>
              <a:t> are directed graphs where </a:t>
            </a:r>
            <a:r>
              <a:rPr lang="sv-SE">
                <a:solidFill>
                  <a:schemeClr val="dk1"/>
                </a:solidFill>
              </a:rPr>
              <a:t>nodes represent snapshots of the </a:t>
            </a:r>
            <a:r>
              <a:rPr lang="sv-SE"/>
              <a:t>class</a:t>
            </a:r>
            <a:r>
              <a:rPr lang="sv-SE">
                <a:solidFill>
                  <a:schemeClr val="dk1"/>
                </a:solidFill>
              </a:rPr>
              <a:t> - states (3)</a:t>
            </a:r>
            <a:r>
              <a:rPr lang="sv-SE"/>
              <a:t>. In this case, you want a controlled number of states, so (4-5)</a:t>
            </a:r>
            <a:endParaRPr>
              <a:solidFill>
                <a:schemeClr val="dk1"/>
              </a:solidFill>
            </a:endParaRPr>
          </a:p>
          <a:p>
            <a:pPr indent="0" lvl="0" marL="0" rtl="0" algn="l">
              <a:lnSpc>
                <a:spcPct val="115000"/>
              </a:lnSpc>
              <a:spcBef>
                <a:spcPts val="0"/>
              </a:spcBef>
              <a:spcAft>
                <a:spcPts val="0"/>
              </a:spcAft>
              <a:buNone/>
            </a:pPr>
            <a:r>
              <a:rPr lang="sv-SE"/>
              <a:t>E</a:t>
            </a:r>
            <a:r>
              <a:rPr lang="sv-SE">
                <a:solidFill>
                  <a:schemeClr val="dk1"/>
                </a:solidFill>
              </a:rPr>
              <a:t>dges represent how the system responds to events - they represent (</a:t>
            </a:r>
            <a:r>
              <a:rPr lang="sv-SE"/>
              <a:t>6</a:t>
            </a:r>
            <a:r>
              <a:rPr lang="sv-SE">
                <a:solidFill>
                  <a:schemeClr val="dk1"/>
                </a:solidFill>
              </a:rPr>
              <a:t>). </a:t>
            </a:r>
            <a:r>
              <a:rPr lang="sv-SE"/>
              <a:t> </a:t>
            </a:r>
            <a:r>
              <a:rPr lang="sv-SE">
                <a:solidFill>
                  <a:schemeClr val="dk1"/>
                </a:solidFill>
              </a:rPr>
              <a:t>(</a:t>
            </a:r>
            <a:r>
              <a:rPr lang="sv-SE"/>
              <a:t>7</a:t>
            </a:r>
            <a:r>
              <a:rPr lang="sv-SE">
                <a:solidFill>
                  <a:schemeClr val="dk1"/>
                </a:solidFill>
              </a:rPr>
              <a:t>), so (8) from any state,</a:t>
            </a:r>
            <a:r>
              <a:rPr lang="sv-SE"/>
              <a:t> we look at how</a:t>
            </a:r>
            <a:r>
              <a:rPr lang="sv-SE">
                <a:solidFill>
                  <a:schemeClr val="dk1"/>
                </a:solidFill>
              </a:rPr>
              <a:t> the system can react to </a:t>
            </a:r>
            <a:r>
              <a:rPr lang="sv-SE"/>
              <a:t>method calls</a:t>
            </a:r>
            <a:r>
              <a:rPr lang="sv-SE">
                <a:solidFill>
                  <a:schemeClr val="dk1"/>
                </a:solidFill>
              </a:rPr>
              <a:t>, this is represented by transitions to all reachable states from that point, marked with a label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e9a14e7f5_0_31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e9a14e7f5_0_3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How can we identify those sequences? WEll, if you can build a model based on the class and its possible states, you can use that to generate sequence of method calls intended to reach possible states. We can cover paths through the model, and get a sequence of transitions. Well, what causes state to change in an object? Method calls and assignments to public variables. The sequence of transitions we get back from the model will correspond to a sequence of method calls that we can call on the class under test to put it into different states (rest)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e9a14e7f5_0_31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e9a14e7f5_0_3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9a14e7f5_0_1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9a14e7f5_0_1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 read)</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e9a14e7f5_0_32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e9a14e7f5_0_3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e9a14e7f5_0_3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e9a14e7f5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what we call transition coverage. (2-3) go over tests</a:t>
            </a:r>
            <a:endParaRPr/>
          </a:p>
          <a:p>
            <a:pPr indent="0" lvl="0" marL="0" rtl="0" algn="l">
              <a:lnSpc>
                <a:spcPct val="115000"/>
              </a:lnSpc>
              <a:spcBef>
                <a:spcPts val="0"/>
              </a:spcBef>
              <a:spcAft>
                <a:spcPts val="0"/>
              </a:spcAft>
              <a:buNone/>
            </a:pPr>
            <a:r>
              <a:rPr lang="sv-SE"/>
              <a:t>This puts the system into each state and exercises the different ways of reaching those states.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6e9a14e7f5_0_3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e9a14e7f5_0_3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6e9a14e7f5_0_1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e9a14e7f5_0_1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e9a14e7f5_0_37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e9a14e7f5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e9a14e7f5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e9a14e7f5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6e9a14e7f5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e9a14e7f5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6e9a14e7f5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e9a14e7f5_0_4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e9a14e7f5_0_17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e9a14e7f5_0_17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56" name="Google Shape;556;g6e9a14e7f5_0_17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6e9a14e7f5_0_1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e9a14e7f5_0_16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563" name="Google Shape;563;g6e9a14e7f5_0_16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e9a14e7f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e9a14e7f5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if we talk about integration testing, we need to talk about interacting objects and the challenges that brings to testing.</a:t>
            </a:r>
            <a:endParaRPr/>
          </a:p>
          <a:p>
            <a:pPr indent="0" lvl="0" marL="0" rtl="0" algn="l">
              <a:spcBef>
                <a:spcPts val="0"/>
              </a:spcBef>
              <a:spcAft>
                <a:spcPts val="0"/>
              </a:spcAft>
              <a:buNone/>
            </a:pPr>
            <a:r>
              <a:rPr lang="sv-SE"/>
              <a:t>- (read), can either reflect concrete entities or logical concepts of the problem domain</a:t>
            </a:r>
            <a:endParaRPr/>
          </a:p>
          <a:p>
            <a:pPr indent="0" lvl="0" marL="0" rtl="0" algn="l">
              <a:spcBef>
                <a:spcPts val="0"/>
              </a:spcBef>
              <a:spcAft>
                <a:spcPts val="0"/>
              </a:spcAft>
              <a:buNone/>
            </a:pPr>
            <a:r>
              <a:rPr lang="sv-SE"/>
              <a:t>- (read, read)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6e9a14e7f5_0_4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e9a14e7f5_0_4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a:t>
            </a:r>
            <a:r>
              <a:rPr lang="sv-SE"/>
              <a:t>An effective integration test is built on a foundation of thorough interclass - unit - testing and inspection. Unit test is more effective in exercising the full range of individual class behaviors, rather than</a:t>
            </a:r>
            <a:endParaRPr/>
          </a:p>
          <a:p>
            <a:pPr indent="0" lvl="0" marL="0" rtl="0" algn="l">
              <a:spcBef>
                <a:spcPts val="0"/>
              </a:spcBef>
              <a:spcAft>
                <a:spcPts val="0"/>
              </a:spcAft>
              <a:buNone/>
            </a:pPr>
            <a:r>
              <a:rPr lang="sv-SE"/>
              <a:t>just those that are easy to trigger and observe in a particular context of other classes. On the other hand, some unintended side-effects of unit faults may become apparent only in integration test, and even a unit that</a:t>
            </a:r>
            <a:endParaRPr/>
          </a:p>
          <a:p>
            <a:pPr indent="0" lvl="0" marL="0" rtl="0" algn="l">
              <a:spcBef>
                <a:spcPts val="0"/>
              </a:spcBef>
              <a:spcAft>
                <a:spcPts val="0"/>
              </a:spcAft>
              <a:buNone/>
            </a:pPr>
            <a:r>
              <a:rPr lang="sv-SE"/>
              <a:t>satisfies its specification may be incompatible because of errors introduced when it provides services to other class. Integration tests therefore focus on checking compatibility between the interfaces of multiple classes. (last point) - in a way that meets its specifications.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e9a14e7f5_0_16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e9a14e7f5_0_16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classify integration faults in the following ways: </a:t>
            </a:r>
            <a:r>
              <a:rPr lang="sv-SE"/>
              <a:t>Inconsistent interpretation of parameters or values. (2) Each </a:t>
            </a:r>
            <a:r>
              <a:rPr lang="sv-SE"/>
              <a:t>class's</a:t>
            </a:r>
            <a:r>
              <a:rPr lang="sv-SE"/>
              <a:t> interpretation of how to use the other may be reasonable, but they are incompatible. For instance, Unit mismatch: A mix of metric and British measures (meters and yards) is believed to have led to loss of the Mars Climate Orbiter in 1999.</a:t>
            </a:r>
            <a:endParaRPr/>
          </a:p>
          <a:p>
            <a:pPr indent="0" lvl="0" marL="0" rtl="0" algn="l">
              <a:spcBef>
                <a:spcPts val="0"/>
              </a:spcBef>
              <a:spcAft>
                <a:spcPts val="0"/>
              </a:spcAft>
              <a:buNone/>
            </a:pPr>
            <a:r>
              <a:rPr lang="sv-SE"/>
              <a:t>Violations of value domains, capacity or size limits. We make implicit assumptions on ranges of values or sizes for shared variables and parameters. This can cause trouble if unchecked for consistency. This often leads to Buffer overflow, in which an implicit memory capacity bound imposed by one module is violated by another. This has become notorious as a security vulnerability. For example, some versions of the Apache 2 Web server could overflow a buffer while expanding environment variables set by the initialization module during configuration file parsing. </a:t>
            </a:r>
            <a:endParaRPr/>
          </a:p>
        </p:txBody>
      </p:sp>
      <p:sp>
        <p:nvSpPr>
          <p:cNvPr id="577" name="Google Shape;577;g6e9a14e7f5_0_16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6e9a14e7f5_0_16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e9a14e7f5_0_16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 module often uses resources that are not explicitly mentioned in its interface. Integration problems arise when these implicit effects of one module interfere with those of another. For example, using a temporary file “tmp” may be invisible until integration with another module that also attempts to use a temporary file “tmp” in the same directory of scratch files.</a:t>
            </a:r>
            <a:endParaRPr/>
          </a:p>
          <a:p>
            <a:pPr indent="0" lvl="0" marL="0" rtl="0" algn="l">
              <a:spcBef>
                <a:spcPts val="0"/>
              </a:spcBef>
              <a:spcAft>
                <a:spcPts val="0"/>
              </a:spcAft>
              <a:buNone/>
            </a:pPr>
            <a:r>
              <a:rPr lang="sv-SE"/>
              <a:t>(4-5) For instance, algorithmic details like counting hits on Web sites may be done in many different ways: per unique IP address, per visit, including or excluding spiders, and so on. Problems arise if the interpretation assumed in the counting class differs from that of its clients.</a:t>
            </a:r>
            <a:endParaRPr/>
          </a:p>
        </p:txBody>
      </p:sp>
      <p:sp>
        <p:nvSpPr>
          <p:cNvPr id="585" name="Google Shape;585;g6e9a14e7f5_0_16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6e9a14e7f5_0_16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e9a14e7f5_0_16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Nonfunctional properties like performance are typically specified explicitly only when they are expected to be an issue. Even when performance is not explicitly specified, we expect that software provides results in a reasonable time. However, these expectations are out of context, and may not hold when we combine modules. Interference between modules may reduce performance below an acceptable threshold, or introduce security vulnerabilities, or reduce availability. </a:t>
            </a:r>
            <a:endParaRPr/>
          </a:p>
          <a:p>
            <a:pPr indent="0" lvl="0" marL="0" rtl="0" algn="l">
              <a:spcBef>
                <a:spcPts val="0"/>
              </a:spcBef>
              <a:spcAft>
                <a:spcPts val="0"/>
              </a:spcAft>
              <a:buNone/>
            </a:pPr>
            <a:r>
              <a:rPr lang="sv-SE"/>
              <a:t>(4) Many languages and frameworks allow for dynamic binding - polymorphic calls to multiple classes offering the same supertype and interface. Problems may be caused by failures in matchings when modules are integrated.Polymorphic calls may be dynamically bound to incompatible methods</a:t>
            </a:r>
            <a:endParaRPr/>
          </a:p>
        </p:txBody>
      </p:sp>
      <p:sp>
        <p:nvSpPr>
          <p:cNvPr id="593" name="Google Shape;593;g6e9a14e7f5_0_16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6e9a14e7f5_0_16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e9a14e7f5_0_1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 we have some contract defined by which you access a subsystem, some top-level class or defined set of methods</a:t>
            </a:r>
            <a:endParaRPr/>
          </a:p>
          <a:p>
            <a:pPr indent="0" lvl="0" marL="0" rtl="0" algn="l">
              <a:spcBef>
                <a:spcPts val="0"/>
              </a:spcBef>
              <a:spcAft>
                <a:spcPts val="0"/>
              </a:spcAft>
              <a:buNone/>
            </a:pPr>
            <a:r>
              <a:rPr lang="sv-SE"/>
              <a:t>(last two)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e9a14e7f5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e9a14e7f5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a:t>
            </a:r>
            <a:endParaRPr>
              <a:solidFill>
                <a:schemeClr val="dk1"/>
              </a:solidFill>
            </a:endParaRPr>
          </a:p>
          <a:p>
            <a:pPr indent="0" lvl="0" marL="0" rtl="0" algn="l">
              <a:spcBef>
                <a:spcPts val="0"/>
              </a:spcBef>
              <a:spcAft>
                <a:spcPts val="0"/>
              </a:spcAft>
              <a:buNone/>
            </a:pPr>
            <a:r>
              <a:rPr lang="sv-SE">
                <a:solidFill>
                  <a:schemeClr val="dk1"/>
                </a:solidFill>
              </a:rPr>
              <a:t>(2)- to examine these dependencies, we need to identify the concrete relationship between classes - we need to model potential itneractions by looking at the use/include relation between classes.</a:t>
            </a:r>
            <a:endParaRPr>
              <a:solidFill>
                <a:schemeClr val="dk1"/>
              </a:solidFill>
            </a:endParaRPr>
          </a:p>
          <a:p>
            <a:pPr indent="0" lvl="0" marL="0" rtl="0" algn="l">
              <a:spcBef>
                <a:spcPts val="0"/>
              </a:spcBef>
              <a:spcAft>
                <a:spcPts val="0"/>
              </a:spcAft>
              <a:buNone/>
            </a:pPr>
            <a:r>
              <a:rPr lang="sv-SE">
                <a:solidFill>
                  <a:schemeClr val="dk1"/>
                </a:solidFill>
              </a:rPr>
              <a:t>(3)</a:t>
            </a:r>
            <a:endParaRPr>
              <a:solidFill>
                <a:schemeClr val="dk1"/>
              </a:solidFill>
            </a:endParaRPr>
          </a:p>
          <a:p>
            <a:pPr indent="0" lvl="0" marL="0" rtl="0" algn="l">
              <a:spcBef>
                <a:spcPts val="0"/>
              </a:spcBef>
              <a:spcAft>
                <a:spcPts val="0"/>
              </a:spcAft>
              <a:buNone/>
            </a:pPr>
            <a:r>
              <a:rPr lang="sv-SE">
                <a:solidFill>
                  <a:schemeClr val="dk1"/>
                </a:solidFill>
              </a:rPr>
              <a:t>This ignores inheritance - a subclass does not use or include a direct link to its ancestors through inheritance alone and abstract classes as they cannot directly participate in interactions.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6e9a14e7f5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e9a14e7f5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Here is a class diagram -  go over. This is a pretty simple derivation. We ignore abstract classes, like account or line item as they can’t take part in interactions, then we cut out parent classes, as inheritance is not a use or includes. Then, two classes are related if they use or include the other - that is, there is a direct association between them.</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e9a14e7f5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e9a14e7f5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can arrange this in a hierarchy, where classes higher in the diagram use or include those lower in the diagram. - lineitem, account gone (abstract), Composite Item and Simple Item gone, as those parents aren’t used directly, multiplicities dropped</a:t>
            </a:r>
            <a:r>
              <a:rPr lang="sv-SE"/>
              <a:t> (go over a little, SlotDB and other leaves are completely indepedent. Those at the top - CustomerCare, Customer, dpeendent on everything below. To test those, we either need to have and trust everything below, or mock those dependencies.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6e9a14e7f5_0_6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6e9a14e7f5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One of the most powerful things made possible by the automation is the concept of incremental testing. Rather than waiting for the complete system to be built, we can start testing what we have completed. Integration testing proceeds incrementally with assembly of modules into successively</a:t>
            </a:r>
            <a:r>
              <a:rPr lang="sv-SE"/>
              <a:t> </a:t>
            </a:r>
            <a:r>
              <a:rPr lang="sv-SE">
                <a:solidFill>
                  <a:schemeClr val="dk1"/>
                </a:solidFill>
              </a:rPr>
              <a:t>larger subsystems.</a:t>
            </a:r>
            <a:r>
              <a:rPr lang="sv-SE"/>
              <a:t> </a:t>
            </a:r>
            <a:r>
              <a:rPr lang="sv-SE">
                <a:solidFill>
                  <a:schemeClr val="dk1"/>
                </a:solidFill>
              </a:rPr>
              <a:t>Piece by piece, we test components of the system. When we start, almost everything is stubbed out, but we can add in the real components and test their integration as we complete them. </a:t>
            </a:r>
            <a:r>
              <a:rPr lang="sv-SE"/>
              <a:t> Controlling and observing the behavior of an integrated collection of modules grows in complexity with the number of classess and the complexity of their interactions. Complex interactions may hide faults, and failures that are manifested may propagate across many classes, making fault localization difficult. Therefore it is worthwhile to thoroughly test a small collection of modules before adding more. A</a:t>
            </a:r>
            <a:r>
              <a:rPr lang="sv-SE">
                <a:solidFill>
                  <a:schemeClr val="dk1"/>
                </a:solidFill>
              </a:rPr>
              <a:t>s a result, we can easily test components in isolation, which means that not only we can more easily discover faults, we can discover faults earlier in development because we don’t need the rest of the system and fix them before they become a problem.</a:t>
            </a:r>
            <a:r>
              <a:rPr lang="sv-SE"/>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6e9a14e7f5_0_6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6e9a14e7f5_0_6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sv-SE"/>
              <a:t>How do we do this? There are various strategies. One approach</a:t>
            </a:r>
            <a:r>
              <a:rPr lang="sv-SE">
                <a:solidFill>
                  <a:schemeClr val="dk1"/>
                </a:solidFill>
              </a:rPr>
              <a:t> (1) Start from classes with no dependencies, then test the next level and their interactions with the already-tested lower level.</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9a14e7f5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9a14e7f5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can either reflect concrete entities or logical concepts of the problem domain</a:t>
            </a:r>
            <a:endParaRPr/>
          </a:p>
          <a:p>
            <a:pPr indent="0" lvl="0" marL="0" rtl="0" algn="l">
              <a:spcBef>
                <a:spcPts val="0"/>
              </a:spcBef>
              <a:spcAft>
                <a:spcPts val="0"/>
              </a:spcAft>
              <a:buNone/>
            </a:pPr>
            <a:r>
              <a:rPr lang="sv-SE"/>
              <a:t>- (read, read)</a:t>
            </a:r>
            <a:endParaRPr/>
          </a:p>
          <a:p>
            <a:pPr indent="0" lvl="0" marL="0" rtl="0" algn="l">
              <a:spcBef>
                <a:spcPts val="0"/>
              </a:spcBef>
              <a:spcAft>
                <a:spcPts val="0"/>
              </a:spcAft>
              <a:buNone/>
            </a:pPr>
            <a:r>
              <a:rPr lang="sv-SE"/>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6e9a14e7f5_0_7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e9a14e7f5_0_7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1-3) </a:t>
            </a:r>
            <a:r>
              <a:rPr lang="sv-SE">
                <a:solidFill>
                  <a:schemeClr val="dk1"/>
                </a:solidFill>
              </a:rPr>
              <a:t>The trade off is that it (read </a:t>
            </a:r>
            <a:r>
              <a:rPr lang="sv-SE"/>
              <a:t>4</a:t>
            </a:r>
            <a:r>
              <a:rPr lang="sv-SE">
                <a:solidFill>
                  <a:schemeClr val="dk1"/>
                </a:solidFill>
              </a:rPr>
              <a:t>-</a:t>
            </a:r>
            <a:r>
              <a:rPr lang="sv-SE"/>
              <a:t>5</a:t>
            </a:r>
            <a:r>
              <a:rPr lang="sv-SE">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6e9a14e7f5_0_7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e9a14e7f5_0_7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In top-down testing, </a:t>
            </a:r>
            <a:r>
              <a:rPr lang="sv-SE">
                <a:solidFill>
                  <a:srgbClr val="333333"/>
                </a:solidFill>
                <a:highlight>
                  <a:srgbClr val="FFFFFF"/>
                </a:highlight>
              </a:rPr>
              <a:t>testing takes place from top to bottom in that system hierarchy. You take a higher-level component, something that calls into low level independent classes, and you test it in isolation. To do so, lower level components or systems are substituted by stubs - mock objects -  that fake their results. This lets you see whether the higher-level component works as expected. How it brings together and integrates those lower level classes can corrupt results, even if the individual classes seem to work, so we fake lower layers, and focus on the class performing the integration. This often exposes more integration errors, mistaken assumptions in how classes come together</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6e9a14e7f5_0_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6e9a14e7f5_0_7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endParaRPr>
              <a:solidFill>
                <a:schemeClr val="dk1"/>
              </a:solidFill>
            </a:endParaRPr>
          </a:p>
          <a:p>
            <a:pPr indent="0" lvl="0" marL="0" rtl="0" algn="l">
              <a:spcBef>
                <a:spcPts val="0"/>
              </a:spcBef>
              <a:spcAft>
                <a:spcPts val="0"/>
              </a:spcAft>
              <a:buNone/>
            </a:pPr>
            <a:r>
              <a:rPr lang="sv-SE">
                <a:solidFill>
                  <a:schemeClr val="dk1"/>
                </a:solidFill>
              </a:rPr>
              <a:t>The trade-off is that top-down testing requires simulating the lower components. You will need to put effort into building stubs, and may need a great deal of system architecture in place before you can do much testing at all.</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6e9a14e7f5_0_16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6e9a14e7f5_0_16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and bottom-up approaches to integration testing can be applied early in the development if paired with similar design strategies: If modules are delivered following the hierarchy, either top-down or bottom-up, they can be integrated and tested as soon as they are delivered, thus providing early feedback to the developers. Both approaches increase controllability and diagnosability, since failures are likely caused by interactions with the newly integrated modules. However, In practice, software systems are rarely developed strictly top-down or bottom-up. Design and integration strategies are driven by other factors, like reuse of existing mod-</a:t>
            </a:r>
            <a:endParaRPr/>
          </a:p>
          <a:p>
            <a:pPr indent="0" lvl="0" marL="0" rtl="0" algn="l">
              <a:spcBef>
                <a:spcPts val="0"/>
              </a:spcBef>
              <a:spcAft>
                <a:spcPts val="0"/>
              </a:spcAft>
              <a:buNone/>
            </a:pPr>
            <a:r>
              <a:rPr lang="sv-SE"/>
              <a:t>ules or commercial off-the-shelf (COTS) components, or the need to develop early prototypes for user feedback. Integration may combine elements of the two approaches, starting from both ends of the hierarchy and proceeding toward the middle.</a:t>
            </a:r>
            <a:endParaRPr/>
          </a:p>
        </p:txBody>
      </p:sp>
      <p:sp>
        <p:nvSpPr>
          <p:cNvPr id="960" name="Google Shape;960;g6e9a14e7f5_0_16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6e9a14e7f5_0_1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6e9a14e7f5_0_16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 early top-down approach may result from developing prototypes for early user feedback, while existing modules may be integrated bottom-up. This is known as the sandwich or backbone strategy.</a:t>
            </a:r>
            <a:endParaRPr/>
          </a:p>
          <a:p>
            <a:pPr indent="0" lvl="0" marL="0" rtl="0" algn="l">
              <a:spcBef>
                <a:spcPts val="0"/>
              </a:spcBef>
              <a:spcAft>
                <a:spcPts val="0"/>
              </a:spcAft>
              <a:buNone/>
            </a:pPr>
            <a:r>
              <a:rPr lang="sv-SE"/>
              <a:t>(click) For example, we might reuse existing modules for Model, Slot, and Component, and develop CustomerCare and Customer as part of an early prototype. </a:t>
            </a:r>
            <a:endParaRPr/>
          </a:p>
          <a:p>
            <a:pPr indent="0" lvl="0" marL="0" rtl="0" algn="l">
              <a:spcBef>
                <a:spcPts val="0"/>
              </a:spcBef>
              <a:spcAft>
                <a:spcPts val="0"/>
              </a:spcAft>
              <a:buNone/>
            </a:pPr>
            <a:r>
              <a:rPr lang="sv-SE"/>
              <a:t>(click) We can start integrating CustomerCare and Customer top down, while stubbing Account and Order. </a:t>
            </a:r>
            <a:endParaRPr/>
          </a:p>
          <a:p>
            <a:pPr indent="0" lvl="0" marL="0" rtl="0" algn="l">
              <a:spcBef>
                <a:spcPts val="0"/>
              </a:spcBef>
              <a:spcAft>
                <a:spcPts val="0"/>
              </a:spcAft>
              <a:buNone/>
            </a:pPr>
            <a:r>
              <a:rPr lang="sv-SE"/>
              <a:t>(click) Meanwhile, we can integrate bottom-up Model, Slot, and Component with Order, using a driver for Customer.</a:t>
            </a:r>
            <a:endParaRPr/>
          </a:p>
          <a:p>
            <a:pPr indent="0" lvl="0" marL="0" rtl="0" algn="l">
              <a:spcBef>
                <a:spcPts val="0"/>
              </a:spcBef>
              <a:spcAft>
                <a:spcPts val="0"/>
              </a:spcAft>
              <a:buNone/>
            </a:pPr>
            <a:r>
              <a:rPr lang="sv-SE"/>
              <a:t>(click) We can then integrate Account and Order with Customer, finally integrating the whole prototype system.</a:t>
            </a:r>
            <a:endParaRPr/>
          </a:p>
          <a:p>
            <a:pPr indent="0" lvl="0" marL="0" rtl="0" algn="l">
              <a:spcBef>
                <a:spcPts val="0"/>
              </a:spcBef>
              <a:spcAft>
                <a:spcPts val="0"/>
              </a:spcAft>
              <a:buNone/>
            </a:pPr>
            <a:r>
              <a:rPr lang="sv-SE"/>
              <a:t>The price of flexibility and adaptability in the sandwich strategy is complex planning and monitoring. While top-down and bottom-up are straightforward to plan and</a:t>
            </a:r>
            <a:endParaRPr/>
          </a:p>
          <a:p>
            <a:pPr indent="0" lvl="0" marL="0" rtl="0" algn="l">
              <a:spcBef>
                <a:spcPts val="0"/>
              </a:spcBef>
              <a:spcAft>
                <a:spcPts val="0"/>
              </a:spcAft>
              <a:buNone/>
            </a:pPr>
            <a:r>
              <a:rPr lang="sv-SE"/>
              <a:t>monitor, a sandwich approach requires extra coordination between development and test.</a:t>
            </a:r>
            <a:endParaRPr/>
          </a:p>
          <a:p>
            <a:pPr indent="0" lvl="0" marL="0" rtl="0" algn="l">
              <a:spcBef>
                <a:spcPts val="0"/>
              </a:spcBef>
              <a:spcAft>
                <a:spcPts val="0"/>
              </a:spcAft>
              <a:buNone/>
            </a:pPr>
            <a:r>
              <a:t/>
            </a:r>
            <a:endParaRPr/>
          </a:p>
        </p:txBody>
      </p:sp>
      <p:sp>
        <p:nvSpPr>
          <p:cNvPr id="968" name="Google Shape;968;g6e9a14e7f5_0_16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6e9a14e7f5_0_8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6e9a14e7f5_0_8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haven’t covered every step of intraclass testing, but it’s useful to step forward now to cover some basics of interclass testing, then cover things like exception handling for both intra and interclass together.</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To perform interclass testing of OO systems, we want to perform the following steps:</a:t>
            </a:r>
            <a:endParaRPr>
              <a:solidFill>
                <a:schemeClr val="dk1"/>
              </a:solidFill>
            </a:endParaRPr>
          </a:p>
          <a:p>
            <a:pPr indent="0" lvl="0" marL="0" rtl="0" algn="l">
              <a:spcBef>
                <a:spcPts val="0"/>
              </a:spcBef>
              <a:spcAft>
                <a:spcPts val="0"/>
              </a:spcAft>
              <a:buNone/>
            </a:pPr>
            <a:r>
              <a:rPr lang="sv-SE">
                <a:solidFill>
                  <a:schemeClr val="dk1"/>
                </a:solidFill>
              </a:rPr>
              <a:t>1-4</a:t>
            </a:r>
            <a:endParaRPr>
              <a:solidFill>
                <a:schemeClr val="dk1"/>
              </a:solidFill>
            </a:endParaRPr>
          </a:p>
          <a:p>
            <a:pPr indent="0" lvl="0" marL="0" rtl="0" algn="l">
              <a:spcBef>
                <a:spcPts val="0"/>
              </a:spcBef>
              <a:spcAft>
                <a:spcPts val="0"/>
              </a:spcAft>
              <a:buNone/>
            </a:pPr>
            <a:r>
              <a:rPr lang="sv-SE">
                <a:solidFill>
                  <a:schemeClr val="dk1"/>
                </a:solidFill>
              </a:rPr>
              <a:t>For exceptions propagated across classes</a:t>
            </a:r>
            <a:endParaRPr>
              <a:solidFill>
                <a:schemeClr val="dk1"/>
              </a:solidFill>
            </a:endParaRPr>
          </a:p>
          <a:p>
            <a:pPr indent="0" lvl="0" marL="0" rtl="0" algn="l">
              <a:spcBef>
                <a:spcPts val="0"/>
              </a:spcBef>
              <a:spcAft>
                <a:spcPts val="0"/>
              </a:spcAft>
              <a:buNone/>
            </a:pPr>
            <a:r>
              <a:rPr lang="sv-SE">
                <a:solidFill>
                  <a:schemeClr val="dk1"/>
                </a:solidFill>
              </a:rPr>
              <a:t>5 with polymorphic calls and dynamic bindings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6e9a14e7f5_0_8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6e9a14e7f5_0_8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1-3 - this is the path testing problem all over again, the number of possible interactions is too extensive to even consider. Instead, we need to explicitly test the important interaction scenarios that we’ve come up with in designing and specifying the requirements for the system.</a:t>
            </a:r>
            <a:endParaRPr>
              <a:solidFill>
                <a:schemeClr val="dk1"/>
              </a:solidFill>
            </a:endParaRPr>
          </a:p>
          <a:p>
            <a:pPr indent="0" lvl="0" marL="0" rtl="0" algn="l">
              <a:spcBef>
                <a:spcPts val="0"/>
              </a:spcBef>
              <a:spcAft>
                <a:spcPts val="0"/>
              </a:spcAft>
              <a:buNone/>
            </a:pPr>
            <a:r>
              <a:rPr lang="sv-SE">
                <a:solidFill>
                  <a:schemeClr val="dk1"/>
                </a:solidFill>
              </a:rPr>
              <a:t>(5- 6)</a:t>
            </a:r>
            <a:endParaRPr>
              <a:solidFill>
                <a:schemeClr val="dk1"/>
              </a:solidFill>
            </a:endParaRPr>
          </a:p>
          <a:p>
            <a:pPr indent="0" lvl="0" marL="0" rtl="0" algn="l">
              <a:spcBef>
                <a:spcPts val="480"/>
              </a:spcBef>
              <a:spcAft>
                <a:spcPts val="0"/>
              </a:spcAft>
              <a:buNone/>
            </a:pPr>
            <a:r>
              <a:rPr lang="sv-SE">
                <a:solidFill>
                  <a:schemeClr val="dk1"/>
                </a:solidFill>
              </a:rPr>
              <a:t>Capture the “typical” execution and some exception cases, so (7)</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6e9a14e7f5_0_18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6e9a14e7f5_0_18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052" name="Google Shape;1052;g6e9a14e7f5_0_18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6" name="Shape 1056"/>
        <p:cNvGrpSpPr/>
        <p:nvPr/>
      </p:nvGrpSpPr>
      <p:grpSpPr>
        <a:xfrm>
          <a:off x="0" y="0"/>
          <a:ext cx="0" cy="0"/>
          <a:chOff x="0" y="0"/>
          <a:chExt cx="0" cy="0"/>
        </a:xfrm>
      </p:grpSpPr>
      <p:sp>
        <p:nvSpPr>
          <p:cNvPr id="1057" name="Google Shape;1057;g6e9a14e7f5_0_9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6e9a14e7f5_0_9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In this class, we’ve covered several functional testing techniques and structural testing techniques. Testing should start with functional tests - the specifications are our main source of information on how the system should work, and we should write tests to perform verification - to argue that the system does what was intended. However, at some point, you should also add tests based on the structure of the system. After all, there will be code unrelated to the requirements, or not exercised by functional tests, or not executed in the highly specific way needed to cause a rare failure, and structural tests can add the variation needed to expose those faults. The same process is, of course, true with OO software. So far, we’ve looked at functional testing of OO systems - building a state machine, arranging the class hierarchy, deriving tests from scenarios. Now, we need to add structural tests as well. Now, last time, we discussed the fact that (1), so (2). (3). Structural techniques need to consider state as well - (4) and consider the context in which coverage can be achieved, and how information can flow between methods and impact or be impacted by the class attributes.</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6e9a14e7f5_0_9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6e9a14e7f5_0_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e9a14e7f5_0_7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9a14e7f5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6e9a14e7f5_0_9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6e9a14e7f5_0_9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two methods here. Method add iterates over an array of integers. If the value to add to each is ≥ 0, then method faultyAdd is called to add that amount. Method faultyAdd has a fault in it, where—if the value to add is ≤ 0—we return the original value. The expression should state == 0, which means that negative numbers are incorrectly handled. Because the two methods are linked through the call from add to faultyAdd, Branch Coverage of faultyAdd can be attained indirectly by providing test input to add, or directly by calling it from the test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By stopping after attaining indirect coverage, you cannot discover the fault in Figure 1—the indirect call can only cover the faulty code with a value of 0, but a negative value is needed to trigger a failure. This is impossible without a direct call. </a:t>
            </a:r>
            <a:endParaRPr/>
          </a:p>
          <a:p>
            <a:pPr indent="0" lvl="0" marL="0" rtl="0" algn="l">
              <a:spcBef>
                <a:spcPts val="0"/>
              </a:spcBef>
              <a:spcAft>
                <a:spcPts val="0"/>
              </a:spcAft>
              <a:buNone/>
            </a:pPr>
            <a:r>
              <a:rPr lang="sv-SE"/>
              <a:t>(3)</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g6e9a14e7f5_0_9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6e9a14e7f5_0_9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(1 - 2)</a:t>
            </a:r>
            <a:endParaRPr/>
          </a:p>
          <a:p>
            <a:pPr indent="0" lvl="0" marL="0" rtl="0" algn="l">
              <a:spcBef>
                <a:spcPts val="0"/>
              </a:spcBef>
              <a:spcAft>
                <a:spcPts val="0"/>
              </a:spcAft>
              <a:buNone/>
            </a:pPr>
            <a:r>
              <a:rPr lang="sv-SE"/>
              <a:t>(3-4) - for example, here, tests of isLegalCOnfiguration need to consider the prior state of that private variable LegalConfig, and coverage of checkConfiguration can only be achieved through indirect means.</a:t>
            </a:r>
            <a:endParaRPr/>
          </a:p>
          <a:p>
            <a:pPr indent="0" lvl="0" marL="0" rtl="0" algn="l">
              <a:spcBef>
                <a:spcPts val="0"/>
              </a:spcBef>
              <a:spcAft>
                <a:spcPts val="0"/>
              </a:spcAft>
              <a:buNone/>
            </a:pPr>
            <a:r>
              <a:rPr lang="sv-SE"/>
              <a:t>Structural test design must consider how sequences of methods interact, not just control and data within a single method.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g6e9a14e7f5_0_1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6e9a14e7f5_0_1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 (2). If it doesn’t, it’s erroneous, even if the method produces the right expected output. </a:t>
            </a:r>
            <a:endParaRPr>
              <a:solidFill>
                <a:schemeClr val="dk1"/>
              </a:solidFill>
            </a:endParaRPr>
          </a:p>
          <a:p>
            <a:pPr indent="0" lvl="0" marL="0" rtl="0" algn="l">
              <a:spcBef>
                <a:spcPts val="0"/>
              </a:spcBef>
              <a:spcAft>
                <a:spcPts val="0"/>
              </a:spcAft>
              <a:buNone/>
            </a:pPr>
            <a:r>
              <a:rPr lang="sv-SE">
                <a:solidFill>
                  <a:schemeClr val="dk1"/>
                </a:solidFill>
              </a:rPr>
              <a:t>(3)</a:t>
            </a:r>
            <a:endParaRPr>
              <a:solidFill>
                <a:schemeClr val="dk1"/>
              </a:solidFill>
            </a:endParaRPr>
          </a:p>
          <a:p>
            <a:pPr indent="0" lvl="0" marL="0" rtl="0" algn="l">
              <a:spcBef>
                <a:spcPts val="0"/>
              </a:spcBef>
              <a:spcAft>
                <a:spcPts val="0"/>
              </a:spcAft>
              <a:buNone/>
            </a:pPr>
            <a:r>
              <a:rPr lang="sv-SE">
                <a:solidFill>
                  <a:schemeClr val="dk1"/>
                </a:solidFill>
              </a:rPr>
              <a:t>Unfortunately, (4) - the array that we want cleared, by deselectModel(), is a private variable. We can’t just pull its value directly unless there is a public method that gives us access to it, like a getter. </a:t>
            </a:r>
            <a:endParaRPr>
              <a:solidFill>
                <a:schemeClr val="dk1"/>
              </a:solidFill>
            </a:endParaRPr>
          </a:p>
          <a:p>
            <a:pPr indent="0" lvl="0" marL="0" rtl="0" algn="l">
              <a:spcBef>
                <a:spcPts val="0"/>
              </a:spcBef>
              <a:spcAft>
                <a:spcPts val="0"/>
              </a:spcAft>
              <a:buNone/>
            </a:pPr>
            <a:r>
              <a:rPr lang="sv-SE">
                <a:solidFill>
                  <a:schemeClr val="dk1"/>
                </a:solidFill>
              </a:rPr>
              <a:t>However, there are some options for dealing with this.</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g6e9a14e7f5_0_1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6e9a14e7f5_0_1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first option, of course, if to modify the code so that you can get to those variables. You could (1) - be careful here- you want to avoid differences between the testing and production code at all times, as there is the risk that they’ll exhibit different behavior. Then, you might get faults that don’t exist in the real code or miss faults that do exist. It is better to add code that either produces no side effects or could remain in the production system as well that gives you access to the required information.</a:t>
            </a:r>
            <a:endParaRPr>
              <a:solidFill>
                <a:schemeClr val="dk1"/>
              </a:solidFill>
            </a:endParaRPr>
          </a:p>
          <a:p>
            <a:pPr indent="0" lvl="0" marL="0" rtl="0" algn="l">
              <a:spcBef>
                <a:spcPts val="0"/>
              </a:spcBef>
              <a:spcAft>
                <a:spcPts val="0"/>
              </a:spcAft>
              <a:buNone/>
            </a:pPr>
            <a:r>
              <a:rPr lang="sv-SE">
                <a:solidFill>
                  <a:schemeClr val="dk1"/>
                </a:solidFill>
              </a:rPr>
              <a:t>One option, in C++, is the concept of a friend class. This permits direct access to private variables in another class. There is not a similar concept in Java or most OO languages, however.</a:t>
            </a:r>
            <a:endParaRPr>
              <a:solidFill>
                <a:schemeClr val="dk1"/>
              </a:solidFill>
            </a:endParaRPr>
          </a:p>
          <a:p>
            <a:pPr indent="0" lvl="0" marL="0" rtl="0" algn="l">
              <a:spcBef>
                <a:spcPts val="0"/>
              </a:spcBef>
              <a:spcAft>
                <a:spcPts val="0"/>
              </a:spcAft>
              <a:buNone/>
            </a:pPr>
            <a:r>
              <a:rPr lang="sv-SE">
                <a:solidFill>
                  <a:schemeClr val="dk1"/>
                </a:solidFill>
              </a:rPr>
              <a:t>(4) - since those do no modification of state, it is unlikely they’ll cause side effects. Similarly (5). This can be useful in both testing and debugging. </a:t>
            </a:r>
            <a:endParaRPr>
              <a:solidFill>
                <a:schemeClr val="dk1"/>
              </a:solidFill>
            </a:endParaRPr>
          </a:p>
          <a:p>
            <a:pPr indent="0" lvl="0" marL="0" rtl="0" algn="l">
              <a:spcBef>
                <a:spcPts val="0"/>
              </a:spcBef>
              <a:spcAft>
                <a:spcPts val="0"/>
              </a:spcAft>
              <a:buNone/>
            </a:pPr>
            <a:r>
              <a:rPr lang="sv-SE">
                <a:solidFill>
                  <a:schemeClr val="dk1"/>
                </a:solidFill>
              </a:rPr>
              <a:t>Java has a built in notion that is intended for that purpose. All objects inherit a method called toString, which is intended to return a string describing the state of that object. You need to implement it for your custom class, but all classes have that method reserved for that purpose.</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6e9a14e7f5_0_1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6e9a14e7f5_0_1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333333"/>
                </a:solidFill>
              </a:rPr>
              <a:t>(1-2) without knowing the names of the classes or their methods at compile time. It’s a powerful resource for manipulating objects, as we can take them in from the classloader and manipulate them in memory. </a:t>
            </a:r>
            <a:endParaRPr b="1">
              <a:solidFill>
                <a:srgbClr val="333333"/>
              </a:solidFill>
            </a:endParaRPr>
          </a:p>
          <a:p>
            <a:pPr indent="0" lvl="0" marL="0" rtl="0" algn="l">
              <a:lnSpc>
                <a:spcPct val="115000"/>
              </a:lnSpc>
              <a:spcBef>
                <a:spcPts val="0"/>
              </a:spcBef>
              <a:spcAft>
                <a:spcPts val="0"/>
              </a:spcAft>
              <a:buClr>
                <a:schemeClr val="dk1"/>
              </a:buClr>
              <a:buSzPts val="1100"/>
              <a:buFont typeface="Arial"/>
              <a:buNone/>
            </a:pPr>
            <a:r>
              <a:rPr lang="sv-SE">
                <a:solidFill>
                  <a:srgbClr val="333333"/>
                </a:solidFill>
              </a:rPr>
              <a:t>Here is a quick little example to show you what using reflection looks like:</a:t>
            </a:r>
            <a:endParaRPr>
              <a:solidFill>
                <a:schemeClr val="dk1"/>
              </a:solidFill>
              <a:highlight>
                <a:srgbClr val="F0F0F0"/>
              </a:highlight>
            </a:endParaRPr>
          </a:p>
          <a:p>
            <a:pPr indent="0" lvl="0" marL="0" rtl="0" algn="l">
              <a:lnSpc>
                <a:spcPct val="115000"/>
              </a:lnSpc>
              <a:spcBef>
                <a:spcPts val="0"/>
              </a:spcBef>
              <a:spcAft>
                <a:spcPts val="0"/>
              </a:spcAft>
              <a:buClr>
                <a:schemeClr val="dk1"/>
              </a:buClr>
              <a:buSzPts val="1100"/>
              <a:buFont typeface="Arial"/>
              <a:buNone/>
            </a:pPr>
            <a:r>
              <a:rPr lang="sv-SE">
                <a:solidFill>
                  <a:srgbClr val="333333"/>
                </a:solidFill>
              </a:rPr>
              <a:t>This example obtains the Class object from the class called MyObject. Using the class object this code gets a list of the methods in that class, iterates the methods and print out their names.</a:t>
            </a:r>
            <a:endParaRPr>
              <a:solidFill>
                <a:srgbClr val="333333"/>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g6e9a14e7f5_0_1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6e9a14e7f5_0_1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rPr>
              <a:t>To access a private field you will need to call the Class.getDeclaredField(String name) or Class.getDeclaredFields() method. Here is a simple example of a class with a private field, the code to access that field via reflection. </a:t>
            </a:r>
            <a:endParaRPr sz="1200">
              <a:solidFill>
                <a:srgbClr val="333333"/>
              </a:solidFill>
            </a:endParaRPr>
          </a:p>
          <a:p>
            <a:pPr indent="0" lvl="0" marL="0" rtl="0" algn="l">
              <a:spcBef>
                <a:spcPts val="0"/>
              </a:spcBef>
              <a:spcAft>
                <a:spcPts val="0"/>
              </a:spcAft>
              <a:buClr>
                <a:schemeClr val="dk1"/>
              </a:buClr>
              <a:buSzPts val="1100"/>
              <a:buFont typeface="Arial"/>
              <a:buNone/>
            </a:pPr>
            <a:r>
              <a:rPr lang="sv-SE" sz="1200">
                <a:solidFill>
                  <a:srgbClr val="333333"/>
                </a:solidFill>
              </a:rPr>
              <a:t>This code will print out the text "fieldValue = The Private Value", which is the value of the private fieldprivateString of the PrivateObject instance created at the beginning of the code sample. </a:t>
            </a:r>
            <a:endParaRPr sz="1200">
              <a:solidFill>
                <a:srgbClr val="333333"/>
              </a:solidFill>
            </a:endParaRPr>
          </a:p>
          <a:p>
            <a:pPr indent="0" lvl="0" marL="0" rtl="0" algn="l">
              <a:spcBef>
                <a:spcPts val="0"/>
              </a:spcBef>
              <a:spcAft>
                <a:spcPts val="0"/>
              </a:spcAft>
              <a:buClr>
                <a:schemeClr val="dk1"/>
              </a:buClr>
              <a:buSzPts val="1100"/>
              <a:buFont typeface="Arial"/>
              <a:buNone/>
            </a:pPr>
            <a:r>
              <a:rPr lang="sv-SE" sz="1200">
                <a:solidFill>
                  <a:srgbClr val="333333"/>
                </a:solidFill>
              </a:rPr>
              <a:t>Notice the use of the method PrivateObject.class.getDeclaredField("privateString"). It is this method call that returns the private field. This method only returns fields declared in that particular class, not fields declared in any superclasses.</a:t>
            </a:r>
            <a:endParaRPr sz="1200">
              <a:solidFill>
                <a:srgbClr val="333333"/>
              </a:solidFill>
            </a:endParaRPr>
          </a:p>
          <a:p>
            <a:pPr indent="0" lvl="0" marL="0" rtl="0" algn="l">
              <a:spcBef>
                <a:spcPts val="0"/>
              </a:spcBef>
              <a:spcAft>
                <a:spcPts val="0"/>
              </a:spcAft>
              <a:buClr>
                <a:schemeClr val="dk1"/>
              </a:buClr>
              <a:buSzPts val="1100"/>
              <a:buFont typeface="Arial"/>
              <a:buNone/>
            </a:pPr>
            <a:r>
              <a:rPr lang="sv-SE" sz="1200">
                <a:solidFill>
                  <a:srgbClr val="333333"/>
                </a:solidFill>
              </a:rPr>
              <a:t>Notice the line Field.setAcessible(true) you turn off the access checks for this particular Field instance, for reflection only. Now you can access it even if it is private, protected or package scope, even if the caller is not part of those scopes. You still can't access the field using normal code. The compiler won't allow it. This protects security, but allows testing.</a:t>
            </a:r>
            <a:endParaRPr sz="1200">
              <a:solidFill>
                <a:srgbClr val="333333"/>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5" name="Shape 1115"/>
        <p:cNvGrpSpPr/>
        <p:nvPr/>
      </p:nvGrpSpPr>
      <p:grpSpPr>
        <a:xfrm>
          <a:off x="0" y="0"/>
          <a:ext cx="0" cy="0"/>
          <a:chOff x="0" y="0"/>
          <a:chExt cx="0" cy="0"/>
        </a:xfrm>
      </p:grpSpPr>
      <p:sp>
        <p:nvSpPr>
          <p:cNvPr id="1116" name="Google Shape;1116;g6e9a14e7f5_0_12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6e9a14e7f5_0_1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Polymorphism is the ability of the same operation to behave differently when used on instances of different classes that define their own version of it. It is the ability to redefine the behavior of an operation to be relevant to the class it is operating on.  This is a very powerful concept when coding, because we can write code that should work for any class of the same type - rather than knowing the specifics of the child class, we can assume it implements the right version of a method. At runtime, the appropriate object will get called, adn we’ll get the right behavbior for that type of object. </a:t>
            </a:r>
            <a:endParaRPr>
              <a:solidFill>
                <a:schemeClr val="dk1"/>
              </a:solidFill>
            </a:endParaRPr>
          </a:p>
          <a:p>
            <a:pPr indent="0" lvl="0" marL="0" rtl="0" algn="l">
              <a:spcBef>
                <a:spcPts val="0"/>
              </a:spcBef>
              <a:spcAft>
                <a:spcPts val="0"/>
              </a:spcAft>
              <a:buNone/>
            </a:pPr>
            <a:r>
              <a:rPr lang="sv-SE">
                <a:solidFill>
                  <a:schemeClr val="dk1"/>
                </a:solidFill>
              </a:rPr>
              <a:t>However, this also introduces great risk of faults and makes testing a pain,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endParaRPr>
              <a:solidFill>
                <a:schemeClr val="dk1"/>
              </a:solidFill>
            </a:endParaRPr>
          </a:p>
          <a:p>
            <a:pPr indent="0" lvl="0" marL="0" rtl="0" algn="l">
              <a:spcBef>
                <a:spcPts val="0"/>
              </a:spcBef>
              <a:spcAft>
                <a:spcPts val="0"/>
              </a:spcAft>
              <a:buNone/>
            </a:pPr>
            <a:r>
              <a:rPr lang="sv-SE">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0" name="Shape 1140"/>
        <p:cNvGrpSpPr/>
        <p:nvPr/>
      </p:nvGrpSpPr>
      <p:grpSpPr>
        <a:xfrm>
          <a:off x="0" y="0"/>
          <a:ext cx="0" cy="0"/>
          <a:chOff x="0" y="0"/>
          <a:chExt cx="0" cy="0"/>
        </a:xfrm>
      </p:grpSpPr>
      <p:sp>
        <p:nvSpPr>
          <p:cNvPr id="1141" name="Google Shape;1141;g6e9a14e7f5_0_125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6e9a14e7f5_0_12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An important aspect of OO design is the idea of Inheritance - this is the concept that you can define a hierarchy of related classes where the children all inherit the attributes and operations of their parents.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In most cases, the problems introduced by inheritance are really problems introduced by polymorphism - and we can deal with them in the ways just covered.</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This is actually a positive factor for once - (3) cases, or even test executions, required.</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6e9a14e7f5_0_127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6e9a14e7f5_0_12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endParaRPr/>
          </a:p>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abstract recursive - still abstract now</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Google Shape;1173;g6e9a14e7f5_0_127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6e9a14e7f5_0_12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endParaRPr/>
          </a:p>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abstract recursive - still abstract 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9a14e7f5_0_1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9a14e7f5_0_1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7" name="Google Shape;147;g6e9a14e7f5_0_14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Google Shape;1180;g6e9a14e7f5_0_128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6e9a14e7f5_0_12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we test a parent class, we can summarize the testing information in a simple history table where we track the created and executed test cases. (1 -3)</a:t>
            </a:r>
            <a:endParaRPr/>
          </a:p>
          <a:p>
            <a:pPr indent="0" lvl="0" marL="0" rtl="0" algn="l">
              <a:lnSpc>
                <a:spcPct val="115000"/>
              </a:lnSpc>
              <a:spcBef>
                <a:spcPts val="0"/>
              </a:spcBef>
              <a:spcAft>
                <a:spcPts val="0"/>
              </a:spcAft>
              <a:buNone/>
            </a:pPr>
            <a:r>
              <a:rPr lang="sv-SE"/>
              <a:t>Of course, if a method does not call a method in another class, we will only have intraclass tests. For abstract methods, we’ll only have functional tests, as there is no code to cover.</a:t>
            </a:r>
            <a:endParaRPr/>
          </a:p>
          <a:p>
            <a:pPr indent="0" lvl="0" marL="0" rtl="0" algn="l">
              <a:lnSpc>
                <a:spcPct val="115000"/>
              </a:lnSpc>
              <a:spcBef>
                <a:spcPts val="0"/>
              </a:spcBef>
              <a:spcAft>
                <a:spcPts val="0"/>
              </a:spcAft>
              <a:buNone/>
            </a:pPr>
            <a:r>
              <a:rPr lang="sv-SE"/>
              <a:t>(4) - we need to come up with them, execute them, and add them to the history. </a:t>
            </a:r>
            <a:endParaRPr/>
          </a:p>
          <a:p>
            <a:pPr indent="0" lvl="0" marL="0" rtl="0" algn="l">
              <a:lnSpc>
                <a:spcPct val="115000"/>
              </a:lnSpc>
              <a:spcBef>
                <a:spcPts val="0"/>
              </a:spcBef>
              <a:spcAft>
                <a:spcPts val="0"/>
              </a:spcAft>
              <a:buNone/>
            </a:pPr>
            <a:r>
              <a:rPr lang="sv-SE"/>
              <a:t>(5) - so, the old test sets are copied into the new table and marked as not-to-be-executed. </a:t>
            </a:r>
            <a:endParaRPr/>
          </a:p>
          <a:p>
            <a:pPr indent="0" lvl="0" marL="0" rtl="0" algn="l">
              <a:lnSpc>
                <a:spcPct val="115000"/>
              </a:lnSpc>
              <a:spcBef>
                <a:spcPts val="0"/>
              </a:spcBef>
              <a:spcAft>
                <a:spcPts val="0"/>
              </a:spcAft>
              <a:buNone/>
            </a:pPr>
            <a:r>
              <a:rPr lang="sv-SE"/>
              <a:t>(6) - so we add new test cases. If it was abstract and now it is not, we need to execute the functional tests and write structural tests.</a:t>
            </a:r>
            <a:endParaRPr/>
          </a:p>
          <a:p>
            <a:pPr indent="0" lvl="0" marL="0" rtl="0" algn="l">
              <a:lnSpc>
                <a:spcPct val="115000"/>
              </a:lnSpc>
              <a:spcBef>
                <a:spcPts val="0"/>
              </a:spcBef>
              <a:spcAft>
                <a:spcPts val="0"/>
              </a:spcAft>
              <a:buNone/>
            </a:pPr>
            <a:r>
              <a:rPr lang="sv-SE"/>
              <a:t>Mainly, this is nice because it gives you a chance to avoid writing tests for once, rather than just piling them on.</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Google Shape;1187;g6e9a14e7f5_0_129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6e9a14e7f5_0_12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Generics, also known as parameterized types or templates in C++, are when (2 - go over 3-4). These are (5). </a:t>
            </a:r>
            <a:endParaRPr/>
          </a:p>
          <a:p>
            <a:pPr indent="0" lvl="0" marL="0" rtl="0" algn="l">
              <a:lnSpc>
                <a:spcPct val="115000"/>
              </a:lnSpc>
              <a:spcBef>
                <a:spcPts val="0"/>
              </a:spcBef>
              <a:spcAft>
                <a:spcPts val="0"/>
              </a:spcAft>
              <a:buNone/>
            </a:pPr>
            <a:r>
              <a:rPr lang="sv-SE"/>
              <a:t>Generics are challenging to test for two reasons. The first is, basically, because (7). Worse, we may not know in advance (8)</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Google Shape;1194;g6e9a14e7f5_0_129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6e9a14e7f5_0_12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Generic classes are designed (1). Therefore, testing can be broken down into two parts - the first is (2).</a:t>
            </a:r>
            <a:endParaRPr/>
          </a:p>
          <a:p>
            <a:pPr indent="0" lvl="0" marL="0" rtl="0" algn="l">
              <a:lnSpc>
                <a:spcPct val="115000"/>
              </a:lnSpc>
              <a:spcBef>
                <a:spcPts val="0"/>
              </a:spcBef>
              <a:spcAft>
                <a:spcPts val="0"/>
              </a:spcAft>
              <a:buNone/>
            </a:pPr>
            <a:r>
              <a:rPr lang="sv-SE"/>
              <a:t> (3). Them we can usually just write tests as ig the parameter were copied into the text of the generic class.</a:t>
            </a:r>
            <a:endParaRPr/>
          </a:p>
          <a:p>
            <a:pPr indent="0" lvl="0" marL="0" rtl="0" algn="l">
              <a:lnSpc>
                <a:spcPct val="115000"/>
              </a:lnSpc>
              <a:spcBef>
                <a:spcPts val="0"/>
              </a:spcBef>
              <a:spcAft>
                <a:spcPts val="0"/>
              </a:spcAft>
              <a:buNone/>
            </a:pPr>
            <a:r>
              <a:rPr lang="sv-SE"/>
              <a:t>The larger challenge is showing that (4), with allowances for the differences between data types.</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6e9a14e7f5_0_13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e9a14e7f5_0_13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Gaining confidence in an unknowable set of potential instatiations is harder if (2) </a:t>
            </a:r>
            <a:endParaRPr/>
          </a:p>
          <a:p>
            <a:pPr indent="0" lvl="0" marL="0" rtl="0" algn="l">
              <a:lnSpc>
                <a:spcPct val="115000"/>
              </a:lnSpc>
              <a:spcBef>
                <a:spcPts val="0"/>
              </a:spcBef>
              <a:spcAft>
                <a:spcPts val="0"/>
              </a:spcAft>
              <a:buNone/>
            </a:pPr>
            <a:r>
              <a:rPr lang="sv-SE"/>
              <a:t>That is, (3). For example (4)</a:t>
            </a:r>
            <a:endParaRPr/>
          </a:p>
          <a:p>
            <a:pPr indent="0" lvl="0" marL="0" rtl="0" algn="l">
              <a:lnSpc>
                <a:spcPct val="115000"/>
              </a:lnSpc>
              <a:spcBef>
                <a:spcPts val="0"/>
              </a:spcBef>
              <a:spcAft>
                <a:spcPts val="0"/>
              </a:spcAft>
              <a:buNone/>
            </a:pPr>
            <a:r>
              <a:rPr lang="sv-SE"/>
              <a:t>The generic PriorityQueue’s code can make calls to the methods defined by interface comparable. Now, the behavior of PriorityQueue&lt;E&gt; is not indepdendent of E.</a:t>
            </a:r>
            <a:endParaRPr/>
          </a:p>
          <a:p>
            <a:pPr indent="0" lvl="0" marL="0" rtl="0" algn="l">
              <a:lnSpc>
                <a:spcPct val="115000"/>
              </a:lnSpc>
              <a:spcBef>
                <a:spcPts val="0"/>
              </a:spcBef>
              <a:spcAft>
                <a:spcPts val="0"/>
              </a:spcAft>
              <a:buNone/>
            </a:pPr>
            <a:r>
              <a:rPr lang="sv-SE"/>
              <a:t>This dependency is fine, as long as it does not cause issues. As long as E (6), it is ok. However, if E does not, then there can be problems.</a:t>
            </a:r>
            <a:endParaRPr/>
          </a:p>
          <a:p>
            <a:pPr indent="0" lvl="0" marL="0" rtl="0" algn="l">
              <a:lnSpc>
                <a:spcPct val="115000"/>
              </a:lnSpc>
              <a:spcBef>
                <a:spcPts val="0"/>
              </a:spcBef>
              <a:spcAft>
                <a:spcPts val="0"/>
              </a:spcAft>
              <a:buNone/>
            </a:pPr>
            <a:r>
              <a:rPr lang="sv-SE"/>
              <a:t>However, Comparable is an interface, and that is a type of specification. This means that we have a source of test cases to apply. We can write tests around this particular interface and make use of them</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Google Shape;1208;g6e9a14e7f5_0_13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6e9a14e7f5_0_1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Exceptions are not exclusively a feature of OO programs, but have been popularized in OO languages. (1)</a:t>
            </a:r>
            <a:endParaRPr/>
          </a:p>
          <a:p>
            <a:pPr indent="0" lvl="0" marL="0" rtl="0" algn="l">
              <a:lnSpc>
                <a:spcPct val="115000"/>
              </a:lnSpc>
              <a:spcBef>
                <a:spcPts val="0"/>
              </a:spcBef>
              <a:spcAft>
                <a:spcPts val="0"/>
              </a:spcAft>
              <a:buNone/>
            </a:pPr>
            <a:r>
              <a:rPr lang="sv-SE"/>
              <a:t>simplifying normal control flow.</a:t>
            </a:r>
            <a:endParaRPr/>
          </a:p>
          <a:p>
            <a:pPr indent="0" lvl="0" marL="0" rtl="0" algn="l">
              <a:lnSpc>
                <a:spcPct val="115000"/>
              </a:lnSpc>
              <a:spcBef>
                <a:spcPts val="0"/>
              </a:spcBef>
              <a:spcAft>
                <a:spcPts val="0"/>
              </a:spcAft>
              <a:buNone/>
            </a:pPr>
            <a:r>
              <a:rPr lang="sv-SE"/>
              <a:t>Another benefit is that exceptions greatly reduce a type of error many people don’t consider (2). If you use exceptions in Java, you don’t need to interpret returned results for errors, the exception interrupts control flow. This is a huge benefit.</a:t>
            </a:r>
            <a:endParaRPr/>
          </a:p>
          <a:p>
            <a:pPr indent="0" lvl="0" marL="0" rtl="0" algn="l">
              <a:lnSpc>
                <a:spcPct val="115000"/>
              </a:lnSpc>
              <a:spcBef>
                <a:spcPts val="0"/>
              </a:spcBef>
              <a:spcAft>
                <a:spcPts val="0"/>
              </a:spcAft>
              <a:buNone/>
            </a:pPr>
            <a:r>
              <a:rPr lang="sv-SE"/>
              <a:t>The trade off is (4)</a:t>
            </a:r>
            <a:endParaRPr/>
          </a:p>
          <a:p>
            <a:pPr indent="0" lvl="0" marL="0" rtl="0" algn="l">
              <a:lnSpc>
                <a:spcPct val="115000"/>
              </a:lnSpc>
              <a:spcBef>
                <a:spcPts val="0"/>
              </a:spcBef>
              <a:spcAft>
                <a:spcPts val="0"/>
              </a:spcAft>
              <a:buNone/>
            </a:pPr>
            <a:r>
              <a:rPr lang="sv-SE"/>
              <a:t>(5) - that is, where is the code that deals with the fact an exception was thrown? Did we contain the code in a local try catch block? Do we push the exception back up the stack to be handled elsewhere?. Also, (6). In most OO languages with exception handling, an exception propagates up the stack of calling methods until it reaches a matching handler.</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4" name="Shape 1214"/>
        <p:cNvGrpSpPr/>
        <p:nvPr/>
      </p:nvGrpSpPr>
      <p:grpSpPr>
        <a:xfrm>
          <a:off x="0" y="0"/>
          <a:ext cx="0" cy="0"/>
          <a:chOff x="0" y="0"/>
          <a:chExt cx="0" cy="0"/>
        </a:xfrm>
      </p:grpSpPr>
      <p:sp>
        <p:nvSpPr>
          <p:cNvPr id="1215" name="Google Shape;1215;g6e9a14e7f5_0_1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6e9a14e7f5_0_1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first thought would be that - since exceptions introduce a form of control flow, they could be treated like any other control flow in coming up with test cases. Howqever, this would grow out of control quickly if you treated every possible exception this way. You have potential exceptions at every array subscript reference, every memory allocation, every cast, and so on, and these would be multiplied by matching them to every handler that could appear immediately above them on the call stack. Worse, many of these exceptions are actually impossible, so you’d be asked to design test cases for hundreds of potential exceptions. </a:t>
            </a:r>
            <a:endParaRPr/>
          </a:p>
          <a:p>
            <a:pPr indent="0" lvl="0" marL="0" rtl="0" algn="l">
              <a:lnSpc>
                <a:spcPct val="115000"/>
              </a:lnSpc>
              <a:spcBef>
                <a:spcPts val="0"/>
              </a:spcBef>
              <a:spcAft>
                <a:spcPts val="0"/>
              </a:spcAft>
              <a:buNone/>
            </a:pPr>
            <a:r>
              <a:rPr lang="sv-SE"/>
              <a:t>(3)</a:t>
            </a:r>
            <a:endParaRPr/>
          </a:p>
          <a:p>
            <a:pPr indent="0" lvl="0" marL="0" rtl="0" algn="l">
              <a:lnSpc>
                <a:spcPct val="115000"/>
              </a:lnSpc>
              <a:spcBef>
                <a:spcPts val="0"/>
              </a:spcBef>
              <a:spcAft>
                <a:spcPts val="0"/>
              </a:spcAft>
              <a:buNone/>
            </a:pPr>
            <a:r>
              <a:rPr lang="sv-SE"/>
              <a:t>First of all, we can (4) underlying system itself. Things like subscript errors or bad casts. If these are thrown it doesn’t help us prevent or find errors in the code. If a method throws an exception that indicates a programming error, then we can almost always take the same approach.</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Google Shape;1222;g6e9a14e7f5_0_13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6e9a14e7f5_0_1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exception, of course, if when (1). Such as in (2) that will try to maintain data consistency despite errors in the code. In that case, we need to test the error recovery code itself, which does require us to trigger those kind of errors. Still, this doesn’t require us testing the error recovery code coupled with every possible point at which there might be an error in the code. Usually, we’ll just write a stub - a little mock class - where we purposefully create an error, then use that to test the recovery code.</a:t>
            </a:r>
            <a:endParaRPr/>
          </a:p>
          <a:p>
            <a:pPr indent="0" lvl="0" marL="0" rtl="0" algn="l">
              <a:lnSpc>
                <a:spcPct val="115000"/>
              </a:lnSpc>
              <a:spcBef>
                <a:spcPts val="0"/>
              </a:spcBef>
              <a:spcAft>
                <a:spcPts val="0"/>
              </a:spcAft>
              <a:buNone/>
            </a:pPr>
            <a:r>
              <a:rPr lang="sv-SE"/>
              <a:t>(5) - cases that are weird, but not necessarily errors - like out of memory exceptions or premature end of file. Or, cases where you use have explicitly used exceptions to handle particular execution cases.</a:t>
            </a:r>
            <a:endParaRPr/>
          </a:p>
          <a:p>
            <a:pPr indent="0" lvl="0" marL="0" rtl="0" algn="l">
              <a:lnSpc>
                <a:spcPct val="115000"/>
              </a:lnSpc>
              <a:spcBef>
                <a:spcPts val="0"/>
              </a:spcBef>
              <a:spcAft>
                <a:spcPts val="0"/>
              </a:spcAft>
              <a:buNone/>
            </a:pPr>
            <a:r>
              <a:rPr lang="sv-SE"/>
              <a:t>In this case, if the handler is local - code within a try catch block - we need to test the exception handler itself to make sure it works.</a:t>
            </a:r>
            <a:endParaRPr/>
          </a:p>
          <a:p>
            <a:pPr indent="0" lvl="0" marL="0" rtl="0" algn="l">
              <a:lnSpc>
                <a:spcPct val="115000"/>
              </a:lnSpc>
              <a:spcBef>
                <a:spcPts val="0"/>
              </a:spcBef>
              <a:spcAft>
                <a:spcPts val="0"/>
              </a:spcAft>
              <a:buNone/>
            </a:pPr>
            <a:r>
              <a:rPr lang="sv-SE"/>
              <a:t>(7), but you need to trigger the condition being handled to make sure the handling code works.</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Google Shape;1229;g6e9a14e7f5_0_132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6e9a14e7f5_0_1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(2) - suppose method A calls B, within a try catch block for a certain exception. Then B calls C, which throws that exception. It gets passed back to B, which has no handler for that exception, so it passes it back to A, which then handles it.</a:t>
            </a:r>
            <a:endParaRPr/>
          </a:p>
          <a:p>
            <a:pPr indent="0" lvl="0" marL="0" rtl="0" algn="l">
              <a:lnSpc>
                <a:spcPct val="115000"/>
              </a:lnSpc>
              <a:spcBef>
                <a:spcPts val="0"/>
              </a:spcBef>
              <a:spcAft>
                <a:spcPts val="0"/>
              </a:spcAft>
              <a:buNone/>
            </a:pPr>
            <a:r>
              <a:rPr lang="sv-SE"/>
              <a:t>(3- 7).If you can break something - if an exceptiuon is thrown - then you need to make sure no other state has been changed as a result of the partial execution and failure of that method. That will at least prevent side effects on the system as a result of it being handled in an unexpected location.</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Google Shape;1236;g6e9a14e7f5_0_8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6e9a14e7f5_0_8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6e9a14e7f5_0_8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6e9a14e7f5_0_8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9a14e7f5_0_9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9a14e7f5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There are seven particular issues to cover when discussing OO systems. We will cover each of those, then start talking about how to address each of them. These issues are</a:t>
            </a:r>
            <a:endParaRPr/>
          </a:p>
          <a:p>
            <a:pPr indent="0" lvl="0" marL="0" rtl="0" algn="l">
              <a:lnSpc>
                <a:spcPct val="115000"/>
              </a:lnSpc>
              <a:spcBef>
                <a:spcPts val="0"/>
              </a:spcBef>
              <a:spcAft>
                <a:spcPts val="0"/>
              </a:spcAft>
              <a:buNone/>
            </a:pPr>
            <a:r>
              <a:rPr lang="sv-SE"/>
              <a:t>- we need to consider the state of the objects in which methods are invoked</a:t>
            </a:r>
            <a:endParaRPr/>
          </a:p>
          <a:p>
            <a:pPr indent="0" lvl="0" marL="0" rtl="0" algn="l">
              <a:lnSpc>
                <a:spcPct val="115000"/>
              </a:lnSpc>
              <a:spcBef>
                <a:spcPts val="0"/>
              </a:spcBef>
              <a:spcAft>
                <a:spcPts val="0"/>
              </a:spcAft>
              <a:buNone/>
            </a:pPr>
            <a:r>
              <a:rPr lang="sv-SE"/>
              <a:t>- we may need access to private information to distinguish between correct and incorrect behavior</a:t>
            </a:r>
            <a:endParaRPr/>
          </a:p>
          <a:p>
            <a:pPr indent="0" lvl="0" marL="0" rtl="0" algn="l">
              <a:lnSpc>
                <a:spcPct val="115000"/>
              </a:lnSpc>
              <a:spcBef>
                <a:spcPts val="0"/>
              </a:spcBef>
              <a:spcAft>
                <a:spcPts val="0"/>
              </a:spcAft>
              <a:buNone/>
            </a:pPr>
            <a:r>
              <a:rPr lang="sv-SE"/>
              <a:t>- we need to understand the effects of new and overridden methods on the behavior of inherited methods, and distinguish between methods that need new test cases and those that can be tested by reexecuting existing test cases</a:t>
            </a:r>
            <a:endParaRPr/>
          </a:p>
          <a:p>
            <a:pPr indent="0" lvl="0" marL="0" rtl="0" algn="l">
              <a:lnSpc>
                <a:spcPct val="115000"/>
              </a:lnSpc>
              <a:spcBef>
                <a:spcPts val="0"/>
              </a:spcBef>
              <a:spcAft>
                <a:spcPts val="0"/>
              </a:spcAft>
              <a:buNone/>
            </a:pPr>
            <a:r>
              <a:rPr lang="sv-SE"/>
              <a:t>- a single method call may be bound to different actual methods depending on the type of object assigned to the pointer being called and the state of the computation. Tests need to exercise different possible bindings to reveal faults in one particular combination of objects</a:t>
            </a:r>
            <a:endParaRPr/>
          </a:p>
          <a:p>
            <a:pPr indent="0" lvl="0" marL="0" rtl="0" algn="l">
              <a:lnSpc>
                <a:spcPct val="115000"/>
              </a:lnSpc>
              <a:spcBef>
                <a:spcPts val="0"/>
              </a:spcBef>
              <a:spcAft>
                <a:spcPts val="0"/>
              </a:spcAft>
              <a:buNone/>
            </a:pPr>
            <a:r>
              <a:rPr lang="sv-SE"/>
              <a:t>- these are classes that can’t be directly instantiated or tested, but may be important elements of libraries and components, so they must be understood</a:t>
            </a:r>
            <a:endParaRPr/>
          </a:p>
          <a:p>
            <a:pPr indent="0" lvl="0" marL="0" rtl="0" algn="l">
              <a:lnSpc>
                <a:spcPct val="115000"/>
              </a:lnSpc>
              <a:spcBef>
                <a:spcPts val="0"/>
              </a:spcBef>
              <a:spcAft>
                <a:spcPts val="0"/>
              </a:spcAft>
              <a:buNone/>
            </a:pPr>
            <a:r>
              <a:rPr lang="sv-SE"/>
              <a:t>- there are challenges related to exeption handling in that there may be a difference between the point where an exception is thrown and where it is handled and issues with binding, and it is important to test exceptional control flow in addition to normal flow</a:t>
            </a:r>
            <a:endParaRPr/>
          </a:p>
          <a:p>
            <a:pPr indent="0" lvl="0" marL="0" rtl="0" algn="l">
              <a:lnSpc>
                <a:spcPct val="115000"/>
              </a:lnSpc>
              <a:spcBef>
                <a:spcPts val="0"/>
              </a:spcBef>
              <a:spcAft>
                <a:spcPts val="0"/>
              </a:spcAft>
              <a:buNone/>
            </a:pPr>
            <a:r>
              <a:rPr lang="sv-SE"/>
              <a:t>- we may have multiple, interacting threads of control. This introduces new sources of failure, and new complications in that the system is dependent on scheduler decisions that are not entirely under the tester’s control.</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0" name="Google Shape;12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9a14e7f5_0_9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9a14e7f5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The behavior of object-oriented programs is inherently stateful (2)  the result of a method depends not only on the parameters passed to a method, but on the state of the object itself - the values of its attributes. We need to consider the state of the objects in which methods are invoked. (3) - the result depends on the object’s state. So, (4-5)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Integration Testing and Testing of OO Systems</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21,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State-Dependent Behavior</a:t>
            </a:r>
            <a:endParaRPr/>
          </a:p>
        </p:txBody>
      </p:sp>
      <p:sp>
        <p:nvSpPr>
          <p:cNvPr id="170" name="Google Shape;170;p24"/>
          <p:cNvSpPr txBox="1"/>
          <p:nvPr>
            <p:ph idx="1" type="body"/>
          </p:nvPr>
        </p:nvSpPr>
        <p:spPr>
          <a:xfrm>
            <a:off x="468900" y="1282400"/>
            <a:ext cx="39828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The contents of the slots determine the legality of the model configuration.</a:t>
            </a:r>
            <a:endParaRPr sz="2200"/>
          </a:p>
          <a:p>
            <a:pPr indent="-368300" lvl="0" marL="457200" marR="0" rtl="0" algn="l">
              <a:lnSpc>
                <a:spcPct val="100000"/>
              </a:lnSpc>
              <a:spcBef>
                <a:spcPts val="0"/>
              </a:spcBef>
              <a:spcAft>
                <a:spcPts val="0"/>
              </a:spcAft>
              <a:buSzPts val="2200"/>
              <a:buChar char="•"/>
            </a:pPr>
            <a:r>
              <a:rPr lang="sv-SE" sz="2200"/>
              <a:t>Are all components bound to compatible slots?</a:t>
            </a:r>
            <a:endParaRPr sz="2200"/>
          </a:p>
          <a:p>
            <a:pPr indent="-368300" lvl="0" marL="457200" marR="0" rtl="0" algn="l">
              <a:lnSpc>
                <a:spcPct val="100000"/>
              </a:lnSpc>
              <a:spcBef>
                <a:spcPts val="0"/>
              </a:spcBef>
              <a:spcAft>
                <a:spcPts val="0"/>
              </a:spcAft>
              <a:buSzPts val="2200"/>
              <a:buChar char="•"/>
            </a:pPr>
            <a:r>
              <a:rPr lang="sv-SE" sz="2200"/>
              <a:t>Result of </a:t>
            </a:r>
            <a:r>
              <a:rPr lang="sv-SE" sz="2200">
                <a:latin typeface="Consolas"/>
                <a:ea typeface="Consolas"/>
                <a:cs typeface="Consolas"/>
                <a:sym typeface="Consolas"/>
              </a:rPr>
              <a:t>checkConfiguration()</a:t>
            </a:r>
            <a:r>
              <a:rPr lang="sv-SE" sz="2200"/>
              <a:t> depends on the state.</a:t>
            </a:r>
            <a:endParaRPr sz="2200"/>
          </a:p>
        </p:txBody>
      </p:sp>
      <p:sp>
        <p:nvSpPr>
          <p:cNvPr id="171" name="Google Shape;171;p2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100">
                <a:latin typeface="Consolas"/>
                <a:ea typeface="Consolas"/>
                <a:cs typeface="Consolas"/>
                <a:sym typeface="Consolas"/>
              </a:rPr>
              <a:t>public class Model extends Orders.CompositeItem{</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lang="sv-SE" sz="1100">
                <a:solidFill>
                  <a:srgbClr val="000000"/>
                </a:solidFill>
                <a:latin typeface="Consolas"/>
                <a:ea typeface="Consolas"/>
                <a:cs typeface="Consolas"/>
                <a:sym typeface="Consolas"/>
              </a:rPr>
              <a:t>public String modelID;</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sv-SE" sz="1100">
                <a:solidFill>
                  <a:srgbClr val="000000"/>
                </a:solidFill>
                <a:latin typeface="Consolas"/>
                <a:ea typeface="Consolas"/>
                <a:cs typeface="Consolas"/>
                <a:sym typeface="Consolas"/>
              </a:rPr>
              <a:t>	private int baseWeight;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sv-SE" sz="1100">
                <a:solidFill>
                  <a:srgbClr val="000000"/>
                </a:solidFill>
                <a:latin typeface="Consolas"/>
                <a:ea typeface="Consolas"/>
                <a:cs typeface="Consolas"/>
                <a:sym typeface="Consolas"/>
              </a:rPr>
              <a:t>	private int heightCm, widthCM, depthCM;</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private Slot[] slots;</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private boolean legalConfig = false;</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a:t>
            </a:r>
            <a:r>
              <a:rPr lang="sv-SE" sz="1100">
                <a:solidFill>
                  <a:srgbClr val="000000"/>
                </a:solidFill>
                <a:latin typeface="Consolas"/>
                <a:ea typeface="Consolas"/>
                <a:cs typeface="Consolas"/>
                <a:sym typeface="Consolas"/>
              </a:rPr>
              <a:t>private static final String NoModel = “NO MODEL SELECTED”;</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private void checkConfiguration(){</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legalConfig = true;</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for(int i=0; i&lt; slots.length; ++i){</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Slot slot = slots[i]</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if(slot.required &amp;&amp; </a:t>
            </a:r>
            <a:br>
              <a:rPr b="1" lang="sv-SE" sz="1100">
                <a:latin typeface="Consolas"/>
                <a:ea typeface="Consolas"/>
                <a:cs typeface="Consolas"/>
                <a:sym typeface="Consolas"/>
              </a:rPr>
            </a:br>
            <a:r>
              <a:rPr b="1" lang="sv-SE" sz="1100">
                <a:latin typeface="Consolas"/>
                <a:ea typeface="Consolas"/>
                <a:cs typeface="Consolas"/>
                <a:sym typeface="Consolas"/>
              </a:rPr>
              <a:t>					! slot.isBound()){</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legalConfig= false;</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72" name="Google Shape;172;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a:t>
            </a:r>
            <a:endParaRPr/>
          </a:p>
        </p:txBody>
      </p:sp>
      <p:sp>
        <p:nvSpPr>
          <p:cNvPr id="178" name="Google Shape;178;p25"/>
          <p:cNvSpPr txBox="1"/>
          <p:nvPr>
            <p:ph idx="1" type="body"/>
          </p:nvPr>
        </p:nvSpPr>
        <p:spPr>
          <a:xfrm>
            <a:off x="468895" y="1282400"/>
            <a:ext cx="39828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Clr>
                <a:schemeClr val="dk1"/>
              </a:buClr>
              <a:buSzPts val="2000"/>
              <a:buFont typeface="Arial"/>
              <a:buChar char="•"/>
            </a:pPr>
            <a:r>
              <a:rPr lang="sv-SE" sz="2000"/>
              <a:t>Classes may have public and private members.</a:t>
            </a:r>
            <a:endParaRPr sz="2000"/>
          </a:p>
          <a:p>
            <a:pPr indent="-355600" lvl="0" marL="457200" marR="0" rtl="0" algn="l">
              <a:lnSpc>
                <a:spcPct val="100000"/>
              </a:lnSpc>
              <a:spcBef>
                <a:spcPts val="0"/>
              </a:spcBef>
              <a:spcAft>
                <a:spcPts val="0"/>
              </a:spcAft>
              <a:buSzPts val="2000"/>
              <a:buChar char="•"/>
            </a:pPr>
            <a:r>
              <a:rPr lang="sv-SE" sz="2000"/>
              <a:t>Other objects must work with public methods and variables.</a:t>
            </a:r>
            <a:endParaRPr sz="2000"/>
          </a:p>
          <a:p>
            <a:pPr indent="-355600" lvl="0" marL="457200" marR="0" rtl="0" algn="l">
              <a:lnSpc>
                <a:spcPct val="100000"/>
              </a:lnSpc>
              <a:spcBef>
                <a:spcPts val="0"/>
              </a:spcBef>
              <a:spcAft>
                <a:spcPts val="0"/>
              </a:spcAft>
              <a:buSzPts val="2000"/>
              <a:buChar char="•"/>
            </a:pPr>
            <a:r>
              <a:rPr lang="sv-SE" sz="2000"/>
              <a:t>To run a test, we may not be able to put an object in particular states.</a:t>
            </a:r>
            <a:endParaRPr sz="2000"/>
          </a:p>
          <a:p>
            <a:pPr indent="-355600" lvl="0" marL="457200" marR="0" rtl="0" algn="l">
              <a:lnSpc>
                <a:spcPct val="100000"/>
              </a:lnSpc>
              <a:spcBef>
                <a:spcPts val="0"/>
              </a:spcBef>
              <a:spcAft>
                <a:spcPts val="0"/>
              </a:spcAft>
              <a:buSzPts val="2000"/>
              <a:buChar char="•"/>
            </a:pPr>
            <a:r>
              <a:rPr lang="sv-SE" sz="2000"/>
              <a:t>To check test results, we may need access to private information.</a:t>
            </a:r>
            <a:endParaRPr sz="2000"/>
          </a:p>
        </p:txBody>
      </p:sp>
      <p:sp>
        <p:nvSpPr>
          <p:cNvPr id="179" name="Google Shape;179;p25"/>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100">
                <a:latin typeface="Consolas"/>
                <a:ea typeface="Consolas"/>
                <a:cs typeface="Consolas"/>
                <a:sym typeface="Consolas"/>
              </a:rPr>
              <a:t>public class Model extends Orders.CompositeItem{</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lang="sv-SE" sz="1100">
                <a:solidFill>
                  <a:srgbClr val="0000FF"/>
                </a:solidFill>
                <a:latin typeface="Consolas"/>
                <a:ea typeface="Consolas"/>
                <a:cs typeface="Consolas"/>
                <a:sym typeface="Consolas"/>
              </a:rPr>
              <a:t>public String modelID;</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solidFill>
                  <a:srgbClr val="000000"/>
                </a:solidFill>
                <a:latin typeface="Consolas"/>
                <a:ea typeface="Consolas"/>
                <a:cs typeface="Consolas"/>
                <a:sym typeface="Consolas"/>
              </a:rPr>
              <a:t>	</a:t>
            </a:r>
            <a:r>
              <a:rPr lang="sv-SE" sz="1100">
                <a:solidFill>
                  <a:srgbClr val="FF0000"/>
                </a:solidFill>
                <a:latin typeface="Consolas"/>
                <a:ea typeface="Consolas"/>
                <a:cs typeface="Consolas"/>
                <a:sym typeface="Consolas"/>
              </a:rPr>
              <a:t>private int baseWeight;</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FF0000"/>
                </a:solidFill>
                <a:latin typeface="Consolas"/>
                <a:ea typeface="Consolas"/>
                <a:cs typeface="Consolas"/>
                <a:sym typeface="Consolas"/>
              </a:rPr>
              <a:t>	private int heightCm, widthCM, depthCM;</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FF0000"/>
                </a:solidFill>
                <a:latin typeface="Consolas"/>
                <a:ea typeface="Consolas"/>
                <a:cs typeface="Consolas"/>
                <a:sym typeface="Consolas"/>
              </a:rPr>
              <a:t>	private Slot[] slots;</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FF0000"/>
                </a:solidFill>
                <a:latin typeface="Consolas"/>
                <a:ea typeface="Consolas"/>
                <a:cs typeface="Consolas"/>
                <a:sym typeface="Consolas"/>
              </a:rPr>
              <a:t>	private boolean legalConfig = false;</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a:t>
            </a:r>
            <a:r>
              <a:rPr lang="sv-SE" sz="1100">
                <a:solidFill>
                  <a:srgbClr val="FF0000"/>
                </a:solidFill>
                <a:latin typeface="Consolas"/>
                <a:ea typeface="Consolas"/>
                <a:cs typeface="Consolas"/>
                <a:sym typeface="Consolas"/>
              </a:rPr>
              <a:t>private static final String NoModel = “NO MODEL SELECTED”;</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b="1" lang="sv-SE" sz="1100">
                <a:solidFill>
                  <a:srgbClr val="FF0000"/>
                </a:solidFill>
                <a:latin typeface="Consolas"/>
                <a:ea typeface="Consolas"/>
                <a:cs typeface="Consolas"/>
                <a:sym typeface="Consolas"/>
              </a:rPr>
              <a:t>private void checkConfiguration(){</a:t>
            </a:r>
            <a:endParaRPr b="1" sz="1100">
              <a:solidFill>
                <a:srgbClr val="FF0000"/>
              </a:solidFill>
              <a:latin typeface="Consolas"/>
              <a:ea typeface="Consolas"/>
              <a:cs typeface="Consolas"/>
              <a:sym typeface="Consolas"/>
            </a:endParaRPr>
          </a:p>
          <a:p>
            <a:pPr indent="0" lvl="0" marL="0" rtl="0" algn="l">
              <a:spcBef>
                <a:spcPts val="0"/>
              </a:spcBef>
              <a:spcAft>
                <a:spcPts val="0"/>
              </a:spcAft>
              <a:buNone/>
            </a:pPr>
            <a:r>
              <a:rPr b="1" lang="sv-SE" sz="1100">
                <a:solidFill>
                  <a:srgbClr val="FF0000"/>
                </a:solidFill>
                <a:latin typeface="Consolas"/>
                <a:ea typeface="Consolas"/>
                <a:cs typeface="Consolas"/>
                <a:sym typeface="Consolas"/>
              </a:rPr>
              <a:t>		...</a:t>
            </a:r>
            <a:endParaRPr b="1" sz="1100">
              <a:solidFill>
                <a:srgbClr val="FF0000"/>
              </a:solidFill>
              <a:latin typeface="Consolas"/>
              <a:ea typeface="Consolas"/>
              <a:cs typeface="Consolas"/>
              <a:sym typeface="Consolas"/>
            </a:endParaRPr>
          </a:p>
          <a:p>
            <a:pPr indent="0" lvl="0" marL="0" rtl="0" algn="l">
              <a:spcBef>
                <a:spcPts val="0"/>
              </a:spcBef>
              <a:spcAft>
                <a:spcPts val="0"/>
              </a:spcAft>
              <a:buNone/>
            </a:pPr>
            <a:r>
              <a:rPr b="1" lang="sv-SE" sz="1100">
                <a:solidFill>
                  <a:srgbClr val="FF0000"/>
                </a:solidFill>
                <a:latin typeface="Consolas"/>
                <a:ea typeface="Consolas"/>
                <a:cs typeface="Consolas"/>
                <a:sym typeface="Consolas"/>
              </a:rPr>
              <a:t>	}</a:t>
            </a:r>
            <a:endParaRPr b="1" sz="1100">
              <a:solidFill>
                <a:srgbClr val="FF0000"/>
              </a:solidFill>
              <a:latin typeface="Consolas"/>
              <a:ea typeface="Consolas"/>
              <a:cs typeface="Consolas"/>
              <a:sym typeface="Consolas"/>
            </a:endParaRPr>
          </a:p>
          <a:p>
            <a:pPr indent="0" lvl="0" marL="0" rtl="0" algn="l">
              <a:spcBef>
                <a:spcPts val="0"/>
              </a:spcBef>
              <a:spcAft>
                <a:spcPts val="0"/>
              </a:spcAft>
              <a:buNone/>
            </a:pPr>
            <a:r>
              <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r>
              <a:rPr b="1" lang="sv-SE" sz="1100">
                <a:solidFill>
                  <a:srgbClr val="0000FF"/>
                </a:solidFill>
                <a:latin typeface="Consolas"/>
                <a:ea typeface="Consolas"/>
                <a:cs typeface="Consolas"/>
                <a:sym typeface="Consolas"/>
              </a:rPr>
              <a:t>public boolean isLegalConfiguration(){</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if(!legalConfig){</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this.checkConfiguration();</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return legalConfig;</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80" name="Google Shape;18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a:t>
            </a:r>
            <a:endParaRPr/>
          </a:p>
        </p:txBody>
      </p:sp>
      <p:sp>
        <p:nvSpPr>
          <p:cNvPr id="186" name="Google Shape;186;p26"/>
          <p:cNvSpPr txBox="1"/>
          <p:nvPr>
            <p:ph idx="1" type="body"/>
          </p:nvPr>
        </p:nvSpPr>
        <p:spPr>
          <a:xfrm>
            <a:off x="468900" y="1106950"/>
            <a:ext cx="4581000" cy="3655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Child classes inherit attributes and operations from their parents.</a:t>
            </a:r>
            <a:endParaRPr sz="2400"/>
          </a:p>
          <a:p>
            <a:pPr indent="-368300" lvl="1" marL="914400" rtl="0" algn="l">
              <a:spcBef>
                <a:spcPts val="600"/>
              </a:spcBef>
              <a:spcAft>
                <a:spcPts val="0"/>
              </a:spcAft>
              <a:buSzPts val="2200"/>
              <a:buChar char="•"/>
            </a:pPr>
            <a:r>
              <a:rPr lang="sv-SE" sz="2200"/>
              <a:t>Allows the creation of specialized versions of classes without reimplementing functionality.</a:t>
            </a:r>
            <a:endParaRPr sz="2200"/>
          </a:p>
          <a:p>
            <a:pPr indent="-368300" lvl="1" marL="914400" rtl="0" algn="l">
              <a:spcBef>
                <a:spcPts val="600"/>
              </a:spcBef>
              <a:spcAft>
                <a:spcPts val="0"/>
              </a:spcAft>
              <a:buSzPts val="2200"/>
              <a:buChar char="•"/>
            </a:pPr>
            <a:r>
              <a:rPr lang="sv-SE" sz="2200"/>
              <a:t>All child objects are instances of that class and the parent class.</a:t>
            </a:r>
            <a:endParaRPr sz="2400"/>
          </a:p>
        </p:txBody>
      </p:sp>
      <p:sp>
        <p:nvSpPr>
          <p:cNvPr id="187" name="Google Shape;187;p26"/>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88" name="Google Shape;188;p26"/>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6"/>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6"/>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191" name="Google Shape;191;p26"/>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6"/>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6"/>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194" name="Google Shape;194;p26"/>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26"/>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96" name="Google Shape;196;p26"/>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6"/>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198" name="Google Shape;198;p26"/>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199" name="Google Shape;199;p26"/>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6"/>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6"/>
          <p:cNvCxnSpPr>
            <a:stCxn id="190" idx="0"/>
            <a:endCxn id="187"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202" name="Google Shape;202;p26"/>
          <p:cNvCxnSpPr>
            <a:stCxn id="193" idx="0"/>
            <a:endCxn id="187"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26"/>
          <p:cNvCxnSpPr>
            <a:stCxn id="195" idx="0"/>
            <a:endCxn id="190"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204" name="Google Shape;204;p26"/>
          <p:cNvCxnSpPr>
            <a:stCxn id="198" idx="0"/>
            <a:endCxn id="193"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a:t>
            </a:r>
            <a:endParaRPr/>
          </a:p>
        </p:txBody>
      </p:sp>
      <p:sp>
        <p:nvSpPr>
          <p:cNvPr id="211" name="Google Shape;21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Inherited methods may not exhibit the same behavior in children as they do in parent:</a:t>
            </a:r>
            <a:endParaRPr sz="2400"/>
          </a:p>
          <a:p>
            <a:pPr indent="-355600" lvl="1" marL="914400" marR="0" rtl="0" algn="l">
              <a:lnSpc>
                <a:spcPct val="100000"/>
              </a:lnSpc>
              <a:spcBef>
                <a:spcPts val="0"/>
              </a:spcBef>
              <a:spcAft>
                <a:spcPts val="0"/>
              </a:spcAft>
              <a:buSzPts val="2000"/>
              <a:buChar char="•"/>
            </a:pPr>
            <a:r>
              <a:rPr lang="sv-SE" sz="2000"/>
              <a:t>Child may </a:t>
            </a:r>
            <a:r>
              <a:rPr i="1" lang="sv-SE" sz="2000"/>
              <a:t>override</a:t>
            </a:r>
            <a:r>
              <a:rPr lang="sv-SE" sz="2000"/>
              <a:t> the method with its own implementation.</a:t>
            </a:r>
            <a:endParaRPr sz="2000"/>
          </a:p>
          <a:p>
            <a:pPr indent="-355600" lvl="1" marL="914400" marR="0" rtl="0" algn="l">
              <a:lnSpc>
                <a:spcPct val="100000"/>
              </a:lnSpc>
              <a:spcBef>
                <a:spcPts val="0"/>
              </a:spcBef>
              <a:spcAft>
                <a:spcPts val="0"/>
              </a:spcAft>
              <a:buSzPts val="2000"/>
              <a:buChar char="•"/>
            </a:pPr>
            <a:r>
              <a:rPr lang="sv-SE" sz="2000"/>
              <a:t>A method may depend on other parts of the class that have changed.</a:t>
            </a:r>
            <a:endParaRPr sz="2000"/>
          </a:p>
          <a:p>
            <a:pPr indent="-355600" lvl="1" marL="914400" marR="0" rtl="0" algn="l">
              <a:lnSpc>
                <a:spcPct val="100000"/>
              </a:lnSpc>
              <a:spcBef>
                <a:spcPts val="0"/>
              </a:spcBef>
              <a:spcAft>
                <a:spcPts val="0"/>
              </a:spcAft>
              <a:buSzPts val="2000"/>
              <a:buChar char="•"/>
            </a:pPr>
            <a:r>
              <a:rPr lang="sv-SE" sz="2000"/>
              <a:t>Can often establish that the method is truly unchanged and does not need to be retested.</a:t>
            </a:r>
            <a:endParaRPr sz="2000"/>
          </a:p>
          <a:p>
            <a:pPr indent="-355600" lvl="1" marL="914400" marR="0" rtl="0" algn="l">
              <a:lnSpc>
                <a:spcPct val="100000"/>
              </a:lnSpc>
              <a:spcBef>
                <a:spcPts val="0"/>
              </a:spcBef>
              <a:spcAft>
                <a:spcPts val="0"/>
              </a:spcAft>
              <a:buSzPts val="2000"/>
              <a:buChar char="•"/>
            </a:pPr>
            <a:r>
              <a:rPr lang="sv-SE" sz="2000"/>
              <a:t>If is has changed, it must be retested in the right context.</a:t>
            </a:r>
            <a:endParaRPr sz="2000"/>
          </a:p>
        </p:txBody>
      </p:sp>
      <p:sp>
        <p:nvSpPr>
          <p:cNvPr id="212" name="Google Shape;21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and Dynamic Binding</a:t>
            </a:r>
            <a:endParaRPr/>
          </a:p>
        </p:txBody>
      </p:sp>
      <p:sp>
        <p:nvSpPr>
          <p:cNvPr id="218" name="Google Shape;218;p2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Clr>
                <a:schemeClr val="dk1"/>
              </a:buClr>
              <a:buSzPts val="2200"/>
              <a:buFont typeface="Arial"/>
              <a:buChar char="•"/>
            </a:pPr>
            <a:r>
              <a:rPr lang="sv-SE" sz="2200"/>
              <a:t>The same operation may behave differently when used on different classes.</a:t>
            </a:r>
            <a:endParaRPr sz="2200"/>
          </a:p>
          <a:p>
            <a:pPr indent="-342900" lvl="1" marL="914400" marR="0" rtl="0" algn="l">
              <a:lnSpc>
                <a:spcPct val="100000"/>
              </a:lnSpc>
              <a:spcBef>
                <a:spcPts val="0"/>
              </a:spcBef>
              <a:spcAft>
                <a:spcPts val="0"/>
              </a:spcAft>
              <a:buSzPts val="1800"/>
              <a:buChar char="•"/>
            </a:pPr>
            <a:r>
              <a:rPr lang="sv-SE" sz="1800"/>
              <a:t>W</a:t>
            </a:r>
            <a:r>
              <a:rPr lang="sv-SE" sz="1800"/>
              <a:t>e can </a:t>
            </a:r>
            <a:r>
              <a:rPr i="1" lang="sv-SE" sz="1800"/>
              <a:t>redefine operations</a:t>
            </a:r>
            <a:r>
              <a:rPr lang="sv-SE" sz="1800"/>
              <a:t> in each related class.</a:t>
            </a:r>
            <a:endParaRPr sz="1800"/>
          </a:p>
          <a:p>
            <a:pPr indent="-368300" lvl="0" marL="457200" marR="0" rtl="0" algn="l">
              <a:lnSpc>
                <a:spcPct val="100000"/>
              </a:lnSpc>
              <a:spcBef>
                <a:spcPts val="0"/>
              </a:spcBef>
              <a:spcAft>
                <a:spcPts val="0"/>
              </a:spcAft>
              <a:buSzPts val="2200"/>
              <a:buChar char="•"/>
            </a:pPr>
            <a:r>
              <a:rPr lang="sv-SE" sz="2200"/>
              <a:t>Because Shape defines an area() method, we know all children offer that method. </a:t>
            </a:r>
            <a:endParaRPr sz="2200"/>
          </a:p>
          <a:p>
            <a:pPr indent="-342900" lvl="1" marL="914400" marR="0" rtl="0" algn="l">
              <a:lnSpc>
                <a:spcPct val="100000"/>
              </a:lnSpc>
              <a:spcBef>
                <a:spcPts val="0"/>
              </a:spcBef>
              <a:spcAft>
                <a:spcPts val="0"/>
              </a:spcAft>
              <a:buSzPts val="1800"/>
              <a:buChar char="•"/>
            </a:pPr>
            <a:r>
              <a:rPr lang="sv-SE" sz="1800"/>
              <a:t>But, we can redefine that method in each child to offer the right answer.</a:t>
            </a:r>
            <a:endParaRPr sz="1800"/>
          </a:p>
        </p:txBody>
      </p:sp>
      <p:sp>
        <p:nvSpPr>
          <p:cNvPr id="219" name="Google Shape;219;p28"/>
          <p:cNvSpPr/>
          <p:nvPr/>
        </p:nvSpPr>
        <p:spPr>
          <a:xfrm>
            <a:off x="6203982" y="1340156"/>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Shape</a:t>
            </a:r>
            <a:endParaRPr/>
          </a:p>
          <a:p>
            <a:pPr indent="0" lvl="0" marL="0" rtl="0" algn="ctr">
              <a:spcBef>
                <a:spcPts val="0"/>
              </a:spcBef>
              <a:spcAft>
                <a:spcPts val="0"/>
              </a:spcAft>
              <a:buNone/>
            </a:pPr>
            <a:r>
              <a:rPr lang="sv-SE"/>
              <a:t>area()</a:t>
            </a:r>
            <a:endParaRPr/>
          </a:p>
        </p:txBody>
      </p:sp>
      <p:sp>
        <p:nvSpPr>
          <p:cNvPr id="220" name="Google Shape;220;p28"/>
          <p:cNvSpPr/>
          <p:nvPr/>
        </p:nvSpPr>
        <p:spPr>
          <a:xfrm>
            <a:off x="5130500" y="2138224"/>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Square</a:t>
            </a:r>
            <a:endParaRPr/>
          </a:p>
          <a:p>
            <a:pPr indent="0" lvl="0" marL="0" rtl="0" algn="ctr">
              <a:spcBef>
                <a:spcPts val="0"/>
              </a:spcBef>
              <a:spcAft>
                <a:spcPts val="0"/>
              </a:spcAft>
              <a:buClr>
                <a:schemeClr val="dk1"/>
              </a:buClr>
              <a:buSzPts val="1100"/>
              <a:buFont typeface="Arial"/>
              <a:buNone/>
            </a:pPr>
            <a:r>
              <a:rPr lang="sv-SE"/>
              <a:t>area()</a:t>
            </a:r>
            <a:endParaRPr/>
          </a:p>
        </p:txBody>
      </p:sp>
      <p:sp>
        <p:nvSpPr>
          <p:cNvPr id="221" name="Google Shape;221;p28"/>
          <p:cNvSpPr/>
          <p:nvPr/>
        </p:nvSpPr>
        <p:spPr>
          <a:xfrm>
            <a:off x="6203982" y="2138224"/>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Circle</a:t>
            </a:r>
            <a:endParaRPr/>
          </a:p>
          <a:p>
            <a:pPr indent="0" lvl="0" marL="0" rtl="0" algn="ctr">
              <a:spcBef>
                <a:spcPts val="0"/>
              </a:spcBef>
              <a:spcAft>
                <a:spcPts val="0"/>
              </a:spcAft>
              <a:buClr>
                <a:schemeClr val="dk1"/>
              </a:buClr>
              <a:buSzPts val="1100"/>
              <a:buFont typeface="Arial"/>
              <a:buNone/>
            </a:pPr>
            <a:r>
              <a:rPr lang="sv-SE"/>
              <a:t>area()</a:t>
            </a:r>
            <a:endParaRPr/>
          </a:p>
        </p:txBody>
      </p:sp>
      <p:sp>
        <p:nvSpPr>
          <p:cNvPr id="222" name="Google Shape;222;p28"/>
          <p:cNvSpPr/>
          <p:nvPr/>
        </p:nvSpPr>
        <p:spPr>
          <a:xfrm>
            <a:off x="7277464" y="2138224"/>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Triangle</a:t>
            </a:r>
            <a:endParaRPr/>
          </a:p>
          <a:p>
            <a:pPr indent="0" lvl="0" marL="0" rtl="0" algn="ctr">
              <a:spcBef>
                <a:spcPts val="0"/>
              </a:spcBef>
              <a:spcAft>
                <a:spcPts val="0"/>
              </a:spcAft>
              <a:buClr>
                <a:schemeClr val="dk1"/>
              </a:buClr>
              <a:buSzPts val="1100"/>
              <a:buFont typeface="Arial"/>
              <a:buNone/>
            </a:pPr>
            <a:r>
              <a:rPr lang="sv-SE"/>
              <a:t>area()</a:t>
            </a:r>
            <a:endParaRPr/>
          </a:p>
        </p:txBody>
      </p:sp>
      <p:cxnSp>
        <p:nvCxnSpPr>
          <p:cNvPr id="223" name="Google Shape;223;p28"/>
          <p:cNvCxnSpPr>
            <a:stCxn id="220" idx="0"/>
            <a:endCxn id="219" idx="2"/>
          </p:cNvCxnSpPr>
          <p:nvPr/>
        </p:nvCxnSpPr>
        <p:spPr>
          <a:xfrm flipH="1" rot="10800000">
            <a:off x="5583650" y="1808824"/>
            <a:ext cx="1073400" cy="3294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8"/>
          <p:cNvCxnSpPr>
            <a:stCxn id="221" idx="0"/>
            <a:endCxn id="219" idx="2"/>
          </p:cNvCxnSpPr>
          <p:nvPr/>
        </p:nvCxnSpPr>
        <p:spPr>
          <a:xfrm rot="10800000">
            <a:off x="6657132" y="1808824"/>
            <a:ext cx="0" cy="3294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8"/>
          <p:cNvCxnSpPr>
            <a:stCxn id="222" idx="0"/>
            <a:endCxn id="219" idx="2"/>
          </p:cNvCxnSpPr>
          <p:nvPr/>
        </p:nvCxnSpPr>
        <p:spPr>
          <a:xfrm rot="10800000">
            <a:off x="6657214" y="1808824"/>
            <a:ext cx="1073400" cy="329400"/>
          </a:xfrm>
          <a:prstGeom prst="straightConnector1">
            <a:avLst/>
          </a:prstGeom>
          <a:noFill/>
          <a:ln cap="flat" cmpd="sng" w="19050">
            <a:solidFill>
              <a:schemeClr val="dk2"/>
            </a:solidFill>
            <a:prstDash val="solid"/>
            <a:round/>
            <a:headEnd len="med" w="med" type="none"/>
            <a:tailEnd len="med" w="med" type="triangle"/>
          </a:ln>
        </p:spPr>
      </p:cxnSp>
      <p:cxnSp>
        <p:nvCxnSpPr>
          <p:cNvPr id="226" name="Google Shape;226;p28"/>
          <p:cNvCxnSpPr>
            <a:stCxn id="219" idx="1"/>
            <a:endCxn id="219" idx="3"/>
          </p:cNvCxnSpPr>
          <p:nvPr/>
        </p:nvCxnSpPr>
        <p:spPr>
          <a:xfrm>
            <a:off x="6203982" y="1574456"/>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p28"/>
          <p:cNvCxnSpPr>
            <a:stCxn id="220" idx="1"/>
            <a:endCxn id="220" idx="3"/>
          </p:cNvCxnSpPr>
          <p:nvPr/>
        </p:nvCxnSpPr>
        <p:spPr>
          <a:xfrm>
            <a:off x="5130500" y="2372524"/>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28"/>
          <p:cNvCxnSpPr>
            <a:stCxn id="221" idx="1"/>
          </p:cNvCxnSpPr>
          <p:nvPr/>
        </p:nvCxnSpPr>
        <p:spPr>
          <a:xfrm>
            <a:off x="6203982" y="2372524"/>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28"/>
          <p:cNvCxnSpPr>
            <a:stCxn id="222" idx="1"/>
            <a:endCxn id="222" idx="3"/>
          </p:cNvCxnSpPr>
          <p:nvPr/>
        </p:nvCxnSpPr>
        <p:spPr>
          <a:xfrm>
            <a:off x="7277464" y="2372524"/>
            <a:ext cx="906300" cy="0"/>
          </a:xfrm>
          <a:prstGeom prst="straightConnector1">
            <a:avLst/>
          </a:prstGeom>
          <a:noFill/>
          <a:ln cap="flat" cmpd="sng" w="19050">
            <a:solidFill>
              <a:schemeClr val="dk2"/>
            </a:solidFill>
            <a:prstDash val="solid"/>
            <a:round/>
            <a:headEnd len="med" w="med" type="none"/>
            <a:tailEnd len="med" w="med" type="none"/>
          </a:ln>
        </p:spPr>
      </p:cxnSp>
      <p:sp>
        <p:nvSpPr>
          <p:cNvPr id="230" name="Google Shape;230;p28"/>
          <p:cNvSpPr txBox="1"/>
          <p:nvPr/>
        </p:nvSpPr>
        <p:spPr>
          <a:xfrm>
            <a:off x="4847675" y="2504975"/>
            <a:ext cx="3839100" cy="9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000">
                <a:solidFill>
                  <a:schemeClr val="dk1"/>
                </a:solidFill>
              </a:rPr>
              <a:t>Because objects are instances of both their class and their parent class:</a:t>
            </a:r>
            <a:endParaRPr sz="2000">
              <a:solidFill>
                <a:schemeClr val="dk1"/>
              </a:solidFill>
            </a:endParaRPr>
          </a:p>
          <a:p>
            <a:pPr indent="0" lvl="0" marL="0" rtl="0" algn="l">
              <a:spcBef>
                <a:spcPts val="0"/>
              </a:spcBef>
              <a:spcAft>
                <a:spcPts val="0"/>
              </a:spcAft>
              <a:buNone/>
            </a:pPr>
            <a:r>
              <a:rPr lang="sv-SE" sz="2000">
                <a:solidFill>
                  <a:schemeClr val="dk1"/>
                </a:solidFill>
              </a:rPr>
              <a:t>	</a:t>
            </a:r>
            <a:r>
              <a:rPr lang="sv-SE">
                <a:solidFill>
                  <a:schemeClr val="dk1"/>
                </a:solidFill>
              </a:rPr>
              <a:t>void getArea(Shape s){</a:t>
            </a:r>
            <a:endParaRPr>
              <a:solidFill>
                <a:schemeClr val="dk1"/>
              </a:solidFill>
            </a:endParaRPr>
          </a:p>
          <a:p>
            <a:pPr indent="0" lvl="0" marL="0" rtl="0" algn="l">
              <a:spcBef>
                <a:spcPts val="0"/>
              </a:spcBef>
              <a:spcAft>
                <a:spcPts val="0"/>
              </a:spcAft>
              <a:buNone/>
            </a:pPr>
            <a:r>
              <a:rPr lang="sv-SE">
                <a:solidFill>
                  <a:schemeClr val="dk1"/>
                </a:solidFill>
              </a:rPr>
              <a:t>		System.out.println(s.area());</a:t>
            </a:r>
            <a:endParaRPr>
              <a:solidFill>
                <a:schemeClr val="dk1"/>
              </a:solidFill>
            </a:endParaRPr>
          </a:p>
          <a:p>
            <a:pPr indent="0" lvl="0" marL="0" rtl="0" algn="l">
              <a:spcBef>
                <a:spcPts val="0"/>
              </a:spcBef>
              <a:spcAft>
                <a:spcPts val="0"/>
              </a:spcAft>
              <a:buNone/>
            </a:pPr>
            <a:r>
              <a:rPr lang="sv-SE">
                <a:solidFill>
                  <a:schemeClr val="dk1"/>
                </a:solidFill>
              </a:rPr>
              <a:t>	}</a:t>
            </a:r>
            <a:endParaRPr sz="2000">
              <a:solidFill>
                <a:schemeClr val="dk1"/>
              </a:solidFill>
            </a:endParaRPr>
          </a:p>
          <a:p>
            <a:pPr indent="0" lvl="0" marL="0" rtl="0" algn="l">
              <a:spcBef>
                <a:spcPts val="0"/>
              </a:spcBef>
              <a:spcAft>
                <a:spcPts val="0"/>
              </a:spcAft>
              <a:buNone/>
            </a:pPr>
            <a:r>
              <a:rPr lang="sv-SE" sz="2000">
                <a:solidFill>
                  <a:schemeClr val="dk1"/>
                </a:solidFill>
              </a:rPr>
              <a:t>Gives the right answer if square, circle, triangle, etc are passed.</a:t>
            </a:r>
            <a:endParaRPr sz="2000">
              <a:solidFill>
                <a:schemeClr val="dk1"/>
              </a:solidFill>
            </a:endParaRPr>
          </a:p>
        </p:txBody>
      </p:sp>
      <p:sp>
        <p:nvSpPr>
          <p:cNvPr id="231" name="Google Shape;23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Polymorphism and Dynamic Binding</a:t>
            </a:r>
            <a:endParaRPr sz="2400"/>
          </a:p>
        </p:txBody>
      </p:sp>
      <p:sp>
        <p:nvSpPr>
          <p:cNvPr id="237" name="Google Shape;237;p29"/>
          <p:cNvSpPr txBox="1"/>
          <p:nvPr>
            <p:ph idx="1" type="body"/>
          </p:nvPr>
        </p:nvSpPr>
        <p:spPr>
          <a:xfrm>
            <a:off x="468900" y="1113375"/>
            <a:ext cx="4493400" cy="36492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Clr>
                <a:schemeClr val="dk1"/>
              </a:buClr>
              <a:buSzPts val="1800"/>
              <a:buFont typeface="Arial"/>
              <a:buChar char="•"/>
            </a:pPr>
            <a:r>
              <a:rPr lang="sv-SE" sz="1800"/>
              <a:t>Behavior depends on the object assigned at runtime. </a:t>
            </a:r>
            <a:endParaRPr sz="1800"/>
          </a:p>
          <a:p>
            <a:pPr indent="-342900" lvl="1" marL="914400" marR="0" rtl="0" algn="l">
              <a:lnSpc>
                <a:spcPct val="100000"/>
              </a:lnSpc>
              <a:spcBef>
                <a:spcPts val="0"/>
              </a:spcBef>
              <a:spcAft>
                <a:spcPts val="0"/>
              </a:spcAft>
              <a:buSzPts val="1800"/>
              <a:buChar char="•"/>
            </a:pPr>
            <a:r>
              <a:rPr lang="sv-SE" sz="1800"/>
              <a:t>If LineItem.getUnitPrice() is called, it may actually be SimpleItem.getUnitPrice().</a:t>
            </a:r>
            <a:endParaRPr sz="1800"/>
          </a:p>
          <a:p>
            <a:pPr indent="-342900" lvl="1" marL="914400" marR="0" rtl="0" algn="l">
              <a:lnSpc>
                <a:spcPct val="100000"/>
              </a:lnSpc>
              <a:spcBef>
                <a:spcPts val="0"/>
              </a:spcBef>
              <a:spcAft>
                <a:spcPts val="0"/>
              </a:spcAft>
              <a:buSzPts val="1800"/>
              <a:buChar char="•"/>
            </a:pPr>
            <a:r>
              <a:rPr lang="sv-SE" sz="1800"/>
              <a:t>Wrong object might be bound to the variable.</a:t>
            </a:r>
            <a:endParaRPr sz="1800"/>
          </a:p>
          <a:p>
            <a:pPr indent="-342900" lvl="1" marL="914400" marR="0" rtl="0" algn="l">
              <a:lnSpc>
                <a:spcPct val="100000"/>
              </a:lnSpc>
              <a:spcBef>
                <a:spcPts val="0"/>
              </a:spcBef>
              <a:spcAft>
                <a:spcPts val="0"/>
              </a:spcAft>
              <a:buSzPts val="1800"/>
              <a:buChar char="•"/>
            </a:pPr>
            <a:r>
              <a:rPr lang="sv-SE" sz="1800"/>
              <a:t>May be difficult to tell which class has the fault.</a:t>
            </a:r>
            <a:endParaRPr sz="1800"/>
          </a:p>
          <a:p>
            <a:pPr indent="-342900" lvl="1" marL="914400" marR="0" rtl="0" algn="l">
              <a:lnSpc>
                <a:spcPct val="100000"/>
              </a:lnSpc>
              <a:spcBef>
                <a:spcPts val="0"/>
              </a:spcBef>
              <a:spcAft>
                <a:spcPts val="0"/>
              </a:spcAft>
              <a:buSzPts val="1800"/>
              <a:buChar char="•"/>
            </a:pPr>
            <a:r>
              <a:rPr lang="sv-SE" sz="1800"/>
              <a:t>Fault may be a result of a combination of bindings.</a:t>
            </a:r>
            <a:endParaRPr sz="1800"/>
          </a:p>
          <a:p>
            <a:pPr indent="-342900" lvl="0" marL="457200" marR="0" rtl="0" algn="l">
              <a:lnSpc>
                <a:spcPct val="100000"/>
              </a:lnSpc>
              <a:spcBef>
                <a:spcPts val="0"/>
              </a:spcBef>
              <a:spcAft>
                <a:spcPts val="0"/>
              </a:spcAft>
              <a:buSzPts val="1800"/>
              <a:buChar char="•"/>
            </a:pPr>
            <a:r>
              <a:rPr lang="sv-SE" sz="1800"/>
              <a:t>Testing one possible binding is not enough - must try multiple bindings.</a:t>
            </a:r>
            <a:endParaRPr sz="1800"/>
          </a:p>
        </p:txBody>
      </p:sp>
      <p:sp>
        <p:nvSpPr>
          <p:cNvPr id="238" name="Google Shape;238;p29"/>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39" name="Google Shape;239;p29"/>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9"/>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241" name="Google Shape;241;p29"/>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242" name="Google Shape;242;p29"/>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9"/>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29"/>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245" name="Google Shape;245;p29"/>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29"/>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47" name="Google Shape;247;p29"/>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9"/>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249" name="Google Shape;249;p29"/>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250" name="Google Shape;250;p29"/>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9"/>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9"/>
          <p:cNvCxnSpPr>
            <a:stCxn id="241" idx="0"/>
            <a:endCxn id="238"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29"/>
          <p:cNvCxnSpPr>
            <a:stCxn id="244" idx="0"/>
            <a:endCxn id="238"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254" name="Google Shape;254;p29"/>
          <p:cNvCxnSpPr>
            <a:stCxn id="246" idx="0"/>
            <a:endCxn id="241"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29"/>
          <p:cNvCxnSpPr>
            <a:stCxn id="249" idx="0"/>
            <a:endCxn id="244"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 Classes</a:t>
            </a:r>
            <a:endParaRPr/>
          </a:p>
        </p:txBody>
      </p:sp>
      <p:sp>
        <p:nvSpPr>
          <p:cNvPr id="261" name="Google Shape;261;p30"/>
          <p:cNvSpPr txBox="1"/>
          <p:nvPr>
            <p:ph idx="1" type="body"/>
          </p:nvPr>
        </p:nvSpPr>
        <p:spPr>
          <a:xfrm>
            <a:off x="468900" y="1282400"/>
            <a:ext cx="46773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Classes that are incomplete and cannot be instantiated.</a:t>
            </a:r>
            <a:endParaRPr sz="2400"/>
          </a:p>
          <a:p>
            <a:pPr indent="-342900" lvl="1" marL="914400" marR="0" rtl="0" algn="l">
              <a:lnSpc>
                <a:spcPct val="100000"/>
              </a:lnSpc>
              <a:spcBef>
                <a:spcPts val="0"/>
              </a:spcBef>
              <a:spcAft>
                <a:spcPts val="0"/>
              </a:spcAft>
              <a:buSzPts val="1800"/>
              <a:buChar char="•"/>
            </a:pPr>
            <a:r>
              <a:rPr lang="sv-SE" sz="1800"/>
              <a:t>LineItem</a:t>
            </a:r>
            <a:endParaRPr sz="1800"/>
          </a:p>
          <a:p>
            <a:pPr indent="-381000" lvl="0" marL="457200" marR="0" rtl="0" algn="l">
              <a:lnSpc>
                <a:spcPct val="100000"/>
              </a:lnSpc>
              <a:spcBef>
                <a:spcPts val="0"/>
              </a:spcBef>
              <a:spcAft>
                <a:spcPts val="0"/>
              </a:spcAft>
              <a:buSzPts val="2400"/>
              <a:buChar char="•"/>
            </a:pPr>
            <a:r>
              <a:rPr lang="sv-SE" sz="2400"/>
              <a:t>Define templates for other classes to follow.</a:t>
            </a:r>
            <a:endParaRPr sz="2400"/>
          </a:p>
          <a:p>
            <a:pPr indent="-381000" lvl="0" marL="457200" marR="0" rtl="0" algn="l">
              <a:lnSpc>
                <a:spcPct val="100000"/>
              </a:lnSpc>
              <a:spcBef>
                <a:spcPts val="0"/>
              </a:spcBef>
              <a:spcAft>
                <a:spcPts val="0"/>
              </a:spcAft>
              <a:buSzPts val="2400"/>
              <a:buChar char="•"/>
            </a:pPr>
            <a:r>
              <a:rPr lang="sv-SE" sz="2400"/>
              <a:t>These still must be tested in some form.</a:t>
            </a:r>
            <a:endParaRPr sz="2400"/>
          </a:p>
          <a:p>
            <a:pPr indent="-342900" lvl="1" marL="914400" marR="0" rtl="0" algn="l">
              <a:lnSpc>
                <a:spcPct val="100000"/>
              </a:lnSpc>
              <a:spcBef>
                <a:spcPts val="0"/>
              </a:spcBef>
              <a:spcAft>
                <a:spcPts val="0"/>
              </a:spcAft>
              <a:buSzPts val="1800"/>
              <a:buChar char="•"/>
            </a:pPr>
            <a:r>
              <a:rPr lang="sv-SE" sz="1800"/>
              <a:t>Can test all of the child classes.</a:t>
            </a:r>
            <a:endParaRPr sz="1800"/>
          </a:p>
          <a:p>
            <a:pPr indent="-342900" lvl="1" marL="914400" marR="0" rtl="0" algn="l">
              <a:lnSpc>
                <a:spcPct val="100000"/>
              </a:lnSpc>
              <a:spcBef>
                <a:spcPts val="0"/>
              </a:spcBef>
              <a:spcAft>
                <a:spcPts val="0"/>
              </a:spcAft>
              <a:buSzPts val="1800"/>
              <a:buChar char="•"/>
            </a:pPr>
            <a:r>
              <a:rPr lang="sv-SE" sz="1800"/>
              <a:t>Techniques for testing what is declared in the abstract class.</a:t>
            </a:r>
            <a:endParaRPr sz="1800"/>
          </a:p>
        </p:txBody>
      </p:sp>
      <p:sp>
        <p:nvSpPr>
          <p:cNvPr id="262" name="Google Shape;26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3" name="Google Shape;263;p30"/>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64" name="Google Shape;264;p30"/>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0"/>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30"/>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267" name="Google Shape;267;p30"/>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0"/>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269" name="Google Shape;269;p30"/>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270" name="Google Shape;270;p30"/>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30"/>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72" name="Google Shape;272;p30"/>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0"/>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30"/>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275" name="Google Shape;275;p30"/>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0"/>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0"/>
          <p:cNvCxnSpPr>
            <a:stCxn id="266" idx="0"/>
            <a:endCxn id="263"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278" name="Google Shape;278;p30"/>
          <p:cNvCxnSpPr>
            <a:stCxn id="269" idx="0"/>
            <a:endCxn id="263"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0"/>
          <p:cNvCxnSpPr>
            <a:stCxn id="271" idx="0"/>
            <a:endCxn id="266"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280" name="Google Shape;280;p30"/>
          <p:cNvCxnSpPr>
            <a:stCxn id="274" idx="0"/>
            <a:endCxn id="269"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286" name="Google Shape;286;p31"/>
          <p:cNvSpPr txBox="1"/>
          <p:nvPr>
            <p:ph idx="1" type="body"/>
          </p:nvPr>
        </p:nvSpPr>
        <p:spPr>
          <a:xfrm>
            <a:off x="468900" y="1282400"/>
            <a:ext cx="4223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Clr>
                <a:schemeClr val="dk1"/>
              </a:buClr>
              <a:buSzPts val="2200"/>
              <a:buFont typeface="Arial"/>
              <a:buChar char="•"/>
            </a:pPr>
            <a:r>
              <a:rPr lang="sv-SE" sz="2200"/>
              <a:t>Used to handle erroneous execution conditions.</a:t>
            </a:r>
            <a:endParaRPr sz="2200"/>
          </a:p>
          <a:p>
            <a:pPr indent="-368300" lvl="0" marL="457200" marR="0" rtl="0" algn="l">
              <a:lnSpc>
                <a:spcPct val="100000"/>
              </a:lnSpc>
              <a:spcBef>
                <a:spcPts val="0"/>
              </a:spcBef>
              <a:spcAft>
                <a:spcPts val="0"/>
              </a:spcAft>
              <a:buSzPts val="2200"/>
              <a:buChar char="•"/>
            </a:pPr>
            <a:r>
              <a:rPr lang="sv-SE" sz="2200"/>
              <a:t>Either handled directly in code, or declared in method header.</a:t>
            </a:r>
            <a:endParaRPr sz="2200"/>
          </a:p>
          <a:p>
            <a:pPr indent="-368300" lvl="0" marL="457200" marR="0" rtl="0" algn="l">
              <a:lnSpc>
                <a:spcPct val="100000"/>
              </a:lnSpc>
              <a:spcBef>
                <a:spcPts val="0"/>
              </a:spcBef>
              <a:spcAft>
                <a:spcPts val="0"/>
              </a:spcAft>
              <a:buSzPts val="2200"/>
              <a:buChar char="•"/>
            </a:pPr>
            <a:r>
              <a:rPr lang="sv-SE" sz="2200"/>
              <a:t>Where an exception is caught and where it is handled differ. </a:t>
            </a:r>
            <a:endParaRPr sz="2200"/>
          </a:p>
          <a:p>
            <a:pPr indent="-342900" lvl="1" marL="914400" marR="0" rtl="0" algn="l">
              <a:lnSpc>
                <a:spcPct val="100000"/>
              </a:lnSpc>
              <a:spcBef>
                <a:spcPts val="0"/>
              </a:spcBef>
              <a:spcAft>
                <a:spcPts val="0"/>
              </a:spcAft>
              <a:buSzPts val="1800"/>
              <a:buChar char="•"/>
            </a:pPr>
            <a:r>
              <a:rPr lang="sv-SE" sz="1800"/>
              <a:t>Impacts control-flow</a:t>
            </a:r>
            <a:endParaRPr sz="1800"/>
          </a:p>
        </p:txBody>
      </p:sp>
      <p:sp>
        <p:nvSpPr>
          <p:cNvPr id="287" name="Google Shape;287;p31"/>
          <p:cNvSpPr txBox="1"/>
          <p:nvPr>
            <p:ph idx="1" type="body"/>
          </p:nvPr>
        </p:nvSpPr>
        <p:spPr>
          <a:xfrm>
            <a:off x="4854499" y="8852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nsolas"/>
                <a:ea typeface="Consolas"/>
                <a:cs typeface="Consolas"/>
                <a:sym typeface="Consolas"/>
              </a:rPr>
              <a:t>try{</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BufferedReader br = new </a:t>
            </a:r>
            <a:br>
              <a:rPr lang="sv-SE" sz="1400">
                <a:latin typeface="Consolas"/>
                <a:ea typeface="Consolas"/>
                <a:cs typeface="Consolas"/>
                <a:sym typeface="Consolas"/>
              </a:rPr>
            </a:br>
            <a:r>
              <a:rPr lang="sv-SE" sz="1400">
                <a:latin typeface="Consolas"/>
                <a:ea typeface="Consolas"/>
                <a:cs typeface="Consolas"/>
                <a:sym typeface="Consolas"/>
              </a:rPr>
              <a:t>		BufferedReader(</a:t>
            </a:r>
            <a:br>
              <a:rPr lang="sv-SE" sz="1400">
                <a:latin typeface="Consolas"/>
                <a:ea typeface="Consolas"/>
                <a:cs typeface="Consolas"/>
                <a:sym typeface="Consolas"/>
              </a:rPr>
            </a:br>
            <a:r>
              <a:rPr lang="sv-SE" sz="1400">
                <a:latin typeface="Consolas"/>
                <a:ea typeface="Consolas"/>
                <a:cs typeface="Consolas"/>
                <a:sym typeface="Consolas"/>
              </a:rPr>
              <a:t>		new File(“input.txt”));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String line = br.readLine();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catch(IOException 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e.printStackTrace();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0"/>
              </a:spcBef>
              <a:spcAft>
                <a:spcPts val="0"/>
              </a:spcAft>
              <a:buNone/>
            </a:pPr>
            <a:r>
              <a:t/>
            </a:r>
            <a:endParaRPr sz="1400">
              <a:latin typeface="Consolas"/>
              <a:ea typeface="Consolas"/>
              <a:cs typeface="Consolas"/>
              <a:sym typeface="Consolas"/>
            </a:endParaRPr>
          </a:p>
          <a:p>
            <a:pPr indent="0" lvl="0" marL="0" rtl="0" algn="l">
              <a:spcBef>
                <a:spcPts val="0"/>
              </a:spcBef>
              <a:spcAft>
                <a:spcPts val="0"/>
              </a:spcAft>
              <a:buNone/>
            </a:pPr>
            <a:r>
              <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public int tryThis() </a:t>
            </a:r>
            <a:endParaRPr sz="1400">
              <a:latin typeface="Consolas"/>
              <a:ea typeface="Consolas"/>
              <a:cs typeface="Consolas"/>
              <a:sym typeface="Consolas"/>
            </a:endParaRPr>
          </a:p>
          <a:p>
            <a:pPr indent="457200" lvl="0" marL="0" rtl="0" algn="l">
              <a:spcBef>
                <a:spcPts val="0"/>
              </a:spcBef>
              <a:spcAft>
                <a:spcPts val="0"/>
              </a:spcAft>
              <a:buNone/>
            </a:pPr>
            <a:r>
              <a:rPr lang="sv-SE" sz="1400">
                <a:latin typeface="Consolas"/>
                <a:ea typeface="Consolas"/>
                <a:cs typeface="Consolas"/>
                <a:sym typeface="Consolas"/>
              </a:rPr>
              <a:t>throws NullPointerException{</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88" name="Google Shape;28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Concurrency</a:t>
            </a:r>
            <a:endParaRPr/>
          </a:p>
        </p:txBody>
      </p:sp>
      <p:sp>
        <p:nvSpPr>
          <p:cNvPr id="294" name="Google Shape;29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program can be designed to execute over multiple, concurrently-executing processes.</a:t>
            </a:r>
            <a:endParaRPr/>
          </a:p>
          <a:p>
            <a:pPr indent="-393700" lvl="0" marL="457200" marR="0" rtl="0" algn="l">
              <a:lnSpc>
                <a:spcPct val="100000"/>
              </a:lnSpc>
              <a:spcBef>
                <a:spcPts val="0"/>
              </a:spcBef>
              <a:spcAft>
                <a:spcPts val="0"/>
              </a:spcAft>
              <a:buSzPts val="2600"/>
              <a:buChar char="•"/>
            </a:pPr>
            <a:r>
              <a:rPr lang="sv-SE"/>
              <a:t>Introduces new sources of failure:</a:t>
            </a:r>
            <a:endParaRPr/>
          </a:p>
          <a:p>
            <a:pPr indent="-368300" lvl="1" marL="914400" marR="0" rtl="0" algn="l">
              <a:lnSpc>
                <a:spcPct val="100000"/>
              </a:lnSpc>
              <a:spcBef>
                <a:spcPts val="0"/>
              </a:spcBef>
              <a:spcAft>
                <a:spcPts val="0"/>
              </a:spcAft>
              <a:buSzPts val="2200"/>
              <a:buChar char="•"/>
            </a:pPr>
            <a:r>
              <a:rPr lang="sv-SE"/>
              <a:t>Deadlock, race conditions, timing of data synchronization.</a:t>
            </a:r>
            <a:endParaRPr/>
          </a:p>
          <a:p>
            <a:pPr indent="-393700" lvl="0" marL="457200" marR="0" rtl="0" algn="l">
              <a:lnSpc>
                <a:spcPct val="100000"/>
              </a:lnSpc>
              <a:spcBef>
                <a:spcPts val="0"/>
              </a:spcBef>
              <a:spcAft>
                <a:spcPts val="0"/>
              </a:spcAft>
              <a:buSzPts val="2600"/>
              <a:buChar char="•"/>
            </a:pPr>
            <a:r>
              <a:rPr lang="sv-SE"/>
              <a:t>System is dependent on scheduler decisions that a tester cannot control.</a:t>
            </a:r>
            <a:endParaRPr/>
          </a:p>
        </p:txBody>
      </p:sp>
      <p:sp>
        <p:nvSpPr>
          <p:cNvPr id="295" name="Google Shape;29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2" name="Google Shape;30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Approaches to Testing OO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a:t>
            </a:r>
            <a:r>
              <a:rPr lang="sv-SE"/>
              <a:t> Testing</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software works by combining multiple, interacting components. </a:t>
            </a:r>
            <a:endParaRPr/>
          </a:p>
          <a:p>
            <a:pPr indent="-368300" lvl="1" marL="914400" marR="0" rtl="0" algn="l">
              <a:lnSpc>
                <a:spcPct val="100000"/>
              </a:lnSpc>
              <a:spcBef>
                <a:spcPts val="0"/>
              </a:spcBef>
              <a:spcAft>
                <a:spcPts val="0"/>
              </a:spcAft>
              <a:buSzPts val="2200"/>
              <a:buChar char="•"/>
            </a:pPr>
            <a:r>
              <a:rPr lang="sv-SE"/>
              <a:t>In addition to testing components independently, we must test their </a:t>
            </a:r>
            <a:r>
              <a:rPr i="1" lang="sv-SE"/>
              <a:t>integration</a:t>
            </a:r>
            <a:r>
              <a:rPr lang="sv-SE"/>
              <a:t>.</a:t>
            </a:r>
            <a:endParaRPr/>
          </a:p>
          <a:p>
            <a:pPr indent="-393700" lvl="0" marL="457200" marR="0" rtl="0" algn="l">
              <a:lnSpc>
                <a:spcPct val="100000"/>
              </a:lnSpc>
              <a:spcBef>
                <a:spcPts val="0"/>
              </a:spcBef>
              <a:spcAft>
                <a:spcPts val="0"/>
              </a:spcAft>
              <a:buSzPts val="2600"/>
              <a:buChar char="•"/>
            </a:pPr>
            <a:r>
              <a:rPr lang="sv-SE"/>
              <a:t>Functionality performed across components is accessed through a defined interface. </a:t>
            </a:r>
            <a:endParaRPr/>
          </a:p>
          <a:p>
            <a:pPr indent="-368300" lvl="1" marL="914400" marR="0" rtl="0" algn="l">
              <a:lnSpc>
                <a:spcPct val="100000"/>
              </a:lnSpc>
              <a:spcBef>
                <a:spcPts val="0"/>
              </a:spcBef>
              <a:spcAft>
                <a:spcPts val="0"/>
              </a:spcAft>
              <a:buSzPts val="2200"/>
              <a:buChar char="•"/>
            </a:pPr>
            <a:r>
              <a:rPr lang="sv-SE"/>
              <a:t>Integration testing focuses on showing that functionality accessed through this interface behaves according to the specifications.</a:t>
            </a:r>
            <a:endParaRPr/>
          </a:p>
          <a:p>
            <a:pPr indent="0" lvl="0" marL="457200" marR="0" rtl="0" algn="l">
              <a:lnSpc>
                <a:spcPct val="100000"/>
              </a:lnSpc>
              <a:spcBef>
                <a:spcPts val="6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V-Model of Development</a:t>
            </a:r>
            <a:endParaRPr/>
          </a:p>
        </p:txBody>
      </p:sp>
      <p:sp>
        <p:nvSpPr>
          <p:cNvPr id="308" name="Google Shape;308;p34"/>
          <p:cNvSpPr/>
          <p:nvPr/>
        </p:nvSpPr>
        <p:spPr>
          <a:xfrm>
            <a:off x="599861" y="1475577"/>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Requirements Elicitation</a:t>
            </a:r>
            <a:endParaRPr b="1"/>
          </a:p>
        </p:txBody>
      </p:sp>
      <p:sp>
        <p:nvSpPr>
          <p:cNvPr id="309" name="Google Shape;309;p34"/>
          <p:cNvSpPr/>
          <p:nvPr/>
        </p:nvSpPr>
        <p:spPr>
          <a:xfrm>
            <a:off x="1235837" y="2085959"/>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Specification</a:t>
            </a:r>
            <a:endParaRPr b="1"/>
          </a:p>
        </p:txBody>
      </p:sp>
      <p:sp>
        <p:nvSpPr>
          <p:cNvPr id="310" name="Google Shape;310;p34"/>
          <p:cNvSpPr/>
          <p:nvPr/>
        </p:nvSpPr>
        <p:spPr>
          <a:xfrm>
            <a:off x="1949113" y="2696341"/>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Architectural Design</a:t>
            </a:r>
            <a:endParaRPr b="1"/>
          </a:p>
        </p:txBody>
      </p:sp>
      <p:sp>
        <p:nvSpPr>
          <p:cNvPr id="311" name="Google Shape;311;p34"/>
          <p:cNvSpPr/>
          <p:nvPr/>
        </p:nvSpPr>
        <p:spPr>
          <a:xfrm>
            <a:off x="2849600" y="3306714"/>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Detailed Design</a:t>
            </a:r>
            <a:endParaRPr b="1"/>
          </a:p>
        </p:txBody>
      </p:sp>
      <p:sp>
        <p:nvSpPr>
          <p:cNvPr id="312" name="Google Shape;312;p34"/>
          <p:cNvSpPr/>
          <p:nvPr/>
        </p:nvSpPr>
        <p:spPr>
          <a:xfrm>
            <a:off x="3845800" y="3909525"/>
            <a:ext cx="1349100" cy="6498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Development and Testing</a:t>
            </a:r>
            <a:endParaRPr b="1"/>
          </a:p>
        </p:txBody>
      </p:sp>
      <p:sp>
        <p:nvSpPr>
          <p:cNvPr id="313" name="Google Shape;313;p34"/>
          <p:cNvSpPr/>
          <p:nvPr/>
        </p:nvSpPr>
        <p:spPr>
          <a:xfrm>
            <a:off x="4834650" y="3243525"/>
            <a:ext cx="1349100" cy="5928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Integration Testing</a:t>
            </a:r>
            <a:endParaRPr b="1"/>
          </a:p>
        </p:txBody>
      </p:sp>
      <p:sp>
        <p:nvSpPr>
          <p:cNvPr id="314" name="Google Shape;314;p34"/>
          <p:cNvSpPr/>
          <p:nvPr/>
        </p:nvSpPr>
        <p:spPr>
          <a:xfrm>
            <a:off x="5580200" y="2576925"/>
            <a:ext cx="1349100" cy="58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Integration Testing</a:t>
            </a:r>
            <a:endParaRPr b="1"/>
          </a:p>
        </p:txBody>
      </p:sp>
      <p:sp>
        <p:nvSpPr>
          <p:cNvPr id="315" name="Google Shape;315;p34"/>
          <p:cNvSpPr/>
          <p:nvPr/>
        </p:nvSpPr>
        <p:spPr>
          <a:xfrm>
            <a:off x="6183895" y="2085951"/>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Testing</a:t>
            </a:r>
            <a:endParaRPr b="1"/>
          </a:p>
        </p:txBody>
      </p:sp>
      <p:sp>
        <p:nvSpPr>
          <p:cNvPr id="316" name="Google Shape;316;p34"/>
          <p:cNvSpPr/>
          <p:nvPr/>
        </p:nvSpPr>
        <p:spPr>
          <a:xfrm>
            <a:off x="6803690" y="1475569"/>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Operation and Maintenance</a:t>
            </a:r>
            <a:endParaRPr b="1"/>
          </a:p>
        </p:txBody>
      </p:sp>
      <p:cxnSp>
        <p:nvCxnSpPr>
          <p:cNvPr id="317" name="Google Shape;317;p34"/>
          <p:cNvCxnSpPr>
            <a:endCxn id="309" idx="1"/>
          </p:cNvCxnSpPr>
          <p:nvPr/>
        </p:nvCxnSpPr>
        <p:spPr>
          <a:xfrm>
            <a:off x="858137" y="1935059"/>
            <a:ext cx="377700" cy="384600"/>
          </a:xfrm>
          <a:prstGeom prst="straightConnector1">
            <a:avLst/>
          </a:prstGeom>
          <a:noFill/>
          <a:ln cap="flat" cmpd="sng" w="19050">
            <a:solidFill>
              <a:schemeClr val="dk2"/>
            </a:solidFill>
            <a:prstDash val="solid"/>
            <a:round/>
            <a:headEnd len="med" w="med" type="none"/>
            <a:tailEnd len="med" w="med" type="triangle"/>
          </a:ln>
        </p:spPr>
      </p:cxnSp>
      <p:cxnSp>
        <p:nvCxnSpPr>
          <p:cNvPr id="318" name="Google Shape;318;p34"/>
          <p:cNvCxnSpPr>
            <a:endCxn id="310" idx="1"/>
          </p:cNvCxnSpPr>
          <p:nvPr/>
        </p:nvCxnSpPr>
        <p:spPr>
          <a:xfrm>
            <a:off x="1548313" y="2556241"/>
            <a:ext cx="400800" cy="37380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34"/>
          <p:cNvCxnSpPr>
            <a:endCxn id="311" idx="1"/>
          </p:cNvCxnSpPr>
          <p:nvPr/>
        </p:nvCxnSpPr>
        <p:spPr>
          <a:xfrm>
            <a:off x="2281100" y="3166914"/>
            <a:ext cx="568500" cy="37350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34"/>
          <p:cNvCxnSpPr>
            <a:endCxn id="312" idx="1"/>
          </p:cNvCxnSpPr>
          <p:nvPr/>
        </p:nvCxnSpPr>
        <p:spPr>
          <a:xfrm>
            <a:off x="3177700" y="3794025"/>
            <a:ext cx="668100" cy="440400"/>
          </a:xfrm>
          <a:prstGeom prst="straightConnector1">
            <a:avLst/>
          </a:prstGeom>
          <a:noFill/>
          <a:ln cap="flat" cmpd="sng" w="19050">
            <a:solidFill>
              <a:schemeClr val="dk2"/>
            </a:solidFill>
            <a:prstDash val="solid"/>
            <a:round/>
            <a:headEnd len="med" w="med" type="none"/>
            <a:tailEnd len="med" w="med" type="triangle"/>
          </a:ln>
        </p:spPr>
      </p:cxnSp>
      <p:cxnSp>
        <p:nvCxnSpPr>
          <p:cNvPr id="321" name="Google Shape;321;p34"/>
          <p:cNvCxnSpPr>
            <a:stCxn id="312" idx="3"/>
          </p:cNvCxnSpPr>
          <p:nvPr/>
        </p:nvCxnSpPr>
        <p:spPr>
          <a:xfrm flipH="1" rot="10800000">
            <a:off x="5194900" y="3889125"/>
            <a:ext cx="649200" cy="345300"/>
          </a:xfrm>
          <a:prstGeom prst="straightConnector1">
            <a:avLst/>
          </a:prstGeom>
          <a:noFill/>
          <a:ln cap="flat" cmpd="sng" w="19050">
            <a:solidFill>
              <a:schemeClr val="dk2"/>
            </a:solidFill>
            <a:prstDash val="solid"/>
            <a:round/>
            <a:headEnd len="med" w="med" type="none"/>
            <a:tailEnd len="med" w="med" type="triangle"/>
          </a:ln>
        </p:spPr>
      </p:cxnSp>
      <p:cxnSp>
        <p:nvCxnSpPr>
          <p:cNvPr id="322" name="Google Shape;322;p34"/>
          <p:cNvCxnSpPr>
            <a:stCxn id="313" idx="3"/>
          </p:cNvCxnSpPr>
          <p:nvPr/>
        </p:nvCxnSpPr>
        <p:spPr>
          <a:xfrm flipH="1" rot="10800000">
            <a:off x="6183750" y="3176625"/>
            <a:ext cx="463200" cy="363300"/>
          </a:xfrm>
          <a:prstGeom prst="straightConnector1">
            <a:avLst/>
          </a:prstGeom>
          <a:noFill/>
          <a:ln cap="flat" cmpd="sng" w="19050">
            <a:solidFill>
              <a:schemeClr val="dk2"/>
            </a:solidFill>
            <a:prstDash val="solid"/>
            <a:round/>
            <a:headEnd len="med" w="med" type="none"/>
            <a:tailEnd len="med" w="med" type="triangle"/>
          </a:ln>
        </p:spPr>
      </p:cxnSp>
      <p:cxnSp>
        <p:nvCxnSpPr>
          <p:cNvPr id="323" name="Google Shape;323;p34"/>
          <p:cNvCxnSpPr>
            <a:stCxn id="314" idx="3"/>
          </p:cNvCxnSpPr>
          <p:nvPr/>
        </p:nvCxnSpPr>
        <p:spPr>
          <a:xfrm flipH="1" rot="10800000">
            <a:off x="6929300" y="2516325"/>
            <a:ext cx="337500" cy="35400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34"/>
          <p:cNvCxnSpPr>
            <a:stCxn id="315" idx="3"/>
          </p:cNvCxnSpPr>
          <p:nvPr/>
        </p:nvCxnSpPr>
        <p:spPr>
          <a:xfrm flipH="1" rot="10800000">
            <a:off x="7532995" y="1965351"/>
            <a:ext cx="367500" cy="35430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34"/>
          <p:cNvSpPr/>
          <p:nvPr/>
        </p:nvSpPr>
        <p:spPr>
          <a:xfrm>
            <a:off x="3788003" y="1286763"/>
            <a:ext cx="1349100" cy="4674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 Plan</a:t>
            </a:r>
            <a:endParaRPr b="1"/>
          </a:p>
        </p:txBody>
      </p:sp>
      <p:sp>
        <p:nvSpPr>
          <p:cNvPr id="326" name="Google Shape;326;p34"/>
          <p:cNvSpPr/>
          <p:nvPr/>
        </p:nvSpPr>
        <p:spPr>
          <a:xfrm>
            <a:off x="3788000" y="1805549"/>
            <a:ext cx="1349100" cy="5556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Integration Test Plan</a:t>
            </a:r>
            <a:endParaRPr b="1"/>
          </a:p>
        </p:txBody>
      </p:sp>
      <p:sp>
        <p:nvSpPr>
          <p:cNvPr id="327" name="Google Shape;327;p34"/>
          <p:cNvSpPr/>
          <p:nvPr/>
        </p:nvSpPr>
        <p:spPr>
          <a:xfrm>
            <a:off x="3764650" y="2423151"/>
            <a:ext cx="1349100" cy="5295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Integration Test Plan</a:t>
            </a:r>
            <a:endParaRPr b="1"/>
          </a:p>
        </p:txBody>
      </p:sp>
      <p:cxnSp>
        <p:nvCxnSpPr>
          <p:cNvPr id="328" name="Google Shape;328;p34"/>
          <p:cNvCxnSpPr>
            <a:stCxn id="308" idx="3"/>
            <a:endCxn id="325" idx="1"/>
          </p:cNvCxnSpPr>
          <p:nvPr/>
        </p:nvCxnSpPr>
        <p:spPr>
          <a:xfrm flipH="1" rot="10800000">
            <a:off x="1948961" y="1520577"/>
            <a:ext cx="1839000" cy="188700"/>
          </a:xfrm>
          <a:prstGeom prst="straightConnector1">
            <a:avLst/>
          </a:prstGeom>
          <a:noFill/>
          <a:ln cap="flat" cmpd="sng" w="19050">
            <a:solidFill>
              <a:srgbClr val="980000"/>
            </a:solidFill>
            <a:prstDash val="dash"/>
            <a:round/>
            <a:headEnd len="med" w="med" type="none"/>
            <a:tailEnd len="med" w="med" type="triangle"/>
          </a:ln>
        </p:spPr>
      </p:cxnSp>
      <p:cxnSp>
        <p:nvCxnSpPr>
          <p:cNvPr id="329" name="Google Shape;329;p34"/>
          <p:cNvCxnSpPr>
            <a:stCxn id="309" idx="3"/>
            <a:endCxn id="325" idx="1"/>
          </p:cNvCxnSpPr>
          <p:nvPr/>
        </p:nvCxnSpPr>
        <p:spPr>
          <a:xfrm flipH="1" rot="10800000">
            <a:off x="2584937" y="1520459"/>
            <a:ext cx="1203000" cy="799200"/>
          </a:xfrm>
          <a:prstGeom prst="straightConnector1">
            <a:avLst/>
          </a:prstGeom>
          <a:noFill/>
          <a:ln cap="flat" cmpd="sng" w="19050">
            <a:solidFill>
              <a:srgbClr val="980000"/>
            </a:solidFill>
            <a:prstDash val="dash"/>
            <a:round/>
            <a:headEnd len="med" w="med" type="none"/>
            <a:tailEnd len="med" w="med" type="triangle"/>
          </a:ln>
        </p:spPr>
      </p:cxnSp>
      <p:cxnSp>
        <p:nvCxnSpPr>
          <p:cNvPr id="330" name="Google Shape;330;p34"/>
          <p:cNvCxnSpPr>
            <a:stCxn id="309" idx="3"/>
            <a:endCxn id="326" idx="1"/>
          </p:cNvCxnSpPr>
          <p:nvPr/>
        </p:nvCxnSpPr>
        <p:spPr>
          <a:xfrm flipH="1" rot="10800000">
            <a:off x="2584937" y="2083259"/>
            <a:ext cx="1203000" cy="236400"/>
          </a:xfrm>
          <a:prstGeom prst="straightConnector1">
            <a:avLst/>
          </a:prstGeom>
          <a:noFill/>
          <a:ln cap="flat" cmpd="sng" w="19050">
            <a:solidFill>
              <a:srgbClr val="9900FF"/>
            </a:solidFill>
            <a:prstDash val="dash"/>
            <a:round/>
            <a:headEnd len="med" w="med" type="none"/>
            <a:tailEnd len="med" w="med" type="triangle"/>
          </a:ln>
        </p:spPr>
      </p:cxnSp>
      <p:cxnSp>
        <p:nvCxnSpPr>
          <p:cNvPr id="331" name="Google Shape;331;p34"/>
          <p:cNvCxnSpPr>
            <a:stCxn id="310" idx="3"/>
            <a:endCxn id="326" idx="1"/>
          </p:cNvCxnSpPr>
          <p:nvPr/>
        </p:nvCxnSpPr>
        <p:spPr>
          <a:xfrm flipH="1" rot="10800000">
            <a:off x="3298213" y="2083441"/>
            <a:ext cx="489900" cy="846600"/>
          </a:xfrm>
          <a:prstGeom prst="straightConnector1">
            <a:avLst/>
          </a:prstGeom>
          <a:noFill/>
          <a:ln cap="flat" cmpd="sng" w="19050">
            <a:solidFill>
              <a:srgbClr val="9900FF"/>
            </a:solidFill>
            <a:prstDash val="dash"/>
            <a:round/>
            <a:headEnd len="med" w="med" type="none"/>
            <a:tailEnd len="med" w="med" type="triangle"/>
          </a:ln>
        </p:spPr>
      </p:cxnSp>
      <p:cxnSp>
        <p:nvCxnSpPr>
          <p:cNvPr id="332" name="Google Shape;332;p34"/>
          <p:cNvCxnSpPr>
            <a:stCxn id="310" idx="3"/>
            <a:endCxn id="327" idx="1"/>
          </p:cNvCxnSpPr>
          <p:nvPr/>
        </p:nvCxnSpPr>
        <p:spPr>
          <a:xfrm flipH="1" rot="10800000">
            <a:off x="3298213" y="2687941"/>
            <a:ext cx="466500" cy="242100"/>
          </a:xfrm>
          <a:prstGeom prst="straightConnector1">
            <a:avLst/>
          </a:prstGeom>
          <a:noFill/>
          <a:ln cap="flat" cmpd="sng" w="19050">
            <a:solidFill>
              <a:srgbClr val="FF00FF"/>
            </a:solidFill>
            <a:prstDash val="dash"/>
            <a:round/>
            <a:headEnd len="med" w="med" type="none"/>
            <a:tailEnd len="med" w="med" type="triangle"/>
          </a:ln>
        </p:spPr>
      </p:cxnSp>
      <p:cxnSp>
        <p:nvCxnSpPr>
          <p:cNvPr id="333" name="Google Shape;333;p34"/>
          <p:cNvCxnSpPr>
            <a:stCxn id="311" idx="3"/>
            <a:endCxn id="327" idx="2"/>
          </p:cNvCxnSpPr>
          <p:nvPr/>
        </p:nvCxnSpPr>
        <p:spPr>
          <a:xfrm flipH="1" rot="10800000">
            <a:off x="4198700" y="2952714"/>
            <a:ext cx="240600" cy="587700"/>
          </a:xfrm>
          <a:prstGeom prst="straightConnector1">
            <a:avLst/>
          </a:prstGeom>
          <a:noFill/>
          <a:ln cap="flat" cmpd="sng" w="19050">
            <a:solidFill>
              <a:srgbClr val="FF00FF"/>
            </a:solidFill>
            <a:prstDash val="dash"/>
            <a:round/>
            <a:headEnd len="med" w="med" type="none"/>
            <a:tailEnd len="med" w="med" type="triangle"/>
          </a:ln>
        </p:spPr>
      </p:cxnSp>
      <p:cxnSp>
        <p:nvCxnSpPr>
          <p:cNvPr id="334" name="Google Shape;334;p34"/>
          <p:cNvCxnSpPr>
            <a:stCxn id="325" idx="3"/>
            <a:endCxn id="315" idx="1"/>
          </p:cNvCxnSpPr>
          <p:nvPr/>
        </p:nvCxnSpPr>
        <p:spPr>
          <a:xfrm>
            <a:off x="5137103" y="1520463"/>
            <a:ext cx="1046700" cy="799200"/>
          </a:xfrm>
          <a:prstGeom prst="straightConnector1">
            <a:avLst/>
          </a:prstGeom>
          <a:noFill/>
          <a:ln cap="flat" cmpd="sng" w="19050">
            <a:solidFill>
              <a:srgbClr val="980000"/>
            </a:solidFill>
            <a:prstDash val="dash"/>
            <a:round/>
            <a:headEnd len="med" w="med" type="none"/>
            <a:tailEnd len="med" w="med" type="triangle"/>
          </a:ln>
        </p:spPr>
      </p:cxnSp>
      <p:cxnSp>
        <p:nvCxnSpPr>
          <p:cNvPr id="335" name="Google Shape;335;p34"/>
          <p:cNvCxnSpPr>
            <a:stCxn id="326" idx="3"/>
            <a:endCxn id="314" idx="1"/>
          </p:cNvCxnSpPr>
          <p:nvPr/>
        </p:nvCxnSpPr>
        <p:spPr>
          <a:xfrm>
            <a:off x="5137100" y="2083349"/>
            <a:ext cx="443100" cy="786900"/>
          </a:xfrm>
          <a:prstGeom prst="straightConnector1">
            <a:avLst/>
          </a:prstGeom>
          <a:noFill/>
          <a:ln cap="flat" cmpd="sng" w="19050">
            <a:solidFill>
              <a:srgbClr val="9900FF"/>
            </a:solidFill>
            <a:prstDash val="dash"/>
            <a:round/>
            <a:headEnd len="med" w="med" type="none"/>
            <a:tailEnd len="med" w="med" type="triangle"/>
          </a:ln>
        </p:spPr>
      </p:cxnSp>
      <p:cxnSp>
        <p:nvCxnSpPr>
          <p:cNvPr id="336" name="Google Shape;336;p34"/>
          <p:cNvCxnSpPr>
            <a:stCxn id="327" idx="3"/>
            <a:endCxn id="313" idx="0"/>
          </p:cNvCxnSpPr>
          <p:nvPr/>
        </p:nvCxnSpPr>
        <p:spPr>
          <a:xfrm>
            <a:off x="5113750" y="2687901"/>
            <a:ext cx="395400" cy="555600"/>
          </a:xfrm>
          <a:prstGeom prst="straightConnector1">
            <a:avLst/>
          </a:prstGeom>
          <a:noFill/>
          <a:ln cap="flat" cmpd="sng" w="19050">
            <a:solidFill>
              <a:srgbClr val="FF00FF"/>
            </a:solidFill>
            <a:prstDash val="dash"/>
            <a:round/>
            <a:headEnd len="med" w="med" type="none"/>
            <a:tailEnd len="med" w="med" type="triangle"/>
          </a:ln>
        </p:spPr>
      </p:cxnSp>
      <p:sp>
        <p:nvSpPr>
          <p:cNvPr id="337" name="Google Shape;337;p34"/>
          <p:cNvSpPr/>
          <p:nvPr/>
        </p:nvSpPr>
        <p:spPr>
          <a:xfrm>
            <a:off x="858245" y="3843669"/>
            <a:ext cx="1349100" cy="467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Test Plan</a:t>
            </a:r>
            <a:endParaRPr b="1"/>
          </a:p>
        </p:txBody>
      </p:sp>
      <p:cxnSp>
        <p:nvCxnSpPr>
          <p:cNvPr id="338" name="Google Shape;338;p34"/>
          <p:cNvCxnSpPr>
            <a:stCxn id="337" idx="3"/>
          </p:cNvCxnSpPr>
          <p:nvPr/>
        </p:nvCxnSpPr>
        <p:spPr>
          <a:xfrm>
            <a:off x="2207345" y="4077369"/>
            <a:ext cx="1629000" cy="219000"/>
          </a:xfrm>
          <a:prstGeom prst="straightConnector1">
            <a:avLst/>
          </a:prstGeom>
          <a:noFill/>
          <a:ln cap="flat" cmpd="sng" w="19050">
            <a:solidFill>
              <a:srgbClr val="274E13"/>
            </a:solidFill>
            <a:prstDash val="dash"/>
            <a:round/>
            <a:headEnd len="med" w="med" type="triangle"/>
            <a:tailEnd len="med" w="med" type="triangle"/>
          </a:ln>
        </p:spPr>
      </p:cxnSp>
      <p:cxnSp>
        <p:nvCxnSpPr>
          <p:cNvPr id="339" name="Google Shape;339;p34"/>
          <p:cNvCxnSpPr>
            <a:stCxn id="311" idx="1"/>
          </p:cNvCxnSpPr>
          <p:nvPr/>
        </p:nvCxnSpPr>
        <p:spPr>
          <a:xfrm flipH="1">
            <a:off x="2255000" y="3540414"/>
            <a:ext cx="594600" cy="357000"/>
          </a:xfrm>
          <a:prstGeom prst="straightConnector1">
            <a:avLst/>
          </a:prstGeom>
          <a:noFill/>
          <a:ln cap="flat" cmpd="sng" w="19050">
            <a:solidFill>
              <a:srgbClr val="274E13"/>
            </a:solidFill>
            <a:prstDash val="dash"/>
            <a:round/>
            <a:headEnd len="med" w="med" type="none"/>
            <a:tailEnd len="med" w="med" type="triangle"/>
          </a:ln>
        </p:spPr>
      </p:cxnSp>
      <p:sp>
        <p:nvSpPr>
          <p:cNvPr id="340" name="Google Shape;340;p34"/>
          <p:cNvSpPr/>
          <p:nvPr/>
        </p:nvSpPr>
        <p:spPr>
          <a:xfrm>
            <a:off x="335350" y="2631640"/>
            <a:ext cx="2842344" cy="1367388"/>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Intraclass Testing:</a:t>
            </a:r>
            <a:endParaRPr b="1"/>
          </a:p>
          <a:p>
            <a:pPr indent="0" lvl="0" marL="0" rtl="0" algn="l">
              <a:spcBef>
                <a:spcPts val="0"/>
              </a:spcBef>
              <a:spcAft>
                <a:spcPts val="0"/>
              </a:spcAft>
              <a:buNone/>
            </a:pPr>
            <a:r>
              <a:rPr lang="sv-SE"/>
              <a:t>Testing one class in isolation.</a:t>
            </a:r>
            <a:endParaRPr/>
          </a:p>
        </p:txBody>
      </p:sp>
      <p:cxnSp>
        <p:nvCxnSpPr>
          <p:cNvPr id="341" name="Google Shape;341;p34"/>
          <p:cNvCxnSpPr/>
          <p:nvPr/>
        </p:nvCxnSpPr>
        <p:spPr>
          <a:xfrm>
            <a:off x="2824239" y="3569051"/>
            <a:ext cx="1399200" cy="463200"/>
          </a:xfrm>
          <a:prstGeom prst="straightConnector1">
            <a:avLst/>
          </a:prstGeom>
          <a:noFill/>
          <a:ln cap="flat" cmpd="sng" w="38100">
            <a:solidFill>
              <a:srgbClr val="FF0000"/>
            </a:solidFill>
            <a:prstDash val="solid"/>
            <a:round/>
            <a:headEnd len="med" w="med" type="none"/>
            <a:tailEnd len="med" w="med" type="triangle"/>
          </a:ln>
        </p:spPr>
      </p:cxnSp>
      <p:sp>
        <p:nvSpPr>
          <p:cNvPr id="342" name="Google Shape;342;p34"/>
          <p:cNvSpPr/>
          <p:nvPr/>
        </p:nvSpPr>
        <p:spPr>
          <a:xfrm>
            <a:off x="5997909" y="1635956"/>
            <a:ext cx="2842344" cy="1367388"/>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Interclass Testing:</a:t>
            </a:r>
            <a:endParaRPr b="1"/>
          </a:p>
          <a:p>
            <a:pPr indent="0" lvl="0" marL="0" rtl="0" algn="l">
              <a:spcBef>
                <a:spcPts val="0"/>
              </a:spcBef>
              <a:spcAft>
                <a:spcPts val="0"/>
              </a:spcAft>
              <a:buNone/>
            </a:pPr>
            <a:r>
              <a:rPr lang="sv-SE"/>
              <a:t>Testing groups of classes.</a:t>
            </a:r>
            <a:endParaRPr/>
          </a:p>
        </p:txBody>
      </p:sp>
      <p:cxnSp>
        <p:nvCxnSpPr>
          <p:cNvPr id="343" name="Google Shape;343;p34"/>
          <p:cNvCxnSpPr>
            <a:stCxn id="342" idx="1"/>
          </p:cNvCxnSpPr>
          <p:nvPr/>
        </p:nvCxnSpPr>
        <p:spPr>
          <a:xfrm flipH="1">
            <a:off x="6168681" y="3001888"/>
            <a:ext cx="1250400" cy="529500"/>
          </a:xfrm>
          <a:prstGeom prst="straightConnector1">
            <a:avLst/>
          </a:prstGeom>
          <a:noFill/>
          <a:ln cap="flat" cmpd="sng" w="38100">
            <a:solidFill>
              <a:srgbClr val="FF0000"/>
            </a:solidFill>
            <a:prstDash val="solid"/>
            <a:round/>
            <a:headEnd len="med" w="med" type="none"/>
            <a:tailEnd len="med" w="med" type="triangle"/>
          </a:ln>
        </p:spPr>
      </p:cxnSp>
      <p:sp>
        <p:nvSpPr>
          <p:cNvPr id="344" name="Google Shape;34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1" name="Google Shape;351;p3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Intraclass Testing (single-class)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357" name="Google Shape;357;p36"/>
          <p:cNvSpPr txBox="1"/>
          <p:nvPr>
            <p:ph idx="1" type="body"/>
          </p:nvPr>
        </p:nvSpPr>
        <p:spPr>
          <a:xfrm>
            <a:off x="468900" y="1135575"/>
            <a:ext cx="8217900" cy="3627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Unit testing is the process of testing the smallest isolated “unit” that can be tested.</a:t>
            </a:r>
            <a:endParaRPr/>
          </a:p>
          <a:p>
            <a:pPr indent="-368300" lvl="1" marL="914400" marR="0" rtl="0" algn="l">
              <a:lnSpc>
                <a:spcPct val="100000"/>
              </a:lnSpc>
              <a:spcBef>
                <a:spcPts val="0"/>
              </a:spcBef>
              <a:spcAft>
                <a:spcPts val="0"/>
              </a:spcAft>
              <a:buSzPts val="2200"/>
              <a:buChar char="•"/>
            </a:pPr>
            <a:r>
              <a:rPr lang="sv-SE"/>
              <a:t>Allows testing to begin as code is written.</a:t>
            </a:r>
            <a:endParaRPr/>
          </a:p>
          <a:p>
            <a:pPr indent="-368300" lvl="1" marL="914400" marR="0" rtl="0" algn="l">
              <a:lnSpc>
                <a:spcPct val="100000"/>
              </a:lnSpc>
              <a:spcBef>
                <a:spcPts val="0"/>
              </a:spcBef>
              <a:spcAft>
                <a:spcPts val="0"/>
              </a:spcAft>
              <a:buSzPts val="2200"/>
              <a:buChar char="•"/>
            </a:pPr>
            <a:r>
              <a:rPr lang="sv-SE"/>
              <a:t>Allows testing of system components in isolation from other components.</a:t>
            </a:r>
            <a:endParaRPr/>
          </a:p>
          <a:p>
            <a:pPr indent="-393700" lvl="0" marL="457200" marR="0" rtl="0" algn="l">
              <a:lnSpc>
                <a:spcPct val="100000"/>
              </a:lnSpc>
              <a:spcBef>
                <a:spcPts val="0"/>
              </a:spcBef>
              <a:spcAft>
                <a:spcPts val="0"/>
              </a:spcAft>
              <a:buSzPts val="2600"/>
              <a:buChar char="•"/>
            </a:pPr>
            <a:r>
              <a:rPr lang="sv-SE"/>
              <a:t>Before the system is built, each component should work in isolation.</a:t>
            </a:r>
            <a:endParaRPr/>
          </a:p>
          <a:p>
            <a:pPr indent="-393700" lvl="0" marL="457200" marR="0" rtl="0" algn="l">
              <a:lnSpc>
                <a:spcPct val="100000"/>
              </a:lnSpc>
              <a:spcBef>
                <a:spcPts val="0"/>
              </a:spcBef>
              <a:spcAft>
                <a:spcPts val="0"/>
              </a:spcAft>
              <a:buSzPts val="2600"/>
              <a:buChar char="•"/>
            </a:pPr>
            <a:r>
              <a:rPr lang="sv-SE"/>
              <a:t>Usually in OO, a unit is a class.</a:t>
            </a:r>
            <a:endParaRPr/>
          </a:p>
          <a:p>
            <a:pPr indent="-368300" lvl="1" marL="914400" marR="0" rtl="0" algn="l">
              <a:lnSpc>
                <a:spcPct val="100000"/>
              </a:lnSpc>
              <a:spcBef>
                <a:spcPts val="0"/>
              </a:spcBef>
              <a:spcAft>
                <a:spcPts val="0"/>
              </a:spcAft>
              <a:buSzPts val="2200"/>
              <a:buChar char="•"/>
            </a:pPr>
            <a:r>
              <a:rPr lang="sv-SE"/>
              <a:t>Individual methods depend on and modify object state and are dependent on other methods.</a:t>
            </a:r>
            <a:endParaRPr/>
          </a:p>
        </p:txBody>
      </p:sp>
      <p:sp>
        <p:nvSpPr>
          <p:cNvPr id="358" name="Google Shape;35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Intraclass Testing</a:t>
            </a:r>
            <a:endParaRPr/>
          </a:p>
        </p:txBody>
      </p:sp>
      <p:sp>
        <p:nvSpPr>
          <p:cNvPr id="364" name="Google Shape;36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To test a class in isolation, we:</a:t>
            </a:r>
            <a:endParaRPr/>
          </a:p>
          <a:p>
            <a:pPr indent="-393700" lvl="0" marL="457200" marR="0" rtl="0" algn="l">
              <a:lnSpc>
                <a:spcPct val="100000"/>
              </a:lnSpc>
              <a:spcBef>
                <a:spcPts val="600"/>
              </a:spcBef>
              <a:spcAft>
                <a:spcPts val="0"/>
              </a:spcAft>
              <a:buSzPts val="2600"/>
              <a:buAutoNum type="arabicPeriod"/>
            </a:pPr>
            <a:r>
              <a:rPr lang="sv-SE"/>
              <a:t>If the class is abstract, derive a set of instantiations to cover significant cases.</a:t>
            </a:r>
            <a:endParaRPr/>
          </a:p>
          <a:p>
            <a:pPr indent="-393700" lvl="0" marL="457200" marR="0" rtl="0" algn="l">
              <a:lnSpc>
                <a:spcPct val="100000"/>
              </a:lnSpc>
              <a:spcBef>
                <a:spcPts val="0"/>
              </a:spcBef>
              <a:spcAft>
                <a:spcPts val="0"/>
              </a:spcAft>
              <a:buSzPts val="2600"/>
              <a:buAutoNum type="arabicPeriod"/>
            </a:pPr>
            <a:r>
              <a:rPr lang="sv-SE"/>
              <a:t>Design test cases to check correct invocation of inherited and overridden methods.</a:t>
            </a:r>
            <a:endParaRPr/>
          </a:p>
          <a:p>
            <a:pPr indent="-393700" lvl="0" marL="457200" marR="0" rtl="0" algn="l">
              <a:lnSpc>
                <a:spcPct val="100000"/>
              </a:lnSpc>
              <a:spcBef>
                <a:spcPts val="0"/>
              </a:spcBef>
              <a:spcAft>
                <a:spcPts val="0"/>
              </a:spcAft>
              <a:buSzPts val="2600"/>
              <a:buAutoNum type="arabicPeriod"/>
            </a:pPr>
            <a:r>
              <a:rPr lang="sv-SE"/>
              <a:t>Design a set of test cases based on the states that the class can be put into.</a:t>
            </a:r>
            <a:endParaRPr/>
          </a:p>
          <a:p>
            <a:pPr indent="-381000" lvl="0" marL="914400" marR="0" rtl="0" algn="l">
              <a:lnSpc>
                <a:spcPct val="100000"/>
              </a:lnSpc>
              <a:spcBef>
                <a:spcPts val="0"/>
              </a:spcBef>
              <a:spcAft>
                <a:spcPts val="0"/>
              </a:spcAft>
              <a:buSzPts val="2400"/>
              <a:buChar char="•"/>
            </a:pPr>
            <a:r>
              <a:rPr lang="sv-SE" sz="2400"/>
              <a:t>Think of the class as a</a:t>
            </a:r>
            <a:r>
              <a:rPr lang="sv-SE" sz="2400"/>
              <a:t> state machine model.</a:t>
            </a:r>
            <a:endParaRPr sz="2400"/>
          </a:p>
        </p:txBody>
      </p:sp>
      <p:sp>
        <p:nvSpPr>
          <p:cNvPr id="365" name="Google Shape;36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Intraclass Testing</a:t>
            </a:r>
            <a:endParaRPr/>
          </a:p>
        </p:txBody>
      </p:sp>
      <p:sp>
        <p:nvSpPr>
          <p:cNvPr id="371" name="Google Shape;37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AutoNum type="arabicPeriod" startAt="4"/>
            </a:pPr>
            <a:r>
              <a:rPr lang="sv-SE"/>
              <a:t>Derive structural information from the source code and cover the code structure of the class.</a:t>
            </a:r>
            <a:endParaRPr/>
          </a:p>
          <a:p>
            <a:pPr indent="-393700" lvl="0" marL="457200" marR="0" rtl="0" algn="l">
              <a:lnSpc>
                <a:spcPct val="100000"/>
              </a:lnSpc>
              <a:spcBef>
                <a:spcPts val="0"/>
              </a:spcBef>
              <a:spcAft>
                <a:spcPts val="0"/>
              </a:spcAft>
              <a:buSzPts val="2600"/>
              <a:buAutoNum type="arabicPeriod" startAt="4"/>
            </a:pPr>
            <a:r>
              <a:rPr lang="sv-SE"/>
              <a:t>Design test cases for exception handling.</a:t>
            </a:r>
            <a:endParaRPr/>
          </a:p>
          <a:p>
            <a:pPr indent="-368300" lvl="1" marL="914400" marR="0" rtl="0" algn="l">
              <a:lnSpc>
                <a:spcPct val="100000"/>
              </a:lnSpc>
              <a:spcBef>
                <a:spcPts val="0"/>
              </a:spcBef>
              <a:spcAft>
                <a:spcPts val="0"/>
              </a:spcAft>
              <a:buSzPts val="2200"/>
              <a:buAutoNum type="alphaLcPeriod"/>
            </a:pPr>
            <a:r>
              <a:rPr lang="sv-SE"/>
              <a:t>Exercising exceptions that should be thrown by methods in the class and exceptions that should be caught and handled by them.</a:t>
            </a:r>
            <a:endParaRPr/>
          </a:p>
          <a:p>
            <a:pPr indent="-393700" lvl="0" marL="457200" marR="0" rtl="0" algn="l">
              <a:lnSpc>
                <a:spcPct val="100000"/>
              </a:lnSpc>
              <a:spcBef>
                <a:spcPts val="0"/>
              </a:spcBef>
              <a:spcAft>
                <a:spcPts val="0"/>
              </a:spcAft>
              <a:buSzPts val="2600"/>
              <a:buAutoNum type="arabicPeriod" startAt="4"/>
            </a:pPr>
            <a:r>
              <a:rPr lang="sv-SE"/>
              <a:t>Design test cases for polymorphic calls.</a:t>
            </a:r>
            <a:endParaRPr/>
          </a:p>
          <a:p>
            <a:pPr indent="-368300" lvl="1" marL="914400" marR="0" rtl="0" algn="l">
              <a:lnSpc>
                <a:spcPct val="100000"/>
              </a:lnSpc>
              <a:spcBef>
                <a:spcPts val="0"/>
              </a:spcBef>
              <a:spcAft>
                <a:spcPts val="0"/>
              </a:spcAft>
              <a:buSzPts val="2200"/>
              <a:buAutoNum type="alphaLcPeriod"/>
            </a:pPr>
            <a:r>
              <a:rPr lang="sv-SE"/>
              <a:t>Calls to superclass or interface methods that can be bound to different subclass objects.</a:t>
            </a:r>
            <a:endParaRPr/>
          </a:p>
        </p:txBody>
      </p:sp>
      <p:sp>
        <p:nvSpPr>
          <p:cNvPr id="372" name="Google Shape;37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9" name="Google Shape;37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Classes as State Machines</a:t>
            </a:r>
            <a:endParaRPr/>
          </a:p>
        </p:txBody>
      </p:sp>
      <p:sp>
        <p:nvSpPr>
          <p:cNvPr id="380" name="Google Shape;38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current value of the class-level </a:t>
            </a:r>
            <a:br>
              <a:rPr lang="sv-SE"/>
            </a:br>
            <a:r>
              <a:rPr lang="sv-SE"/>
              <a:t>variables defines the </a:t>
            </a:r>
            <a:r>
              <a:rPr b="1" lang="sv-SE"/>
              <a:t>state</a:t>
            </a:r>
            <a:r>
              <a:rPr lang="sv-SE"/>
              <a:t> of the class.</a:t>
            </a:r>
            <a:endParaRPr/>
          </a:p>
          <a:p>
            <a:pPr indent="-368300" lvl="1" marL="914400" rtl="0" algn="l">
              <a:spcBef>
                <a:spcPts val="0"/>
              </a:spcBef>
              <a:spcAft>
                <a:spcPts val="0"/>
              </a:spcAft>
              <a:buSzPts val="2200"/>
              <a:buChar char="•"/>
            </a:pPr>
            <a:r>
              <a:rPr lang="sv-SE"/>
              <a:t>Combination of values of </a:t>
            </a:r>
            <a:r>
              <a:rPr lang="sv-SE">
                <a:latin typeface="Consolas"/>
                <a:ea typeface="Consolas"/>
                <a:cs typeface="Consolas"/>
                <a:sym typeface="Consolas"/>
              </a:rPr>
              <a:t>model</a:t>
            </a:r>
            <a:r>
              <a:rPr lang="sv-SE"/>
              <a:t>, </a:t>
            </a:r>
            <a:br>
              <a:rPr lang="sv-SE"/>
            </a:br>
            <a:r>
              <a:rPr lang="sv-SE">
                <a:latin typeface="Consolas"/>
                <a:ea typeface="Consolas"/>
                <a:cs typeface="Consolas"/>
                <a:sym typeface="Consolas"/>
              </a:rPr>
              <a:t>component</a:t>
            </a:r>
            <a:r>
              <a:rPr lang="sv-SE"/>
              <a:t>, and </a:t>
            </a:r>
            <a:r>
              <a:rPr lang="sv-SE">
                <a:latin typeface="Consolas"/>
                <a:ea typeface="Consolas"/>
                <a:cs typeface="Consolas"/>
                <a:sym typeface="Consolas"/>
              </a:rPr>
              <a:t>required</a:t>
            </a:r>
            <a:r>
              <a:rPr lang="sv-SE"/>
              <a:t>.</a:t>
            </a:r>
            <a:endParaRPr/>
          </a:p>
          <a:p>
            <a:pPr indent="-393700" lvl="0" marL="457200" rtl="0" algn="l">
              <a:spcBef>
                <a:spcPts val="0"/>
              </a:spcBef>
              <a:spcAft>
                <a:spcPts val="0"/>
              </a:spcAft>
              <a:buSzPts val="2600"/>
              <a:buChar char="•"/>
            </a:pPr>
            <a:r>
              <a:rPr lang="sv-SE"/>
              <a:t>The values of these variables influence the results of a method call.</a:t>
            </a:r>
            <a:endParaRPr/>
          </a:p>
          <a:p>
            <a:pPr indent="-368300" lvl="1" marL="914400" rtl="0" algn="l">
              <a:spcBef>
                <a:spcPts val="0"/>
              </a:spcBef>
              <a:spcAft>
                <a:spcPts val="0"/>
              </a:spcAft>
              <a:buSzPts val="2200"/>
              <a:buChar char="•"/>
            </a:pPr>
            <a:r>
              <a:rPr lang="sv-SE">
                <a:latin typeface="Consolas"/>
                <a:ea typeface="Consolas"/>
                <a:cs typeface="Consolas"/>
                <a:sym typeface="Consolas"/>
              </a:rPr>
              <a:t>isBound()</a:t>
            </a:r>
            <a:r>
              <a:rPr lang="sv-SE"/>
              <a:t> returns true if </a:t>
            </a:r>
            <a:r>
              <a:rPr lang="sv-SE">
                <a:latin typeface="Consolas"/>
                <a:ea typeface="Consolas"/>
                <a:cs typeface="Consolas"/>
                <a:sym typeface="Consolas"/>
              </a:rPr>
              <a:t>component</a:t>
            </a:r>
            <a:r>
              <a:rPr lang="sv-SE"/>
              <a:t> is not null.</a:t>
            </a:r>
            <a:endParaRPr/>
          </a:p>
          <a:p>
            <a:pPr indent="-393700" lvl="0" marL="457200" rtl="0" algn="l">
              <a:spcBef>
                <a:spcPts val="0"/>
              </a:spcBef>
              <a:spcAft>
                <a:spcPts val="0"/>
              </a:spcAft>
              <a:buSzPts val="2600"/>
              <a:buChar char="•"/>
            </a:pPr>
            <a:r>
              <a:rPr lang="sv-SE"/>
              <a:t>Values change as a result of method calls.</a:t>
            </a:r>
            <a:endParaRPr/>
          </a:p>
          <a:p>
            <a:pPr indent="-368300" lvl="1" marL="914400" rtl="0" algn="l">
              <a:spcBef>
                <a:spcPts val="0"/>
              </a:spcBef>
              <a:spcAft>
                <a:spcPts val="0"/>
              </a:spcAft>
              <a:buSzPts val="2200"/>
              <a:buChar char="•"/>
            </a:pPr>
            <a:r>
              <a:rPr lang="sv-SE">
                <a:latin typeface="Consolas"/>
                <a:ea typeface="Consolas"/>
                <a:cs typeface="Consolas"/>
                <a:sym typeface="Consolas"/>
              </a:rPr>
              <a:t>bind(Component)</a:t>
            </a:r>
            <a:r>
              <a:rPr lang="sv-SE"/>
              <a:t> changes the value of </a:t>
            </a:r>
            <a:r>
              <a:rPr lang="sv-SE">
                <a:latin typeface="Consolas"/>
                <a:ea typeface="Consolas"/>
                <a:cs typeface="Consolas"/>
                <a:sym typeface="Consolas"/>
              </a:rPr>
              <a:t>component</a:t>
            </a:r>
            <a:r>
              <a:rPr lang="sv-SE"/>
              <a:t>.</a:t>
            </a:r>
            <a:endParaRPr/>
          </a:p>
        </p:txBody>
      </p:sp>
      <p:sp>
        <p:nvSpPr>
          <p:cNvPr id="381" name="Google Shape;381;p39"/>
          <p:cNvSpPr/>
          <p:nvPr/>
        </p:nvSpPr>
        <p:spPr>
          <a:xfrm>
            <a:off x="6928000" y="534400"/>
            <a:ext cx="2133600" cy="22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Slot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Model</a:t>
            </a:r>
            <a:endParaRPr/>
          </a:p>
          <a:p>
            <a:pPr indent="0" lvl="0" marL="0" rtl="0" algn="l">
              <a:spcBef>
                <a:spcPts val="0"/>
              </a:spcBef>
              <a:spcAft>
                <a:spcPts val="0"/>
              </a:spcAft>
              <a:buNone/>
            </a:pPr>
            <a:r>
              <a:rPr lang="sv-SE"/>
              <a:t>component: Component</a:t>
            </a:r>
            <a:endParaRPr/>
          </a:p>
          <a:p>
            <a:pPr indent="0" lvl="0" marL="0" rtl="0" algn="l">
              <a:spcBef>
                <a:spcPts val="0"/>
              </a:spcBef>
              <a:spcAft>
                <a:spcPts val="0"/>
              </a:spcAft>
              <a:buNone/>
            </a:pPr>
            <a:r>
              <a:rPr lang="sv-SE"/>
              <a:t>required: boolean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incorporate(Model)</a:t>
            </a:r>
            <a:endParaRPr/>
          </a:p>
          <a:p>
            <a:pPr indent="0" lvl="0" marL="0" rtl="0" algn="l">
              <a:spcBef>
                <a:spcPts val="0"/>
              </a:spcBef>
              <a:spcAft>
                <a:spcPts val="0"/>
              </a:spcAft>
              <a:buNone/>
            </a:pPr>
            <a:r>
              <a:rPr lang="sv-SE"/>
              <a:t>bind(Component)</a:t>
            </a:r>
            <a:endParaRPr/>
          </a:p>
          <a:p>
            <a:pPr indent="0" lvl="0" marL="0" rtl="0" algn="l">
              <a:spcBef>
                <a:spcPts val="0"/>
              </a:spcBef>
              <a:spcAft>
                <a:spcPts val="0"/>
              </a:spcAft>
              <a:buNone/>
            </a:pPr>
            <a:r>
              <a:rPr lang="sv-SE"/>
              <a:t>unbind()</a:t>
            </a:r>
            <a:endParaRPr/>
          </a:p>
          <a:p>
            <a:pPr indent="0" lvl="0" marL="0" rtl="0" algn="l">
              <a:spcBef>
                <a:spcPts val="0"/>
              </a:spcBef>
              <a:spcAft>
                <a:spcPts val="0"/>
              </a:spcAft>
              <a:buNone/>
            </a:pPr>
            <a:r>
              <a:rPr lang="sv-SE"/>
              <a:t>isBound()</a:t>
            </a:r>
            <a:endParaRPr/>
          </a:p>
        </p:txBody>
      </p:sp>
      <p:cxnSp>
        <p:nvCxnSpPr>
          <p:cNvPr id="382" name="Google Shape;382;p39"/>
          <p:cNvCxnSpPr/>
          <p:nvPr/>
        </p:nvCxnSpPr>
        <p:spPr>
          <a:xfrm>
            <a:off x="6928000" y="887550"/>
            <a:ext cx="2133600" cy="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39"/>
          <p:cNvCxnSpPr/>
          <p:nvPr/>
        </p:nvCxnSpPr>
        <p:spPr>
          <a:xfrm>
            <a:off x="6928000" y="1755950"/>
            <a:ext cx="2133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Classes as State Machines</a:t>
            </a:r>
            <a:endParaRPr/>
          </a:p>
        </p:txBody>
      </p:sp>
      <p:sp>
        <p:nvSpPr>
          <p:cNvPr id="389" name="Google Shape;38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The state of an object implicitly impacts the result of a method call, and is changed by method calls.</a:t>
            </a:r>
            <a:endParaRPr/>
          </a:p>
          <a:p>
            <a:pPr indent="-368300" lvl="1" marL="914400" marR="0" rtl="0" algn="l">
              <a:lnSpc>
                <a:spcPct val="100000"/>
              </a:lnSpc>
              <a:spcBef>
                <a:spcPts val="0"/>
              </a:spcBef>
              <a:spcAft>
                <a:spcPts val="0"/>
              </a:spcAft>
              <a:buSzPts val="2200"/>
              <a:buChar char="•"/>
            </a:pPr>
            <a:r>
              <a:rPr lang="sv-SE"/>
              <a:t>Unit tests should attempt to cover the states of an object and transitions between those states.</a:t>
            </a:r>
            <a:endParaRPr/>
          </a:p>
          <a:p>
            <a:pPr indent="-368300" lvl="1" marL="914400" marR="0" rtl="0" algn="l">
              <a:lnSpc>
                <a:spcPct val="100000"/>
              </a:lnSpc>
              <a:spcBef>
                <a:spcPts val="0"/>
              </a:spcBef>
              <a:spcAft>
                <a:spcPts val="0"/>
              </a:spcAft>
              <a:buSzPts val="2200"/>
              <a:buChar char="•"/>
            </a:pPr>
            <a:r>
              <a:rPr lang="sv-SE"/>
              <a:t>Each unit test: </a:t>
            </a:r>
            <a:endParaRPr/>
          </a:p>
          <a:p>
            <a:pPr indent="-342900" lvl="2" marL="1371600" marR="0" rtl="0" algn="l">
              <a:lnSpc>
                <a:spcPct val="100000"/>
              </a:lnSpc>
              <a:spcBef>
                <a:spcPts val="0"/>
              </a:spcBef>
              <a:spcAft>
                <a:spcPts val="0"/>
              </a:spcAft>
              <a:buSzPts val="1800"/>
              <a:buChar char="•"/>
            </a:pPr>
            <a:r>
              <a:rPr lang="sv-SE"/>
              <a:t>Consists of a series of method calls.</a:t>
            </a:r>
            <a:endParaRPr/>
          </a:p>
          <a:p>
            <a:pPr indent="-342900" lvl="2" marL="1371600" marR="0" rtl="0" algn="l">
              <a:lnSpc>
                <a:spcPct val="100000"/>
              </a:lnSpc>
              <a:spcBef>
                <a:spcPts val="0"/>
              </a:spcBef>
              <a:spcAft>
                <a:spcPts val="0"/>
              </a:spcAft>
              <a:buSzPts val="1800"/>
              <a:buChar char="•"/>
            </a:pPr>
            <a:r>
              <a:rPr lang="sv-SE"/>
              <a:t>Should ensure that methods return the right result.</a:t>
            </a:r>
            <a:endParaRPr/>
          </a:p>
          <a:p>
            <a:pPr indent="-342900" lvl="2" marL="1371600" marR="0" rtl="0" algn="l">
              <a:lnSpc>
                <a:spcPct val="100000"/>
              </a:lnSpc>
              <a:spcBef>
                <a:spcPts val="0"/>
              </a:spcBef>
              <a:spcAft>
                <a:spcPts val="0"/>
              </a:spcAft>
              <a:buSzPts val="1800"/>
              <a:buChar char="•"/>
            </a:pPr>
            <a:r>
              <a:rPr lang="sv-SE"/>
              <a:t>Should ensure that class-level attributes are set correctly (Is the class in the desired state?)</a:t>
            </a:r>
            <a:endParaRPr/>
          </a:p>
        </p:txBody>
      </p:sp>
      <p:sp>
        <p:nvSpPr>
          <p:cNvPr id="390" name="Google Shape;39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396" name="Google Shape;396;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A directed graph.</a:t>
            </a:r>
            <a:endParaRPr sz="2400"/>
          </a:p>
          <a:p>
            <a:pPr indent="-381000" lvl="0" marL="457200" marR="0" rtl="0" algn="l">
              <a:lnSpc>
                <a:spcPct val="100000"/>
              </a:lnSpc>
              <a:spcBef>
                <a:spcPts val="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An abstract description of the current </a:t>
            </a:r>
            <a:br>
              <a:rPr lang="sv-SE" sz="2000"/>
            </a:br>
            <a:r>
              <a:rPr lang="sv-SE" sz="2000"/>
              <a:t>value of an entity’s attributes. </a:t>
            </a:r>
            <a:endParaRPr sz="2000"/>
          </a:p>
          <a:p>
            <a:pPr indent="-355600" lvl="1" marL="914400" marR="0" rtl="0" algn="l">
              <a:lnSpc>
                <a:spcPct val="100000"/>
              </a:lnSpc>
              <a:spcBef>
                <a:spcPts val="0"/>
              </a:spcBef>
              <a:spcAft>
                <a:spcPts val="0"/>
              </a:spcAft>
              <a:buSzPts val="2000"/>
              <a:buChar char="•"/>
            </a:pPr>
            <a:r>
              <a:rPr lang="sv-SE" sz="2000"/>
              <a:t>Should not represent </a:t>
            </a:r>
            <a:r>
              <a:rPr b="1" lang="sv-SE" sz="2000"/>
              <a:t>exact</a:t>
            </a:r>
            <a:r>
              <a:rPr lang="sv-SE" sz="2000"/>
              <a:t> values, but </a:t>
            </a:r>
            <a:r>
              <a:rPr b="1" lang="sv-SE" sz="2000"/>
              <a:t>types of values</a:t>
            </a:r>
            <a:r>
              <a:rPr lang="sv-SE" sz="2000"/>
              <a:t>. </a:t>
            </a:r>
            <a:endParaRPr sz="2000"/>
          </a:p>
          <a:p>
            <a:pPr indent="-355600" lvl="2" marL="1371600" marR="0" rtl="0" algn="l">
              <a:lnSpc>
                <a:spcPct val="100000"/>
              </a:lnSpc>
              <a:spcBef>
                <a:spcPts val="0"/>
              </a:spcBef>
              <a:spcAft>
                <a:spcPts val="0"/>
              </a:spcAft>
              <a:buSzPts val="2000"/>
              <a:buChar char="•"/>
            </a:pPr>
            <a:r>
              <a:rPr lang="sv-SE" sz="2000"/>
              <a:t>(not 13, but “positive”).</a:t>
            </a:r>
            <a:endParaRPr sz="2000"/>
          </a:p>
          <a:p>
            <a:pPr indent="-381000" lvl="0" marL="457200" marR="0" rtl="0" algn="l">
              <a:lnSpc>
                <a:spcPct val="100000"/>
              </a:lnSpc>
              <a:spcBef>
                <a:spcPts val="0"/>
              </a:spcBef>
              <a:spcAft>
                <a:spcPts val="0"/>
              </a:spcAft>
              <a:buSzPts val="2400"/>
              <a:buChar char="•"/>
            </a:pPr>
            <a:r>
              <a:rPr lang="sv-SE" sz="2400"/>
              <a:t>Edges represent transitions between states.</a:t>
            </a:r>
            <a:endParaRPr sz="2400"/>
          </a:p>
          <a:p>
            <a:pPr indent="-355600" lvl="1" marL="914400" marR="0" rtl="0" algn="l">
              <a:lnSpc>
                <a:spcPct val="100000"/>
              </a:lnSpc>
              <a:spcBef>
                <a:spcPts val="0"/>
              </a:spcBef>
              <a:spcAft>
                <a:spcPts val="0"/>
              </a:spcAft>
              <a:buSzPts val="2000"/>
              <a:buChar char="•"/>
            </a:pPr>
            <a:r>
              <a:rPr lang="sv-SE" sz="2000"/>
              <a:t>Method calls</a:t>
            </a:r>
            <a:r>
              <a:rPr lang="sv-SE" sz="2000"/>
              <a:t> cause the state to change.</a:t>
            </a:r>
            <a:endParaRPr sz="2000"/>
          </a:p>
          <a:p>
            <a:pPr indent="-355600" lvl="1" marL="914400" marR="0" rtl="0" algn="l">
              <a:lnSpc>
                <a:spcPct val="100000"/>
              </a:lnSpc>
              <a:spcBef>
                <a:spcPts val="0"/>
              </a:spcBef>
              <a:spcAft>
                <a:spcPts val="0"/>
              </a:spcAft>
              <a:buSzPts val="2000"/>
              <a:buChar char="•"/>
            </a:pPr>
            <a:r>
              <a:rPr lang="sv-SE" sz="2000"/>
              <a:t>Transitions represent method calls that change the state.</a:t>
            </a:r>
            <a:endParaRPr sz="2000"/>
          </a:p>
        </p:txBody>
      </p:sp>
      <p:pic>
        <p:nvPicPr>
          <p:cNvPr descr="2.gif" id="397" name="Google Shape;397;p41"/>
          <p:cNvPicPr preferRelativeResize="0"/>
          <p:nvPr/>
        </p:nvPicPr>
        <p:blipFill>
          <a:blip r:embed="rId3">
            <a:alphaModFix/>
          </a:blip>
          <a:stretch>
            <a:fillRect/>
          </a:stretch>
        </p:blipFill>
        <p:spPr>
          <a:xfrm>
            <a:off x="5928400" y="1027225"/>
            <a:ext cx="2908106" cy="1619137"/>
          </a:xfrm>
          <a:prstGeom prst="rect">
            <a:avLst/>
          </a:prstGeom>
          <a:noFill/>
          <a:ln>
            <a:noFill/>
          </a:ln>
        </p:spPr>
      </p:pic>
      <p:sp>
        <p:nvSpPr>
          <p:cNvPr id="398" name="Google Shape;398;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State Machine Models</a:t>
            </a:r>
            <a:endParaRPr/>
          </a:p>
        </p:txBody>
      </p:sp>
      <p:sp>
        <p:nvSpPr>
          <p:cNvPr id="404" name="Google Shape;404;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identify method call sequences by covering a state machine model.</a:t>
            </a:r>
            <a:endParaRPr/>
          </a:p>
          <a:p>
            <a:pPr indent="-368300" lvl="1" marL="914400" marR="0" rtl="0" algn="l">
              <a:lnSpc>
                <a:spcPct val="100000"/>
              </a:lnSpc>
              <a:spcBef>
                <a:spcPts val="0"/>
              </a:spcBef>
              <a:spcAft>
                <a:spcPts val="0"/>
              </a:spcAft>
              <a:buSzPts val="2200"/>
              <a:buChar char="•"/>
            </a:pPr>
            <a:r>
              <a:rPr lang="sv-SE"/>
              <a:t>Map how method calls and attribute assignment can force the object into different states.</a:t>
            </a:r>
            <a:endParaRPr/>
          </a:p>
          <a:p>
            <a:pPr indent="-368300" lvl="1" marL="914400" marR="0" rtl="0" algn="l">
              <a:lnSpc>
                <a:spcPct val="100000"/>
              </a:lnSpc>
              <a:spcBef>
                <a:spcPts val="0"/>
              </a:spcBef>
              <a:spcAft>
                <a:spcPts val="0"/>
              </a:spcAft>
              <a:buSzPts val="2200"/>
              <a:buChar char="•"/>
            </a:pPr>
            <a:r>
              <a:rPr lang="sv-SE"/>
              <a:t>Sequence of transitions = sequence of method calls</a:t>
            </a:r>
            <a:endParaRPr/>
          </a:p>
          <a:p>
            <a:pPr indent="-368300" lvl="1" marL="914400" marR="0" rtl="0" algn="l">
              <a:lnSpc>
                <a:spcPct val="100000"/>
              </a:lnSpc>
              <a:spcBef>
                <a:spcPts val="0"/>
              </a:spcBef>
              <a:spcAft>
                <a:spcPts val="0"/>
              </a:spcAft>
              <a:buSzPts val="2200"/>
              <a:buChar char="•"/>
            </a:pPr>
            <a:r>
              <a:rPr lang="sv-SE"/>
              <a:t>Exercising that sequence should put the class into the the desired state. </a:t>
            </a:r>
            <a:endParaRPr/>
          </a:p>
          <a:p>
            <a:pPr indent="-342900" lvl="2" marL="1371600" marR="0" rtl="0" algn="l">
              <a:lnSpc>
                <a:spcPct val="100000"/>
              </a:lnSpc>
              <a:spcBef>
                <a:spcPts val="0"/>
              </a:spcBef>
              <a:spcAft>
                <a:spcPts val="0"/>
              </a:spcAft>
              <a:buSzPts val="1800"/>
              <a:buChar char="•"/>
            </a:pPr>
            <a:r>
              <a:rPr lang="sv-SE"/>
              <a:t>(and cover different means of reaching those states)</a:t>
            </a:r>
            <a:endParaRPr/>
          </a:p>
        </p:txBody>
      </p:sp>
      <p:sp>
        <p:nvSpPr>
          <p:cNvPr id="405" name="Google Shape;40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Informal Specification</a:t>
            </a:r>
            <a:endParaRPr/>
          </a:p>
        </p:txBody>
      </p:sp>
      <p:sp>
        <p:nvSpPr>
          <p:cNvPr id="411" name="Google Shape;411;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services:</a:t>
            </a:r>
            <a:endParaRPr sz="1800"/>
          </a:p>
          <a:p>
            <a:pPr indent="-342900" lvl="0" marL="457200" marR="0" rtl="0" algn="l">
              <a:lnSpc>
                <a:spcPct val="100000"/>
              </a:lnSpc>
              <a:spcBef>
                <a:spcPts val="600"/>
              </a:spcBef>
              <a:spcAft>
                <a:spcPts val="0"/>
              </a:spcAft>
              <a:buSzPts val="1800"/>
              <a:buChar char="•"/>
            </a:pPr>
            <a:r>
              <a:rPr b="1" lang="sv-SE" sz="1800"/>
              <a:t>Incorporate:</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t>Bind:</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t>Unbind:</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t>IsBound</a:t>
            </a:r>
            <a:r>
              <a:rPr lang="sv-SE" sz="1800"/>
              <a:t>:</a:t>
            </a:r>
            <a:r>
              <a:rPr b="1" lang="sv-SE" sz="1800"/>
              <a:t> </a:t>
            </a:r>
            <a:r>
              <a:rPr lang="sv-SE" sz="1800"/>
              <a:t>Returns true if a component is currently bound to a slot, or false if the slot is currently empty.</a:t>
            </a:r>
            <a:endParaRPr sz="1800"/>
          </a:p>
        </p:txBody>
      </p:sp>
      <p:sp>
        <p:nvSpPr>
          <p:cNvPr id="412" name="Google Shape;412;p43"/>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a:t>
            </a:r>
            <a:r>
              <a:rPr lang="sv-SE"/>
              <a:t>Testing</a:t>
            </a:r>
            <a:endParaRPr/>
          </a:p>
        </p:txBody>
      </p:sp>
      <p:sp>
        <p:nvSpPr>
          <p:cNvPr id="99" name="Google Shape;99;p17"/>
          <p:cNvSpPr txBox="1"/>
          <p:nvPr>
            <p:ph idx="1" type="body"/>
          </p:nvPr>
        </p:nvSpPr>
        <p:spPr>
          <a:xfrm>
            <a:off x="468900" y="1282400"/>
            <a:ext cx="4775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We have a subsystem made up of classes A, B, and C. We have performed unit testing...</a:t>
            </a:r>
            <a:endParaRPr sz="2400"/>
          </a:p>
          <a:p>
            <a:pPr indent="-342900" lvl="0" marL="457200" marR="0" rtl="0" algn="l">
              <a:lnSpc>
                <a:spcPct val="100000"/>
              </a:lnSpc>
              <a:spcBef>
                <a:spcPts val="600"/>
              </a:spcBef>
              <a:spcAft>
                <a:spcPts val="0"/>
              </a:spcAft>
              <a:buSzPts val="1800"/>
              <a:buChar char="•"/>
            </a:pPr>
            <a:r>
              <a:rPr lang="sv-SE" sz="1800"/>
              <a:t>T</a:t>
            </a:r>
            <a:r>
              <a:rPr lang="sv-SE" sz="1800"/>
              <a:t>hey work together to perform functions.</a:t>
            </a:r>
            <a:endParaRPr sz="1800"/>
          </a:p>
          <a:p>
            <a:pPr indent="-342900" lvl="0" marL="457200" marR="0" rtl="0" algn="l">
              <a:lnSpc>
                <a:spcPct val="100000"/>
              </a:lnSpc>
              <a:spcBef>
                <a:spcPts val="0"/>
              </a:spcBef>
              <a:spcAft>
                <a:spcPts val="0"/>
              </a:spcAft>
              <a:buSzPts val="1800"/>
              <a:buChar char="•"/>
            </a:pPr>
            <a:r>
              <a:rPr lang="sv-SE" sz="1800"/>
              <a:t>We apply test cases not to the individual classes, but to the interface of the combined subsystem they form.</a:t>
            </a:r>
            <a:endParaRPr sz="1800"/>
          </a:p>
          <a:p>
            <a:pPr indent="-342900" lvl="0" marL="457200" marR="0" rtl="0" algn="l">
              <a:lnSpc>
                <a:spcPct val="100000"/>
              </a:lnSpc>
              <a:spcBef>
                <a:spcPts val="0"/>
              </a:spcBef>
              <a:spcAft>
                <a:spcPts val="0"/>
              </a:spcAft>
              <a:buSzPts val="1800"/>
              <a:buChar char="•"/>
            </a:pPr>
            <a:r>
              <a:rPr lang="sv-SE" sz="1800"/>
              <a:t>Errors in their combined behavior are not caught by unit testing.</a:t>
            </a:r>
            <a:endParaRPr sz="1800"/>
          </a:p>
        </p:txBody>
      </p:sp>
      <p:sp>
        <p:nvSpPr>
          <p:cNvPr id="100" name="Google Shape;100;p17"/>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102" name="Google Shape;102;p17"/>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103" name="Google Shape;103;p17"/>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104" name="Google Shape;104;p17"/>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7"/>
          <p:cNvCxnSpPr>
            <a:stCxn id="103" idx="2"/>
            <a:endCxn id="102"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7"/>
          <p:cNvCxnSpPr>
            <a:stCxn id="102" idx="1"/>
            <a:endCxn id="101"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7"/>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108" name="Google Shape;108;p17"/>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109" name="Google Shape;109;p17"/>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7"/>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4" name="Google Shape;114;p17"/>
          <p:cNvCxnSpPr>
            <a:stCxn id="108" idx="2"/>
            <a:endCxn id="109"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115" name="Google Shape;115;p17"/>
          <p:cNvCxnSpPr>
            <a:stCxn id="108" idx="2"/>
            <a:endCxn id="110"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116" name="Google Shape;116;p17"/>
          <p:cNvCxnSpPr>
            <a:stCxn id="108" idx="2"/>
            <a:endCxn id="111"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17"/>
          <p:cNvCxnSpPr>
            <a:stCxn id="108" idx="2"/>
            <a:endCxn id="112"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7"/>
          <p:cNvCxnSpPr>
            <a:stCxn id="108" idx="2"/>
            <a:endCxn id="113"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To State Machine</a:t>
            </a:r>
            <a:endParaRPr/>
          </a:p>
        </p:txBody>
      </p:sp>
      <p:sp>
        <p:nvSpPr>
          <p:cNvPr id="421" name="Google Shape;421;p44"/>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a:t>
            </a:r>
            <a:r>
              <a:rPr lang="sv-SE"/>
              <a:t>variables</a:t>
            </a:r>
            <a:r>
              <a:rPr lang="sv-SE"/>
              <a:t>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422" name="Google Shape;422;p44"/>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423" name="Google Shape;423;p44"/>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424" name="Google Shape;424;p44"/>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a:t>
            </a:r>
            <a:r>
              <a:rPr lang="sv-SE"/>
              <a:t>Bound</a:t>
            </a:r>
            <a:endParaRPr/>
          </a:p>
        </p:txBody>
      </p:sp>
      <p:cxnSp>
        <p:nvCxnSpPr>
          <p:cNvPr id="425" name="Google Shape;425;p44"/>
          <p:cNvCxnSpPr>
            <a:stCxn id="422" idx="3"/>
            <a:endCxn id="423"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426" name="Google Shape;426;p44"/>
          <p:cNvSpPr txBox="1"/>
          <p:nvPr/>
        </p:nvSpPr>
        <p:spPr>
          <a:xfrm>
            <a:off x="2325725" y="2025019"/>
            <a:ext cx="9675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a:t>
            </a:r>
            <a:endParaRPr sz="1200"/>
          </a:p>
        </p:txBody>
      </p:sp>
      <p:cxnSp>
        <p:nvCxnSpPr>
          <p:cNvPr id="427" name="Google Shape;427;p44"/>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44"/>
          <p:cNvSpPr txBox="1"/>
          <p:nvPr/>
        </p:nvSpPr>
        <p:spPr>
          <a:xfrm>
            <a:off x="4862225" y="2118863"/>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a:t>
            </a:r>
            <a:endParaRPr sz="1100"/>
          </a:p>
        </p:txBody>
      </p:sp>
      <p:cxnSp>
        <p:nvCxnSpPr>
          <p:cNvPr id="429" name="Google Shape;429;p44"/>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44"/>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31" name="Google Shape;431;p44"/>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432" name="Google Shape;432;p44"/>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33" name="Google Shape;433;p44"/>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434" name="Google Shape;434;p44"/>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35" name="Google Shape;435;p44"/>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436" name="Google Shape;436;p44"/>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37" name="Google Shape;43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Coverage</a:t>
            </a:r>
            <a:endParaRPr/>
          </a:p>
        </p:txBody>
      </p:sp>
      <p:sp>
        <p:nvSpPr>
          <p:cNvPr id="443" name="Google Shape;443;p45"/>
          <p:cNvSpPr txBox="1"/>
          <p:nvPr>
            <p:ph idx="1" type="body"/>
          </p:nvPr>
        </p:nvSpPr>
        <p:spPr>
          <a:xfrm>
            <a:off x="468900" y="2769812"/>
            <a:ext cx="8217900" cy="19929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Tests should cover all states and transitions.</a:t>
            </a:r>
            <a:endParaRPr/>
          </a:p>
          <a:p>
            <a:pPr indent="-368300" lvl="1" marL="914400" marR="0" rtl="0" algn="l">
              <a:lnSpc>
                <a:spcPct val="100000"/>
              </a:lnSpc>
              <a:spcBef>
                <a:spcPts val="0"/>
              </a:spcBef>
              <a:spcAft>
                <a:spcPts val="0"/>
              </a:spcAft>
              <a:buSzPts val="2200"/>
              <a:buChar char="•"/>
            </a:pPr>
            <a:r>
              <a:rPr lang="sv-SE"/>
              <a:t>Do not do this in one test. </a:t>
            </a:r>
            <a:endParaRPr/>
          </a:p>
          <a:p>
            <a:pPr indent="-368300" lvl="1" marL="914400" marR="0" rtl="0" algn="l">
              <a:lnSpc>
                <a:spcPct val="100000"/>
              </a:lnSpc>
              <a:spcBef>
                <a:spcPts val="0"/>
              </a:spcBef>
              <a:spcAft>
                <a:spcPts val="0"/>
              </a:spcAft>
              <a:buSzPts val="2200"/>
              <a:buChar char="•"/>
            </a:pPr>
            <a:r>
              <a:rPr lang="sv-SE"/>
              <a:t>Split into smaller, targeted paths.</a:t>
            </a:r>
            <a:endParaRPr/>
          </a:p>
          <a:p>
            <a:pPr indent="-342900" lvl="2" marL="1371600" marR="0" rtl="0" algn="l">
              <a:lnSpc>
                <a:spcPct val="100000"/>
              </a:lnSpc>
              <a:spcBef>
                <a:spcPts val="0"/>
              </a:spcBef>
              <a:spcAft>
                <a:spcPts val="0"/>
              </a:spcAft>
              <a:buSzPts val="1800"/>
              <a:buChar char="•"/>
            </a:pPr>
            <a:r>
              <a:rPr lang="sv-SE"/>
              <a:t>TC1: incorporate, isBound, bind, isBound</a:t>
            </a:r>
            <a:endParaRPr/>
          </a:p>
          <a:p>
            <a:pPr indent="-342900" lvl="2" marL="1371600" marR="0" rtl="0" algn="l">
              <a:lnSpc>
                <a:spcPct val="100000"/>
              </a:lnSpc>
              <a:spcBef>
                <a:spcPts val="0"/>
              </a:spcBef>
              <a:spcAft>
                <a:spcPts val="0"/>
              </a:spcAft>
              <a:buSzPts val="1800"/>
              <a:buChar char="•"/>
            </a:pPr>
            <a:r>
              <a:rPr lang="sv-SE"/>
              <a:t>TC2: incorporate, unBind, bind, unBind, isBound</a:t>
            </a:r>
            <a:endParaRPr/>
          </a:p>
        </p:txBody>
      </p:sp>
      <p:sp>
        <p:nvSpPr>
          <p:cNvPr id="444" name="Google Shape;444;p45"/>
          <p:cNvSpPr/>
          <p:nvPr/>
        </p:nvSpPr>
        <p:spPr>
          <a:xfrm>
            <a:off x="857963" y="1710375"/>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445" name="Google Shape;445;p45"/>
          <p:cNvSpPr/>
          <p:nvPr/>
        </p:nvSpPr>
        <p:spPr>
          <a:xfrm>
            <a:off x="3327688" y="1710375"/>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446" name="Google Shape;446;p45"/>
          <p:cNvSpPr/>
          <p:nvPr/>
        </p:nvSpPr>
        <p:spPr>
          <a:xfrm>
            <a:off x="5797413" y="1710375"/>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Bound</a:t>
            </a:r>
            <a:endParaRPr/>
          </a:p>
        </p:txBody>
      </p:sp>
      <p:cxnSp>
        <p:nvCxnSpPr>
          <p:cNvPr id="447" name="Google Shape;447;p45"/>
          <p:cNvCxnSpPr>
            <a:stCxn id="444" idx="3"/>
            <a:endCxn id="445" idx="1"/>
          </p:cNvCxnSpPr>
          <p:nvPr/>
        </p:nvCxnSpPr>
        <p:spPr>
          <a:xfrm>
            <a:off x="2131463" y="1929525"/>
            <a:ext cx="1196100" cy="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45"/>
          <p:cNvSpPr txBox="1"/>
          <p:nvPr/>
        </p:nvSpPr>
        <p:spPr>
          <a:xfrm>
            <a:off x="2189938" y="1992300"/>
            <a:ext cx="9675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a:t>
            </a:r>
            <a:endParaRPr sz="1200"/>
          </a:p>
        </p:txBody>
      </p:sp>
      <p:cxnSp>
        <p:nvCxnSpPr>
          <p:cNvPr id="449" name="Google Shape;449;p45"/>
          <p:cNvCxnSpPr/>
          <p:nvPr/>
        </p:nvCxnSpPr>
        <p:spPr>
          <a:xfrm>
            <a:off x="4601188" y="203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45"/>
          <p:cNvSpPr txBox="1"/>
          <p:nvPr/>
        </p:nvSpPr>
        <p:spPr>
          <a:xfrm>
            <a:off x="4726438" y="2086144"/>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a:t>
            </a:r>
            <a:endParaRPr sz="1100"/>
          </a:p>
        </p:txBody>
      </p:sp>
      <p:cxnSp>
        <p:nvCxnSpPr>
          <p:cNvPr id="451" name="Google Shape;451;p45"/>
          <p:cNvCxnSpPr/>
          <p:nvPr/>
        </p:nvCxnSpPr>
        <p:spPr>
          <a:xfrm rot="10800000">
            <a:off x="4601188" y="1796400"/>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45"/>
          <p:cNvSpPr txBox="1"/>
          <p:nvPr/>
        </p:nvSpPr>
        <p:spPr>
          <a:xfrm>
            <a:off x="4781638" y="155400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53" name="Google Shape;453;p45"/>
          <p:cNvSpPr/>
          <p:nvPr/>
        </p:nvSpPr>
        <p:spPr>
          <a:xfrm>
            <a:off x="3473838" y="2140950"/>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454" name="Google Shape;454;p45"/>
          <p:cNvSpPr txBox="1"/>
          <p:nvPr/>
        </p:nvSpPr>
        <p:spPr>
          <a:xfrm>
            <a:off x="3473775" y="24346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55" name="Google Shape;455;p45"/>
          <p:cNvSpPr/>
          <p:nvPr/>
        </p:nvSpPr>
        <p:spPr>
          <a:xfrm>
            <a:off x="3661738" y="1444200"/>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456" name="Google Shape;456;p45"/>
          <p:cNvSpPr txBox="1"/>
          <p:nvPr/>
        </p:nvSpPr>
        <p:spPr>
          <a:xfrm>
            <a:off x="3614700" y="1222294"/>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57" name="Google Shape;457;p45"/>
          <p:cNvSpPr/>
          <p:nvPr/>
        </p:nvSpPr>
        <p:spPr>
          <a:xfrm>
            <a:off x="6960238" y="1491169"/>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458" name="Google Shape;458;p45"/>
          <p:cNvSpPr txBox="1"/>
          <p:nvPr/>
        </p:nvSpPr>
        <p:spPr>
          <a:xfrm>
            <a:off x="7450838" y="1718213"/>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59" name="Google Shape;459;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65" name="Google Shape;46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466" name="Google Shape;46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72" name="Google Shape;47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t>deselectModel():</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addComponent(slot, component):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isLegalConfiguration():</a:t>
            </a:r>
            <a:r>
              <a:rPr lang="sv-SE" sz="1600"/>
              <a:t> Compares the current configuration to the entry in ModelDB. If the configuration is valid, the Model’s isLegal field is set to “true”. </a:t>
            </a:r>
            <a:endParaRPr sz="1600"/>
          </a:p>
        </p:txBody>
      </p:sp>
      <p:sp>
        <p:nvSpPr>
          <p:cNvPr id="473" name="Google Shape;47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479" name="Google Shape;479;p48"/>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In this case: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We may not have set the model yet. We could still be making decisions and have not determined legality.</a:t>
            </a:r>
            <a:endParaRPr/>
          </a:p>
        </p:txBody>
      </p:sp>
      <p:sp>
        <p:nvSpPr>
          <p:cNvPr id="480" name="Google Shape;48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81" name="Google Shape;481;p48"/>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82" name="Google Shape;482;p48"/>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83" name="Google Shape;483;p48"/>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9"/>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489" name="Google Shape;48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490" name="Google Shape;490;p49"/>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91" name="Google Shape;491;p49"/>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49"/>
          <p:cNvCxnSpPr>
            <a:stCxn id="491" idx="2"/>
            <a:endCxn id="490"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93" name="Google Shape;493;p49"/>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94" name="Google Shape;494;p49"/>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495" name="Google Shape;495;p49"/>
          <p:cNvCxnSpPr>
            <a:stCxn id="490" idx="2"/>
            <a:endCxn id="493"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496" name="Google Shape;496;p49"/>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497" name="Google Shape;497;p49"/>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98" name="Google Shape;498;p49"/>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99" name="Google Shape;499;p49"/>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00" name="Google Shape;500;p49"/>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01" name="Google Shape;501;p49"/>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502" name="Google Shape;502;p49"/>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03" name="Google Shape;503;p49"/>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504" name="Google Shape;504;p49"/>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05" name="Google Shape;505;p49"/>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506" name="Google Shape;506;p49"/>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sp>
        <p:nvSpPr>
          <p:cNvPr id="507" name="Google Shape;507;p49"/>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cxnSp>
        <p:nvCxnSpPr>
          <p:cNvPr id="508" name="Google Shape;508;p49"/>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509" name="Google Shape;509;p49"/>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510" name="Google Shape;510;p49"/>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511" name="Google Shape;511;p49"/>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512" name="Google Shape;51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Test Cases</a:t>
            </a:r>
            <a:endParaRPr/>
          </a:p>
        </p:txBody>
      </p:sp>
      <p:sp>
        <p:nvSpPr>
          <p:cNvPr id="518" name="Google Shape;518;p50"/>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519" name="Google Shape;519;p50"/>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50"/>
          <p:cNvCxnSpPr>
            <a:stCxn id="519" idx="2"/>
            <a:endCxn id="518"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0"/>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522" name="Google Shape;522;p50"/>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523" name="Google Shape;523;p50"/>
          <p:cNvCxnSpPr>
            <a:stCxn id="518" idx="2"/>
            <a:endCxn id="521"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524" name="Google Shape;524;p50"/>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525" name="Google Shape;525;p50"/>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526" name="Google Shape;526;p50"/>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527" name="Google Shape;527;p50"/>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28" name="Google Shape;528;p50"/>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29" name="Google Shape;529;p50"/>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530" name="Google Shape;530;p50"/>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31" name="Google Shape;531;p50"/>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532" name="Google Shape;532;p50"/>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33" name="Google Shape;533;p50"/>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534" name="Google Shape;534;p50"/>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sp>
        <p:nvSpPr>
          <p:cNvPr id="535" name="Google Shape;535;p50"/>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536" name="Google Shape;536;p50"/>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cxnSp>
        <p:nvCxnSpPr>
          <p:cNvPr id="537" name="Google Shape;537;p50"/>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538" name="Google Shape;538;p50"/>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539" name="Google Shape;539;p50"/>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540" name="Google Shape;540;p50"/>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541" name="Google Shape;541;p50"/>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42" name="Google Shape;542;p50"/>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543" name="Google Shape;543;p50"/>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544" name="Google Shape;544;p50"/>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545" name="Google Shape;54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1"/>
                                        </p:tgtEl>
                                      </p:cBhvr>
                                    </p:animEffect>
                                    <p:set>
                                      <p:cBhvr>
                                        <p:cTn dur="1" fill="hold">
                                          <p:stCondLst>
                                            <p:cond delay="0"/>
                                          </p:stCondLst>
                                        </p:cTn>
                                        <p:tgtEl>
                                          <p:spTgt spid="5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 Important Reminder</a:t>
            </a:r>
            <a:endParaRPr/>
          </a:p>
        </p:txBody>
      </p:sp>
      <p:sp>
        <p:nvSpPr>
          <p:cNvPr id="551" name="Google Shape;55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Do not do this for all classes in your system.</a:t>
            </a:r>
            <a:endParaRPr/>
          </a:p>
          <a:p>
            <a:pPr indent="-368300" lvl="1" marL="914400" marR="0" rtl="0" algn="l">
              <a:lnSpc>
                <a:spcPct val="100000"/>
              </a:lnSpc>
              <a:spcBef>
                <a:spcPts val="0"/>
              </a:spcBef>
              <a:spcAft>
                <a:spcPts val="0"/>
              </a:spcAft>
              <a:buSzPts val="2200"/>
              <a:buChar char="•"/>
            </a:pPr>
            <a:r>
              <a:rPr lang="sv-SE"/>
              <a:t>State does not always have a significant impact.</a:t>
            </a:r>
            <a:endParaRPr/>
          </a:p>
          <a:p>
            <a:pPr indent="-368300" lvl="1" marL="914400" marR="0" rtl="0" algn="l">
              <a:lnSpc>
                <a:spcPct val="100000"/>
              </a:lnSpc>
              <a:spcBef>
                <a:spcPts val="0"/>
              </a:spcBef>
              <a:spcAft>
                <a:spcPts val="0"/>
              </a:spcAft>
              <a:buSzPts val="2200"/>
              <a:buChar char="•"/>
            </a:pPr>
            <a:r>
              <a:rPr lang="sv-SE"/>
              <a:t>Some classes are simple enough to cover through basic functional testing</a:t>
            </a:r>
            <a:endParaRPr/>
          </a:p>
          <a:p>
            <a:pPr indent="-368300" lvl="1" marL="914400" marR="0" rtl="0" algn="l">
              <a:lnSpc>
                <a:spcPct val="100000"/>
              </a:lnSpc>
              <a:spcBef>
                <a:spcPts val="0"/>
              </a:spcBef>
              <a:spcAft>
                <a:spcPts val="0"/>
              </a:spcAft>
              <a:buSzPts val="2200"/>
              <a:buChar char="•"/>
            </a:pPr>
            <a:r>
              <a:rPr lang="sv-SE"/>
              <a:t>Building state machines requires a lot of work.</a:t>
            </a:r>
            <a:endParaRPr/>
          </a:p>
          <a:p>
            <a:pPr indent="-368300" lvl="1" marL="914400" marR="0" rtl="0" algn="l">
              <a:lnSpc>
                <a:spcPct val="100000"/>
              </a:lnSpc>
              <a:spcBef>
                <a:spcPts val="0"/>
              </a:spcBef>
              <a:spcAft>
                <a:spcPts val="0"/>
              </a:spcAft>
              <a:buSzPts val="2200"/>
              <a:buChar char="•"/>
            </a:pPr>
            <a:r>
              <a:rPr lang="sv-SE"/>
              <a:t>Many real world systems have too many classes.</a:t>
            </a:r>
            <a:endParaRPr/>
          </a:p>
          <a:p>
            <a:pPr indent="-342900" lvl="2" marL="1371600" marR="0" rtl="0" algn="l">
              <a:lnSpc>
                <a:spcPct val="100000"/>
              </a:lnSpc>
              <a:spcBef>
                <a:spcPts val="0"/>
              </a:spcBef>
              <a:spcAft>
                <a:spcPts val="0"/>
              </a:spcAft>
              <a:buSzPts val="1800"/>
              <a:buChar char="•"/>
            </a:pPr>
            <a:r>
              <a:rPr lang="sv-SE"/>
              <a:t>Facebook’s iOS app - 18000 classes.</a:t>
            </a:r>
            <a:endParaRPr/>
          </a:p>
          <a:p>
            <a:pPr indent="-393700" lvl="0" marL="457200" marR="0" rtl="0" algn="l">
              <a:lnSpc>
                <a:spcPct val="100000"/>
              </a:lnSpc>
              <a:spcBef>
                <a:spcPts val="0"/>
              </a:spcBef>
              <a:spcAft>
                <a:spcPts val="0"/>
              </a:spcAft>
              <a:buSzPts val="2600"/>
              <a:buChar char="•"/>
            </a:pPr>
            <a:r>
              <a:rPr lang="sv-SE"/>
              <a:t>Look for classes where state clearly matters. Model and cover those classes.</a:t>
            </a:r>
            <a:endParaRPr/>
          </a:p>
        </p:txBody>
      </p:sp>
      <p:sp>
        <p:nvSpPr>
          <p:cNvPr id="552" name="Google Shape;55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59" name="Google Shape;559;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Interclass Testing (multi-class)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Object-Oriented Software</a:t>
            </a:r>
            <a:endParaRPr/>
          </a:p>
        </p:txBody>
      </p:sp>
      <p:sp>
        <p:nvSpPr>
          <p:cNvPr id="125" name="Google Shape;125;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Most software is designed as a collection of interacting objects that model concepts in the problem domain.</a:t>
            </a:r>
            <a:endParaRPr/>
          </a:p>
          <a:p>
            <a:pPr indent="-368300" lvl="1" marL="914400" marR="0" rtl="0" algn="l">
              <a:lnSpc>
                <a:spcPct val="100000"/>
              </a:lnSpc>
              <a:spcBef>
                <a:spcPts val="0"/>
              </a:spcBef>
              <a:spcAft>
                <a:spcPts val="0"/>
              </a:spcAft>
              <a:buSzPts val="2200"/>
              <a:buChar char="•"/>
            </a:pPr>
            <a:r>
              <a:rPr lang="sv-SE"/>
              <a:t>Concrete concepts in the real world</a:t>
            </a:r>
            <a:endParaRPr/>
          </a:p>
          <a:p>
            <a:pPr indent="-342900" lvl="2" marL="1371600" marR="0" rtl="0" algn="l">
              <a:lnSpc>
                <a:spcPct val="100000"/>
              </a:lnSpc>
              <a:spcBef>
                <a:spcPts val="0"/>
              </a:spcBef>
              <a:spcAft>
                <a:spcPts val="0"/>
              </a:spcAft>
              <a:buSzPts val="1800"/>
              <a:buChar char="•"/>
            </a:pPr>
            <a:r>
              <a:rPr lang="sv-SE"/>
              <a:t>A driver’s license, an aircraft, a document…</a:t>
            </a:r>
            <a:endParaRPr/>
          </a:p>
          <a:p>
            <a:pPr indent="-368300" lvl="1" marL="914400" marR="0" rtl="0" algn="l">
              <a:lnSpc>
                <a:spcPct val="100000"/>
              </a:lnSpc>
              <a:spcBef>
                <a:spcPts val="0"/>
              </a:spcBef>
              <a:spcAft>
                <a:spcPts val="0"/>
              </a:spcAft>
              <a:buSzPts val="2200"/>
              <a:buChar char="•"/>
            </a:pPr>
            <a:r>
              <a:rPr lang="sv-SE"/>
              <a:t>Logical concepts</a:t>
            </a:r>
            <a:endParaRPr/>
          </a:p>
          <a:p>
            <a:pPr indent="-342900" lvl="2" marL="1371600" marR="0" rtl="0" algn="l">
              <a:lnSpc>
                <a:spcPct val="100000"/>
              </a:lnSpc>
              <a:spcBef>
                <a:spcPts val="0"/>
              </a:spcBef>
              <a:spcAft>
                <a:spcPts val="0"/>
              </a:spcAft>
              <a:buSzPts val="1800"/>
              <a:buChar char="•"/>
            </a:pPr>
            <a:r>
              <a:rPr lang="sv-SE"/>
              <a:t>A scheduling policy, conflict resolution rules...</a:t>
            </a:r>
            <a:endParaRPr/>
          </a:p>
        </p:txBody>
      </p:sp>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Interclass Testing</a:t>
            </a:r>
            <a:endParaRPr/>
          </a:p>
        </p:txBody>
      </p:sp>
      <p:sp>
        <p:nvSpPr>
          <p:cNvPr id="572" name="Google Shape;5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software works by combining multiple, interacting components. </a:t>
            </a:r>
            <a:endParaRPr/>
          </a:p>
          <a:p>
            <a:pPr indent="-368300" lvl="1" marL="914400" marR="0" rtl="0" algn="l">
              <a:lnSpc>
                <a:spcPct val="100000"/>
              </a:lnSpc>
              <a:spcBef>
                <a:spcPts val="0"/>
              </a:spcBef>
              <a:spcAft>
                <a:spcPts val="0"/>
              </a:spcAft>
              <a:buSzPts val="2200"/>
              <a:buChar char="•"/>
            </a:pPr>
            <a:r>
              <a:rPr lang="sv-SE"/>
              <a:t>In addition to testing components independently, we must test their </a:t>
            </a:r>
            <a:r>
              <a:rPr i="1" lang="sv-SE"/>
              <a:t>integration</a:t>
            </a:r>
            <a:r>
              <a:rPr lang="sv-SE"/>
              <a:t>.</a:t>
            </a:r>
            <a:endParaRPr/>
          </a:p>
          <a:p>
            <a:pPr indent="-393700" lvl="0" marL="457200" marR="0" rtl="0" algn="l">
              <a:lnSpc>
                <a:spcPct val="100000"/>
              </a:lnSpc>
              <a:spcBef>
                <a:spcPts val="0"/>
              </a:spcBef>
              <a:spcAft>
                <a:spcPts val="0"/>
              </a:spcAft>
              <a:buSzPts val="2600"/>
              <a:buChar char="•"/>
            </a:pPr>
            <a:r>
              <a:rPr lang="sv-SE"/>
              <a:t>Integration testing focuses on testing the compatibility of the interfaces of multiple classes.</a:t>
            </a:r>
            <a:endParaRPr/>
          </a:p>
          <a:p>
            <a:pPr indent="-368300" lvl="1" marL="914400" marR="0" rtl="0" algn="l">
              <a:lnSpc>
                <a:spcPct val="100000"/>
              </a:lnSpc>
              <a:spcBef>
                <a:spcPts val="0"/>
              </a:spcBef>
              <a:spcAft>
                <a:spcPts val="0"/>
              </a:spcAft>
              <a:buSzPts val="2200"/>
              <a:buChar char="•"/>
            </a:pPr>
            <a:r>
              <a:rPr lang="sv-SE"/>
              <a:t>Can they provide services to each other in a form that allows the calling class to complete its job. </a:t>
            </a:r>
            <a:endParaRPr/>
          </a:p>
        </p:txBody>
      </p:sp>
      <p:sp>
        <p:nvSpPr>
          <p:cNvPr id="573" name="Google Shape;57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0" name="Google Shape;580;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Faults</a:t>
            </a:r>
            <a:endParaRPr/>
          </a:p>
        </p:txBody>
      </p:sp>
      <p:sp>
        <p:nvSpPr>
          <p:cNvPr id="581" name="Google Shape;581;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Inconsistent interpretation of parameters or values</a:t>
            </a:r>
            <a:endParaRPr/>
          </a:p>
          <a:p>
            <a:pPr indent="-368300" lvl="1" marL="914400" rtl="0" algn="l">
              <a:spcBef>
                <a:spcPts val="0"/>
              </a:spcBef>
              <a:spcAft>
                <a:spcPts val="0"/>
              </a:spcAft>
              <a:buSzPts val="2200"/>
              <a:buChar char="•"/>
            </a:pPr>
            <a:r>
              <a:rPr lang="sv-SE"/>
              <a:t>Developer implementing a class must interpret how to call methods from another class or subsystem.</a:t>
            </a:r>
            <a:endParaRPr/>
          </a:p>
          <a:p>
            <a:pPr indent="-368300" lvl="1" marL="914400" rtl="0" algn="l">
              <a:spcBef>
                <a:spcPts val="0"/>
              </a:spcBef>
              <a:spcAft>
                <a:spcPts val="0"/>
              </a:spcAft>
              <a:buSzPts val="2200"/>
              <a:buChar char="•"/>
            </a:pPr>
            <a:r>
              <a:rPr lang="sv-SE"/>
              <a:t>I</a:t>
            </a:r>
            <a:r>
              <a:rPr lang="sv-SE"/>
              <a:t>nterpretation may be reasonable, but wrong.</a:t>
            </a:r>
            <a:endParaRPr/>
          </a:p>
          <a:p>
            <a:pPr indent="-368300" lvl="1" marL="914400" rtl="0" algn="l">
              <a:spcBef>
                <a:spcPts val="0"/>
              </a:spcBef>
              <a:spcAft>
                <a:spcPts val="0"/>
              </a:spcAft>
              <a:buSzPts val="2200"/>
              <a:buChar char="•"/>
            </a:pPr>
            <a:r>
              <a:rPr lang="sv-SE"/>
              <a:t>Ex: Mix of metric and imperial units.</a:t>
            </a:r>
            <a:endParaRPr/>
          </a:p>
          <a:p>
            <a:pPr indent="-393700" lvl="0" marL="457200" rtl="0" algn="l">
              <a:spcBef>
                <a:spcPts val="0"/>
              </a:spcBef>
              <a:spcAft>
                <a:spcPts val="0"/>
              </a:spcAft>
              <a:buSzPts val="2600"/>
              <a:buChar char="•"/>
            </a:pPr>
            <a:r>
              <a:rPr lang="sv-SE"/>
              <a:t>Violation of value domains, capacity, or size limit</a:t>
            </a:r>
            <a:endParaRPr/>
          </a:p>
          <a:p>
            <a:pPr indent="-368300" lvl="1" marL="914400" rtl="0" algn="l">
              <a:spcBef>
                <a:spcPts val="0"/>
              </a:spcBef>
              <a:spcAft>
                <a:spcPts val="0"/>
              </a:spcAft>
              <a:buSzPts val="2200"/>
              <a:buChar char="•"/>
            </a:pPr>
            <a:r>
              <a:rPr lang="sv-SE"/>
              <a:t>Implicit assumptions on ranges of values or sizes.</a:t>
            </a:r>
            <a:endParaRPr/>
          </a:p>
          <a:p>
            <a:pPr indent="-368300" lvl="1" marL="914400" rtl="0" algn="l">
              <a:spcBef>
                <a:spcPts val="0"/>
              </a:spcBef>
              <a:spcAft>
                <a:spcPts val="0"/>
              </a:spcAft>
              <a:buSzPts val="2200"/>
              <a:buChar char="•"/>
            </a:pPr>
            <a:r>
              <a:rPr lang="sv-SE"/>
              <a:t>Buffer overflow when one class assumes a different memory capacity for a variable than another.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8" name="Google Shape;58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Faults</a:t>
            </a:r>
            <a:endParaRPr/>
          </a:p>
        </p:txBody>
      </p:sp>
      <p:sp>
        <p:nvSpPr>
          <p:cNvPr id="589" name="Google Shape;58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Side-effects on parameters or resources</a:t>
            </a:r>
            <a:endParaRPr/>
          </a:p>
          <a:p>
            <a:pPr indent="-368300" lvl="1" marL="914400" rtl="0" algn="l">
              <a:spcBef>
                <a:spcPts val="0"/>
              </a:spcBef>
              <a:spcAft>
                <a:spcPts val="0"/>
              </a:spcAft>
              <a:buSzPts val="2200"/>
              <a:buChar char="•"/>
            </a:pPr>
            <a:r>
              <a:rPr lang="sv-SE"/>
              <a:t>Classes often make use of resources not mentioned by their interface. If two classes attempt to use the same resource, problems may arise.</a:t>
            </a:r>
            <a:endParaRPr/>
          </a:p>
          <a:p>
            <a:pPr indent="-368300" lvl="1" marL="914400" rtl="0" algn="l">
              <a:spcBef>
                <a:spcPts val="0"/>
              </a:spcBef>
              <a:spcAft>
                <a:spcPts val="0"/>
              </a:spcAft>
              <a:buSzPts val="2200"/>
              <a:buChar char="•"/>
            </a:pPr>
            <a:r>
              <a:rPr lang="sv-SE"/>
              <a:t>Ex: Both classes create a </a:t>
            </a:r>
            <a:r>
              <a:rPr lang="sv-SE"/>
              <a:t>temporary</a:t>
            </a:r>
            <a:r>
              <a:rPr lang="sv-SE"/>
              <a:t> file called “tmp”</a:t>
            </a:r>
            <a:endParaRPr/>
          </a:p>
          <a:p>
            <a:pPr indent="-393700" lvl="0" marL="457200" rtl="0" algn="l">
              <a:spcBef>
                <a:spcPts val="0"/>
              </a:spcBef>
              <a:spcAft>
                <a:spcPts val="0"/>
              </a:spcAft>
              <a:buSzPts val="2600"/>
              <a:buChar char="•"/>
            </a:pPr>
            <a:r>
              <a:rPr lang="sv-SE"/>
              <a:t>Missing or misunderstood functionality</a:t>
            </a:r>
            <a:endParaRPr/>
          </a:p>
          <a:p>
            <a:pPr indent="-368300" lvl="1" marL="914400" rtl="0" algn="l">
              <a:spcBef>
                <a:spcPts val="0"/>
              </a:spcBef>
              <a:spcAft>
                <a:spcPts val="0"/>
              </a:spcAft>
              <a:buSzPts val="2200"/>
              <a:buChar char="•"/>
            </a:pPr>
            <a:r>
              <a:rPr lang="sv-SE"/>
              <a:t>Underspecification of functionality may lead to incorrect assumptions about expected results.</a:t>
            </a:r>
            <a:endParaRPr/>
          </a:p>
          <a:p>
            <a:pPr indent="-368300" lvl="1" marL="914400" rtl="0" algn="l">
              <a:spcBef>
                <a:spcPts val="0"/>
              </a:spcBef>
              <a:spcAft>
                <a:spcPts val="0"/>
              </a:spcAft>
              <a:buSzPts val="2200"/>
              <a:buChar char="•"/>
            </a:pPr>
            <a:r>
              <a:rPr lang="sv-SE"/>
              <a:t>Ex: multiple ways to count hits to a webpage. Client could get unexpected results if unknown how counting is done.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6" name="Google Shape;596;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Faults</a:t>
            </a:r>
            <a:endParaRPr/>
          </a:p>
        </p:txBody>
      </p:sp>
      <p:sp>
        <p:nvSpPr>
          <p:cNvPr id="597" name="Google Shape;597;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Nonfunctional problems</a:t>
            </a:r>
            <a:endParaRPr/>
          </a:p>
          <a:p>
            <a:pPr indent="-368300" lvl="1" marL="914400" rtl="0" algn="l">
              <a:spcBef>
                <a:spcPts val="0"/>
              </a:spcBef>
              <a:spcAft>
                <a:spcPts val="0"/>
              </a:spcAft>
              <a:buSzPts val="2200"/>
              <a:buChar char="•"/>
            </a:pPr>
            <a:r>
              <a:rPr lang="sv-SE"/>
              <a:t>Performance expectations only explicitly stated if expected to be a problem. </a:t>
            </a:r>
            <a:endParaRPr/>
          </a:p>
          <a:p>
            <a:pPr indent="-368300" lvl="1" marL="914400" rtl="0" algn="l">
              <a:spcBef>
                <a:spcPts val="0"/>
              </a:spcBef>
              <a:spcAft>
                <a:spcPts val="0"/>
              </a:spcAft>
              <a:buSzPts val="2200"/>
              <a:buChar char="•"/>
            </a:pPr>
            <a:r>
              <a:rPr lang="sv-SE"/>
              <a:t>Module interactions can lower performance, availability, security below acceptable thresholds.</a:t>
            </a:r>
            <a:endParaRPr/>
          </a:p>
          <a:p>
            <a:pPr indent="-393700" lvl="0" marL="457200" rtl="0" algn="l">
              <a:spcBef>
                <a:spcPts val="0"/>
              </a:spcBef>
              <a:spcAft>
                <a:spcPts val="0"/>
              </a:spcAft>
              <a:buSzPts val="2600"/>
              <a:buChar char="•"/>
            </a:pPr>
            <a:r>
              <a:rPr lang="sv-SE"/>
              <a:t>Dynamic mismatches</a:t>
            </a:r>
            <a:endParaRPr/>
          </a:p>
          <a:p>
            <a:pPr indent="-368300" lvl="1" marL="914400" rtl="0" algn="l">
              <a:spcBef>
                <a:spcPts val="0"/>
              </a:spcBef>
              <a:spcAft>
                <a:spcPts val="0"/>
              </a:spcAft>
              <a:buSzPts val="2200"/>
              <a:buChar char="•"/>
            </a:pPr>
            <a:r>
              <a:rPr lang="sv-SE"/>
              <a:t>Polymorphic calls may be dynamically bound to incompatible methods.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Interclass Testing</a:t>
            </a:r>
            <a:endParaRPr/>
          </a:p>
        </p:txBody>
      </p:sp>
      <p:sp>
        <p:nvSpPr>
          <p:cNvPr id="603" name="Google Shape;60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When should we test a particular class that depends on other classes?</a:t>
            </a:r>
            <a:endParaRPr/>
          </a:p>
          <a:p>
            <a:pPr indent="-368300" lvl="1" marL="914400" marR="0" rtl="0" algn="l">
              <a:lnSpc>
                <a:spcPct val="100000"/>
              </a:lnSpc>
              <a:spcBef>
                <a:spcPts val="0"/>
              </a:spcBef>
              <a:spcAft>
                <a:spcPts val="0"/>
              </a:spcAft>
              <a:buSzPts val="2200"/>
              <a:buChar char="•"/>
            </a:pPr>
            <a:r>
              <a:rPr lang="sv-SE"/>
              <a:t>Identify a hierarchy of classes based on dependencies.</a:t>
            </a:r>
            <a:endParaRPr/>
          </a:p>
          <a:p>
            <a:pPr indent="-368300" lvl="1" marL="914400" marR="0" rtl="0" algn="l">
              <a:lnSpc>
                <a:spcPct val="100000"/>
              </a:lnSpc>
              <a:spcBef>
                <a:spcPts val="0"/>
              </a:spcBef>
              <a:spcAft>
                <a:spcPts val="0"/>
              </a:spcAft>
              <a:buSzPts val="2200"/>
              <a:buChar char="•"/>
            </a:pPr>
            <a:r>
              <a:rPr lang="sv-SE"/>
              <a:t>Use this hierarchy to decide how and when to integrate classes and test them. </a:t>
            </a:r>
            <a:endParaRPr/>
          </a:p>
          <a:p>
            <a:pPr indent="-342900" lvl="2" marL="1371600" marR="0" rtl="0" algn="l">
              <a:lnSpc>
                <a:spcPct val="100000"/>
              </a:lnSpc>
              <a:spcBef>
                <a:spcPts val="0"/>
              </a:spcBef>
              <a:spcAft>
                <a:spcPts val="0"/>
              </a:spcAft>
              <a:buSzPts val="1800"/>
              <a:buChar char="•"/>
            </a:pPr>
            <a:r>
              <a:rPr lang="sv-SE"/>
              <a:t>Start from the bottom-up, or mock classes and work from the top-down.</a:t>
            </a:r>
            <a:endParaRPr/>
          </a:p>
          <a:p>
            <a:pPr indent="0" lvl="0" marL="457200" marR="0" rtl="0" algn="l">
              <a:lnSpc>
                <a:spcPct val="100000"/>
              </a:lnSpc>
              <a:spcBef>
                <a:spcPts val="600"/>
              </a:spcBef>
              <a:spcAft>
                <a:spcPts val="0"/>
              </a:spcAft>
              <a:buNone/>
            </a:pPr>
            <a:r>
              <a:t/>
            </a:r>
            <a:endParaRPr/>
          </a:p>
        </p:txBody>
      </p:sp>
      <p:sp>
        <p:nvSpPr>
          <p:cNvPr id="604" name="Google Shape;60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Dependency</a:t>
            </a:r>
            <a:endParaRPr/>
          </a:p>
        </p:txBody>
      </p:sp>
      <p:sp>
        <p:nvSpPr>
          <p:cNvPr id="610" name="Google Shape;610;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As the point of interclass testing is to verify interactions, we need to understand how classes make use of each other.</a:t>
            </a:r>
            <a:endParaRPr/>
          </a:p>
          <a:p>
            <a:pPr indent="-393700" lvl="0" marL="457200" marR="0" rtl="0" algn="l">
              <a:lnSpc>
                <a:spcPct val="100000"/>
              </a:lnSpc>
              <a:spcBef>
                <a:spcPts val="0"/>
              </a:spcBef>
              <a:spcAft>
                <a:spcPts val="0"/>
              </a:spcAft>
              <a:buSzPts val="2600"/>
              <a:buChar char="•"/>
            </a:pPr>
            <a:r>
              <a:rPr lang="sv-SE"/>
              <a:t>Class A</a:t>
            </a:r>
            <a:r>
              <a:rPr i="1" lang="sv-SE"/>
              <a:t> depends</a:t>
            </a:r>
            <a:r>
              <a:rPr lang="sv-SE"/>
              <a:t> on B if the functionality of B must be present for the functionality of A to be provided.</a:t>
            </a:r>
            <a:endParaRPr/>
          </a:p>
          <a:p>
            <a:pPr indent="-368300" lvl="1" marL="914400" marR="0" rtl="0" algn="l">
              <a:lnSpc>
                <a:spcPct val="100000"/>
              </a:lnSpc>
              <a:spcBef>
                <a:spcPts val="0"/>
              </a:spcBef>
              <a:spcAft>
                <a:spcPts val="0"/>
              </a:spcAft>
              <a:buSzPts val="2200"/>
              <a:buChar char="•"/>
            </a:pPr>
            <a:r>
              <a:rPr lang="sv-SE"/>
              <a:t>Model the use/include relation between classes.</a:t>
            </a:r>
            <a:endParaRPr/>
          </a:p>
          <a:p>
            <a:pPr indent="-368300" lvl="1" marL="914400" marR="0" rtl="0" algn="l">
              <a:lnSpc>
                <a:spcPct val="100000"/>
              </a:lnSpc>
              <a:spcBef>
                <a:spcPts val="0"/>
              </a:spcBef>
              <a:spcAft>
                <a:spcPts val="0"/>
              </a:spcAft>
              <a:buSzPts val="2200"/>
              <a:buChar char="•"/>
            </a:pPr>
            <a:r>
              <a:rPr lang="sv-SE"/>
              <a:t>If objects of class A contain references to objects of class B, A and B have a use/include relation.</a:t>
            </a:r>
            <a:endParaRPr/>
          </a:p>
          <a:p>
            <a:pPr indent="-368300" lvl="1" marL="914400" marR="0" rtl="0" algn="l">
              <a:lnSpc>
                <a:spcPct val="100000"/>
              </a:lnSpc>
              <a:spcBef>
                <a:spcPts val="0"/>
              </a:spcBef>
              <a:spcAft>
                <a:spcPts val="0"/>
              </a:spcAft>
              <a:buSzPts val="2200"/>
              <a:buChar char="•"/>
            </a:pPr>
            <a:r>
              <a:rPr lang="sv-SE"/>
              <a:t>Ignores inheritance and abstract classes.</a:t>
            </a:r>
            <a:endParaRPr/>
          </a:p>
        </p:txBody>
      </p:sp>
      <p:sp>
        <p:nvSpPr>
          <p:cNvPr id="611" name="Google Shape;61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Deriving the Use/Include Hierarchy</a:t>
            </a:r>
            <a:endParaRPr/>
          </a:p>
        </p:txBody>
      </p:sp>
      <p:sp>
        <p:nvSpPr>
          <p:cNvPr id="617" name="Google Shape;617;p60"/>
          <p:cNvSpPr/>
          <p:nvPr/>
        </p:nvSpPr>
        <p:spPr>
          <a:xfrm>
            <a:off x="1712875" y="1270959"/>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sv-SE" sz="1000"/>
              <a:t>Account</a:t>
            </a:r>
            <a:endParaRPr i="1" sz="1000"/>
          </a:p>
          <a:p>
            <a:pPr indent="0" lvl="0" marL="0" rtl="0" algn="l">
              <a:spcBef>
                <a:spcPts val="0"/>
              </a:spcBef>
              <a:spcAft>
                <a:spcPts val="0"/>
              </a:spcAft>
              <a:buNone/>
            </a:pPr>
            <a:r>
              <a:t/>
            </a:r>
            <a:endParaRPr/>
          </a:p>
        </p:txBody>
      </p:sp>
      <p:cxnSp>
        <p:nvCxnSpPr>
          <p:cNvPr id="618" name="Google Shape;618;p60"/>
          <p:cNvCxnSpPr/>
          <p:nvPr/>
        </p:nvCxnSpPr>
        <p:spPr>
          <a:xfrm>
            <a:off x="1712875" y="143802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60"/>
          <p:cNvCxnSpPr/>
          <p:nvPr/>
        </p:nvCxnSpPr>
        <p:spPr>
          <a:xfrm>
            <a:off x="1712875" y="1513359"/>
            <a:ext cx="646500" cy="0"/>
          </a:xfrm>
          <a:prstGeom prst="straightConnector1">
            <a:avLst/>
          </a:prstGeom>
          <a:noFill/>
          <a:ln cap="flat" cmpd="sng" w="9525">
            <a:solidFill>
              <a:schemeClr val="dk2"/>
            </a:solidFill>
            <a:prstDash val="solid"/>
            <a:round/>
            <a:headEnd len="med" w="med" type="none"/>
            <a:tailEnd len="med" w="med" type="none"/>
          </a:ln>
        </p:spPr>
      </p:cxnSp>
      <p:sp>
        <p:nvSpPr>
          <p:cNvPr id="620" name="Google Shape;620;p60"/>
          <p:cNvSpPr/>
          <p:nvPr/>
        </p:nvSpPr>
        <p:spPr>
          <a:xfrm>
            <a:off x="1125675" y="1799691"/>
            <a:ext cx="90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USAccount</a:t>
            </a:r>
            <a:endParaRPr sz="1000"/>
          </a:p>
          <a:p>
            <a:pPr indent="0" lvl="0" marL="0" rtl="0" algn="l">
              <a:spcBef>
                <a:spcPts val="0"/>
              </a:spcBef>
              <a:spcAft>
                <a:spcPts val="0"/>
              </a:spcAft>
              <a:buNone/>
            </a:pPr>
            <a:r>
              <a:t/>
            </a:r>
            <a:endParaRPr/>
          </a:p>
        </p:txBody>
      </p:sp>
      <p:cxnSp>
        <p:nvCxnSpPr>
          <p:cNvPr id="621" name="Google Shape;621;p60"/>
          <p:cNvCxnSpPr/>
          <p:nvPr/>
        </p:nvCxnSpPr>
        <p:spPr>
          <a:xfrm>
            <a:off x="1125675" y="1966757"/>
            <a:ext cx="900900" cy="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60"/>
          <p:cNvCxnSpPr/>
          <p:nvPr/>
        </p:nvCxnSpPr>
        <p:spPr>
          <a:xfrm>
            <a:off x="1125675" y="2042090"/>
            <a:ext cx="900900" cy="0"/>
          </a:xfrm>
          <a:prstGeom prst="straightConnector1">
            <a:avLst/>
          </a:prstGeom>
          <a:noFill/>
          <a:ln cap="flat" cmpd="sng" w="9525">
            <a:solidFill>
              <a:schemeClr val="dk2"/>
            </a:solidFill>
            <a:prstDash val="solid"/>
            <a:round/>
            <a:headEnd len="med" w="med" type="none"/>
            <a:tailEnd len="med" w="med" type="none"/>
          </a:ln>
        </p:spPr>
      </p:cxnSp>
      <p:sp>
        <p:nvSpPr>
          <p:cNvPr id="623" name="Google Shape;623;p60"/>
          <p:cNvSpPr/>
          <p:nvPr/>
        </p:nvSpPr>
        <p:spPr>
          <a:xfrm>
            <a:off x="1620325" y="2273185"/>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OtherAccount</a:t>
            </a:r>
            <a:endParaRPr sz="1000"/>
          </a:p>
          <a:p>
            <a:pPr indent="0" lvl="0" marL="0" rtl="0" algn="l">
              <a:spcBef>
                <a:spcPts val="0"/>
              </a:spcBef>
              <a:spcAft>
                <a:spcPts val="0"/>
              </a:spcAft>
              <a:buNone/>
            </a:pPr>
            <a:r>
              <a:t/>
            </a:r>
            <a:endParaRPr/>
          </a:p>
        </p:txBody>
      </p:sp>
      <p:cxnSp>
        <p:nvCxnSpPr>
          <p:cNvPr id="624" name="Google Shape;624;p60"/>
          <p:cNvCxnSpPr/>
          <p:nvPr/>
        </p:nvCxnSpPr>
        <p:spPr>
          <a:xfrm>
            <a:off x="1620325" y="2440251"/>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60"/>
          <p:cNvCxnSpPr/>
          <p:nvPr/>
        </p:nvCxnSpPr>
        <p:spPr>
          <a:xfrm>
            <a:off x="1620325" y="2515584"/>
            <a:ext cx="1023000" cy="0"/>
          </a:xfrm>
          <a:prstGeom prst="straightConnector1">
            <a:avLst/>
          </a:prstGeom>
          <a:noFill/>
          <a:ln cap="flat" cmpd="sng" w="9525">
            <a:solidFill>
              <a:schemeClr val="dk2"/>
            </a:solidFill>
            <a:prstDash val="solid"/>
            <a:round/>
            <a:headEnd len="med" w="med" type="none"/>
            <a:tailEnd len="med" w="med" type="none"/>
          </a:ln>
        </p:spPr>
      </p:cxnSp>
      <p:sp>
        <p:nvSpPr>
          <p:cNvPr id="626" name="Google Shape;626;p60"/>
          <p:cNvSpPr/>
          <p:nvPr/>
        </p:nvSpPr>
        <p:spPr>
          <a:xfrm>
            <a:off x="2196400" y="1799691"/>
            <a:ext cx="852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EUAccount</a:t>
            </a:r>
            <a:endParaRPr sz="1000"/>
          </a:p>
          <a:p>
            <a:pPr indent="0" lvl="0" marL="0" rtl="0" algn="l">
              <a:spcBef>
                <a:spcPts val="0"/>
              </a:spcBef>
              <a:spcAft>
                <a:spcPts val="0"/>
              </a:spcAft>
              <a:buNone/>
            </a:pPr>
            <a:r>
              <a:t/>
            </a:r>
            <a:endParaRPr/>
          </a:p>
        </p:txBody>
      </p:sp>
      <p:cxnSp>
        <p:nvCxnSpPr>
          <p:cNvPr id="627" name="Google Shape;627;p60"/>
          <p:cNvCxnSpPr/>
          <p:nvPr/>
        </p:nvCxnSpPr>
        <p:spPr>
          <a:xfrm>
            <a:off x="2196400" y="1966757"/>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60"/>
          <p:cNvCxnSpPr/>
          <p:nvPr/>
        </p:nvCxnSpPr>
        <p:spPr>
          <a:xfrm>
            <a:off x="2196400" y="2042090"/>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60"/>
          <p:cNvCxnSpPr>
            <a:stCxn id="620" idx="0"/>
            <a:endCxn id="617" idx="2"/>
          </p:cNvCxnSpPr>
          <p:nvPr/>
        </p:nvCxnSpPr>
        <p:spPr>
          <a:xfrm flipH="1" rot="10800000">
            <a:off x="1576125" y="1605291"/>
            <a:ext cx="459900" cy="194400"/>
          </a:xfrm>
          <a:prstGeom prst="straightConnector1">
            <a:avLst/>
          </a:prstGeom>
          <a:noFill/>
          <a:ln cap="flat" cmpd="sng" w="9525">
            <a:solidFill>
              <a:schemeClr val="dk2"/>
            </a:solidFill>
            <a:prstDash val="solid"/>
            <a:round/>
            <a:headEnd len="med" w="med" type="none"/>
            <a:tailEnd len="med" w="med" type="triangle"/>
          </a:ln>
        </p:spPr>
      </p:cxnSp>
      <p:cxnSp>
        <p:nvCxnSpPr>
          <p:cNvPr id="630" name="Google Shape;630;p60"/>
          <p:cNvCxnSpPr>
            <a:stCxn id="626" idx="0"/>
            <a:endCxn id="617" idx="2"/>
          </p:cNvCxnSpPr>
          <p:nvPr/>
        </p:nvCxnSpPr>
        <p:spPr>
          <a:xfrm rot="10800000">
            <a:off x="2036050" y="1605291"/>
            <a:ext cx="586500" cy="194400"/>
          </a:xfrm>
          <a:prstGeom prst="straightConnector1">
            <a:avLst/>
          </a:prstGeom>
          <a:noFill/>
          <a:ln cap="flat" cmpd="sng" w="9525">
            <a:solidFill>
              <a:schemeClr val="dk2"/>
            </a:solidFill>
            <a:prstDash val="solid"/>
            <a:round/>
            <a:headEnd len="med" w="med" type="none"/>
            <a:tailEnd len="med" w="med" type="triangle"/>
          </a:ln>
        </p:spPr>
      </p:cxnSp>
      <p:cxnSp>
        <p:nvCxnSpPr>
          <p:cNvPr id="631" name="Google Shape;631;p60"/>
          <p:cNvCxnSpPr>
            <a:stCxn id="623" idx="0"/>
            <a:endCxn id="617" idx="2"/>
          </p:cNvCxnSpPr>
          <p:nvPr/>
        </p:nvCxnSpPr>
        <p:spPr>
          <a:xfrm rot="10800000">
            <a:off x="2036125" y="1605085"/>
            <a:ext cx="95700" cy="668100"/>
          </a:xfrm>
          <a:prstGeom prst="straightConnector1">
            <a:avLst/>
          </a:prstGeom>
          <a:noFill/>
          <a:ln cap="flat" cmpd="sng" w="9525">
            <a:solidFill>
              <a:schemeClr val="dk2"/>
            </a:solidFill>
            <a:prstDash val="solid"/>
            <a:round/>
            <a:headEnd len="med" w="med" type="none"/>
            <a:tailEnd len="med" w="med" type="triangle"/>
          </a:ln>
        </p:spPr>
      </p:cxnSp>
      <p:sp>
        <p:nvSpPr>
          <p:cNvPr id="632" name="Google Shape;632;p60"/>
          <p:cNvSpPr/>
          <p:nvPr/>
        </p:nvSpPr>
        <p:spPr>
          <a:xfrm>
            <a:off x="3632425" y="1270959"/>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a:t>
            </a:r>
            <a:endParaRPr sz="1000"/>
          </a:p>
          <a:p>
            <a:pPr indent="0" lvl="0" marL="0" rtl="0" algn="l">
              <a:spcBef>
                <a:spcPts val="0"/>
              </a:spcBef>
              <a:spcAft>
                <a:spcPts val="0"/>
              </a:spcAft>
              <a:buNone/>
            </a:pPr>
            <a:r>
              <a:t/>
            </a:r>
            <a:endParaRPr/>
          </a:p>
        </p:txBody>
      </p:sp>
      <p:cxnSp>
        <p:nvCxnSpPr>
          <p:cNvPr id="633" name="Google Shape;633;p60"/>
          <p:cNvCxnSpPr/>
          <p:nvPr/>
        </p:nvCxnSpPr>
        <p:spPr>
          <a:xfrm>
            <a:off x="3632425" y="1438026"/>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60"/>
          <p:cNvCxnSpPr/>
          <p:nvPr/>
        </p:nvCxnSpPr>
        <p:spPr>
          <a:xfrm>
            <a:off x="3632425" y="1513359"/>
            <a:ext cx="780900" cy="0"/>
          </a:xfrm>
          <a:prstGeom prst="straightConnector1">
            <a:avLst/>
          </a:prstGeom>
          <a:noFill/>
          <a:ln cap="flat" cmpd="sng" w="9525">
            <a:solidFill>
              <a:schemeClr val="dk2"/>
            </a:solidFill>
            <a:prstDash val="solid"/>
            <a:round/>
            <a:headEnd len="med" w="med" type="none"/>
            <a:tailEnd len="med" w="med" type="none"/>
          </a:ln>
        </p:spPr>
      </p:cxnSp>
      <p:sp>
        <p:nvSpPr>
          <p:cNvPr id="635" name="Google Shape;635;p60"/>
          <p:cNvSpPr/>
          <p:nvPr/>
        </p:nvSpPr>
        <p:spPr>
          <a:xfrm>
            <a:off x="3475225" y="1875028"/>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CustomerCare</a:t>
            </a:r>
            <a:endParaRPr sz="1000"/>
          </a:p>
          <a:p>
            <a:pPr indent="0" lvl="0" marL="0" rtl="0" algn="l">
              <a:spcBef>
                <a:spcPts val="0"/>
              </a:spcBef>
              <a:spcAft>
                <a:spcPts val="0"/>
              </a:spcAft>
              <a:buNone/>
            </a:pPr>
            <a:r>
              <a:t/>
            </a:r>
            <a:endParaRPr/>
          </a:p>
        </p:txBody>
      </p:sp>
      <p:cxnSp>
        <p:nvCxnSpPr>
          <p:cNvPr id="636" name="Google Shape;636;p60"/>
          <p:cNvCxnSpPr/>
          <p:nvPr/>
        </p:nvCxnSpPr>
        <p:spPr>
          <a:xfrm>
            <a:off x="3475225" y="2042095"/>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60"/>
          <p:cNvCxnSpPr/>
          <p:nvPr/>
        </p:nvCxnSpPr>
        <p:spPr>
          <a:xfrm>
            <a:off x="3475225" y="2117427"/>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60"/>
          <p:cNvCxnSpPr>
            <a:stCxn id="617" idx="3"/>
            <a:endCxn id="632" idx="1"/>
          </p:cNvCxnSpPr>
          <p:nvPr/>
        </p:nvCxnSpPr>
        <p:spPr>
          <a:xfrm>
            <a:off x="2359375" y="1438059"/>
            <a:ext cx="1273200" cy="0"/>
          </a:xfrm>
          <a:prstGeom prst="straightConnector1">
            <a:avLst/>
          </a:prstGeom>
          <a:noFill/>
          <a:ln cap="flat" cmpd="sng" w="9525">
            <a:solidFill>
              <a:schemeClr val="dk2"/>
            </a:solidFill>
            <a:prstDash val="solid"/>
            <a:round/>
            <a:headEnd len="med" w="med" type="none"/>
            <a:tailEnd len="med" w="med" type="none"/>
          </a:ln>
        </p:spPr>
      </p:cxnSp>
      <p:sp>
        <p:nvSpPr>
          <p:cNvPr id="639" name="Google Shape;639;p60"/>
          <p:cNvSpPr txBox="1"/>
          <p:nvPr/>
        </p:nvSpPr>
        <p:spPr>
          <a:xfrm>
            <a:off x="2408125" y="1210650"/>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640" name="Google Shape;640;p60"/>
          <p:cNvSpPr txBox="1"/>
          <p:nvPr/>
        </p:nvSpPr>
        <p:spPr>
          <a:xfrm>
            <a:off x="3104925" y="121065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0..*</a:t>
            </a:r>
            <a:endParaRPr sz="1200"/>
          </a:p>
        </p:txBody>
      </p:sp>
      <p:cxnSp>
        <p:nvCxnSpPr>
          <p:cNvPr id="641" name="Google Shape;641;p60"/>
          <p:cNvCxnSpPr>
            <a:stCxn id="632" idx="2"/>
            <a:endCxn id="635" idx="0"/>
          </p:cNvCxnSpPr>
          <p:nvPr/>
        </p:nvCxnSpPr>
        <p:spPr>
          <a:xfrm>
            <a:off x="4022875" y="1605159"/>
            <a:ext cx="0" cy="270000"/>
          </a:xfrm>
          <a:prstGeom prst="straightConnector1">
            <a:avLst/>
          </a:prstGeom>
          <a:noFill/>
          <a:ln cap="flat" cmpd="sng" w="9525">
            <a:solidFill>
              <a:schemeClr val="dk2"/>
            </a:solidFill>
            <a:prstDash val="solid"/>
            <a:round/>
            <a:headEnd len="med" w="med" type="none"/>
            <a:tailEnd len="med" w="med" type="none"/>
          </a:ln>
        </p:spPr>
      </p:cxnSp>
      <p:sp>
        <p:nvSpPr>
          <p:cNvPr id="642" name="Google Shape;642;p60"/>
          <p:cNvSpPr txBox="1"/>
          <p:nvPr/>
        </p:nvSpPr>
        <p:spPr>
          <a:xfrm>
            <a:off x="4022875" y="1526475"/>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43" name="Google Shape;643;p60"/>
          <p:cNvSpPr txBox="1"/>
          <p:nvPr/>
        </p:nvSpPr>
        <p:spPr>
          <a:xfrm>
            <a:off x="4022875" y="1693538"/>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44" name="Google Shape;644;p60"/>
          <p:cNvSpPr/>
          <p:nvPr/>
        </p:nvSpPr>
        <p:spPr>
          <a:xfrm>
            <a:off x="5951950" y="1269525"/>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Order</a:t>
            </a:r>
            <a:endParaRPr sz="1000"/>
          </a:p>
          <a:p>
            <a:pPr indent="0" lvl="0" marL="0" rtl="0" algn="l">
              <a:spcBef>
                <a:spcPts val="0"/>
              </a:spcBef>
              <a:spcAft>
                <a:spcPts val="0"/>
              </a:spcAft>
              <a:buNone/>
            </a:pPr>
            <a:r>
              <a:t/>
            </a:r>
            <a:endParaRPr/>
          </a:p>
        </p:txBody>
      </p:sp>
      <p:cxnSp>
        <p:nvCxnSpPr>
          <p:cNvPr id="645" name="Google Shape;645;p60"/>
          <p:cNvCxnSpPr/>
          <p:nvPr/>
        </p:nvCxnSpPr>
        <p:spPr>
          <a:xfrm>
            <a:off x="5951950" y="1436592"/>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60"/>
          <p:cNvCxnSpPr/>
          <p:nvPr/>
        </p:nvCxnSpPr>
        <p:spPr>
          <a:xfrm>
            <a:off x="5951950" y="1511924"/>
            <a:ext cx="646500" cy="0"/>
          </a:xfrm>
          <a:prstGeom prst="straightConnector1">
            <a:avLst/>
          </a:prstGeom>
          <a:noFill/>
          <a:ln cap="flat" cmpd="sng" w="9525">
            <a:solidFill>
              <a:schemeClr val="dk2"/>
            </a:solidFill>
            <a:prstDash val="solid"/>
            <a:round/>
            <a:headEnd len="med" w="med" type="none"/>
            <a:tailEnd len="med" w="med" type="none"/>
          </a:ln>
        </p:spPr>
      </p:cxnSp>
      <p:sp>
        <p:nvSpPr>
          <p:cNvPr id="647" name="Google Shape;647;p60"/>
          <p:cNvSpPr/>
          <p:nvPr/>
        </p:nvSpPr>
        <p:spPr>
          <a:xfrm>
            <a:off x="5884750" y="1809019"/>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sv-SE" sz="1000"/>
              <a:t>LineItem</a:t>
            </a:r>
            <a:endParaRPr i="1" sz="1000"/>
          </a:p>
          <a:p>
            <a:pPr indent="0" lvl="0" marL="0" rtl="0" algn="l">
              <a:spcBef>
                <a:spcPts val="0"/>
              </a:spcBef>
              <a:spcAft>
                <a:spcPts val="0"/>
              </a:spcAft>
              <a:buNone/>
            </a:pPr>
            <a:r>
              <a:t/>
            </a:r>
            <a:endParaRPr/>
          </a:p>
        </p:txBody>
      </p:sp>
      <p:cxnSp>
        <p:nvCxnSpPr>
          <p:cNvPr id="648" name="Google Shape;648;p60"/>
          <p:cNvCxnSpPr/>
          <p:nvPr/>
        </p:nvCxnSpPr>
        <p:spPr>
          <a:xfrm>
            <a:off x="5884750" y="1976085"/>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60"/>
          <p:cNvCxnSpPr/>
          <p:nvPr/>
        </p:nvCxnSpPr>
        <p:spPr>
          <a:xfrm>
            <a:off x="5884750" y="2051418"/>
            <a:ext cx="780900" cy="0"/>
          </a:xfrm>
          <a:prstGeom prst="straightConnector1">
            <a:avLst/>
          </a:prstGeom>
          <a:noFill/>
          <a:ln cap="flat" cmpd="sng" w="9525">
            <a:solidFill>
              <a:schemeClr val="dk2"/>
            </a:solidFill>
            <a:prstDash val="solid"/>
            <a:round/>
            <a:headEnd len="med" w="med" type="none"/>
            <a:tailEnd len="med" w="med" type="none"/>
          </a:ln>
        </p:spPr>
      </p:cxnSp>
      <p:sp>
        <p:nvSpPr>
          <p:cNvPr id="650" name="Google Shape;650;p60"/>
          <p:cNvSpPr/>
          <p:nvPr/>
        </p:nvSpPr>
        <p:spPr>
          <a:xfrm>
            <a:off x="5253325" y="2348522"/>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CompositeItem</a:t>
            </a:r>
            <a:endParaRPr sz="1000"/>
          </a:p>
          <a:p>
            <a:pPr indent="0" lvl="0" marL="0" rtl="0" algn="l">
              <a:spcBef>
                <a:spcPts val="0"/>
              </a:spcBef>
              <a:spcAft>
                <a:spcPts val="0"/>
              </a:spcAft>
              <a:buNone/>
            </a:pPr>
            <a:r>
              <a:t/>
            </a:r>
            <a:endParaRPr/>
          </a:p>
        </p:txBody>
      </p:sp>
      <p:cxnSp>
        <p:nvCxnSpPr>
          <p:cNvPr id="651" name="Google Shape;651;p60"/>
          <p:cNvCxnSpPr/>
          <p:nvPr/>
        </p:nvCxnSpPr>
        <p:spPr>
          <a:xfrm>
            <a:off x="5253325" y="2515589"/>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60"/>
          <p:cNvCxnSpPr/>
          <p:nvPr/>
        </p:nvCxnSpPr>
        <p:spPr>
          <a:xfrm>
            <a:off x="5253325" y="2590921"/>
            <a:ext cx="1095300" cy="0"/>
          </a:xfrm>
          <a:prstGeom prst="straightConnector1">
            <a:avLst/>
          </a:prstGeom>
          <a:noFill/>
          <a:ln cap="flat" cmpd="sng" w="9525">
            <a:solidFill>
              <a:schemeClr val="dk2"/>
            </a:solidFill>
            <a:prstDash val="solid"/>
            <a:round/>
            <a:headEnd len="med" w="med" type="none"/>
            <a:tailEnd len="med" w="med" type="none"/>
          </a:ln>
        </p:spPr>
      </p:cxnSp>
      <p:sp>
        <p:nvSpPr>
          <p:cNvPr id="653" name="Google Shape;653;p60"/>
          <p:cNvSpPr/>
          <p:nvPr/>
        </p:nvSpPr>
        <p:spPr>
          <a:xfrm>
            <a:off x="6440379" y="2348522"/>
            <a:ext cx="852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SimpleItem</a:t>
            </a:r>
            <a:endParaRPr sz="1000"/>
          </a:p>
          <a:p>
            <a:pPr indent="0" lvl="0" marL="0" rtl="0" algn="l">
              <a:spcBef>
                <a:spcPts val="0"/>
              </a:spcBef>
              <a:spcAft>
                <a:spcPts val="0"/>
              </a:spcAft>
              <a:buNone/>
            </a:pPr>
            <a:r>
              <a:t/>
            </a:r>
            <a:endParaRPr/>
          </a:p>
        </p:txBody>
      </p:sp>
      <p:cxnSp>
        <p:nvCxnSpPr>
          <p:cNvPr id="654" name="Google Shape;654;p60"/>
          <p:cNvCxnSpPr/>
          <p:nvPr/>
        </p:nvCxnSpPr>
        <p:spPr>
          <a:xfrm>
            <a:off x="6440379" y="2515589"/>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60"/>
          <p:cNvCxnSpPr/>
          <p:nvPr/>
        </p:nvCxnSpPr>
        <p:spPr>
          <a:xfrm>
            <a:off x="6440379" y="2590921"/>
            <a:ext cx="852300" cy="0"/>
          </a:xfrm>
          <a:prstGeom prst="straightConnector1">
            <a:avLst/>
          </a:prstGeom>
          <a:noFill/>
          <a:ln cap="flat" cmpd="sng" w="9525">
            <a:solidFill>
              <a:schemeClr val="dk2"/>
            </a:solidFill>
            <a:prstDash val="solid"/>
            <a:round/>
            <a:headEnd len="med" w="med" type="none"/>
            <a:tailEnd len="med" w="med" type="none"/>
          </a:ln>
        </p:spPr>
      </p:cxnSp>
      <p:sp>
        <p:nvSpPr>
          <p:cNvPr id="656" name="Google Shape;656;p60"/>
          <p:cNvSpPr/>
          <p:nvPr/>
        </p:nvSpPr>
        <p:spPr>
          <a:xfrm>
            <a:off x="5045313" y="2897353"/>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a:t>
            </a:r>
            <a:endParaRPr sz="1000"/>
          </a:p>
          <a:p>
            <a:pPr indent="0" lvl="0" marL="0" rtl="0" algn="l">
              <a:spcBef>
                <a:spcPts val="0"/>
              </a:spcBef>
              <a:spcAft>
                <a:spcPts val="0"/>
              </a:spcAft>
              <a:buNone/>
            </a:pPr>
            <a:r>
              <a:t/>
            </a:r>
            <a:endParaRPr/>
          </a:p>
        </p:txBody>
      </p:sp>
      <p:cxnSp>
        <p:nvCxnSpPr>
          <p:cNvPr id="657" name="Google Shape;657;p60"/>
          <p:cNvCxnSpPr/>
          <p:nvPr/>
        </p:nvCxnSpPr>
        <p:spPr>
          <a:xfrm>
            <a:off x="5045313" y="3064420"/>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60"/>
          <p:cNvCxnSpPr/>
          <p:nvPr/>
        </p:nvCxnSpPr>
        <p:spPr>
          <a:xfrm>
            <a:off x="5045313" y="3139752"/>
            <a:ext cx="646500" cy="0"/>
          </a:xfrm>
          <a:prstGeom prst="straightConnector1">
            <a:avLst/>
          </a:prstGeom>
          <a:noFill/>
          <a:ln cap="flat" cmpd="sng" w="9525">
            <a:solidFill>
              <a:schemeClr val="dk2"/>
            </a:solidFill>
            <a:prstDash val="solid"/>
            <a:round/>
            <a:headEnd len="med" w="med" type="none"/>
            <a:tailEnd len="med" w="med" type="none"/>
          </a:ln>
        </p:spPr>
      </p:cxnSp>
      <p:sp>
        <p:nvSpPr>
          <p:cNvPr id="659" name="Google Shape;659;p60"/>
          <p:cNvSpPr/>
          <p:nvPr/>
        </p:nvSpPr>
        <p:spPr>
          <a:xfrm>
            <a:off x="5838728" y="2897353"/>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PriceList</a:t>
            </a:r>
            <a:endParaRPr sz="1000"/>
          </a:p>
          <a:p>
            <a:pPr indent="0" lvl="0" marL="0" rtl="0" algn="l">
              <a:spcBef>
                <a:spcPts val="0"/>
              </a:spcBef>
              <a:spcAft>
                <a:spcPts val="0"/>
              </a:spcAft>
              <a:buNone/>
            </a:pPr>
            <a:r>
              <a:t/>
            </a:r>
            <a:endParaRPr/>
          </a:p>
        </p:txBody>
      </p:sp>
      <p:cxnSp>
        <p:nvCxnSpPr>
          <p:cNvPr id="660" name="Google Shape;660;p60"/>
          <p:cNvCxnSpPr/>
          <p:nvPr/>
        </p:nvCxnSpPr>
        <p:spPr>
          <a:xfrm>
            <a:off x="5838728" y="3064420"/>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60"/>
          <p:cNvCxnSpPr/>
          <p:nvPr/>
        </p:nvCxnSpPr>
        <p:spPr>
          <a:xfrm>
            <a:off x="5838728" y="3139752"/>
            <a:ext cx="780900" cy="0"/>
          </a:xfrm>
          <a:prstGeom prst="straightConnector1">
            <a:avLst/>
          </a:prstGeom>
          <a:noFill/>
          <a:ln cap="flat" cmpd="sng" w="9525">
            <a:solidFill>
              <a:schemeClr val="dk2"/>
            </a:solidFill>
            <a:prstDash val="solid"/>
            <a:round/>
            <a:headEnd len="med" w="med" type="none"/>
            <a:tailEnd len="med" w="med" type="none"/>
          </a:ln>
        </p:spPr>
      </p:cxnSp>
      <p:sp>
        <p:nvSpPr>
          <p:cNvPr id="662" name="Google Shape;662;p60"/>
          <p:cNvSpPr/>
          <p:nvPr/>
        </p:nvSpPr>
        <p:spPr>
          <a:xfrm>
            <a:off x="6766524" y="2897353"/>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a:t>
            </a:r>
            <a:endParaRPr sz="1000"/>
          </a:p>
          <a:p>
            <a:pPr indent="0" lvl="0" marL="0" rtl="0" algn="l">
              <a:spcBef>
                <a:spcPts val="0"/>
              </a:spcBef>
              <a:spcAft>
                <a:spcPts val="0"/>
              </a:spcAft>
              <a:buNone/>
            </a:pPr>
            <a:r>
              <a:t/>
            </a:r>
            <a:endParaRPr/>
          </a:p>
        </p:txBody>
      </p:sp>
      <p:cxnSp>
        <p:nvCxnSpPr>
          <p:cNvPr id="663" name="Google Shape;663;p60"/>
          <p:cNvCxnSpPr/>
          <p:nvPr/>
        </p:nvCxnSpPr>
        <p:spPr>
          <a:xfrm>
            <a:off x="6766524" y="3064420"/>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60"/>
          <p:cNvCxnSpPr/>
          <p:nvPr/>
        </p:nvCxnSpPr>
        <p:spPr>
          <a:xfrm>
            <a:off x="6766524" y="3139752"/>
            <a:ext cx="1023000" cy="0"/>
          </a:xfrm>
          <a:prstGeom prst="straightConnector1">
            <a:avLst/>
          </a:prstGeom>
          <a:noFill/>
          <a:ln cap="flat" cmpd="sng" w="9525">
            <a:solidFill>
              <a:schemeClr val="dk2"/>
            </a:solidFill>
            <a:prstDash val="solid"/>
            <a:round/>
            <a:headEnd len="med" w="med" type="none"/>
            <a:tailEnd len="med" w="med" type="none"/>
          </a:ln>
        </p:spPr>
      </p:cxnSp>
      <p:sp>
        <p:nvSpPr>
          <p:cNvPr id="665" name="Google Shape;665;p60"/>
          <p:cNvSpPr/>
          <p:nvPr/>
        </p:nvSpPr>
        <p:spPr>
          <a:xfrm>
            <a:off x="6040213" y="3374719"/>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a:t>
            </a:r>
            <a:endParaRPr sz="1000"/>
          </a:p>
          <a:p>
            <a:pPr indent="0" lvl="0" marL="0" rtl="0" algn="l">
              <a:spcBef>
                <a:spcPts val="0"/>
              </a:spcBef>
              <a:spcAft>
                <a:spcPts val="0"/>
              </a:spcAft>
              <a:buNone/>
            </a:pPr>
            <a:r>
              <a:t/>
            </a:r>
            <a:endParaRPr/>
          </a:p>
        </p:txBody>
      </p:sp>
      <p:cxnSp>
        <p:nvCxnSpPr>
          <p:cNvPr id="666" name="Google Shape;666;p60"/>
          <p:cNvCxnSpPr/>
          <p:nvPr/>
        </p:nvCxnSpPr>
        <p:spPr>
          <a:xfrm>
            <a:off x="6040213" y="354178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60"/>
          <p:cNvCxnSpPr/>
          <p:nvPr/>
        </p:nvCxnSpPr>
        <p:spPr>
          <a:xfrm>
            <a:off x="6040213" y="3617118"/>
            <a:ext cx="646500" cy="0"/>
          </a:xfrm>
          <a:prstGeom prst="straightConnector1">
            <a:avLst/>
          </a:prstGeom>
          <a:noFill/>
          <a:ln cap="flat" cmpd="sng" w="9525">
            <a:solidFill>
              <a:schemeClr val="dk2"/>
            </a:solidFill>
            <a:prstDash val="solid"/>
            <a:round/>
            <a:headEnd len="med" w="med" type="none"/>
            <a:tailEnd len="med" w="med" type="none"/>
          </a:ln>
        </p:spPr>
      </p:cxnSp>
      <p:sp>
        <p:nvSpPr>
          <p:cNvPr id="668" name="Google Shape;668;p60"/>
          <p:cNvSpPr/>
          <p:nvPr/>
        </p:nvSpPr>
        <p:spPr>
          <a:xfrm>
            <a:off x="4990727" y="3845625"/>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ModelDB</a:t>
            </a:r>
            <a:endParaRPr sz="1000"/>
          </a:p>
          <a:p>
            <a:pPr indent="0" lvl="0" marL="0" rtl="0" algn="l">
              <a:spcBef>
                <a:spcPts val="0"/>
              </a:spcBef>
              <a:spcAft>
                <a:spcPts val="0"/>
              </a:spcAft>
              <a:buNone/>
            </a:pPr>
            <a:r>
              <a:t/>
            </a:r>
            <a:endParaRPr/>
          </a:p>
        </p:txBody>
      </p:sp>
      <p:cxnSp>
        <p:nvCxnSpPr>
          <p:cNvPr id="669" name="Google Shape;669;p60"/>
          <p:cNvCxnSpPr/>
          <p:nvPr/>
        </p:nvCxnSpPr>
        <p:spPr>
          <a:xfrm>
            <a:off x="4990727" y="4012692"/>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60"/>
          <p:cNvCxnSpPr/>
          <p:nvPr/>
        </p:nvCxnSpPr>
        <p:spPr>
          <a:xfrm>
            <a:off x="4990727" y="4088024"/>
            <a:ext cx="780900" cy="0"/>
          </a:xfrm>
          <a:prstGeom prst="straightConnector1">
            <a:avLst/>
          </a:prstGeom>
          <a:noFill/>
          <a:ln cap="flat" cmpd="sng" w="9525">
            <a:solidFill>
              <a:schemeClr val="dk2"/>
            </a:solidFill>
            <a:prstDash val="solid"/>
            <a:round/>
            <a:headEnd len="med" w="med" type="none"/>
            <a:tailEnd len="med" w="med" type="none"/>
          </a:ln>
        </p:spPr>
      </p:cxnSp>
      <p:sp>
        <p:nvSpPr>
          <p:cNvPr id="671" name="Google Shape;671;p60"/>
          <p:cNvSpPr/>
          <p:nvPr/>
        </p:nvSpPr>
        <p:spPr>
          <a:xfrm>
            <a:off x="5905913" y="3852084"/>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SlotDB</a:t>
            </a:r>
            <a:endParaRPr sz="1000"/>
          </a:p>
          <a:p>
            <a:pPr indent="0" lvl="0" marL="0" rtl="0" algn="l">
              <a:spcBef>
                <a:spcPts val="0"/>
              </a:spcBef>
              <a:spcAft>
                <a:spcPts val="0"/>
              </a:spcAft>
              <a:buNone/>
            </a:pPr>
            <a:r>
              <a:t/>
            </a:r>
            <a:endParaRPr/>
          </a:p>
        </p:txBody>
      </p:sp>
      <p:cxnSp>
        <p:nvCxnSpPr>
          <p:cNvPr id="672" name="Google Shape;672;p60"/>
          <p:cNvCxnSpPr/>
          <p:nvPr/>
        </p:nvCxnSpPr>
        <p:spPr>
          <a:xfrm>
            <a:off x="5905913" y="4019151"/>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60"/>
          <p:cNvCxnSpPr/>
          <p:nvPr/>
        </p:nvCxnSpPr>
        <p:spPr>
          <a:xfrm>
            <a:off x="5905913" y="4094483"/>
            <a:ext cx="646500" cy="0"/>
          </a:xfrm>
          <a:prstGeom prst="straightConnector1">
            <a:avLst/>
          </a:prstGeom>
          <a:noFill/>
          <a:ln cap="flat" cmpd="sng" w="9525">
            <a:solidFill>
              <a:schemeClr val="dk2"/>
            </a:solidFill>
            <a:prstDash val="solid"/>
            <a:round/>
            <a:headEnd len="med" w="med" type="none"/>
            <a:tailEnd len="med" w="med" type="none"/>
          </a:ln>
        </p:spPr>
      </p:cxnSp>
      <p:sp>
        <p:nvSpPr>
          <p:cNvPr id="674" name="Google Shape;674;p60"/>
          <p:cNvSpPr/>
          <p:nvPr/>
        </p:nvSpPr>
        <p:spPr>
          <a:xfrm>
            <a:off x="6686725" y="3852084"/>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ComponentDB</a:t>
            </a:r>
            <a:endParaRPr sz="1000"/>
          </a:p>
          <a:p>
            <a:pPr indent="0" lvl="0" marL="0" rtl="0" algn="l">
              <a:spcBef>
                <a:spcPts val="0"/>
              </a:spcBef>
              <a:spcAft>
                <a:spcPts val="0"/>
              </a:spcAft>
              <a:buNone/>
            </a:pPr>
            <a:r>
              <a:t/>
            </a:r>
            <a:endParaRPr/>
          </a:p>
        </p:txBody>
      </p:sp>
      <p:cxnSp>
        <p:nvCxnSpPr>
          <p:cNvPr id="675" name="Google Shape;675;p60"/>
          <p:cNvCxnSpPr/>
          <p:nvPr/>
        </p:nvCxnSpPr>
        <p:spPr>
          <a:xfrm>
            <a:off x="6686725" y="4019151"/>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60"/>
          <p:cNvCxnSpPr/>
          <p:nvPr/>
        </p:nvCxnSpPr>
        <p:spPr>
          <a:xfrm>
            <a:off x="6686725" y="4094483"/>
            <a:ext cx="1095300" cy="0"/>
          </a:xfrm>
          <a:prstGeom prst="straightConnector1">
            <a:avLst/>
          </a:prstGeom>
          <a:noFill/>
          <a:ln cap="flat" cmpd="sng" w="9525">
            <a:solidFill>
              <a:schemeClr val="dk2"/>
            </a:solidFill>
            <a:prstDash val="solid"/>
            <a:round/>
            <a:headEnd len="med" w="med" type="none"/>
            <a:tailEnd len="med" w="med" type="none"/>
          </a:ln>
        </p:spPr>
      </p:cxnSp>
      <p:sp>
        <p:nvSpPr>
          <p:cNvPr id="677" name="Google Shape;677;p60"/>
          <p:cNvSpPr/>
          <p:nvPr/>
        </p:nvSpPr>
        <p:spPr>
          <a:xfrm>
            <a:off x="5905913" y="4329441"/>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sv-SE" sz="1000"/>
              <a:t>CSVDB</a:t>
            </a:r>
            <a:endParaRPr i="1" sz="1000"/>
          </a:p>
          <a:p>
            <a:pPr indent="0" lvl="0" marL="0" rtl="0" algn="l">
              <a:spcBef>
                <a:spcPts val="0"/>
              </a:spcBef>
              <a:spcAft>
                <a:spcPts val="0"/>
              </a:spcAft>
              <a:buNone/>
            </a:pPr>
            <a:r>
              <a:t/>
            </a:r>
            <a:endParaRPr/>
          </a:p>
        </p:txBody>
      </p:sp>
      <p:cxnSp>
        <p:nvCxnSpPr>
          <p:cNvPr id="678" name="Google Shape;678;p60"/>
          <p:cNvCxnSpPr/>
          <p:nvPr/>
        </p:nvCxnSpPr>
        <p:spPr>
          <a:xfrm>
            <a:off x="5905913" y="4496508"/>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60"/>
          <p:cNvCxnSpPr/>
          <p:nvPr/>
        </p:nvCxnSpPr>
        <p:spPr>
          <a:xfrm>
            <a:off x="5905913" y="4571840"/>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60"/>
          <p:cNvCxnSpPr>
            <a:stCxn id="632" idx="3"/>
            <a:endCxn id="644" idx="1"/>
          </p:cNvCxnSpPr>
          <p:nvPr/>
        </p:nvCxnSpPr>
        <p:spPr>
          <a:xfrm flipH="1" rot="10800000">
            <a:off x="4413325" y="1436559"/>
            <a:ext cx="1538700" cy="1500"/>
          </a:xfrm>
          <a:prstGeom prst="straightConnector1">
            <a:avLst/>
          </a:prstGeom>
          <a:noFill/>
          <a:ln cap="flat" cmpd="sng" w="9525">
            <a:solidFill>
              <a:schemeClr val="dk2"/>
            </a:solidFill>
            <a:prstDash val="solid"/>
            <a:round/>
            <a:headEnd len="med" w="med" type="none"/>
            <a:tailEnd len="med" w="med" type="none"/>
          </a:ln>
        </p:spPr>
      </p:cxnSp>
      <p:sp>
        <p:nvSpPr>
          <p:cNvPr id="681" name="Google Shape;681;p60"/>
          <p:cNvSpPr txBox="1"/>
          <p:nvPr/>
        </p:nvSpPr>
        <p:spPr>
          <a:xfrm>
            <a:off x="4480925" y="1177913"/>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682" name="Google Shape;682;p60"/>
          <p:cNvSpPr txBox="1"/>
          <p:nvPr/>
        </p:nvSpPr>
        <p:spPr>
          <a:xfrm>
            <a:off x="5402425" y="121066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cxnSp>
        <p:nvCxnSpPr>
          <p:cNvPr id="683" name="Google Shape;683;p60"/>
          <p:cNvCxnSpPr>
            <a:stCxn id="647" idx="0"/>
            <a:endCxn id="644" idx="2"/>
          </p:cNvCxnSpPr>
          <p:nvPr/>
        </p:nvCxnSpPr>
        <p:spPr>
          <a:xfrm rot="10800000">
            <a:off x="6275200" y="1603819"/>
            <a:ext cx="0" cy="20520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60"/>
          <p:cNvSpPr txBox="1"/>
          <p:nvPr/>
        </p:nvSpPr>
        <p:spPr>
          <a:xfrm>
            <a:off x="6074050" y="1530413"/>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685" name="Google Shape;685;p60"/>
          <p:cNvSpPr txBox="1"/>
          <p:nvPr/>
        </p:nvSpPr>
        <p:spPr>
          <a:xfrm>
            <a:off x="6275200" y="1659806"/>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cxnSp>
        <p:nvCxnSpPr>
          <p:cNvPr id="686" name="Google Shape;686;p60"/>
          <p:cNvCxnSpPr>
            <a:stCxn id="650" idx="0"/>
            <a:endCxn id="647" idx="2"/>
          </p:cNvCxnSpPr>
          <p:nvPr/>
        </p:nvCxnSpPr>
        <p:spPr>
          <a:xfrm flipH="1" rot="10800000">
            <a:off x="5800975" y="2143322"/>
            <a:ext cx="474300" cy="205200"/>
          </a:xfrm>
          <a:prstGeom prst="straightConnector1">
            <a:avLst/>
          </a:prstGeom>
          <a:noFill/>
          <a:ln cap="flat" cmpd="sng" w="9525">
            <a:solidFill>
              <a:schemeClr val="dk2"/>
            </a:solidFill>
            <a:prstDash val="solid"/>
            <a:round/>
            <a:headEnd len="med" w="med" type="none"/>
            <a:tailEnd len="med" w="med" type="triangle"/>
          </a:ln>
        </p:spPr>
      </p:cxnSp>
      <p:cxnSp>
        <p:nvCxnSpPr>
          <p:cNvPr id="687" name="Google Shape;687;p60"/>
          <p:cNvCxnSpPr>
            <a:stCxn id="653" idx="0"/>
            <a:endCxn id="647" idx="2"/>
          </p:cNvCxnSpPr>
          <p:nvPr/>
        </p:nvCxnSpPr>
        <p:spPr>
          <a:xfrm rot="10800000">
            <a:off x="6275229" y="2143322"/>
            <a:ext cx="591300" cy="20520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60"/>
          <p:cNvCxnSpPr>
            <a:stCxn id="656" idx="0"/>
            <a:endCxn id="650" idx="2"/>
          </p:cNvCxnSpPr>
          <p:nvPr/>
        </p:nvCxnSpPr>
        <p:spPr>
          <a:xfrm flipH="1" rot="10800000">
            <a:off x="5368563" y="2682853"/>
            <a:ext cx="432300" cy="214500"/>
          </a:xfrm>
          <a:prstGeom prst="straightConnector1">
            <a:avLst/>
          </a:prstGeom>
          <a:noFill/>
          <a:ln cap="flat" cmpd="sng" w="9525">
            <a:solidFill>
              <a:schemeClr val="dk2"/>
            </a:solidFill>
            <a:prstDash val="solid"/>
            <a:round/>
            <a:headEnd len="med" w="med" type="none"/>
            <a:tailEnd len="med" w="med" type="triangle"/>
          </a:ln>
        </p:spPr>
      </p:cxnSp>
      <p:cxnSp>
        <p:nvCxnSpPr>
          <p:cNvPr id="689" name="Google Shape;689;p60"/>
          <p:cNvCxnSpPr>
            <a:stCxn id="662" idx="0"/>
            <a:endCxn id="653" idx="2"/>
          </p:cNvCxnSpPr>
          <p:nvPr/>
        </p:nvCxnSpPr>
        <p:spPr>
          <a:xfrm rot="10800000">
            <a:off x="6866424" y="2682853"/>
            <a:ext cx="411600" cy="21450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60"/>
          <p:cNvCxnSpPr>
            <a:stCxn id="659" idx="0"/>
            <a:endCxn id="650" idx="2"/>
          </p:cNvCxnSpPr>
          <p:nvPr/>
        </p:nvCxnSpPr>
        <p:spPr>
          <a:xfrm rot="10800000">
            <a:off x="5801078" y="2682853"/>
            <a:ext cx="428100" cy="214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60"/>
          <p:cNvCxnSpPr>
            <a:stCxn id="659" idx="0"/>
            <a:endCxn id="653" idx="2"/>
          </p:cNvCxnSpPr>
          <p:nvPr/>
        </p:nvCxnSpPr>
        <p:spPr>
          <a:xfrm flipH="1" rot="10800000">
            <a:off x="6229178" y="2682853"/>
            <a:ext cx="637500" cy="214500"/>
          </a:xfrm>
          <a:prstGeom prst="straightConnector1">
            <a:avLst/>
          </a:prstGeom>
          <a:noFill/>
          <a:ln cap="flat" cmpd="sng" w="9525">
            <a:solidFill>
              <a:schemeClr val="dk2"/>
            </a:solidFill>
            <a:prstDash val="solid"/>
            <a:round/>
            <a:headEnd len="med" w="med" type="none"/>
            <a:tailEnd len="med" w="med" type="none"/>
          </a:ln>
        </p:spPr>
      </p:cxnSp>
      <p:sp>
        <p:nvSpPr>
          <p:cNvPr id="692" name="Google Shape;692;p60"/>
          <p:cNvSpPr txBox="1"/>
          <p:nvPr/>
        </p:nvSpPr>
        <p:spPr>
          <a:xfrm>
            <a:off x="5808175" y="2576428"/>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3" name="Google Shape;693;p60"/>
          <p:cNvSpPr txBox="1"/>
          <p:nvPr/>
        </p:nvSpPr>
        <p:spPr>
          <a:xfrm>
            <a:off x="6053750" y="269761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4" name="Google Shape;694;p60"/>
          <p:cNvSpPr txBox="1"/>
          <p:nvPr/>
        </p:nvSpPr>
        <p:spPr>
          <a:xfrm>
            <a:off x="6267900" y="269761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5" name="Google Shape;695;p60"/>
          <p:cNvSpPr txBox="1"/>
          <p:nvPr/>
        </p:nvSpPr>
        <p:spPr>
          <a:xfrm>
            <a:off x="6440375" y="2614078"/>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cxnSp>
        <p:nvCxnSpPr>
          <p:cNvPr id="696" name="Google Shape;696;p60"/>
          <p:cNvCxnSpPr>
            <a:stCxn id="656" idx="2"/>
            <a:endCxn id="665" idx="0"/>
          </p:cNvCxnSpPr>
          <p:nvPr/>
        </p:nvCxnSpPr>
        <p:spPr>
          <a:xfrm>
            <a:off x="5368563" y="3231553"/>
            <a:ext cx="994800" cy="1431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60"/>
          <p:cNvCxnSpPr>
            <a:stCxn id="662" idx="2"/>
            <a:endCxn id="665" idx="0"/>
          </p:cNvCxnSpPr>
          <p:nvPr/>
        </p:nvCxnSpPr>
        <p:spPr>
          <a:xfrm flipH="1">
            <a:off x="6363324" y="3231553"/>
            <a:ext cx="914700" cy="143100"/>
          </a:xfrm>
          <a:prstGeom prst="straightConnector1">
            <a:avLst/>
          </a:prstGeom>
          <a:noFill/>
          <a:ln cap="flat" cmpd="sng" w="9525">
            <a:solidFill>
              <a:schemeClr val="dk2"/>
            </a:solidFill>
            <a:prstDash val="solid"/>
            <a:round/>
            <a:headEnd len="med" w="med" type="none"/>
            <a:tailEnd len="med" w="med" type="none"/>
          </a:ln>
        </p:spPr>
      </p:cxnSp>
      <p:sp>
        <p:nvSpPr>
          <p:cNvPr id="698" name="Google Shape;698;p60"/>
          <p:cNvSpPr txBox="1"/>
          <p:nvPr/>
        </p:nvSpPr>
        <p:spPr>
          <a:xfrm>
            <a:off x="5785175" y="3256584"/>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9" name="Google Shape;699;p60"/>
          <p:cNvSpPr txBox="1"/>
          <p:nvPr/>
        </p:nvSpPr>
        <p:spPr>
          <a:xfrm>
            <a:off x="6552725" y="3173053"/>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00" name="Google Shape;700;p60"/>
          <p:cNvSpPr txBox="1"/>
          <p:nvPr/>
        </p:nvSpPr>
        <p:spPr>
          <a:xfrm>
            <a:off x="5402425" y="3137325"/>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01" name="Google Shape;701;p60"/>
          <p:cNvSpPr txBox="1"/>
          <p:nvPr/>
        </p:nvSpPr>
        <p:spPr>
          <a:xfrm>
            <a:off x="7114275" y="3174984"/>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0..1</a:t>
            </a:r>
            <a:endParaRPr sz="1200"/>
          </a:p>
        </p:txBody>
      </p:sp>
      <p:cxnSp>
        <p:nvCxnSpPr>
          <p:cNvPr id="702" name="Google Shape;702;p60"/>
          <p:cNvCxnSpPr>
            <a:stCxn id="668" idx="0"/>
            <a:endCxn id="656" idx="2"/>
          </p:cNvCxnSpPr>
          <p:nvPr/>
        </p:nvCxnSpPr>
        <p:spPr>
          <a:xfrm rot="10800000">
            <a:off x="5368577" y="3231525"/>
            <a:ext cx="12600" cy="614100"/>
          </a:xfrm>
          <a:prstGeom prst="straightConnector1">
            <a:avLst/>
          </a:prstGeom>
          <a:noFill/>
          <a:ln cap="flat" cmpd="sng" w="9525">
            <a:solidFill>
              <a:schemeClr val="dk2"/>
            </a:solidFill>
            <a:prstDash val="solid"/>
            <a:round/>
            <a:headEnd len="med" w="med" type="none"/>
            <a:tailEnd len="med" w="med" type="none"/>
          </a:ln>
        </p:spPr>
      </p:cxnSp>
      <p:sp>
        <p:nvSpPr>
          <p:cNvPr id="703" name="Google Shape;703;p60"/>
          <p:cNvSpPr txBox="1"/>
          <p:nvPr/>
        </p:nvSpPr>
        <p:spPr>
          <a:xfrm>
            <a:off x="5113800" y="3174984"/>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704" name="Google Shape;704;p60"/>
          <p:cNvSpPr txBox="1"/>
          <p:nvPr/>
        </p:nvSpPr>
        <p:spPr>
          <a:xfrm>
            <a:off x="5065075" y="3597075"/>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cxnSp>
        <p:nvCxnSpPr>
          <p:cNvPr id="705" name="Google Shape;705;p60"/>
          <p:cNvCxnSpPr>
            <a:stCxn id="665" idx="2"/>
            <a:endCxn id="671" idx="0"/>
          </p:cNvCxnSpPr>
          <p:nvPr/>
        </p:nvCxnSpPr>
        <p:spPr>
          <a:xfrm flipH="1">
            <a:off x="6229063" y="3708919"/>
            <a:ext cx="134400" cy="1431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60"/>
          <p:cNvCxnSpPr>
            <a:endCxn id="674" idx="0"/>
          </p:cNvCxnSpPr>
          <p:nvPr/>
        </p:nvCxnSpPr>
        <p:spPr>
          <a:xfrm flipH="1">
            <a:off x="7234375" y="3248184"/>
            <a:ext cx="502500" cy="6039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60"/>
          <p:cNvCxnSpPr>
            <a:stCxn id="668" idx="2"/>
            <a:endCxn id="677" idx="0"/>
          </p:cNvCxnSpPr>
          <p:nvPr/>
        </p:nvCxnSpPr>
        <p:spPr>
          <a:xfrm>
            <a:off x="5381177" y="4179825"/>
            <a:ext cx="848100" cy="149700"/>
          </a:xfrm>
          <a:prstGeom prst="straightConnector1">
            <a:avLst/>
          </a:prstGeom>
          <a:noFill/>
          <a:ln cap="flat" cmpd="sng" w="9525">
            <a:solidFill>
              <a:schemeClr val="dk2"/>
            </a:solidFill>
            <a:prstDash val="solid"/>
            <a:round/>
            <a:headEnd len="med" w="med" type="none"/>
            <a:tailEnd len="med" w="med" type="triangle"/>
          </a:ln>
        </p:spPr>
      </p:cxnSp>
      <p:cxnSp>
        <p:nvCxnSpPr>
          <p:cNvPr id="708" name="Google Shape;708;p60"/>
          <p:cNvCxnSpPr>
            <a:stCxn id="671" idx="2"/>
            <a:endCxn id="677" idx="0"/>
          </p:cNvCxnSpPr>
          <p:nvPr/>
        </p:nvCxnSpPr>
        <p:spPr>
          <a:xfrm>
            <a:off x="6229163" y="4186284"/>
            <a:ext cx="0" cy="143100"/>
          </a:xfrm>
          <a:prstGeom prst="straightConnector1">
            <a:avLst/>
          </a:prstGeom>
          <a:noFill/>
          <a:ln cap="flat" cmpd="sng" w="9525">
            <a:solidFill>
              <a:schemeClr val="dk2"/>
            </a:solidFill>
            <a:prstDash val="solid"/>
            <a:round/>
            <a:headEnd len="med" w="med" type="none"/>
            <a:tailEnd len="med" w="med" type="triangle"/>
          </a:ln>
        </p:spPr>
      </p:cxnSp>
      <p:cxnSp>
        <p:nvCxnSpPr>
          <p:cNvPr id="709" name="Google Shape;709;p60"/>
          <p:cNvCxnSpPr>
            <a:stCxn id="674" idx="2"/>
            <a:endCxn id="677" idx="0"/>
          </p:cNvCxnSpPr>
          <p:nvPr/>
        </p:nvCxnSpPr>
        <p:spPr>
          <a:xfrm flipH="1">
            <a:off x="6229075" y="4186284"/>
            <a:ext cx="1005300" cy="143100"/>
          </a:xfrm>
          <a:prstGeom prst="straightConnector1">
            <a:avLst/>
          </a:prstGeom>
          <a:noFill/>
          <a:ln cap="flat" cmpd="sng" w="9525">
            <a:solidFill>
              <a:schemeClr val="dk2"/>
            </a:solidFill>
            <a:prstDash val="solid"/>
            <a:round/>
            <a:headEnd len="med" w="med" type="none"/>
            <a:tailEnd len="med" w="med" type="triangle"/>
          </a:ln>
        </p:spPr>
      </p:cxnSp>
      <p:sp>
        <p:nvSpPr>
          <p:cNvPr id="710" name="Google Shape;710;p60"/>
          <p:cNvSpPr txBox="1"/>
          <p:nvPr/>
        </p:nvSpPr>
        <p:spPr>
          <a:xfrm>
            <a:off x="6245875" y="3688088"/>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11" name="Google Shape;711;p60"/>
          <p:cNvSpPr txBox="1"/>
          <p:nvPr/>
        </p:nvSpPr>
        <p:spPr>
          <a:xfrm>
            <a:off x="7345775" y="3634734"/>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12" name="Google Shape;712;p60"/>
          <p:cNvSpPr txBox="1"/>
          <p:nvPr/>
        </p:nvSpPr>
        <p:spPr>
          <a:xfrm>
            <a:off x="6133525" y="359610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713" name="Google Shape;713;p60"/>
          <p:cNvSpPr txBox="1"/>
          <p:nvPr/>
        </p:nvSpPr>
        <p:spPr>
          <a:xfrm>
            <a:off x="7590963" y="3215063"/>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714" name="Google Shape;71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Deriving the Use/Include Hierarchy</a:t>
            </a:r>
            <a:endParaRPr/>
          </a:p>
        </p:txBody>
      </p:sp>
      <p:sp>
        <p:nvSpPr>
          <p:cNvPr id="720" name="Google Shape;720;p61"/>
          <p:cNvSpPr/>
          <p:nvPr/>
        </p:nvSpPr>
        <p:spPr>
          <a:xfrm>
            <a:off x="1178775" y="2488097"/>
            <a:ext cx="90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USAccount</a:t>
            </a:r>
            <a:endParaRPr sz="1000"/>
          </a:p>
          <a:p>
            <a:pPr indent="0" lvl="0" marL="0" rtl="0" algn="l">
              <a:spcBef>
                <a:spcPts val="0"/>
              </a:spcBef>
              <a:spcAft>
                <a:spcPts val="0"/>
              </a:spcAft>
              <a:buNone/>
            </a:pPr>
            <a:r>
              <a:t/>
            </a:r>
            <a:endParaRPr/>
          </a:p>
        </p:txBody>
      </p:sp>
      <p:cxnSp>
        <p:nvCxnSpPr>
          <p:cNvPr id="721" name="Google Shape;721;p61"/>
          <p:cNvCxnSpPr/>
          <p:nvPr/>
        </p:nvCxnSpPr>
        <p:spPr>
          <a:xfrm>
            <a:off x="1178775" y="2655164"/>
            <a:ext cx="900900" cy="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61"/>
          <p:cNvCxnSpPr/>
          <p:nvPr/>
        </p:nvCxnSpPr>
        <p:spPr>
          <a:xfrm>
            <a:off x="1178775" y="2730496"/>
            <a:ext cx="900900" cy="0"/>
          </a:xfrm>
          <a:prstGeom prst="straightConnector1">
            <a:avLst/>
          </a:prstGeom>
          <a:noFill/>
          <a:ln cap="flat" cmpd="sng" w="9525">
            <a:solidFill>
              <a:schemeClr val="dk2"/>
            </a:solidFill>
            <a:prstDash val="solid"/>
            <a:round/>
            <a:headEnd len="med" w="med" type="none"/>
            <a:tailEnd len="med" w="med" type="none"/>
          </a:ln>
        </p:spPr>
      </p:cxnSp>
      <p:sp>
        <p:nvSpPr>
          <p:cNvPr id="723" name="Google Shape;723;p61"/>
          <p:cNvSpPr/>
          <p:nvPr/>
        </p:nvSpPr>
        <p:spPr>
          <a:xfrm>
            <a:off x="2678850" y="2950997"/>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OtherAccount</a:t>
            </a:r>
            <a:endParaRPr sz="1000"/>
          </a:p>
          <a:p>
            <a:pPr indent="0" lvl="0" marL="0" rtl="0" algn="l">
              <a:spcBef>
                <a:spcPts val="0"/>
              </a:spcBef>
              <a:spcAft>
                <a:spcPts val="0"/>
              </a:spcAft>
              <a:buNone/>
            </a:pPr>
            <a:r>
              <a:t/>
            </a:r>
            <a:endParaRPr/>
          </a:p>
        </p:txBody>
      </p:sp>
      <p:cxnSp>
        <p:nvCxnSpPr>
          <p:cNvPr id="724" name="Google Shape;724;p61"/>
          <p:cNvCxnSpPr/>
          <p:nvPr/>
        </p:nvCxnSpPr>
        <p:spPr>
          <a:xfrm>
            <a:off x="2678850" y="3118064"/>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61"/>
          <p:cNvCxnSpPr/>
          <p:nvPr/>
        </p:nvCxnSpPr>
        <p:spPr>
          <a:xfrm>
            <a:off x="2678850" y="3193396"/>
            <a:ext cx="1023000" cy="0"/>
          </a:xfrm>
          <a:prstGeom prst="straightConnector1">
            <a:avLst/>
          </a:prstGeom>
          <a:noFill/>
          <a:ln cap="flat" cmpd="sng" w="9525">
            <a:solidFill>
              <a:schemeClr val="dk2"/>
            </a:solidFill>
            <a:prstDash val="solid"/>
            <a:round/>
            <a:headEnd len="med" w="med" type="none"/>
            <a:tailEnd len="med" w="med" type="none"/>
          </a:ln>
        </p:spPr>
      </p:cxnSp>
      <p:sp>
        <p:nvSpPr>
          <p:cNvPr id="726" name="Google Shape;726;p61"/>
          <p:cNvSpPr/>
          <p:nvPr/>
        </p:nvSpPr>
        <p:spPr>
          <a:xfrm>
            <a:off x="2249500" y="2488097"/>
            <a:ext cx="852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EUAccount</a:t>
            </a:r>
            <a:endParaRPr sz="1000"/>
          </a:p>
          <a:p>
            <a:pPr indent="0" lvl="0" marL="0" rtl="0" algn="l">
              <a:spcBef>
                <a:spcPts val="0"/>
              </a:spcBef>
              <a:spcAft>
                <a:spcPts val="0"/>
              </a:spcAft>
              <a:buNone/>
            </a:pPr>
            <a:r>
              <a:t/>
            </a:r>
            <a:endParaRPr/>
          </a:p>
        </p:txBody>
      </p:sp>
      <p:cxnSp>
        <p:nvCxnSpPr>
          <p:cNvPr id="727" name="Google Shape;727;p61"/>
          <p:cNvCxnSpPr/>
          <p:nvPr/>
        </p:nvCxnSpPr>
        <p:spPr>
          <a:xfrm>
            <a:off x="2249500" y="2655164"/>
            <a:ext cx="852300" cy="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61"/>
          <p:cNvCxnSpPr/>
          <p:nvPr/>
        </p:nvCxnSpPr>
        <p:spPr>
          <a:xfrm>
            <a:off x="2249500" y="2730496"/>
            <a:ext cx="852300" cy="0"/>
          </a:xfrm>
          <a:prstGeom prst="straightConnector1">
            <a:avLst/>
          </a:prstGeom>
          <a:noFill/>
          <a:ln cap="flat" cmpd="sng" w="9525">
            <a:solidFill>
              <a:schemeClr val="dk2"/>
            </a:solidFill>
            <a:prstDash val="solid"/>
            <a:round/>
            <a:headEnd len="med" w="med" type="none"/>
            <a:tailEnd len="med" w="med" type="none"/>
          </a:ln>
        </p:spPr>
      </p:cxnSp>
      <p:sp>
        <p:nvSpPr>
          <p:cNvPr id="729" name="Google Shape;729;p61"/>
          <p:cNvSpPr/>
          <p:nvPr/>
        </p:nvSpPr>
        <p:spPr>
          <a:xfrm>
            <a:off x="3701850" y="1875028"/>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a:t>
            </a:r>
            <a:endParaRPr sz="1000"/>
          </a:p>
          <a:p>
            <a:pPr indent="0" lvl="0" marL="0" rtl="0" algn="l">
              <a:spcBef>
                <a:spcPts val="0"/>
              </a:spcBef>
              <a:spcAft>
                <a:spcPts val="0"/>
              </a:spcAft>
              <a:buNone/>
            </a:pPr>
            <a:r>
              <a:t/>
            </a:r>
            <a:endParaRPr/>
          </a:p>
        </p:txBody>
      </p:sp>
      <p:cxnSp>
        <p:nvCxnSpPr>
          <p:cNvPr id="730" name="Google Shape;730;p61"/>
          <p:cNvCxnSpPr/>
          <p:nvPr/>
        </p:nvCxnSpPr>
        <p:spPr>
          <a:xfrm>
            <a:off x="3701850" y="2042095"/>
            <a:ext cx="780900" cy="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61"/>
          <p:cNvCxnSpPr/>
          <p:nvPr/>
        </p:nvCxnSpPr>
        <p:spPr>
          <a:xfrm>
            <a:off x="3701850" y="2117427"/>
            <a:ext cx="780900" cy="0"/>
          </a:xfrm>
          <a:prstGeom prst="straightConnector1">
            <a:avLst/>
          </a:prstGeom>
          <a:noFill/>
          <a:ln cap="flat" cmpd="sng" w="9525">
            <a:solidFill>
              <a:schemeClr val="dk2"/>
            </a:solidFill>
            <a:prstDash val="solid"/>
            <a:round/>
            <a:headEnd len="med" w="med" type="none"/>
            <a:tailEnd len="med" w="med" type="none"/>
          </a:ln>
        </p:spPr>
      </p:cxnSp>
      <p:sp>
        <p:nvSpPr>
          <p:cNvPr id="732" name="Google Shape;732;p61"/>
          <p:cNvSpPr/>
          <p:nvPr/>
        </p:nvSpPr>
        <p:spPr>
          <a:xfrm>
            <a:off x="3539325" y="1302178"/>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CustomerCare</a:t>
            </a:r>
            <a:endParaRPr sz="1000"/>
          </a:p>
          <a:p>
            <a:pPr indent="0" lvl="0" marL="0" rtl="0" algn="l">
              <a:spcBef>
                <a:spcPts val="0"/>
              </a:spcBef>
              <a:spcAft>
                <a:spcPts val="0"/>
              </a:spcAft>
              <a:buNone/>
            </a:pPr>
            <a:r>
              <a:t/>
            </a:r>
            <a:endParaRPr/>
          </a:p>
        </p:txBody>
      </p:sp>
      <p:cxnSp>
        <p:nvCxnSpPr>
          <p:cNvPr id="733" name="Google Shape;733;p61"/>
          <p:cNvCxnSpPr/>
          <p:nvPr/>
        </p:nvCxnSpPr>
        <p:spPr>
          <a:xfrm>
            <a:off x="3539325" y="1469245"/>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61"/>
          <p:cNvCxnSpPr/>
          <p:nvPr/>
        </p:nvCxnSpPr>
        <p:spPr>
          <a:xfrm>
            <a:off x="3539325" y="1544577"/>
            <a:ext cx="1095300" cy="0"/>
          </a:xfrm>
          <a:prstGeom prst="straightConnector1">
            <a:avLst/>
          </a:prstGeom>
          <a:noFill/>
          <a:ln cap="flat" cmpd="sng" w="9525">
            <a:solidFill>
              <a:schemeClr val="dk2"/>
            </a:solidFill>
            <a:prstDash val="solid"/>
            <a:round/>
            <a:headEnd len="med" w="med" type="none"/>
            <a:tailEnd len="med" w="med" type="none"/>
          </a:ln>
        </p:spPr>
      </p:cxnSp>
      <p:sp>
        <p:nvSpPr>
          <p:cNvPr id="735" name="Google Shape;735;p61"/>
          <p:cNvSpPr/>
          <p:nvPr/>
        </p:nvSpPr>
        <p:spPr>
          <a:xfrm>
            <a:off x="5118975" y="2352206"/>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Order</a:t>
            </a:r>
            <a:endParaRPr sz="1000"/>
          </a:p>
          <a:p>
            <a:pPr indent="0" lvl="0" marL="0" rtl="0" algn="l">
              <a:spcBef>
                <a:spcPts val="0"/>
              </a:spcBef>
              <a:spcAft>
                <a:spcPts val="0"/>
              </a:spcAft>
              <a:buNone/>
            </a:pPr>
            <a:r>
              <a:t/>
            </a:r>
            <a:endParaRPr/>
          </a:p>
        </p:txBody>
      </p:sp>
      <p:cxnSp>
        <p:nvCxnSpPr>
          <p:cNvPr id="736" name="Google Shape;736;p61"/>
          <p:cNvCxnSpPr/>
          <p:nvPr/>
        </p:nvCxnSpPr>
        <p:spPr>
          <a:xfrm>
            <a:off x="5118975" y="2519273"/>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61"/>
          <p:cNvCxnSpPr/>
          <p:nvPr/>
        </p:nvCxnSpPr>
        <p:spPr>
          <a:xfrm>
            <a:off x="5118975" y="2594605"/>
            <a:ext cx="646500" cy="0"/>
          </a:xfrm>
          <a:prstGeom prst="straightConnector1">
            <a:avLst/>
          </a:prstGeom>
          <a:noFill/>
          <a:ln cap="flat" cmpd="sng" w="9525">
            <a:solidFill>
              <a:schemeClr val="dk2"/>
            </a:solidFill>
            <a:prstDash val="solid"/>
            <a:round/>
            <a:headEnd len="med" w="med" type="none"/>
            <a:tailEnd len="med" w="med" type="none"/>
          </a:ln>
        </p:spPr>
      </p:cxnSp>
      <p:sp>
        <p:nvSpPr>
          <p:cNvPr id="738" name="Google Shape;738;p61"/>
          <p:cNvSpPr/>
          <p:nvPr/>
        </p:nvSpPr>
        <p:spPr>
          <a:xfrm>
            <a:off x="4550888" y="3048038"/>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a:t>
            </a:r>
            <a:endParaRPr sz="1000"/>
          </a:p>
          <a:p>
            <a:pPr indent="0" lvl="0" marL="0" rtl="0" algn="l">
              <a:spcBef>
                <a:spcPts val="0"/>
              </a:spcBef>
              <a:spcAft>
                <a:spcPts val="0"/>
              </a:spcAft>
              <a:buNone/>
            </a:pPr>
            <a:r>
              <a:t/>
            </a:r>
            <a:endParaRPr/>
          </a:p>
        </p:txBody>
      </p:sp>
      <p:cxnSp>
        <p:nvCxnSpPr>
          <p:cNvPr id="739" name="Google Shape;739;p61"/>
          <p:cNvCxnSpPr/>
          <p:nvPr/>
        </p:nvCxnSpPr>
        <p:spPr>
          <a:xfrm>
            <a:off x="4550888" y="3215104"/>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61"/>
          <p:cNvCxnSpPr/>
          <p:nvPr/>
        </p:nvCxnSpPr>
        <p:spPr>
          <a:xfrm>
            <a:off x="4550888" y="3290437"/>
            <a:ext cx="646500" cy="0"/>
          </a:xfrm>
          <a:prstGeom prst="straightConnector1">
            <a:avLst/>
          </a:prstGeom>
          <a:noFill/>
          <a:ln cap="flat" cmpd="sng" w="9525">
            <a:solidFill>
              <a:schemeClr val="dk2"/>
            </a:solidFill>
            <a:prstDash val="solid"/>
            <a:round/>
            <a:headEnd len="med" w="med" type="none"/>
            <a:tailEnd len="med" w="med" type="none"/>
          </a:ln>
        </p:spPr>
      </p:cxnSp>
      <p:sp>
        <p:nvSpPr>
          <p:cNvPr id="741" name="Google Shape;741;p61"/>
          <p:cNvSpPr/>
          <p:nvPr/>
        </p:nvSpPr>
        <p:spPr>
          <a:xfrm>
            <a:off x="5344303" y="3048038"/>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PriceList</a:t>
            </a:r>
            <a:endParaRPr sz="1000"/>
          </a:p>
          <a:p>
            <a:pPr indent="0" lvl="0" marL="0" rtl="0" algn="l">
              <a:spcBef>
                <a:spcPts val="0"/>
              </a:spcBef>
              <a:spcAft>
                <a:spcPts val="0"/>
              </a:spcAft>
              <a:buNone/>
            </a:pPr>
            <a:r>
              <a:t/>
            </a:r>
            <a:endParaRPr/>
          </a:p>
        </p:txBody>
      </p:sp>
      <p:cxnSp>
        <p:nvCxnSpPr>
          <p:cNvPr id="742" name="Google Shape;742;p61"/>
          <p:cNvCxnSpPr/>
          <p:nvPr/>
        </p:nvCxnSpPr>
        <p:spPr>
          <a:xfrm>
            <a:off x="5344303" y="3215104"/>
            <a:ext cx="780900" cy="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61"/>
          <p:cNvCxnSpPr/>
          <p:nvPr/>
        </p:nvCxnSpPr>
        <p:spPr>
          <a:xfrm>
            <a:off x="5344303" y="3290437"/>
            <a:ext cx="780900" cy="0"/>
          </a:xfrm>
          <a:prstGeom prst="straightConnector1">
            <a:avLst/>
          </a:prstGeom>
          <a:noFill/>
          <a:ln cap="flat" cmpd="sng" w="9525">
            <a:solidFill>
              <a:schemeClr val="dk2"/>
            </a:solidFill>
            <a:prstDash val="solid"/>
            <a:round/>
            <a:headEnd len="med" w="med" type="none"/>
            <a:tailEnd len="med" w="med" type="none"/>
          </a:ln>
        </p:spPr>
      </p:cxnSp>
      <p:sp>
        <p:nvSpPr>
          <p:cNvPr id="744" name="Google Shape;744;p61"/>
          <p:cNvSpPr/>
          <p:nvPr/>
        </p:nvSpPr>
        <p:spPr>
          <a:xfrm>
            <a:off x="6272099" y="3048038"/>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a:t>
            </a:r>
            <a:endParaRPr sz="1000"/>
          </a:p>
          <a:p>
            <a:pPr indent="0" lvl="0" marL="0" rtl="0" algn="l">
              <a:spcBef>
                <a:spcPts val="0"/>
              </a:spcBef>
              <a:spcAft>
                <a:spcPts val="0"/>
              </a:spcAft>
              <a:buNone/>
            </a:pPr>
            <a:r>
              <a:t/>
            </a:r>
            <a:endParaRPr/>
          </a:p>
        </p:txBody>
      </p:sp>
      <p:cxnSp>
        <p:nvCxnSpPr>
          <p:cNvPr id="745" name="Google Shape;745;p61"/>
          <p:cNvCxnSpPr/>
          <p:nvPr/>
        </p:nvCxnSpPr>
        <p:spPr>
          <a:xfrm>
            <a:off x="6272099" y="3215104"/>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61"/>
          <p:cNvCxnSpPr/>
          <p:nvPr/>
        </p:nvCxnSpPr>
        <p:spPr>
          <a:xfrm>
            <a:off x="6272099" y="3290437"/>
            <a:ext cx="1023000" cy="0"/>
          </a:xfrm>
          <a:prstGeom prst="straightConnector1">
            <a:avLst/>
          </a:prstGeom>
          <a:noFill/>
          <a:ln cap="flat" cmpd="sng" w="9525">
            <a:solidFill>
              <a:schemeClr val="dk2"/>
            </a:solidFill>
            <a:prstDash val="solid"/>
            <a:round/>
            <a:headEnd len="med" w="med" type="none"/>
            <a:tailEnd len="med" w="med" type="none"/>
          </a:ln>
        </p:spPr>
      </p:cxnSp>
      <p:sp>
        <p:nvSpPr>
          <p:cNvPr id="747" name="Google Shape;747;p61"/>
          <p:cNvSpPr/>
          <p:nvPr/>
        </p:nvSpPr>
        <p:spPr>
          <a:xfrm>
            <a:off x="5564088" y="3689288"/>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a:t>
            </a:r>
            <a:endParaRPr sz="1000"/>
          </a:p>
          <a:p>
            <a:pPr indent="0" lvl="0" marL="0" rtl="0" algn="l">
              <a:spcBef>
                <a:spcPts val="0"/>
              </a:spcBef>
              <a:spcAft>
                <a:spcPts val="0"/>
              </a:spcAft>
              <a:buNone/>
            </a:pPr>
            <a:r>
              <a:t/>
            </a:r>
            <a:endParaRPr/>
          </a:p>
        </p:txBody>
      </p:sp>
      <p:cxnSp>
        <p:nvCxnSpPr>
          <p:cNvPr id="748" name="Google Shape;748;p61"/>
          <p:cNvCxnSpPr/>
          <p:nvPr/>
        </p:nvCxnSpPr>
        <p:spPr>
          <a:xfrm>
            <a:off x="5564088" y="3856354"/>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61"/>
          <p:cNvCxnSpPr/>
          <p:nvPr/>
        </p:nvCxnSpPr>
        <p:spPr>
          <a:xfrm>
            <a:off x="5564088" y="3931687"/>
            <a:ext cx="646500" cy="0"/>
          </a:xfrm>
          <a:prstGeom prst="straightConnector1">
            <a:avLst/>
          </a:prstGeom>
          <a:noFill/>
          <a:ln cap="flat" cmpd="sng" w="9525">
            <a:solidFill>
              <a:schemeClr val="dk2"/>
            </a:solidFill>
            <a:prstDash val="solid"/>
            <a:round/>
            <a:headEnd len="med" w="med" type="none"/>
            <a:tailEnd len="med" w="med" type="none"/>
          </a:ln>
        </p:spPr>
      </p:cxnSp>
      <p:sp>
        <p:nvSpPr>
          <p:cNvPr id="750" name="Google Shape;750;p61"/>
          <p:cNvSpPr/>
          <p:nvPr/>
        </p:nvSpPr>
        <p:spPr>
          <a:xfrm>
            <a:off x="4550902" y="3686100"/>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ModelDB</a:t>
            </a:r>
            <a:endParaRPr sz="1000"/>
          </a:p>
          <a:p>
            <a:pPr indent="0" lvl="0" marL="0" rtl="0" algn="l">
              <a:spcBef>
                <a:spcPts val="0"/>
              </a:spcBef>
              <a:spcAft>
                <a:spcPts val="0"/>
              </a:spcAft>
              <a:buNone/>
            </a:pPr>
            <a:r>
              <a:t/>
            </a:r>
            <a:endParaRPr/>
          </a:p>
        </p:txBody>
      </p:sp>
      <p:cxnSp>
        <p:nvCxnSpPr>
          <p:cNvPr id="751" name="Google Shape;751;p61"/>
          <p:cNvCxnSpPr/>
          <p:nvPr/>
        </p:nvCxnSpPr>
        <p:spPr>
          <a:xfrm>
            <a:off x="4550902" y="3853167"/>
            <a:ext cx="780900" cy="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61"/>
          <p:cNvCxnSpPr/>
          <p:nvPr/>
        </p:nvCxnSpPr>
        <p:spPr>
          <a:xfrm>
            <a:off x="4550902" y="3928499"/>
            <a:ext cx="780900" cy="0"/>
          </a:xfrm>
          <a:prstGeom prst="straightConnector1">
            <a:avLst/>
          </a:prstGeom>
          <a:noFill/>
          <a:ln cap="flat" cmpd="sng" w="9525">
            <a:solidFill>
              <a:schemeClr val="dk2"/>
            </a:solidFill>
            <a:prstDash val="solid"/>
            <a:round/>
            <a:headEnd len="med" w="med" type="none"/>
            <a:tailEnd len="med" w="med" type="none"/>
          </a:ln>
        </p:spPr>
      </p:cxnSp>
      <p:sp>
        <p:nvSpPr>
          <p:cNvPr id="753" name="Google Shape;753;p61"/>
          <p:cNvSpPr/>
          <p:nvPr/>
        </p:nvSpPr>
        <p:spPr>
          <a:xfrm>
            <a:off x="5564088" y="4241597"/>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SlotDB</a:t>
            </a:r>
            <a:endParaRPr sz="1000"/>
          </a:p>
          <a:p>
            <a:pPr indent="0" lvl="0" marL="0" rtl="0" algn="l">
              <a:spcBef>
                <a:spcPts val="0"/>
              </a:spcBef>
              <a:spcAft>
                <a:spcPts val="0"/>
              </a:spcAft>
              <a:buNone/>
            </a:pPr>
            <a:r>
              <a:t/>
            </a:r>
            <a:endParaRPr/>
          </a:p>
        </p:txBody>
      </p:sp>
      <p:cxnSp>
        <p:nvCxnSpPr>
          <p:cNvPr id="754" name="Google Shape;754;p61"/>
          <p:cNvCxnSpPr/>
          <p:nvPr/>
        </p:nvCxnSpPr>
        <p:spPr>
          <a:xfrm>
            <a:off x="5564088" y="4408664"/>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61"/>
          <p:cNvCxnSpPr/>
          <p:nvPr/>
        </p:nvCxnSpPr>
        <p:spPr>
          <a:xfrm>
            <a:off x="5564088" y="4483996"/>
            <a:ext cx="646500" cy="0"/>
          </a:xfrm>
          <a:prstGeom prst="straightConnector1">
            <a:avLst/>
          </a:prstGeom>
          <a:noFill/>
          <a:ln cap="flat" cmpd="sng" w="9525">
            <a:solidFill>
              <a:schemeClr val="dk2"/>
            </a:solidFill>
            <a:prstDash val="solid"/>
            <a:round/>
            <a:headEnd len="med" w="med" type="none"/>
            <a:tailEnd len="med" w="med" type="none"/>
          </a:ln>
        </p:spPr>
      </p:cxnSp>
      <p:sp>
        <p:nvSpPr>
          <p:cNvPr id="756" name="Google Shape;756;p61"/>
          <p:cNvSpPr/>
          <p:nvPr/>
        </p:nvSpPr>
        <p:spPr>
          <a:xfrm>
            <a:off x="6429800" y="3652941"/>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ComponentDB</a:t>
            </a:r>
            <a:endParaRPr sz="1000"/>
          </a:p>
          <a:p>
            <a:pPr indent="0" lvl="0" marL="0" rtl="0" algn="l">
              <a:spcBef>
                <a:spcPts val="0"/>
              </a:spcBef>
              <a:spcAft>
                <a:spcPts val="0"/>
              </a:spcAft>
              <a:buNone/>
            </a:pPr>
            <a:r>
              <a:t/>
            </a:r>
            <a:endParaRPr/>
          </a:p>
        </p:txBody>
      </p:sp>
      <p:cxnSp>
        <p:nvCxnSpPr>
          <p:cNvPr id="757" name="Google Shape;757;p61"/>
          <p:cNvCxnSpPr/>
          <p:nvPr/>
        </p:nvCxnSpPr>
        <p:spPr>
          <a:xfrm>
            <a:off x="6429800" y="3820008"/>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61"/>
          <p:cNvCxnSpPr/>
          <p:nvPr/>
        </p:nvCxnSpPr>
        <p:spPr>
          <a:xfrm>
            <a:off x="6429800" y="3895340"/>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61"/>
          <p:cNvCxnSpPr>
            <a:stCxn id="732" idx="0"/>
          </p:cNvCxnSpPr>
          <p:nvPr/>
        </p:nvCxnSpPr>
        <p:spPr>
          <a:xfrm>
            <a:off x="4086975" y="1302178"/>
            <a:ext cx="0" cy="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61"/>
          <p:cNvCxnSpPr>
            <a:stCxn id="729" idx="0"/>
            <a:endCxn id="732" idx="2"/>
          </p:cNvCxnSpPr>
          <p:nvPr/>
        </p:nvCxnSpPr>
        <p:spPr>
          <a:xfrm rot="10800000">
            <a:off x="4086900" y="1636228"/>
            <a:ext cx="5400" cy="2388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61"/>
          <p:cNvCxnSpPr>
            <a:stCxn id="720" idx="0"/>
            <a:endCxn id="729" idx="2"/>
          </p:cNvCxnSpPr>
          <p:nvPr/>
        </p:nvCxnSpPr>
        <p:spPr>
          <a:xfrm flipH="1" rot="10800000">
            <a:off x="1629225" y="2209097"/>
            <a:ext cx="2463000" cy="2790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61"/>
          <p:cNvCxnSpPr>
            <a:stCxn id="726" idx="0"/>
            <a:endCxn id="729" idx="2"/>
          </p:cNvCxnSpPr>
          <p:nvPr/>
        </p:nvCxnSpPr>
        <p:spPr>
          <a:xfrm flipH="1" rot="10800000">
            <a:off x="2675650" y="2209097"/>
            <a:ext cx="1416600" cy="2790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61"/>
          <p:cNvCxnSpPr>
            <a:stCxn id="723" idx="0"/>
            <a:endCxn id="729" idx="2"/>
          </p:cNvCxnSpPr>
          <p:nvPr/>
        </p:nvCxnSpPr>
        <p:spPr>
          <a:xfrm flipH="1" rot="10800000">
            <a:off x="3190350" y="2209097"/>
            <a:ext cx="902100" cy="7419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61"/>
          <p:cNvCxnSpPr>
            <a:stCxn id="735" idx="0"/>
            <a:endCxn id="729" idx="2"/>
          </p:cNvCxnSpPr>
          <p:nvPr/>
        </p:nvCxnSpPr>
        <p:spPr>
          <a:xfrm rot="10800000">
            <a:off x="4092225" y="2209106"/>
            <a:ext cx="1350000" cy="1431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61"/>
          <p:cNvCxnSpPr>
            <a:stCxn id="738" idx="0"/>
            <a:endCxn id="735" idx="2"/>
          </p:cNvCxnSpPr>
          <p:nvPr/>
        </p:nvCxnSpPr>
        <p:spPr>
          <a:xfrm flipH="1" rot="10800000">
            <a:off x="4874138" y="2686538"/>
            <a:ext cx="568200" cy="3615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61"/>
          <p:cNvCxnSpPr>
            <a:stCxn id="741" idx="0"/>
            <a:endCxn id="735" idx="2"/>
          </p:cNvCxnSpPr>
          <p:nvPr/>
        </p:nvCxnSpPr>
        <p:spPr>
          <a:xfrm rot="10800000">
            <a:off x="5442253" y="2686538"/>
            <a:ext cx="292500" cy="3615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61"/>
          <p:cNvCxnSpPr>
            <a:stCxn id="744" idx="0"/>
            <a:endCxn id="735" idx="2"/>
          </p:cNvCxnSpPr>
          <p:nvPr/>
        </p:nvCxnSpPr>
        <p:spPr>
          <a:xfrm rot="10800000">
            <a:off x="5442299" y="2686538"/>
            <a:ext cx="1341300" cy="3615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61"/>
          <p:cNvCxnSpPr>
            <a:stCxn id="750" idx="0"/>
            <a:endCxn id="738" idx="2"/>
          </p:cNvCxnSpPr>
          <p:nvPr/>
        </p:nvCxnSpPr>
        <p:spPr>
          <a:xfrm rot="10800000">
            <a:off x="4874152" y="3382200"/>
            <a:ext cx="67200" cy="3039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61"/>
          <p:cNvCxnSpPr>
            <a:stCxn id="738" idx="2"/>
            <a:endCxn id="747" idx="0"/>
          </p:cNvCxnSpPr>
          <p:nvPr/>
        </p:nvCxnSpPr>
        <p:spPr>
          <a:xfrm>
            <a:off x="4874138" y="3382238"/>
            <a:ext cx="1013100" cy="3072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61"/>
          <p:cNvCxnSpPr>
            <a:stCxn id="744" idx="2"/>
            <a:endCxn id="747" idx="0"/>
          </p:cNvCxnSpPr>
          <p:nvPr/>
        </p:nvCxnSpPr>
        <p:spPr>
          <a:xfrm flipH="1">
            <a:off x="5887199" y="3382238"/>
            <a:ext cx="896400" cy="3072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61"/>
          <p:cNvCxnSpPr>
            <a:stCxn id="744" idx="2"/>
            <a:endCxn id="756" idx="0"/>
          </p:cNvCxnSpPr>
          <p:nvPr/>
        </p:nvCxnSpPr>
        <p:spPr>
          <a:xfrm>
            <a:off x="6783599" y="3382238"/>
            <a:ext cx="193800" cy="2706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61"/>
          <p:cNvCxnSpPr>
            <a:stCxn id="753" idx="0"/>
            <a:endCxn id="747" idx="2"/>
          </p:cNvCxnSpPr>
          <p:nvPr/>
        </p:nvCxnSpPr>
        <p:spPr>
          <a:xfrm rot="10800000">
            <a:off x="5887338" y="4023497"/>
            <a:ext cx="0" cy="218100"/>
          </a:xfrm>
          <a:prstGeom prst="straightConnector1">
            <a:avLst/>
          </a:prstGeom>
          <a:noFill/>
          <a:ln cap="flat" cmpd="sng" w="9525">
            <a:solidFill>
              <a:schemeClr val="dk2"/>
            </a:solidFill>
            <a:prstDash val="solid"/>
            <a:round/>
            <a:headEnd len="med" w="med" type="none"/>
            <a:tailEnd len="med" w="med" type="none"/>
          </a:ln>
        </p:spPr>
      </p:cxnSp>
      <p:sp>
        <p:nvSpPr>
          <p:cNvPr id="773" name="Google Shape;773;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Incremental Testing</a:t>
            </a:r>
            <a:endParaRPr/>
          </a:p>
        </p:txBody>
      </p:sp>
      <p:sp>
        <p:nvSpPr>
          <p:cNvPr id="779" name="Google Shape;779;p62"/>
          <p:cNvSpPr txBox="1"/>
          <p:nvPr/>
        </p:nvSpPr>
        <p:spPr>
          <a:xfrm>
            <a:off x="4356900" y="1262419"/>
            <a:ext cx="4329900" cy="3424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Test pieces of the system as they are completed.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Use scaffolding (stubs, drivers) to test classes in isolation, then swap out for real components to test integration.</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Complex interactions can hide the source of failures, so test a small collection of classes before adding more.</a:t>
            </a:r>
            <a:endParaRPr sz="2000">
              <a:solidFill>
                <a:schemeClr val="dk1"/>
              </a:solidFill>
            </a:endParaRPr>
          </a:p>
        </p:txBody>
      </p:sp>
      <p:sp>
        <p:nvSpPr>
          <p:cNvPr id="780" name="Google Shape;78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81" name="Google Shape;781;p62"/>
          <p:cNvSpPr/>
          <p:nvPr/>
        </p:nvSpPr>
        <p:spPr>
          <a:xfrm>
            <a:off x="296600" y="2186044"/>
            <a:ext cx="654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USAccount</a:t>
            </a:r>
            <a:endParaRPr sz="700"/>
          </a:p>
          <a:p>
            <a:pPr indent="0" lvl="0" marL="0" rtl="0" algn="l">
              <a:spcBef>
                <a:spcPts val="0"/>
              </a:spcBef>
              <a:spcAft>
                <a:spcPts val="0"/>
              </a:spcAft>
              <a:buNone/>
            </a:pPr>
            <a:r>
              <a:t/>
            </a:r>
            <a:endParaRPr/>
          </a:p>
        </p:txBody>
      </p:sp>
      <p:cxnSp>
        <p:nvCxnSpPr>
          <p:cNvPr id="782" name="Google Shape;782;p62"/>
          <p:cNvCxnSpPr/>
          <p:nvPr/>
        </p:nvCxnSpPr>
        <p:spPr>
          <a:xfrm>
            <a:off x="296600" y="2345639"/>
            <a:ext cx="654900" cy="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62"/>
          <p:cNvCxnSpPr/>
          <p:nvPr/>
        </p:nvCxnSpPr>
        <p:spPr>
          <a:xfrm>
            <a:off x="296600" y="2417602"/>
            <a:ext cx="654900" cy="0"/>
          </a:xfrm>
          <a:prstGeom prst="straightConnector1">
            <a:avLst/>
          </a:prstGeom>
          <a:noFill/>
          <a:ln cap="flat" cmpd="sng" w="9525">
            <a:solidFill>
              <a:schemeClr val="dk2"/>
            </a:solidFill>
            <a:prstDash val="solid"/>
            <a:round/>
            <a:headEnd len="med" w="med" type="none"/>
            <a:tailEnd len="med" w="med" type="none"/>
          </a:ln>
        </p:spPr>
      </p:cxnSp>
      <p:sp>
        <p:nvSpPr>
          <p:cNvPr id="784" name="Google Shape;784;p62"/>
          <p:cNvSpPr/>
          <p:nvPr/>
        </p:nvSpPr>
        <p:spPr>
          <a:xfrm>
            <a:off x="1196054" y="2972659"/>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OtherAccount</a:t>
            </a:r>
            <a:endParaRPr sz="700"/>
          </a:p>
          <a:p>
            <a:pPr indent="0" lvl="0" marL="0" rtl="0" algn="l">
              <a:spcBef>
                <a:spcPts val="0"/>
              </a:spcBef>
              <a:spcAft>
                <a:spcPts val="0"/>
              </a:spcAft>
              <a:buNone/>
            </a:pPr>
            <a:r>
              <a:t/>
            </a:r>
            <a:endParaRPr/>
          </a:p>
        </p:txBody>
      </p:sp>
      <p:cxnSp>
        <p:nvCxnSpPr>
          <p:cNvPr id="785" name="Google Shape;785;p62"/>
          <p:cNvCxnSpPr/>
          <p:nvPr/>
        </p:nvCxnSpPr>
        <p:spPr>
          <a:xfrm>
            <a:off x="1196054" y="3132253"/>
            <a:ext cx="743400" cy="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62"/>
          <p:cNvCxnSpPr/>
          <p:nvPr/>
        </p:nvCxnSpPr>
        <p:spPr>
          <a:xfrm>
            <a:off x="1196054" y="3204216"/>
            <a:ext cx="743400" cy="0"/>
          </a:xfrm>
          <a:prstGeom prst="straightConnector1">
            <a:avLst/>
          </a:prstGeom>
          <a:noFill/>
          <a:ln cap="flat" cmpd="sng" w="9525">
            <a:solidFill>
              <a:schemeClr val="dk2"/>
            </a:solidFill>
            <a:prstDash val="solid"/>
            <a:round/>
            <a:headEnd len="med" w="med" type="none"/>
            <a:tailEnd len="med" w="med" type="none"/>
          </a:ln>
        </p:spPr>
      </p:cxnSp>
      <p:sp>
        <p:nvSpPr>
          <p:cNvPr id="787" name="Google Shape;787;p62"/>
          <p:cNvSpPr/>
          <p:nvPr/>
        </p:nvSpPr>
        <p:spPr>
          <a:xfrm>
            <a:off x="951511" y="2530425"/>
            <a:ext cx="6978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EUAccount</a:t>
            </a:r>
            <a:endParaRPr sz="700"/>
          </a:p>
          <a:p>
            <a:pPr indent="0" lvl="0" marL="0" rtl="0" algn="l">
              <a:spcBef>
                <a:spcPts val="0"/>
              </a:spcBef>
              <a:spcAft>
                <a:spcPts val="0"/>
              </a:spcAft>
              <a:buNone/>
            </a:pPr>
            <a:r>
              <a:t/>
            </a:r>
            <a:endParaRPr/>
          </a:p>
        </p:txBody>
      </p:sp>
      <p:cxnSp>
        <p:nvCxnSpPr>
          <p:cNvPr id="788" name="Google Shape;788;p62"/>
          <p:cNvCxnSpPr/>
          <p:nvPr/>
        </p:nvCxnSpPr>
        <p:spPr>
          <a:xfrm>
            <a:off x="951511" y="2690019"/>
            <a:ext cx="697800" cy="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62"/>
          <p:cNvCxnSpPr/>
          <p:nvPr/>
        </p:nvCxnSpPr>
        <p:spPr>
          <a:xfrm>
            <a:off x="951511" y="2761982"/>
            <a:ext cx="697800" cy="0"/>
          </a:xfrm>
          <a:prstGeom prst="straightConnector1">
            <a:avLst/>
          </a:prstGeom>
          <a:noFill/>
          <a:ln cap="flat" cmpd="sng" w="9525">
            <a:solidFill>
              <a:schemeClr val="dk2"/>
            </a:solidFill>
            <a:prstDash val="solid"/>
            <a:round/>
            <a:headEnd len="med" w="med" type="none"/>
            <a:tailEnd len="med" w="med" type="none"/>
          </a:ln>
        </p:spPr>
      </p:cxnSp>
      <p:sp>
        <p:nvSpPr>
          <p:cNvPr id="790" name="Google Shape;790;p62"/>
          <p:cNvSpPr/>
          <p:nvPr/>
        </p:nvSpPr>
        <p:spPr>
          <a:xfrm>
            <a:off x="1939675" y="1944806"/>
            <a:ext cx="651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a:t>
            </a:r>
            <a:endParaRPr sz="700"/>
          </a:p>
          <a:p>
            <a:pPr indent="0" lvl="0" marL="0" rtl="0" algn="l">
              <a:spcBef>
                <a:spcPts val="0"/>
              </a:spcBef>
              <a:spcAft>
                <a:spcPts val="0"/>
              </a:spcAft>
              <a:buNone/>
            </a:pPr>
            <a:r>
              <a:t/>
            </a:r>
            <a:endParaRPr/>
          </a:p>
        </p:txBody>
      </p:sp>
      <p:cxnSp>
        <p:nvCxnSpPr>
          <p:cNvPr id="791" name="Google Shape;791;p62"/>
          <p:cNvCxnSpPr/>
          <p:nvPr/>
        </p:nvCxnSpPr>
        <p:spPr>
          <a:xfrm>
            <a:off x="1939675" y="2104401"/>
            <a:ext cx="6516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62"/>
          <p:cNvCxnSpPr/>
          <p:nvPr/>
        </p:nvCxnSpPr>
        <p:spPr>
          <a:xfrm>
            <a:off x="1939675" y="2176364"/>
            <a:ext cx="651600" cy="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62"/>
          <p:cNvSpPr/>
          <p:nvPr/>
        </p:nvSpPr>
        <p:spPr>
          <a:xfrm>
            <a:off x="1821532" y="1397588"/>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CustomerCare</a:t>
            </a:r>
            <a:endParaRPr sz="700"/>
          </a:p>
          <a:p>
            <a:pPr indent="0" lvl="0" marL="0" rtl="0" algn="l">
              <a:spcBef>
                <a:spcPts val="0"/>
              </a:spcBef>
              <a:spcAft>
                <a:spcPts val="0"/>
              </a:spcAft>
              <a:buNone/>
            </a:pPr>
            <a:r>
              <a:t/>
            </a:r>
            <a:endParaRPr/>
          </a:p>
        </p:txBody>
      </p:sp>
      <p:cxnSp>
        <p:nvCxnSpPr>
          <p:cNvPr id="794" name="Google Shape;794;p62"/>
          <p:cNvCxnSpPr/>
          <p:nvPr/>
        </p:nvCxnSpPr>
        <p:spPr>
          <a:xfrm>
            <a:off x="1821532" y="1557182"/>
            <a:ext cx="7959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62"/>
          <p:cNvCxnSpPr/>
          <p:nvPr/>
        </p:nvCxnSpPr>
        <p:spPr>
          <a:xfrm>
            <a:off x="1821532" y="1629145"/>
            <a:ext cx="795900" cy="0"/>
          </a:xfrm>
          <a:prstGeom prst="straightConnector1">
            <a:avLst/>
          </a:prstGeom>
          <a:noFill/>
          <a:ln cap="flat" cmpd="sng" w="9525">
            <a:solidFill>
              <a:schemeClr val="dk2"/>
            </a:solidFill>
            <a:prstDash val="solid"/>
            <a:round/>
            <a:headEnd len="med" w="med" type="none"/>
            <a:tailEnd len="med" w="med" type="none"/>
          </a:ln>
        </p:spPr>
      </p:cxnSp>
      <p:sp>
        <p:nvSpPr>
          <p:cNvPr id="796" name="Google Shape;796;p62"/>
          <p:cNvSpPr/>
          <p:nvPr/>
        </p:nvSpPr>
        <p:spPr>
          <a:xfrm>
            <a:off x="2449405" y="2427360"/>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Order</a:t>
            </a:r>
            <a:endParaRPr sz="700"/>
          </a:p>
          <a:p>
            <a:pPr indent="0" lvl="0" marL="0" rtl="0" algn="l">
              <a:spcBef>
                <a:spcPts val="0"/>
              </a:spcBef>
              <a:spcAft>
                <a:spcPts val="0"/>
              </a:spcAft>
              <a:buNone/>
            </a:pPr>
            <a:r>
              <a:t/>
            </a:r>
            <a:endParaRPr/>
          </a:p>
        </p:txBody>
      </p:sp>
      <p:cxnSp>
        <p:nvCxnSpPr>
          <p:cNvPr id="797" name="Google Shape;797;p62"/>
          <p:cNvCxnSpPr/>
          <p:nvPr/>
        </p:nvCxnSpPr>
        <p:spPr>
          <a:xfrm>
            <a:off x="2449405" y="2586954"/>
            <a:ext cx="470100" cy="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62"/>
          <p:cNvCxnSpPr/>
          <p:nvPr/>
        </p:nvCxnSpPr>
        <p:spPr>
          <a:xfrm>
            <a:off x="2449405" y="2658917"/>
            <a:ext cx="470100" cy="0"/>
          </a:xfrm>
          <a:prstGeom prst="straightConnector1">
            <a:avLst/>
          </a:prstGeom>
          <a:noFill/>
          <a:ln cap="flat" cmpd="sng" w="9525">
            <a:solidFill>
              <a:schemeClr val="dk2"/>
            </a:solidFill>
            <a:prstDash val="solid"/>
            <a:round/>
            <a:headEnd len="med" w="med" type="none"/>
            <a:tailEnd len="med" w="med" type="none"/>
          </a:ln>
        </p:spPr>
      </p:cxnSp>
      <p:sp>
        <p:nvSpPr>
          <p:cNvPr id="799" name="Google Shape;799;p62"/>
          <p:cNvSpPr/>
          <p:nvPr/>
        </p:nvSpPr>
        <p:spPr>
          <a:xfrm>
            <a:off x="2036462" y="3092068"/>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a:t>
            </a:r>
            <a:endParaRPr sz="700"/>
          </a:p>
          <a:p>
            <a:pPr indent="0" lvl="0" marL="0" rtl="0" algn="l">
              <a:spcBef>
                <a:spcPts val="0"/>
              </a:spcBef>
              <a:spcAft>
                <a:spcPts val="0"/>
              </a:spcAft>
              <a:buNone/>
            </a:pPr>
            <a:r>
              <a:t/>
            </a:r>
            <a:endParaRPr/>
          </a:p>
        </p:txBody>
      </p:sp>
      <p:cxnSp>
        <p:nvCxnSpPr>
          <p:cNvPr id="800" name="Google Shape;800;p62"/>
          <p:cNvCxnSpPr/>
          <p:nvPr/>
        </p:nvCxnSpPr>
        <p:spPr>
          <a:xfrm>
            <a:off x="2036462" y="3251663"/>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62"/>
          <p:cNvCxnSpPr/>
          <p:nvPr/>
        </p:nvCxnSpPr>
        <p:spPr>
          <a:xfrm>
            <a:off x="2036462" y="3323626"/>
            <a:ext cx="470100" cy="0"/>
          </a:xfrm>
          <a:prstGeom prst="straightConnector1">
            <a:avLst/>
          </a:prstGeom>
          <a:noFill/>
          <a:ln cap="flat" cmpd="sng" w="9525">
            <a:solidFill>
              <a:schemeClr val="dk2"/>
            </a:solidFill>
            <a:prstDash val="solid"/>
            <a:round/>
            <a:headEnd len="med" w="med" type="none"/>
            <a:tailEnd len="med" w="med" type="none"/>
          </a:ln>
        </p:spPr>
      </p:cxnSp>
      <p:sp>
        <p:nvSpPr>
          <p:cNvPr id="802" name="Google Shape;802;p62"/>
          <p:cNvSpPr/>
          <p:nvPr/>
        </p:nvSpPr>
        <p:spPr>
          <a:xfrm>
            <a:off x="2613195" y="3092068"/>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PriceList</a:t>
            </a:r>
            <a:endParaRPr sz="700"/>
          </a:p>
          <a:p>
            <a:pPr indent="0" lvl="0" marL="0" rtl="0" algn="l">
              <a:spcBef>
                <a:spcPts val="0"/>
              </a:spcBef>
              <a:spcAft>
                <a:spcPts val="0"/>
              </a:spcAft>
              <a:buNone/>
            </a:pPr>
            <a:r>
              <a:t/>
            </a:r>
            <a:endParaRPr/>
          </a:p>
        </p:txBody>
      </p:sp>
      <p:cxnSp>
        <p:nvCxnSpPr>
          <p:cNvPr id="803" name="Google Shape;803;p62"/>
          <p:cNvCxnSpPr/>
          <p:nvPr/>
        </p:nvCxnSpPr>
        <p:spPr>
          <a:xfrm>
            <a:off x="2613195" y="3251663"/>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62"/>
          <p:cNvCxnSpPr/>
          <p:nvPr/>
        </p:nvCxnSpPr>
        <p:spPr>
          <a:xfrm>
            <a:off x="2613195" y="3323626"/>
            <a:ext cx="567600" cy="0"/>
          </a:xfrm>
          <a:prstGeom prst="straightConnector1">
            <a:avLst/>
          </a:prstGeom>
          <a:noFill/>
          <a:ln cap="flat" cmpd="sng" w="9525">
            <a:solidFill>
              <a:schemeClr val="dk2"/>
            </a:solidFill>
            <a:prstDash val="solid"/>
            <a:round/>
            <a:headEnd len="med" w="med" type="none"/>
            <a:tailEnd len="med" w="med" type="none"/>
          </a:ln>
        </p:spPr>
      </p:cxnSp>
      <p:sp>
        <p:nvSpPr>
          <p:cNvPr id="805" name="Google Shape;805;p62"/>
          <p:cNvSpPr/>
          <p:nvPr/>
        </p:nvSpPr>
        <p:spPr>
          <a:xfrm>
            <a:off x="3287609" y="3092068"/>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a:t>
            </a:r>
            <a:endParaRPr sz="700"/>
          </a:p>
          <a:p>
            <a:pPr indent="0" lvl="0" marL="0" rtl="0" algn="l">
              <a:spcBef>
                <a:spcPts val="0"/>
              </a:spcBef>
              <a:spcAft>
                <a:spcPts val="0"/>
              </a:spcAft>
              <a:buNone/>
            </a:pPr>
            <a:r>
              <a:t/>
            </a:r>
            <a:endParaRPr/>
          </a:p>
        </p:txBody>
      </p:sp>
      <p:cxnSp>
        <p:nvCxnSpPr>
          <p:cNvPr id="806" name="Google Shape;806;p62"/>
          <p:cNvCxnSpPr/>
          <p:nvPr/>
        </p:nvCxnSpPr>
        <p:spPr>
          <a:xfrm>
            <a:off x="3287609" y="3251663"/>
            <a:ext cx="743400" cy="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62"/>
          <p:cNvCxnSpPr/>
          <p:nvPr/>
        </p:nvCxnSpPr>
        <p:spPr>
          <a:xfrm>
            <a:off x="3287609" y="3323626"/>
            <a:ext cx="743400" cy="0"/>
          </a:xfrm>
          <a:prstGeom prst="straightConnector1">
            <a:avLst/>
          </a:prstGeom>
          <a:noFill/>
          <a:ln cap="flat" cmpd="sng" w="9525">
            <a:solidFill>
              <a:schemeClr val="dk2"/>
            </a:solidFill>
            <a:prstDash val="solid"/>
            <a:round/>
            <a:headEnd len="med" w="med" type="none"/>
            <a:tailEnd len="med" w="med" type="none"/>
          </a:ln>
        </p:spPr>
      </p:cxnSp>
      <p:sp>
        <p:nvSpPr>
          <p:cNvPr id="808" name="Google Shape;808;p62"/>
          <p:cNvSpPr/>
          <p:nvPr/>
        </p:nvSpPr>
        <p:spPr>
          <a:xfrm>
            <a:off x="2772956" y="3704637"/>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a:t>
            </a:r>
            <a:endParaRPr sz="700"/>
          </a:p>
          <a:p>
            <a:pPr indent="0" lvl="0" marL="0" rtl="0" algn="l">
              <a:spcBef>
                <a:spcPts val="0"/>
              </a:spcBef>
              <a:spcAft>
                <a:spcPts val="0"/>
              </a:spcAft>
              <a:buNone/>
            </a:pPr>
            <a:r>
              <a:t/>
            </a:r>
            <a:endParaRPr/>
          </a:p>
        </p:txBody>
      </p:sp>
      <p:cxnSp>
        <p:nvCxnSpPr>
          <p:cNvPr id="809" name="Google Shape;809;p62"/>
          <p:cNvCxnSpPr/>
          <p:nvPr/>
        </p:nvCxnSpPr>
        <p:spPr>
          <a:xfrm>
            <a:off x="2772956" y="3864231"/>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62"/>
          <p:cNvCxnSpPr/>
          <p:nvPr/>
        </p:nvCxnSpPr>
        <p:spPr>
          <a:xfrm>
            <a:off x="2772956" y="3936194"/>
            <a:ext cx="470100" cy="0"/>
          </a:xfrm>
          <a:prstGeom prst="straightConnector1">
            <a:avLst/>
          </a:prstGeom>
          <a:noFill/>
          <a:ln cap="flat" cmpd="sng" w="9525">
            <a:solidFill>
              <a:schemeClr val="dk2"/>
            </a:solidFill>
            <a:prstDash val="solid"/>
            <a:round/>
            <a:headEnd len="med" w="med" type="none"/>
            <a:tailEnd len="med" w="med" type="none"/>
          </a:ln>
        </p:spPr>
      </p:cxnSp>
      <p:sp>
        <p:nvSpPr>
          <p:cNvPr id="811" name="Google Shape;811;p62"/>
          <p:cNvSpPr/>
          <p:nvPr/>
        </p:nvSpPr>
        <p:spPr>
          <a:xfrm>
            <a:off x="2036473" y="3701592"/>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ModelDB</a:t>
            </a:r>
            <a:endParaRPr sz="700"/>
          </a:p>
          <a:p>
            <a:pPr indent="0" lvl="0" marL="0" rtl="0" algn="l">
              <a:spcBef>
                <a:spcPts val="0"/>
              </a:spcBef>
              <a:spcAft>
                <a:spcPts val="0"/>
              </a:spcAft>
              <a:buNone/>
            </a:pPr>
            <a:r>
              <a:t/>
            </a:r>
            <a:endParaRPr/>
          </a:p>
        </p:txBody>
      </p:sp>
      <p:cxnSp>
        <p:nvCxnSpPr>
          <p:cNvPr id="812" name="Google Shape;812;p62"/>
          <p:cNvCxnSpPr/>
          <p:nvPr/>
        </p:nvCxnSpPr>
        <p:spPr>
          <a:xfrm>
            <a:off x="2036473" y="3861186"/>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62"/>
          <p:cNvCxnSpPr/>
          <p:nvPr/>
        </p:nvCxnSpPr>
        <p:spPr>
          <a:xfrm>
            <a:off x="2036473" y="3933149"/>
            <a:ext cx="567600" cy="0"/>
          </a:xfrm>
          <a:prstGeom prst="straightConnector1">
            <a:avLst/>
          </a:prstGeom>
          <a:noFill/>
          <a:ln cap="flat" cmpd="sng" w="9525">
            <a:solidFill>
              <a:schemeClr val="dk2"/>
            </a:solidFill>
            <a:prstDash val="solid"/>
            <a:round/>
            <a:headEnd len="med" w="med" type="none"/>
            <a:tailEnd len="med" w="med" type="none"/>
          </a:ln>
        </p:spPr>
      </p:cxnSp>
      <p:sp>
        <p:nvSpPr>
          <p:cNvPr id="814" name="Google Shape;814;p62"/>
          <p:cNvSpPr/>
          <p:nvPr/>
        </p:nvSpPr>
        <p:spPr>
          <a:xfrm>
            <a:off x="2772956" y="4232243"/>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SlotDB</a:t>
            </a:r>
            <a:endParaRPr sz="700"/>
          </a:p>
          <a:p>
            <a:pPr indent="0" lvl="0" marL="0" rtl="0" algn="l">
              <a:spcBef>
                <a:spcPts val="0"/>
              </a:spcBef>
              <a:spcAft>
                <a:spcPts val="0"/>
              </a:spcAft>
              <a:buNone/>
            </a:pPr>
            <a:r>
              <a:t/>
            </a:r>
            <a:endParaRPr/>
          </a:p>
        </p:txBody>
      </p:sp>
      <p:cxnSp>
        <p:nvCxnSpPr>
          <p:cNvPr id="815" name="Google Shape;815;p62"/>
          <p:cNvCxnSpPr/>
          <p:nvPr/>
        </p:nvCxnSpPr>
        <p:spPr>
          <a:xfrm>
            <a:off x="2772956" y="4391837"/>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62"/>
          <p:cNvCxnSpPr/>
          <p:nvPr/>
        </p:nvCxnSpPr>
        <p:spPr>
          <a:xfrm>
            <a:off x="2772956" y="4463800"/>
            <a:ext cx="470100" cy="0"/>
          </a:xfrm>
          <a:prstGeom prst="straightConnector1">
            <a:avLst/>
          </a:prstGeom>
          <a:noFill/>
          <a:ln cap="flat" cmpd="sng" w="9525">
            <a:solidFill>
              <a:schemeClr val="dk2"/>
            </a:solidFill>
            <a:prstDash val="solid"/>
            <a:round/>
            <a:headEnd len="med" w="med" type="none"/>
            <a:tailEnd len="med" w="med" type="none"/>
          </a:ln>
        </p:spPr>
      </p:cxnSp>
      <p:sp>
        <p:nvSpPr>
          <p:cNvPr id="817" name="Google Shape;817;p62"/>
          <p:cNvSpPr/>
          <p:nvPr/>
        </p:nvSpPr>
        <p:spPr>
          <a:xfrm>
            <a:off x="3402242" y="3669916"/>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ComponentDB</a:t>
            </a:r>
            <a:endParaRPr sz="700"/>
          </a:p>
          <a:p>
            <a:pPr indent="0" lvl="0" marL="0" rtl="0" algn="l">
              <a:spcBef>
                <a:spcPts val="0"/>
              </a:spcBef>
              <a:spcAft>
                <a:spcPts val="0"/>
              </a:spcAft>
              <a:buNone/>
            </a:pPr>
            <a:r>
              <a:t/>
            </a:r>
            <a:endParaRPr/>
          </a:p>
        </p:txBody>
      </p:sp>
      <p:cxnSp>
        <p:nvCxnSpPr>
          <p:cNvPr id="818" name="Google Shape;818;p62"/>
          <p:cNvCxnSpPr/>
          <p:nvPr/>
        </p:nvCxnSpPr>
        <p:spPr>
          <a:xfrm>
            <a:off x="3402242" y="3829510"/>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62"/>
          <p:cNvCxnSpPr/>
          <p:nvPr/>
        </p:nvCxnSpPr>
        <p:spPr>
          <a:xfrm>
            <a:off x="3402242" y="390147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62"/>
          <p:cNvCxnSpPr>
            <a:stCxn id="790" idx="0"/>
            <a:endCxn id="793" idx="2"/>
          </p:cNvCxnSpPr>
          <p:nvPr/>
        </p:nvCxnSpPr>
        <p:spPr>
          <a:xfrm rot="10800000">
            <a:off x="2219575" y="1716806"/>
            <a:ext cx="45900" cy="2280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62"/>
          <p:cNvCxnSpPr>
            <a:stCxn id="781" idx="0"/>
            <a:endCxn id="790" idx="1"/>
          </p:cNvCxnSpPr>
          <p:nvPr/>
        </p:nvCxnSpPr>
        <p:spPr>
          <a:xfrm flipH="1" rot="10800000">
            <a:off x="624050" y="2104444"/>
            <a:ext cx="1315500" cy="816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62"/>
          <p:cNvCxnSpPr>
            <a:stCxn id="787" idx="0"/>
            <a:endCxn id="790" idx="2"/>
          </p:cNvCxnSpPr>
          <p:nvPr/>
        </p:nvCxnSpPr>
        <p:spPr>
          <a:xfrm flipH="1" rot="10800000">
            <a:off x="1300411" y="2264025"/>
            <a:ext cx="965100" cy="2664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62"/>
          <p:cNvCxnSpPr>
            <a:stCxn id="784" idx="0"/>
            <a:endCxn id="790" idx="2"/>
          </p:cNvCxnSpPr>
          <p:nvPr/>
        </p:nvCxnSpPr>
        <p:spPr>
          <a:xfrm flipH="1" rot="10800000">
            <a:off x="1567754" y="2264059"/>
            <a:ext cx="697800" cy="7086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62"/>
          <p:cNvCxnSpPr>
            <a:stCxn id="796" idx="0"/>
            <a:endCxn id="790" idx="2"/>
          </p:cNvCxnSpPr>
          <p:nvPr/>
        </p:nvCxnSpPr>
        <p:spPr>
          <a:xfrm rot="10800000">
            <a:off x="2265355" y="2263860"/>
            <a:ext cx="419100" cy="163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62"/>
          <p:cNvCxnSpPr>
            <a:stCxn id="799" idx="0"/>
            <a:endCxn id="796" idx="2"/>
          </p:cNvCxnSpPr>
          <p:nvPr/>
        </p:nvCxnSpPr>
        <p:spPr>
          <a:xfrm flipH="1" rot="10800000">
            <a:off x="2271512" y="2746468"/>
            <a:ext cx="412800" cy="3456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62"/>
          <p:cNvCxnSpPr>
            <a:stCxn id="802" idx="0"/>
            <a:endCxn id="796" idx="2"/>
          </p:cNvCxnSpPr>
          <p:nvPr/>
        </p:nvCxnSpPr>
        <p:spPr>
          <a:xfrm rot="10800000">
            <a:off x="2684595" y="2746468"/>
            <a:ext cx="212400" cy="3456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62"/>
          <p:cNvCxnSpPr>
            <a:stCxn id="805" idx="0"/>
            <a:endCxn id="796" idx="2"/>
          </p:cNvCxnSpPr>
          <p:nvPr/>
        </p:nvCxnSpPr>
        <p:spPr>
          <a:xfrm rot="10800000">
            <a:off x="2684309" y="2746468"/>
            <a:ext cx="975000" cy="3456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62"/>
          <p:cNvCxnSpPr>
            <a:stCxn id="811" idx="0"/>
            <a:endCxn id="799" idx="2"/>
          </p:cNvCxnSpPr>
          <p:nvPr/>
        </p:nvCxnSpPr>
        <p:spPr>
          <a:xfrm rot="10800000">
            <a:off x="2271373" y="3411192"/>
            <a:ext cx="48900" cy="2904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62"/>
          <p:cNvCxnSpPr>
            <a:stCxn id="799" idx="2"/>
            <a:endCxn id="808" idx="0"/>
          </p:cNvCxnSpPr>
          <p:nvPr/>
        </p:nvCxnSpPr>
        <p:spPr>
          <a:xfrm>
            <a:off x="2271512" y="3411268"/>
            <a:ext cx="736500" cy="2934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62"/>
          <p:cNvCxnSpPr>
            <a:stCxn id="805" idx="2"/>
            <a:endCxn id="808" idx="0"/>
          </p:cNvCxnSpPr>
          <p:nvPr/>
        </p:nvCxnSpPr>
        <p:spPr>
          <a:xfrm flipH="1">
            <a:off x="3008009" y="3411268"/>
            <a:ext cx="651300" cy="2934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62"/>
          <p:cNvCxnSpPr>
            <a:stCxn id="805" idx="2"/>
            <a:endCxn id="817" idx="0"/>
          </p:cNvCxnSpPr>
          <p:nvPr/>
        </p:nvCxnSpPr>
        <p:spPr>
          <a:xfrm>
            <a:off x="3659309" y="3411268"/>
            <a:ext cx="141000" cy="2586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62"/>
          <p:cNvCxnSpPr>
            <a:stCxn id="814" idx="0"/>
            <a:endCxn id="808" idx="2"/>
          </p:cNvCxnSpPr>
          <p:nvPr/>
        </p:nvCxnSpPr>
        <p:spPr>
          <a:xfrm rot="10800000">
            <a:off x="3008006" y="4023743"/>
            <a:ext cx="0" cy="20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Bottom-Up Testing</a:t>
            </a:r>
            <a:endParaRPr/>
          </a:p>
        </p:txBody>
      </p:sp>
      <p:sp>
        <p:nvSpPr>
          <p:cNvPr id="838" name="Google Shape;838;p63"/>
          <p:cNvSpPr txBox="1"/>
          <p:nvPr>
            <p:ph idx="1" type="body"/>
          </p:nvPr>
        </p:nvSpPr>
        <p:spPr>
          <a:xfrm>
            <a:off x="468899" y="1282400"/>
            <a:ext cx="40476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Start testing from the bottom-up. </a:t>
            </a:r>
            <a:endParaRPr sz="2400"/>
          </a:p>
          <a:p>
            <a:pPr indent="-342900" lvl="1" marL="914400" rtl="0" algn="l">
              <a:spcBef>
                <a:spcPts val="0"/>
              </a:spcBef>
              <a:spcAft>
                <a:spcPts val="0"/>
              </a:spcAft>
              <a:buSzPts val="1800"/>
              <a:buChar char="•"/>
            </a:pPr>
            <a:r>
              <a:rPr lang="sv-SE" sz="1800"/>
              <a:t>Start from classes with no dependency, then move up in the hierarchy.</a:t>
            </a:r>
            <a:endParaRPr sz="1800"/>
          </a:p>
          <a:p>
            <a:pPr indent="-342900" lvl="1" marL="914400" rtl="0" algn="l">
              <a:spcBef>
                <a:spcPts val="0"/>
              </a:spcBef>
              <a:spcAft>
                <a:spcPts val="0"/>
              </a:spcAft>
              <a:buSzPts val="1800"/>
              <a:buChar char="•"/>
            </a:pPr>
            <a:r>
              <a:rPr lang="sv-SE" sz="1800"/>
              <a:t>Integrate SlotDB with Slot, Component with ComponentDB.</a:t>
            </a:r>
            <a:endParaRPr sz="1800"/>
          </a:p>
          <a:p>
            <a:pPr indent="-342900" lvl="1" marL="914400" rtl="0" algn="l">
              <a:spcBef>
                <a:spcPts val="0"/>
              </a:spcBef>
              <a:spcAft>
                <a:spcPts val="0"/>
              </a:spcAft>
              <a:buSzPts val="1800"/>
              <a:buChar char="•"/>
            </a:pPr>
            <a:r>
              <a:rPr lang="sv-SE" sz="1800"/>
              <a:t>Then ModelDB with Model and Slot.</a:t>
            </a:r>
            <a:endParaRPr sz="1800"/>
          </a:p>
          <a:p>
            <a:pPr indent="-342900" lvl="1" marL="914400" rtl="0" algn="l">
              <a:spcBef>
                <a:spcPts val="0"/>
              </a:spcBef>
              <a:spcAft>
                <a:spcPts val="0"/>
              </a:spcAft>
              <a:buSzPts val="1800"/>
              <a:buChar char="•"/>
            </a:pPr>
            <a:r>
              <a:rPr lang="sv-SE" sz="1800"/>
              <a:t>… up to Order with all below.</a:t>
            </a:r>
            <a:endParaRPr sz="1800"/>
          </a:p>
        </p:txBody>
      </p:sp>
      <p:sp>
        <p:nvSpPr>
          <p:cNvPr id="839" name="Google Shape;839;p63"/>
          <p:cNvSpPr/>
          <p:nvPr/>
        </p:nvSpPr>
        <p:spPr>
          <a:xfrm>
            <a:off x="4578550" y="2274526"/>
            <a:ext cx="654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USAccount</a:t>
            </a:r>
            <a:endParaRPr sz="700"/>
          </a:p>
          <a:p>
            <a:pPr indent="0" lvl="0" marL="0" rtl="0" algn="l">
              <a:spcBef>
                <a:spcPts val="0"/>
              </a:spcBef>
              <a:spcAft>
                <a:spcPts val="0"/>
              </a:spcAft>
              <a:buNone/>
            </a:pPr>
            <a:r>
              <a:t/>
            </a:r>
            <a:endParaRPr/>
          </a:p>
        </p:txBody>
      </p:sp>
      <p:cxnSp>
        <p:nvCxnSpPr>
          <p:cNvPr id="840" name="Google Shape;840;p63"/>
          <p:cNvCxnSpPr/>
          <p:nvPr/>
        </p:nvCxnSpPr>
        <p:spPr>
          <a:xfrm>
            <a:off x="4578550" y="2434120"/>
            <a:ext cx="6549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63"/>
          <p:cNvCxnSpPr/>
          <p:nvPr/>
        </p:nvCxnSpPr>
        <p:spPr>
          <a:xfrm>
            <a:off x="4578550" y="2506083"/>
            <a:ext cx="654900" cy="0"/>
          </a:xfrm>
          <a:prstGeom prst="straightConnector1">
            <a:avLst/>
          </a:prstGeom>
          <a:noFill/>
          <a:ln cap="flat" cmpd="sng" w="9525">
            <a:solidFill>
              <a:schemeClr val="dk2"/>
            </a:solidFill>
            <a:prstDash val="solid"/>
            <a:round/>
            <a:headEnd len="med" w="med" type="none"/>
            <a:tailEnd len="med" w="med" type="none"/>
          </a:ln>
        </p:spPr>
      </p:cxnSp>
      <p:sp>
        <p:nvSpPr>
          <p:cNvPr id="842" name="Google Shape;842;p63"/>
          <p:cNvSpPr/>
          <p:nvPr/>
        </p:nvSpPr>
        <p:spPr>
          <a:xfrm>
            <a:off x="5478004" y="306114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OtherAccount</a:t>
            </a:r>
            <a:endParaRPr sz="700"/>
          </a:p>
          <a:p>
            <a:pPr indent="0" lvl="0" marL="0" rtl="0" algn="l">
              <a:spcBef>
                <a:spcPts val="0"/>
              </a:spcBef>
              <a:spcAft>
                <a:spcPts val="0"/>
              </a:spcAft>
              <a:buNone/>
            </a:pPr>
            <a:r>
              <a:t/>
            </a:r>
            <a:endParaRPr/>
          </a:p>
        </p:txBody>
      </p:sp>
      <p:cxnSp>
        <p:nvCxnSpPr>
          <p:cNvPr id="843" name="Google Shape;843;p63"/>
          <p:cNvCxnSpPr/>
          <p:nvPr/>
        </p:nvCxnSpPr>
        <p:spPr>
          <a:xfrm>
            <a:off x="5478004" y="322073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63"/>
          <p:cNvCxnSpPr/>
          <p:nvPr/>
        </p:nvCxnSpPr>
        <p:spPr>
          <a:xfrm>
            <a:off x="5478004" y="3292697"/>
            <a:ext cx="743400" cy="0"/>
          </a:xfrm>
          <a:prstGeom prst="straightConnector1">
            <a:avLst/>
          </a:prstGeom>
          <a:noFill/>
          <a:ln cap="flat" cmpd="sng" w="9525">
            <a:solidFill>
              <a:schemeClr val="dk2"/>
            </a:solidFill>
            <a:prstDash val="solid"/>
            <a:round/>
            <a:headEnd len="med" w="med" type="none"/>
            <a:tailEnd len="med" w="med" type="none"/>
          </a:ln>
        </p:spPr>
      </p:cxnSp>
      <p:sp>
        <p:nvSpPr>
          <p:cNvPr id="845" name="Google Shape;845;p63"/>
          <p:cNvSpPr/>
          <p:nvPr/>
        </p:nvSpPr>
        <p:spPr>
          <a:xfrm>
            <a:off x="5233461" y="2618906"/>
            <a:ext cx="6978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EUAccount</a:t>
            </a:r>
            <a:endParaRPr sz="700"/>
          </a:p>
          <a:p>
            <a:pPr indent="0" lvl="0" marL="0" rtl="0" algn="l">
              <a:spcBef>
                <a:spcPts val="0"/>
              </a:spcBef>
              <a:spcAft>
                <a:spcPts val="0"/>
              </a:spcAft>
              <a:buNone/>
            </a:pPr>
            <a:r>
              <a:t/>
            </a:r>
            <a:endParaRPr/>
          </a:p>
        </p:txBody>
      </p:sp>
      <p:cxnSp>
        <p:nvCxnSpPr>
          <p:cNvPr id="846" name="Google Shape;846;p63"/>
          <p:cNvCxnSpPr/>
          <p:nvPr/>
        </p:nvCxnSpPr>
        <p:spPr>
          <a:xfrm>
            <a:off x="5233461" y="2778501"/>
            <a:ext cx="697800" cy="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63"/>
          <p:cNvCxnSpPr/>
          <p:nvPr/>
        </p:nvCxnSpPr>
        <p:spPr>
          <a:xfrm>
            <a:off x="5233461" y="2850463"/>
            <a:ext cx="697800" cy="0"/>
          </a:xfrm>
          <a:prstGeom prst="straightConnector1">
            <a:avLst/>
          </a:prstGeom>
          <a:noFill/>
          <a:ln cap="flat" cmpd="sng" w="9525">
            <a:solidFill>
              <a:schemeClr val="dk2"/>
            </a:solidFill>
            <a:prstDash val="solid"/>
            <a:round/>
            <a:headEnd len="med" w="med" type="none"/>
            <a:tailEnd len="med" w="med" type="none"/>
          </a:ln>
        </p:spPr>
      </p:cxnSp>
      <p:sp>
        <p:nvSpPr>
          <p:cNvPr id="848" name="Google Shape;848;p63"/>
          <p:cNvSpPr/>
          <p:nvPr/>
        </p:nvSpPr>
        <p:spPr>
          <a:xfrm>
            <a:off x="6221625" y="2033288"/>
            <a:ext cx="651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a:t>
            </a:r>
            <a:endParaRPr sz="700"/>
          </a:p>
          <a:p>
            <a:pPr indent="0" lvl="0" marL="0" rtl="0" algn="l">
              <a:spcBef>
                <a:spcPts val="0"/>
              </a:spcBef>
              <a:spcAft>
                <a:spcPts val="0"/>
              </a:spcAft>
              <a:buNone/>
            </a:pPr>
            <a:r>
              <a:t/>
            </a:r>
            <a:endParaRPr/>
          </a:p>
        </p:txBody>
      </p:sp>
      <p:cxnSp>
        <p:nvCxnSpPr>
          <p:cNvPr id="849" name="Google Shape;849;p63"/>
          <p:cNvCxnSpPr/>
          <p:nvPr/>
        </p:nvCxnSpPr>
        <p:spPr>
          <a:xfrm>
            <a:off x="6221625" y="2192882"/>
            <a:ext cx="651600" cy="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63"/>
          <p:cNvCxnSpPr/>
          <p:nvPr/>
        </p:nvCxnSpPr>
        <p:spPr>
          <a:xfrm>
            <a:off x="6221625" y="2264845"/>
            <a:ext cx="651600" cy="0"/>
          </a:xfrm>
          <a:prstGeom prst="straightConnector1">
            <a:avLst/>
          </a:prstGeom>
          <a:noFill/>
          <a:ln cap="flat" cmpd="sng" w="9525">
            <a:solidFill>
              <a:schemeClr val="dk2"/>
            </a:solidFill>
            <a:prstDash val="solid"/>
            <a:round/>
            <a:headEnd len="med" w="med" type="none"/>
            <a:tailEnd len="med" w="med" type="none"/>
          </a:ln>
        </p:spPr>
      </p:cxnSp>
      <p:sp>
        <p:nvSpPr>
          <p:cNvPr id="851" name="Google Shape;851;p63"/>
          <p:cNvSpPr/>
          <p:nvPr/>
        </p:nvSpPr>
        <p:spPr>
          <a:xfrm>
            <a:off x="6103482" y="1486069"/>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CustomerCare</a:t>
            </a:r>
            <a:endParaRPr sz="700"/>
          </a:p>
          <a:p>
            <a:pPr indent="0" lvl="0" marL="0" rtl="0" algn="l">
              <a:spcBef>
                <a:spcPts val="0"/>
              </a:spcBef>
              <a:spcAft>
                <a:spcPts val="0"/>
              </a:spcAft>
              <a:buNone/>
            </a:pPr>
            <a:r>
              <a:t/>
            </a:r>
            <a:endParaRPr/>
          </a:p>
        </p:txBody>
      </p:sp>
      <p:cxnSp>
        <p:nvCxnSpPr>
          <p:cNvPr id="852" name="Google Shape;852;p63"/>
          <p:cNvCxnSpPr/>
          <p:nvPr/>
        </p:nvCxnSpPr>
        <p:spPr>
          <a:xfrm>
            <a:off x="6103482" y="164566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63"/>
          <p:cNvCxnSpPr/>
          <p:nvPr/>
        </p:nvCxnSpPr>
        <p:spPr>
          <a:xfrm>
            <a:off x="6103482" y="1717626"/>
            <a:ext cx="795900" cy="0"/>
          </a:xfrm>
          <a:prstGeom prst="straightConnector1">
            <a:avLst/>
          </a:prstGeom>
          <a:noFill/>
          <a:ln cap="flat" cmpd="sng" w="9525">
            <a:solidFill>
              <a:schemeClr val="dk2"/>
            </a:solidFill>
            <a:prstDash val="solid"/>
            <a:round/>
            <a:headEnd len="med" w="med" type="none"/>
            <a:tailEnd len="med" w="med" type="none"/>
          </a:ln>
        </p:spPr>
      </p:cxnSp>
      <p:sp>
        <p:nvSpPr>
          <p:cNvPr id="854" name="Google Shape;854;p63"/>
          <p:cNvSpPr/>
          <p:nvPr/>
        </p:nvSpPr>
        <p:spPr>
          <a:xfrm>
            <a:off x="6731355" y="2515841"/>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Order</a:t>
            </a:r>
            <a:endParaRPr sz="700"/>
          </a:p>
          <a:p>
            <a:pPr indent="0" lvl="0" marL="0" rtl="0" algn="l">
              <a:spcBef>
                <a:spcPts val="0"/>
              </a:spcBef>
              <a:spcAft>
                <a:spcPts val="0"/>
              </a:spcAft>
              <a:buNone/>
            </a:pPr>
            <a:r>
              <a:t/>
            </a:r>
            <a:endParaRPr/>
          </a:p>
        </p:txBody>
      </p:sp>
      <p:cxnSp>
        <p:nvCxnSpPr>
          <p:cNvPr id="855" name="Google Shape;855;p63"/>
          <p:cNvCxnSpPr/>
          <p:nvPr/>
        </p:nvCxnSpPr>
        <p:spPr>
          <a:xfrm>
            <a:off x="6731355" y="2675435"/>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63"/>
          <p:cNvCxnSpPr/>
          <p:nvPr/>
        </p:nvCxnSpPr>
        <p:spPr>
          <a:xfrm>
            <a:off x="6731355" y="2747399"/>
            <a:ext cx="470100" cy="0"/>
          </a:xfrm>
          <a:prstGeom prst="straightConnector1">
            <a:avLst/>
          </a:prstGeom>
          <a:noFill/>
          <a:ln cap="flat" cmpd="sng" w="9525">
            <a:solidFill>
              <a:schemeClr val="dk2"/>
            </a:solidFill>
            <a:prstDash val="solid"/>
            <a:round/>
            <a:headEnd len="med" w="med" type="none"/>
            <a:tailEnd len="med" w="med" type="none"/>
          </a:ln>
        </p:spPr>
      </p:cxnSp>
      <p:sp>
        <p:nvSpPr>
          <p:cNvPr id="857" name="Google Shape;857;p63"/>
          <p:cNvSpPr/>
          <p:nvPr/>
        </p:nvSpPr>
        <p:spPr>
          <a:xfrm>
            <a:off x="6318412" y="3180550"/>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a:t>
            </a:r>
            <a:endParaRPr sz="700"/>
          </a:p>
          <a:p>
            <a:pPr indent="0" lvl="0" marL="0" rtl="0" algn="l">
              <a:spcBef>
                <a:spcPts val="0"/>
              </a:spcBef>
              <a:spcAft>
                <a:spcPts val="0"/>
              </a:spcAft>
              <a:buNone/>
            </a:pPr>
            <a:r>
              <a:t/>
            </a:r>
            <a:endParaRPr/>
          </a:p>
        </p:txBody>
      </p:sp>
      <p:cxnSp>
        <p:nvCxnSpPr>
          <p:cNvPr id="858" name="Google Shape;858;p63"/>
          <p:cNvCxnSpPr/>
          <p:nvPr/>
        </p:nvCxnSpPr>
        <p:spPr>
          <a:xfrm>
            <a:off x="6318412" y="3340144"/>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63"/>
          <p:cNvCxnSpPr/>
          <p:nvPr/>
        </p:nvCxnSpPr>
        <p:spPr>
          <a:xfrm>
            <a:off x="6318412" y="3412107"/>
            <a:ext cx="470100" cy="0"/>
          </a:xfrm>
          <a:prstGeom prst="straightConnector1">
            <a:avLst/>
          </a:prstGeom>
          <a:noFill/>
          <a:ln cap="flat" cmpd="sng" w="9525">
            <a:solidFill>
              <a:schemeClr val="dk2"/>
            </a:solidFill>
            <a:prstDash val="solid"/>
            <a:round/>
            <a:headEnd len="med" w="med" type="none"/>
            <a:tailEnd len="med" w="med" type="none"/>
          </a:ln>
        </p:spPr>
      </p:cxnSp>
      <p:sp>
        <p:nvSpPr>
          <p:cNvPr id="860" name="Google Shape;860;p63"/>
          <p:cNvSpPr/>
          <p:nvPr/>
        </p:nvSpPr>
        <p:spPr>
          <a:xfrm>
            <a:off x="6895145" y="3180550"/>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PriceList</a:t>
            </a:r>
            <a:endParaRPr sz="700"/>
          </a:p>
          <a:p>
            <a:pPr indent="0" lvl="0" marL="0" rtl="0" algn="l">
              <a:spcBef>
                <a:spcPts val="0"/>
              </a:spcBef>
              <a:spcAft>
                <a:spcPts val="0"/>
              </a:spcAft>
              <a:buNone/>
            </a:pPr>
            <a:r>
              <a:t/>
            </a:r>
            <a:endParaRPr/>
          </a:p>
        </p:txBody>
      </p:sp>
      <p:cxnSp>
        <p:nvCxnSpPr>
          <p:cNvPr id="861" name="Google Shape;861;p63"/>
          <p:cNvCxnSpPr/>
          <p:nvPr/>
        </p:nvCxnSpPr>
        <p:spPr>
          <a:xfrm>
            <a:off x="6895145" y="3340144"/>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63"/>
          <p:cNvCxnSpPr/>
          <p:nvPr/>
        </p:nvCxnSpPr>
        <p:spPr>
          <a:xfrm>
            <a:off x="6895145" y="3412107"/>
            <a:ext cx="567600" cy="0"/>
          </a:xfrm>
          <a:prstGeom prst="straightConnector1">
            <a:avLst/>
          </a:prstGeom>
          <a:noFill/>
          <a:ln cap="flat" cmpd="sng" w="9525">
            <a:solidFill>
              <a:schemeClr val="dk2"/>
            </a:solidFill>
            <a:prstDash val="solid"/>
            <a:round/>
            <a:headEnd len="med" w="med" type="none"/>
            <a:tailEnd len="med" w="med" type="none"/>
          </a:ln>
        </p:spPr>
      </p:cxnSp>
      <p:sp>
        <p:nvSpPr>
          <p:cNvPr id="863" name="Google Shape;863;p63"/>
          <p:cNvSpPr/>
          <p:nvPr/>
        </p:nvSpPr>
        <p:spPr>
          <a:xfrm>
            <a:off x="7569559" y="318055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a:t>
            </a:r>
            <a:endParaRPr sz="700"/>
          </a:p>
          <a:p>
            <a:pPr indent="0" lvl="0" marL="0" rtl="0" algn="l">
              <a:spcBef>
                <a:spcPts val="0"/>
              </a:spcBef>
              <a:spcAft>
                <a:spcPts val="0"/>
              </a:spcAft>
              <a:buNone/>
            </a:pPr>
            <a:r>
              <a:t/>
            </a:r>
            <a:endParaRPr/>
          </a:p>
        </p:txBody>
      </p:sp>
      <p:cxnSp>
        <p:nvCxnSpPr>
          <p:cNvPr id="864" name="Google Shape;864;p63"/>
          <p:cNvCxnSpPr/>
          <p:nvPr/>
        </p:nvCxnSpPr>
        <p:spPr>
          <a:xfrm>
            <a:off x="7569559" y="334014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63"/>
          <p:cNvCxnSpPr/>
          <p:nvPr/>
        </p:nvCxnSpPr>
        <p:spPr>
          <a:xfrm>
            <a:off x="7569559" y="3412107"/>
            <a:ext cx="743400" cy="0"/>
          </a:xfrm>
          <a:prstGeom prst="straightConnector1">
            <a:avLst/>
          </a:prstGeom>
          <a:noFill/>
          <a:ln cap="flat" cmpd="sng" w="9525">
            <a:solidFill>
              <a:schemeClr val="dk2"/>
            </a:solidFill>
            <a:prstDash val="solid"/>
            <a:round/>
            <a:headEnd len="med" w="med" type="none"/>
            <a:tailEnd len="med" w="med" type="none"/>
          </a:ln>
        </p:spPr>
      </p:cxnSp>
      <p:sp>
        <p:nvSpPr>
          <p:cNvPr id="866" name="Google Shape;866;p63"/>
          <p:cNvSpPr/>
          <p:nvPr/>
        </p:nvSpPr>
        <p:spPr>
          <a:xfrm>
            <a:off x="7054906" y="3793118"/>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a:t>
            </a:r>
            <a:endParaRPr sz="700"/>
          </a:p>
          <a:p>
            <a:pPr indent="0" lvl="0" marL="0" rtl="0" algn="l">
              <a:spcBef>
                <a:spcPts val="0"/>
              </a:spcBef>
              <a:spcAft>
                <a:spcPts val="0"/>
              </a:spcAft>
              <a:buNone/>
            </a:pPr>
            <a:r>
              <a:t/>
            </a:r>
            <a:endParaRPr/>
          </a:p>
        </p:txBody>
      </p:sp>
      <p:cxnSp>
        <p:nvCxnSpPr>
          <p:cNvPr id="867" name="Google Shape;867;p63"/>
          <p:cNvCxnSpPr/>
          <p:nvPr/>
        </p:nvCxnSpPr>
        <p:spPr>
          <a:xfrm>
            <a:off x="7054906" y="3952712"/>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63"/>
          <p:cNvCxnSpPr/>
          <p:nvPr/>
        </p:nvCxnSpPr>
        <p:spPr>
          <a:xfrm>
            <a:off x="7054906" y="4024675"/>
            <a:ext cx="470100" cy="0"/>
          </a:xfrm>
          <a:prstGeom prst="straightConnector1">
            <a:avLst/>
          </a:prstGeom>
          <a:noFill/>
          <a:ln cap="flat" cmpd="sng" w="9525">
            <a:solidFill>
              <a:schemeClr val="dk2"/>
            </a:solidFill>
            <a:prstDash val="solid"/>
            <a:round/>
            <a:headEnd len="med" w="med" type="none"/>
            <a:tailEnd len="med" w="med" type="none"/>
          </a:ln>
        </p:spPr>
      </p:cxnSp>
      <p:sp>
        <p:nvSpPr>
          <p:cNvPr id="869" name="Google Shape;869;p63"/>
          <p:cNvSpPr/>
          <p:nvPr/>
        </p:nvSpPr>
        <p:spPr>
          <a:xfrm>
            <a:off x="6318423" y="3790073"/>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ModelDB</a:t>
            </a:r>
            <a:endParaRPr sz="700"/>
          </a:p>
          <a:p>
            <a:pPr indent="0" lvl="0" marL="0" rtl="0" algn="l">
              <a:spcBef>
                <a:spcPts val="0"/>
              </a:spcBef>
              <a:spcAft>
                <a:spcPts val="0"/>
              </a:spcAft>
              <a:buNone/>
            </a:pPr>
            <a:r>
              <a:t/>
            </a:r>
            <a:endParaRPr/>
          </a:p>
        </p:txBody>
      </p:sp>
      <p:cxnSp>
        <p:nvCxnSpPr>
          <p:cNvPr id="870" name="Google Shape;870;p63"/>
          <p:cNvCxnSpPr/>
          <p:nvPr/>
        </p:nvCxnSpPr>
        <p:spPr>
          <a:xfrm>
            <a:off x="6318423" y="3949668"/>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63"/>
          <p:cNvCxnSpPr/>
          <p:nvPr/>
        </p:nvCxnSpPr>
        <p:spPr>
          <a:xfrm>
            <a:off x="6318423" y="4021630"/>
            <a:ext cx="567600" cy="0"/>
          </a:xfrm>
          <a:prstGeom prst="straightConnector1">
            <a:avLst/>
          </a:prstGeom>
          <a:noFill/>
          <a:ln cap="flat" cmpd="sng" w="9525">
            <a:solidFill>
              <a:schemeClr val="dk2"/>
            </a:solidFill>
            <a:prstDash val="solid"/>
            <a:round/>
            <a:headEnd len="med" w="med" type="none"/>
            <a:tailEnd len="med" w="med" type="none"/>
          </a:ln>
        </p:spPr>
      </p:cxnSp>
      <p:sp>
        <p:nvSpPr>
          <p:cNvPr id="872" name="Google Shape;872;p63"/>
          <p:cNvSpPr/>
          <p:nvPr/>
        </p:nvSpPr>
        <p:spPr>
          <a:xfrm>
            <a:off x="7054906" y="4320724"/>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SlotDB</a:t>
            </a:r>
            <a:endParaRPr sz="700"/>
          </a:p>
          <a:p>
            <a:pPr indent="0" lvl="0" marL="0" rtl="0" algn="l">
              <a:spcBef>
                <a:spcPts val="0"/>
              </a:spcBef>
              <a:spcAft>
                <a:spcPts val="0"/>
              </a:spcAft>
              <a:buNone/>
            </a:pPr>
            <a:r>
              <a:t/>
            </a:r>
            <a:endParaRPr/>
          </a:p>
        </p:txBody>
      </p:sp>
      <p:cxnSp>
        <p:nvCxnSpPr>
          <p:cNvPr id="873" name="Google Shape;873;p63"/>
          <p:cNvCxnSpPr/>
          <p:nvPr/>
        </p:nvCxnSpPr>
        <p:spPr>
          <a:xfrm>
            <a:off x="7054906" y="4480318"/>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63"/>
          <p:cNvCxnSpPr/>
          <p:nvPr/>
        </p:nvCxnSpPr>
        <p:spPr>
          <a:xfrm>
            <a:off x="7054906" y="4552281"/>
            <a:ext cx="470100" cy="0"/>
          </a:xfrm>
          <a:prstGeom prst="straightConnector1">
            <a:avLst/>
          </a:prstGeom>
          <a:noFill/>
          <a:ln cap="flat" cmpd="sng" w="9525">
            <a:solidFill>
              <a:schemeClr val="dk2"/>
            </a:solidFill>
            <a:prstDash val="solid"/>
            <a:round/>
            <a:headEnd len="med" w="med" type="none"/>
            <a:tailEnd len="med" w="med" type="none"/>
          </a:ln>
        </p:spPr>
      </p:cxnSp>
      <p:sp>
        <p:nvSpPr>
          <p:cNvPr id="875" name="Google Shape;875;p63"/>
          <p:cNvSpPr/>
          <p:nvPr/>
        </p:nvSpPr>
        <p:spPr>
          <a:xfrm>
            <a:off x="7684192" y="3758397"/>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ComponentDB</a:t>
            </a:r>
            <a:endParaRPr sz="700"/>
          </a:p>
          <a:p>
            <a:pPr indent="0" lvl="0" marL="0" rtl="0" algn="l">
              <a:spcBef>
                <a:spcPts val="0"/>
              </a:spcBef>
              <a:spcAft>
                <a:spcPts val="0"/>
              </a:spcAft>
              <a:buNone/>
            </a:pPr>
            <a:r>
              <a:t/>
            </a:r>
            <a:endParaRPr/>
          </a:p>
        </p:txBody>
      </p:sp>
      <p:cxnSp>
        <p:nvCxnSpPr>
          <p:cNvPr id="876" name="Google Shape;876;p63"/>
          <p:cNvCxnSpPr/>
          <p:nvPr/>
        </p:nvCxnSpPr>
        <p:spPr>
          <a:xfrm>
            <a:off x="7684192" y="3917991"/>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63"/>
          <p:cNvCxnSpPr/>
          <p:nvPr/>
        </p:nvCxnSpPr>
        <p:spPr>
          <a:xfrm>
            <a:off x="7684192" y="3989954"/>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63"/>
          <p:cNvCxnSpPr>
            <a:stCxn id="848" idx="0"/>
            <a:endCxn id="851" idx="2"/>
          </p:cNvCxnSpPr>
          <p:nvPr/>
        </p:nvCxnSpPr>
        <p:spPr>
          <a:xfrm rot="10800000">
            <a:off x="6501525" y="1805288"/>
            <a:ext cx="45900" cy="2280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63"/>
          <p:cNvCxnSpPr>
            <a:stCxn id="839" idx="0"/>
            <a:endCxn id="848" idx="1"/>
          </p:cNvCxnSpPr>
          <p:nvPr/>
        </p:nvCxnSpPr>
        <p:spPr>
          <a:xfrm flipH="1" rot="10800000">
            <a:off x="4906000" y="2192926"/>
            <a:ext cx="1315500" cy="816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63"/>
          <p:cNvCxnSpPr>
            <a:stCxn id="845" idx="0"/>
            <a:endCxn id="848" idx="2"/>
          </p:cNvCxnSpPr>
          <p:nvPr/>
        </p:nvCxnSpPr>
        <p:spPr>
          <a:xfrm flipH="1" rot="10800000">
            <a:off x="5582361" y="2352506"/>
            <a:ext cx="965100" cy="2664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63"/>
          <p:cNvCxnSpPr>
            <a:stCxn id="842" idx="0"/>
            <a:endCxn id="848" idx="2"/>
          </p:cNvCxnSpPr>
          <p:nvPr/>
        </p:nvCxnSpPr>
        <p:spPr>
          <a:xfrm flipH="1" rot="10800000">
            <a:off x="5849704" y="2352540"/>
            <a:ext cx="697800" cy="7086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63"/>
          <p:cNvCxnSpPr>
            <a:stCxn id="854" idx="0"/>
            <a:endCxn id="848" idx="2"/>
          </p:cNvCxnSpPr>
          <p:nvPr/>
        </p:nvCxnSpPr>
        <p:spPr>
          <a:xfrm rot="10800000">
            <a:off x="6547305" y="2352341"/>
            <a:ext cx="419100" cy="16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63"/>
          <p:cNvCxnSpPr>
            <a:stCxn id="857" idx="0"/>
            <a:endCxn id="854" idx="2"/>
          </p:cNvCxnSpPr>
          <p:nvPr/>
        </p:nvCxnSpPr>
        <p:spPr>
          <a:xfrm flipH="1" rot="10800000">
            <a:off x="6553462" y="2834950"/>
            <a:ext cx="412800" cy="3456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63"/>
          <p:cNvCxnSpPr>
            <a:stCxn id="860" idx="0"/>
            <a:endCxn id="854" idx="2"/>
          </p:cNvCxnSpPr>
          <p:nvPr/>
        </p:nvCxnSpPr>
        <p:spPr>
          <a:xfrm rot="10800000">
            <a:off x="6966545" y="2834950"/>
            <a:ext cx="212400" cy="3456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63"/>
          <p:cNvCxnSpPr>
            <a:stCxn id="863" idx="0"/>
            <a:endCxn id="854" idx="2"/>
          </p:cNvCxnSpPr>
          <p:nvPr/>
        </p:nvCxnSpPr>
        <p:spPr>
          <a:xfrm rot="10800000">
            <a:off x="6966259" y="2834950"/>
            <a:ext cx="975000" cy="3456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63"/>
          <p:cNvCxnSpPr>
            <a:stCxn id="869" idx="0"/>
            <a:endCxn id="857" idx="2"/>
          </p:cNvCxnSpPr>
          <p:nvPr/>
        </p:nvCxnSpPr>
        <p:spPr>
          <a:xfrm rot="10800000">
            <a:off x="6553323" y="3499673"/>
            <a:ext cx="48900" cy="2904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63"/>
          <p:cNvCxnSpPr>
            <a:stCxn id="857" idx="2"/>
            <a:endCxn id="866" idx="0"/>
          </p:cNvCxnSpPr>
          <p:nvPr/>
        </p:nvCxnSpPr>
        <p:spPr>
          <a:xfrm>
            <a:off x="6553462" y="3499750"/>
            <a:ext cx="736500" cy="2934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63"/>
          <p:cNvCxnSpPr>
            <a:stCxn id="863" idx="2"/>
            <a:endCxn id="866" idx="0"/>
          </p:cNvCxnSpPr>
          <p:nvPr/>
        </p:nvCxnSpPr>
        <p:spPr>
          <a:xfrm flipH="1">
            <a:off x="7289959" y="3499750"/>
            <a:ext cx="651300" cy="2934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63"/>
          <p:cNvCxnSpPr>
            <a:stCxn id="863" idx="2"/>
            <a:endCxn id="875" idx="0"/>
          </p:cNvCxnSpPr>
          <p:nvPr/>
        </p:nvCxnSpPr>
        <p:spPr>
          <a:xfrm>
            <a:off x="7941259" y="3499750"/>
            <a:ext cx="141000" cy="2586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63"/>
          <p:cNvCxnSpPr>
            <a:stCxn id="872" idx="0"/>
            <a:endCxn id="866" idx="2"/>
          </p:cNvCxnSpPr>
          <p:nvPr/>
        </p:nvCxnSpPr>
        <p:spPr>
          <a:xfrm rot="10800000">
            <a:off x="7289956" y="4112224"/>
            <a:ext cx="0" cy="208500"/>
          </a:xfrm>
          <a:prstGeom prst="straightConnector1">
            <a:avLst/>
          </a:prstGeom>
          <a:noFill/>
          <a:ln cap="flat" cmpd="sng" w="9525">
            <a:solidFill>
              <a:schemeClr val="dk2"/>
            </a:solidFill>
            <a:prstDash val="solid"/>
            <a:round/>
            <a:headEnd len="med" w="med" type="none"/>
            <a:tailEnd len="med" w="med" type="none"/>
          </a:ln>
        </p:spPr>
      </p:cxnSp>
      <p:sp>
        <p:nvSpPr>
          <p:cNvPr id="891" name="Google Shape;89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Object-Oriented Software</a:t>
            </a:r>
            <a:endParaRPr/>
          </a:p>
        </p:txBody>
      </p:sp>
      <p:sp>
        <p:nvSpPr>
          <p:cNvPr id="132" name="Google Shape;132;p19"/>
          <p:cNvSpPr txBox="1"/>
          <p:nvPr>
            <p:ph idx="1" type="body"/>
          </p:nvPr>
        </p:nvSpPr>
        <p:spPr>
          <a:xfrm>
            <a:off x="468898" y="1282400"/>
            <a:ext cx="63636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What defines an object:</a:t>
            </a:r>
            <a:endParaRPr/>
          </a:p>
          <a:p>
            <a:pPr indent="-368300" lvl="1" marL="914400" marR="0" rtl="0" algn="l">
              <a:lnSpc>
                <a:spcPct val="100000"/>
              </a:lnSpc>
              <a:spcBef>
                <a:spcPts val="0"/>
              </a:spcBef>
              <a:spcAft>
                <a:spcPts val="0"/>
              </a:spcAft>
              <a:buSzPts val="2200"/>
              <a:buChar char="•"/>
            </a:pPr>
            <a:r>
              <a:rPr lang="sv-SE"/>
              <a:t>Data representation</a:t>
            </a:r>
            <a:endParaRPr/>
          </a:p>
          <a:p>
            <a:pPr indent="-342900" lvl="2" marL="1371600" marR="0" rtl="0" algn="l">
              <a:lnSpc>
                <a:spcPct val="100000"/>
              </a:lnSpc>
              <a:spcBef>
                <a:spcPts val="0"/>
              </a:spcBef>
              <a:spcAft>
                <a:spcPts val="0"/>
              </a:spcAft>
              <a:buSzPts val="1800"/>
              <a:buChar char="•"/>
            </a:pPr>
            <a:r>
              <a:rPr lang="sv-SE"/>
              <a:t>Characteristics that define an object (attributes).</a:t>
            </a:r>
            <a:endParaRPr/>
          </a:p>
          <a:p>
            <a:pPr indent="-368300" lvl="1" marL="914400" marR="0" rtl="0" algn="l">
              <a:lnSpc>
                <a:spcPct val="100000"/>
              </a:lnSpc>
              <a:spcBef>
                <a:spcPts val="0"/>
              </a:spcBef>
              <a:spcAft>
                <a:spcPts val="0"/>
              </a:spcAft>
              <a:buSzPts val="2200"/>
              <a:buChar char="•"/>
            </a:pPr>
            <a:r>
              <a:rPr lang="sv-SE"/>
              <a:t>Functionality</a:t>
            </a:r>
            <a:endParaRPr/>
          </a:p>
          <a:p>
            <a:pPr indent="-342900" lvl="2" marL="1371600" marR="0" rtl="0" algn="l">
              <a:lnSpc>
                <a:spcPct val="100000"/>
              </a:lnSpc>
              <a:spcBef>
                <a:spcPts val="0"/>
              </a:spcBef>
              <a:spcAft>
                <a:spcPts val="0"/>
              </a:spcAft>
              <a:buSzPts val="1800"/>
              <a:buChar char="•"/>
            </a:pPr>
            <a:r>
              <a:rPr lang="sv-SE"/>
              <a:t>What the object can do (operations).</a:t>
            </a:r>
            <a:endParaRPr/>
          </a:p>
        </p:txBody>
      </p:sp>
      <p:sp>
        <p:nvSpPr>
          <p:cNvPr id="133" name="Google Shape;13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34" name="Google Shape;134;p19"/>
          <p:cNvSpPr/>
          <p:nvPr/>
        </p:nvSpPr>
        <p:spPr>
          <a:xfrm>
            <a:off x="5987600" y="1455150"/>
            <a:ext cx="2494200" cy="20757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Person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name</a:t>
            </a:r>
            <a:endParaRPr/>
          </a:p>
          <a:p>
            <a:pPr indent="0" lvl="0" marL="0" rtl="0" algn="l">
              <a:spcBef>
                <a:spcPts val="0"/>
              </a:spcBef>
              <a:spcAft>
                <a:spcPts val="0"/>
              </a:spcAft>
              <a:buNone/>
            </a:pPr>
            <a:r>
              <a:rPr lang="sv-SE"/>
              <a:t>age</a:t>
            </a:r>
            <a:endParaRPr/>
          </a:p>
          <a:p>
            <a:pPr indent="0" lvl="0" marL="0" rtl="0" algn="l">
              <a:spcBef>
                <a:spcPts val="0"/>
              </a:spcBef>
              <a:spcAft>
                <a:spcPts val="0"/>
              </a:spcAft>
              <a:buNone/>
            </a:pPr>
            <a:r>
              <a:rPr lang="sv-SE"/>
              <a:t>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sleep()</a:t>
            </a:r>
            <a:endParaRPr/>
          </a:p>
          <a:p>
            <a:pPr indent="0" lvl="0" marL="0" rtl="0" algn="l">
              <a:spcBef>
                <a:spcPts val="0"/>
              </a:spcBef>
              <a:spcAft>
                <a:spcPts val="0"/>
              </a:spcAft>
              <a:buNone/>
            </a:pPr>
            <a:r>
              <a:rPr lang="sv-SE"/>
              <a:t>walk()</a:t>
            </a:r>
            <a:endParaRPr/>
          </a:p>
          <a:p>
            <a:pPr indent="0" lvl="0" marL="0" rtl="0" algn="l">
              <a:spcBef>
                <a:spcPts val="0"/>
              </a:spcBef>
              <a:spcAft>
                <a:spcPts val="0"/>
              </a:spcAft>
              <a:buNone/>
            </a:pPr>
            <a:r>
              <a:rPr lang="sv-SE"/>
              <a:t>playGames()</a:t>
            </a:r>
            <a:endParaRPr/>
          </a:p>
        </p:txBody>
      </p:sp>
      <p:cxnSp>
        <p:nvCxnSpPr>
          <p:cNvPr id="135" name="Google Shape;135;p19"/>
          <p:cNvCxnSpPr/>
          <p:nvPr/>
        </p:nvCxnSpPr>
        <p:spPr>
          <a:xfrm>
            <a:off x="5987600" y="19217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36" name="Google Shape;136;p19"/>
          <p:cNvCxnSpPr/>
          <p:nvPr/>
        </p:nvCxnSpPr>
        <p:spPr>
          <a:xfrm>
            <a:off x="5987600" y="272458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Bottom-Up Testing</a:t>
            </a:r>
            <a:endParaRPr/>
          </a:p>
        </p:txBody>
      </p:sp>
      <p:sp>
        <p:nvSpPr>
          <p:cNvPr id="897" name="Google Shape;897;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 with the lower levels of a system and work your way upwards.</a:t>
            </a:r>
            <a:endParaRPr/>
          </a:p>
          <a:p>
            <a:pPr indent="-393700" lvl="0" marL="457200" rtl="0" algn="l">
              <a:spcBef>
                <a:spcPts val="1000"/>
              </a:spcBef>
              <a:spcAft>
                <a:spcPts val="0"/>
              </a:spcAft>
              <a:buSzPts val="2600"/>
              <a:buChar char="•"/>
            </a:pPr>
            <a:r>
              <a:rPr lang="sv-SE"/>
              <a:t>Necessary for testing critical infrastructure.</a:t>
            </a:r>
            <a:endParaRPr/>
          </a:p>
          <a:p>
            <a:pPr indent="-393700" lvl="0" marL="457200" rtl="0" algn="l">
              <a:spcBef>
                <a:spcPts val="1000"/>
              </a:spcBef>
              <a:spcAft>
                <a:spcPts val="0"/>
              </a:spcAft>
              <a:buSzPts val="2600"/>
              <a:buChar char="•"/>
            </a:pPr>
            <a:r>
              <a:rPr lang="sv-SE"/>
              <a:t>Very good at testing individual components.</a:t>
            </a:r>
            <a:endParaRPr/>
          </a:p>
          <a:p>
            <a:pPr indent="-368300" lvl="1" marL="914400" rtl="0" algn="l">
              <a:spcBef>
                <a:spcPts val="500"/>
              </a:spcBef>
              <a:spcAft>
                <a:spcPts val="0"/>
              </a:spcAft>
              <a:buSzPts val="2200"/>
              <a:buChar char="•"/>
            </a:pPr>
            <a:r>
              <a:rPr lang="sv-SE"/>
              <a:t>But, may not find major architectural problems.</a:t>
            </a:r>
            <a:endParaRPr/>
          </a:p>
          <a:p>
            <a:pPr indent="-368300" lvl="1" marL="914400" rtl="0" algn="l">
              <a:spcBef>
                <a:spcPts val="500"/>
              </a:spcBef>
              <a:spcAft>
                <a:spcPts val="0"/>
              </a:spcAft>
              <a:buSzPts val="2200"/>
              <a:buChar char="•"/>
            </a:pPr>
            <a:r>
              <a:rPr lang="sv-SE"/>
              <a:t>Top-Down Testing aids in finding issues related to how classes are integrated together.</a:t>
            </a:r>
            <a:endParaRPr/>
          </a:p>
          <a:p>
            <a:pPr indent="0" lvl="0" marL="0" marR="0" rtl="0" algn="l">
              <a:lnSpc>
                <a:spcPct val="120000"/>
              </a:lnSpc>
              <a:spcBef>
                <a:spcPts val="0"/>
              </a:spcBef>
              <a:spcAft>
                <a:spcPts val="0"/>
              </a:spcAft>
              <a:buNone/>
            </a:pPr>
            <a:r>
              <a:t/>
            </a:r>
            <a:endParaRPr/>
          </a:p>
        </p:txBody>
      </p:sp>
      <p:sp>
        <p:nvSpPr>
          <p:cNvPr id="898" name="Google Shape;89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Testing</a:t>
            </a:r>
            <a:endParaRPr/>
          </a:p>
        </p:txBody>
      </p:sp>
      <p:sp>
        <p:nvSpPr>
          <p:cNvPr id="904" name="Google Shape;904;p65"/>
          <p:cNvSpPr/>
          <p:nvPr/>
        </p:nvSpPr>
        <p:spPr>
          <a:xfrm>
            <a:off x="876288" y="1717163"/>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1</a:t>
            </a:r>
            <a:endParaRPr/>
          </a:p>
        </p:txBody>
      </p:sp>
      <p:sp>
        <p:nvSpPr>
          <p:cNvPr id="905" name="Google Shape;905;p65"/>
          <p:cNvSpPr/>
          <p:nvPr/>
        </p:nvSpPr>
        <p:spPr>
          <a:xfrm>
            <a:off x="49093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5"/>
          <p:cNvSpPr/>
          <p:nvPr/>
        </p:nvSpPr>
        <p:spPr>
          <a:xfrm>
            <a:off x="101238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5"/>
          <p:cNvSpPr/>
          <p:nvPr/>
        </p:nvSpPr>
        <p:spPr>
          <a:xfrm>
            <a:off x="153383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5"/>
          <p:cNvSpPr/>
          <p:nvPr/>
        </p:nvSpPr>
        <p:spPr>
          <a:xfrm>
            <a:off x="205528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9" name="Google Shape;909;p65"/>
          <p:cNvCxnSpPr>
            <a:stCxn id="904" idx="2"/>
            <a:endCxn id="905" idx="0"/>
          </p:cNvCxnSpPr>
          <p:nvPr/>
        </p:nvCxnSpPr>
        <p:spPr>
          <a:xfrm flipH="1">
            <a:off x="634488" y="1970963"/>
            <a:ext cx="831300" cy="436200"/>
          </a:xfrm>
          <a:prstGeom prst="straightConnector1">
            <a:avLst/>
          </a:prstGeom>
          <a:noFill/>
          <a:ln cap="flat" cmpd="sng" w="19050">
            <a:solidFill>
              <a:schemeClr val="dk2"/>
            </a:solidFill>
            <a:prstDash val="solid"/>
            <a:round/>
            <a:headEnd len="med" w="med" type="none"/>
            <a:tailEnd len="med" w="med" type="none"/>
          </a:ln>
        </p:spPr>
      </p:cxnSp>
      <p:cxnSp>
        <p:nvCxnSpPr>
          <p:cNvPr id="910" name="Google Shape;910;p65"/>
          <p:cNvCxnSpPr>
            <a:stCxn id="904" idx="2"/>
            <a:endCxn id="906" idx="0"/>
          </p:cNvCxnSpPr>
          <p:nvPr/>
        </p:nvCxnSpPr>
        <p:spPr>
          <a:xfrm flipH="1">
            <a:off x="1155888" y="1970963"/>
            <a:ext cx="309900" cy="436200"/>
          </a:xfrm>
          <a:prstGeom prst="straightConnector1">
            <a:avLst/>
          </a:prstGeom>
          <a:noFill/>
          <a:ln cap="flat" cmpd="sng" w="19050">
            <a:solidFill>
              <a:schemeClr val="dk2"/>
            </a:solidFill>
            <a:prstDash val="solid"/>
            <a:round/>
            <a:headEnd len="med" w="med" type="none"/>
            <a:tailEnd len="med" w="med" type="none"/>
          </a:ln>
        </p:spPr>
      </p:cxnSp>
      <p:cxnSp>
        <p:nvCxnSpPr>
          <p:cNvPr id="911" name="Google Shape;911;p65"/>
          <p:cNvCxnSpPr>
            <a:stCxn id="904" idx="2"/>
            <a:endCxn id="907" idx="0"/>
          </p:cNvCxnSpPr>
          <p:nvPr/>
        </p:nvCxnSpPr>
        <p:spPr>
          <a:xfrm>
            <a:off x="1465788" y="1970963"/>
            <a:ext cx="211500" cy="436200"/>
          </a:xfrm>
          <a:prstGeom prst="straightConnector1">
            <a:avLst/>
          </a:prstGeom>
          <a:noFill/>
          <a:ln cap="flat" cmpd="sng" w="19050">
            <a:solidFill>
              <a:schemeClr val="dk2"/>
            </a:solidFill>
            <a:prstDash val="solid"/>
            <a:round/>
            <a:headEnd len="med" w="med" type="none"/>
            <a:tailEnd len="med" w="med" type="none"/>
          </a:ln>
        </p:spPr>
      </p:cxnSp>
      <p:cxnSp>
        <p:nvCxnSpPr>
          <p:cNvPr id="912" name="Google Shape;912;p65"/>
          <p:cNvCxnSpPr>
            <a:stCxn id="904" idx="2"/>
            <a:endCxn id="908" idx="0"/>
          </p:cNvCxnSpPr>
          <p:nvPr/>
        </p:nvCxnSpPr>
        <p:spPr>
          <a:xfrm>
            <a:off x="1465788" y="1970963"/>
            <a:ext cx="733200" cy="436200"/>
          </a:xfrm>
          <a:prstGeom prst="straightConnector1">
            <a:avLst/>
          </a:prstGeom>
          <a:noFill/>
          <a:ln cap="flat" cmpd="sng" w="19050">
            <a:solidFill>
              <a:schemeClr val="dk2"/>
            </a:solidFill>
            <a:prstDash val="solid"/>
            <a:round/>
            <a:headEnd len="med" w="med" type="none"/>
            <a:tailEnd len="med" w="med" type="none"/>
          </a:ln>
        </p:spPr>
      </p:cxnSp>
      <p:sp>
        <p:nvSpPr>
          <p:cNvPr id="913" name="Google Shape;913;p65"/>
          <p:cNvSpPr txBox="1"/>
          <p:nvPr/>
        </p:nvSpPr>
        <p:spPr>
          <a:xfrm>
            <a:off x="668313" y="2689725"/>
            <a:ext cx="1496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Level 2 Stubs</a:t>
            </a:r>
            <a:endParaRPr/>
          </a:p>
        </p:txBody>
      </p:sp>
      <p:sp>
        <p:nvSpPr>
          <p:cNvPr id="914" name="Google Shape;914;p65"/>
          <p:cNvSpPr/>
          <p:nvPr/>
        </p:nvSpPr>
        <p:spPr>
          <a:xfrm>
            <a:off x="3265688" y="2602350"/>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2</a:t>
            </a:r>
            <a:endParaRPr/>
          </a:p>
        </p:txBody>
      </p:sp>
      <p:sp>
        <p:nvSpPr>
          <p:cNvPr id="915" name="Google Shape;915;p65"/>
          <p:cNvSpPr/>
          <p:nvPr/>
        </p:nvSpPr>
        <p:spPr>
          <a:xfrm>
            <a:off x="29294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5"/>
          <p:cNvSpPr/>
          <p:nvPr/>
        </p:nvSpPr>
        <p:spPr>
          <a:xfrm>
            <a:off x="34509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5"/>
          <p:cNvSpPr/>
          <p:nvPr/>
        </p:nvSpPr>
        <p:spPr>
          <a:xfrm>
            <a:off x="39723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5"/>
          <p:cNvSpPr/>
          <p:nvPr/>
        </p:nvSpPr>
        <p:spPr>
          <a:xfrm>
            <a:off x="44938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65"/>
          <p:cNvCxnSpPr>
            <a:stCxn id="914" idx="2"/>
            <a:endCxn id="915" idx="0"/>
          </p:cNvCxnSpPr>
          <p:nvPr/>
        </p:nvCxnSpPr>
        <p:spPr>
          <a:xfrm flipH="1">
            <a:off x="3073088" y="2856150"/>
            <a:ext cx="782100" cy="455400"/>
          </a:xfrm>
          <a:prstGeom prst="straightConnector1">
            <a:avLst/>
          </a:prstGeom>
          <a:noFill/>
          <a:ln cap="flat" cmpd="sng" w="19050">
            <a:solidFill>
              <a:schemeClr val="dk2"/>
            </a:solidFill>
            <a:prstDash val="solid"/>
            <a:round/>
            <a:headEnd len="med" w="med" type="none"/>
            <a:tailEnd len="med" w="med" type="none"/>
          </a:ln>
        </p:spPr>
      </p:cxnSp>
      <p:cxnSp>
        <p:nvCxnSpPr>
          <p:cNvPr id="920" name="Google Shape;920;p65"/>
          <p:cNvCxnSpPr>
            <a:stCxn id="914" idx="2"/>
            <a:endCxn id="916" idx="0"/>
          </p:cNvCxnSpPr>
          <p:nvPr/>
        </p:nvCxnSpPr>
        <p:spPr>
          <a:xfrm flipH="1">
            <a:off x="359448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21" name="Google Shape;921;p65"/>
          <p:cNvCxnSpPr>
            <a:stCxn id="914" idx="2"/>
            <a:endCxn id="917" idx="0"/>
          </p:cNvCxnSpPr>
          <p:nvPr/>
        </p:nvCxnSpPr>
        <p:spPr>
          <a:xfrm>
            <a:off x="385518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22" name="Google Shape;922;p65"/>
          <p:cNvCxnSpPr>
            <a:stCxn id="914" idx="2"/>
            <a:endCxn id="918" idx="0"/>
          </p:cNvCxnSpPr>
          <p:nvPr/>
        </p:nvCxnSpPr>
        <p:spPr>
          <a:xfrm>
            <a:off x="3855188" y="2856150"/>
            <a:ext cx="782100" cy="455400"/>
          </a:xfrm>
          <a:prstGeom prst="straightConnector1">
            <a:avLst/>
          </a:prstGeom>
          <a:noFill/>
          <a:ln cap="flat" cmpd="sng" w="19050">
            <a:solidFill>
              <a:schemeClr val="dk2"/>
            </a:solidFill>
            <a:prstDash val="solid"/>
            <a:round/>
            <a:headEnd len="med" w="med" type="none"/>
            <a:tailEnd len="med" w="med" type="none"/>
          </a:ln>
        </p:spPr>
      </p:cxnSp>
      <p:sp>
        <p:nvSpPr>
          <p:cNvPr id="923" name="Google Shape;923;p65"/>
          <p:cNvSpPr/>
          <p:nvPr/>
        </p:nvSpPr>
        <p:spPr>
          <a:xfrm>
            <a:off x="5201763" y="2602350"/>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2</a:t>
            </a:r>
            <a:endParaRPr/>
          </a:p>
        </p:txBody>
      </p:sp>
      <p:sp>
        <p:nvSpPr>
          <p:cNvPr id="924" name="Google Shape;924;p65"/>
          <p:cNvSpPr/>
          <p:nvPr/>
        </p:nvSpPr>
        <p:spPr>
          <a:xfrm>
            <a:off x="486553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5"/>
          <p:cNvSpPr/>
          <p:nvPr/>
        </p:nvSpPr>
        <p:spPr>
          <a:xfrm>
            <a:off x="538698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5"/>
          <p:cNvSpPr/>
          <p:nvPr/>
        </p:nvSpPr>
        <p:spPr>
          <a:xfrm>
            <a:off x="590843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5"/>
          <p:cNvSpPr/>
          <p:nvPr/>
        </p:nvSpPr>
        <p:spPr>
          <a:xfrm>
            <a:off x="642988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8" name="Google Shape;928;p65"/>
          <p:cNvCxnSpPr>
            <a:stCxn id="923" idx="2"/>
            <a:endCxn id="924" idx="0"/>
          </p:cNvCxnSpPr>
          <p:nvPr/>
        </p:nvCxnSpPr>
        <p:spPr>
          <a:xfrm flipH="1">
            <a:off x="5009163" y="2856150"/>
            <a:ext cx="782100" cy="455400"/>
          </a:xfrm>
          <a:prstGeom prst="straightConnector1">
            <a:avLst/>
          </a:prstGeom>
          <a:noFill/>
          <a:ln cap="flat" cmpd="sng" w="19050">
            <a:solidFill>
              <a:schemeClr val="dk2"/>
            </a:solidFill>
            <a:prstDash val="solid"/>
            <a:round/>
            <a:headEnd len="med" w="med" type="none"/>
            <a:tailEnd len="med" w="med" type="none"/>
          </a:ln>
        </p:spPr>
      </p:cxnSp>
      <p:cxnSp>
        <p:nvCxnSpPr>
          <p:cNvPr id="929" name="Google Shape;929;p65"/>
          <p:cNvCxnSpPr>
            <a:stCxn id="923" idx="2"/>
            <a:endCxn id="925" idx="0"/>
          </p:cNvCxnSpPr>
          <p:nvPr/>
        </p:nvCxnSpPr>
        <p:spPr>
          <a:xfrm flipH="1">
            <a:off x="5530563"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30" name="Google Shape;930;p65"/>
          <p:cNvCxnSpPr>
            <a:stCxn id="923" idx="2"/>
            <a:endCxn id="926" idx="0"/>
          </p:cNvCxnSpPr>
          <p:nvPr/>
        </p:nvCxnSpPr>
        <p:spPr>
          <a:xfrm>
            <a:off x="5791263"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31" name="Google Shape;931;p65"/>
          <p:cNvCxnSpPr>
            <a:stCxn id="923" idx="2"/>
            <a:endCxn id="927" idx="0"/>
          </p:cNvCxnSpPr>
          <p:nvPr/>
        </p:nvCxnSpPr>
        <p:spPr>
          <a:xfrm>
            <a:off x="5791263" y="2856150"/>
            <a:ext cx="782100" cy="455400"/>
          </a:xfrm>
          <a:prstGeom prst="straightConnector1">
            <a:avLst/>
          </a:prstGeom>
          <a:noFill/>
          <a:ln cap="flat" cmpd="sng" w="19050">
            <a:solidFill>
              <a:schemeClr val="dk2"/>
            </a:solidFill>
            <a:prstDash val="solid"/>
            <a:round/>
            <a:headEnd len="med" w="med" type="none"/>
            <a:tailEnd len="med" w="med" type="none"/>
          </a:ln>
        </p:spPr>
      </p:cxnSp>
      <p:sp>
        <p:nvSpPr>
          <p:cNvPr id="932" name="Google Shape;932;p65"/>
          <p:cNvSpPr/>
          <p:nvPr/>
        </p:nvSpPr>
        <p:spPr>
          <a:xfrm>
            <a:off x="7137838" y="2602350"/>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2</a:t>
            </a:r>
            <a:endParaRPr/>
          </a:p>
        </p:txBody>
      </p:sp>
      <p:sp>
        <p:nvSpPr>
          <p:cNvPr id="933" name="Google Shape;933;p65"/>
          <p:cNvSpPr/>
          <p:nvPr/>
        </p:nvSpPr>
        <p:spPr>
          <a:xfrm>
            <a:off x="68016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5"/>
          <p:cNvSpPr/>
          <p:nvPr/>
        </p:nvSpPr>
        <p:spPr>
          <a:xfrm>
            <a:off x="73230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5"/>
          <p:cNvSpPr/>
          <p:nvPr/>
        </p:nvSpPr>
        <p:spPr>
          <a:xfrm>
            <a:off x="78445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5"/>
          <p:cNvSpPr/>
          <p:nvPr/>
        </p:nvSpPr>
        <p:spPr>
          <a:xfrm>
            <a:off x="83659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7" name="Google Shape;937;p65"/>
          <p:cNvCxnSpPr>
            <a:stCxn id="932" idx="2"/>
            <a:endCxn id="933" idx="0"/>
          </p:cNvCxnSpPr>
          <p:nvPr/>
        </p:nvCxnSpPr>
        <p:spPr>
          <a:xfrm flipH="1">
            <a:off x="6945238" y="2856150"/>
            <a:ext cx="782100" cy="455400"/>
          </a:xfrm>
          <a:prstGeom prst="straightConnector1">
            <a:avLst/>
          </a:prstGeom>
          <a:noFill/>
          <a:ln cap="flat" cmpd="sng" w="19050">
            <a:solidFill>
              <a:schemeClr val="dk2"/>
            </a:solidFill>
            <a:prstDash val="solid"/>
            <a:round/>
            <a:headEnd len="med" w="med" type="none"/>
            <a:tailEnd len="med" w="med" type="none"/>
          </a:ln>
        </p:spPr>
      </p:cxnSp>
      <p:cxnSp>
        <p:nvCxnSpPr>
          <p:cNvPr id="938" name="Google Shape;938;p65"/>
          <p:cNvCxnSpPr>
            <a:stCxn id="932" idx="2"/>
            <a:endCxn id="934" idx="0"/>
          </p:cNvCxnSpPr>
          <p:nvPr/>
        </p:nvCxnSpPr>
        <p:spPr>
          <a:xfrm flipH="1">
            <a:off x="746663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39" name="Google Shape;939;p65"/>
          <p:cNvCxnSpPr>
            <a:stCxn id="932" idx="2"/>
            <a:endCxn id="935" idx="0"/>
          </p:cNvCxnSpPr>
          <p:nvPr/>
        </p:nvCxnSpPr>
        <p:spPr>
          <a:xfrm>
            <a:off x="772733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40" name="Google Shape;940;p65"/>
          <p:cNvCxnSpPr>
            <a:stCxn id="932" idx="2"/>
            <a:endCxn id="936" idx="0"/>
          </p:cNvCxnSpPr>
          <p:nvPr/>
        </p:nvCxnSpPr>
        <p:spPr>
          <a:xfrm>
            <a:off x="7727338" y="2856150"/>
            <a:ext cx="782100" cy="455400"/>
          </a:xfrm>
          <a:prstGeom prst="straightConnector1">
            <a:avLst/>
          </a:prstGeom>
          <a:noFill/>
          <a:ln cap="flat" cmpd="sng" w="19050">
            <a:solidFill>
              <a:schemeClr val="dk2"/>
            </a:solidFill>
            <a:prstDash val="solid"/>
            <a:round/>
            <a:headEnd len="med" w="med" type="none"/>
            <a:tailEnd len="med" w="med" type="none"/>
          </a:ln>
        </p:spPr>
      </p:cxnSp>
      <p:sp>
        <p:nvSpPr>
          <p:cNvPr id="941" name="Google Shape;941;p65"/>
          <p:cNvSpPr txBox="1"/>
          <p:nvPr/>
        </p:nvSpPr>
        <p:spPr>
          <a:xfrm>
            <a:off x="5152638" y="3787678"/>
            <a:ext cx="1496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Level 3 Stubs</a:t>
            </a:r>
            <a:endParaRPr/>
          </a:p>
        </p:txBody>
      </p:sp>
      <p:sp>
        <p:nvSpPr>
          <p:cNvPr id="942" name="Google Shape;942;p65"/>
          <p:cNvSpPr/>
          <p:nvPr/>
        </p:nvSpPr>
        <p:spPr>
          <a:xfrm>
            <a:off x="5201763" y="1717163"/>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Level1</a:t>
            </a:r>
            <a:endParaRPr/>
          </a:p>
        </p:txBody>
      </p:sp>
      <p:cxnSp>
        <p:nvCxnSpPr>
          <p:cNvPr id="943" name="Google Shape;943;p65"/>
          <p:cNvCxnSpPr>
            <a:stCxn id="942" idx="2"/>
            <a:endCxn id="914" idx="0"/>
          </p:cNvCxnSpPr>
          <p:nvPr/>
        </p:nvCxnSpPr>
        <p:spPr>
          <a:xfrm flipH="1">
            <a:off x="3855063" y="1970963"/>
            <a:ext cx="1936200" cy="631500"/>
          </a:xfrm>
          <a:prstGeom prst="straightConnector1">
            <a:avLst/>
          </a:prstGeom>
          <a:noFill/>
          <a:ln cap="flat" cmpd="sng" w="19050">
            <a:solidFill>
              <a:schemeClr val="dk2"/>
            </a:solidFill>
            <a:prstDash val="solid"/>
            <a:round/>
            <a:headEnd len="med" w="med" type="none"/>
            <a:tailEnd len="med" w="med" type="none"/>
          </a:ln>
        </p:spPr>
      </p:cxnSp>
      <p:cxnSp>
        <p:nvCxnSpPr>
          <p:cNvPr id="944" name="Google Shape;944;p65"/>
          <p:cNvCxnSpPr>
            <a:stCxn id="942" idx="2"/>
            <a:endCxn id="923" idx="0"/>
          </p:cNvCxnSpPr>
          <p:nvPr/>
        </p:nvCxnSpPr>
        <p:spPr>
          <a:xfrm>
            <a:off x="5791263" y="1970963"/>
            <a:ext cx="0" cy="631500"/>
          </a:xfrm>
          <a:prstGeom prst="straightConnector1">
            <a:avLst/>
          </a:prstGeom>
          <a:noFill/>
          <a:ln cap="flat" cmpd="sng" w="19050">
            <a:solidFill>
              <a:schemeClr val="dk2"/>
            </a:solidFill>
            <a:prstDash val="solid"/>
            <a:round/>
            <a:headEnd len="med" w="med" type="none"/>
            <a:tailEnd len="med" w="med" type="none"/>
          </a:ln>
        </p:spPr>
      </p:cxnSp>
      <p:cxnSp>
        <p:nvCxnSpPr>
          <p:cNvPr id="945" name="Google Shape;945;p65"/>
          <p:cNvCxnSpPr>
            <a:stCxn id="942" idx="2"/>
            <a:endCxn id="932" idx="0"/>
          </p:cNvCxnSpPr>
          <p:nvPr/>
        </p:nvCxnSpPr>
        <p:spPr>
          <a:xfrm>
            <a:off x="5791263" y="1970963"/>
            <a:ext cx="1936200" cy="631500"/>
          </a:xfrm>
          <a:prstGeom prst="straightConnector1">
            <a:avLst/>
          </a:prstGeom>
          <a:noFill/>
          <a:ln cap="flat" cmpd="sng" w="19050">
            <a:solidFill>
              <a:schemeClr val="dk2"/>
            </a:solidFill>
            <a:prstDash val="solid"/>
            <a:round/>
            <a:headEnd len="med" w="med" type="none"/>
            <a:tailEnd len="med" w="med" type="none"/>
          </a:ln>
        </p:spPr>
      </p:cxnSp>
      <p:cxnSp>
        <p:nvCxnSpPr>
          <p:cNvPr id="946" name="Google Shape;946;p65"/>
          <p:cNvCxnSpPr>
            <a:stCxn id="904" idx="3"/>
            <a:endCxn id="942" idx="1"/>
          </p:cNvCxnSpPr>
          <p:nvPr/>
        </p:nvCxnSpPr>
        <p:spPr>
          <a:xfrm>
            <a:off x="2055288" y="1844063"/>
            <a:ext cx="3146400" cy="0"/>
          </a:xfrm>
          <a:prstGeom prst="straightConnector1">
            <a:avLst/>
          </a:prstGeom>
          <a:noFill/>
          <a:ln cap="flat" cmpd="sng" w="19050">
            <a:solidFill>
              <a:srgbClr val="980000"/>
            </a:solidFill>
            <a:prstDash val="solid"/>
            <a:round/>
            <a:headEnd len="med" w="med" type="none"/>
            <a:tailEnd len="med" w="med" type="triangle"/>
          </a:ln>
        </p:spPr>
      </p:cxnSp>
      <p:sp>
        <p:nvSpPr>
          <p:cNvPr id="947" name="Google Shape;947;p65"/>
          <p:cNvSpPr txBox="1"/>
          <p:nvPr/>
        </p:nvSpPr>
        <p:spPr>
          <a:xfrm>
            <a:off x="2303438" y="1445400"/>
            <a:ext cx="2234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Testing Sequence</a:t>
            </a:r>
            <a:endParaRPr/>
          </a:p>
        </p:txBody>
      </p:sp>
      <p:cxnSp>
        <p:nvCxnSpPr>
          <p:cNvPr id="948" name="Google Shape;948;p65"/>
          <p:cNvCxnSpPr>
            <a:stCxn id="942" idx="3"/>
          </p:cNvCxnSpPr>
          <p:nvPr/>
        </p:nvCxnSpPr>
        <p:spPr>
          <a:xfrm>
            <a:off x="6380763" y="1844063"/>
            <a:ext cx="2247600" cy="1200"/>
          </a:xfrm>
          <a:prstGeom prst="straightConnector1">
            <a:avLst/>
          </a:prstGeom>
          <a:noFill/>
          <a:ln cap="flat" cmpd="sng" w="19050">
            <a:solidFill>
              <a:srgbClr val="980000"/>
            </a:solidFill>
            <a:prstDash val="solid"/>
            <a:round/>
            <a:headEnd len="med" w="med" type="none"/>
            <a:tailEnd len="med" w="med" type="triangle"/>
          </a:ln>
        </p:spPr>
      </p:cxnSp>
      <p:sp>
        <p:nvSpPr>
          <p:cNvPr id="949" name="Google Shape;94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Testing</a:t>
            </a:r>
            <a:endParaRPr/>
          </a:p>
        </p:txBody>
      </p:sp>
      <p:sp>
        <p:nvSpPr>
          <p:cNvPr id="955" name="Google Shape;955;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 with the high levels of system hierarchy and work your way downwards.</a:t>
            </a:r>
            <a:endParaRPr/>
          </a:p>
          <a:p>
            <a:pPr indent="-368300" lvl="1" marL="914400" rtl="0" algn="l">
              <a:spcBef>
                <a:spcPts val="0"/>
              </a:spcBef>
              <a:spcAft>
                <a:spcPts val="0"/>
              </a:spcAft>
              <a:buSzPts val="2200"/>
              <a:buChar char="•"/>
            </a:pPr>
            <a:r>
              <a:rPr lang="sv-SE"/>
              <a:t>Lower levels are replaced with mock objects.</a:t>
            </a:r>
            <a:endParaRPr/>
          </a:p>
          <a:p>
            <a:pPr indent="-393700" lvl="0" marL="457200" rtl="0" algn="l">
              <a:spcBef>
                <a:spcPts val="0"/>
              </a:spcBef>
              <a:spcAft>
                <a:spcPts val="0"/>
              </a:spcAft>
              <a:buSzPts val="2600"/>
              <a:buChar char="•"/>
            </a:pPr>
            <a:r>
              <a:rPr lang="sv-SE"/>
              <a:t>Very good for finding architectural or integration errors.</a:t>
            </a:r>
            <a:endParaRPr/>
          </a:p>
          <a:p>
            <a:pPr indent="-393700" lvl="0" marL="457200" rtl="0" algn="l">
              <a:spcBef>
                <a:spcPts val="0"/>
              </a:spcBef>
              <a:spcAft>
                <a:spcPts val="0"/>
              </a:spcAft>
              <a:buSzPts val="2600"/>
              <a:buChar char="•"/>
            </a:pPr>
            <a:r>
              <a:rPr lang="sv-SE"/>
              <a:t>May need system infrastructure in place before testing is possible.</a:t>
            </a:r>
            <a:endParaRPr/>
          </a:p>
          <a:p>
            <a:pPr indent="-393700" lvl="0" marL="457200" rtl="0" algn="l">
              <a:spcBef>
                <a:spcPts val="0"/>
              </a:spcBef>
              <a:spcAft>
                <a:spcPts val="0"/>
              </a:spcAft>
              <a:buSzPts val="2600"/>
              <a:buChar char="•"/>
            </a:pPr>
            <a:r>
              <a:rPr lang="sv-SE"/>
              <a:t>Requires large effort in developing stubs.</a:t>
            </a:r>
            <a:endParaRPr/>
          </a:p>
          <a:p>
            <a:pPr indent="0" lvl="0" marL="0" rtl="0" algn="l">
              <a:spcBef>
                <a:spcPts val="100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956" name="Google Shape;956;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3" name="Google Shape;96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and </a:t>
            </a:r>
            <a:r>
              <a:rPr lang="sv-SE"/>
              <a:t>Bottom</a:t>
            </a:r>
            <a:r>
              <a:rPr lang="sv-SE"/>
              <a:t>-Up</a:t>
            </a:r>
            <a:endParaRPr/>
          </a:p>
        </p:txBody>
      </p:sp>
      <p:sp>
        <p:nvSpPr>
          <p:cNvPr id="964" name="Google Shape;964;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Both approaches can be applied if classes are delivered according to the hierarchy.</a:t>
            </a:r>
            <a:endParaRPr/>
          </a:p>
          <a:p>
            <a:pPr indent="-393700" lvl="0" marL="457200" rtl="0" algn="l">
              <a:spcBef>
                <a:spcPts val="0"/>
              </a:spcBef>
              <a:spcAft>
                <a:spcPts val="0"/>
              </a:spcAft>
              <a:buSzPts val="2600"/>
              <a:buChar char="•"/>
            </a:pPr>
            <a:r>
              <a:rPr lang="sv-SE"/>
              <a:t>Both approaches are effective at exposing integration issues.</a:t>
            </a:r>
            <a:endParaRPr/>
          </a:p>
          <a:p>
            <a:pPr indent="-393700" lvl="0" marL="457200" rtl="0" algn="l">
              <a:spcBef>
                <a:spcPts val="0"/>
              </a:spcBef>
              <a:spcAft>
                <a:spcPts val="0"/>
              </a:spcAft>
              <a:buSzPts val="2600"/>
              <a:buChar char="•"/>
            </a:pPr>
            <a:r>
              <a:rPr lang="sv-SE"/>
              <a:t>Real systems are rarely developed unidirectionally.</a:t>
            </a:r>
            <a:endParaRPr/>
          </a:p>
          <a:p>
            <a:pPr indent="-368300" lvl="1" marL="914400" rtl="0" algn="l">
              <a:spcBef>
                <a:spcPts val="0"/>
              </a:spcBef>
              <a:spcAft>
                <a:spcPts val="0"/>
              </a:spcAft>
              <a:buSzPts val="2200"/>
              <a:buChar char="•"/>
            </a:pPr>
            <a:r>
              <a:rPr lang="sv-SE"/>
              <a:t>Driven by reuse of components or integration of libraries.</a:t>
            </a:r>
            <a:endParaRPr/>
          </a:p>
          <a:p>
            <a:pPr indent="-368300" lvl="1" marL="914400" rtl="0" algn="l">
              <a:spcBef>
                <a:spcPts val="0"/>
              </a:spcBef>
              <a:spcAft>
                <a:spcPts val="0"/>
              </a:spcAft>
              <a:buSzPts val="2200"/>
              <a:buChar char="•"/>
            </a:pPr>
            <a:r>
              <a:rPr lang="sv-SE"/>
              <a:t>Driven by need to develop early prototypes.</a:t>
            </a:r>
            <a:endParaRPr/>
          </a:p>
          <a:p>
            <a:pPr indent="-368300" lvl="1" marL="914400" rtl="0" algn="l">
              <a:spcBef>
                <a:spcPts val="0"/>
              </a:spcBef>
              <a:spcAft>
                <a:spcPts val="0"/>
              </a:spcAft>
              <a:buSzPts val="2200"/>
              <a:buChar char="•"/>
            </a:pPr>
            <a:r>
              <a:rPr lang="sv-SE"/>
              <a:t>Can combine elements of each approach.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71" name="Google Shape;97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Sandwich/Backbone Testing</a:t>
            </a:r>
            <a:endParaRPr/>
          </a:p>
        </p:txBody>
      </p:sp>
      <p:sp>
        <p:nvSpPr>
          <p:cNvPr id="972" name="Google Shape;972;p6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Starts top-down</a:t>
            </a:r>
            <a:endParaRPr/>
          </a:p>
          <a:p>
            <a:pPr indent="-368300" lvl="1" marL="914400" rtl="0" algn="l">
              <a:spcBef>
                <a:spcPts val="0"/>
              </a:spcBef>
              <a:spcAft>
                <a:spcPts val="0"/>
              </a:spcAft>
              <a:buSzPts val="2200"/>
              <a:buChar char="•"/>
            </a:pPr>
            <a:r>
              <a:rPr lang="sv-SE"/>
              <a:t>Develop early prototype for feedback.</a:t>
            </a:r>
            <a:endParaRPr/>
          </a:p>
          <a:p>
            <a:pPr indent="-393700" lvl="0" marL="457200" rtl="0" algn="l">
              <a:spcBef>
                <a:spcPts val="0"/>
              </a:spcBef>
              <a:spcAft>
                <a:spcPts val="0"/>
              </a:spcAft>
              <a:buSzPts val="2600"/>
              <a:buChar char="•"/>
            </a:pPr>
            <a:r>
              <a:rPr lang="sv-SE"/>
              <a:t>Integrate modules bottom-up as built.</a:t>
            </a:r>
            <a:endParaRPr/>
          </a:p>
          <a:p>
            <a:pPr indent="-393700" lvl="0" marL="457200" rtl="0" algn="l">
              <a:spcBef>
                <a:spcPts val="0"/>
              </a:spcBef>
              <a:spcAft>
                <a:spcPts val="0"/>
              </a:spcAft>
              <a:buSzPts val="2600"/>
              <a:buChar char="•"/>
            </a:pPr>
            <a:r>
              <a:rPr lang="sv-SE"/>
              <a:t>Adds flexibility, but hard to plan and monitor.</a:t>
            </a:r>
            <a:endParaRPr/>
          </a:p>
        </p:txBody>
      </p:sp>
      <p:sp>
        <p:nvSpPr>
          <p:cNvPr id="973" name="Google Shape;973;p68"/>
          <p:cNvSpPr/>
          <p:nvPr/>
        </p:nvSpPr>
        <p:spPr>
          <a:xfrm>
            <a:off x="4578550" y="2274526"/>
            <a:ext cx="654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USAccount</a:t>
            </a:r>
            <a:endParaRPr sz="700"/>
          </a:p>
          <a:p>
            <a:pPr indent="0" lvl="0" marL="0" rtl="0" algn="l">
              <a:spcBef>
                <a:spcPts val="0"/>
              </a:spcBef>
              <a:spcAft>
                <a:spcPts val="0"/>
              </a:spcAft>
              <a:buNone/>
            </a:pPr>
            <a:r>
              <a:t/>
            </a:r>
            <a:endParaRPr/>
          </a:p>
        </p:txBody>
      </p:sp>
      <p:cxnSp>
        <p:nvCxnSpPr>
          <p:cNvPr id="974" name="Google Shape;974;p68"/>
          <p:cNvCxnSpPr/>
          <p:nvPr/>
        </p:nvCxnSpPr>
        <p:spPr>
          <a:xfrm>
            <a:off x="4578550" y="2434120"/>
            <a:ext cx="654900" cy="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68"/>
          <p:cNvCxnSpPr/>
          <p:nvPr/>
        </p:nvCxnSpPr>
        <p:spPr>
          <a:xfrm>
            <a:off x="4578550" y="2506083"/>
            <a:ext cx="654900" cy="0"/>
          </a:xfrm>
          <a:prstGeom prst="straightConnector1">
            <a:avLst/>
          </a:prstGeom>
          <a:noFill/>
          <a:ln cap="flat" cmpd="sng" w="9525">
            <a:solidFill>
              <a:schemeClr val="dk2"/>
            </a:solidFill>
            <a:prstDash val="solid"/>
            <a:round/>
            <a:headEnd len="med" w="med" type="none"/>
            <a:tailEnd len="med" w="med" type="none"/>
          </a:ln>
        </p:spPr>
      </p:cxnSp>
      <p:sp>
        <p:nvSpPr>
          <p:cNvPr id="976" name="Google Shape;976;p68"/>
          <p:cNvSpPr/>
          <p:nvPr/>
        </p:nvSpPr>
        <p:spPr>
          <a:xfrm>
            <a:off x="5478004" y="306114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OtherAccount</a:t>
            </a:r>
            <a:endParaRPr sz="700"/>
          </a:p>
          <a:p>
            <a:pPr indent="0" lvl="0" marL="0" rtl="0" algn="l">
              <a:spcBef>
                <a:spcPts val="0"/>
              </a:spcBef>
              <a:spcAft>
                <a:spcPts val="0"/>
              </a:spcAft>
              <a:buNone/>
            </a:pPr>
            <a:r>
              <a:t/>
            </a:r>
            <a:endParaRPr/>
          </a:p>
        </p:txBody>
      </p:sp>
      <p:cxnSp>
        <p:nvCxnSpPr>
          <p:cNvPr id="977" name="Google Shape;977;p68"/>
          <p:cNvCxnSpPr/>
          <p:nvPr/>
        </p:nvCxnSpPr>
        <p:spPr>
          <a:xfrm>
            <a:off x="5478004" y="322073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68"/>
          <p:cNvCxnSpPr/>
          <p:nvPr/>
        </p:nvCxnSpPr>
        <p:spPr>
          <a:xfrm>
            <a:off x="5478004" y="3292697"/>
            <a:ext cx="743400" cy="0"/>
          </a:xfrm>
          <a:prstGeom prst="straightConnector1">
            <a:avLst/>
          </a:prstGeom>
          <a:noFill/>
          <a:ln cap="flat" cmpd="sng" w="9525">
            <a:solidFill>
              <a:schemeClr val="dk2"/>
            </a:solidFill>
            <a:prstDash val="solid"/>
            <a:round/>
            <a:headEnd len="med" w="med" type="none"/>
            <a:tailEnd len="med" w="med" type="none"/>
          </a:ln>
        </p:spPr>
      </p:cxnSp>
      <p:sp>
        <p:nvSpPr>
          <p:cNvPr id="979" name="Google Shape;979;p68"/>
          <p:cNvSpPr/>
          <p:nvPr/>
        </p:nvSpPr>
        <p:spPr>
          <a:xfrm>
            <a:off x="5233461" y="2618906"/>
            <a:ext cx="6978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EUAccount</a:t>
            </a:r>
            <a:endParaRPr sz="700"/>
          </a:p>
          <a:p>
            <a:pPr indent="0" lvl="0" marL="0" rtl="0" algn="l">
              <a:spcBef>
                <a:spcPts val="0"/>
              </a:spcBef>
              <a:spcAft>
                <a:spcPts val="0"/>
              </a:spcAft>
              <a:buNone/>
            </a:pPr>
            <a:r>
              <a:t/>
            </a:r>
            <a:endParaRPr/>
          </a:p>
        </p:txBody>
      </p:sp>
      <p:cxnSp>
        <p:nvCxnSpPr>
          <p:cNvPr id="980" name="Google Shape;980;p68"/>
          <p:cNvCxnSpPr/>
          <p:nvPr/>
        </p:nvCxnSpPr>
        <p:spPr>
          <a:xfrm>
            <a:off x="5233461" y="2778501"/>
            <a:ext cx="697800" cy="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68"/>
          <p:cNvCxnSpPr/>
          <p:nvPr/>
        </p:nvCxnSpPr>
        <p:spPr>
          <a:xfrm>
            <a:off x="5233461" y="2850463"/>
            <a:ext cx="697800" cy="0"/>
          </a:xfrm>
          <a:prstGeom prst="straightConnector1">
            <a:avLst/>
          </a:prstGeom>
          <a:noFill/>
          <a:ln cap="flat" cmpd="sng" w="9525">
            <a:solidFill>
              <a:schemeClr val="dk2"/>
            </a:solidFill>
            <a:prstDash val="solid"/>
            <a:round/>
            <a:headEnd len="med" w="med" type="none"/>
            <a:tailEnd len="med" w="med" type="none"/>
          </a:ln>
        </p:spPr>
      </p:cxnSp>
      <p:sp>
        <p:nvSpPr>
          <p:cNvPr id="982" name="Google Shape;982;p68"/>
          <p:cNvSpPr/>
          <p:nvPr/>
        </p:nvSpPr>
        <p:spPr>
          <a:xfrm>
            <a:off x="6221625" y="2033288"/>
            <a:ext cx="651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a:t>
            </a:r>
            <a:endParaRPr sz="700"/>
          </a:p>
          <a:p>
            <a:pPr indent="0" lvl="0" marL="0" rtl="0" algn="l">
              <a:spcBef>
                <a:spcPts val="0"/>
              </a:spcBef>
              <a:spcAft>
                <a:spcPts val="0"/>
              </a:spcAft>
              <a:buNone/>
            </a:pPr>
            <a:r>
              <a:t/>
            </a:r>
            <a:endParaRPr/>
          </a:p>
        </p:txBody>
      </p:sp>
      <p:cxnSp>
        <p:nvCxnSpPr>
          <p:cNvPr id="983" name="Google Shape;983;p68"/>
          <p:cNvCxnSpPr/>
          <p:nvPr/>
        </p:nvCxnSpPr>
        <p:spPr>
          <a:xfrm>
            <a:off x="6221625" y="2192882"/>
            <a:ext cx="651600" cy="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68"/>
          <p:cNvCxnSpPr/>
          <p:nvPr/>
        </p:nvCxnSpPr>
        <p:spPr>
          <a:xfrm>
            <a:off x="6221625" y="2264845"/>
            <a:ext cx="651600" cy="0"/>
          </a:xfrm>
          <a:prstGeom prst="straightConnector1">
            <a:avLst/>
          </a:prstGeom>
          <a:noFill/>
          <a:ln cap="flat" cmpd="sng" w="9525">
            <a:solidFill>
              <a:schemeClr val="dk2"/>
            </a:solidFill>
            <a:prstDash val="solid"/>
            <a:round/>
            <a:headEnd len="med" w="med" type="none"/>
            <a:tailEnd len="med" w="med" type="none"/>
          </a:ln>
        </p:spPr>
      </p:cxnSp>
      <p:sp>
        <p:nvSpPr>
          <p:cNvPr id="985" name="Google Shape;985;p68"/>
          <p:cNvSpPr/>
          <p:nvPr/>
        </p:nvSpPr>
        <p:spPr>
          <a:xfrm>
            <a:off x="6103482" y="1486069"/>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CustomerCare</a:t>
            </a:r>
            <a:endParaRPr sz="700"/>
          </a:p>
          <a:p>
            <a:pPr indent="0" lvl="0" marL="0" rtl="0" algn="l">
              <a:spcBef>
                <a:spcPts val="0"/>
              </a:spcBef>
              <a:spcAft>
                <a:spcPts val="0"/>
              </a:spcAft>
              <a:buNone/>
            </a:pPr>
            <a:r>
              <a:t/>
            </a:r>
            <a:endParaRPr/>
          </a:p>
        </p:txBody>
      </p:sp>
      <p:cxnSp>
        <p:nvCxnSpPr>
          <p:cNvPr id="986" name="Google Shape;986;p68"/>
          <p:cNvCxnSpPr/>
          <p:nvPr/>
        </p:nvCxnSpPr>
        <p:spPr>
          <a:xfrm>
            <a:off x="6103482" y="164566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68"/>
          <p:cNvCxnSpPr/>
          <p:nvPr/>
        </p:nvCxnSpPr>
        <p:spPr>
          <a:xfrm>
            <a:off x="6103482" y="1717626"/>
            <a:ext cx="795900" cy="0"/>
          </a:xfrm>
          <a:prstGeom prst="straightConnector1">
            <a:avLst/>
          </a:prstGeom>
          <a:noFill/>
          <a:ln cap="flat" cmpd="sng" w="9525">
            <a:solidFill>
              <a:schemeClr val="dk2"/>
            </a:solidFill>
            <a:prstDash val="solid"/>
            <a:round/>
            <a:headEnd len="med" w="med" type="none"/>
            <a:tailEnd len="med" w="med" type="none"/>
          </a:ln>
        </p:spPr>
      </p:cxnSp>
      <p:sp>
        <p:nvSpPr>
          <p:cNvPr id="988" name="Google Shape;988;p68"/>
          <p:cNvSpPr/>
          <p:nvPr/>
        </p:nvSpPr>
        <p:spPr>
          <a:xfrm>
            <a:off x="6731355" y="2515841"/>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Order</a:t>
            </a:r>
            <a:endParaRPr sz="700"/>
          </a:p>
          <a:p>
            <a:pPr indent="0" lvl="0" marL="0" rtl="0" algn="l">
              <a:spcBef>
                <a:spcPts val="0"/>
              </a:spcBef>
              <a:spcAft>
                <a:spcPts val="0"/>
              </a:spcAft>
              <a:buNone/>
            </a:pPr>
            <a:r>
              <a:t/>
            </a:r>
            <a:endParaRPr/>
          </a:p>
        </p:txBody>
      </p:sp>
      <p:cxnSp>
        <p:nvCxnSpPr>
          <p:cNvPr id="989" name="Google Shape;989;p68"/>
          <p:cNvCxnSpPr/>
          <p:nvPr/>
        </p:nvCxnSpPr>
        <p:spPr>
          <a:xfrm>
            <a:off x="6731355" y="2675435"/>
            <a:ext cx="470100" cy="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68"/>
          <p:cNvCxnSpPr/>
          <p:nvPr/>
        </p:nvCxnSpPr>
        <p:spPr>
          <a:xfrm>
            <a:off x="6731355" y="2747399"/>
            <a:ext cx="470100" cy="0"/>
          </a:xfrm>
          <a:prstGeom prst="straightConnector1">
            <a:avLst/>
          </a:prstGeom>
          <a:noFill/>
          <a:ln cap="flat" cmpd="sng" w="9525">
            <a:solidFill>
              <a:schemeClr val="dk2"/>
            </a:solidFill>
            <a:prstDash val="solid"/>
            <a:round/>
            <a:headEnd len="med" w="med" type="none"/>
            <a:tailEnd len="med" w="med" type="none"/>
          </a:ln>
        </p:spPr>
      </p:cxnSp>
      <p:sp>
        <p:nvSpPr>
          <p:cNvPr id="991" name="Google Shape;991;p68"/>
          <p:cNvSpPr/>
          <p:nvPr/>
        </p:nvSpPr>
        <p:spPr>
          <a:xfrm>
            <a:off x="6318412" y="3180550"/>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a:t>
            </a:r>
            <a:endParaRPr sz="700"/>
          </a:p>
          <a:p>
            <a:pPr indent="0" lvl="0" marL="0" rtl="0" algn="l">
              <a:spcBef>
                <a:spcPts val="0"/>
              </a:spcBef>
              <a:spcAft>
                <a:spcPts val="0"/>
              </a:spcAft>
              <a:buNone/>
            </a:pPr>
            <a:r>
              <a:t/>
            </a:r>
            <a:endParaRPr/>
          </a:p>
        </p:txBody>
      </p:sp>
      <p:cxnSp>
        <p:nvCxnSpPr>
          <p:cNvPr id="992" name="Google Shape;992;p68"/>
          <p:cNvCxnSpPr/>
          <p:nvPr/>
        </p:nvCxnSpPr>
        <p:spPr>
          <a:xfrm>
            <a:off x="6318412" y="3340144"/>
            <a:ext cx="470100" cy="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68"/>
          <p:cNvCxnSpPr/>
          <p:nvPr/>
        </p:nvCxnSpPr>
        <p:spPr>
          <a:xfrm>
            <a:off x="6318412" y="3412107"/>
            <a:ext cx="470100" cy="0"/>
          </a:xfrm>
          <a:prstGeom prst="straightConnector1">
            <a:avLst/>
          </a:prstGeom>
          <a:noFill/>
          <a:ln cap="flat" cmpd="sng" w="9525">
            <a:solidFill>
              <a:schemeClr val="dk2"/>
            </a:solidFill>
            <a:prstDash val="solid"/>
            <a:round/>
            <a:headEnd len="med" w="med" type="none"/>
            <a:tailEnd len="med" w="med" type="none"/>
          </a:ln>
        </p:spPr>
      </p:cxnSp>
      <p:sp>
        <p:nvSpPr>
          <p:cNvPr id="994" name="Google Shape;994;p68"/>
          <p:cNvSpPr/>
          <p:nvPr/>
        </p:nvSpPr>
        <p:spPr>
          <a:xfrm>
            <a:off x="6895145" y="3180550"/>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PriceList</a:t>
            </a:r>
            <a:endParaRPr sz="700"/>
          </a:p>
          <a:p>
            <a:pPr indent="0" lvl="0" marL="0" rtl="0" algn="l">
              <a:spcBef>
                <a:spcPts val="0"/>
              </a:spcBef>
              <a:spcAft>
                <a:spcPts val="0"/>
              </a:spcAft>
              <a:buNone/>
            </a:pPr>
            <a:r>
              <a:t/>
            </a:r>
            <a:endParaRPr/>
          </a:p>
        </p:txBody>
      </p:sp>
      <p:cxnSp>
        <p:nvCxnSpPr>
          <p:cNvPr id="995" name="Google Shape;995;p68"/>
          <p:cNvCxnSpPr/>
          <p:nvPr/>
        </p:nvCxnSpPr>
        <p:spPr>
          <a:xfrm>
            <a:off x="6895145" y="3340144"/>
            <a:ext cx="567600" cy="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68"/>
          <p:cNvCxnSpPr/>
          <p:nvPr/>
        </p:nvCxnSpPr>
        <p:spPr>
          <a:xfrm>
            <a:off x="6895145" y="3412107"/>
            <a:ext cx="567600" cy="0"/>
          </a:xfrm>
          <a:prstGeom prst="straightConnector1">
            <a:avLst/>
          </a:prstGeom>
          <a:noFill/>
          <a:ln cap="flat" cmpd="sng" w="9525">
            <a:solidFill>
              <a:schemeClr val="dk2"/>
            </a:solidFill>
            <a:prstDash val="solid"/>
            <a:round/>
            <a:headEnd len="med" w="med" type="none"/>
            <a:tailEnd len="med" w="med" type="none"/>
          </a:ln>
        </p:spPr>
      </p:cxnSp>
      <p:sp>
        <p:nvSpPr>
          <p:cNvPr id="997" name="Google Shape;997;p68"/>
          <p:cNvSpPr/>
          <p:nvPr/>
        </p:nvSpPr>
        <p:spPr>
          <a:xfrm>
            <a:off x="7569559" y="318055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a:t>
            </a:r>
            <a:endParaRPr sz="700"/>
          </a:p>
          <a:p>
            <a:pPr indent="0" lvl="0" marL="0" rtl="0" algn="l">
              <a:spcBef>
                <a:spcPts val="0"/>
              </a:spcBef>
              <a:spcAft>
                <a:spcPts val="0"/>
              </a:spcAft>
              <a:buNone/>
            </a:pPr>
            <a:r>
              <a:t/>
            </a:r>
            <a:endParaRPr/>
          </a:p>
        </p:txBody>
      </p:sp>
      <p:cxnSp>
        <p:nvCxnSpPr>
          <p:cNvPr id="998" name="Google Shape;998;p68"/>
          <p:cNvCxnSpPr/>
          <p:nvPr/>
        </p:nvCxnSpPr>
        <p:spPr>
          <a:xfrm>
            <a:off x="7569559" y="334014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68"/>
          <p:cNvCxnSpPr/>
          <p:nvPr/>
        </p:nvCxnSpPr>
        <p:spPr>
          <a:xfrm>
            <a:off x="7569559" y="3412107"/>
            <a:ext cx="743400" cy="0"/>
          </a:xfrm>
          <a:prstGeom prst="straightConnector1">
            <a:avLst/>
          </a:prstGeom>
          <a:noFill/>
          <a:ln cap="flat" cmpd="sng" w="9525">
            <a:solidFill>
              <a:schemeClr val="dk2"/>
            </a:solidFill>
            <a:prstDash val="solid"/>
            <a:round/>
            <a:headEnd len="med" w="med" type="none"/>
            <a:tailEnd len="med" w="med" type="none"/>
          </a:ln>
        </p:spPr>
      </p:cxnSp>
      <p:sp>
        <p:nvSpPr>
          <p:cNvPr id="1000" name="Google Shape;1000;p68"/>
          <p:cNvSpPr/>
          <p:nvPr/>
        </p:nvSpPr>
        <p:spPr>
          <a:xfrm>
            <a:off x="7054906" y="3793118"/>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a:t>
            </a:r>
            <a:endParaRPr sz="700"/>
          </a:p>
          <a:p>
            <a:pPr indent="0" lvl="0" marL="0" rtl="0" algn="l">
              <a:spcBef>
                <a:spcPts val="0"/>
              </a:spcBef>
              <a:spcAft>
                <a:spcPts val="0"/>
              </a:spcAft>
              <a:buNone/>
            </a:pPr>
            <a:r>
              <a:t/>
            </a:r>
            <a:endParaRPr/>
          </a:p>
        </p:txBody>
      </p:sp>
      <p:cxnSp>
        <p:nvCxnSpPr>
          <p:cNvPr id="1001" name="Google Shape;1001;p68"/>
          <p:cNvCxnSpPr/>
          <p:nvPr/>
        </p:nvCxnSpPr>
        <p:spPr>
          <a:xfrm>
            <a:off x="7054906" y="3952712"/>
            <a:ext cx="470100" cy="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68"/>
          <p:cNvCxnSpPr/>
          <p:nvPr/>
        </p:nvCxnSpPr>
        <p:spPr>
          <a:xfrm>
            <a:off x="7054906" y="4024675"/>
            <a:ext cx="470100" cy="0"/>
          </a:xfrm>
          <a:prstGeom prst="straightConnector1">
            <a:avLst/>
          </a:prstGeom>
          <a:noFill/>
          <a:ln cap="flat" cmpd="sng" w="9525">
            <a:solidFill>
              <a:schemeClr val="dk2"/>
            </a:solidFill>
            <a:prstDash val="solid"/>
            <a:round/>
            <a:headEnd len="med" w="med" type="none"/>
            <a:tailEnd len="med" w="med" type="none"/>
          </a:ln>
        </p:spPr>
      </p:cxnSp>
      <p:sp>
        <p:nvSpPr>
          <p:cNvPr id="1003" name="Google Shape;1003;p68"/>
          <p:cNvSpPr/>
          <p:nvPr/>
        </p:nvSpPr>
        <p:spPr>
          <a:xfrm>
            <a:off x="6318423" y="3790073"/>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ModelDB</a:t>
            </a:r>
            <a:endParaRPr sz="700"/>
          </a:p>
          <a:p>
            <a:pPr indent="0" lvl="0" marL="0" rtl="0" algn="l">
              <a:spcBef>
                <a:spcPts val="0"/>
              </a:spcBef>
              <a:spcAft>
                <a:spcPts val="0"/>
              </a:spcAft>
              <a:buNone/>
            </a:pPr>
            <a:r>
              <a:t/>
            </a:r>
            <a:endParaRPr/>
          </a:p>
        </p:txBody>
      </p:sp>
      <p:cxnSp>
        <p:nvCxnSpPr>
          <p:cNvPr id="1004" name="Google Shape;1004;p68"/>
          <p:cNvCxnSpPr/>
          <p:nvPr/>
        </p:nvCxnSpPr>
        <p:spPr>
          <a:xfrm>
            <a:off x="6318423" y="3949668"/>
            <a:ext cx="567600" cy="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68"/>
          <p:cNvCxnSpPr/>
          <p:nvPr/>
        </p:nvCxnSpPr>
        <p:spPr>
          <a:xfrm>
            <a:off x="6318423" y="4021630"/>
            <a:ext cx="567600" cy="0"/>
          </a:xfrm>
          <a:prstGeom prst="straightConnector1">
            <a:avLst/>
          </a:prstGeom>
          <a:noFill/>
          <a:ln cap="flat" cmpd="sng" w="9525">
            <a:solidFill>
              <a:schemeClr val="dk2"/>
            </a:solidFill>
            <a:prstDash val="solid"/>
            <a:round/>
            <a:headEnd len="med" w="med" type="none"/>
            <a:tailEnd len="med" w="med" type="none"/>
          </a:ln>
        </p:spPr>
      </p:cxnSp>
      <p:sp>
        <p:nvSpPr>
          <p:cNvPr id="1006" name="Google Shape;1006;p68"/>
          <p:cNvSpPr/>
          <p:nvPr/>
        </p:nvSpPr>
        <p:spPr>
          <a:xfrm>
            <a:off x="7054906" y="4320724"/>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SlotDB</a:t>
            </a:r>
            <a:endParaRPr sz="700"/>
          </a:p>
          <a:p>
            <a:pPr indent="0" lvl="0" marL="0" rtl="0" algn="l">
              <a:spcBef>
                <a:spcPts val="0"/>
              </a:spcBef>
              <a:spcAft>
                <a:spcPts val="0"/>
              </a:spcAft>
              <a:buNone/>
            </a:pPr>
            <a:r>
              <a:t/>
            </a:r>
            <a:endParaRPr/>
          </a:p>
        </p:txBody>
      </p:sp>
      <p:cxnSp>
        <p:nvCxnSpPr>
          <p:cNvPr id="1007" name="Google Shape;1007;p68"/>
          <p:cNvCxnSpPr/>
          <p:nvPr/>
        </p:nvCxnSpPr>
        <p:spPr>
          <a:xfrm>
            <a:off x="7054906" y="4480318"/>
            <a:ext cx="470100" cy="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68"/>
          <p:cNvCxnSpPr/>
          <p:nvPr/>
        </p:nvCxnSpPr>
        <p:spPr>
          <a:xfrm>
            <a:off x="7054906" y="4552281"/>
            <a:ext cx="470100" cy="0"/>
          </a:xfrm>
          <a:prstGeom prst="straightConnector1">
            <a:avLst/>
          </a:prstGeom>
          <a:noFill/>
          <a:ln cap="flat" cmpd="sng" w="9525">
            <a:solidFill>
              <a:schemeClr val="dk2"/>
            </a:solidFill>
            <a:prstDash val="solid"/>
            <a:round/>
            <a:headEnd len="med" w="med" type="none"/>
            <a:tailEnd len="med" w="med" type="none"/>
          </a:ln>
        </p:spPr>
      </p:cxnSp>
      <p:sp>
        <p:nvSpPr>
          <p:cNvPr id="1009" name="Google Shape;1009;p68"/>
          <p:cNvSpPr/>
          <p:nvPr/>
        </p:nvSpPr>
        <p:spPr>
          <a:xfrm>
            <a:off x="7684192" y="3758397"/>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ComponentDB</a:t>
            </a:r>
            <a:endParaRPr sz="700"/>
          </a:p>
          <a:p>
            <a:pPr indent="0" lvl="0" marL="0" rtl="0" algn="l">
              <a:spcBef>
                <a:spcPts val="0"/>
              </a:spcBef>
              <a:spcAft>
                <a:spcPts val="0"/>
              </a:spcAft>
              <a:buNone/>
            </a:pPr>
            <a:r>
              <a:t/>
            </a:r>
            <a:endParaRPr/>
          </a:p>
        </p:txBody>
      </p:sp>
      <p:cxnSp>
        <p:nvCxnSpPr>
          <p:cNvPr id="1010" name="Google Shape;1010;p68"/>
          <p:cNvCxnSpPr/>
          <p:nvPr/>
        </p:nvCxnSpPr>
        <p:spPr>
          <a:xfrm>
            <a:off x="7684192" y="3917991"/>
            <a:ext cx="795900" cy="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68"/>
          <p:cNvCxnSpPr/>
          <p:nvPr/>
        </p:nvCxnSpPr>
        <p:spPr>
          <a:xfrm>
            <a:off x="7684192" y="3989954"/>
            <a:ext cx="795900" cy="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68"/>
          <p:cNvCxnSpPr>
            <a:stCxn id="982" idx="0"/>
            <a:endCxn id="985" idx="2"/>
          </p:cNvCxnSpPr>
          <p:nvPr/>
        </p:nvCxnSpPr>
        <p:spPr>
          <a:xfrm rot="10800000">
            <a:off x="6501525" y="1805288"/>
            <a:ext cx="45900" cy="2280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68"/>
          <p:cNvCxnSpPr>
            <a:stCxn id="973" idx="0"/>
            <a:endCxn id="982" idx="1"/>
          </p:cNvCxnSpPr>
          <p:nvPr/>
        </p:nvCxnSpPr>
        <p:spPr>
          <a:xfrm flipH="1" rot="10800000">
            <a:off x="4906000" y="2192926"/>
            <a:ext cx="1315500" cy="816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68"/>
          <p:cNvCxnSpPr>
            <a:stCxn id="979" idx="0"/>
            <a:endCxn id="982" idx="2"/>
          </p:cNvCxnSpPr>
          <p:nvPr/>
        </p:nvCxnSpPr>
        <p:spPr>
          <a:xfrm flipH="1" rot="10800000">
            <a:off x="5582361" y="2352506"/>
            <a:ext cx="965100" cy="2664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68"/>
          <p:cNvCxnSpPr>
            <a:stCxn id="976" idx="0"/>
            <a:endCxn id="982" idx="2"/>
          </p:cNvCxnSpPr>
          <p:nvPr/>
        </p:nvCxnSpPr>
        <p:spPr>
          <a:xfrm flipH="1" rot="10800000">
            <a:off x="5849704" y="2352540"/>
            <a:ext cx="697800" cy="7086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68"/>
          <p:cNvCxnSpPr>
            <a:stCxn id="988" idx="0"/>
            <a:endCxn id="982" idx="2"/>
          </p:cNvCxnSpPr>
          <p:nvPr/>
        </p:nvCxnSpPr>
        <p:spPr>
          <a:xfrm rot="10800000">
            <a:off x="6547305" y="2352341"/>
            <a:ext cx="419100" cy="1635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68"/>
          <p:cNvCxnSpPr>
            <a:stCxn id="991" idx="0"/>
            <a:endCxn id="988" idx="2"/>
          </p:cNvCxnSpPr>
          <p:nvPr/>
        </p:nvCxnSpPr>
        <p:spPr>
          <a:xfrm flipH="1" rot="10800000">
            <a:off x="6553462" y="2834950"/>
            <a:ext cx="412800" cy="3456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68"/>
          <p:cNvCxnSpPr>
            <a:stCxn id="994" idx="0"/>
            <a:endCxn id="988" idx="2"/>
          </p:cNvCxnSpPr>
          <p:nvPr/>
        </p:nvCxnSpPr>
        <p:spPr>
          <a:xfrm rot="10800000">
            <a:off x="6966545" y="2834950"/>
            <a:ext cx="212400" cy="3456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68"/>
          <p:cNvCxnSpPr>
            <a:stCxn id="997" idx="0"/>
            <a:endCxn id="988" idx="2"/>
          </p:cNvCxnSpPr>
          <p:nvPr/>
        </p:nvCxnSpPr>
        <p:spPr>
          <a:xfrm rot="10800000">
            <a:off x="6966259" y="2834950"/>
            <a:ext cx="975000" cy="3456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68"/>
          <p:cNvCxnSpPr>
            <a:stCxn id="1003" idx="0"/>
            <a:endCxn id="991" idx="2"/>
          </p:cNvCxnSpPr>
          <p:nvPr/>
        </p:nvCxnSpPr>
        <p:spPr>
          <a:xfrm rot="10800000">
            <a:off x="6553323" y="3499673"/>
            <a:ext cx="48900" cy="2904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68"/>
          <p:cNvCxnSpPr>
            <a:stCxn id="991" idx="2"/>
            <a:endCxn id="1000" idx="0"/>
          </p:cNvCxnSpPr>
          <p:nvPr/>
        </p:nvCxnSpPr>
        <p:spPr>
          <a:xfrm>
            <a:off x="6553462" y="3499750"/>
            <a:ext cx="736500" cy="2934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68"/>
          <p:cNvCxnSpPr>
            <a:stCxn id="997" idx="2"/>
            <a:endCxn id="1000" idx="0"/>
          </p:cNvCxnSpPr>
          <p:nvPr/>
        </p:nvCxnSpPr>
        <p:spPr>
          <a:xfrm flipH="1">
            <a:off x="7289959" y="3499750"/>
            <a:ext cx="651300" cy="2934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68"/>
          <p:cNvCxnSpPr>
            <a:stCxn id="997" idx="2"/>
            <a:endCxn id="1009" idx="0"/>
          </p:cNvCxnSpPr>
          <p:nvPr/>
        </p:nvCxnSpPr>
        <p:spPr>
          <a:xfrm>
            <a:off x="7941259" y="3499750"/>
            <a:ext cx="141000" cy="2586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68"/>
          <p:cNvCxnSpPr>
            <a:stCxn id="1006" idx="0"/>
            <a:endCxn id="1000" idx="2"/>
          </p:cNvCxnSpPr>
          <p:nvPr/>
        </p:nvCxnSpPr>
        <p:spPr>
          <a:xfrm rot="10800000">
            <a:off x="7289956" y="4112224"/>
            <a:ext cx="0" cy="208500"/>
          </a:xfrm>
          <a:prstGeom prst="straightConnector1">
            <a:avLst/>
          </a:prstGeom>
          <a:noFill/>
          <a:ln cap="flat" cmpd="sng" w="9525">
            <a:solidFill>
              <a:schemeClr val="dk2"/>
            </a:solidFill>
            <a:prstDash val="solid"/>
            <a:round/>
            <a:headEnd len="med" w="med" type="none"/>
            <a:tailEnd len="med" w="med" type="none"/>
          </a:ln>
        </p:spPr>
      </p:cxnSp>
      <p:sp>
        <p:nvSpPr>
          <p:cNvPr id="1025" name="Google Shape;1025;p68"/>
          <p:cNvSpPr/>
          <p:nvPr/>
        </p:nvSpPr>
        <p:spPr>
          <a:xfrm>
            <a:off x="6289775" y="3105700"/>
            <a:ext cx="567600" cy="10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8"/>
          <p:cNvSpPr/>
          <p:nvPr/>
        </p:nvSpPr>
        <p:spPr>
          <a:xfrm>
            <a:off x="7001300" y="3691675"/>
            <a:ext cx="567600" cy="10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8"/>
          <p:cNvSpPr/>
          <p:nvPr/>
        </p:nvSpPr>
        <p:spPr>
          <a:xfrm>
            <a:off x="7500525" y="3131925"/>
            <a:ext cx="1186200" cy="97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8"/>
          <p:cNvSpPr/>
          <p:nvPr/>
        </p:nvSpPr>
        <p:spPr>
          <a:xfrm>
            <a:off x="5960350" y="1410863"/>
            <a:ext cx="1186200" cy="113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8"/>
          <p:cNvSpPr/>
          <p:nvPr/>
        </p:nvSpPr>
        <p:spPr>
          <a:xfrm>
            <a:off x="6662050" y="2494150"/>
            <a:ext cx="567600" cy="345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8"/>
          <p:cNvSpPr/>
          <p:nvPr/>
        </p:nvSpPr>
        <p:spPr>
          <a:xfrm>
            <a:off x="4527300" y="2264125"/>
            <a:ext cx="1724700" cy="1172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8"/>
          <p:cNvSpPr/>
          <p:nvPr/>
        </p:nvSpPr>
        <p:spPr>
          <a:xfrm>
            <a:off x="6036250" y="1961922"/>
            <a:ext cx="1441200" cy="94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8"/>
          <p:cNvSpPr/>
          <p:nvPr/>
        </p:nvSpPr>
        <p:spPr>
          <a:xfrm>
            <a:off x="4865400" y="2467836"/>
            <a:ext cx="1315500" cy="791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Account Stubs</a:t>
            </a:r>
            <a:endParaRPr/>
          </a:p>
        </p:txBody>
      </p:sp>
      <p:sp>
        <p:nvSpPr>
          <p:cNvPr id="1033" name="Google Shape;1033;p68"/>
          <p:cNvSpPr/>
          <p:nvPr/>
        </p:nvSpPr>
        <p:spPr>
          <a:xfrm>
            <a:off x="6474300" y="2445579"/>
            <a:ext cx="965100" cy="47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Order Stub</a:t>
            </a:r>
            <a:endParaRPr/>
          </a:p>
        </p:txBody>
      </p:sp>
      <p:sp>
        <p:nvSpPr>
          <p:cNvPr id="1034" name="Google Shape;1034;p68"/>
          <p:cNvSpPr/>
          <p:nvPr/>
        </p:nvSpPr>
        <p:spPr>
          <a:xfrm>
            <a:off x="6064875" y="1956829"/>
            <a:ext cx="965100" cy="47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800"/>
              <a:t>Customer Driver</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
                                        <p:tgtEl>
                                          <p:spTgt spid="1027"/>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
                                        <p:tgtEl>
                                          <p:spTgt spid="1025"/>
                                        </p:tgtEl>
                                      </p:cBhvr>
                                    </p:animEffect>
                                  </p:childTnLst>
                                </p:cTn>
                              </p:par>
                              <p:par>
                                <p:cTn fill="hold" nodeType="with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
                                        <p:tgtEl>
                                          <p:spTgt spid="1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
                                        <p:tgtEl>
                                          <p:spTgt spid="1033"/>
                                        </p:tgtEl>
                                      </p:cBhvr>
                                    </p:animEffect>
                                  </p:childTnLst>
                                </p:cTn>
                              </p:par>
                              <p:par>
                                <p:cTn fill="hold" nodeType="with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
                                        <p:tgtEl>
                                          <p:spTgt spid="10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33"/>
                                        </p:tgtEl>
                                      </p:cBhvr>
                                    </p:animEffect>
                                    <p:set>
                                      <p:cBhvr>
                                        <p:cTn dur="1" fill="hold">
                                          <p:stCondLst>
                                            <p:cond delay="0"/>
                                          </p:stCondLst>
                                        </p:cTn>
                                        <p:tgtEl>
                                          <p:spTgt spid="10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32"/>
                                        </p:tgtEl>
                                      </p:cBhvr>
                                    </p:animEffect>
                                    <p:set>
                                      <p:cBhvr>
                                        <p:cTn dur="1" fill="hold">
                                          <p:stCondLst>
                                            <p:cond delay="0"/>
                                          </p:stCondLst>
                                        </p:cTn>
                                        <p:tgtEl>
                                          <p:spTgt spid="10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34"/>
                                        </p:tgtEl>
                                      </p:cBhvr>
                                    </p:animEffect>
                                    <p:set>
                                      <p:cBhvr>
                                        <p:cTn dur="1" fill="hold">
                                          <p:stCondLst>
                                            <p:cond delay="0"/>
                                          </p:stCondLst>
                                        </p:cTn>
                                        <p:tgtEl>
                                          <p:spTgt spid="10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1"/>
                                        <p:tgtEl>
                                          <p:spTgt spid="1030"/>
                                        </p:tgtEl>
                                      </p:cBhvr>
                                    </p:animEffect>
                                  </p:childTnLst>
                                </p:cTn>
                              </p:par>
                              <p:par>
                                <p:cTn fill="hold" nodeType="with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
                                        <p:tgtEl>
                                          <p:spTgt spid="10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Interclass Testing</a:t>
            </a:r>
            <a:endParaRPr/>
          </a:p>
        </p:txBody>
      </p:sp>
      <p:sp>
        <p:nvSpPr>
          <p:cNvPr id="1040" name="Google Shape;1040;p69"/>
          <p:cNvSpPr txBox="1"/>
          <p:nvPr>
            <p:ph idx="1" type="body"/>
          </p:nvPr>
        </p:nvSpPr>
        <p:spPr>
          <a:xfrm>
            <a:off x="468900" y="1200925"/>
            <a:ext cx="8217900" cy="3561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AutoNum type="arabicPeriod"/>
            </a:pPr>
            <a:r>
              <a:rPr lang="sv-SE" sz="2400"/>
              <a:t>Identify a hierarchy of classes to be tested incrementally.</a:t>
            </a:r>
            <a:endParaRPr sz="2400"/>
          </a:p>
          <a:p>
            <a:pPr indent="-381000" lvl="0" marL="457200" rtl="0" algn="l">
              <a:spcBef>
                <a:spcPts val="1000"/>
              </a:spcBef>
              <a:spcAft>
                <a:spcPts val="0"/>
              </a:spcAft>
              <a:buSzPts val="2400"/>
              <a:buAutoNum type="arabicPeriod"/>
            </a:pPr>
            <a:r>
              <a:rPr lang="sv-SE" sz="2400"/>
              <a:t>Design a set of interclass test cases for the cluster-under test.</a:t>
            </a:r>
            <a:endParaRPr sz="2400"/>
          </a:p>
          <a:p>
            <a:pPr indent="-381000" lvl="0" marL="457200" rtl="0" algn="l">
              <a:spcBef>
                <a:spcPts val="1000"/>
              </a:spcBef>
              <a:spcAft>
                <a:spcPts val="0"/>
              </a:spcAft>
              <a:buSzPts val="2400"/>
              <a:buAutoNum type="arabicPeriod"/>
            </a:pPr>
            <a:r>
              <a:rPr lang="sv-SE" sz="2400"/>
              <a:t>Add tests to cover data flow between method calls.</a:t>
            </a:r>
            <a:endParaRPr sz="2400"/>
          </a:p>
          <a:p>
            <a:pPr indent="-381000" lvl="0" marL="457200" rtl="0" algn="l">
              <a:spcBef>
                <a:spcPts val="1000"/>
              </a:spcBef>
              <a:spcAft>
                <a:spcPts val="0"/>
              </a:spcAft>
              <a:buSzPts val="2400"/>
              <a:buAutoNum type="arabicPeriod"/>
            </a:pPr>
            <a:r>
              <a:rPr lang="sv-SE" sz="2400"/>
              <a:t>Integrate the intraclass exception-handling tests with interclass exception-handling tests.</a:t>
            </a:r>
            <a:endParaRPr sz="2400"/>
          </a:p>
          <a:p>
            <a:pPr indent="-381000" lvl="0" marL="457200" rtl="0" algn="l">
              <a:spcBef>
                <a:spcPts val="1000"/>
              </a:spcBef>
              <a:spcAft>
                <a:spcPts val="0"/>
              </a:spcAft>
              <a:buSzPts val="2400"/>
              <a:buAutoNum type="arabicPeriod"/>
            </a:pPr>
            <a:r>
              <a:rPr lang="sv-SE" sz="2400"/>
              <a:t>Integrate polymorphism test suite with tests that check for interclass interactions.</a:t>
            </a:r>
            <a:endParaRPr sz="2400"/>
          </a:p>
        </p:txBody>
      </p:sp>
      <p:sp>
        <p:nvSpPr>
          <p:cNvPr id="1041" name="Google Shape;104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Interactions</a:t>
            </a:r>
            <a:endParaRPr/>
          </a:p>
        </p:txBody>
      </p:sp>
      <p:sp>
        <p:nvSpPr>
          <p:cNvPr id="1047" name="Google Shape;104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would like to cover all possible interactions between classes.</a:t>
            </a:r>
            <a:endParaRPr/>
          </a:p>
          <a:p>
            <a:pPr indent="-368300" lvl="1" marL="914400" rtl="0" algn="l">
              <a:spcBef>
                <a:spcPts val="500"/>
              </a:spcBef>
              <a:spcAft>
                <a:spcPts val="0"/>
              </a:spcAft>
              <a:buSzPts val="2200"/>
              <a:buChar char="•"/>
            </a:pPr>
            <a:r>
              <a:rPr lang="sv-SE"/>
              <a:t>All possible states of each and all ways they can interact.</a:t>
            </a:r>
            <a:endParaRPr/>
          </a:p>
          <a:p>
            <a:pPr indent="-368300" lvl="1" marL="914400" rtl="0" algn="l">
              <a:spcBef>
                <a:spcPts val="500"/>
              </a:spcBef>
              <a:spcAft>
                <a:spcPts val="0"/>
              </a:spcAft>
              <a:buSzPts val="2200"/>
              <a:buChar char="•"/>
            </a:pPr>
            <a:r>
              <a:rPr lang="sv-SE"/>
              <a:t>This is clearly not possible.</a:t>
            </a:r>
            <a:endParaRPr/>
          </a:p>
          <a:p>
            <a:pPr indent="-393700" lvl="0" marL="457200" rtl="0" algn="l">
              <a:spcBef>
                <a:spcPts val="1000"/>
              </a:spcBef>
              <a:spcAft>
                <a:spcPts val="0"/>
              </a:spcAft>
              <a:buSzPts val="2600"/>
              <a:buChar char="•"/>
            </a:pPr>
            <a:r>
              <a:rPr lang="sv-SE"/>
              <a:t>Need to choose significant scenarios.</a:t>
            </a:r>
            <a:endParaRPr/>
          </a:p>
          <a:p>
            <a:pPr indent="-368300" lvl="1" marL="914400" rtl="0" algn="l">
              <a:spcBef>
                <a:spcPts val="500"/>
              </a:spcBef>
              <a:spcAft>
                <a:spcPts val="0"/>
              </a:spcAft>
              <a:buSzPts val="2200"/>
              <a:buChar char="•"/>
            </a:pPr>
            <a:r>
              <a:rPr lang="sv-SE"/>
              <a:t>May be captured already in sequence diagrams.</a:t>
            </a:r>
            <a:endParaRPr/>
          </a:p>
          <a:p>
            <a:pPr indent="-342900" lvl="2" marL="1371600" rtl="0" algn="l">
              <a:spcBef>
                <a:spcPts val="500"/>
              </a:spcBef>
              <a:spcAft>
                <a:spcPts val="0"/>
              </a:spcAft>
              <a:buSzPts val="1800"/>
              <a:buChar char="•"/>
            </a:pPr>
            <a:r>
              <a:rPr lang="sv-SE"/>
              <a:t>Describe object interactions in service of a goal.</a:t>
            </a:r>
            <a:endParaRPr/>
          </a:p>
          <a:p>
            <a:pPr indent="-368300" lvl="1" marL="914400" rtl="0" algn="l">
              <a:spcBef>
                <a:spcPts val="500"/>
              </a:spcBef>
              <a:spcAft>
                <a:spcPts val="0"/>
              </a:spcAft>
              <a:buSzPts val="2200"/>
              <a:buChar char="•"/>
            </a:pPr>
            <a:r>
              <a:rPr lang="sv-SE"/>
              <a:t>Vary these scenarios to capture additional illegal interaction sequences.</a:t>
            </a:r>
            <a:endParaRPr/>
          </a:p>
        </p:txBody>
      </p:sp>
      <p:sp>
        <p:nvSpPr>
          <p:cNvPr id="1048" name="Google Shape;104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55" name="Google Shape;1055;p7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Addressing OO Testing Issues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9" name="Shape 1059"/>
        <p:cNvGrpSpPr/>
        <p:nvPr/>
      </p:nvGrpSpPr>
      <p:grpSpPr>
        <a:xfrm>
          <a:off x="0" y="0"/>
          <a:ext cx="0" cy="0"/>
          <a:chOff x="0" y="0"/>
          <a:chExt cx="0" cy="0"/>
        </a:xfrm>
      </p:grpSpPr>
      <p:sp>
        <p:nvSpPr>
          <p:cNvPr id="1060" name="Google Shape;106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Classes are Stateful</a:t>
            </a:r>
            <a:endParaRPr/>
          </a:p>
        </p:txBody>
      </p:sp>
      <p:sp>
        <p:nvSpPr>
          <p:cNvPr id="1061" name="Google Shape;1061;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class has state, and state is impacted by the class’ methods.</a:t>
            </a:r>
            <a:endParaRPr/>
          </a:p>
          <a:p>
            <a:pPr indent="-368300" lvl="1" marL="914400" rtl="0" algn="l">
              <a:spcBef>
                <a:spcPts val="500"/>
              </a:spcBef>
              <a:spcAft>
                <a:spcPts val="0"/>
              </a:spcAft>
              <a:buSzPts val="2200"/>
              <a:buChar char="•"/>
            </a:pPr>
            <a:r>
              <a:rPr lang="sv-SE"/>
              <a:t>The state of the class is the result of a sequence of methods called.</a:t>
            </a:r>
            <a:endParaRPr/>
          </a:p>
          <a:p>
            <a:pPr indent="-368300" lvl="1" marL="914400" rtl="0" algn="l">
              <a:spcBef>
                <a:spcPts val="500"/>
              </a:spcBef>
              <a:spcAft>
                <a:spcPts val="0"/>
              </a:spcAft>
              <a:buSzPts val="2200"/>
              <a:buChar char="•"/>
            </a:pPr>
            <a:r>
              <a:rPr lang="sv-SE"/>
              <a:t>Functional testing of classes focused on identifying the sequence of method calls that would cover different states.</a:t>
            </a:r>
            <a:endParaRPr/>
          </a:p>
          <a:p>
            <a:pPr indent="-393700" lvl="0" marL="457200" rtl="0" algn="l">
              <a:spcBef>
                <a:spcPts val="1000"/>
              </a:spcBef>
              <a:spcAft>
                <a:spcPts val="0"/>
              </a:spcAft>
              <a:buSzPts val="2600"/>
              <a:buChar char="•"/>
            </a:pPr>
            <a:r>
              <a:rPr lang="sv-SE"/>
              <a:t>Structural techniques must also extend control and data flow across sequences of method calls.</a:t>
            </a:r>
            <a:endParaRPr/>
          </a:p>
        </p:txBody>
      </p:sp>
      <p:sp>
        <p:nvSpPr>
          <p:cNvPr id="1062" name="Google Shape;1062;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Direct and Indirect Coverage</a:t>
            </a:r>
            <a:endParaRPr/>
          </a:p>
        </p:txBody>
      </p:sp>
      <p:sp>
        <p:nvSpPr>
          <p:cNvPr id="1068" name="Google Shape;1068;p73"/>
          <p:cNvSpPr txBox="1"/>
          <p:nvPr>
            <p:ph idx="1" type="body"/>
          </p:nvPr>
        </p:nvSpPr>
        <p:spPr>
          <a:xfrm>
            <a:off x="468900" y="1132325"/>
            <a:ext cx="8217900" cy="363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Expressions in a method can be covered either through a </a:t>
            </a:r>
            <a:r>
              <a:rPr b="1" lang="sv-SE"/>
              <a:t>direct</a:t>
            </a:r>
            <a:r>
              <a:rPr lang="sv-SE"/>
              <a:t> call from a test case or a call from one method to another.</a:t>
            </a:r>
            <a:endParaRPr/>
          </a:p>
          <a:p>
            <a:pPr indent="-368300" lvl="1" marL="914400" rtl="0" algn="l">
              <a:spcBef>
                <a:spcPts val="600"/>
              </a:spcBef>
              <a:spcAft>
                <a:spcPts val="0"/>
              </a:spcAft>
              <a:buSzPts val="2200"/>
              <a:buChar char="•"/>
            </a:pPr>
            <a:r>
              <a:rPr lang="sv-SE"/>
              <a:t>The test calls Method A, then Method A calls Method B. Code in Method B is covered </a:t>
            </a:r>
            <a:r>
              <a:rPr b="1" lang="sv-SE"/>
              <a:t>indirectly</a:t>
            </a:r>
            <a:r>
              <a:rPr lang="sv-SE"/>
              <a:t>.</a:t>
            </a:r>
            <a:endParaRPr/>
          </a:p>
          <a:p>
            <a:pPr indent="-393700" lvl="0" marL="457200" marR="0" rtl="0" algn="l">
              <a:lnSpc>
                <a:spcPct val="100000"/>
              </a:lnSpc>
              <a:spcBef>
                <a:spcPts val="0"/>
              </a:spcBef>
              <a:spcAft>
                <a:spcPts val="0"/>
              </a:spcAft>
              <a:buSzPts val="2600"/>
              <a:buChar char="•"/>
            </a:pPr>
            <a:r>
              <a:rPr lang="sv-SE"/>
              <a:t>How coverage is attained may impact the likelihood of fault detection.</a:t>
            </a:r>
            <a:endParaRPr/>
          </a:p>
          <a:p>
            <a:pPr indent="-368300" lvl="1" marL="914400" marR="0" rtl="0" algn="l">
              <a:lnSpc>
                <a:spcPct val="100000"/>
              </a:lnSpc>
              <a:spcBef>
                <a:spcPts val="0"/>
              </a:spcBef>
              <a:spcAft>
                <a:spcPts val="0"/>
              </a:spcAft>
              <a:buSzPts val="2200"/>
              <a:buChar char="•"/>
            </a:pPr>
            <a:r>
              <a:rPr lang="sv-SE"/>
              <a:t>Coverage is attained contextually. Direct and indirect method calls cover same elements with different input.</a:t>
            </a:r>
            <a:endParaRPr/>
          </a:p>
        </p:txBody>
      </p:sp>
      <p:sp>
        <p:nvSpPr>
          <p:cNvPr id="1069" name="Google Shape;106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Object-Oriented Software</a:t>
            </a:r>
            <a:endParaRPr/>
          </a:p>
        </p:txBody>
      </p:sp>
      <p:sp>
        <p:nvSpPr>
          <p:cNvPr id="142" name="Google Shape;14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of the techniques we have covered have been introduced using non-OO examples (a single procedure, multiple procedures within one class).</a:t>
            </a:r>
            <a:endParaRPr/>
          </a:p>
          <a:p>
            <a:pPr indent="-393700" lvl="0" marL="457200" marR="0" rtl="0" algn="l">
              <a:lnSpc>
                <a:spcPct val="100000"/>
              </a:lnSpc>
              <a:spcBef>
                <a:spcPts val="0"/>
              </a:spcBef>
              <a:spcAft>
                <a:spcPts val="0"/>
              </a:spcAft>
              <a:buSzPts val="2600"/>
              <a:buChar char="•"/>
            </a:pPr>
            <a:r>
              <a:rPr lang="sv-SE"/>
              <a:t>These techniques work on OO systems…</a:t>
            </a:r>
            <a:endParaRPr/>
          </a:p>
          <a:p>
            <a:pPr indent="-368300" lvl="1" marL="914400" marR="0" rtl="0" algn="l">
              <a:lnSpc>
                <a:spcPct val="100000"/>
              </a:lnSpc>
              <a:spcBef>
                <a:spcPts val="0"/>
              </a:spcBef>
              <a:spcAft>
                <a:spcPts val="0"/>
              </a:spcAft>
              <a:buSzPts val="2200"/>
              <a:buChar char="•"/>
            </a:pPr>
            <a:r>
              <a:rPr lang="sv-SE"/>
              <a:t>But, there are a few complications.</a:t>
            </a:r>
            <a:endParaRPr/>
          </a:p>
          <a:p>
            <a:pPr indent="-368300" lvl="1" marL="914400" marR="0" rtl="0" algn="l">
              <a:lnSpc>
                <a:spcPct val="100000"/>
              </a:lnSpc>
              <a:spcBef>
                <a:spcPts val="0"/>
              </a:spcBef>
              <a:spcAft>
                <a:spcPts val="0"/>
              </a:spcAft>
              <a:buSzPts val="2200"/>
              <a:buChar char="•"/>
            </a:pPr>
            <a:r>
              <a:rPr lang="sv-SE"/>
              <a:t>Today - we will discuss these complications and factors that must be considered in testing OO code.</a:t>
            </a:r>
            <a:endParaRPr/>
          </a:p>
        </p:txBody>
      </p:sp>
      <p:sp>
        <p:nvSpPr>
          <p:cNvPr id="143" name="Google Shape;143;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Direct and Indirect Coverage</a:t>
            </a:r>
            <a:endParaRPr/>
          </a:p>
        </p:txBody>
      </p:sp>
      <p:sp>
        <p:nvSpPr>
          <p:cNvPr id="1075" name="Google Shape;1075;p74"/>
          <p:cNvSpPr txBox="1"/>
          <p:nvPr>
            <p:ph idx="1" type="body"/>
          </p:nvPr>
        </p:nvSpPr>
        <p:spPr>
          <a:xfrm>
            <a:off x="468895" y="1282400"/>
            <a:ext cx="392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Branch Coverage of </a:t>
            </a:r>
            <a:r>
              <a:rPr lang="sv-SE" sz="2000">
                <a:latin typeface="Consolas"/>
                <a:ea typeface="Consolas"/>
                <a:cs typeface="Consolas"/>
                <a:sym typeface="Consolas"/>
              </a:rPr>
              <a:t>faultyAdd</a:t>
            </a:r>
            <a:r>
              <a:rPr lang="sv-SE" sz="2000"/>
              <a:t> can be attained through direct method calls from a test case, or by calling add (which calls </a:t>
            </a:r>
            <a:r>
              <a:rPr lang="sv-SE" sz="2000">
                <a:latin typeface="Consolas"/>
                <a:ea typeface="Consolas"/>
                <a:cs typeface="Consolas"/>
                <a:sym typeface="Consolas"/>
              </a:rPr>
              <a:t>faultyAdd</a:t>
            </a:r>
            <a:r>
              <a:rPr lang="sv-SE" sz="2000"/>
              <a:t>).</a:t>
            </a:r>
            <a:endParaRPr sz="2000"/>
          </a:p>
          <a:p>
            <a:pPr indent="-355600" lvl="0" marL="457200" rtl="0" algn="l">
              <a:spcBef>
                <a:spcPts val="1000"/>
              </a:spcBef>
              <a:spcAft>
                <a:spcPts val="0"/>
              </a:spcAft>
              <a:buSzPts val="2000"/>
              <a:buChar char="•"/>
            </a:pPr>
            <a:r>
              <a:rPr lang="sv-SE" sz="2000"/>
              <a:t>Indirect coverage cannot reveal the fault.</a:t>
            </a:r>
            <a:endParaRPr sz="2000"/>
          </a:p>
          <a:p>
            <a:pPr indent="-355600" lvl="0" marL="457200" rtl="0" algn="l">
              <a:spcBef>
                <a:spcPts val="1000"/>
              </a:spcBef>
              <a:spcAft>
                <a:spcPts val="0"/>
              </a:spcAft>
              <a:buSzPts val="2000"/>
              <a:buChar char="•"/>
            </a:pPr>
            <a:r>
              <a:rPr lang="sv-SE" sz="2000"/>
              <a:t>Must consider the context in which coverage is attained.</a:t>
            </a:r>
            <a:endParaRPr sz="2000"/>
          </a:p>
        </p:txBody>
      </p:sp>
      <p:sp>
        <p:nvSpPr>
          <p:cNvPr id="1076" name="Google Shape;1076;p7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add(int[] values, int valueToAdd){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for(int i = 0; i &lt; values.size(); i++){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if(valueToAdd &gt;= 0){ values[i]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r>
              <a:rPr b="1" lang="sv-SE" sz="1200">
                <a:solidFill>
                  <a:srgbClr val="FF0000"/>
                </a:solidFill>
                <a:latin typeface="Consolas"/>
                <a:ea typeface="Consolas"/>
                <a:cs typeface="Consolas"/>
                <a:sym typeface="Consolas"/>
              </a:rPr>
              <a:t> faultyAdd(values[i], valueToAdd);</a:t>
            </a: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values;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faultyAdd(int value, int valueToAdd){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(valueToAdd &lt;=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FAULT, should be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value;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value + valueToAdd;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p:txBody>
      </p:sp>
      <p:sp>
        <p:nvSpPr>
          <p:cNvPr id="1077" name="Google Shape;107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of Classes</a:t>
            </a:r>
            <a:endParaRPr/>
          </a:p>
        </p:txBody>
      </p:sp>
      <p:sp>
        <p:nvSpPr>
          <p:cNvPr id="1083" name="Google Shape;1083;p75"/>
          <p:cNvSpPr txBox="1"/>
          <p:nvPr>
            <p:ph idx="1" type="body"/>
          </p:nvPr>
        </p:nvSpPr>
        <p:spPr>
          <a:xfrm>
            <a:off x="468900" y="1282400"/>
            <a:ext cx="4103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Private methods can </a:t>
            </a:r>
            <a:r>
              <a:rPr b="1" lang="sv-SE" sz="2400"/>
              <a:t>only</a:t>
            </a:r>
            <a:r>
              <a:rPr lang="sv-SE" sz="2400"/>
              <a:t> be covered indirectly.</a:t>
            </a:r>
            <a:endParaRPr sz="2400"/>
          </a:p>
          <a:p>
            <a:pPr indent="-342900" lvl="1" marL="914400" marR="0" rtl="0" algn="l">
              <a:lnSpc>
                <a:spcPct val="100000"/>
              </a:lnSpc>
              <a:spcBef>
                <a:spcPts val="0"/>
              </a:spcBef>
              <a:spcAft>
                <a:spcPts val="0"/>
              </a:spcAft>
              <a:buSzPts val="1800"/>
              <a:buChar char="•"/>
            </a:pPr>
            <a:r>
              <a:rPr lang="sv-SE" sz="1800"/>
              <a:t>Coverage may be difficult to achieve.</a:t>
            </a:r>
            <a:endParaRPr sz="1800"/>
          </a:p>
          <a:p>
            <a:pPr indent="-381000" lvl="0" marL="457200" rtl="0" algn="l">
              <a:spcBef>
                <a:spcPts val="1000"/>
              </a:spcBef>
              <a:spcAft>
                <a:spcPts val="0"/>
              </a:spcAft>
              <a:buSzPts val="2400"/>
              <a:buChar char="•"/>
            </a:pPr>
            <a:r>
              <a:rPr lang="sv-SE" sz="2400"/>
              <a:t>Context is important. </a:t>
            </a:r>
            <a:endParaRPr sz="2400"/>
          </a:p>
          <a:p>
            <a:pPr indent="-342900" lvl="1" marL="914400" rtl="0" algn="l">
              <a:spcBef>
                <a:spcPts val="500"/>
              </a:spcBef>
              <a:spcAft>
                <a:spcPts val="0"/>
              </a:spcAft>
              <a:buSzPts val="1800"/>
              <a:buChar char="•"/>
            </a:pPr>
            <a:r>
              <a:rPr lang="sv-SE" sz="1800"/>
              <a:t>Structural techniques must extend control and data flow across sequences of method calls.</a:t>
            </a:r>
            <a:endParaRPr sz="1800"/>
          </a:p>
        </p:txBody>
      </p:sp>
      <p:sp>
        <p:nvSpPr>
          <p:cNvPr id="1084" name="Google Shape;1084;p75"/>
          <p:cNvSpPr txBox="1"/>
          <p:nvPr>
            <p:ph idx="1" type="body"/>
          </p:nvPr>
        </p:nvSpPr>
        <p:spPr>
          <a:xfrm>
            <a:off x="4692275" y="900125"/>
            <a:ext cx="3994500" cy="411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public class Model extends Orders.CompositeItem{</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	</a:t>
            </a:r>
            <a:r>
              <a:rPr b="1" lang="sv-SE" sz="1100">
                <a:solidFill>
                  <a:srgbClr val="000000"/>
                </a:solidFill>
                <a:latin typeface="Consolas"/>
                <a:ea typeface="Consolas"/>
                <a:cs typeface="Consolas"/>
                <a:sym typeface="Consolas"/>
              </a:rPr>
              <a:t>public String modelID;</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	</a:t>
            </a:r>
            <a:r>
              <a:rPr b="1" lang="sv-SE" sz="1100">
                <a:solidFill>
                  <a:srgbClr val="000000"/>
                </a:solidFill>
                <a:latin typeface="Consolas"/>
                <a:ea typeface="Consolas"/>
                <a:cs typeface="Consolas"/>
                <a:sym typeface="Consolas"/>
              </a:rPr>
              <a:t>private int baseWeight;</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private int heightCm, widthCM, depthCM;</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private Slot[] slots;</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r>
              <a:rPr b="1" lang="sv-SE" sz="1100">
                <a:solidFill>
                  <a:srgbClr val="FF0000"/>
                </a:solidFill>
                <a:latin typeface="Consolas"/>
                <a:ea typeface="Consolas"/>
                <a:cs typeface="Consolas"/>
                <a:sym typeface="Consolas"/>
              </a:rPr>
              <a:t>private boolean legalConfig = false;</a:t>
            </a:r>
            <a:endParaRPr b="1" sz="11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private static final String NoModel = “NO MODEL SELECTED”;</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r>
              <a:rPr b="1" lang="sv-SE" sz="1100">
                <a:solidFill>
                  <a:srgbClr val="FF0000"/>
                </a:solidFill>
                <a:latin typeface="Consolas"/>
                <a:ea typeface="Consolas"/>
                <a:cs typeface="Consolas"/>
                <a:sym typeface="Consolas"/>
              </a:rPr>
              <a:t>private void checkConfiguration()</a:t>
            </a:r>
            <a:r>
              <a:rPr b="1" lang="sv-SE" sz="1100">
                <a:solidFill>
                  <a:srgbClr val="000000"/>
                </a:solidFill>
                <a:latin typeface="Consolas"/>
                <a:ea typeface="Consolas"/>
                <a:cs typeface="Consolas"/>
                <a:sym typeface="Consolas"/>
              </a:rPr>
              <a:t>{</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	</a:t>
            </a:r>
            <a:r>
              <a:rPr b="1" lang="sv-SE" sz="1100">
                <a:solidFill>
                  <a:srgbClr val="0000FF"/>
                </a:solidFill>
                <a:latin typeface="Consolas"/>
                <a:ea typeface="Consolas"/>
                <a:cs typeface="Consolas"/>
                <a:sym typeface="Consolas"/>
              </a:rPr>
              <a:t>public boolean isLegalConfiguration(){</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if(</a:t>
            </a:r>
            <a:r>
              <a:rPr b="1" lang="sv-SE" sz="1100">
                <a:solidFill>
                  <a:srgbClr val="FF0000"/>
                </a:solidFill>
                <a:latin typeface="Consolas"/>
                <a:ea typeface="Consolas"/>
                <a:cs typeface="Consolas"/>
                <a:sym typeface="Consolas"/>
              </a:rPr>
              <a:t>!legalConfig</a:t>
            </a:r>
            <a:r>
              <a:rPr b="1" lang="sv-SE" sz="1100">
                <a:solidFill>
                  <a:srgbClr val="0000FF"/>
                </a:solidFill>
                <a:latin typeface="Consolas"/>
                <a:ea typeface="Consolas"/>
                <a:cs typeface="Consolas"/>
                <a:sym typeface="Consolas"/>
              </a:rPr>
              <a:t>){</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a:t>
            </a:r>
            <a:r>
              <a:rPr b="1" lang="sv-SE" sz="1100">
                <a:solidFill>
                  <a:srgbClr val="FF0000"/>
                </a:solidFill>
                <a:latin typeface="Consolas"/>
                <a:ea typeface="Consolas"/>
                <a:cs typeface="Consolas"/>
                <a:sym typeface="Consolas"/>
              </a:rPr>
              <a:t>this.checkConfiguration();</a:t>
            </a:r>
            <a:endParaRPr b="1" sz="11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return </a:t>
            </a:r>
            <a:r>
              <a:rPr b="1" lang="sv-SE" sz="1100">
                <a:solidFill>
                  <a:srgbClr val="FF0000"/>
                </a:solidFill>
                <a:latin typeface="Consolas"/>
                <a:ea typeface="Consolas"/>
                <a:cs typeface="Consolas"/>
                <a:sym typeface="Consolas"/>
              </a:rPr>
              <a:t>legalConfig</a:t>
            </a:r>
            <a:r>
              <a:rPr b="1" lang="sv-SE" sz="1100">
                <a:solidFill>
                  <a:srgbClr val="0000FF"/>
                </a:solidFill>
                <a:latin typeface="Consolas"/>
                <a:ea typeface="Consolas"/>
                <a:cs typeface="Consolas"/>
                <a:sym typeface="Consolas"/>
              </a:rPr>
              <a:t>;</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a:t>
            </a:r>
            <a:endParaRPr b="1">
              <a:latin typeface="Consolas"/>
              <a:ea typeface="Consolas"/>
              <a:cs typeface="Consolas"/>
              <a:sym typeface="Consolas"/>
            </a:endParaRPr>
          </a:p>
        </p:txBody>
      </p:sp>
      <p:sp>
        <p:nvSpPr>
          <p:cNvPr id="1085" name="Google Shape;108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Oracles for Classes</a:t>
            </a:r>
            <a:endParaRPr/>
          </a:p>
        </p:txBody>
      </p:sp>
      <p:sp>
        <p:nvSpPr>
          <p:cNvPr id="1091" name="Google Shape;109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a:t>
            </a:r>
            <a:r>
              <a:rPr lang="sv-SE"/>
              <a:t>orrectness of a method is judged on the output of the method </a:t>
            </a:r>
            <a:r>
              <a:rPr b="1" lang="sv-SE"/>
              <a:t>and</a:t>
            </a:r>
            <a:r>
              <a:rPr lang="sv-SE"/>
              <a:t> the state of the object.</a:t>
            </a:r>
            <a:endParaRPr/>
          </a:p>
          <a:p>
            <a:pPr indent="-368300" lvl="1" marL="914400" marR="0" rtl="0" algn="l">
              <a:lnSpc>
                <a:spcPct val="100000"/>
              </a:lnSpc>
              <a:spcBef>
                <a:spcPts val="0"/>
              </a:spcBef>
              <a:spcAft>
                <a:spcPts val="0"/>
              </a:spcAft>
              <a:buSzPts val="2200"/>
              <a:buChar char="•"/>
            </a:pPr>
            <a:r>
              <a:rPr lang="sv-SE">
                <a:latin typeface="Consolas"/>
                <a:ea typeface="Consolas"/>
                <a:cs typeface="Consolas"/>
                <a:sym typeface="Consolas"/>
              </a:rPr>
              <a:t>deselectModel()</a:t>
            </a:r>
            <a:r>
              <a:rPr lang="sv-SE"/>
              <a:t> should clear array slots on the object.</a:t>
            </a:r>
            <a:endParaRPr/>
          </a:p>
          <a:p>
            <a:pPr indent="-393700" lvl="0" marL="457200" marR="0" rtl="0" algn="l">
              <a:lnSpc>
                <a:spcPct val="100000"/>
              </a:lnSpc>
              <a:spcBef>
                <a:spcPts val="0"/>
              </a:spcBef>
              <a:spcAft>
                <a:spcPts val="0"/>
              </a:spcAft>
              <a:buSzPts val="2600"/>
              <a:buChar char="•"/>
            </a:pPr>
            <a:r>
              <a:rPr lang="sv-SE"/>
              <a:t>Oracles must check validity of output and state. </a:t>
            </a:r>
            <a:endParaRPr/>
          </a:p>
          <a:p>
            <a:pPr indent="-393700" lvl="0" marL="457200" marR="0" rtl="0" algn="l">
              <a:lnSpc>
                <a:spcPct val="100000"/>
              </a:lnSpc>
              <a:spcBef>
                <a:spcPts val="0"/>
              </a:spcBef>
              <a:spcAft>
                <a:spcPts val="0"/>
              </a:spcAft>
              <a:buSzPts val="2600"/>
              <a:buChar char="•"/>
            </a:pPr>
            <a:r>
              <a:rPr lang="sv-SE"/>
              <a:t>State may not be directly accessible.</a:t>
            </a:r>
            <a:endParaRPr/>
          </a:p>
          <a:p>
            <a:pPr indent="-368300" lvl="1" marL="914400" marR="0" rtl="0" algn="l">
              <a:lnSpc>
                <a:spcPct val="100000"/>
              </a:lnSpc>
              <a:spcBef>
                <a:spcPts val="0"/>
              </a:spcBef>
              <a:spcAft>
                <a:spcPts val="0"/>
              </a:spcAft>
              <a:buSzPts val="2200"/>
              <a:buChar char="•"/>
            </a:pPr>
            <a:r>
              <a:rPr lang="sv-SE"/>
              <a:t>Private variables.</a:t>
            </a:r>
            <a:endParaRPr/>
          </a:p>
          <a:p>
            <a:pPr indent="0" lvl="0" marL="0" marR="0" rtl="0" algn="l">
              <a:lnSpc>
                <a:spcPct val="100000"/>
              </a:lnSpc>
              <a:spcBef>
                <a:spcPts val="600"/>
              </a:spcBef>
              <a:spcAft>
                <a:spcPts val="0"/>
              </a:spcAft>
              <a:buNone/>
            </a:pPr>
            <a:r>
              <a:t/>
            </a:r>
            <a:endParaRPr/>
          </a:p>
        </p:txBody>
      </p:sp>
      <p:sp>
        <p:nvSpPr>
          <p:cNvPr id="1092" name="Google Shape;109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sp>
        <p:nvSpPr>
          <p:cNvPr id="1097" name="Google Shape;109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1: Modify the Code</a:t>
            </a:r>
            <a:endParaRPr/>
          </a:p>
        </p:txBody>
      </p:sp>
      <p:sp>
        <p:nvSpPr>
          <p:cNvPr id="1098" name="Google Shape;1098;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Break encapsulation by making variables public while testing.</a:t>
            </a:r>
            <a:endParaRPr/>
          </a:p>
          <a:p>
            <a:pPr indent="-368300" lvl="1" marL="914400" rtl="0" algn="l">
              <a:spcBef>
                <a:spcPts val="500"/>
              </a:spcBef>
              <a:spcAft>
                <a:spcPts val="0"/>
              </a:spcAft>
              <a:buSzPts val="2200"/>
              <a:buChar char="•"/>
            </a:pPr>
            <a:r>
              <a:rPr lang="sv-SE"/>
              <a:t>Risk - different behavior between testing and production code.</a:t>
            </a:r>
            <a:endParaRPr/>
          </a:p>
          <a:p>
            <a:pPr indent="-368300" lvl="1" marL="914400" rtl="0" algn="l">
              <a:spcBef>
                <a:spcPts val="500"/>
              </a:spcBef>
              <a:spcAft>
                <a:spcPts val="0"/>
              </a:spcAft>
              <a:buSzPts val="2200"/>
              <a:buChar char="•"/>
            </a:pPr>
            <a:r>
              <a:rPr lang="sv-SE"/>
              <a:t>C++ has friend classes</a:t>
            </a:r>
            <a:endParaRPr/>
          </a:p>
          <a:p>
            <a:pPr indent="-393700" lvl="0" marL="457200" marR="0" rtl="0" algn="l">
              <a:lnSpc>
                <a:spcPct val="100000"/>
              </a:lnSpc>
              <a:spcBef>
                <a:spcPts val="0"/>
              </a:spcBef>
              <a:spcAft>
                <a:spcPts val="0"/>
              </a:spcAft>
              <a:buSzPts val="2600"/>
              <a:buChar char="•"/>
            </a:pPr>
            <a:r>
              <a:rPr lang="sv-SE"/>
              <a:t>Add “getter” methods.</a:t>
            </a:r>
            <a:endParaRPr/>
          </a:p>
          <a:p>
            <a:pPr indent="-393700" lvl="0" marL="457200" marR="0" rtl="0" algn="l">
              <a:lnSpc>
                <a:spcPct val="100000"/>
              </a:lnSpc>
              <a:spcBef>
                <a:spcPts val="0"/>
              </a:spcBef>
              <a:spcAft>
                <a:spcPts val="0"/>
              </a:spcAft>
              <a:buSzPts val="2600"/>
              <a:buChar char="•"/>
            </a:pPr>
            <a:r>
              <a:rPr lang="sv-SE"/>
              <a:t>Add a method that produces a representation of the entire state of the object.</a:t>
            </a:r>
            <a:endParaRPr/>
          </a:p>
          <a:p>
            <a:pPr indent="-368300" lvl="1" marL="914400" marR="0" rtl="0" algn="l">
              <a:lnSpc>
                <a:spcPct val="100000"/>
              </a:lnSpc>
              <a:spcBef>
                <a:spcPts val="0"/>
              </a:spcBef>
              <a:spcAft>
                <a:spcPts val="0"/>
              </a:spcAft>
              <a:buSzPts val="2200"/>
              <a:buChar char="•"/>
            </a:pPr>
            <a:r>
              <a:rPr lang="sv-SE"/>
              <a:t>object.toString() in Java.</a:t>
            </a:r>
            <a:endParaRPr/>
          </a:p>
          <a:p>
            <a:pPr indent="0" lvl="0" marL="0" rtl="0" algn="l">
              <a:spcBef>
                <a:spcPts val="48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099" name="Google Shape;109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2: Java Reflection</a:t>
            </a:r>
            <a:endParaRPr/>
          </a:p>
        </p:txBody>
      </p:sp>
      <p:sp>
        <p:nvSpPr>
          <p:cNvPr id="1105" name="Google Shape;1105;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sz="2800"/>
              <a:t>Reflection allows object inspection at runtime.</a:t>
            </a:r>
            <a:endParaRPr sz="2800"/>
          </a:p>
          <a:p>
            <a:pPr indent="-406400" lvl="0" marL="457200" marR="0" rtl="0" algn="l">
              <a:lnSpc>
                <a:spcPct val="100000"/>
              </a:lnSpc>
              <a:spcBef>
                <a:spcPts val="0"/>
              </a:spcBef>
              <a:spcAft>
                <a:spcPts val="0"/>
              </a:spcAft>
              <a:buSzPts val="2800"/>
              <a:buChar char="•"/>
            </a:pPr>
            <a:r>
              <a:rPr lang="sv-SE" sz="2800"/>
              <a:t>Can be used to identify classes, fields, and methods, and use them to perform tasks. </a:t>
            </a:r>
            <a:endParaRPr sz="2800"/>
          </a:p>
          <a:p>
            <a:pPr indent="457200" lvl="0" marL="457200" rtl="0" algn="l">
              <a:lnSpc>
                <a:spcPct val="115000"/>
              </a:lnSpc>
              <a:spcBef>
                <a:spcPts val="1500"/>
              </a:spcBef>
              <a:spcAft>
                <a:spcPts val="0"/>
              </a:spcAft>
              <a:buNone/>
            </a:pPr>
            <a:r>
              <a:rPr lang="sv-SE" sz="1400">
                <a:solidFill>
                  <a:srgbClr val="000000"/>
                </a:solidFill>
                <a:latin typeface="Courier New"/>
                <a:ea typeface="Courier New"/>
                <a:cs typeface="Courier New"/>
                <a:sym typeface="Courier New"/>
              </a:rPr>
              <a:t>Method[] methods = MyObject.class.getMethods();</a:t>
            </a:r>
            <a:br>
              <a:rPr lang="sv-SE" sz="1400">
                <a:solidFill>
                  <a:srgbClr val="000000"/>
                </a:solidFill>
                <a:latin typeface="Courier New"/>
                <a:ea typeface="Courier New"/>
                <a:cs typeface="Courier New"/>
                <a:sym typeface="Courier New"/>
              </a:rPr>
            </a:b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for(Method method : methods){</a:t>
            </a: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System.out.println("method = " + method.getName());</a:t>
            </a: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355600" lvl="0" marL="914400" rtl="0" algn="l">
              <a:spcBef>
                <a:spcPts val="1500"/>
              </a:spcBef>
              <a:spcAft>
                <a:spcPts val="0"/>
              </a:spcAft>
              <a:buSzPts val="2000"/>
              <a:buChar char="•"/>
            </a:pPr>
            <a:r>
              <a:rPr lang="sv-SE" sz="2000"/>
              <a:t>This code gets the class and prints out the list of methods.</a:t>
            </a:r>
            <a:endParaRPr sz="2000"/>
          </a:p>
          <a:p>
            <a:pPr indent="0" lvl="0" marL="457200" marR="0" rtl="0" algn="l">
              <a:lnSpc>
                <a:spcPct val="100000"/>
              </a:lnSpc>
              <a:spcBef>
                <a:spcPts val="600"/>
              </a:spcBef>
              <a:spcAft>
                <a:spcPts val="0"/>
              </a:spcAft>
              <a:buNone/>
            </a:pPr>
            <a:r>
              <a:t/>
            </a:r>
            <a:endParaRPr/>
          </a:p>
        </p:txBody>
      </p:sp>
      <p:sp>
        <p:nvSpPr>
          <p:cNvPr id="1106" name="Google Shape;110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2: Java Reflection</a:t>
            </a:r>
            <a:endParaRPr/>
          </a:p>
        </p:txBody>
      </p:sp>
      <p:sp>
        <p:nvSpPr>
          <p:cNvPr id="1112" name="Google Shape;1112;p79"/>
          <p:cNvSpPr txBox="1"/>
          <p:nvPr>
            <p:ph idx="1" type="body"/>
          </p:nvPr>
        </p:nvSpPr>
        <p:spPr>
          <a:xfrm>
            <a:off x="468900" y="1282400"/>
            <a:ext cx="37047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Reflection can be used to access private fields and methods.</a:t>
            </a:r>
            <a:endParaRPr sz="2400"/>
          </a:p>
          <a:p>
            <a:pPr indent="-381000" lvl="0" marL="457200" marR="0" rtl="0" algn="l">
              <a:lnSpc>
                <a:spcPct val="100000"/>
              </a:lnSpc>
              <a:spcBef>
                <a:spcPts val="0"/>
              </a:spcBef>
              <a:spcAft>
                <a:spcPts val="0"/>
              </a:spcAft>
              <a:buSzPts val="2400"/>
              <a:buChar char="•"/>
            </a:pPr>
            <a:r>
              <a:rPr lang="sv-SE" sz="2400"/>
              <a:t>Protects the real object from modification, but can be used to get information for testing.</a:t>
            </a:r>
            <a:endParaRPr sz="2400"/>
          </a:p>
          <a:p>
            <a:pPr indent="0" lvl="0" marL="457200" marR="0" rtl="0" algn="l">
              <a:lnSpc>
                <a:spcPct val="100000"/>
              </a:lnSpc>
              <a:spcBef>
                <a:spcPts val="600"/>
              </a:spcBef>
              <a:spcAft>
                <a:spcPts val="0"/>
              </a:spcAft>
              <a:buNone/>
            </a:pPr>
            <a:r>
              <a:t/>
            </a:r>
            <a:endParaRPr/>
          </a:p>
        </p:txBody>
      </p:sp>
      <p:sp>
        <p:nvSpPr>
          <p:cNvPr id="1113" name="Google Shape;1113;p79"/>
          <p:cNvSpPr txBox="1"/>
          <p:nvPr>
            <p:ph idx="1" type="body"/>
          </p:nvPr>
        </p:nvSpPr>
        <p:spPr>
          <a:xfrm>
            <a:off x="4261750" y="1200150"/>
            <a:ext cx="44250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sv-SE" sz="1000">
                <a:solidFill>
                  <a:srgbClr val="000000"/>
                </a:solidFill>
                <a:latin typeface="Consolas"/>
                <a:ea typeface="Consolas"/>
                <a:cs typeface="Consolas"/>
                <a:sym typeface="Consolas"/>
              </a:rPr>
              <a:t>public class PrivateObject {</a:t>
            </a:r>
            <a:br>
              <a:rPr lang="sv-SE" sz="1000">
                <a:solidFill>
                  <a:srgbClr val="000000"/>
                </a:solidFill>
                <a:latin typeface="Consolas"/>
                <a:ea typeface="Consolas"/>
                <a:cs typeface="Consolas"/>
                <a:sym typeface="Consolas"/>
              </a:rPr>
            </a:b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private String privateString = null;</a:t>
            </a:r>
            <a:br>
              <a:rPr lang="sv-SE" sz="1000">
                <a:solidFill>
                  <a:srgbClr val="000000"/>
                </a:solidFill>
                <a:latin typeface="Consolas"/>
                <a:ea typeface="Consolas"/>
                <a:cs typeface="Consolas"/>
                <a:sym typeface="Consolas"/>
              </a:rPr>
            </a:b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public PrivateObject(String privateString) {</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this.privateString = privateString;</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rtl="0" algn="l">
              <a:lnSpc>
                <a:spcPct val="115000"/>
              </a:lnSpc>
              <a:spcBef>
                <a:spcPts val="1500"/>
              </a:spcBef>
              <a:spcAft>
                <a:spcPts val="0"/>
              </a:spcAft>
              <a:buNone/>
            </a:pPr>
            <a:r>
              <a:rPr lang="sv-SE" sz="1000">
                <a:solidFill>
                  <a:srgbClr val="000000"/>
                </a:solidFill>
                <a:latin typeface="Consolas"/>
                <a:ea typeface="Consolas"/>
                <a:cs typeface="Consolas"/>
                <a:sym typeface="Consolas"/>
              </a:rPr>
              <a:t>PrivateObject privateObject = new PrivateObject("The Private Value");</a:t>
            </a:r>
            <a:endParaRPr sz="1000">
              <a:solidFill>
                <a:srgbClr val="000000"/>
              </a:solidFill>
              <a:latin typeface="Consolas"/>
              <a:ea typeface="Consolas"/>
              <a:cs typeface="Consolas"/>
              <a:sym typeface="Consolas"/>
            </a:endParaRPr>
          </a:p>
          <a:p>
            <a:pPr indent="0" lvl="0" marL="0" rtl="0" algn="l">
              <a:lnSpc>
                <a:spcPct val="115000"/>
              </a:lnSpc>
              <a:spcBef>
                <a:spcPts val="1500"/>
              </a:spcBef>
              <a:spcAft>
                <a:spcPts val="1500"/>
              </a:spcAft>
              <a:buClr>
                <a:schemeClr val="dk1"/>
              </a:buClr>
              <a:buSzPts val="1100"/>
              <a:buFont typeface="Arial"/>
              <a:buNone/>
            </a:pP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Field privateStringField = PrivateObject.class.getDeclaredField("privateString");</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privateStringField.setAccessible(true);</a:t>
            </a:r>
            <a:br>
              <a:rPr lang="sv-SE" sz="1000">
                <a:solidFill>
                  <a:srgbClr val="000000"/>
                </a:solidFill>
                <a:latin typeface="Consolas"/>
                <a:ea typeface="Consolas"/>
                <a:cs typeface="Consolas"/>
                <a:sym typeface="Consolas"/>
              </a:rPr>
            </a:b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String fieldValue = (String) privateStringField.get(privateObject);</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System.out.println("fieldValue = " + fieldValue);</a:t>
            </a:r>
            <a:br>
              <a:rPr lang="sv-SE" sz="1000">
                <a:solidFill>
                  <a:srgbClr val="000000"/>
                </a:solidFill>
                <a:latin typeface="Consolas"/>
                <a:ea typeface="Consolas"/>
                <a:cs typeface="Consolas"/>
                <a:sym typeface="Consolas"/>
              </a:rPr>
            </a:br>
            <a:endParaRPr sz="1000">
              <a:solidFill>
                <a:srgbClr val="000000"/>
              </a:solidFill>
              <a:latin typeface="Consolas"/>
              <a:ea typeface="Consolas"/>
              <a:cs typeface="Consolas"/>
              <a:sym typeface="Consolas"/>
            </a:endParaRPr>
          </a:p>
        </p:txBody>
      </p:sp>
      <p:sp>
        <p:nvSpPr>
          <p:cNvPr id="1114" name="Google Shape;111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8" name="Shape 1118"/>
        <p:cNvGrpSpPr/>
        <p:nvPr/>
      </p:nvGrpSpPr>
      <p:grpSpPr>
        <a:xfrm>
          <a:off x="0" y="0"/>
          <a:ext cx="0" cy="0"/>
          <a:chOff x="0" y="0"/>
          <a:chExt cx="0" cy="0"/>
        </a:xfrm>
      </p:grpSpPr>
      <p:sp>
        <p:nvSpPr>
          <p:cNvPr id="1119" name="Google Shape;1119;p80"/>
          <p:cNvSpPr txBox="1"/>
          <p:nvPr>
            <p:ph idx="1" type="body"/>
          </p:nvPr>
        </p:nvSpPr>
        <p:spPr>
          <a:xfrm>
            <a:off x="468900" y="1053950"/>
            <a:ext cx="4581000" cy="37086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Clr>
                <a:schemeClr val="dk1"/>
              </a:buClr>
              <a:buSzPts val="1800"/>
              <a:buFont typeface="Arial"/>
              <a:buChar char="•"/>
            </a:pPr>
            <a:r>
              <a:rPr lang="sv-SE" sz="1800"/>
              <a:t>Behavior depends on the object assigned at runtime. </a:t>
            </a:r>
            <a:endParaRPr sz="1800"/>
          </a:p>
          <a:p>
            <a:pPr indent="-342900" lvl="1" marL="914400" marR="0" rtl="0" algn="l">
              <a:lnSpc>
                <a:spcPct val="100000"/>
              </a:lnSpc>
              <a:spcBef>
                <a:spcPts val="0"/>
              </a:spcBef>
              <a:spcAft>
                <a:spcPts val="0"/>
              </a:spcAft>
              <a:buSzPts val="1800"/>
              <a:buChar char="•"/>
            </a:pPr>
            <a:r>
              <a:rPr lang="sv-SE" sz="1800"/>
              <a:t>If </a:t>
            </a:r>
            <a:r>
              <a:rPr lang="sv-SE" sz="1800">
                <a:latin typeface="Consolas"/>
                <a:ea typeface="Consolas"/>
                <a:cs typeface="Consolas"/>
                <a:sym typeface="Consolas"/>
              </a:rPr>
              <a:t>LineItem.getUnitPrice()</a:t>
            </a:r>
            <a:r>
              <a:rPr lang="sv-SE" sz="1800"/>
              <a:t> is called, it may actually be </a:t>
            </a:r>
            <a:r>
              <a:rPr lang="sv-SE" sz="1800">
                <a:latin typeface="Consolas"/>
                <a:ea typeface="Consolas"/>
                <a:cs typeface="Consolas"/>
                <a:sym typeface="Consolas"/>
              </a:rPr>
              <a:t>SimpleItem.getUnitPrice()</a:t>
            </a:r>
            <a:r>
              <a:rPr lang="sv-SE" sz="1800"/>
              <a:t>.</a:t>
            </a:r>
            <a:endParaRPr sz="1800"/>
          </a:p>
          <a:p>
            <a:pPr indent="-342900" lvl="1" marL="914400" marR="0" rtl="0" algn="l">
              <a:lnSpc>
                <a:spcPct val="100000"/>
              </a:lnSpc>
              <a:spcBef>
                <a:spcPts val="0"/>
              </a:spcBef>
              <a:spcAft>
                <a:spcPts val="0"/>
              </a:spcAft>
              <a:buSzPts val="1800"/>
              <a:buChar char="•"/>
            </a:pPr>
            <a:r>
              <a:rPr lang="sv-SE" sz="1800"/>
              <a:t>Wrong object might be bound to the variable.</a:t>
            </a:r>
            <a:endParaRPr sz="1800"/>
          </a:p>
          <a:p>
            <a:pPr indent="-342900" lvl="1" marL="914400" marR="0" rtl="0" algn="l">
              <a:lnSpc>
                <a:spcPct val="100000"/>
              </a:lnSpc>
              <a:spcBef>
                <a:spcPts val="0"/>
              </a:spcBef>
              <a:spcAft>
                <a:spcPts val="0"/>
              </a:spcAft>
              <a:buSzPts val="1800"/>
              <a:buChar char="•"/>
            </a:pPr>
            <a:r>
              <a:rPr lang="sv-SE" sz="1800"/>
              <a:t>May be difficult to tell which class has the fault.</a:t>
            </a:r>
            <a:endParaRPr sz="1800"/>
          </a:p>
          <a:p>
            <a:pPr indent="-342900" lvl="1" marL="914400" marR="0" rtl="0" algn="l">
              <a:lnSpc>
                <a:spcPct val="100000"/>
              </a:lnSpc>
              <a:spcBef>
                <a:spcPts val="0"/>
              </a:spcBef>
              <a:spcAft>
                <a:spcPts val="0"/>
              </a:spcAft>
              <a:buSzPts val="1800"/>
              <a:buChar char="•"/>
            </a:pPr>
            <a:r>
              <a:rPr lang="sv-SE" sz="1800"/>
              <a:t>Fault may be a result of a combination of bindings.</a:t>
            </a:r>
            <a:endParaRPr sz="1800"/>
          </a:p>
          <a:p>
            <a:pPr indent="-342900" lvl="0" marL="457200" marR="0" rtl="0" algn="l">
              <a:lnSpc>
                <a:spcPct val="100000"/>
              </a:lnSpc>
              <a:spcBef>
                <a:spcPts val="0"/>
              </a:spcBef>
              <a:spcAft>
                <a:spcPts val="0"/>
              </a:spcAft>
              <a:buSzPts val="1800"/>
              <a:buChar char="•"/>
            </a:pPr>
            <a:r>
              <a:rPr lang="sv-SE" sz="1800"/>
              <a:t>Testing one possible binding is not enough - try multiple bindings.</a:t>
            </a:r>
            <a:endParaRPr sz="1800"/>
          </a:p>
        </p:txBody>
      </p:sp>
      <p:sp>
        <p:nvSpPr>
          <p:cNvPr id="1120" name="Google Shape;112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21" name="Google Shape;1121;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Polymorphism and Dynamic Binding</a:t>
            </a:r>
            <a:endParaRPr sz="2400"/>
          </a:p>
        </p:txBody>
      </p:sp>
      <p:sp>
        <p:nvSpPr>
          <p:cNvPr id="1122" name="Google Shape;1122;p80"/>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23" name="Google Shape;1123;p80"/>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80"/>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1125" name="Google Shape;1125;p80"/>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1126" name="Google Shape;1126;p80"/>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80"/>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1128" name="Google Shape;1128;p80"/>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1129" name="Google Shape;1129;p80"/>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1130" name="Google Shape;1130;p80"/>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31" name="Google Shape;1131;p80"/>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80"/>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80"/>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1134" name="Google Shape;1134;p80"/>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80"/>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80"/>
          <p:cNvCxnSpPr>
            <a:stCxn id="1125" idx="0"/>
            <a:endCxn id="1122"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1137" name="Google Shape;1137;p80"/>
          <p:cNvCxnSpPr>
            <a:stCxn id="1128" idx="0"/>
            <a:endCxn id="1122"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1138" name="Google Shape;1138;p80"/>
          <p:cNvCxnSpPr>
            <a:stCxn id="1130" idx="0"/>
            <a:endCxn id="1125"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1139" name="Google Shape;1139;p80"/>
          <p:cNvCxnSpPr>
            <a:stCxn id="1133" idx="0"/>
            <a:endCxn id="1128"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Google Shape;114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a:t>
            </a:r>
            <a:endParaRPr/>
          </a:p>
        </p:txBody>
      </p:sp>
      <p:sp>
        <p:nvSpPr>
          <p:cNvPr id="1145" name="Google Shape;1145;p81"/>
          <p:cNvSpPr txBox="1"/>
          <p:nvPr>
            <p:ph idx="1" type="body"/>
          </p:nvPr>
        </p:nvSpPr>
        <p:spPr>
          <a:xfrm>
            <a:off x="468901" y="1282400"/>
            <a:ext cx="44004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We can define child classes that inherit attributes and operations.</a:t>
            </a:r>
            <a:endParaRPr sz="2400"/>
          </a:p>
          <a:p>
            <a:pPr indent="-381000" lvl="0" marL="457200" rtl="0" algn="l">
              <a:spcBef>
                <a:spcPts val="1000"/>
              </a:spcBef>
              <a:spcAft>
                <a:spcPts val="0"/>
              </a:spcAft>
              <a:buSzPts val="2400"/>
              <a:buChar char="•"/>
            </a:pPr>
            <a:r>
              <a:rPr lang="sv-SE" sz="2400"/>
              <a:t>Most inheritance issues are really polymorphism issues.</a:t>
            </a:r>
            <a:endParaRPr sz="2400"/>
          </a:p>
          <a:p>
            <a:pPr indent="-381000" lvl="0" marL="457200" rtl="0" algn="l">
              <a:spcBef>
                <a:spcPts val="1000"/>
              </a:spcBef>
              <a:spcAft>
                <a:spcPts val="0"/>
              </a:spcAft>
              <a:buSzPts val="2400"/>
              <a:buChar char="•"/>
            </a:pPr>
            <a:r>
              <a:rPr lang="sv-SE" sz="2400"/>
              <a:t>However, inheritance may allow us to </a:t>
            </a:r>
            <a:r>
              <a:rPr b="1" lang="sv-SE" sz="2400"/>
              <a:t>reduce</a:t>
            </a:r>
            <a:r>
              <a:rPr lang="sv-SE" sz="2400"/>
              <a:t> the number of test cases required.</a:t>
            </a:r>
            <a:endParaRPr sz="2400"/>
          </a:p>
        </p:txBody>
      </p:sp>
      <p:sp>
        <p:nvSpPr>
          <p:cNvPr id="1146" name="Google Shape;114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47" name="Google Shape;1147;p81"/>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48" name="Google Shape;1148;p81"/>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81"/>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1150" name="Google Shape;1150;p81"/>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1151" name="Google Shape;1151;p81"/>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81"/>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1153" name="Google Shape;1153;p81"/>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1154" name="Google Shape;1154;p81"/>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1155" name="Google Shape;1155;p81"/>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56" name="Google Shape;1156;p81"/>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81"/>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1158" name="Google Shape;1158;p81"/>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1159" name="Google Shape;1159;p81"/>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81"/>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81"/>
          <p:cNvCxnSpPr>
            <a:stCxn id="1150" idx="0"/>
            <a:endCxn id="1147"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1162" name="Google Shape;1162;p81"/>
          <p:cNvCxnSpPr>
            <a:stCxn id="1153" idx="0"/>
            <a:endCxn id="1147"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1163" name="Google Shape;1163;p81"/>
          <p:cNvCxnSpPr>
            <a:stCxn id="1155" idx="0"/>
            <a:endCxn id="1150"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1164" name="Google Shape;1164;p81"/>
          <p:cNvCxnSpPr>
            <a:stCxn id="1158" idx="0"/>
            <a:endCxn id="1153"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sp>
        <p:nvSpPr>
          <p:cNvPr id="1169" name="Google Shape;1169;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and Test Reuse</a:t>
            </a:r>
            <a:endParaRPr/>
          </a:p>
        </p:txBody>
      </p:sp>
      <p:sp>
        <p:nvSpPr>
          <p:cNvPr id="1170" name="Google Shape;1170;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Subclasses share methods with ancestors.</a:t>
            </a:r>
            <a:endParaRPr/>
          </a:p>
          <a:p>
            <a:pPr indent="-393700" lvl="0" marL="457200" marR="0" rtl="0" algn="l">
              <a:lnSpc>
                <a:spcPct val="100000"/>
              </a:lnSpc>
              <a:spcBef>
                <a:spcPts val="0"/>
              </a:spcBef>
              <a:spcAft>
                <a:spcPts val="0"/>
              </a:spcAft>
              <a:buSzPts val="2600"/>
              <a:buChar char="•"/>
            </a:pPr>
            <a:r>
              <a:rPr lang="sv-SE"/>
              <a:t>We can categorize methods as:</a:t>
            </a:r>
            <a:endParaRPr/>
          </a:p>
          <a:p>
            <a:pPr indent="-368300" lvl="1" marL="914400" marR="0" rtl="0" algn="l">
              <a:lnSpc>
                <a:spcPct val="100000"/>
              </a:lnSpc>
              <a:spcBef>
                <a:spcPts val="0"/>
              </a:spcBef>
              <a:spcAft>
                <a:spcPts val="0"/>
              </a:spcAft>
              <a:buSzPts val="2200"/>
              <a:buChar char="•"/>
            </a:pPr>
            <a:r>
              <a:rPr b="1" lang="sv-SE"/>
              <a:t>New:</a:t>
            </a:r>
            <a:r>
              <a:rPr lang="sv-SE"/>
              <a:t> If not inherited, we need to test them.</a:t>
            </a:r>
            <a:endParaRPr/>
          </a:p>
          <a:p>
            <a:pPr indent="-342900" lvl="2" marL="1371600" marR="0" rtl="0" algn="l">
              <a:lnSpc>
                <a:spcPct val="100000"/>
              </a:lnSpc>
              <a:spcBef>
                <a:spcPts val="0"/>
              </a:spcBef>
              <a:spcAft>
                <a:spcPts val="0"/>
              </a:spcAft>
              <a:buSzPts val="1800"/>
              <a:buChar char="•"/>
            </a:pPr>
            <a:r>
              <a:rPr lang="sv-SE"/>
              <a:t>If the name is the same, but parameters have changed, it is new.</a:t>
            </a:r>
            <a:endParaRPr/>
          </a:p>
          <a:p>
            <a:pPr indent="-368300" lvl="1" marL="914400" marR="0" rtl="0" algn="l">
              <a:lnSpc>
                <a:spcPct val="100000"/>
              </a:lnSpc>
              <a:spcBef>
                <a:spcPts val="0"/>
              </a:spcBef>
              <a:spcAft>
                <a:spcPts val="0"/>
              </a:spcAft>
              <a:buSzPts val="2200"/>
              <a:buChar char="•"/>
            </a:pPr>
            <a:r>
              <a:rPr b="1" lang="sv-SE"/>
              <a:t>Recursive:</a:t>
            </a:r>
            <a:r>
              <a:rPr lang="sv-SE"/>
              <a:t> Inherited from the ancestor without change. Code only appears in the ancestor.</a:t>
            </a:r>
            <a:endParaRPr/>
          </a:p>
          <a:p>
            <a:pPr indent="-368300" lvl="1" marL="914400" marR="0" rtl="0" algn="l">
              <a:lnSpc>
                <a:spcPct val="100000"/>
              </a:lnSpc>
              <a:spcBef>
                <a:spcPts val="0"/>
              </a:spcBef>
              <a:spcAft>
                <a:spcPts val="0"/>
              </a:spcAft>
              <a:buSzPts val="2200"/>
              <a:buChar char="•"/>
            </a:pPr>
            <a:r>
              <a:rPr b="1" lang="sv-SE"/>
              <a:t>Redefined: </a:t>
            </a:r>
            <a:r>
              <a:rPr lang="sv-SE"/>
              <a:t>Overridden in the subclass.</a:t>
            </a:r>
            <a:endParaRPr/>
          </a:p>
        </p:txBody>
      </p:sp>
      <p:sp>
        <p:nvSpPr>
          <p:cNvPr id="1171" name="Google Shape;1171;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5" name="Shape 1175"/>
        <p:cNvGrpSpPr/>
        <p:nvPr/>
      </p:nvGrpSpPr>
      <p:grpSpPr>
        <a:xfrm>
          <a:off x="0" y="0"/>
          <a:ext cx="0" cy="0"/>
          <a:chOff x="0" y="0"/>
          <a:chExt cx="0" cy="0"/>
        </a:xfrm>
      </p:grpSpPr>
      <p:sp>
        <p:nvSpPr>
          <p:cNvPr id="1176" name="Google Shape;1176;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and Test Reuse</a:t>
            </a:r>
            <a:endParaRPr/>
          </a:p>
        </p:txBody>
      </p:sp>
      <p:sp>
        <p:nvSpPr>
          <p:cNvPr id="1177" name="Google Shape;1177;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method can be abstract in parent, child, or both.</a:t>
            </a:r>
            <a:endParaRPr/>
          </a:p>
          <a:p>
            <a:pPr indent="-393700" lvl="0" marL="457200" marR="0" rtl="0" algn="l">
              <a:lnSpc>
                <a:spcPct val="100000"/>
              </a:lnSpc>
              <a:spcBef>
                <a:spcPts val="0"/>
              </a:spcBef>
              <a:spcAft>
                <a:spcPts val="0"/>
              </a:spcAft>
              <a:buSzPts val="2600"/>
              <a:buChar char="•"/>
            </a:pPr>
            <a:r>
              <a:rPr lang="sv-SE"/>
              <a:t>We can categorize abstract methods as:</a:t>
            </a:r>
            <a:endParaRPr/>
          </a:p>
          <a:p>
            <a:pPr indent="-368300" lvl="1" marL="914400" marR="0" rtl="0" algn="l">
              <a:lnSpc>
                <a:spcPct val="100000"/>
              </a:lnSpc>
              <a:spcBef>
                <a:spcPts val="0"/>
              </a:spcBef>
              <a:spcAft>
                <a:spcPts val="0"/>
              </a:spcAft>
              <a:buSzPts val="2200"/>
              <a:buChar char="•"/>
            </a:pPr>
            <a:r>
              <a:rPr b="1" lang="sv-SE"/>
              <a:t>Abstract New:</a:t>
            </a:r>
            <a:r>
              <a:rPr lang="sv-SE"/>
              <a:t> New and abstract in the child.</a:t>
            </a:r>
            <a:endParaRPr/>
          </a:p>
          <a:p>
            <a:pPr indent="-368300" lvl="1" marL="914400" marR="0" rtl="0" algn="l">
              <a:lnSpc>
                <a:spcPct val="100000"/>
              </a:lnSpc>
              <a:spcBef>
                <a:spcPts val="0"/>
              </a:spcBef>
              <a:spcAft>
                <a:spcPts val="0"/>
              </a:spcAft>
              <a:buSzPts val="2200"/>
              <a:buChar char="•"/>
            </a:pPr>
            <a:r>
              <a:rPr b="1" lang="sv-SE"/>
              <a:t>Abstract Recursive: </a:t>
            </a:r>
            <a:r>
              <a:rPr lang="sv-SE"/>
              <a:t>Inherited when</a:t>
            </a:r>
            <a:r>
              <a:rPr i="1" lang="sv-SE"/>
              <a:t> the ancestor’s version was abstract</a:t>
            </a:r>
            <a:r>
              <a:rPr lang="sv-SE"/>
              <a:t>. </a:t>
            </a:r>
            <a:endParaRPr/>
          </a:p>
          <a:p>
            <a:pPr indent="-342900" lvl="2" marL="1371600" marR="0" rtl="0" algn="l">
              <a:lnSpc>
                <a:spcPct val="100000"/>
              </a:lnSpc>
              <a:spcBef>
                <a:spcPts val="0"/>
              </a:spcBef>
              <a:spcAft>
                <a:spcPts val="0"/>
              </a:spcAft>
              <a:buSzPts val="1800"/>
              <a:buChar char="•"/>
            </a:pPr>
            <a:r>
              <a:rPr lang="sv-SE"/>
              <a:t>Still abstract in child.</a:t>
            </a:r>
            <a:endParaRPr/>
          </a:p>
          <a:p>
            <a:pPr indent="-368300" lvl="1" marL="914400" marR="0" rtl="0" algn="l">
              <a:lnSpc>
                <a:spcPct val="100000"/>
              </a:lnSpc>
              <a:spcBef>
                <a:spcPts val="0"/>
              </a:spcBef>
              <a:spcAft>
                <a:spcPts val="0"/>
              </a:spcAft>
              <a:buSzPts val="2200"/>
              <a:buChar char="•"/>
            </a:pPr>
            <a:r>
              <a:rPr b="1" lang="sv-SE"/>
              <a:t>Abstract Redefined:</a:t>
            </a:r>
            <a:r>
              <a:rPr lang="sv-SE"/>
              <a:t> Redefined when</a:t>
            </a:r>
            <a:r>
              <a:rPr i="1" lang="sv-SE"/>
              <a:t> the ancestor’s version was abstract</a:t>
            </a:r>
            <a:r>
              <a:rPr lang="sv-SE"/>
              <a:t>.</a:t>
            </a:r>
            <a:endParaRPr/>
          </a:p>
          <a:p>
            <a:pPr indent="-342900" lvl="2" marL="1371600" marR="0" rtl="0" algn="l">
              <a:lnSpc>
                <a:spcPct val="100000"/>
              </a:lnSpc>
              <a:spcBef>
                <a:spcPts val="0"/>
              </a:spcBef>
              <a:spcAft>
                <a:spcPts val="0"/>
              </a:spcAft>
              <a:buSzPts val="1800"/>
              <a:buChar char="•"/>
            </a:pPr>
            <a:r>
              <a:rPr lang="sv-SE"/>
              <a:t>Child version is not abstract.</a:t>
            </a:r>
            <a:endParaRPr/>
          </a:p>
        </p:txBody>
      </p:sp>
      <p:sp>
        <p:nvSpPr>
          <p:cNvPr id="1178" name="Google Shape;1178;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0" name="Google Shape;150;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Issues With Testing OO Systems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Google Shape;1183;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and Test Reuse</a:t>
            </a:r>
            <a:endParaRPr/>
          </a:p>
        </p:txBody>
      </p:sp>
      <p:sp>
        <p:nvSpPr>
          <p:cNvPr id="1184" name="Google Shape;1184;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In general, four sets of tests for a method:</a:t>
            </a:r>
            <a:endParaRPr/>
          </a:p>
          <a:p>
            <a:pPr indent="-368300" lvl="1" marL="914400" marR="0" rtl="0" algn="l">
              <a:lnSpc>
                <a:spcPct val="100000"/>
              </a:lnSpc>
              <a:spcBef>
                <a:spcPts val="0"/>
              </a:spcBef>
              <a:spcAft>
                <a:spcPts val="0"/>
              </a:spcAft>
              <a:buSzPts val="2200"/>
              <a:buChar char="•"/>
            </a:pPr>
            <a:r>
              <a:rPr lang="sv-SE"/>
              <a:t>Int</a:t>
            </a:r>
            <a:r>
              <a:rPr i="1" lang="sv-SE"/>
              <a:t>ra</a:t>
            </a:r>
            <a:r>
              <a:rPr lang="sv-SE"/>
              <a:t>class Functional, Intraclass Structural</a:t>
            </a:r>
            <a:endParaRPr/>
          </a:p>
          <a:p>
            <a:pPr indent="-368300" lvl="1" marL="914400" marR="0" rtl="0" algn="l">
              <a:lnSpc>
                <a:spcPct val="100000"/>
              </a:lnSpc>
              <a:spcBef>
                <a:spcPts val="0"/>
              </a:spcBef>
              <a:spcAft>
                <a:spcPts val="0"/>
              </a:spcAft>
              <a:buSzPts val="2200"/>
              <a:buChar char="•"/>
            </a:pPr>
            <a:r>
              <a:rPr lang="sv-SE"/>
              <a:t>Int</a:t>
            </a:r>
            <a:r>
              <a:rPr i="1" lang="sv-SE"/>
              <a:t>er</a:t>
            </a:r>
            <a:r>
              <a:rPr lang="sv-SE"/>
              <a:t>class Functional, Interclass Structural</a:t>
            </a:r>
            <a:endParaRPr/>
          </a:p>
          <a:p>
            <a:pPr indent="-393700" lvl="0" marL="457200" marR="0" rtl="0" algn="l">
              <a:lnSpc>
                <a:spcPct val="100000"/>
              </a:lnSpc>
              <a:spcBef>
                <a:spcPts val="0"/>
              </a:spcBef>
              <a:spcAft>
                <a:spcPts val="0"/>
              </a:spcAft>
              <a:buSzPts val="2600"/>
              <a:buChar char="•"/>
            </a:pPr>
            <a:r>
              <a:rPr lang="sv-SE"/>
              <a:t>When we test a subclass, new methods need tests. </a:t>
            </a:r>
            <a:endParaRPr/>
          </a:p>
          <a:p>
            <a:pPr indent="-393700" lvl="0" marL="457200" marR="0" rtl="0" algn="l">
              <a:lnSpc>
                <a:spcPct val="100000"/>
              </a:lnSpc>
              <a:spcBef>
                <a:spcPts val="0"/>
              </a:spcBef>
              <a:spcAft>
                <a:spcPts val="0"/>
              </a:spcAft>
              <a:buSzPts val="2600"/>
              <a:buChar char="•"/>
            </a:pPr>
            <a:r>
              <a:rPr lang="sv-SE"/>
              <a:t>Recursive or Abstract Recursive methods do not need to be retested.</a:t>
            </a:r>
            <a:endParaRPr/>
          </a:p>
          <a:p>
            <a:pPr indent="-393700" lvl="0" marL="457200" marR="0" rtl="0" algn="l">
              <a:lnSpc>
                <a:spcPct val="100000"/>
              </a:lnSpc>
              <a:spcBef>
                <a:spcPts val="0"/>
              </a:spcBef>
              <a:spcAft>
                <a:spcPts val="0"/>
              </a:spcAft>
              <a:buSzPts val="2600"/>
              <a:buChar char="•"/>
            </a:pPr>
            <a:r>
              <a:rPr lang="sv-SE"/>
              <a:t>Redefined or Abstract Redefined must be retested.</a:t>
            </a:r>
            <a:endParaRPr/>
          </a:p>
        </p:txBody>
      </p:sp>
      <p:sp>
        <p:nvSpPr>
          <p:cNvPr id="1185" name="Google Shape;1185;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Google Shape;1190;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Genericity</a:t>
            </a:r>
            <a:endParaRPr/>
          </a:p>
        </p:txBody>
      </p:sp>
      <p:sp>
        <p:nvSpPr>
          <p:cNvPr id="1191" name="Google Shape;1191;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Generic class is instantiated with different types:</a:t>
            </a:r>
            <a:endParaRPr/>
          </a:p>
          <a:p>
            <a:pPr indent="-355600" lvl="2" marL="1371600" marR="0" rtl="0" algn="l">
              <a:lnSpc>
                <a:spcPct val="100000"/>
              </a:lnSpc>
              <a:spcBef>
                <a:spcPts val="0"/>
              </a:spcBef>
              <a:spcAft>
                <a:spcPts val="0"/>
              </a:spcAft>
              <a:buSzPts val="2000"/>
              <a:buChar char="•"/>
            </a:pPr>
            <a:r>
              <a:rPr lang="sv-SE" sz="2000"/>
              <a:t>LinkedList&lt;String&gt;, LinkedList&lt;Integer&gt;</a:t>
            </a:r>
            <a:endParaRPr sz="2000"/>
          </a:p>
          <a:p>
            <a:pPr indent="-355600" lvl="2" marL="1371600" marR="0" rtl="0" algn="l">
              <a:lnSpc>
                <a:spcPct val="100000"/>
              </a:lnSpc>
              <a:spcBef>
                <a:spcPts val="0"/>
              </a:spcBef>
              <a:spcAft>
                <a:spcPts val="0"/>
              </a:spcAft>
              <a:buSzPts val="2000"/>
              <a:buChar char="•"/>
            </a:pPr>
            <a:r>
              <a:rPr lang="sv-SE" sz="2000"/>
              <a:t>HashMap&lt;String,Integer&gt;, HashMap&lt;ArrayList&lt;Integer&gt;,Boolean&gt;</a:t>
            </a:r>
            <a:endParaRPr sz="2000"/>
          </a:p>
          <a:p>
            <a:pPr indent="-419100" lvl="0" marL="457200" marR="0" rtl="0" algn="l">
              <a:lnSpc>
                <a:spcPct val="100000"/>
              </a:lnSpc>
              <a:spcBef>
                <a:spcPts val="0"/>
              </a:spcBef>
              <a:spcAft>
                <a:spcPts val="0"/>
              </a:spcAft>
              <a:buClr>
                <a:schemeClr val="dk1"/>
              </a:buClr>
              <a:buSzPts val="3000"/>
              <a:buFont typeface="Arial"/>
              <a:buChar char="•"/>
            </a:pPr>
            <a:r>
              <a:rPr lang="sv-SE"/>
              <a:t>Important for building reusable components and libraries.</a:t>
            </a:r>
            <a:endParaRPr/>
          </a:p>
          <a:p>
            <a:pPr indent="-393700" lvl="0" marL="457200" marR="0" rtl="0" algn="l">
              <a:lnSpc>
                <a:spcPct val="100000"/>
              </a:lnSpc>
              <a:spcBef>
                <a:spcPts val="0"/>
              </a:spcBef>
              <a:spcAft>
                <a:spcPts val="0"/>
              </a:spcAft>
              <a:buSzPts val="2600"/>
              <a:buChar char="•"/>
            </a:pPr>
            <a:r>
              <a:rPr lang="sv-SE"/>
              <a:t>Challenging to test:</a:t>
            </a:r>
            <a:endParaRPr/>
          </a:p>
          <a:p>
            <a:pPr indent="-368300" lvl="1" marL="914400" marR="0" rtl="0" algn="l">
              <a:lnSpc>
                <a:spcPct val="100000"/>
              </a:lnSpc>
              <a:spcBef>
                <a:spcPts val="0"/>
              </a:spcBef>
              <a:spcAft>
                <a:spcPts val="0"/>
              </a:spcAft>
              <a:buSzPts val="2200"/>
              <a:buChar char="•"/>
            </a:pPr>
            <a:r>
              <a:rPr lang="sv-SE"/>
              <a:t>Can only test instantiations, not the generic class.</a:t>
            </a:r>
            <a:endParaRPr/>
          </a:p>
          <a:p>
            <a:pPr indent="-368300" lvl="1" marL="914400" marR="0" rtl="0" algn="l">
              <a:lnSpc>
                <a:spcPct val="100000"/>
              </a:lnSpc>
              <a:spcBef>
                <a:spcPts val="0"/>
              </a:spcBef>
              <a:spcAft>
                <a:spcPts val="0"/>
              </a:spcAft>
              <a:buSzPts val="2200"/>
              <a:buChar char="•"/>
            </a:pPr>
            <a:r>
              <a:rPr lang="sv-SE"/>
              <a:t>May not know all ways it can be instantiated.</a:t>
            </a:r>
            <a:endParaRPr/>
          </a:p>
        </p:txBody>
      </p:sp>
      <p:sp>
        <p:nvSpPr>
          <p:cNvPr id="1192" name="Google Shape;1192;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6" name="Shape 1196"/>
        <p:cNvGrpSpPr/>
        <p:nvPr/>
      </p:nvGrpSpPr>
      <p:grpSpPr>
        <a:xfrm>
          <a:off x="0" y="0"/>
          <a:ext cx="0" cy="0"/>
          <a:chOff x="0" y="0"/>
          <a:chExt cx="0" cy="0"/>
        </a:xfrm>
      </p:grpSpPr>
      <p:sp>
        <p:nvSpPr>
          <p:cNvPr id="1197" name="Google Shape;1197;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Generics</a:t>
            </a:r>
            <a:endParaRPr/>
          </a:p>
        </p:txBody>
      </p:sp>
      <p:sp>
        <p:nvSpPr>
          <p:cNvPr id="1198" name="Google Shape;1198;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Designed to behave consistently.</a:t>
            </a:r>
            <a:endParaRPr/>
          </a:p>
          <a:p>
            <a:pPr indent="-393700" lvl="0" marL="457200" marR="0" rtl="0" algn="l">
              <a:lnSpc>
                <a:spcPct val="100000"/>
              </a:lnSpc>
              <a:spcBef>
                <a:spcPts val="0"/>
              </a:spcBef>
              <a:spcAft>
                <a:spcPts val="0"/>
              </a:spcAft>
              <a:buSzPts val="2600"/>
              <a:buChar char="•"/>
            </a:pPr>
            <a:r>
              <a:rPr lang="sv-SE"/>
              <a:t>First, testing requires showing that any instantiation is correct.</a:t>
            </a:r>
            <a:endParaRPr/>
          </a:p>
          <a:p>
            <a:pPr indent="-368300" lvl="1" marL="914400" rtl="0" algn="l">
              <a:spcBef>
                <a:spcPts val="600"/>
              </a:spcBef>
              <a:spcAft>
                <a:spcPts val="0"/>
              </a:spcAft>
              <a:buSzPts val="2200"/>
              <a:buChar char="•"/>
            </a:pPr>
            <a:r>
              <a:rPr lang="sv-SE"/>
              <a:t>In general, this is straightforward if we have code of the generic class and the parameterized version.</a:t>
            </a:r>
            <a:endParaRPr/>
          </a:p>
          <a:p>
            <a:pPr indent="-393700" lvl="0" marL="457200" marR="0" rtl="0" algn="l">
              <a:lnSpc>
                <a:spcPct val="100000"/>
              </a:lnSpc>
              <a:spcBef>
                <a:spcPts val="0"/>
              </a:spcBef>
              <a:spcAft>
                <a:spcPts val="0"/>
              </a:spcAft>
              <a:buSzPts val="2600"/>
              <a:buChar char="•"/>
            </a:pPr>
            <a:r>
              <a:rPr lang="sv-SE"/>
              <a:t>Second, do all possible parameterizations behave identically to the tested one?</a:t>
            </a:r>
            <a:endParaRPr/>
          </a:p>
          <a:p>
            <a:pPr indent="0" lvl="0" marL="0" marR="0" rtl="0" algn="l">
              <a:lnSpc>
                <a:spcPct val="100000"/>
              </a:lnSpc>
              <a:spcBef>
                <a:spcPts val="600"/>
              </a:spcBef>
              <a:spcAft>
                <a:spcPts val="0"/>
              </a:spcAft>
              <a:buNone/>
            </a:pPr>
            <a:r>
              <a:t/>
            </a:r>
            <a:endParaRPr/>
          </a:p>
        </p:txBody>
      </p:sp>
      <p:sp>
        <p:nvSpPr>
          <p:cNvPr id="1199" name="Google Shape;1199;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Generics</a:t>
            </a:r>
            <a:endParaRPr/>
          </a:p>
        </p:txBody>
      </p:sp>
      <p:sp>
        <p:nvSpPr>
          <p:cNvPr id="1205" name="Google Shape;1205;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sz="2400"/>
              <a:t>Potential challenge - does the generic class interact with the parameterized version?</a:t>
            </a:r>
            <a:endParaRPr sz="2400"/>
          </a:p>
          <a:p>
            <a:pPr indent="-368300" lvl="1" marL="914400" rtl="0" algn="l">
              <a:spcBef>
                <a:spcPts val="500"/>
              </a:spcBef>
              <a:spcAft>
                <a:spcPts val="0"/>
              </a:spcAft>
              <a:buSzPts val="2200"/>
              <a:buChar char="•"/>
            </a:pPr>
            <a:r>
              <a:rPr lang="sv-SE"/>
              <a:t>i.e., the generic makes use of a service the parameterized version might also make use of.</a:t>
            </a:r>
            <a:endParaRPr/>
          </a:p>
          <a:p>
            <a:pPr indent="-368300" lvl="1" marL="914400" rtl="0" algn="l">
              <a:spcBef>
                <a:spcPts val="500"/>
              </a:spcBef>
              <a:spcAft>
                <a:spcPts val="0"/>
              </a:spcAft>
              <a:buSzPts val="2200"/>
              <a:buChar char="•"/>
            </a:pPr>
            <a:r>
              <a:rPr lang="sv-SE" sz="1800">
                <a:latin typeface="Consolas"/>
                <a:ea typeface="Consolas"/>
                <a:cs typeface="Consolas"/>
                <a:sym typeface="Consolas"/>
              </a:rPr>
              <a:t>class PriorityQueue&lt;Elem implements Comparable&gt; {...}</a:t>
            </a:r>
            <a:endParaRPr sz="1800">
              <a:latin typeface="Consolas"/>
              <a:ea typeface="Consolas"/>
              <a:cs typeface="Consolas"/>
              <a:sym typeface="Consolas"/>
            </a:endParaRPr>
          </a:p>
          <a:p>
            <a:pPr indent="-368300" lvl="1" marL="914400" rtl="0" algn="l">
              <a:spcBef>
                <a:spcPts val="500"/>
              </a:spcBef>
              <a:spcAft>
                <a:spcPts val="0"/>
              </a:spcAft>
              <a:buSzPts val="2200"/>
              <a:buChar char="•"/>
            </a:pPr>
            <a:r>
              <a:rPr lang="sv-SE"/>
              <a:t>Behavior of PriorityQueue&lt;E&gt; depends on E.</a:t>
            </a:r>
            <a:endParaRPr/>
          </a:p>
          <a:p>
            <a:pPr indent="-368300" lvl="1" marL="914400" rtl="0" algn="l">
              <a:spcBef>
                <a:spcPts val="500"/>
              </a:spcBef>
              <a:spcAft>
                <a:spcPts val="0"/>
              </a:spcAft>
              <a:buSzPts val="2200"/>
              <a:buChar char="•"/>
            </a:pPr>
            <a:r>
              <a:rPr lang="sv-SE"/>
              <a:t>Acceptable as long as E behaves correctly when fulfilling requirements of Comparable.</a:t>
            </a:r>
            <a:endParaRPr/>
          </a:p>
          <a:p>
            <a:pPr indent="-368300" lvl="1" marL="914400" rtl="0" algn="l">
              <a:spcBef>
                <a:spcPts val="500"/>
              </a:spcBef>
              <a:spcAft>
                <a:spcPts val="0"/>
              </a:spcAft>
              <a:buSzPts val="2200"/>
              <a:buChar char="•"/>
            </a:pPr>
            <a:r>
              <a:rPr lang="sv-SE"/>
              <a:t>Interfaces are a type of specification.</a:t>
            </a:r>
            <a:endParaRPr/>
          </a:p>
        </p:txBody>
      </p:sp>
      <p:sp>
        <p:nvSpPr>
          <p:cNvPr id="1206" name="Google Shape;1206;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sp>
        <p:nvSpPr>
          <p:cNvPr id="1211" name="Google Shape;1211;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12" name="Google Shape;1212;p88"/>
          <p:cNvSpPr txBox="1"/>
          <p:nvPr>
            <p:ph idx="1" type="body"/>
          </p:nvPr>
        </p:nvSpPr>
        <p:spPr>
          <a:xfrm>
            <a:off x="468900" y="1024575"/>
            <a:ext cx="8217900" cy="3738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Exceptions separate error handling from the primary program logic.</a:t>
            </a:r>
            <a:endParaRPr/>
          </a:p>
          <a:p>
            <a:pPr indent="-368300" lvl="1" marL="914400" marR="0" rtl="0" algn="l">
              <a:lnSpc>
                <a:spcPct val="100000"/>
              </a:lnSpc>
              <a:spcBef>
                <a:spcPts val="0"/>
              </a:spcBef>
              <a:spcAft>
                <a:spcPts val="0"/>
              </a:spcAft>
              <a:buSzPts val="2200"/>
              <a:buChar char="•"/>
            </a:pPr>
            <a:r>
              <a:rPr lang="sv-SE"/>
              <a:t>Common fault in C - not checking for error indications returned by a function. </a:t>
            </a:r>
            <a:endParaRPr/>
          </a:p>
          <a:p>
            <a:pPr indent="-368300" lvl="1" marL="914400" marR="0" rtl="0" algn="l">
              <a:lnSpc>
                <a:spcPct val="100000"/>
              </a:lnSpc>
              <a:spcBef>
                <a:spcPts val="0"/>
              </a:spcBef>
              <a:spcAft>
                <a:spcPts val="0"/>
              </a:spcAft>
              <a:buSzPts val="2200"/>
              <a:buChar char="•"/>
            </a:pPr>
            <a:r>
              <a:rPr lang="sv-SE"/>
              <a:t>In Java, a thrown exception interrupts control.</a:t>
            </a:r>
            <a:endParaRPr/>
          </a:p>
          <a:p>
            <a:pPr indent="-393700" lvl="0" marL="457200" marR="0" rtl="0" algn="l">
              <a:lnSpc>
                <a:spcPct val="100000"/>
              </a:lnSpc>
              <a:spcBef>
                <a:spcPts val="0"/>
              </a:spcBef>
              <a:spcAft>
                <a:spcPts val="0"/>
              </a:spcAft>
              <a:buSzPts val="2600"/>
              <a:buChar char="•"/>
            </a:pPr>
            <a:r>
              <a:rPr lang="sv-SE"/>
              <a:t> Introduces implicit control flow</a:t>
            </a:r>
            <a:endParaRPr/>
          </a:p>
          <a:p>
            <a:pPr indent="-368300" lvl="1" marL="914400" marR="0" rtl="0" algn="l">
              <a:lnSpc>
                <a:spcPct val="100000"/>
              </a:lnSpc>
              <a:spcBef>
                <a:spcPts val="0"/>
              </a:spcBef>
              <a:spcAft>
                <a:spcPts val="0"/>
              </a:spcAft>
              <a:buSzPts val="2200"/>
              <a:buChar char="•"/>
            </a:pPr>
            <a:r>
              <a:rPr lang="sv-SE"/>
              <a:t>The point where an exception is caught and handled may not match where it is thrown. </a:t>
            </a:r>
            <a:endParaRPr/>
          </a:p>
          <a:p>
            <a:pPr indent="-368300" lvl="1" marL="914400" marR="0" rtl="0" algn="l">
              <a:lnSpc>
                <a:spcPct val="100000"/>
              </a:lnSpc>
              <a:spcBef>
                <a:spcPts val="0"/>
              </a:spcBef>
              <a:spcAft>
                <a:spcPts val="0"/>
              </a:spcAft>
              <a:buSzPts val="2200"/>
              <a:buChar char="•"/>
            </a:pPr>
            <a:r>
              <a:rPr lang="sv-SE"/>
              <a:t>Associations of exceptions with handlers is dynamic.</a:t>
            </a:r>
            <a:endParaRPr/>
          </a:p>
          <a:p>
            <a:pPr indent="-342900" lvl="2" marL="1371600" marR="0" rtl="0" algn="l">
              <a:lnSpc>
                <a:spcPct val="100000"/>
              </a:lnSpc>
              <a:spcBef>
                <a:spcPts val="0"/>
              </a:spcBef>
              <a:spcAft>
                <a:spcPts val="0"/>
              </a:spcAft>
              <a:buSzPts val="1800"/>
              <a:buChar char="•"/>
            </a:pPr>
            <a:r>
              <a:rPr lang="sv-SE"/>
              <a:t>Exception propagates up stack of calling methods until it reaches a matching handler.</a:t>
            </a:r>
            <a:endParaRPr/>
          </a:p>
        </p:txBody>
      </p:sp>
      <p:sp>
        <p:nvSpPr>
          <p:cNvPr id="1213" name="Google Shape;1213;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sp>
        <p:nvSpPr>
          <p:cNvPr id="1218" name="Google Shape;1218;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19" name="Google Shape;1219;p89"/>
          <p:cNvSpPr txBox="1"/>
          <p:nvPr>
            <p:ph idx="1" type="body"/>
          </p:nvPr>
        </p:nvSpPr>
        <p:spPr>
          <a:xfrm>
            <a:off x="468900" y="1175650"/>
            <a:ext cx="8217900" cy="35871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Cannot be treated as normal control flow.</a:t>
            </a:r>
            <a:endParaRPr/>
          </a:p>
          <a:p>
            <a:pPr indent="-368300" lvl="1" marL="914400" rtl="0" algn="l">
              <a:spcBef>
                <a:spcPts val="600"/>
              </a:spcBef>
              <a:spcAft>
                <a:spcPts val="0"/>
              </a:spcAft>
              <a:buSzPts val="2200"/>
              <a:buChar char="•"/>
            </a:pPr>
            <a:r>
              <a:rPr lang="sv-SE"/>
              <a:t>Would have to add branches for every possible exception (array index references, memory allocations, casts, etc.) and match to any handler.</a:t>
            </a:r>
            <a:endParaRPr/>
          </a:p>
          <a:p>
            <a:pPr indent="-393700" lvl="0" marL="457200" marR="0" rtl="0" algn="l">
              <a:lnSpc>
                <a:spcPct val="100000"/>
              </a:lnSpc>
              <a:spcBef>
                <a:spcPts val="0"/>
              </a:spcBef>
              <a:spcAft>
                <a:spcPts val="0"/>
              </a:spcAft>
              <a:buSzPts val="2600"/>
              <a:buChar char="•"/>
            </a:pPr>
            <a:r>
              <a:rPr lang="sv-SE"/>
              <a:t>Separate exceptions from explicit control flow.</a:t>
            </a:r>
            <a:endParaRPr/>
          </a:p>
          <a:p>
            <a:pPr indent="-368300" lvl="1" marL="914400" marR="0" rtl="0" algn="l">
              <a:lnSpc>
                <a:spcPct val="100000"/>
              </a:lnSpc>
              <a:spcBef>
                <a:spcPts val="0"/>
              </a:spcBef>
              <a:spcAft>
                <a:spcPts val="0"/>
              </a:spcAft>
              <a:buSzPts val="2200"/>
              <a:buChar char="•"/>
            </a:pPr>
            <a:r>
              <a:rPr lang="sv-SE"/>
              <a:t>Dismiss any exceptions triggered by program errors signaled by the system.</a:t>
            </a:r>
            <a:endParaRPr/>
          </a:p>
          <a:p>
            <a:pPr indent="-342900" lvl="2" marL="1371600" marR="0" rtl="0" algn="l">
              <a:lnSpc>
                <a:spcPct val="100000"/>
              </a:lnSpc>
              <a:spcBef>
                <a:spcPts val="0"/>
              </a:spcBef>
              <a:spcAft>
                <a:spcPts val="0"/>
              </a:spcAft>
              <a:buSzPts val="1800"/>
              <a:buChar char="•"/>
            </a:pPr>
            <a:r>
              <a:rPr lang="sv-SE"/>
              <a:t>Subscript errors, bad casts.</a:t>
            </a:r>
            <a:endParaRPr/>
          </a:p>
          <a:p>
            <a:pPr indent="-342900" lvl="2" marL="1371600" marR="0" rtl="0" algn="l">
              <a:lnSpc>
                <a:spcPct val="100000"/>
              </a:lnSpc>
              <a:spcBef>
                <a:spcPts val="0"/>
              </a:spcBef>
              <a:spcAft>
                <a:spcPts val="0"/>
              </a:spcAft>
              <a:buSzPts val="1800"/>
              <a:buChar char="•"/>
            </a:pPr>
            <a:r>
              <a:rPr lang="sv-SE"/>
              <a:t>Exercising these does not help prevent or find errors.</a:t>
            </a:r>
            <a:endParaRPr/>
          </a:p>
          <a:p>
            <a:pPr indent="0" lvl="0" marL="0" marR="0" rtl="0" algn="l">
              <a:lnSpc>
                <a:spcPct val="100000"/>
              </a:lnSpc>
              <a:spcBef>
                <a:spcPts val="600"/>
              </a:spcBef>
              <a:spcAft>
                <a:spcPts val="0"/>
              </a:spcAft>
              <a:buNone/>
            </a:pPr>
            <a:r>
              <a:t/>
            </a:r>
            <a:endParaRPr/>
          </a:p>
        </p:txBody>
      </p:sp>
      <p:sp>
        <p:nvSpPr>
          <p:cNvPr id="1220" name="Google Shape;1220;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Google Shape;1225;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26" name="Google Shape;1226;p90"/>
          <p:cNvSpPr txBox="1"/>
          <p:nvPr>
            <p:ph idx="1" type="body"/>
          </p:nvPr>
        </p:nvSpPr>
        <p:spPr>
          <a:xfrm>
            <a:off x="468900" y="1146275"/>
            <a:ext cx="8217900" cy="36165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 </a:t>
            </a:r>
            <a:r>
              <a:rPr lang="sv-SE"/>
              <a:t>Unless we have explicitly written code to handle those kind of exceptions.</a:t>
            </a:r>
            <a:endParaRPr/>
          </a:p>
          <a:p>
            <a:pPr indent="-368300" lvl="1" marL="914400" marR="0" rtl="0" algn="l">
              <a:lnSpc>
                <a:spcPct val="100000"/>
              </a:lnSpc>
              <a:spcBef>
                <a:spcPts val="0"/>
              </a:spcBef>
              <a:spcAft>
                <a:spcPts val="0"/>
              </a:spcAft>
              <a:buSzPts val="2200"/>
              <a:buChar char="•"/>
            </a:pPr>
            <a:r>
              <a:rPr lang="sv-SE"/>
              <a:t>Still must test the error recovery code.</a:t>
            </a:r>
            <a:endParaRPr/>
          </a:p>
          <a:p>
            <a:pPr indent="-342900" lvl="2" marL="1371600" marR="0" rtl="0" algn="l">
              <a:lnSpc>
                <a:spcPct val="100000"/>
              </a:lnSpc>
              <a:spcBef>
                <a:spcPts val="0"/>
              </a:spcBef>
              <a:spcAft>
                <a:spcPts val="0"/>
              </a:spcAft>
              <a:buSzPts val="1800"/>
              <a:buChar char="•"/>
            </a:pPr>
            <a:r>
              <a:rPr lang="sv-SE"/>
              <a:t>Still do not need to couple recovery code to every point where there might be an error.</a:t>
            </a:r>
            <a:endParaRPr/>
          </a:p>
          <a:p>
            <a:pPr indent="-393700" lvl="0" marL="457200" marR="0" rtl="0" algn="l">
              <a:lnSpc>
                <a:spcPct val="100000"/>
              </a:lnSpc>
              <a:spcBef>
                <a:spcPts val="0"/>
              </a:spcBef>
              <a:spcAft>
                <a:spcPts val="0"/>
              </a:spcAft>
              <a:buSzPts val="2600"/>
              <a:buChar char="•"/>
            </a:pPr>
            <a:r>
              <a:rPr lang="sv-SE"/>
              <a:t>Must handle exceptions indicating abnormal cases.</a:t>
            </a:r>
            <a:endParaRPr/>
          </a:p>
          <a:p>
            <a:pPr indent="-368300" lvl="1" marL="914400" marR="0" rtl="0" algn="l">
              <a:lnSpc>
                <a:spcPct val="100000"/>
              </a:lnSpc>
              <a:spcBef>
                <a:spcPts val="0"/>
              </a:spcBef>
              <a:spcAft>
                <a:spcPts val="0"/>
              </a:spcAft>
              <a:buSzPts val="2200"/>
              <a:buChar char="•"/>
            </a:pPr>
            <a:r>
              <a:rPr lang="sv-SE"/>
              <a:t>If exception handler is local, must test the handler.</a:t>
            </a:r>
            <a:endParaRPr/>
          </a:p>
          <a:p>
            <a:pPr indent="-368300" lvl="1" marL="914400" marR="0" rtl="0" algn="l">
              <a:lnSpc>
                <a:spcPct val="100000"/>
              </a:lnSpc>
              <a:spcBef>
                <a:spcPts val="0"/>
              </a:spcBef>
              <a:spcAft>
                <a:spcPts val="0"/>
              </a:spcAft>
              <a:buSzPts val="2200"/>
              <a:buChar char="•"/>
            </a:pPr>
            <a:r>
              <a:rPr lang="sv-SE"/>
              <a:t>Do not need to test each point the exception might be raised.</a:t>
            </a:r>
            <a:endParaRPr/>
          </a:p>
          <a:p>
            <a:pPr indent="0" lvl="0" marL="0" marR="0" rtl="0" algn="l">
              <a:lnSpc>
                <a:spcPct val="100000"/>
              </a:lnSpc>
              <a:spcBef>
                <a:spcPts val="600"/>
              </a:spcBef>
              <a:spcAft>
                <a:spcPts val="0"/>
              </a:spcAft>
              <a:buNone/>
            </a:pPr>
            <a:r>
              <a:t/>
            </a:r>
            <a:endParaRPr/>
          </a:p>
        </p:txBody>
      </p:sp>
      <p:sp>
        <p:nvSpPr>
          <p:cNvPr id="1227" name="Google Shape;1227;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1" name="Shape 1231"/>
        <p:cNvGrpSpPr/>
        <p:nvPr/>
      </p:nvGrpSpPr>
      <p:grpSpPr>
        <a:xfrm>
          <a:off x="0" y="0"/>
          <a:ext cx="0" cy="0"/>
          <a:chOff x="0" y="0"/>
          <a:chExt cx="0" cy="0"/>
        </a:xfrm>
      </p:grpSpPr>
      <p:sp>
        <p:nvSpPr>
          <p:cNvPr id="1232" name="Google Shape;1232;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33" name="Google Shape;1233;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handle exceptions indicating abnormal cases.</a:t>
            </a:r>
            <a:endParaRPr/>
          </a:p>
          <a:p>
            <a:pPr indent="-368300" lvl="1" marL="914400" rtl="0" algn="l">
              <a:spcBef>
                <a:spcPts val="500"/>
              </a:spcBef>
              <a:spcAft>
                <a:spcPts val="0"/>
              </a:spcAft>
              <a:buSzPts val="2200"/>
              <a:buChar char="•"/>
            </a:pPr>
            <a:r>
              <a:rPr lang="sv-SE"/>
              <a:t>If the handler is not local…</a:t>
            </a:r>
            <a:endParaRPr/>
          </a:p>
          <a:p>
            <a:pPr indent="-368300" lvl="1" marL="914400" rtl="0" algn="l">
              <a:spcBef>
                <a:spcPts val="500"/>
              </a:spcBef>
              <a:spcAft>
                <a:spcPts val="0"/>
              </a:spcAft>
              <a:buSzPts val="2200"/>
              <a:buChar char="•"/>
            </a:pPr>
            <a:r>
              <a:rPr lang="sv-SE"/>
              <a:t>The exception will be passed up the stack until it is handled. There could be many potential handlers.</a:t>
            </a:r>
            <a:endParaRPr/>
          </a:p>
          <a:p>
            <a:pPr indent="-368300" lvl="1" marL="914400" rtl="0" algn="l">
              <a:spcBef>
                <a:spcPts val="500"/>
              </a:spcBef>
              <a:spcAft>
                <a:spcPts val="0"/>
              </a:spcAft>
              <a:buSzPts val="2200"/>
              <a:buChar char="•"/>
            </a:pPr>
            <a:r>
              <a:rPr lang="sv-SE"/>
              <a:t>It is very hard to determine </a:t>
            </a:r>
            <a:r>
              <a:rPr i="1" lang="sv-SE"/>
              <a:t>where</a:t>
            </a:r>
            <a:r>
              <a:rPr lang="sv-SE"/>
              <a:t> it will be handled.</a:t>
            </a:r>
            <a:endParaRPr/>
          </a:p>
          <a:p>
            <a:pPr indent="-368300" lvl="1" marL="914400" rtl="0" algn="l">
              <a:spcBef>
                <a:spcPts val="500"/>
              </a:spcBef>
              <a:spcAft>
                <a:spcPts val="0"/>
              </a:spcAft>
              <a:buSzPts val="2200"/>
              <a:buChar char="•"/>
            </a:pPr>
            <a:r>
              <a:rPr lang="sv-SE"/>
              <a:t>We can’t test all possible chains.</a:t>
            </a:r>
            <a:endParaRPr/>
          </a:p>
          <a:p>
            <a:pPr indent="-368300" lvl="1" marL="914400" rtl="0" algn="l">
              <a:spcBef>
                <a:spcPts val="500"/>
              </a:spcBef>
              <a:spcAft>
                <a:spcPts val="0"/>
              </a:spcAft>
              <a:buSzPts val="2200"/>
              <a:buChar char="•"/>
            </a:pPr>
            <a:r>
              <a:rPr lang="sv-SE"/>
              <a:t>Instead, enforce a design rule:</a:t>
            </a:r>
            <a:endParaRPr/>
          </a:p>
          <a:p>
            <a:pPr indent="-342900" lvl="2" marL="1371600" rtl="0" algn="l">
              <a:spcBef>
                <a:spcPts val="500"/>
              </a:spcBef>
              <a:spcAft>
                <a:spcPts val="0"/>
              </a:spcAft>
              <a:buSzPts val="1800"/>
              <a:buChar char="•"/>
            </a:pPr>
            <a:r>
              <a:rPr lang="sv-SE"/>
              <a:t>If a method can propagate an exception without catching it, that call should have no other effect.</a:t>
            </a:r>
            <a:endParaRPr/>
          </a:p>
          <a:p>
            <a:pPr indent="0" lvl="0" marL="0" marR="0" rtl="0" algn="l">
              <a:lnSpc>
                <a:spcPct val="100000"/>
              </a:lnSpc>
              <a:spcBef>
                <a:spcPts val="600"/>
              </a:spcBef>
              <a:spcAft>
                <a:spcPts val="0"/>
              </a:spcAft>
              <a:buNone/>
            </a:pPr>
            <a:r>
              <a:t/>
            </a:r>
            <a:endParaRPr/>
          </a:p>
        </p:txBody>
      </p:sp>
      <p:sp>
        <p:nvSpPr>
          <p:cNvPr id="1234" name="Google Shape;123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8" name="Shape 1238"/>
        <p:cNvGrpSpPr/>
        <p:nvPr/>
      </p:nvGrpSpPr>
      <p:grpSpPr>
        <a:xfrm>
          <a:off x="0" y="0"/>
          <a:ext cx="0" cy="0"/>
          <a:chOff x="0" y="0"/>
          <a:chExt cx="0" cy="0"/>
        </a:xfrm>
      </p:grpSpPr>
      <p:sp>
        <p:nvSpPr>
          <p:cNvPr id="1239" name="Google Shape;1239;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240" name="Google Shape;1240;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of OO systems is impacted by</a:t>
            </a:r>
            <a:endParaRPr/>
          </a:p>
          <a:p>
            <a:pPr indent="-381000" lvl="1" marL="914400" rtl="0" algn="l">
              <a:spcBef>
                <a:spcPts val="480"/>
              </a:spcBef>
              <a:spcAft>
                <a:spcPts val="0"/>
              </a:spcAft>
              <a:buSzPts val="2400"/>
              <a:buChar char="•"/>
            </a:pPr>
            <a:r>
              <a:rPr lang="sv-SE" sz="2400"/>
              <a:t>State Dependent Behavior</a:t>
            </a:r>
            <a:endParaRPr sz="2400"/>
          </a:p>
          <a:p>
            <a:pPr indent="-381000" lvl="1" marL="914400" rtl="0" algn="l">
              <a:spcBef>
                <a:spcPts val="480"/>
              </a:spcBef>
              <a:spcAft>
                <a:spcPts val="0"/>
              </a:spcAft>
              <a:buSzPts val="2400"/>
              <a:buChar char="•"/>
            </a:pPr>
            <a:r>
              <a:rPr lang="sv-SE" sz="2400"/>
              <a:t>Encapsulation</a:t>
            </a:r>
            <a:endParaRPr sz="2400"/>
          </a:p>
          <a:p>
            <a:pPr indent="-381000" lvl="1" marL="914400" rtl="0" algn="l">
              <a:spcBef>
                <a:spcPts val="480"/>
              </a:spcBef>
              <a:spcAft>
                <a:spcPts val="0"/>
              </a:spcAft>
              <a:buSzPts val="2400"/>
              <a:buChar char="•"/>
            </a:pPr>
            <a:r>
              <a:rPr lang="sv-SE" sz="2400"/>
              <a:t>Inheritance</a:t>
            </a:r>
            <a:endParaRPr sz="2400"/>
          </a:p>
          <a:p>
            <a:pPr indent="-381000" lvl="1" marL="914400" rtl="0" algn="l">
              <a:spcBef>
                <a:spcPts val="480"/>
              </a:spcBef>
              <a:spcAft>
                <a:spcPts val="0"/>
              </a:spcAft>
              <a:buSzPts val="2400"/>
              <a:buChar char="•"/>
            </a:pPr>
            <a:r>
              <a:rPr lang="sv-SE" sz="2400"/>
              <a:t>Polymorphism and Dynamic Binding</a:t>
            </a:r>
            <a:endParaRPr sz="2400"/>
          </a:p>
          <a:p>
            <a:pPr indent="-381000" lvl="1" marL="914400" rtl="0" algn="l">
              <a:spcBef>
                <a:spcPts val="480"/>
              </a:spcBef>
              <a:spcAft>
                <a:spcPts val="0"/>
              </a:spcAft>
              <a:buSzPts val="2400"/>
              <a:buChar char="•"/>
            </a:pPr>
            <a:r>
              <a:rPr lang="sv-SE" sz="2400"/>
              <a:t>Abstract Classes</a:t>
            </a:r>
            <a:endParaRPr sz="2400"/>
          </a:p>
          <a:p>
            <a:pPr indent="-381000" lvl="1" marL="914400" rtl="0" algn="l">
              <a:spcBef>
                <a:spcPts val="480"/>
              </a:spcBef>
              <a:spcAft>
                <a:spcPts val="0"/>
              </a:spcAft>
              <a:buSzPts val="2400"/>
              <a:buChar char="•"/>
            </a:pPr>
            <a:r>
              <a:rPr lang="sv-SE" sz="2400"/>
              <a:t>Exception Handling</a:t>
            </a:r>
            <a:endParaRPr sz="2400"/>
          </a:p>
          <a:p>
            <a:pPr indent="-381000" lvl="1" marL="914400" rtl="0" algn="l">
              <a:spcBef>
                <a:spcPts val="480"/>
              </a:spcBef>
              <a:spcAft>
                <a:spcPts val="0"/>
              </a:spcAft>
              <a:buSzPts val="2400"/>
              <a:buChar char="•"/>
            </a:pPr>
            <a:r>
              <a:rPr lang="sv-SE" sz="2400"/>
              <a:t>Concurrency</a:t>
            </a:r>
            <a:endParaRPr/>
          </a:p>
        </p:txBody>
      </p:sp>
      <p:sp>
        <p:nvSpPr>
          <p:cNvPr id="1241" name="Google Shape;1241;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5" name="Shape 1245"/>
        <p:cNvGrpSpPr/>
        <p:nvPr/>
      </p:nvGrpSpPr>
      <p:grpSpPr>
        <a:xfrm>
          <a:off x="0" y="0"/>
          <a:ext cx="0" cy="0"/>
          <a:chOff x="0" y="0"/>
          <a:chExt cx="0" cy="0"/>
        </a:xfrm>
      </p:grpSpPr>
      <p:sp>
        <p:nvSpPr>
          <p:cNvPr id="1246" name="Google Shape;1246;p9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247" name="Google Shape;1247;p9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As classes are impacted by state, we can test them effectively by building state machines and deriving transition-covering tests.</a:t>
            </a:r>
            <a:endParaRPr/>
          </a:p>
          <a:p>
            <a:pPr indent="-368300" lvl="1" marL="914400" marR="0" rtl="0" algn="l">
              <a:lnSpc>
                <a:spcPct val="100000"/>
              </a:lnSpc>
              <a:spcBef>
                <a:spcPts val="0"/>
              </a:spcBef>
              <a:spcAft>
                <a:spcPts val="0"/>
              </a:spcAft>
              <a:buSzPts val="2200"/>
              <a:buChar char="•"/>
            </a:pPr>
            <a:r>
              <a:rPr lang="sv-SE"/>
              <a:t>A path is a set of method calls on that class.</a:t>
            </a:r>
            <a:endParaRPr/>
          </a:p>
          <a:p>
            <a:pPr indent="-393700" lvl="0" marL="457200" marR="0" rtl="0" algn="l">
              <a:lnSpc>
                <a:spcPct val="100000"/>
              </a:lnSpc>
              <a:spcBef>
                <a:spcPts val="0"/>
              </a:spcBef>
              <a:spcAft>
                <a:spcPts val="0"/>
              </a:spcAft>
              <a:buSzPts val="2600"/>
              <a:buChar char="•"/>
            </a:pPr>
            <a:r>
              <a:rPr lang="sv-SE"/>
              <a:t>Groups of classes should be arranged by their dependence relationships, then tested from the bottom-up and top-down. </a:t>
            </a:r>
            <a:endParaRPr/>
          </a:p>
        </p:txBody>
      </p:sp>
      <p:sp>
        <p:nvSpPr>
          <p:cNvPr id="1248" name="Google Shape;1248;p9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OO Testing Issues</a:t>
            </a:r>
            <a:endParaRPr/>
          </a:p>
        </p:txBody>
      </p:sp>
      <p:sp>
        <p:nvSpPr>
          <p:cNvPr id="156" name="Google Shape;156;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State Dependent Behavior</a:t>
            </a:r>
            <a:endParaRPr/>
          </a:p>
          <a:p>
            <a:pPr indent="-393700" lvl="0" marL="457200" marR="0" rtl="0" algn="l">
              <a:lnSpc>
                <a:spcPct val="100000"/>
              </a:lnSpc>
              <a:spcBef>
                <a:spcPts val="0"/>
              </a:spcBef>
              <a:spcAft>
                <a:spcPts val="0"/>
              </a:spcAft>
              <a:buSzPts val="2600"/>
              <a:buChar char="•"/>
            </a:pPr>
            <a:r>
              <a:rPr lang="sv-SE"/>
              <a:t>Encapsulation</a:t>
            </a:r>
            <a:endParaRPr/>
          </a:p>
          <a:p>
            <a:pPr indent="-393700" lvl="0" marL="457200" marR="0" rtl="0" algn="l">
              <a:lnSpc>
                <a:spcPct val="100000"/>
              </a:lnSpc>
              <a:spcBef>
                <a:spcPts val="0"/>
              </a:spcBef>
              <a:spcAft>
                <a:spcPts val="0"/>
              </a:spcAft>
              <a:buSzPts val="2600"/>
              <a:buChar char="•"/>
            </a:pPr>
            <a:r>
              <a:rPr lang="sv-SE"/>
              <a:t>Inheritance</a:t>
            </a:r>
            <a:endParaRPr/>
          </a:p>
          <a:p>
            <a:pPr indent="-393700" lvl="0" marL="457200" marR="0" rtl="0" algn="l">
              <a:lnSpc>
                <a:spcPct val="100000"/>
              </a:lnSpc>
              <a:spcBef>
                <a:spcPts val="0"/>
              </a:spcBef>
              <a:spcAft>
                <a:spcPts val="0"/>
              </a:spcAft>
              <a:buSzPts val="2600"/>
              <a:buChar char="•"/>
            </a:pPr>
            <a:r>
              <a:rPr lang="sv-SE"/>
              <a:t>Polymorphism and Dynamic Binding</a:t>
            </a:r>
            <a:endParaRPr/>
          </a:p>
          <a:p>
            <a:pPr indent="-393700" lvl="0" marL="457200" marR="0" rtl="0" algn="l">
              <a:lnSpc>
                <a:spcPct val="100000"/>
              </a:lnSpc>
              <a:spcBef>
                <a:spcPts val="0"/>
              </a:spcBef>
              <a:spcAft>
                <a:spcPts val="0"/>
              </a:spcAft>
              <a:buSzPts val="2600"/>
              <a:buChar char="•"/>
            </a:pPr>
            <a:r>
              <a:rPr lang="sv-SE"/>
              <a:t>Abstract Classes</a:t>
            </a:r>
            <a:endParaRPr/>
          </a:p>
          <a:p>
            <a:pPr indent="-393700" lvl="0" marL="457200" marR="0" rtl="0" algn="l">
              <a:lnSpc>
                <a:spcPct val="100000"/>
              </a:lnSpc>
              <a:spcBef>
                <a:spcPts val="0"/>
              </a:spcBef>
              <a:spcAft>
                <a:spcPts val="0"/>
              </a:spcAft>
              <a:buSzPts val="2600"/>
              <a:buChar char="•"/>
            </a:pPr>
            <a:r>
              <a:rPr lang="sv-SE"/>
              <a:t>Exception Handling</a:t>
            </a:r>
            <a:endParaRPr/>
          </a:p>
          <a:p>
            <a:pPr indent="-393700" lvl="0" marL="457200" marR="0" rtl="0" algn="l">
              <a:lnSpc>
                <a:spcPct val="100000"/>
              </a:lnSpc>
              <a:spcBef>
                <a:spcPts val="0"/>
              </a:spcBef>
              <a:spcAft>
                <a:spcPts val="0"/>
              </a:spcAft>
              <a:buSzPts val="2600"/>
              <a:buChar char="•"/>
            </a:pPr>
            <a:r>
              <a:rPr lang="sv-SE"/>
              <a:t>Concurrency</a:t>
            </a:r>
            <a:endParaRPr/>
          </a:p>
        </p:txBody>
      </p:sp>
      <p:sp>
        <p:nvSpPr>
          <p:cNvPr id="157" name="Google Shape;15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Google Shape;1253;p9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254" name="Google Shape;1254;p9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255" name="Google Shape;1255;p9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56" name="Google Shape;1256;p9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Class</a:t>
            </a:r>
            <a:endParaRPr/>
          </a:p>
        </p:txBody>
      </p:sp>
      <p:sp>
        <p:nvSpPr>
          <p:cNvPr id="1257" name="Google Shape;1257;p9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Exercise Session - Structural Testing</a:t>
            </a:r>
            <a:endParaRPr/>
          </a:p>
          <a:p>
            <a:pPr indent="-393700" lvl="0" marL="457200" rtl="0" algn="l">
              <a:lnSpc>
                <a:spcPct val="90000"/>
              </a:lnSpc>
              <a:spcBef>
                <a:spcPts val="0"/>
              </a:spcBef>
              <a:spcAft>
                <a:spcPts val="0"/>
              </a:spcAft>
              <a:buSzPts val="2600"/>
              <a:buChar char="•"/>
            </a:pPr>
            <a:r>
              <a:rPr lang="sv-SE"/>
              <a:t>Next class - Testing Near and Post-Release</a:t>
            </a:r>
            <a:endParaRPr/>
          </a:p>
          <a:p>
            <a:pPr indent="-368300" lvl="1" marL="914400" rtl="0" algn="l">
              <a:lnSpc>
                <a:spcPct val="90000"/>
              </a:lnSpc>
              <a:spcBef>
                <a:spcPts val="0"/>
              </a:spcBef>
              <a:spcAft>
                <a:spcPts val="0"/>
              </a:spcAft>
              <a:buSzPts val="2200"/>
              <a:buChar char="•"/>
            </a:pPr>
            <a:r>
              <a:rPr lang="sv-SE"/>
              <a:t>Reading - Optional Reading - Pezze and Young, Chapter 22</a:t>
            </a:r>
            <a:endParaRPr/>
          </a:p>
          <a:p>
            <a:pPr indent="-393700" lvl="0" marL="457200" rtl="0" algn="l">
              <a:lnSpc>
                <a:spcPct val="90000"/>
              </a:lnSpc>
              <a:spcBef>
                <a:spcPts val="0"/>
              </a:spcBef>
              <a:spcAft>
                <a:spcPts val="0"/>
              </a:spcAft>
              <a:buSzPts val="2600"/>
              <a:buChar char="•"/>
            </a:pPr>
            <a:r>
              <a:rPr lang="sv-SE"/>
              <a:t>Assignment 2 </a:t>
            </a:r>
            <a:endParaRPr/>
          </a:p>
          <a:p>
            <a:pPr indent="-368300" lvl="1" marL="914400" rtl="0" algn="l">
              <a:lnSpc>
                <a:spcPct val="90000"/>
              </a:lnSpc>
              <a:spcBef>
                <a:spcPts val="0"/>
              </a:spcBef>
              <a:spcAft>
                <a:spcPts val="0"/>
              </a:spcAft>
              <a:buSzPts val="2200"/>
              <a:buChar char="•"/>
            </a:pPr>
            <a:r>
              <a:rPr lang="sv-SE"/>
              <a:t>Due March 1, questions?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Dependent Behavior</a:t>
            </a:r>
            <a:endParaRPr/>
          </a:p>
        </p:txBody>
      </p:sp>
      <p:sp>
        <p:nvSpPr>
          <p:cNvPr id="163" name="Google Shape;163;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Object behavior is </a:t>
            </a:r>
            <a:r>
              <a:rPr b="1" lang="sv-SE"/>
              <a:t>stateful</a:t>
            </a:r>
            <a:r>
              <a:rPr lang="sv-SE"/>
              <a:t>.</a:t>
            </a:r>
            <a:endParaRPr/>
          </a:p>
          <a:p>
            <a:pPr indent="-368300" lvl="1" marL="914400" marR="0" rtl="0" algn="l">
              <a:lnSpc>
                <a:spcPct val="100000"/>
              </a:lnSpc>
              <a:spcBef>
                <a:spcPts val="0"/>
              </a:spcBef>
              <a:spcAft>
                <a:spcPts val="0"/>
              </a:spcAft>
              <a:buSzPts val="2200"/>
              <a:buChar char="•"/>
            </a:pPr>
            <a:r>
              <a:rPr lang="sv-SE"/>
              <a:t>An object stores data and operates using that data.</a:t>
            </a:r>
            <a:endParaRPr/>
          </a:p>
          <a:p>
            <a:pPr indent="-368300" lvl="1" marL="914400" marR="0" rtl="0" algn="l">
              <a:lnSpc>
                <a:spcPct val="100000"/>
              </a:lnSpc>
              <a:spcBef>
                <a:spcPts val="0"/>
              </a:spcBef>
              <a:spcAft>
                <a:spcPts val="0"/>
              </a:spcAft>
              <a:buSzPts val="2200"/>
              <a:buChar char="•"/>
            </a:pPr>
            <a:r>
              <a:rPr lang="sv-SE"/>
              <a:t>The result of a method call depends on the state of the object - the values of its attributes.</a:t>
            </a:r>
            <a:endParaRPr/>
          </a:p>
          <a:p>
            <a:pPr indent="-393700" lvl="0" marL="457200" marR="0" rtl="0" algn="l">
              <a:lnSpc>
                <a:spcPct val="100000"/>
              </a:lnSpc>
              <a:spcBef>
                <a:spcPts val="0"/>
              </a:spcBef>
              <a:spcAft>
                <a:spcPts val="0"/>
              </a:spcAft>
              <a:buSzPts val="2600"/>
              <a:buChar char="•"/>
            </a:pPr>
            <a:r>
              <a:rPr lang="sv-SE"/>
              <a:t>We cannot test a method in isolation.</a:t>
            </a:r>
            <a:endParaRPr/>
          </a:p>
          <a:p>
            <a:pPr indent="-368300" lvl="1" marL="914400" marR="0" rtl="0" algn="l">
              <a:lnSpc>
                <a:spcPct val="100000"/>
              </a:lnSpc>
              <a:spcBef>
                <a:spcPts val="0"/>
              </a:spcBef>
              <a:spcAft>
                <a:spcPts val="0"/>
              </a:spcAft>
              <a:buSzPts val="2200"/>
              <a:buChar char="•"/>
            </a:pPr>
            <a:r>
              <a:rPr lang="sv-SE"/>
              <a:t>Unit tests for classes in OO systems must put the object in the correct state by setting attributes and calling a </a:t>
            </a:r>
            <a:r>
              <a:rPr i="1" lang="sv-SE"/>
              <a:t>sequence</a:t>
            </a:r>
            <a:r>
              <a:rPr lang="sv-SE"/>
              <a:t> of methods.</a:t>
            </a:r>
            <a:endParaRPr/>
          </a:p>
        </p:txBody>
      </p:sp>
      <p:sp>
        <p:nvSpPr>
          <p:cNvPr id="164" name="Google Shape;164;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