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67" r:id="rId5"/>
    <p:sldMasterId id="2147483668" r:id="rId6"/>
    <p:sldMasterId id="2147483669" r:id="rId7"/>
    <p:sldMasterId id="214748367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A9A5F2D7-2F0A-42A9-9161-07EBE63469C9}">
  <a:tblStyle styleId="{A9A5F2D7-2F0A-42A9-9161-07EBE63469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4.xml"/><Relationship Id="rId72" Type="http://schemas.openxmlformats.org/officeDocument/2006/relationships/slide" Target="slides/slide63.xml"/><Relationship Id="rId31" Type="http://schemas.openxmlformats.org/officeDocument/2006/relationships/slide" Target="slides/slide22.xml"/><Relationship Id="rId75" Type="http://schemas.openxmlformats.org/officeDocument/2006/relationships/slide" Target="slides/slide66.xml"/><Relationship Id="rId30" Type="http://schemas.openxmlformats.org/officeDocument/2006/relationships/slide" Target="slides/slide21.xml"/><Relationship Id="rId74" Type="http://schemas.openxmlformats.org/officeDocument/2006/relationships/slide" Target="slides/slide65.xml"/><Relationship Id="rId33" Type="http://schemas.openxmlformats.org/officeDocument/2006/relationships/slide" Target="slides/slide24.xml"/><Relationship Id="rId77" Type="http://schemas.openxmlformats.org/officeDocument/2006/relationships/slide" Target="slides/slide68.xml"/><Relationship Id="rId32" Type="http://schemas.openxmlformats.org/officeDocument/2006/relationships/slide" Target="slides/slide23.xml"/><Relationship Id="rId76" Type="http://schemas.openxmlformats.org/officeDocument/2006/relationships/slide" Target="slides/slide67.xml"/><Relationship Id="rId35" Type="http://schemas.openxmlformats.org/officeDocument/2006/relationships/slide" Target="slides/slide26.xml"/><Relationship Id="rId79" Type="http://schemas.openxmlformats.org/officeDocument/2006/relationships/slide" Target="slides/slide70.xml"/><Relationship Id="rId34" Type="http://schemas.openxmlformats.org/officeDocument/2006/relationships/slide" Target="slides/slide25.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slide" Target="slides/slide60.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6cbcadcc3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6cbcadcc3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(name defs, uses)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6cbcadcc3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6cbcadcc3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to gather our pairs, it’s useful to first plot the control flow and add the def and use information to that graph. We don’t have pairs yet - but can derive them from here.</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 can now look at one variable at a time, and look at defs and uses on each control path. Be careful with loops - a definition in one cycle might be used in the next. Path E, B, C, D is a definition-clear path from definition of y in line 6 to its use in line 5 in the next loop iteration. Path A, B, C, D, E is not a definition-clear path with respect to tmp because of the definition in node C. </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76cbcadcc3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76cbcadcc3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bring up code and go ove</a:t>
            </a:r>
            <a:r>
              <a:rPr lang="sv-SE"/>
              <a:t>r, bring in table</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6cbcadcc3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6cbcadcc3_0_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Analyses covered have been restricted so far to scalar values. However, those aren’t the only variables used when we code, not by a long shot, and arrays and pointers - not just explicitly declared pointers like in C, but any object reference or argument to a function is really a reference to a memory location - introduces issues that we need to consider.</a:t>
            </a:r>
            <a:endParaRPr>
              <a:solidFill>
                <a:schemeClr val="dk1"/>
              </a:solidFill>
            </a:endParaRPr>
          </a:p>
          <a:p>
            <a:pPr indent="0" lvl="0" marL="0" rtl="0" algn="l">
              <a:spcBef>
                <a:spcPts val="600"/>
              </a:spcBef>
              <a:spcAft>
                <a:spcPts val="0"/>
              </a:spcAft>
              <a:buNone/>
            </a:pPr>
            <a:r>
              <a:rPr lang="sv-SE">
                <a:solidFill>
                  <a:schemeClr val="dk1"/>
                </a:solidFill>
              </a:rPr>
              <a:t>(3 - 4). They are if x and y are equal, which might be true on some executions, but not others. A static analysis can’t tell us that, as it depends on how the program is executed. This introduces imprecision to the data flow analysis as this could be a d-u pair, but it might not be.</a:t>
            </a:r>
            <a:endParaRPr>
              <a:solidFill>
                <a:schemeClr val="dk1"/>
              </a:solidFill>
            </a:endParaRPr>
          </a:p>
          <a:p>
            <a:pPr indent="0" lvl="0" marL="0" rtl="0" algn="l">
              <a:spcBef>
                <a:spcPts val="600"/>
              </a:spcBef>
              <a:spcAft>
                <a:spcPts val="0"/>
              </a:spcAft>
              <a:buNone/>
            </a:pPr>
            <a:r>
              <a:rPr lang="sv-SE">
                <a:solidFill>
                  <a:schemeClr val="dk1"/>
                </a:solidFill>
              </a:rPr>
              <a:t>Pointers and object references introduce a similar issue. (5-6) Seems like thye shouldn’t be. right? They don’t involve any of the same variables. However, Java arrays are dynamically allocated objects accessed through pointers. This introduces (7)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6cbcadcc3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6cbcadcc3_0_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What if the full code segment was (2). (3) - two names for the same object, and an assignment to part of a is also an assignment to part of b. </a:t>
            </a:r>
            <a:endParaRPr>
              <a:solidFill>
                <a:schemeClr val="dk1"/>
              </a:solidFill>
            </a:endParaRPr>
          </a:p>
          <a:p>
            <a:pPr indent="0" lvl="0" marL="0" rtl="0" algn="l">
              <a:spcBef>
                <a:spcPts val="600"/>
              </a:spcBef>
              <a:spcAft>
                <a:spcPts val="0"/>
              </a:spcAft>
              <a:buNone/>
            </a:pPr>
            <a:r>
              <a:rPr lang="sv-SE">
                <a:solidFill>
                  <a:schemeClr val="dk1"/>
                </a:solidFill>
              </a:rPr>
              <a:t>This becomes a nightmare in a language with low-level pointer manipulation, like C. (4)</a:t>
            </a:r>
            <a:endParaRPr>
              <a:solidFill>
                <a:schemeClr val="dk1"/>
              </a:solidFill>
            </a:endParaRPr>
          </a:p>
          <a:p>
            <a:pPr indent="0" lvl="0" marL="0" rtl="0" algn="l">
              <a:spcBef>
                <a:spcPts val="600"/>
              </a:spcBef>
              <a:spcAft>
                <a:spcPts val="0"/>
              </a:spcAft>
              <a:buNone/>
            </a:pPr>
            <a:r>
              <a:rPr lang="sv-SE">
                <a:solidFill>
                  <a:schemeClr val="dk1"/>
                </a:solidFill>
              </a:rPr>
              <a:t>This is a perfectly valid piece of code that assigns the value of k to the memory location defined on the left. It is impossible to know which variable is defined by the second line. Even if we know the value of i, the result depends on how the compiler arranges variables in memory. </a:t>
            </a:r>
            <a:endParaRPr>
              <a:solidFill>
                <a:schemeClr val="dk1"/>
              </a:solidFill>
            </a:endParaRPr>
          </a:p>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76cbcadcc3_0_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76cbcadcc3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(1-5)</a:t>
            </a:r>
            <a:endParaRPr>
              <a:solidFill>
                <a:schemeClr val="dk1"/>
              </a:solidFill>
            </a:endParaRPr>
          </a:p>
          <a:p>
            <a:pPr indent="0" lvl="0" marL="0" rtl="0" algn="l">
              <a:spcBef>
                <a:spcPts val="600"/>
              </a:spcBef>
              <a:spcAft>
                <a:spcPts val="0"/>
              </a:spcAft>
              <a:buNone/>
            </a:pPr>
            <a:r>
              <a:rPr lang="sv-SE">
                <a:solidFill>
                  <a:schemeClr val="dk1"/>
                </a:solidFill>
              </a:rPr>
              <a:t>It depends on how pessimistic or optimistic you want your analysis to be. Do you want to let potentially false answers through as true, or miss potentially true answers.</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76cbcadcc3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6cbcadcc3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g76cbcadcc3_0_2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76cbcadcc3_0_2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 After all, CFGs may include paths that could potentially never be taken. Data flow analysis deals with these - an infeasible path in a CFG adds elements to an any-paths analysis and takes them from an all-paths analysis. We can treat uncertainty about aliasing in a similar way by transforming the CFG. </a:t>
            </a:r>
            <a:endParaRPr>
              <a:solidFill>
                <a:schemeClr val="dk1"/>
              </a:solidFill>
            </a:endParaRPr>
          </a:p>
          <a:p>
            <a:pPr indent="0" lvl="0" marL="0" rtl="0" algn="l">
              <a:spcBef>
                <a:spcPts val="600"/>
              </a:spcBef>
              <a:spcAft>
                <a:spcPts val="0"/>
              </a:spcAft>
              <a:buNone/>
            </a:pPr>
            <a:r>
              <a:rPr lang="sv-SE">
                <a:solidFill>
                  <a:schemeClr val="dk1"/>
                </a:solidFill>
              </a:rPr>
              <a:t>(go over code)</a:t>
            </a:r>
            <a:endParaRPr>
              <a:solidFill>
                <a:schemeClr val="dk1"/>
              </a:solidFill>
            </a:endParaRPr>
          </a:p>
          <a:p>
            <a:pPr indent="0" lvl="0" marL="0" rtl="0" algn="l">
              <a:spcBef>
                <a:spcPts val="600"/>
              </a:spcBef>
              <a:spcAft>
                <a:spcPts val="0"/>
              </a:spcAft>
              <a:buNone/>
            </a:pPr>
            <a:r>
              <a:rPr lang="sv-SE">
                <a:solidFill>
                  <a:schemeClr val="dk1"/>
                </a:solidFill>
              </a:rPr>
              <a:t>These two code fragments are equivalent, but (2) because the possibility of aliasing is fully expressed in control-flow.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6cbcadcc3_0_3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76cbcadcc3_0_3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(read 1-6)</a:t>
            </a:r>
            <a:endParaRPr>
              <a:solidFill>
                <a:schemeClr val="dk1"/>
              </a:solidFill>
            </a:endParaRPr>
          </a:p>
          <a:p>
            <a:pPr indent="0" lvl="0" marL="0" rtl="0" algn="l">
              <a:spcBef>
                <a:spcPts val="600"/>
              </a:spcBef>
              <a:spcAft>
                <a:spcPts val="0"/>
              </a:spcAft>
              <a:buNone/>
            </a:pPr>
            <a:r>
              <a:rPr lang="sv-SE">
                <a:solidFill>
                  <a:schemeClr val="dk1"/>
                </a:solidFill>
              </a:rPr>
              <a:t>since the result depends on both indexes - memory locations - as well as the contents of the source string.</a:t>
            </a:r>
            <a:endParaRPr>
              <a:solidFill>
                <a:schemeClr val="dk1"/>
              </a:solidFill>
            </a:endParaRPr>
          </a:p>
          <a:p>
            <a:pPr indent="0" lvl="0" marL="0" rtl="0" algn="l">
              <a:spcBef>
                <a:spcPts val="600"/>
              </a:spcBef>
              <a:spcAft>
                <a:spcPts val="0"/>
              </a:spcAft>
              <a:buNone/>
            </a:pPr>
            <a:r>
              <a:rPr lang="sv-SE">
                <a:solidFill>
                  <a:schemeClr val="dk1"/>
                </a:solidFill>
              </a:rPr>
              <a:t>(7-9) - changing the contents of the string.</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76cbcadcc3_0_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6cbcadcc3_0_2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Even though these analyses so far deal with data flow within a procedure, the effects of other procedures can result in aliasing. Take this code segment (go over)</a:t>
            </a:r>
            <a:endParaRPr>
              <a:solidFill>
                <a:schemeClr val="dk1"/>
              </a:solidFill>
            </a:endParaRPr>
          </a:p>
          <a:p>
            <a:pPr indent="0" lvl="0" marL="0" rtl="0" algn="l">
              <a:spcBef>
                <a:spcPts val="600"/>
              </a:spcBef>
              <a:spcAft>
                <a:spcPts val="0"/>
              </a:spcAft>
              <a:buNone/>
            </a:pPr>
            <a:r>
              <a:rPr lang="sv-SE">
                <a:solidFill>
                  <a:schemeClr val="dk1"/>
                </a:solidFill>
              </a:rPr>
              <a:t>(1-2) - we can’t tell without knowing the context that this method is called in.</a:t>
            </a:r>
            <a:endParaRPr>
              <a:solidFill>
                <a:schemeClr val="dk1"/>
              </a:solidFill>
            </a:endParaRPr>
          </a:p>
          <a:p>
            <a:pPr indent="0" lvl="0" marL="0" rtl="0" algn="l">
              <a:spcBef>
                <a:spcPts val="600"/>
              </a:spcBef>
              <a:spcAft>
                <a:spcPts val="0"/>
              </a:spcAft>
              <a:buNone/>
            </a:pPr>
            <a:r>
              <a:rPr lang="sv-SE">
                <a:solidFill>
                  <a:schemeClr val="dk1"/>
                </a:solidFill>
              </a:rPr>
              <a:t>(3-5). However, we can help remove this imprecision by using an interprocedural analysis to calculate sets of aliases and pointer locations.</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6cbcadcc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76cbcadcc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We’ve been talking about structural coverage metric, and all of the ones we’ve talked about so far are based on the analysis of control flow. The idea behind control flow, as you should know by now, is to (read 1)</a:t>
            </a:r>
            <a:endParaRPr>
              <a:solidFill>
                <a:schemeClr val="dk1"/>
              </a:solidFill>
            </a:endParaRPr>
          </a:p>
          <a:p>
            <a:pPr indent="0" lvl="0" marL="0" rtl="0" algn="l">
              <a:lnSpc>
                <a:spcPct val="115000"/>
              </a:lnSpc>
              <a:spcBef>
                <a:spcPts val="0"/>
              </a:spcBef>
              <a:spcAft>
                <a:spcPts val="0"/>
              </a:spcAft>
              <a:buNone/>
            </a:pPr>
            <a:r>
              <a:rPr lang="sv-SE">
                <a:solidFill>
                  <a:schemeClr val="dk1"/>
                </a:solidFill>
              </a:rPr>
              <a:t>Usually, when working with control flow, we don’t really care what the statements in the program do - (read 2)</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 (3) - we don’t care what the values of the variables are, or where they are used. The focus is on the paths that execution can take and ensuring that they are taken. That said, those values -and how they are used - might matter, as we just saw with OMCDC.</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6cbcadcc3_0_2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6cbcadcc3_0_2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337" name="Google Shape;337;g76cbcadcc3_0_2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6cbcadcc3_0_3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6cbcadcc3_0_3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Obtaining statement or branch coverage is a practical goal, but often that isn’t enough to expose faults. Rather than targeting a single element and reaching it, we need to look at series of interactions in the code. (1)</a:t>
            </a:r>
            <a:endParaRPr>
              <a:solidFill>
                <a:schemeClr val="dk1"/>
              </a:solidFill>
            </a:endParaRPr>
          </a:p>
          <a:p>
            <a:pPr indent="0" lvl="0" marL="0" rtl="0" algn="l">
              <a:spcBef>
                <a:spcPts val="600"/>
              </a:spcBef>
              <a:spcAft>
                <a:spcPts val="0"/>
              </a:spcAft>
              <a:buNone/>
            </a:pPr>
            <a:r>
              <a:rPr lang="sv-SE">
                <a:solidFill>
                  <a:schemeClr val="dk1"/>
                </a:solidFill>
              </a:rPr>
              <a:t>In that regard, full path coverage is a holy grail - it wouldn’t guarantee every fault, but in theory, it would expose more than almost any other coverage metric because it subsumes almost all metrics. Unfortunately, no matter what we do, full path coverage is impossible - we just can’t hit it. </a:t>
            </a:r>
            <a:endParaRPr>
              <a:solidFill>
                <a:schemeClr val="dk1"/>
              </a:solidFill>
            </a:endParaRPr>
          </a:p>
          <a:p>
            <a:pPr indent="0" lvl="0" marL="0" rtl="0" algn="l">
              <a:spcBef>
                <a:spcPts val="600"/>
              </a:spcBef>
              <a:spcAft>
                <a:spcPts val="0"/>
              </a:spcAft>
              <a:buNone/>
            </a:pPr>
            <a:r>
              <a:rPr lang="sv-SE">
                <a:solidFill>
                  <a:schemeClr val="dk1"/>
                </a:solidFill>
              </a:rPr>
              <a:t>The challenge then, is to determine what the important paths are to cover. We’ve covered a few methods - like loop boundary coverage or boudnary interior coverage - (4-5).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76cbcadcc3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6cbcadcc3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(read)</a:t>
            </a:r>
            <a:endParaRPr>
              <a:solidFill>
                <a:schemeClr val="dk1"/>
              </a:solidFill>
            </a:endParaRPr>
          </a:p>
          <a:p>
            <a:pPr indent="0" lvl="0" marL="0" rtl="0" algn="l">
              <a:spcBef>
                <a:spcPts val="600"/>
              </a:spcBef>
              <a:spcAft>
                <a:spcPts val="0"/>
              </a:spcAft>
              <a:buNone/>
            </a:pPr>
            <a:r>
              <a:rPr lang="sv-SE">
                <a:solidFill>
                  <a:schemeClr val="dk1"/>
                </a:solidFill>
              </a:rPr>
              <a:t>We talked about a metric called Observable MC/DC back when we discussed structural testing. That was an extension of an existing structural metric that added what is essentially data-flow information. Today, we’ll talk about a set of metrics based entirely on data-flow.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76cbcadcc3_0_3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6cbcadcc3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(1 -2)</a:t>
            </a:r>
            <a:endParaRPr>
              <a:solidFill>
                <a:schemeClr val="dk1"/>
              </a:solidFill>
            </a:endParaRPr>
          </a:p>
          <a:p>
            <a:pPr indent="0" lvl="0" marL="0" rtl="0" algn="l">
              <a:spcBef>
                <a:spcPts val="600"/>
              </a:spcBef>
              <a:spcAft>
                <a:spcPts val="0"/>
              </a:spcAft>
              <a:buNone/>
            </a:pPr>
            <a:r>
              <a:rPr lang="sv-SE">
                <a:solidFill>
                  <a:schemeClr val="dk1"/>
                </a:solidFill>
              </a:rPr>
              <a:t>So, simply put, a test suite satisfies this metric if for each DU pair, at least one test case exercises it. Simple enough.</a:t>
            </a:r>
            <a:endParaRPr>
              <a:solidFill>
                <a:schemeClr val="dk1"/>
              </a:solidFill>
            </a:endParaRPr>
          </a:p>
          <a:p>
            <a:pPr indent="0" lvl="0" marL="0" rtl="0" algn="l">
              <a:spcBef>
                <a:spcPts val="600"/>
              </a:spcBef>
              <a:spcAft>
                <a:spcPts val="0"/>
              </a:spcAft>
              <a:buNone/>
            </a:pPr>
            <a:r>
              <a:rPr lang="sv-SE">
                <a:solidFill>
                  <a:schemeClr val="dk1"/>
                </a:solidFill>
              </a:rPr>
              <a:t>(3) - for instance, in the activity, we can come up with a set of simple tests that achieve branch coverage, with each test only executing the loop once. But, many DU pairs require we run through the loop at least twice.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76cbcadcc3_0_3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6cbcadcc3_0_3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Our second metric is called All DU paths coverage. (1) This means that you cover all of the different ways of getting from a definition to its uses. (2)</a:t>
            </a:r>
            <a:endParaRPr>
              <a:solidFill>
                <a:schemeClr val="dk1"/>
              </a:solidFill>
            </a:endParaRPr>
          </a:p>
          <a:p>
            <a:pPr indent="0" lvl="0" marL="0" rtl="0" algn="l">
              <a:spcBef>
                <a:spcPts val="600"/>
              </a:spcBef>
              <a:spcAft>
                <a:spcPts val="0"/>
              </a:spcAft>
              <a:buNone/>
            </a:pPr>
            <a:r>
              <a:rPr lang="sv-SE">
                <a:solidFill>
                  <a:schemeClr val="dk1"/>
                </a:solidFill>
              </a:rPr>
              <a:t>So, a test suite satisfies all DU paths coverage if, for wach simple DU path, at least one test case exercises that path.</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76cbcadcc3_0_3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76cbcadcc3_0_3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(read). In this cod, the statements between the definition of ch and its use in line 12 do not modify ch, but each of the 256 paths to line 12 would need to be exercised.</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6cbcadcc3_0_3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6cbcadcc3_0_3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 In that case, we can look at a slightly easier metric that still gives us some fault-revealing power. That is the All Definitions metric. Here (2).</a:t>
            </a:r>
            <a:endParaRPr>
              <a:solidFill>
                <a:schemeClr val="dk1"/>
              </a:solidFill>
            </a:endParaRPr>
          </a:p>
          <a:p>
            <a:pPr indent="0" lvl="0" marL="0" rtl="0" algn="l">
              <a:spcBef>
                <a:spcPts val="600"/>
              </a:spcBef>
              <a:spcAft>
                <a:spcPts val="0"/>
              </a:spcAft>
              <a:buNone/>
            </a:pPr>
            <a:r>
              <a:rPr lang="sv-SE">
                <a:solidFill>
                  <a:schemeClr val="dk1"/>
                </a:solidFill>
              </a:rPr>
              <a:t>A test suite achieves all definitions coverage if, for each definition, there exists at least one test case that exercises a DU pair including that definition.</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76cbcadcc3_0_3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6cbcadcc3_0_3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 - compound condition coverage, for instance, might ask for an impossilbe combination of conditions. Data flow testing aggrivates this problem by calling for particular paths, paths that might not exist in the real code. (3-5)</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Google Shape;395;g76cbcadcc3_0_3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6cbcadcc3_0_3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(read) Take a brea</a:t>
            </a:r>
            <a:r>
              <a:rPr lang="sv-SE"/>
              <a:t>k - 10-15 based on time</a:t>
            </a:r>
            <a:endParaRPr>
              <a:solidFill>
                <a:schemeClr val="dk1"/>
              </a:solidFill>
            </a:endParaRPr>
          </a:p>
          <a:p>
            <a:pPr indent="0" lvl="0" marL="0" rtl="0" algn="l">
              <a:spcBef>
                <a:spcPts val="600"/>
              </a:spcBef>
              <a:spcAft>
                <a:spcPts val="0"/>
              </a:spcAft>
              <a:buNone/>
            </a:pPr>
            <a:r>
              <a:rPr lang="sv-SE">
                <a:solidFill>
                  <a:schemeClr val="dk1"/>
                </a:solidFill>
              </a:rPr>
              <a:t>We talked about a metric called Observable MC/DC back when we discussed structural testing. That was an extension of an existing structural metric that added what is essentially data-flow information. Today, we’ll talk about a set of metrics based entirely on data-flow.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76cbcadcc3_0_3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76cbcadcc3_0_3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6cbcadcc3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6cbcadcc3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Today’s class is about another view - the flip side of that coin (read 1-2)</a:t>
            </a:r>
            <a:endParaRPr>
              <a:solidFill>
                <a:schemeClr val="dk1"/>
              </a:solidFill>
            </a:endParaRPr>
          </a:p>
          <a:p>
            <a:pPr indent="0" lvl="0" marL="0" rtl="0" algn="l">
              <a:lnSpc>
                <a:spcPct val="115000"/>
              </a:lnSpc>
              <a:spcBef>
                <a:spcPts val="0"/>
              </a:spcBef>
              <a:spcAft>
                <a:spcPts val="0"/>
              </a:spcAft>
              <a:buNone/>
            </a:pPr>
            <a:r>
              <a:rPr lang="sv-SE">
                <a:solidFill>
                  <a:schemeClr val="dk1"/>
                </a:solidFill>
              </a:rPr>
              <a:t>Instead of control dependence, (3) - look at how statements interact and take advantages of the connections between those statements</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(rest)</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g76cbcadcc3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76cbcadcc3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Click 1, 2 go over</a:t>
            </a:r>
            <a:endParaRPr>
              <a:solidFill>
                <a:schemeClr val="dk1"/>
              </a:solidFill>
            </a:endParaRPr>
          </a:p>
          <a:p>
            <a:pPr indent="0" lvl="0" marL="0" rtl="0" algn="l">
              <a:spcBef>
                <a:spcPts val="600"/>
              </a:spcBef>
              <a:spcAft>
                <a:spcPts val="0"/>
              </a:spcAft>
              <a:buNone/>
            </a:pPr>
            <a:r>
              <a:rPr lang="sv-SE">
                <a:solidFill>
                  <a:schemeClr val="dk1"/>
                </a:solidFill>
              </a:rPr>
              <a:t>Click 3, 4 go over</a:t>
            </a:r>
            <a:endParaRPr>
              <a:solidFill>
                <a:schemeClr val="dk1"/>
              </a:solidFill>
            </a:endParaRPr>
          </a:p>
          <a:p>
            <a:pPr indent="0" lvl="0" marL="0" rtl="0" algn="l">
              <a:spcBef>
                <a:spcPts val="600"/>
              </a:spcBef>
              <a:spcAft>
                <a:spcPts val="0"/>
              </a:spcAft>
              <a:buNone/>
            </a:pPr>
            <a:r>
              <a:rPr lang="sv-SE">
                <a:solidFill>
                  <a:schemeClr val="dk1"/>
                </a:solidFill>
              </a:rPr>
              <a:t>Click 5, 6 go over</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76cbcadcc3_0_20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76cbcadcc3_0_20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40" name="Google Shape;440;g76cbcadcc3_0_20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76cbcadcc3_0_156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76cbcadcc3_0_15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 care about def-use pairs because they track a form of dependence between program statements. The result of a computation is dependent on the value of a variable, and if that definition is corrupted by a fault, than the uses will be as well. By understanding and using the dependencies between statements, we can find faults in a program.</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76cbcadcc3_0_157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6cbcadcc3_0_15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1-2</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This is a useful visualization of how data flows through a program that you pair with the control-flow graph. It does not show program flow, but rather, how data is passed between statements. (go over each variable). In this graph, we have a directed edge for each def-use pair, going from the definition node to the usage node.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(go over some)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This graph leaves out control information entirely. So, we do leave out some information about control. Execution of the body of the loop depends on the loop predicate, and that can’t be represented by data dependence alone.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7" name="Shape 487"/>
        <p:cNvGrpSpPr/>
        <p:nvPr/>
      </p:nvGrpSpPr>
      <p:grpSpPr>
        <a:xfrm>
          <a:off x="0" y="0"/>
          <a:ext cx="0" cy="0"/>
          <a:chOff x="0" y="0"/>
          <a:chExt cx="0" cy="0"/>
        </a:xfrm>
      </p:grpSpPr>
      <p:sp>
        <p:nvSpPr>
          <p:cNvPr id="488" name="Google Shape;488;g76cbcadcc3_0_160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6cbcadcc3_0_16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Go over</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g76cbcadcc3_0_165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6cbcadcc3_0_16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It is also useful to be able to reason about control dependency in the same way.</a:t>
            </a:r>
            <a:endParaRPr>
              <a:solidFill>
                <a:schemeClr val="dk1"/>
              </a:solidFill>
            </a:endParaRPr>
          </a:p>
          <a:p>
            <a:pPr indent="0" lvl="0" marL="0" rtl="0" algn="l">
              <a:lnSpc>
                <a:spcPct val="115000"/>
              </a:lnSpc>
              <a:spcBef>
                <a:spcPts val="0"/>
              </a:spcBef>
              <a:spcAft>
                <a:spcPts val="0"/>
              </a:spcAft>
              <a:buNone/>
            </a:pPr>
            <a:r>
              <a:rPr lang="sv-SE">
                <a:solidFill>
                  <a:schemeClr val="dk1"/>
                </a:solidFill>
              </a:rPr>
              <a:t>A node in a CFG that is reached on (1-2) It follows then, that (3).</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3" name="Shape 543"/>
        <p:cNvGrpSpPr/>
        <p:nvPr/>
      </p:nvGrpSpPr>
      <p:grpSpPr>
        <a:xfrm>
          <a:off x="0" y="0"/>
          <a:ext cx="0" cy="0"/>
          <a:chOff x="0" y="0"/>
          <a:chExt cx="0" cy="0"/>
        </a:xfrm>
      </p:grpSpPr>
      <p:sp>
        <p:nvSpPr>
          <p:cNvPr id="544" name="Google Shape;544;g76cbcadcc3_0_166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76cbcadcc3_0_16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Once you know these dependencies, you can plot out this tree. This is called a control-dependence graph.</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 control-dependence graph shows where execution of one statement controls whether the other is executed to begin with.</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This is a little different from the sequencing captured in the control-flow graph. The CFG imposes a definite order on execution even when two statements are logically independent and could - really - be executed in either order with the same result. It just shows up as the code was written in the file. If a statement is control or data dependent, than ordering DOES matter, and knowing when that is important is important for being able to analyze a program. So, the point of the CDG is that it only shows those dependencies. It’s not better than a CFG in a general sense, but it gives you information relevant to understanding how some statements are affected by others. Those connections show you how faults might spread from one statement to another, corrupting the execution. You can design tests around these dependencies and may be more likely to notice faults</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 5)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76cbcadcc3_0_167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76cbcadcc3_0_16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Go over, arrange in a hierarchy from entry to branches that others are dependent 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While, return only depend on entry - not on anything else. They will be executed.</a:t>
            </a:r>
            <a:endParaRPr>
              <a:solidFill>
                <a:schemeClr val="dk1"/>
              </a:solidFill>
            </a:endParaRPr>
          </a:p>
          <a:p>
            <a:pPr indent="0" lvl="0" marL="0" rtl="0" algn="l">
              <a:lnSpc>
                <a:spcPct val="115000"/>
              </a:lnSpc>
              <a:spcBef>
                <a:spcPts val="0"/>
              </a:spcBef>
              <a:spcAft>
                <a:spcPts val="0"/>
              </a:spcAft>
              <a:buNone/>
            </a:pPr>
            <a:r>
              <a:rPr lang="sv-SE">
                <a:solidFill>
                  <a:schemeClr val="dk1"/>
                </a:solidFill>
              </a:rPr>
              <a:t>Tmp, x=y, y=tmp all on the loop condition. It determines if they will be executed.</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3" name="Shape 593"/>
        <p:cNvGrpSpPr/>
        <p:nvPr/>
      </p:nvGrpSpPr>
      <p:grpSpPr>
        <a:xfrm>
          <a:off x="0" y="0"/>
          <a:ext cx="0" cy="0"/>
          <a:chOff x="0" y="0"/>
          <a:chExt cx="0" cy="0"/>
        </a:xfrm>
      </p:grpSpPr>
      <p:sp>
        <p:nvSpPr>
          <p:cNvPr id="594" name="Google Shape;594;g76cbcadcc3_0_170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76cbcadcc3_0_17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(2). However, (3), which is the (4). </a:t>
            </a:r>
            <a:endParaRPr>
              <a:solidFill>
                <a:schemeClr val="dk1"/>
              </a:solidFill>
            </a:endParaRPr>
          </a:p>
          <a:p>
            <a:pPr indent="0" lvl="0" marL="0" rtl="0" algn="l">
              <a:lnSpc>
                <a:spcPct val="115000"/>
              </a:lnSpc>
              <a:spcBef>
                <a:spcPts val="0"/>
              </a:spcBef>
              <a:spcAft>
                <a:spcPts val="0"/>
              </a:spcAft>
              <a:buNone/>
            </a:pPr>
            <a:r>
              <a:rPr lang="sv-SE">
                <a:solidFill>
                  <a:schemeClr val="dk1"/>
                </a:solidFill>
              </a:rPr>
              <a:t>Because each node has a unique immediate dominator, the immediate dominator relation forms a tree. This tree is quite useful for understanding how the program works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Understanding how and when a node will be executed requires both an understanding of domination leading to that node, but also domination to the end of execution.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(6-7).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0" name="Shape 600"/>
        <p:cNvGrpSpPr/>
        <p:nvPr/>
      </p:nvGrpSpPr>
      <p:grpSpPr>
        <a:xfrm>
          <a:off x="0" y="0"/>
          <a:ext cx="0" cy="0"/>
          <a:chOff x="0" y="0"/>
          <a:chExt cx="0" cy="0"/>
        </a:xfrm>
      </p:grpSpPr>
      <p:sp>
        <p:nvSpPr>
          <p:cNvPr id="601" name="Google Shape;601;g76cbcadcc3_0_17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76cbcadcc3_0_17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To understand control-dependence, look at pre and post-dominators.(go over)</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76cbcadcc3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6cbcadcc3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(1) - they look at how statements interact and move them around and transform them to produce an efficient binary. We can use that same information and similar procedures to analyze programs, and work to ensure their quality. </a:t>
            </a:r>
            <a:endParaRPr>
              <a:solidFill>
                <a:schemeClr val="dk1"/>
              </a:solidFill>
            </a:endParaRPr>
          </a:p>
          <a:p>
            <a:pPr indent="0" lvl="0" marL="0" rtl="0" algn="l">
              <a:lnSpc>
                <a:spcPct val="115000"/>
              </a:lnSpc>
              <a:spcBef>
                <a:spcPts val="0"/>
              </a:spcBef>
              <a:spcAft>
                <a:spcPts val="0"/>
              </a:spcAft>
              <a:buNone/>
            </a:pPr>
            <a:r>
              <a:rPr lang="sv-SE">
                <a:solidFill>
                  <a:schemeClr val="dk1"/>
                </a:solidFill>
              </a:rPr>
              <a:t>(2-5) - can identify probable faults before the code is executed.</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76cbcadcc3_0_173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76cbcadcc3_0_17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Post-dominators can be used to give us a more precise understanding and definition of control dependence. Think about a node that is reached on some, but not all paths. In the CFG, then, we can figure out N’s control dependencies by looking at what it follows. There may be an earlier node C that N is control-depedent on if there is a node C then with these particular properties. (3) - it is a control decision (if, loop predicate, switch).</a:t>
            </a:r>
            <a:endParaRPr>
              <a:solidFill>
                <a:schemeClr val="dk1"/>
              </a:solidFill>
            </a:endParaRPr>
          </a:p>
          <a:p>
            <a:pPr indent="0" lvl="0" marL="0" rtl="0" algn="l">
              <a:lnSpc>
                <a:spcPct val="115000"/>
              </a:lnSpc>
              <a:spcBef>
                <a:spcPts val="0"/>
              </a:spcBef>
              <a:spcAft>
                <a:spcPts val="0"/>
              </a:spcAft>
              <a:buNone/>
            </a:pPr>
            <a:r>
              <a:rPr lang="sv-SE">
                <a:solidFill>
                  <a:schemeClr val="dk1"/>
                </a:solidFill>
              </a:rPr>
              <a:t>(4) - N isn’t inevitable, it’s reached on some but not all paths</a:t>
            </a:r>
            <a:endParaRPr>
              <a:solidFill>
                <a:schemeClr val="dk1"/>
              </a:solidFill>
            </a:endParaRPr>
          </a:p>
          <a:p>
            <a:pPr indent="0" lvl="0" marL="0" rtl="0" algn="l">
              <a:lnSpc>
                <a:spcPct val="115000"/>
              </a:lnSpc>
              <a:spcBef>
                <a:spcPts val="0"/>
              </a:spcBef>
              <a:spcAft>
                <a:spcPts val="0"/>
              </a:spcAft>
              <a:buNone/>
            </a:pPr>
            <a:r>
              <a:rPr lang="sv-SE">
                <a:solidFill>
                  <a:schemeClr val="dk1"/>
                </a:solidFill>
              </a:rPr>
              <a:t>(6) - N is reached on one of those paths.</a:t>
            </a:r>
            <a:endParaRPr>
              <a:solidFill>
                <a:schemeClr val="dk1"/>
              </a:solidFill>
            </a:endParaRPr>
          </a:p>
          <a:p>
            <a:pPr indent="0" lvl="0" marL="0" rtl="0" algn="l">
              <a:lnSpc>
                <a:spcPct val="115000"/>
              </a:lnSpc>
              <a:spcBef>
                <a:spcPts val="0"/>
              </a:spcBef>
              <a:spcAft>
                <a:spcPts val="0"/>
              </a:spcAft>
              <a:buNone/>
            </a:pPr>
            <a:r>
              <a:rPr lang="sv-SE">
                <a:solidFill>
                  <a:schemeClr val="dk1"/>
                </a:solidFill>
              </a:rPr>
              <a:t>So, analyzing from the reverse direction lets us better calculate control dependence than just looking at pre-domination.</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8" name="Shape 628"/>
        <p:cNvGrpSpPr/>
        <p:nvPr/>
      </p:nvGrpSpPr>
      <p:grpSpPr>
        <a:xfrm>
          <a:off x="0" y="0"/>
          <a:ext cx="0" cy="0"/>
          <a:chOff x="0" y="0"/>
          <a:chExt cx="0" cy="0"/>
        </a:xfrm>
      </p:grpSpPr>
      <p:sp>
        <p:nvSpPr>
          <p:cNvPr id="629" name="Google Shape;629;g76cbcadcc3_0_174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76cbcadcc3_0_17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Here’s an intuitive way of looking at that definition. The conditions for F being control-dependent on B are:</a:t>
            </a:r>
            <a:endParaRPr>
              <a:solidFill>
                <a:schemeClr val="dk1"/>
              </a:solidFill>
            </a:endParaRPr>
          </a:p>
          <a:p>
            <a:pPr indent="0" lvl="0" marL="0" rtl="0" algn="l">
              <a:lnSpc>
                <a:spcPct val="115000"/>
              </a:lnSpc>
              <a:spcBef>
                <a:spcPts val="0"/>
              </a:spcBef>
              <a:spcAft>
                <a:spcPts val="0"/>
              </a:spcAft>
              <a:buNone/>
            </a:pPr>
            <a:r>
              <a:rPr lang="sv-SE">
                <a:solidFill>
                  <a:schemeClr val="dk1"/>
                </a:solidFill>
              </a:rPr>
              <a:t>B is a decision - it has at least two successors (C and E)</a:t>
            </a:r>
            <a:endParaRPr>
              <a:solidFill>
                <a:schemeClr val="dk1"/>
              </a:solidFill>
            </a:endParaRPr>
          </a:p>
          <a:p>
            <a:pPr indent="0" lvl="0" marL="0" rtl="0" algn="l">
              <a:lnSpc>
                <a:spcPct val="115000"/>
              </a:lnSpc>
              <a:spcBef>
                <a:spcPts val="0"/>
              </a:spcBef>
              <a:spcAft>
                <a:spcPts val="0"/>
              </a:spcAft>
              <a:buNone/>
            </a:pPr>
            <a:r>
              <a:rPr lang="sv-SE">
                <a:solidFill>
                  <a:schemeClr val="dk1"/>
                </a:solidFill>
              </a:rPr>
              <a:t>B is not post-dominated by F, F is not inevitable from B</a:t>
            </a:r>
            <a:endParaRPr>
              <a:solidFill>
                <a:schemeClr val="dk1"/>
              </a:solidFill>
            </a:endParaRPr>
          </a:p>
          <a:p>
            <a:pPr indent="0" lvl="0" marL="0" rtl="0" algn="l">
              <a:lnSpc>
                <a:spcPct val="115000"/>
              </a:lnSpc>
              <a:spcBef>
                <a:spcPts val="0"/>
              </a:spcBef>
              <a:spcAft>
                <a:spcPts val="0"/>
              </a:spcAft>
              <a:buNone/>
            </a:pPr>
            <a:r>
              <a:rPr lang="sv-SE">
                <a:solidFill>
                  <a:schemeClr val="dk1"/>
                </a:solidFill>
              </a:rPr>
              <a:t>But, one of B’s sucessors - E specifically - is post-dominated by F.</a:t>
            </a:r>
            <a:endParaRPr>
              <a:solidFill>
                <a:schemeClr val="dk1"/>
              </a:solidFill>
            </a:endParaRPr>
          </a:p>
          <a:p>
            <a:pPr indent="0" lvl="0" marL="0" rtl="0" algn="l">
              <a:lnSpc>
                <a:spcPct val="115000"/>
              </a:lnSpc>
              <a:spcBef>
                <a:spcPts val="0"/>
              </a:spcBef>
              <a:spcAft>
                <a:spcPts val="0"/>
              </a:spcAft>
              <a:buNone/>
            </a:pPr>
            <a:r>
              <a:rPr lang="sv-SE">
                <a:solidFill>
                  <a:schemeClr val="dk1"/>
                </a:solidFill>
              </a:rPr>
              <a:t>In other words, whether we execute F depends on B.</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9" name="Shape 649"/>
        <p:cNvGrpSpPr/>
        <p:nvPr/>
      </p:nvGrpSpPr>
      <p:grpSpPr>
        <a:xfrm>
          <a:off x="0" y="0"/>
          <a:ext cx="0" cy="0"/>
          <a:chOff x="0" y="0"/>
          <a:chExt cx="0" cy="0"/>
        </a:xfrm>
      </p:grpSpPr>
      <p:sp>
        <p:nvSpPr>
          <p:cNvPr id="650" name="Google Shape;650;g76cbcadcc3_0_176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76cbcadcc3_0_17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 one by one)</a:t>
            </a:r>
            <a:endParaRPr>
              <a:solidFill>
                <a:schemeClr val="dk1"/>
              </a:solidFill>
            </a:endParaRPr>
          </a:p>
          <a:p>
            <a:pPr indent="0" lvl="0" marL="0" rtl="0" algn="l">
              <a:lnSpc>
                <a:spcPct val="115000"/>
              </a:lnSpc>
              <a:spcBef>
                <a:spcPts val="0"/>
              </a:spcBef>
              <a:spcAft>
                <a:spcPts val="0"/>
              </a:spcAft>
              <a:buNone/>
            </a:pPr>
            <a:r>
              <a:rPr lang="sv-SE">
                <a:solidFill>
                  <a:schemeClr val="dk1"/>
                </a:solidFill>
              </a:rPr>
              <a:t>Take E - what are its dominators? C and D are post-dominated by E - so if you’re in the loop, E is inevitable. B has sucessors in and out of the loop, so it controls whether E is executed. So, E is dependent on B.</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76cbcadcc3_0_2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76cbcadcc3_0_2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677" name="Google Shape;677;g76cbcadcc3_0_21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g76cbcadcc3_0_2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76cbcadcc3_0_21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684" name="Google Shape;684;g76cbcadcc3_0_21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8" name="Shape 688"/>
        <p:cNvGrpSpPr/>
        <p:nvPr/>
      </p:nvGrpSpPr>
      <p:grpSpPr>
        <a:xfrm>
          <a:off x="0" y="0"/>
          <a:ext cx="0" cy="0"/>
          <a:chOff x="0" y="0"/>
          <a:chExt cx="0" cy="0"/>
        </a:xfrm>
      </p:grpSpPr>
      <p:sp>
        <p:nvSpPr>
          <p:cNvPr id="689" name="Google Shape;689;g76cbcadcc3_0_178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76cbcadcc3_0_17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Def-Use pairs can be defined (1). That is, (2) with no redefinition of the variable.</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If that is the case, we can say that (3- 4).</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If, on the other hand, (5) at that point</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5" name="Shape 695"/>
        <p:cNvGrpSpPr/>
        <p:nvPr/>
      </p:nvGrpSpPr>
      <p:grpSpPr>
        <a:xfrm>
          <a:off x="0" y="0"/>
          <a:ext cx="0" cy="0"/>
          <a:chOff x="0" y="0"/>
          <a:chExt cx="0" cy="0"/>
        </a:xfrm>
      </p:grpSpPr>
      <p:sp>
        <p:nvSpPr>
          <p:cNvPr id="696" name="Google Shape;696;g76cbcadcc3_0_179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76cbcadcc3_0_17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(1-2) - even if we ignore loops, the number of paths can be near-infinite. Looking for d-u pairs is essentially the path coverage problem all over again, we would need to look at all paths to compute all pairs.</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However, we don’t actually have to do it that way. If, instead, we consider the reaching definitions, we can simply track and (3)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0" name="Shape 710"/>
        <p:cNvGrpSpPr/>
        <p:nvPr/>
      </p:nvGrpSpPr>
      <p:grpSpPr>
        <a:xfrm>
          <a:off x="0" y="0"/>
          <a:ext cx="0" cy="0"/>
          <a:chOff x="0" y="0"/>
          <a:chExt cx="0" cy="0"/>
        </a:xfrm>
      </p:grpSpPr>
      <p:sp>
        <p:nvSpPr>
          <p:cNvPr id="711" name="Google Shape;711;g76cbcadcc3_0_180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76cbcadcc3_0_18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Suppose (1) - (reaching defs) - that is, we look at the expression in n. We look at the variables being used, and we look at where they were defined (rest of 1). We can observe:</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(2-5)</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76cbcadcc3_0_181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6cbcadcc3_0_18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In other words - (read)</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go through - (xa,ya,za generated)</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(xa and za are killed and replaced with xb and zb, ya is propagated)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(xa still there, ya and za are killed and replaced by yc and zc)</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(multiple reaching definitions from the two branches - that’s fine - still a def-use pair</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1" name="Shape 741"/>
        <p:cNvGrpSpPr/>
        <p:nvPr/>
      </p:nvGrpSpPr>
      <p:grpSpPr>
        <a:xfrm>
          <a:off x="0" y="0"/>
          <a:ext cx="0" cy="0"/>
          <a:chOff x="0" y="0"/>
          <a:chExt cx="0" cy="0"/>
        </a:xfrm>
      </p:grpSpPr>
      <p:sp>
        <p:nvSpPr>
          <p:cNvPr id="742" name="Google Shape;742;g76cbcadcc3_0_183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76cbcadcc3_0_18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We can formalize this computation with two equations describing how we merge together all definitions flowing in, and then produce the set that flows to all successor nodes.</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So, (1) - the definitions that flow out from those predecessors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The set of definitions that reaches in is the union of the definitions reaching out from all predecessors of node n.</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(3) - just remember your set notation.</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(4)</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Google Shape;172;g76cbcadcc3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6cbcadcc3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core unit at the heart of data flow analysis are def-use pairs. The idea is that (1-4)</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These associations - pairings of a particular definition and usage of a variable - (5)</a:t>
            </a:r>
            <a:endParaRPr>
              <a:solidFill>
                <a:schemeClr val="dk1"/>
              </a:solidFill>
            </a:endParaRPr>
          </a:p>
          <a:p>
            <a:pPr indent="0" lvl="0" marL="0" rtl="0" algn="l">
              <a:lnSpc>
                <a:spcPct val="115000"/>
              </a:lnSpc>
              <a:spcBef>
                <a:spcPts val="0"/>
              </a:spcBef>
              <a:spcAft>
                <a:spcPts val="0"/>
              </a:spcAft>
              <a:buNone/>
            </a:pPr>
            <a:r>
              <a:rPr lang="sv-SE">
                <a:solidFill>
                  <a:schemeClr val="dk1"/>
                </a:solidFill>
              </a:rPr>
              <a:t>(6), in general, at all statements that change the value of a variable</a:t>
            </a:r>
            <a:endParaRPr>
              <a:solidFill>
                <a:schemeClr val="dk1"/>
              </a:solidFill>
            </a:endParaRPr>
          </a:p>
          <a:p>
            <a:pPr indent="0" lvl="0" marL="0" rtl="0" algn="l">
              <a:lnSpc>
                <a:spcPct val="115000"/>
              </a:lnSpc>
              <a:spcBef>
                <a:spcPts val="0"/>
              </a:spcBef>
              <a:spcAft>
                <a:spcPts val="0"/>
              </a:spcAft>
              <a:buNone/>
            </a:pPr>
            <a:r>
              <a:rPr lang="sv-SE">
                <a:solidFill>
                  <a:schemeClr val="dk1"/>
                </a:solidFill>
              </a:rPr>
              <a:t>(7), in general, at all statements whose execution extracts a value from a variable</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8" name="Shape 748"/>
        <p:cNvGrpSpPr/>
        <p:nvPr/>
      </p:nvGrpSpPr>
      <p:grpSpPr>
        <a:xfrm>
          <a:off x="0" y="0"/>
          <a:ext cx="0" cy="0"/>
          <a:chOff x="0" y="0"/>
          <a:chExt cx="0" cy="0"/>
        </a:xfrm>
      </p:grpSpPr>
      <p:sp>
        <p:nvSpPr>
          <p:cNvPr id="749" name="Google Shape;749;g76cbcadcc3_0_183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76cbcadcc3_0_18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The nice thing is that these reaching definitions can be calculated simply and efficiently by first initializing the reaching definitions at each node in the control-flow graph to an empty set and applying these equations repeatedly over each node until the results stabilize.  The repeat part is because you may not have processed all predecessors when you have computed definitions for a node.</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sv-SE">
                <a:solidFill>
                  <a:schemeClr val="dk1"/>
                </a:solidFill>
              </a:rPr>
              <a:t>Stability is eventually guaranteed because these equations define a monotonic function over the finite lattice of possible sets of reaching definition - that is, the size of the set of reaching definitions  will always increase until stability - you cannot lose more definitions as time goes on.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g76cbcadcc3_0_184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6cbcadcc3_0_18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highlight>
                  <a:srgbClr val="FFFFFF"/>
                </a:highlight>
              </a:rPr>
              <a:t>We can create an iterative worklist algorithm to perform this process. (go over inputs and outputs). Let’s just step through this one item at a time.</a:t>
            </a:r>
            <a:endParaRPr>
              <a:solidFill>
                <a:schemeClr val="dk1"/>
              </a:solidFill>
              <a:highlight>
                <a:srgbClr val="FFFFFF"/>
              </a:highlight>
            </a:endParaRPr>
          </a:p>
          <a:p>
            <a:pPr indent="0" lvl="0" marL="0" rtl="0" algn="just">
              <a:lnSpc>
                <a:spcPct val="115000"/>
              </a:lnSpc>
              <a:spcBef>
                <a:spcPts val="0"/>
              </a:spcBef>
              <a:spcAft>
                <a:spcPts val="0"/>
              </a:spcAft>
              <a:buNone/>
            </a:pPr>
            <a:r>
              <a:rPr lang="sv-SE">
                <a:solidFill>
                  <a:schemeClr val="dk1"/>
                </a:solidFill>
                <a:highlight>
                  <a:srgbClr val="FFFFFF"/>
                </a:highlight>
              </a:rPr>
              <a:t>-(read)</a:t>
            </a:r>
            <a:endParaRPr>
              <a:solidFill>
                <a:schemeClr val="dk1"/>
              </a:solidFill>
              <a:highlight>
                <a:srgbClr val="FFFFFF"/>
              </a:highlight>
            </a:endParaRPr>
          </a:p>
          <a:p>
            <a:pPr indent="0" lvl="0" marL="0" rtl="0" algn="just">
              <a:lnSpc>
                <a:spcPct val="115000"/>
              </a:lnSpc>
              <a:spcBef>
                <a:spcPts val="0"/>
              </a:spcBef>
              <a:spcAft>
                <a:spcPts val="0"/>
              </a:spcAft>
              <a:buNone/>
            </a:pPr>
            <a:r>
              <a:rPr lang="sv-SE">
                <a:solidFill>
                  <a:schemeClr val="dk1"/>
                </a:solidFill>
                <a:highlight>
                  <a:srgbClr val="FFFFFF"/>
                </a:highlight>
              </a:rPr>
              <a:t>-Keep a </a:t>
            </a:r>
            <a:r>
              <a:rPr i="1" lang="sv-SE">
                <a:solidFill>
                  <a:schemeClr val="dk1"/>
                </a:solidFill>
                <a:highlight>
                  <a:srgbClr val="FFFFFF"/>
                </a:highlight>
              </a:rPr>
              <a:t>worklist</a:t>
            </a:r>
            <a:r>
              <a:rPr lang="sv-SE">
                <a:solidFill>
                  <a:schemeClr val="dk1"/>
                </a:solidFill>
                <a:highlight>
                  <a:srgbClr val="FFFFFF"/>
                </a:highlight>
              </a:rPr>
              <a:t> of nodes to be processed</a:t>
            </a:r>
            <a:endParaRPr>
              <a:solidFill>
                <a:schemeClr val="dk1"/>
              </a:solidFill>
              <a:highlight>
                <a:srgbClr val="FFFFFF"/>
              </a:highlight>
            </a:endParaRPr>
          </a:p>
          <a:p>
            <a:pPr indent="0" lvl="0" marL="0" rtl="0" algn="l">
              <a:lnSpc>
                <a:spcPct val="108000"/>
              </a:lnSpc>
              <a:spcBef>
                <a:spcPts val="0"/>
              </a:spcBef>
              <a:spcAft>
                <a:spcPts val="0"/>
              </a:spcAft>
              <a:buNone/>
            </a:pPr>
            <a:r>
              <a:rPr lang="sv-SE">
                <a:solidFill>
                  <a:schemeClr val="dk1"/>
                </a:solidFill>
                <a:highlight>
                  <a:srgbClr val="FFFFFF"/>
                </a:highlight>
              </a:rPr>
              <a:t>-At each step remove an element from the </a:t>
            </a:r>
            <a:r>
              <a:rPr i="1" lang="sv-SE">
                <a:solidFill>
                  <a:schemeClr val="dk1"/>
                </a:solidFill>
                <a:highlight>
                  <a:srgbClr val="FFFFFF"/>
                </a:highlight>
              </a:rPr>
              <a:t>worklist</a:t>
            </a:r>
            <a:r>
              <a:rPr lang="sv-SE">
                <a:solidFill>
                  <a:schemeClr val="dk1"/>
                </a:solidFill>
                <a:highlight>
                  <a:srgbClr val="FFFFFF"/>
                </a:highlight>
              </a:rPr>
              <a:t> and process it.</a:t>
            </a:r>
            <a:endParaRPr>
              <a:solidFill>
                <a:schemeClr val="dk1"/>
              </a:solidFill>
              <a:highlight>
                <a:srgbClr val="FFFFFF"/>
              </a:highlight>
            </a:endParaRPr>
          </a:p>
          <a:p>
            <a:pPr indent="0" lvl="0" marL="0" rtl="0" algn="l">
              <a:lnSpc>
                <a:spcPct val="108000"/>
              </a:lnSpc>
              <a:spcBef>
                <a:spcPts val="0"/>
              </a:spcBef>
              <a:spcAft>
                <a:spcPts val="0"/>
              </a:spcAft>
              <a:buNone/>
            </a:pPr>
            <a:r>
              <a:rPr lang="sv-SE">
                <a:solidFill>
                  <a:schemeClr val="dk1"/>
                </a:solidFill>
                <a:highlight>
                  <a:srgbClr val="FFFFFF"/>
                </a:highlight>
              </a:rPr>
              <a:t>- (read)</a:t>
            </a:r>
            <a:endParaRPr>
              <a:solidFill>
                <a:schemeClr val="dk1"/>
              </a:solidFill>
              <a:highlight>
                <a:srgbClr val="FFFFFF"/>
              </a:highlight>
            </a:endParaRPr>
          </a:p>
          <a:p>
            <a:pPr indent="0" lvl="0" marL="0" rtl="0" algn="l">
              <a:lnSpc>
                <a:spcPct val="108000"/>
              </a:lnSpc>
              <a:spcBef>
                <a:spcPts val="0"/>
              </a:spcBef>
              <a:spcAft>
                <a:spcPts val="0"/>
              </a:spcAft>
              <a:buNone/>
            </a:pPr>
            <a:r>
              <a:rPr lang="sv-SE">
                <a:solidFill>
                  <a:schemeClr val="dk1"/>
                </a:solidFill>
                <a:highlight>
                  <a:srgbClr val="FFFFFF"/>
                </a:highlight>
              </a:rPr>
              <a:t>- If the recalculated value is different for the node add its successors to the worklist. That way, we will reprocess them as well.</a:t>
            </a:r>
            <a:endParaRPr>
              <a:solidFill>
                <a:schemeClr val="dk1"/>
              </a:solidFill>
              <a:highlight>
                <a:srgbClr val="FFFFFF"/>
              </a:highlight>
            </a:endParaRPr>
          </a:p>
          <a:p>
            <a:pPr indent="0" lvl="0" marL="0" rtl="0" algn="l">
              <a:lnSpc>
                <a:spcPct val="108000"/>
              </a:lnSpc>
              <a:spcBef>
                <a:spcPts val="0"/>
              </a:spcBef>
              <a:spcAft>
                <a:spcPts val="0"/>
              </a:spcAft>
              <a:buNone/>
            </a:pPr>
            <a:r>
              <a:rPr lang="sv-SE">
                <a:solidFill>
                  <a:schemeClr val="dk1"/>
                </a:solidFill>
                <a:highlight>
                  <a:srgbClr val="FFFFFF"/>
                </a:highlight>
              </a:rPr>
              <a:t>This is a fairly efficient approach to identifying the def-use pairs. It does, however, depend somewhat on the order that nodes are examined. By choosing a good order in which nodes are processed, iterations can be minimized</a:t>
            </a:r>
            <a:endParaRPr>
              <a:solidFill>
                <a:schemeClr val="dk1"/>
              </a:solidFill>
              <a:highlight>
                <a:srgbClr val="FFFFFF"/>
              </a:highlight>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8" name="Shape 768"/>
        <p:cNvGrpSpPr/>
        <p:nvPr/>
      </p:nvGrpSpPr>
      <p:grpSpPr>
        <a:xfrm>
          <a:off x="0" y="0"/>
          <a:ext cx="0" cy="0"/>
          <a:chOff x="0" y="0"/>
          <a:chExt cx="0" cy="0"/>
        </a:xfrm>
      </p:grpSpPr>
      <p:sp>
        <p:nvSpPr>
          <p:cNvPr id="769" name="Google Shape;769;g76cbcadcc3_0_185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76cbcadcc3_0_18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Reaching definition is a classic data flow analysis that we’ve adapted from compiler construction - where it is used for program optimization - to testing and software analysis. (1 -2) As it turns out, (3).</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This algorithm - initialize and repeatedly apply equations until stable- works - with minimal changes - for a variety of different program analyses. One example is expression availability.</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5" name="Shape 775"/>
        <p:cNvGrpSpPr/>
        <p:nvPr/>
      </p:nvGrpSpPr>
      <p:grpSpPr>
        <a:xfrm>
          <a:off x="0" y="0"/>
          <a:ext cx="0" cy="0"/>
          <a:chOff x="0" y="0"/>
          <a:chExt cx="0" cy="0"/>
        </a:xfrm>
      </p:grpSpPr>
      <p:sp>
        <p:nvSpPr>
          <p:cNvPr id="776" name="Google Shape;776;g76cbcadcc3_0_186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76cbcadcc3_0_18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1-2) - another way to optimize a program, remove redundant computations. This is something you could even apply in refactoring a program - find inefficiencies and remove them at the source code level.</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(3) - sound familiar?</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(4-5) - a new value is assigned to a variable used in the expression.</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2" name="Shape 782"/>
        <p:cNvGrpSpPr/>
        <p:nvPr/>
      </p:nvGrpSpPr>
      <p:grpSpPr>
        <a:xfrm>
          <a:off x="0" y="0"/>
          <a:ext cx="0" cy="0"/>
          <a:chOff x="0" y="0"/>
          <a:chExt cx="0" cy="0"/>
        </a:xfrm>
      </p:grpSpPr>
      <p:sp>
        <p:nvSpPr>
          <p:cNvPr id="783" name="Google Shape;783;g76cbcadcc3_0_186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76cbcadcc3_0_18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Just like with reaching definitions, we can efficiently analyze expression availability by looking at flow between nodes, and calculating the available expressions coming in and going out from a node in the CFG.</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(2)</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(4) - note the intersection. You only want the expressions definitely available at this point - if it only comes in from one path, then you can’t assume it is available any longer.</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9" name="Shape 789"/>
        <p:cNvGrpSpPr/>
        <p:nvPr/>
      </p:nvGrpSpPr>
      <p:grpSpPr>
        <a:xfrm>
          <a:off x="0" y="0"/>
          <a:ext cx="0" cy="0"/>
          <a:chOff x="0" y="0"/>
          <a:chExt cx="0" cy="0"/>
        </a:xfrm>
      </p:grpSpPr>
      <p:sp>
        <p:nvSpPr>
          <p:cNvPr id="790" name="Google Shape;790;g76cbcadcc3_0_187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76cbcadcc3_0_18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08000"/>
              </a:lnSpc>
              <a:spcBef>
                <a:spcPts val="0"/>
              </a:spcBef>
              <a:spcAft>
                <a:spcPts val="0"/>
              </a:spcAft>
              <a:buNone/>
            </a:pPr>
            <a:r>
              <a:rPr lang="sv-SE">
                <a:solidFill>
                  <a:schemeClr val="dk1"/>
                </a:solidFill>
                <a:highlight>
                  <a:srgbClr val="FFFFFF"/>
                </a:highlight>
              </a:rPr>
              <a:t>And, we can use the same worklist algorithm again with a tiny number of changes.</a:t>
            </a:r>
            <a:endParaRPr>
              <a:solidFill>
                <a:schemeClr val="dk1"/>
              </a:solidFill>
              <a:highlight>
                <a:srgbClr val="FFFFFF"/>
              </a:highlight>
            </a:endParaRPr>
          </a:p>
          <a:p>
            <a:pPr indent="0" lvl="0" marL="0" rtl="0" algn="l">
              <a:lnSpc>
                <a:spcPct val="108000"/>
              </a:lnSpc>
              <a:spcBef>
                <a:spcPts val="0"/>
              </a:spcBef>
              <a:spcAft>
                <a:spcPts val="0"/>
              </a:spcAft>
              <a:buNone/>
            </a:pPr>
            <a:r>
              <a:rPr lang="sv-SE">
                <a:solidFill>
                  <a:schemeClr val="dk1"/>
                </a:solidFill>
                <a:highlight>
                  <a:srgbClr val="FFFFFF"/>
                </a:highlight>
              </a:rPr>
              <a:t>Namely, AvaiOut is initialized to be all expressions defined everywhere - we will instead strip out the killed expressions as we work through. Then, we plop in the right flow equations and we’re set - we can identify the set of available expressions for each node in the CFG. </a:t>
            </a:r>
            <a:endParaRPr>
              <a:solidFill>
                <a:schemeClr val="dk1"/>
              </a:solidFill>
              <a:highlight>
                <a:srgbClr val="FFFFFF"/>
              </a:highlight>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7" name="Shape 797"/>
        <p:cNvGrpSpPr/>
        <p:nvPr/>
      </p:nvGrpSpPr>
      <p:grpSpPr>
        <a:xfrm>
          <a:off x="0" y="0"/>
          <a:ext cx="0" cy="0"/>
          <a:chOff x="0" y="0"/>
          <a:chExt cx="0" cy="0"/>
        </a:xfrm>
      </p:grpSpPr>
      <p:sp>
        <p:nvSpPr>
          <p:cNvPr id="798" name="Google Shape;798;g76cbcadcc3_0_188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76cbcadcc3_0_18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So, these two problems - and their flow equations - are incredibly similar. These can be used to define two axes on which we can design analyses.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(1) - from entry node to exit node - (2). Of course, then, any analysis that starts from the exit node and works back to the entry is a backwards analysis</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76cbcadcc3_0_2161: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76cbcadcc3_0_2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a:t>
            </a:r>
            <a:r>
              <a:rPr lang="sv-SE"/>
              <a:t>1</a:t>
            </a:r>
            <a:r>
              <a:rPr lang="sv-SE">
                <a:solidFill>
                  <a:schemeClr val="dk1"/>
                </a:solidFill>
              </a:rPr>
              <a:t>) - you can tell because the flow in uses the union operator - (</a:t>
            </a:r>
            <a:r>
              <a:rPr lang="sv-SE"/>
              <a:t>2</a:t>
            </a:r>
            <a:r>
              <a:rPr lang="sv-SE">
                <a:solidFill>
                  <a:schemeClr val="dk1"/>
                </a:solidFill>
              </a:rPr>
              <a:t>)</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a:t>
            </a:r>
            <a:r>
              <a:rPr lang="sv-SE"/>
              <a:t>3</a:t>
            </a:r>
            <a:r>
              <a:rPr lang="sv-SE">
                <a:solidFill>
                  <a:schemeClr val="dk1"/>
                </a:solidFill>
              </a:rPr>
              <a:t> - </a:t>
            </a:r>
            <a:r>
              <a:rPr lang="sv-SE"/>
              <a:t>4</a:t>
            </a:r>
            <a:r>
              <a:rPr lang="sv-SE">
                <a:solidFill>
                  <a:schemeClr val="dk1"/>
                </a:solidFill>
              </a:rPr>
              <a:t>) - So, expression availability is a forward, all paths analysis.</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1" name="Shape 811"/>
        <p:cNvGrpSpPr/>
        <p:nvPr/>
      </p:nvGrpSpPr>
      <p:grpSpPr>
        <a:xfrm>
          <a:off x="0" y="0"/>
          <a:ext cx="0" cy="0"/>
          <a:chOff x="0" y="0"/>
          <a:chExt cx="0" cy="0"/>
        </a:xfrm>
      </p:grpSpPr>
      <p:sp>
        <p:nvSpPr>
          <p:cNvPr id="812" name="Google Shape;812;g76cbcadcc3_0_188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76cbcadcc3_0_18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We can use expression availability as a template for other forward, all-paths analyses.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Available expressions can be thought of as tokens propagated from generation to use along paths in the CFG</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(1 - 2)</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So, by associating these tokens with gen and kill sets for nodes, we can evaluate other properties that fit this pattern (3)</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Where G, U, and K are events that we can check and mark in the CFG. For example, if we wanted to check for variables that are not initialized, the events that we model might indicate (5)</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g76cbcadcc3_0_189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76cbcadcc3_0_18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(1) in a CFG.</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 (2-4). So, live analysis is a backwards, any-path analysis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6cbcadcc3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6cbcadcc3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what are the defs? uses? (discuss, bring in)</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Looking at the code alone is deceptive. This doesn’t look that complex. But, there are hidden layers of complexity that we can analyze and exploit in understanding how this system works.</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5" name="Shape 825"/>
        <p:cNvGrpSpPr/>
        <p:nvPr/>
      </p:nvGrpSpPr>
      <p:grpSpPr>
        <a:xfrm>
          <a:off x="0" y="0"/>
          <a:ext cx="0" cy="0"/>
          <a:chOff x="0" y="0"/>
          <a:chExt cx="0" cy="0"/>
        </a:xfrm>
      </p:grpSpPr>
      <p:sp>
        <p:nvSpPr>
          <p:cNvPr id="826" name="Google Shape;826;g76cbcadcc3_0_190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76cbcadcc3_0_19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(1) live at a node in the cfg if (rest)</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(2) just like reach and avail - (3)</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note that (4)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(5)</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2" name="Shape 832"/>
        <p:cNvGrpSpPr/>
        <p:nvPr/>
      </p:nvGrpSpPr>
      <p:grpSpPr>
        <a:xfrm>
          <a:off x="0" y="0"/>
          <a:ext cx="0" cy="0"/>
          <a:chOff x="0" y="0"/>
          <a:chExt cx="0" cy="0"/>
        </a:xfrm>
      </p:grpSpPr>
      <p:sp>
        <p:nvSpPr>
          <p:cNvPr id="833" name="Google Shape;833;g76cbcadcc3_0_190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76cbcadcc3_0_19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So, liveness checks are a useful analysis - again, especially for program optimization - but for our purposes, it’s also useful for looking at a general pattern for many types of backwards, any-paths analyses.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(2 -3)</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For example, one check of this form is for useless definitions - that is, we look for assigned values that are never used. This isn’t necessarily a fault, but could be a symptom of another mistake we’ve made. For example, languages like python and perl don’t require variables to be declared before use. So, this check often reveals when we’ve made a typo in a variable name and accidentally created a new variable when we meant to make an assignment to another variable. Well, in that case (4)</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g76cbcadcc3_0_191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76cbcadcc3_0_19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Naturally, then, there must also be backwards, all-paths analyses - where we analyze the successors of a node and a property must be true along all paths.</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(1)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(2-4) Again (5)</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This kind of analyis can ensure that interrupts are renabled after an interrupt-handling routine is executed, that files are closed after opening them, that memory allocated is deallocated after use, and other similar types of checks.</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Google Shape;847;g76cbcadcc3_0_191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76cbcadcc3_0_19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go over</a:t>
            </a: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3" name="Shape 853"/>
        <p:cNvGrpSpPr/>
        <p:nvPr/>
      </p:nvGrpSpPr>
      <p:grpSpPr>
        <a:xfrm>
          <a:off x="0" y="0"/>
          <a:ext cx="0" cy="0"/>
          <a:chOff x="0" y="0"/>
          <a:chExt cx="0" cy="0"/>
        </a:xfrm>
      </p:grpSpPr>
      <p:sp>
        <p:nvSpPr>
          <p:cNvPr id="854" name="Google Shape;854;g76cbcadcc3_0_192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76cbcadcc3_0_19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We can think of data flow analysis as a form of simulation of program execution. Instead of passing around the values of all variables as our state, we pass around a compact set of information - like, whether variables are initialized. All possible paths are considered, but the number of states is kept small by associating just one summary state with each node in the CFG. About any analysis of data in a system system can be mapped to these flow analyses we’ve talked about today. </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(2-5)</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g76cbcadcc3_0_193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76cbcadcc3_0_19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sv-SE">
                <a:solidFill>
                  <a:schemeClr val="dk1"/>
                </a:solidFill>
              </a:rPr>
              <a:t>The constraint on this is that (1)</a:t>
            </a:r>
            <a:endParaRPr>
              <a:solidFill>
                <a:schemeClr val="dk1"/>
              </a:solidFill>
            </a:endParaRPr>
          </a:p>
          <a:p>
            <a:pPr indent="0" lvl="0" marL="0" rtl="0" algn="just">
              <a:lnSpc>
                <a:spcPct val="115000"/>
              </a:lnSpc>
              <a:spcBef>
                <a:spcPts val="0"/>
              </a:spcBef>
              <a:spcAft>
                <a:spcPts val="0"/>
              </a:spcAft>
              <a:buNone/>
            </a:pPr>
            <a:r>
              <a:rPr lang="sv-SE">
                <a:solidFill>
                  <a:schemeClr val="dk1"/>
                </a:solidFill>
              </a:rPr>
              <a:t>So, for our flow equations to be monotonic, (2) - we can’t recompute and get a gen set that is smaller than on previous computations. Similarly, (3) We can’t get a larger kill set suddenly. Basically, we can’t lose information when that was true on previous computations when we recompute a function. If we know something should be generated, it can’t sometimes claim to not be generated. When we know something should be killed, it can’t suddenly be not be killed.</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7" name="Shape 867"/>
        <p:cNvGrpSpPr/>
        <p:nvPr/>
      </p:nvGrpSpPr>
      <p:grpSpPr>
        <a:xfrm>
          <a:off x="0" y="0"/>
          <a:ext cx="0" cy="0"/>
          <a:chOff x="0" y="0"/>
          <a:chExt cx="0" cy="0"/>
        </a:xfrm>
      </p:grpSpPr>
      <p:sp>
        <p:nvSpPr>
          <p:cNvPr id="868" name="Google Shape;868;g76cbcadcc3_0_195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76cbcadcc3_0_19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4" name="Shape 874"/>
        <p:cNvGrpSpPr/>
        <p:nvPr/>
      </p:nvGrpSpPr>
      <p:grpSpPr>
        <a:xfrm>
          <a:off x="0" y="0"/>
          <a:ext cx="0" cy="0"/>
          <a:chOff x="0" y="0"/>
          <a:chExt cx="0" cy="0"/>
        </a:xfrm>
      </p:grpSpPr>
      <p:sp>
        <p:nvSpPr>
          <p:cNvPr id="875" name="Google Shape;875;g76cbcadcc3_0_196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76cbcadcc3_0_19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1" name="Shape 881"/>
        <p:cNvGrpSpPr/>
        <p:nvPr/>
      </p:nvGrpSpPr>
      <p:grpSpPr>
        <a:xfrm>
          <a:off x="0" y="0"/>
          <a:ext cx="0" cy="0"/>
          <a:chOff x="0" y="0"/>
          <a:chExt cx="0" cy="0"/>
        </a:xfrm>
      </p:grpSpPr>
      <p:sp>
        <p:nvSpPr>
          <p:cNvPr id="882" name="Google Shape;882;g76cbcadcc3_0_4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76cbcadcc3_0_4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8" name="Shape 888"/>
        <p:cNvGrpSpPr/>
        <p:nvPr/>
      </p:nvGrpSpPr>
      <p:grpSpPr>
        <a:xfrm>
          <a:off x="0" y="0"/>
          <a:ext cx="0" cy="0"/>
          <a:chOff x="0" y="0"/>
          <a:chExt cx="0" cy="0"/>
        </a:xfrm>
      </p:grpSpPr>
      <p:sp>
        <p:nvSpPr>
          <p:cNvPr id="889" name="Google Shape;889;g76cbcadcc3_0_2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76cbcadcc3_0_21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g76cbcadcc3_0_21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76cbcadcc3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6cbcadcc3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control flow, of course, is one way to understand how the program works. This lets us visualize how the code can be executed, the different orderings that code can be executed in. The data flow adds another layer of complexity on to the heap. We can take any one of these variables, say, min and look at how it is defined and used in the program</a:t>
            </a:r>
            <a:endParaRPr>
              <a:solidFill>
                <a:schemeClr val="dk1"/>
              </a:solidFill>
            </a:endParaRPr>
          </a:p>
          <a:p>
            <a:pPr indent="0" lvl="0" marL="0" rtl="0" algn="l">
              <a:lnSpc>
                <a:spcPct val="115000"/>
              </a:lnSpc>
              <a:spcBef>
                <a:spcPts val="0"/>
              </a:spcBef>
              <a:spcAft>
                <a:spcPts val="0"/>
              </a:spcAft>
              <a:buNone/>
            </a:pPr>
            <a:r>
              <a:rPr lang="sv-SE">
                <a:solidFill>
                  <a:schemeClr val="dk1"/>
                </a:solidFill>
              </a:rPr>
              <a:t>- (bring in). What you begin to see is another form of path - the path that information takes rather than control.</a:t>
            </a:r>
            <a:endParaRPr>
              <a:solidFill>
                <a:schemeClr val="dk1"/>
              </a:solidFill>
            </a:endParaRPr>
          </a:p>
          <a:p>
            <a:pPr indent="0" lvl="0" marL="0" rtl="0" algn="l">
              <a:lnSpc>
                <a:spcPct val="115000"/>
              </a:lnSpc>
              <a:spcBef>
                <a:spcPts val="0"/>
              </a:spcBef>
              <a:spcAft>
                <a:spcPts val="0"/>
              </a:spcAft>
              <a:buNone/>
            </a:pPr>
            <a:r>
              <a:rPr lang="sv-SE">
                <a:solidFill>
                  <a:schemeClr val="dk1"/>
                </a:solidFill>
              </a:rPr>
              <a:t>- (bring in) Same with max - another set of paths. Each variable creates a set of targeted paths, and those are often as important, if not more important, than the generic control flow paths in detecting faults in a system.</a:t>
            </a:r>
            <a:endParaRPr>
              <a:solidFill>
                <a:schemeClr val="dk1"/>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6" name="Shape 896"/>
        <p:cNvGrpSpPr/>
        <p:nvPr/>
      </p:nvGrpSpPr>
      <p:grpSpPr>
        <a:xfrm>
          <a:off x="0" y="0"/>
          <a:ext cx="0" cy="0"/>
          <a:chOff x="0" y="0"/>
          <a:chExt cx="0" cy="0"/>
        </a:xfrm>
      </p:grpSpPr>
      <p:sp>
        <p:nvSpPr>
          <p:cNvPr id="897" name="Google Shape;8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8" name="Google Shape;8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76cbcadcc3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6cbcadcc3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(1-3). Each def-use pair associates a definition of a vaqriable - its assignment, with a use of the same variable. A single definition can be paired with multiple usages, and vice-versa.</a:t>
            </a:r>
            <a:endParaRPr>
              <a:solidFill>
                <a:schemeClr val="dk1"/>
              </a:solidFill>
            </a:endParaRPr>
          </a:p>
          <a:p>
            <a:pPr indent="0" lvl="0" marL="0" rtl="0" algn="l">
              <a:lnSpc>
                <a:spcPct val="115000"/>
              </a:lnSpc>
              <a:spcBef>
                <a:spcPts val="0"/>
              </a:spcBef>
              <a:spcAft>
                <a:spcPts val="0"/>
              </a:spcAft>
              <a:buNone/>
            </a:pPr>
            <a:r>
              <a:rPr lang="sv-SE">
                <a:solidFill>
                  <a:schemeClr val="dk1"/>
                </a:solidFill>
              </a:rPr>
              <a:t>(4-5). A def-use pair is only formed if there is a program path where the value assigned in that definition isn’t redefined by another expression. (6).</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6cbcadcc3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6cbcadcc3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0" name="Shape 130"/>
        <p:cNvGrpSpPr/>
        <p:nvPr/>
      </p:nvGrpSpPr>
      <p:grpSpPr>
        <a:xfrm>
          <a:off x="0" y="0"/>
          <a:ext cx="0" cy="0"/>
          <a:chOff x="0" y="0"/>
          <a:chExt cx="0" cy="0"/>
        </a:xfrm>
      </p:grpSpPr>
      <p:sp>
        <p:nvSpPr>
          <p:cNvPr id="131" name="Google Shape;131;p2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2" name="Google Shape;132;p2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3" name="Google Shape;133;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23"/>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0" name="Shape 70"/>
        <p:cNvGrpSpPr/>
        <p:nvPr/>
      </p:nvGrpSpPr>
      <p:grpSpPr>
        <a:xfrm>
          <a:off x="0" y="0"/>
          <a:ext cx="0" cy="0"/>
          <a:chOff x="0" y="0"/>
          <a:chExt cx="0" cy="0"/>
        </a:xfrm>
      </p:grpSpPr>
      <p:sp>
        <p:nvSpPr>
          <p:cNvPr id="71" name="Google Shape;71;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2" name="Google Shape;72;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3" name="Google Shape;73;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theme" Target="../theme/theme5.xml"/><Relationship Id="rId10" Type="http://schemas.openxmlformats.org/officeDocument/2006/relationships/slideLayout" Target="../slideLayouts/slideLayout19.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9: Data-Flow Analysis and Testing</a:t>
            </a:r>
            <a:endParaRPr/>
          </a:p>
        </p:txBody>
      </p:sp>
      <p:sp>
        <p:nvSpPr>
          <p:cNvPr id="141" name="Google Shape;141;p24"/>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19, 2020</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GCD</a:t>
            </a:r>
            <a:endParaRPr/>
          </a:p>
        </p:txBody>
      </p:sp>
      <p:sp>
        <p:nvSpPr>
          <p:cNvPr id="241" name="Google Shape;241;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SzPts val="2000"/>
              <a:buFont typeface="Consolas"/>
              <a:buAutoNum type="arabicPeriod"/>
            </a:pPr>
            <a:r>
              <a:rPr lang="sv-SE" sz="2000">
                <a:latin typeface="Consolas"/>
                <a:ea typeface="Consolas"/>
                <a:cs typeface="Consolas"/>
                <a:sym typeface="Consolas"/>
              </a:rPr>
              <a:t>public int gcd(int x, int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int tmp;</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while(y!=0){</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tmp = x %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x =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y = tmp;</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return x;</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242" name="Google Shape;242;p33"/>
          <p:cNvSpPr txBox="1"/>
          <p:nvPr>
            <p:ph idx="1" type="body"/>
          </p:nvPr>
        </p:nvSpPr>
        <p:spPr>
          <a:xfrm>
            <a:off x="5815075" y="848300"/>
            <a:ext cx="2871600" cy="40776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sv-SE" sz="2400"/>
              <a:t>def: x, y</a:t>
            </a:r>
            <a:endParaRPr sz="2400"/>
          </a:p>
          <a:p>
            <a:pPr indent="-381000" lvl="0" marL="457200" rtl="0" algn="l">
              <a:spcBef>
                <a:spcPts val="0"/>
              </a:spcBef>
              <a:spcAft>
                <a:spcPts val="0"/>
              </a:spcAft>
              <a:buSzPts val="2400"/>
              <a:buAutoNum type="arabicPeriod"/>
            </a:pPr>
            <a:r>
              <a:rPr lang="sv-SE" sz="2400"/>
              <a:t>def: tmp</a:t>
            </a:r>
            <a:endParaRPr sz="2400"/>
          </a:p>
          <a:p>
            <a:pPr indent="-381000" lvl="0" marL="457200" rtl="0" algn="l">
              <a:spcBef>
                <a:spcPts val="0"/>
              </a:spcBef>
              <a:spcAft>
                <a:spcPts val="0"/>
              </a:spcAft>
              <a:buSzPts val="2400"/>
              <a:buAutoNum type="arabicPeriod"/>
            </a:pPr>
            <a:r>
              <a:rPr lang="sv-SE" sz="2400"/>
              <a:t>use: y</a:t>
            </a:r>
            <a:endParaRPr sz="2400"/>
          </a:p>
          <a:p>
            <a:pPr indent="-381000" lvl="0" marL="457200" rtl="0" algn="l">
              <a:spcBef>
                <a:spcPts val="0"/>
              </a:spcBef>
              <a:spcAft>
                <a:spcPts val="0"/>
              </a:spcAft>
              <a:buSzPts val="2400"/>
              <a:buAutoNum type="arabicPeriod"/>
            </a:pPr>
            <a:r>
              <a:rPr lang="sv-SE" sz="2400"/>
              <a:t>use: x, y </a:t>
            </a:r>
            <a:br>
              <a:rPr lang="sv-SE" sz="2400"/>
            </a:br>
            <a:r>
              <a:rPr lang="sv-SE" sz="2400"/>
              <a:t>def: tmp</a:t>
            </a:r>
            <a:endParaRPr sz="2400"/>
          </a:p>
          <a:p>
            <a:pPr indent="-381000" lvl="0" marL="457200" rtl="0" algn="l">
              <a:spcBef>
                <a:spcPts val="0"/>
              </a:spcBef>
              <a:spcAft>
                <a:spcPts val="0"/>
              </a:spcAft>
              <a:buSzPts val="2400"/>
              <a:buAutoNum type="arabicPeriod"/>
            </a:pPr>
            <a:r>
              <a:rPr lang="sv-SE" sz="2400"/>
              <a:t>use: y</a:t>
            </a:r>
            <a:br>
              <a:rPr lang="sv-SE" sz="2400"/>
            </a:br>
            <a:r>
              <a:rPr lang="sv-SE" sz="2400"/>
              <a:t>def: x</a:t>
            </a:r>
            <a:endParaRPr sz="2400"/>
          </a:p>
          <a:p>
            <a:pPr indent="-381000" lvl="0" marL="457200" rtl="0" algn="l">
              <a:spcBef>
                <a:spcPts val="0"/>
              </a:spcBef>
              <a:spcAft>
                <a:spcPts val="0"/>
              </a:spcAft>
              <a:buSzPts val="2400"/>
              <a:buAutoNum type="arabicPeriod"/>
            </a:pPr>
            <a:r>
              <a:rPr lang="sv-SE" sz="2400"/>
              <a:t>use: tmp</a:t>
            </a:r>
            <a:br>
              <a:rPr lang="sv-SE" sz="2400"/>
            </a:br>
            <a:r>
              <a:rPr lang="sv-SE" sz="2400"/>
              <a:t>def: y</a:t>
            </a:r>
            <a:endParaRPr sz="2400"/>
          </a:p>
          <a:p>
            <a:pPr indent="-381000" lvl="0" marL="457200" rtl="0" algn="l">
              <a:spcBef>
                <a:spcPts val="0"/>
              </a:spcBef>
              <a:spcAft>
                <a:spcPts val="0"/>
              </a:spcAft>
              <a:buSzPts val="2400"/>
              <a:buAutoNum type="arabicPeriod"/>
            </a:pPr>
            <a:r>
              <a:rPr lang="sv-SE" sz="2400"/>
              <a:t> -</a:t>
            </a:r>
            <a:endParaRPr sz="2400"/>
          </a:p>
          <a:p>
            <a:pPr indent="-381000" lvl="0" marL="457200" rtl="0" algn="l">
              <a:spcBef>
                <a:spcPts val="0"/>
              </a:spcBef>
              <a:spcAft>
                <a:spcPts val="0"/>
              </a:spcAft>
              <a:buSzPts val="2400"/>
              <a:buAutoNum type="arabicPeriod"/>
            </a:pPr>
            <a:r>
              <a:rPr lang="sv-SE" sz="2400"/>
              <a:t>use: x</a:t>
            </a:r>
            <a:endParaRPr sz="2400"/>
          </a:p>
        </p:txBody>
      </p:sp>
      <p:sp>
        <p:nvSpPr>
          <p:cNvPr id="243" name="Google Shape;243;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GCD</a:t>
            </a:r>
            <a:endParaRPr/>
          </a:p>
        </p:txBody>
      </p:sp>
      <p:sp>
        <p:nvSpPr>
          <p:cNvPr id="249" name="Google Shape;249;p34"/>
          <p:cNvSpPr txBox="1"/>
          <p:nvPr>
            <p:ph idx="1" type="body"/>
          </p:nvPr>
        </p:nvSpPr>
        <p:spPr>
          <a:xfrm>
            <a:off x="468896" y="1282400"/>
            <a:ext cx="4627200" cy="34803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600"/>
              </a:spcBef>
              <a:spcAft>
                <a:spcPts val="0"/>
              </a:spcAft>
              <a:buSzPts val="1800"/>
              <a:buFont typeface="Consolas"/>
              <a:buAutoNum type="arabicPeriod"/>
            </a:pPr>
            <a:r>
              <a:rPr lang="sv-SE" sz="1800">
                <a:latin typeface="Consolas"/>
                <a:ea typeface="Consolas"/>
                <a:cs typeface="Consolas"/>
                <a:sym typeface="Consolas"/>
              </a:rPr>
              <a:t>public int gcd(int x, int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int tmp;</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while(y!=0){</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tmp = x %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x =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y = tmp;</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return x;</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a:t>
            </a:r>
            <a:endParaRPr sz="1800">
              <a:latin typeface="Consolas"/>
              <a:ea typeface="Consolas"/>
              <a:cs typeface="Consolas"/>
              <a:sym typeface="Consolas"/>
            </a:endParaRPr>
          </a:p>
        </p:txBody>
      </p:sp>
      <p:sp>
        <p:nvSpPr>
          <p:cNvPr id="250" name="Google Shape;250;p34"/>
          <p:cNvSpPr txBox="1"/>
          <p:nvPr>
            <p:ph idx="1" type="body"/>
          </p:nvPr>
        </p:nvSpPr>
        <p:spPr>
          <a:xfrm>
            <a:off x="1277700" y="3652350"/>
            <a:ext cx="4520700" cy="12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1. def: x, y          2. def: tmp</a:t>
            </a:r>
            <a:endParaRPr sz="2000"/>
          </a:p>
          <a:p>
            <a:pPr indent="0" lvl="0" marL="0" rtl="0" algn="l">
              <a:spcBef>
                <a:spcPts val="0"/>
              </a:spcBef>
              <a:spcAft>
                <a:spcPts val="0"/>
              </a:spcAft>
              <a:buNone/>
            </a:pPr>
            <a:r>
              <a:rPr lang="sv-SE" sz="2000"/>
              <a:t>3. use: y             4. use: x, y def: tmp</a:t>
            </a:r>
            <a:endParaRPr sz="2000"/>
          </a:p>
          <a:p>
            <a:pPr indent="0" lvl="0" marL="0" rtl="0" algn="l">
              <a:spcBef>
                <a:spcPts val="0"/>
              </a:spcBef>
              <a:spcAft>
                <a:spcPts val="0"/>
              </a:spcAft>
              <a:buNone/>
            </a:pPr>
            <a:r>
              <a:rPr lang="sv-SE" sz="2000"/>
              <a:t>5. use: y def: x   6. use: tmp def: y</a:t>
            </a:r>
            <a:endParaRPr sz="2000"/>
          </a:p>
          <a:p>
            <a:pPr indent="0" lvl="0" marL="0" rtl="0" algn="l">
              <a:spcBef>
                <a:spcPts val="0"/>
              </a:spcBef>
              <a:spcAft>
                <a:spcPts val="0"/>
              </a:spcAft>
              <a:buNone/>
            </a:pPr>
            <a:r>
              <a:rPr lang="sv-SE" sz="2000"/>
              <a:t>8. use: x</a:t>
            </a:r>
            <a:endParaRPr sz="2000"/>
          </a:p>
        </p:txBody>
      </p:sp>
      <p:sp>
        <p:nvSpPr>
          <p:cNvPr id="251" name="Google Shape;251;p34"/>
          <p:cNvSpPr/>
          <p:nvPr/>
        </p:nvSpPr>
        <p:spPr>
          <a:xfrm>
            <a:off x="6120150" y="840422"/>
            <a:ext cx="2652900" cy="53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public int gcd(int x, int y) {</a:t>
            </a:r>
            <a:endParaRPr b="1"/>
          </a:p>
          <a:p>
            <a:pPr indent="0" lvl="0" marL="0" rtl="0" algn="l">
              <a:spcBef>
                <a:spcPts val="0"/>
              </a:spcBef>
              <a:spcAft>
                <a:spcPts val="0"/>
              </a:spcAft>
              <a:buNone/>
            </a:pPr>
            <a:r>
              <a:rPr b="1" lang="sv-SE"/>
              <a:t>int tmp;</a:t>
            </a:r>
            <a:endParaRPr b="1"/>
          </a:p>
        </p:txBody>
      </p:sp>
      <p:sp>
        <p:nvSpPr>
          <p:cNvPr id="252" name="Google Shape;252;p34"/>
          <p:cNvSpPr/>
          <p:nvPr/>
        </p:nvSpPr>
        <p:spPr>
          <a:xfrm>
            <a:off x="6790500" y="2354681"/>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tmp = x % y</a:t>
            </a:r>
            <a:endParaRPr b="1"/>
          </a:p>
        </p:txBody>
      </p:sp>
      <p:sp>
        <p:nvSpPr>
          <p:cNvPr id="253" name="Google Shape;253;p34"/>
          <p:cNvSpPr/>
          <p:nvPr/>
        </p:nvSpPr>
        <p:spPr>
          <a:xfrm>
            <a:off x="6790500" y="3484481"/>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y = tmp;</a:t>
            </a:r>
            <a:endParaRPr b="1"/>
          </a:p>
        </p:txBody>
      </p:sp>
      <p:sp>
        <p:nvSpPr>
          <p:cNvPr id="254" name="Google Shape;254;p34"/>
          <p:cNvSpPr/>
          <p:nvPr/>
        </p:nvSpPr>
        <p:spPr>
          <a:xfrm>
            <a:off x="6498288" y="1710844"/>
            <a:ext cx="18966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while (y != 0) {</a:t>
            </a:r>
            <a:endParaRPr b="1"/>
          </a:p>
        </p:txBody>
      </p:sp>
      <p:sp>
        <p:nvSpPr>
          <p:cNvPr id="255" name="Google Shape;255;p34"/>
          <p:cNvSpPr/>
          <p:nvPr/>
        </p:nvSpPr>
        <p:spPr>
          <a:xfrm>
            <a:off x="6981000" y="2893303"/>
            <a:ext cx="931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x = y</a:t>
            </a:r>
            <a:endParaRPr b="1"/>
          </a:p>
        </p:txBody>
      </p:sp>
      <p:sp>
        <p:nvSpPr>
          <p:cNvPr id="256" name="Google Shape;256;p34"/>
          <p:cNvSpPr/>
          <p:nvPr/>
        </p:nvSpPr>
        <p:spPr>
          <a:xfrm>
            <a:off x="6790500" y="4075650"/>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return x;</a:t>
            </a:r>
            <a:endParaRPr b="1"/>
          </a:p>
        </p:txBody>
      </p:sp>
      <p:sp>
        <p:nvSpPr>
          <p:cNvPr id="257" name="Google Shape;257;p34"/>
          <p:cNvSpPr/>
          <p:nvPr/>
        </p:nvSpPr>
        <p:spPr>
          <a:xfrm>
            <a:off x="8445038" y="1136644"/>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cxnSp>
        <p:nvCxnSpPr>
          <p:cNvPr id="258" name="Google Shape;258;p34"/>
          <p:cNvCxnSpPr>
            <a:stCxn id="251" idx="2"/>
            <a:endCxn id="254" idx="0"/>
          </p:cNvCxnSpPr>
          <p:nvPr/>
        </p:nvCxnSpPr>
        <p:spPr>
          <a:xfrm>
            <a:off x="7446600" y="1380122"/>
            <a:ext cx="0" cy="330600"/>
          </a:xfrm>
          <a:prstGeom prst="straightConnector1">
            <a:avLst/>
          </a:prstGeom>
          <a:noFill/>
          <a:ln cap="flat" cmpd="sng" w="9525">
            <a:solidFill>
              <a:schemeClr val="dk2"/>
            </a:solidFill>
            <a:prstDash val="solid"/>
            <a:round/>
            <a:headEnd len="med" w="med" type="none"/>
            <a:tailEnd len="med" w="med" type="triangle"/>
          </a:ln>
        </p:spPr>
      </p:cxnSp>
      <p:sp>
        <p:nvSpPr>
          <p:cNvPr id="259" name="Google Shape;259;p34"/>
          <p:cNvSpPr/>
          <p:nvPr/>
        </p:nvSpPr>
        <p:spPr>
          <a:xfrm>
            <a:off x="7993538" y="1798369"/>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260" name="Google Shape;260;p34"/>
          <p:cNvCxnSpPr>
            <a:stCxn id="254" idx="2"/>
            <a:endCxn id="252" idx="0"/>
          </p:cNvCxnSpPr>
          <p:nvPr/>
        </p:nvCxnSpPr>
        <p:spPr>
          <a:xfrm>
            <a:off x="7446588" y="2091244"/>
            <a:ext cx="0" cy="263400"/>
          </a:xfrm>
          <a:prstGeom prst="straightConnector1">
            <a:avLst/>
          </a:prstGeom>
          <a:noFill/>
          <a:ln cap="flat" cmpd="sng" w="9525">
            <a:solidFill>
              <a:schemeClr val="dk2"/>
            </a:solidFill>
            <a:prstDash val="solid"/>
            <a:round/>
            <a:headEnd len="med" w="med" type="none"/>
            <a:tailEnd len="med" w="med" type="triangle"/>
          </a:ln>
        </p:spPr>
      </p:cxnSp>
      <p:sp>
        <p:nvSpPr>
          <p:cNvPr id="261" name="Google Shape;261;p34"/>
          <p:cNvSpPr/>
          <p:nvPr/>
        </p:nvSpPr>
        <p:spPr>
          <a:xfrm>
            <a:off x="7943388" y="2428088"/>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262" name="Google Shape;262;p34"/>
          <p:cNvCxnSpPr>
            <a:stCxn id="252" idx="2"/>
            <a:endCxn id="255" idx="0"/>
          </p:cNvCxnSpPr>
          <p:nvPr/>
        </p:nvCxnSpPr>
        <p:spPr>
          <a:xfrm>
            <a:off x="7446600" y="2735081"/>
            <a:ext cx="0" cy="158100"/>
          </a:xfrm>
          <a:prstGeom prst="straightConnector1">
            <a:avLst/>
          </a:prstGeom>
          <a:noFill/>
          <a:ln cap="flat" cmpd="sng" w="9525">
            <a:solidFill>
              <a:schemeClr val="dk2"/>
            </a:solidFill>
            <a:prstDash val="solid"/>
            <a:round/>
            <a:headEnd len="med" w="med" type="none"/>
            <a:tailEnd len="med" w="med" type="triangle"/>
          </a:ln>
        </p:spPr>
      </p:cxnSp>
      <p:sp>
        <p:nvSpPr>
          <p:cNvPr id="263" name="Google Shape;263;p34"/>
          <p:cNvSpPr/>
          <p:nvPr/>
        </p:nvSpPr>
        <p:spPr>
          <a:xfrm>
            <a:off x="7651188" y="2998519"/>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264" name="Google Shape;264;p34"/>
          <p:cNvCxnSpPr>
            <a:stCxn id="255" idx="2"/>
            <a:endCxn id="253" idx="0"/>
          </p:cNvCxnSpPr>
          <p:nvPr/>
        </p:nvCxnSpPr>
        <p:spPr>
          <a:xfrm>
            <a:off x="7446600" y="3273703"/>
            <a:ext cx="0" cy="210900"/>
          </a:xfrm>
          <a:prstGeom prst="straightConnector1">
            <a:avLst/>
          </a:prstGeom>
          <a:noFill/>
          <a:ln cap="flat" cmpd="sng" w="9525">
            <a:solidFill>
              <a:schemeClr val="dk2"/>
            </a:solidFill>
            <a:prstDash val="solid"/>
            <a:round/>
            <a:headEnd len="med" w="med" type="none"/>
            <a:tailEnd len="med" w="med" type="triangle"/>
          </a:ln>
        </p:spPr>
      </p:cxnSp>
      <p:sp>
        <p:nvSpPr>
          <p:cNvPr id="265" name="Google Shape;265;p34"/>
          <p:cNvSpPr/>
          <p:nvPr/>
        </p:nvSpPr>
        <p:spPr>
          <a:xfrm>
            <a:off x="7716413" y="3568950"/>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sp>
        <p:nvSpPr>
          <p:cNvPr id="266" name="Google Shape;266;p34"/>
          <p:cNvSpPr/>
          <p:nvPr/>
        </p:nvSpPr>
        <p:spPr>
          <a:xfrm>
            <a:off x="5896350" y="1898813"/>
            <a:ext cx="874900" cy="2381250"/>
          </a:xfrm>
          <a:custGeom>
            <a:rect b="b" l="l" r="r" t="t"/>
            <a:pathLst>
              <a:path extrusionOk="0" h="127000" w="34996">
                <a:moveTo>
                  <a:pt x="24836" y="0"/>
                </a:moveTo>
                <a:lnTo>
                  <a:pt x="0" y="73942"/>
                </a:lnTo>
                <a:lnTo>
                  <a:pt x="34996" y="127000"/>
                </a:lnTo>
              </a:path>
            </a:pathLst>
          </a:custGeom>
          <a:noFill/>
          <a:ln cap="flat" cmpd="sng" w="9525">
            <a:solidFill>
              <a:schemeClr val="dk2"/>
            </a:solidFill>
            <a:prstDash val="solid"/>
            <a:round/>
            <a:headEnd len="med" w="med" type="none"/>
            <a:tailEnd len="med" w="med" type="triangle"/>
          </a:ln>
        </p:spPr>
      </p:sp>
      <p:sp>
        <p:nvSpPr>
          <p:cNvPr id="267" name="Google Shape;267;p34"/>
          <p:cNvSpPr/>
          <p:nvPr/>
        </p:nvSpPr>
        <p:spPr>
          <a:xfrm>
            <a:off x="7716413" y="4139381"/>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268" name="Google Shape;268;p34"/>
          <p:cNvSpPr/>
          <p:nvPr/>
        </p:nvSpPr>
        <p:spPr>
          <a:xfrm>
            <a:off x="8111800" y="1824731"/>
            <a:ext cx="677325" cy="1756819"/>
          </a:xfrm>
          <a:custGeom>
            <a:rect b="b" l="l" r="r" t="t"/>
            <a:pathLst>
              <a:path extrusionOk="0" h="93697" w="27093">
                <a:moveTo>
                  <a:pt x="0" y="93697"/>
                </a:moveTo>
                <a:lnTo>
                  <a:pt x="16933" y="93697"/>
                </a:lnTo>
                <a:lnTo>
                  <a:pt x="27093" y="15240"/>
                </a:lnTo>
                <a:lnTo>
                  <a:pt x="12418" y="0"/>
                </a:lnTo>
              </a:path>
            </a:pathLst>
          </a:custGeom>
          <a:noFill/>
          <a:ln cap="flat" cmpd="sng" w="9525">
            <a:solidFill>
              <a:schemeClr val="dk2"/>
            </a:solidFill>
            <a:prstDash val="solid"/>
            <a:round/>
            <a:headEnd len="med" w="med" type="none"/>
            <a:tailEnd len="med" w="med" type="triangle"/>
          </a:ln>
        </p:spPr>
      </p:sp>
      <p:sp>
        <p:nvSpPr>
          <p:cNvPr id="269" name="Google Shape;269;p34"/>
          <p:cNvSpPr/>
          <p:nvPr/>
        </p:nvSpPr>
        <p:spPr>
          <a:xfrm>
            <a:off x="1277700" y="3647213"/>
            <a:ext cx="4813500" cy="135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Def-Use Pairs</a:t>
            </a:r>
            <a:endParaRPr b="1" sz="1800"/>
          </a:p>
          <a:p>
            <a:pPr indent="0" lvl="0" marL="0" rtl="0" algn="l">
              <a:spcBef>
                <a:spcPts val="0"/>
              </a:spcBef>
              <a:spcAft>
                <a:spcPts val="0"/>
              </a:spcAft>
              <a:buNone/>
            </a:pPr>
            <a:r>
              <a:rPr lang="sv-SE" sz="1800"/>
              <a:t>x: (1, 4), (5, 4), (5, 8), (1, 8)</a:t>
            </a:r>
            <a:endParaRPr sz="1800"/>
          </a:p>
          <a:p>
            <a:pPr indent="0" lvl="0" marL="0" rtl="0" algn="l">
              <a:spcBef>
                <a:spcPts val="0"/>
              </a:spcBef>
              <a:spcAft>
                <a:spcPts val="0"/>
              </a:spcAft>
              <a:buNone/>
            </a:pPr>
            <a:r>
              <a:rPr lang="sv-SE" sz="1800"/>
              <a:t>y: (1, 3), (1, 4), (1, 5), (6, 3), (6, 4), (6, 5)</a:t>
            </a:r>
            <a:endParaRPr sz="1800"/>
          </a:p>
          <a:p>
            <a:pPr indent="0" lvl="0" marL="0" rtl="0" algn="l">
              <a:spcBef>
                <a:spcPts val="0"/>
              </a:spcBef>
              <a:spcAft>
                <a:spcPts val="0"/>
              </a:spcAft>
              <a:buNone/>
            </a:pPr>
            <a:r>
              <a:rPr lang="sv-SE" sz="1800"/>
              <a:t>tmp: (4, 6) </a:t>
            </a:r>
            <a:endParaRPr sz="1800"/>
          </a:p>
        </p:txBody>
      </p:sp>
      <p:sp>
        <p:nvSpPr>
          <p:cNvPr id="270" name="Google Shape;270;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collapseNewlines</a:t>
            </a:r>
            <a:endParaRPr/>
          </a:p>
        </p:txBody>
      </p:sp>
      <p:graphicFrame>
        <p:nvGraphicFramePr>
          <p:cNvPr id="276" name="Google Shape;276;p35"/>
          <p:cNvGraphicFramePr/>
          <p:nvPr/>
        </p:nvGraphicFramePr>
        <p:xfrm>
          <a:off x="5066675" y="2769669"/>
          <a:ext cx="3000000" cy="3000000"/>
        </p:xfrm>
        <a:graphic>
          <a:graphicData uri="http://schemas.openxmlformats.org/drawingml/2006/table">
            <a:tbl>
              <a:tblPr>
                <a:noFill/>
                <a:tableStyleId>{A9A5F2D7-2F0A-42A9-9161-07EBE63469C9}</a:tableStyleId>
              </a:tblPr>
              <a:tblGrid>
                <a:gridCol w="1004275"/>
                <a:gridCol w="1319050"/>
                <a:gridCol w="12216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Definitions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argStr</a:t>
                      </a:r>
                      <a:endParaRPr sz="1100"/>
                    </a:p>
                  </a:txBody>
                  <a:tcPr marT="68575" marB="68575" marR="91425" marL="91425"/>
                </a:tc>
                <a:tc>
                  <a:txBody>
                    <a:bodyPr/>
                    <a:lstStyle/>
                    <a:p>
                      <a:pPr indent="0" lvl="0" marL="0" rtl="0" algn="l">
                        <a:spcBef>
                          <a:spcPts val="0"/>
                        </a:spcBef>
                        <a:spcAft>
                          <a:spcPts val="0"/>
                        </a:spcAft>
                        <a:buNone/>
                      </a:pPr>
                      <a:r>
                        <a:rPr lang="sv-SE" sz="1100"/>
                        <a:t>7</a:t>
                      </a:r>
                      <a:endParaRPr sz="1100"/>
                    </a:p>
                  </a:txBody>
                  <a:tcPr marT="68575" marB="68575" marR="91425" marL="91425"/>
                </a:tc>
                <a:tc>
                  <a:txBody>
                    <a:bodyPr/>
                    <a:lstStyle/>
                    <a:p>
                      <a:pPr indent="0" lvl="0" marL="0" rtl="0" algn="l">
                        <a:spcBef>
                          <a:spcPts val="0"/>
                        </a:spcBef>
                        <a:spcAft>
                          <a:spcPts val="0"/>
                        </a:spcAft>
                        <a:buNone/>
                      </a:pPr>
                      <a:r>
                        <a:rPr lang="sv-SE" sz="1100"/>
                        <a:t>9, 12, 14</a:t>
                      </a:r>
                      <a:endParaRPr sz="1100"/>
                    </a:p>
                  </a:txBody>
                  <a:tcPr marT="68575" marB="68575" marR="91425" marL="91425"/>
                </a:tc>
              </a:tr>
              <a:tr h="285750">
                <a:tc>
                  <a:txBody>
                    <a:bodyPr/>
                    <a:lstStyle/>
                    <a:p>
                      <a:pPr indent="0" lvl="0" marL="0" rtl="0" algn="l">
                        <a:spcBef>
                          <a:spcPts val="0"/>
                        </a:spcBef>
                        <a:spcAft>
                          <a:spcPts val="0"/>
                        </a:spcAft>
                        <a:buNone/>
                      </a:pPr>
                      <a:r>
                        <a:rPr lang="sv-SE" sz="1100"/>
                        <a:t>last</a:t>
                      </a:r>
                      <a:endParaRPr sz="1100"/>
                    </a:p>
                  </a:txBody>
                  <a:tcPr marT="68575" marB="68575" marR="91425" marL="91425"/>
                </a:tc>
                <a:tc>
                  <a:txBody>
                    <a:bodyPr/>
                    <a:lstStyle/>
                    <a:p>
                      <a:pPr indent="0" lvl="0" marL="0" rtl="0" algn="l">
                        <a:spcBef>
                          <a:spcPts val="0"/>
                        </a:spcBef>
                        <a:spcAft>
                          <a:spcPts val="0"/>
                        </a:spcAft>
                        <a:buNone/>
                      </a:pPr>
                      <a:r>
                        <a:rPr lang="sv-SE" sz="1100"/>
                        <a:t>9, 18</a:t>
                      </a:r>
                      <a:endParaRPr sz="1100"/>
                    </a:p>
                  </a:txBody>
                  <a:tcPr marT="68575" marB="68575" marR="91425" marL="91425"/>
                </a:tc>
                <a:tc>
                  <a:txBody>
                    <a:bodyPr/>
                    <a:lstStyle/>
                    <a:p>
                      <a:pPr indent="0" lvl="0" marL="0" rtl="0" algn="l">
                        <a:spcBef>
                          <a:spcPts val="0"/>
                        </a:spcBef>
                        <a:spcAft>
                          <a:spcPts val="0"/>
                        </a:spcAft>
                        <a:buNone/>
                      </a:pPr>
                      <a:r>
                        <a:rPr lang="sv-SE" sz="1100"/>
                        <a:t>15</a:t>
                      </a:r>
                      <a:endParaRPr sz="1100"/>
                    </a:p>
                  </a:txBody>
                  <a:tcPr marT="68575" marB="68575" marR="91425" marL="91425"/>
                </a:tc>
              </a:tr>
              <a:tr h="285750">
                <a:tc>
                  <a:txBody>
                    <a:bodyPr/>
                    <a:lstStyle/>
                    <a:p>
                      <a:pPr indent="0" lvl="0" marL="0" rtl="0" algn="l">
                        <a:spcBef>
                          <a:spcPts val="0"/>
                        </a:spcBef>
                        <a:spcAft>
                          <a:spcPts val="0"/>
                        </a:spcAft>
                        <a:buNone/>
                      </a:pPr>
                      <a:r>
                        <a:rPr lang="sv-SE" sz="1100"/>
                        <a:t>argBuf</a:t>
                      </a:r>
                      <a:endParaRPr sz="1100"/>
                    </a:p>
                  </a:txBody>
                  <a:tcPr marT="68575" marB="68575" marR="91425" marL="91425"/>
                </a:tc>
                <a:tc>
                  <a:txBody>
                    <a:bodyPr/>
                    <a:lstStyle/>
                    <a:p>
                      <a:pPr indent="0" lvl="0" marL="0" rtl="0" algn="l">
                        <a:spcBef>
                          <a:spcPts val="0"/>
                        </a:spcBef>
                        <a:spcAft>
                          <a:spcPts val="0"/>
                        </a:spcAft>
                        <a:buNone/>
                      </a:pPr>
                      <a:r>
                        <a:rPr lang="sv-SE" sz="1100"/>
                        <a:t>10, 17</a:t>
                      </a:r>
                      <a:endParaRPr sz="1100"/>
                    </a:p>
                  </a:txBody>
                  <a:tcPr marT="68575" marB="68575" marR="91425" marL="91425"/>
                </a:tc>
                <a:tc>
                  <a:txBody>
                    <a:bodyPr/>
                    <a:lstStyle/>
                    <a:p>
                      <a:pPr indent="0" lvl="0" marL="0" rtl="0" algn="l">
                        <a:spcBef>
                          <a:spcPts val="0"/>
                        </a:spcBef>
                        <a:spcAft>
                          <a:spcPts val="0"/>
                        </a:spcAft>
                        <a:buNone/>
                      </a:pPr>
                      <a:r>
                        <a:rPr lang="sv-SE" sz="1100"/>
                        <a:t>22</a:t>
                      </a:r>
                      <a:endParaRPr sz="1100"/>
                    </a:p>
                  </a:txBody>
                  <a:tcPr marT="68575" marB="68575" marR="91425" marL="91425"/>
                </a:tc>
              </a:tr>
              <a:tr h="285750">
                <a:tc>
                  <a:txBody>
                    <a:bodyPr/>
                    <a:lstStyle/>
                    <a:p>
                      <a:pPr indent="0" lvl="0" marL="0" rtl="0" algn="l">
                        <a:spcBef>
                          <a:spcPts val="0"/>
                        </a:spcBef>
                        <a:spcAft>
                          <a:spcPts val="0"/>
                        </a:spcAft>
                        <a:buNone/>
                      </a:pPr>
                      <a:r>
                        <a:rPr lang="sv-SE" sz="1100"/>
                        <a:t>cldx</a:t>
                      </a:r>
                      <a:endParaRPr sz="1100"/>
                    </a:p>
                  </a:txBody>
                  <a:tcPr marT="68575" marB="68575" marR="91425" marL="91425"/>
                </a:tc>
                <a:tc>
                  <a:txBody>
                    <a:bodyPr/>
                    <a:lstStyle/>
                    <a:p>
                      <a:pPr indent="0" lvl="0" marL="0" rtl="0" algn="l">
                        <a:spcBef>
                          <a:spcPts val="0"/>
                        </a:spcBef>
                        <a:spcAft>
                          <a:spcPts val="0"/>
                        </a:spcAft>
                        <a:buNone/>
                      </a:pPr>
                      <a:r>
                        <a:rPr lang="sv-SE" sz="1100"/>
                        <a:t>12</a:t>
                      </a:r>
                      <a:endParaRPr sz="1100"/>
                    </a:p>
                  </a:txBody>
                  <a:tcPr marT="68575" marB="68575" marR="91425" marL="91425"/>
                </a:tc>
                <a:tc>
                  <a:txBody>
                    <a:bodyPr/>
                    <a:lstStyle/>
                    <a:p>
                      <a:pPr indent="0" lvl="0" marL="0" rtl="0" algn="l">
                        <a:spcBef>
                          <a:spcPts val="0"/>
                        </a:spcBef>
                        <a:spcAft>
                          <a:spcPts val="0"/>
                        </a:spcAft>
                        <a:buNone/>
                      </a:pPr>
                      <a:r>
                        <a:rPr lang="sv-SE" sz="1100"/>
                        <a:t>12, 14</a:t>
                      </a:r>
                      <a:endParaRPr sz="1100"/>
                    </a:p>
                  </a:txBody>
                  <a:tcPr marT="68575" marB="68575" marR="91425" marL="91425"/>
                </a:tc>
              </a:tr>
              <a:tr h="285750">
                <a:tc>
                  <a:txBody>
                    <a:bodyPr/>
                    <a:lstStyle/>
                    <a:p>
                      <a:pPr indent="0" lvl="0" marL="0" rtl="0" algn="l">
                        <a:spcBef>
                          <a:spcPts val="0"/>
                        </a:spcBef>
                        <a:spcAft>
                          <a:spcPts val="0"/>
                        </a:spcAft>
                        <a:buNone/>
                      </a:pPr>
                      <a:r>
                        <a:rPr lang="sv-SE" sz="1100"/>
                        <a:t>ch</a:t>
                      </a:r>
                      <a:endParaRPr sz="1100"/>
                    </a:p>
                  </a:txBody>
                  <a:tcPr marT="68575" marB="68575" marR="91425" marL="91425"/>
                </a:tc>
                <a:tc>
                  <a:txBody>
                    <a:bodyPr/>
                    <a:lstStyle/>
                    <a:p>
                      <a:pPr indent="0" lvl="0" marL="0" rtl="0" algn="l">
                        <a:spcBef>
                          <a:spcPts val="0"/>
                        </a:spcBef>
                        <a:spcAft>
                          <a:spcPts val="0"/>
                        </a:spcAft>
                        <a:buNone/>
                      </a:pPr>
                      <a:r>
                        <a:rPr lang="sv-SE" sz="1100"/>
                        <a:t>14</a:t>
                      </a:r>
                      <a:endParaRPr sz="1100"/>
                    </a:p>
                  </a:txBody>
                  <a:tcPr marT="68575" marB="68575" marR="91425" marL="91425"/>
                </a:tc>
                <a:tc>
                  <a:txBody>
                    <a:bodyPr/>
                    <a:lstStyle/>
                    <a:p>
                      <a:pPr indent="0" lvl="0" marL="0" rtl="0" algn="l">
                        <a:spcBef>
                          <a:spcPts val="0"/>
                        </a:spcBef>
                        <a:spcAft>
                          <a:spcPts val="0"/>
                        </a:spcAft>
                        <a:buNone/>
                      </a:pPr>
                      <a:r>
                        <a:rPr lang="sv-SE" sz="1100"/>
                        <a:t>15, 17, 18</a:t>
                      </a:r>
                      <a:endParaRPr sz="1100"/>
                    </a:p>
                  </a:txBody>
                  <a:tcPr marT="68575" marB="68575" marR="91425" marL="91425"/>
                </a:tc>
              </a:tr>
            </a:tbl>
          </a:graphicData>
        </a:graphic>
      </p:graphicFrame>
      <p:sp>
        <p:nvSpPr>
          <p:cNvPr id="277" name="Google Shape;277;p35"/>
          <p:cNvSpPr txBox="1"/>
          <p:nvPr/>
        </p:nvSpPr>
        <p:spPr>
          <a:xfrm>
            <a:off x="457200" y="1112225"/>
            <a:ext cx="6225000" cy="3000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7. public static String collapseNewlines(String argStr)</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8.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9.	char last = argStr.charAt(0);</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10.	StringBuffer argBuf = new StringBuffer();</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11.</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12.	for(int cldx = 0; cldx &lt; argStr.length(); cldx++)</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13.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14.		char ch = argStr.charAt(cldx);</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15.		if(ch != ‘\n’ || last != ‘\n’)</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16.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17.			argBuf.append(ch);</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18.			last = ch;</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19.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20.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21.</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22.	return argBuf.toString();</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23. }</a:t>
            </a:r>
            <a:endParaRPr b="1"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p:txBody>
      </p:sp>
      <p:sp>
        <p:nvSpPr>
          <p:cNvPr id="278" name="Google Shape;278;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279" name="Google Shape;279;p35"/>
          <p:cNvGraphicFramePr/>
          <p:nvPr/>
        </p:nvGraphicFramePr>
        <p:xfrm>
          <a:off x="5023725" y="2769669"/>
          <a:ext cx="3000000" cy="3000000"/>
        </p:xfrm>
        <a:graphic>
          <a:graphicData uri="http://schemas.openxmlformats.org/drawingml/2006/table">
            <a:tbl>
              <a:tblPr>
                <a:noFill/>
                <a:tableStyleId>{A9A5F2D7-2F0A-42A9-9161-07EBE63469C9}</a:tableStyleId>
              </a:tblPr>
              <a:tblGrid>
                <a:gridCol w="1569450"/>
                <a:gridCol w="2061400"/>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t>D-U Pairs</a:t>
                      </a:r>
                      <a:endParaRPr b="1"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argStr</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(7, 9), (7,12), (7, 14)</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last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(9, 15), (18, 15)</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argBuf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(17, 22)</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cldx</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(12, 12), (12, 14)</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ch</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(14, 15), (14, 17), (14, 18)</a:t>
                      </a:r>
                      <a:endParaRPr sz="1100"/>
                    </a:p>
                  </a:txBody>
                  <a:tcPr marT="68575" marB="68575" marR="91425" marL="91425">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Arrays/Pointers</a:t>
            </a:r>
            <a:endParaRPr/>
          </a:p>
        </p:txBody>
      </p:sp>
      <p:sp>
        <p:nvSpPr>
          <p:cNvPr id="285" name="Google Shape;285;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Arrays and pointers (including object references and arguments) introduce issues.</a:t>
            </a:r>
            <a:endParaRPr/>
          </a:p>
          <a:p>
            <a:pPr indent="-368300" lvl="1" marL="914400" marR="0" rtl="0" algn="l">
              <a:lnSpc>
                <a:spcPct val="100000"/>
              </a:lnSpc>
              <a:spcBef>
                <a:spcPts val="0"/>
              </a:spcBef>
              <a:spcAft>
                <a:spcPts val="0"/>
              </a:spcAft>
              <a:buSzPts val="2200"/>
              <a:buChar char="•"/>
            </a:pPr>
            <a:r>
              <a:rPr lang="sv-SE"/>
              <a:t>It is not possible to determine whether two access refer to the same storage location.</a:t>
            </a:r>
            <a:endParaRPr/>
          </a:p>
          <a:p>
            <a:pPr indent="-342900" lvl="2" marL="1371600" marR="0" rtl="0" algn="l">
              <a:lnSpc>
                <a:spcPct val="100000"/>
              </a:lnSpc>
              <a:spcBef>
                <a:spcPts val="0"/>
              </a:spcBef>
              <a:spcAft>
                <a:spcPts val="0"/>
              </a:spcAft>
              <a:buSzPts val="1800"/>
              <a:buFont typeface="Courier New"/>
              <a:buChar char="•"/>
            </a:pPr>
            <a:r>
              <a:rPr lang="sv-SE">
                <a:latin typeface="Courier New"/>
                <a:ea typeface="Courier New"/>
                <a:cs typeface="Courier New"/>
                <a:sym typeface="Courier New"/>
              </a:rPr>
              <a:t>a[x] = 13;</a:t>
            </a:r>
            <a:br>
              <a:rPr lang="sv-SE">
                <a:latin typeface="Courier New"/>
                <a:ea typeface="Courier New"/>
                <a:cs typeface="Courier New"/>
                <a:sym typeface="Courier New"/>
              </a:rPr>
            </a:br>
            <a:r>
              <a:rPr lang="sv-SE">
                <a:latin typeface="Courier New"/>
                <a:ea typeface="Courier New"/>
                <a:cs typeface="Courier New"/>
                <a:sym typeface="Courier New"/>
              </a:rPr>
              <a:t>k = a[y];</a:t>
            </a:r>
            <a:endParaRPr>
              <a:latin typeface="Courier New"/>
              <a:ea typeface="Courier New"/>
              <a:cs typeface="Courier New"/>
              <a:sym typeface="Courier New"/>
            </a:endParaRPr>
          </a:p>
          <a:p>
            <a:pPr indent="-330200" lvl="3" marL="1828800" marR="0" rtl="0" algn="l">
              <a:lnSpc>
                <a:spcPct val="100000"/>
              </a:lnSpc>
              <a:spcBef>
                <a:spcPts val="0"/>
              </a:spcBef>
              <a:spcAft>
                <a:spcPts val="0"/>
              </a:spcAft>
              <a:buSzPts val="1600"/>
              <a:buChar char="•"/>
            </a:pPr>
            <a:r>
              <a:rPr lang="sv-SE"/>
              <a:t>Are these a def-use pair?</a:t>
            </a:r>
            <a:endParaRPr/>
          </a:p>
          <a:p>
            <a:pPr indent="-342900" lvl="2" marL="1371600" marR="0" rtl="0" algn="l">
              <a:lnSpc>
                <a:spcPct val="100000"/>
              </a:lnSpc>
              <a:spcBef>
                <a:spcPts val="0"/>
              </a:spcBef>
              <a:spcAft>
                <a:spcPts val="0"/>
              </a:spcAft>
              <a:buSzPts val="1800"/>
              <a:buFont typeface="Courier New"/>
              <a:buChar char="•"/>
            </a:pPr>
            <a:r>
              <a:rPr lang="sv-SE">
                <a:latin typeface="Courier New"/>
                <a:ea typeface="Courier New"/>
                <a:cs typeface="Courier New"/>
                <a:sym typeface="Courier New"/>
              </a:rPr>
              <a:t>a[2] = 42;</a:t>
            </a:r>
            <a:br>
              <a:rPr lang="sv-SE">
                <a:latin typeface="Courier New"/>
                <a:ea typeface="Courier New"/>
                <a:cs typeface="Courier New"/>
                <a:sym typeface="Courier New"/>
              </a:rPr>
            </a:br>
            <a:r>
              <a:rPr lang="sv-SE">
                <a:latin typeface="Courier New"/>
                <a:ea typeface="Courier New"/>
                <a:cs typeface="Courier New"/>
                <a:sym typeface="Courier New"/>
              </a:rPr>
              <a:t>i = b[2];</a:t>
            </a:r>
            <a:endParaRPr>
              <a:latin typeface="Courier New"/>
              <a:ea typeface="Courier New"/>
              <a:cs typeface="Courier New"/>
              <a:sym typeface="Courier New"/>
            </a:endParaRPr>
          </a:p>
          <a:p>
            <a:pPr indent="-330200" lvl="3" marL="1828800" marR="0" rtl="0" algn="l">
              <a:lnSpc>
                <a:spcPct val="100000"/>
              </a:lnSpc>
              <a:spcBef>
                <a:spcPts val="0"/>
              </a:spcBef>
              <a:spcAft>
                <a:spcPts val="0"/>
              </a:spcAft>
              <a:buSzPts val="1600"/>
              <a:buChar char="•"/>
            </a:pPr>
            <a:r>
              <a:rPr lang="sv-SE"/>
              <a:t>Are these a def-use pair?</a:t>
            </a:r>
            <a:endParaRPr/>
          </a:p>
          <a:p>
            <a:pPr indent="-317500" lvl="4" marL="2286000" marR="0" rtl="0" algn="l">
              <a:lnSpc>
                <a:spcPct val="100000"/>
              </a:lnSpc>
              <a:spcBef>
                <a:spcPts val="0"/>
              </a:spcBef>
              <a:spcAft>
                <a:spcPts val="0"/>
              </a:spcAft>
              <a:buSzPts val="1400"/>
              <a:buChar char="•"/>
            </a:pPr>
            <a:r>
              <a:rPr b="1" lang="sv-SE"/>
              <a:t>Aliasing</a:t>
            </a:r>
            <a:r>
              <a:rPr lang="sv-SE"/>
              <a:t> = two names refer to the same memory location.</a:t>
            </a:r>
            <a:endParaRPr/>
          </a:p>
        </p:txBody>
      </p:sp>
      <p:sp>
        <p:nvSpPr>
          <p:cNvPr id="286" name="Google Shape;286;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Aliasing</a:t>
            </a:r>
            <a:endParaRPr/>
          </a:p>
        </p:txBody>
      </p:sp>
      <p:sp>
        <p:nvSpPr>
          <p:cNvPr id="292" name="Google Shape;292;p37"/>
          <p:cNvSpPr txBox="1"/>
          <p:nvPr>
            <p:ph idx="1" type="body"/>
          </p:nvPr>
        </p:nvSpPr>
        <p:spPr>
          <a:xfrm>
            <a:off x="468900" y="1122950"/>
            <a:ext cx="8217900" cy="36399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b="1" i="1" lang="sv-SE"/>
              <a:t>Aliasing</a:t>
            </a:r>
            <a:r>
              <a:rPr b="1" lang="sv-SE"/>
              <a:t> </a:t>
            </a:r>
            <a:r>
              <a:rPr lang="sv-SE"/>
              <a:t>is when two names refer to the same memory location.</a:t>
            </a:r>
            <a:endParaRPr/>
          </a:p>
          <a:p>
            <a:pPr indent="-368300" lvl="1" marL="914400" rtl="0" algn="l">
              <a:spcBef>
                <a:spcPts val="500"/>
              </a:spcBef>
              <a:spcAft>
                <a:spcPts val="0"/>
              </a:spcAft>
              <a:buSzPts val="2200"/>
              <a:buFont typeface="Courier New"/>
              <a:buChar char="•"/>
            </a:pPr>
            <a:r>
              <a:rPr lang="sv-SE">
                <a:latin typeface="Courier New"/>
                <a:ea typeface="Courier New"/>
                <a:cs typeface="Courier New"/>
                <a:sym typeface="Courier New"/>
              </a:rPr>
              <a:t>int[] a = new int[3]; int[] b = a;</a:t>
            </a:r>
            <a:br>
              <a:rPr lang="sv-SE">
                <a:latin typeface="Courier New"/>
                <a:ea typeface="Courier New"/>
                <a:cs typeface="Courier New"/>
                <a:sym typeface="Courier New"/>
              </a:rPr>
            </a:br>
            <a:r>
              <a:rPr lang="sv-SE">
                <a:latin typeface="Courier New"/>
                <a:ea typeface="Courier New"/>
                <a:cs typeface="Courier New"/>
                <a:sym typeface="Courier New"/>
              </a:rPr>
              <a:t>a[2] = 42;</a:t>
            </a:r>
            <a:br>
              <a:rPr lang="sv-SE">
                <a:latin typeface="Courier New"/>
                <a:ea typeface="Courier New"/>
                <a:cs typeface="Courier New"/>
                <a:sym typeface="Courier New"/>
              </a:rPr>
            </a:br>
            <a:r>
              <a:rPr lang="sv-SE">
                <a:latin typeface="Courier New"/>
                <a:ea typeface="Courier New"/>
                <a:cs typeface="Courier New"/>
                <a:sym typeface="Courier New"/>
              </a:rPr>
              <a:t>i = b[2];</a:t>
            </a:r>
            <a:endParaRPr>
              <a:latin typeface="Courier New"/>
              <a:ea typeface="Courier New"/>
              <a:cs typeface="Courier New"/>
              <a:sym typeface="Courier New"/>
            </a:endParaRPr>
          </a:p>
          <a:p>
            <a:pPr indent="-368300" lvl="1" marL="914400" rtl="0" algn="l">
              <a:spcBef>
                <a:spcPts val="500"/>
              </a:spcBef>
              <a:spcAft>
                <a:spcPts val="0"/>
              </a:spcAft>
              <a:buSzPts val="2200"/>
              <a:buChar char="•"/>
            </a:pPr>
            <a:r>
              <a:rPr lang="sv-SE"/>
              <a:t>a and b are aliases.</a:t>
            </a:r>
            <a:endParaRPr/>
          </a:p>
          <a:p>
            <a:pPr indent="-393700" lvl="0" marL="457200" rtl="0" algn="l">
              <a:spcBef>
                <a:spcPts val="1000"/>
              </a:spcBef>
              <a:spcAft>
                <a:spcPts val="0"/>
              </a:spcAft>
              <a:buSzPts val="2600"/>
              <a:buChar char="•"/>
            </a:pPr>
            <a:r>
              <a:rPr lang="sv-SE"/>
              <a:t>Worse in C:</a:t>
            </a:r>
            <a:br>
              <a:rPr lang="sv-SE"/>
            </a:br>
            <a:r>
              <a:rPr lang="sv-SE">
                <a:latin typeface="Consolas"/>
                <a:ea typeface="Consolas"/>
                <a:cs typeface="Consolas"/>
                <a:sym typeface="Consolas"/>
              </a:rPr>
              <a:t>p = &amp;b;</a:t>
            </a:r>
            <a:br>
              <a:rPr lang="sv-SE">
                <a:latin typeface="Consolas"/>
                <a:ea typeface="Consolas"/>
                <a:cs typeface="Consolas"/>
                <a:sym typeface="Consolas"/>
              </a:rPr>
            </a:br>
            <a:r>
              <a:rPr lang="sv-SE">
                <a:latin typeface="Consolas"/>
                <a:ea typeface="Consolas"/>
                <a:cs typeface="Consolas"/>
                <a:sym typeface="Consolas"/>
              </a:rPr>
              <a:t>*(p + i) = k;</a:t>
            </a:r>
            <a:endParaRPr>
              <a:latin typeface="Consolas"/>
              <a:ea typeface="Consolas"/>
              <a:cs typeface="Consolas"/>
              <a:sym typeface="Consolas"/>
            </a:endParaRPr>
          </a:p>
        </p:txBody>
      </p:sp>
      <p:sp>
        <p:nvSpPr>
          <p:cNvPr id="293" name="Google Shape;293;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Uncertainty</a:t>
            </a:r>
            <a:endParaRPr/>
          </a:p>
        </p:txBody>
      </p:sp>
      <p:sp>
        <p:nvSpPr>
          <p:cNvPr id="299" name="Google Shape;299;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Char char="•"/>
            </a:pPr>
            <a:r>
              <a:rPr lang="sv-SE"/>
              <a:t>Dynamic references and aliasing introduce uncertainty into data flow analysis.</a:t>
            </a:r>
            <a:endParaRPr/>
          </a:p>
          <a:p>
            <a:pPr indent="-368300" lvl="1" marL="914400" marR="0" rtl="0" algn="l">
              <a:lnSpc>
                <a:spcPct val="100000"/>
              </a:lnSpc>
              <a:spcBef>
                <a:spcPts val="0"/>
              </a:spcBef>
              <a:spcAft>
                <a:spcPts val="0"/>
              </a:spcAft>
              <a:buSzPts val="2200"/>
              <a:buChar char="•"/>
            </a:pPr>
            <a:r>
              <a:rPr lang="sv-SE"/>
              <a:t>Instead of a definition or use of one variable, may have a potential def or use of a set of variables.</a:t>
            </a:r>
            <a:endParaRPr/>
          </a:p>
          <a:p>
            <a:pPr indent="-393700" lvl="0" marL="457200" marR="0" rtl="0" algn="l">
              <a:lnSpc>
                <a:spcPct val="100000"/>
              </a:lnSpc>
              <a:spcBef>
                <a:spcPts val="0"/>
              </a:spcBef>
              <a:spcAft>
                <a:spcPts val="0"/>
              </a:spcAft>
              <a:buSzPts val="2600"/>
              <a:buChar char="•"/>
            </a:pPr>
            <a:r>
              <a:rPr lang="sv-SE"/>
              <a:t>Proper treatment depends on purpose of analysis:</a:t>
            </a:r>
            <a:endParaRPr/>
          </a:p>
          <a:p>
            <a:pPr indent="-368300" lvl="1" marL="914400" marR="0" rtl="0" algn="l">
              <a:lnSpc>
                <a:spcPct val="100000"/>
              </a:lnSpc>
              <a:spcBef>
                <a:spcPts val="0"/>
              </a:spcBef>
              <a:spcAft>
                <a:spcPts val="0"/>
              </a:spcAft>
              <a:buSzPts val="2200"/>
              <a:buChar char="•"/>
            </a:pPr>
            <a:r>
              <a:rPr lang="sv-SE"/>
              <a:t>If we examine variable initialization, might not want to treat assignment to a potential alias as initialization.</a:t>
            </a:r>
            <a:endParaRPr/>
          </a:p>
          <a:p>
            <a:pPr indent="-368300" lvl="1" marL="914400" marR="0" rtl="0" algn="l">
              <a:lnSpc>
                <a:spcPct val="100000"/>
              </a:lnSpc>
              <a:spcBef>
                <a:spcPts val="0"/>
              </a:spcBef>
              <a:spcAft>
                <a:spcPts val="0"/>
              </a:spcAft>
              <a:buSzPts val="2200"/>
              <a:buChar char="•"/>
            </a:pPr>
            <a:r>
              <a:rPr lang="sv-SE"/>
              <a:t>May wish to treat a use of a potential alias of </a:t>
            </a:r>
            <a:r>
              <a:rPr i="1" lang="sv-SE"/>
              <a:t>v</a:t>
            </a:r>
            <a:r>
              <a:rPr lang="sv-SE"/>
              <a:t> as a use of </a:t>
            </a:r>
            <a:r>
              <a:rPr i="1" lang="sv-SE"/>
              <a:t>v</a:t>
            </a:r>
            <a:r>
              <a:rPr lang="sv-SE"/>
              <a:t>.</a:t>
            </a:r>
            <a:endParaRPr/>
          </a:p>
        </p:txBody>
      </p:sp>
      <p:sp>
        <p:nvSpPr>
          <p:cNvPr id="300" name="Google Shape;300;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Uncertainty</a:t>
            </a:r>
            <a:endParaRPr/>
          </a:p>
        </p:txBody>
      </p:sp>
      <p:sp>
        <p:nvSpPr>
          <p:cNvPr id="306" name="Google Shape;306;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Basic option: Treat all potential aliases as definitions and uses of the same variable:</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Clr>
                <a:schemeClr val="dk1"/>
              </a:buClr>
              <a:buSzPts val="2400"/>
              <a:buFont typeface="Arial"/>
              <a:buChar char="•"/>
            </a:pPr>
            <a:r>
              <a:rPr lang="sv-SE" sz="2400"/>
              <a:t>Easiest and cheapest option when performing analyses.</a:t>
            </a:r>
            <a:endParaRPr sz="2400"/>
          </a:p>
          <a:p>
            <a:pPr indent="-381000" lvl="0" marL="457200" marR="0" rtl="0" algn="l">
              <a:lnSpc>
                <a:spcPct val="100000"/>
              </a:lnSpc>
              <a:spcBef>
                <a:spcPts val="0"/>
              </a:spcBef>
              <a:spcAft>
                <a:spcPts val="0"/>
              </a:spcAft>
              <a:buClr>
                <a:schemeClr val="dk1"/>
              </a:buClr>
              <a:buSzPts val="2400"/>
              <a:buFont typeface="Arial"/>
              <a:buChar char="•"/>
            </a:pPr>
            <a:r>
              <a:rPr lang="sv-SE" sz="2400"/>
              <a:t>Can be very imprecise. </a:t>
            </a:r>
            <a:endParaRPr sz="2400"/>
          </a:p>
          <a:p>
            <a:pPr indent="-381000" lvl="1" marL="914400" marR="0" rtl="0" algn="l">
              <a:lnSpc>
                <a:spcPct val="100000"/>
              </a:lnSpc>
              <a:spcBef>
                <a:spcPts val="0"/>
              </a:spcBef>
              <a:spcAft>
                <a:spcPts val="0"/>
              </a:spcAft>
              <a:buClr>
                <a:schemeClr val="dk1"/>
              </a:buClr>
              <a:buSzPts val="2400"/>
              <a:buFont typeface="Arial"/>
              <a:buChar char="•"/>
            </a:pPr>
            <a:r>
              <a:rPr lang="sv-SE" sz="2400"/>
              <a:t>They are only the same if x and y are the same.</a:t>
            </a:r>
            <a:endParaRPr sz="2400"/>
          </a:p>
        </p:txBody>
      </p:sp>
      <p:sp>
        <p:nvSpPr>
          <p:cNvPr id="307" name="Google Shape;307;p39"/>
          <p:cNvSpPr txBox="1"/>
          <p:nvPr/>
        </p:nvSpPr>
        <p:spPr>
          <a:xfrm>
            <a:off x="1268825" y="1987538"/>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800">
                <a:solidFill>
                  <a:schemeClr val="dk1"/>
                </a:solidFill>
                <a:latin typeface="Courier New"/>
                <a:ea typeface="Courier New"/>
                <a:cs typeface="Courier New"/>
                <a:sym typeface="Courier New"/>
              </a:rPr>
              <a:t>a[1]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a[2];</a:t>
            </a:r>
            <a:endParaRPr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a[y];</a:t>
            </a:r>
            <a:endParaRPr sz="1800">
              <a:solidFill>
                <a:schemeClr val="dk1"/>
              </a:solidFill>
              <a:latin typeface="Courier New"/>
              <a:ea typeface="Courier New"/>
              <a:cs typeface="Courier New"/>
              <a:sym typeface="Courier New"/>
            </a:endParaRPr>
          </a:p>
        </p:txBody>
      </p:sp>
      <p:sp>
        <p:nvSpPr>
          <p:cNvPr id="308" name="Google Shape;308;p39"/>
          <p:cNvSpPr txBox="1"/>
          <p:nvPr/>
        </p:nvSpPr>
        <p:spPr>
          <a:xfrm>
            <a:off x="3533475" y="2084213"/>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solidFill>
                  <a:schemeClr val="dk1"/>
                </a:solidFill>
              </a:rPr>
              <a:t>Def of a[1], use of a[2].</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sv-SE" sz="1800">
                <a:solidFill>
                  <a:schemeClr val="dk1"/>
                </a:solidFill>
              </a:rPr>
              <a:t>Def and use of array a.</a:t>
            </a:r>
            <a:endParaRPr sz="1800">
              <a:solidFill>
                <a:schemeClr val="dk1"/>
              </a:solidFill>
            </a:endParaRPr>
          </a:p>
        </p:txBody>
      </p:sp>
      <p:sp>
        <p:nvSpPr>
          <p:cNvPr id="309" name="Google Shape;309;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Uncertainty</a:t>
            </a:r>
            <a:endParaRPr/>
          </a:p>
        </p:txBody>
      </p:sp>
      <p:sp>
        <p:nvSpPr>
          <p:cNvPr id="315" name="Google Shape;315;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Treat uncertainty about aliases like uncertainty about control flow.</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Clr>
                <a:schemeClr val="dk1"/>
              </a:buClr>
              <a:buSzPts val="2400"/>
              <a:buFont typeface="Arial"/>
              <a:buChar char="•"/>
            </a:pPr>
            <a:r>
              <a:rPr lang="sv-SE" sz="2400"/>
              <a:t>In transformed code, all array references are distinct.</a:t>
            </a:r>
            <a:endParaRPr/>
          </a:p>
        </p:txBody>
      </p:sp>
      <p:sp>
        <p:nvSpPr>
          <p:cNvPr id="316" name="Google Shape;316;p40"/>
          <p:cNvSpPr txBox="1"/>
          <p:nvPr/>
        </p:nvSpPr>
        <p:spPr>
          <a:xfrm>
            <a:off x="1268825" y="1987538"/>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a[y];</a:t>
            </a:r>
            <a:endParaRPr sz="1800">
              <a:solidFill>
                <a:schemeClr val="dk1"/>
              </a:solidFill>
              <a:latin typeface="Courier New"/>
              <a:ea typeface="Courier New"/>
              <a:cs typeface="Courier New"/>
              <a:sym typeface="Courier New"/>
            </a:endParaRPr>
          </a:p>
        </p:txBody>
      </p:sp>
      <p:sp>
        <p:nvSpPr>
          <p:cNvPr id="317" name="Google Shape;317;p40"/>
          <p:cNvSpPr txBox="1"/>
          <p:nvPr/>
        </p:nvSpPr>
        <p:spPr>
          <a:xfrm>
            <a:off x="5089200" y="1987538"/>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if(x == y)	k = a[x];</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else			k = a[y];</a:t>
            </a:r>
            <a:endParaRPr sz="1800">
              <a:solidFill>
                <a:schemeClr val="dk1"/>
              </a:solidFill>
              <a:latin typeface="Courier New"/>
              <a:ea typeface="Courier New"/>
              <a:cs typeface="Courier New"/>
              <a:sym typeface="Courier New"/>
            </a:endParaRPr>
          </a:p>
        </p:txBody>
      </p:sp>
      <p:sp>
        <p:nvSpPr>
          <p:cNvPr id="318" name="Google Shape;318;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Situational </a:t>
            </a:r>
            <a:r>
              <a:rPr lang="sv-SE"/>
              <a:t>Def-Use Pairs</a:t>
            </a:r>
            <a:endParaRPr/>
          </a:p>
        </p:txBody>
      </p:sp>
      <p:sp>
        <p:nvSpPr>
          <p:cNvPr id="324" name="Google Shape;324;p41"/>
          <p:cNvSpPr txBox="1"/>
          <p:nvPr>
            <p:ph idx="1" type="body"/>
          </p:nvPr>
        </p:nvSpPr>
        <p:spPr>
          <a:xfrm>
            <a:off x="468900" y="1090750"/>
            <a:ext cx="8217900" cy="3618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Consolas"/>
              <a:buChar char="•"/>
            </a:pPr>
            <a:r>
              <a:rPr lang="sv-SE" sz="2400">
                <a:latin typeface="Consolas"/>
                <a:ea typeface="Consolas"/>
                <a:cs typeface="Consolas"/>
                <a:sym typeface="Consolas"/>
              </a:rPr>
              <a:t>++counter, counter++, counter+=1</a:t>
            </a:r>
            <a:br>
              <a:rPr lang="sv-SE" sz="2400">
                <a:latin typeface="Consolas"/>
                <a:ea typeface="Consolas"/>
                <a:cs typeface="Consolas"/>
                <a:sym typeface="Consolas"/>
              </a:rPr>
            </a:br>
            <a:r>
              <a:rPr lang="sv-SE" sz="2400">
                <a:latin typeface="Consolas"/>
                <a:ea typeface="Consolas"/>
                <a:cs typeface="Consolas"/>
                <a:sym typeface="Consolas"/>
              </a:rPr>
              <a:t>counter = counter + 1</a:t>
            </a:r>
            <a:endParaRPr sz="2400">
              <a:latin typeface="Consolas"/>
              <a:ea typeface="Consolas"/>
              <a:cs typeface="Consolas"/>
              <a:sym typeface="Consolas"/>
            </a:endParaRPr>
          </a:p>
          <a:p>
            <a:pPr indent="-355600" lvl="1" marL="914400" marR="0" rtl="0" algn="l">
              <a:lnSpc>
                <a:spcPct val="100000"/>
              </a:lnSpc>
              <a:spcBef>
                <a:spcPts val="0"/>
              </a:spcBef>
              <a:spcAft>
                <a:spcPts val="0"/>
              </a:spcAft>
              <a:buSzPts val="2000"/>
              <a:buChar char="•"/>
            </a:pPr>
            <a:r>
              <a:rPr lang="sv-SE" sz="2000"/>
              <a:t>These are equivalent. They are a </a:t>
            </a:r>
            <a:r>
              <a:rPr i="1" lang="sv-SE" sz="2000"/>
              <a:t>use</a:t>
            </a:r>
            <a:r>
              <a:rPr lang="sv-SE" sz="2000"/>
              <a:t> of counter, then a new </a:t>
            </a:r>
            <a:r>
              <a:rPr i="1" lang="sv-SE" sz="2000"/>
              <a:t>definition</a:t>
            </a:r>
            <a:r>
              <a:rPr lang="sv-SE" sz="2000"/>
              <a:t> of counter.</a:t>
            </a:r>
            <a:endParaRPr sz="2000"/>
          </a:p>
          <a:p>
            <a:pPr indent="-381000" lvl="0" marL="457200" marR="0" rtl="0" algn="l">
              <a:lnSpc>
                <a:spcPct val="100000"/>
              </a:lnSpc>
              <a:spcBef>
                <a:spcPts val="0"/>
              </a:spcBef>
              <a:spcAft>
                <a:spcPts val="0"/>
              </a:spcAft>
              <a:buSzPts val="2400"/>
              <a:buFont typeface="Consolas"/>
              <a:buChar char="•"/>
            </a:pPr>
            <a:r>
              <a:rPr lang="sv-SE" sz="2400">
                <a:latin typeface="Consolas"/>
                <a:ea typeface="Consolas"/>
                <a:cs typeface="Consolas"/>
                <a:sym typeface="Consolas"/>
              </a:rPr>
              <a:t>char *ptr = *otherPtr</a:t>
            </a:r>
            <a:endParaRPr sz="2400">
              <a:latin typeface="Consolas"/>
              <a:ea typeface="Consolas"/>
              <a:cs typeface="Consolas"/>
              <a:sym typeface="Consolas"/>
            </a:endParaRPr>
          </a:p>
          <a:p>
            <a:pPr indent="-355600" lvl="1" marL="914400" rtl="0" algn="l">
              <a:spcBef>
                <a:spcPts val="600"/>
              </a:spcBef>
              <a:spcAft>
                <a:spcPts val="0"/>
              </a:spcAft>
              <a:buSzPts val="2000"/>
              <a:buChar char="•"/>
            </a:pPr>
            <a:r>
              <a:rPr lang="sv-SE" sz="2000"/>
              <a:t>Need a policy for how you deal with aliasing. Ad-hoc option:</a:t>
            </a:r>
            <a:endParaRPr sz="2000"/>
          </a:p>
          <a:p>
            <a:pPr indent="-342900" lvl="2" marL="1371600" rtl="0" algn="l">
              <a:spcBef>
                <a:spcPts val="600"/>
              </a:spcBef>
              <a:spcAft>
                <a:spcPts val="0"/>
              </a:spcAft>
              <a:buSzPts val="1800"/>
              <a:buChar char="•"/>
            </a:pPr>
            <a:r>
              <a:rPr lang="sv-SE"/>
              <a:t>Definition of </a:t>
            </a:r>
            <a:r>
              <a:rPr b="1" lang="sv-SE"/>
              <a:t>string</a:t>
            </a:r>
            <a:r>
              <a:rPr lang="sv-SE"/>
              <a:t> *ptr</a:t>
            </a:r>
            <a:endParaRPr/>
          </a:p>
          <a:p>
            <a:pPr indent="-342900" lvl="2" marL="1371600" rtl="0" algn="l">
              <a:spcBef>
                <a:spcPts val="600"/>
              </a:spcBef>
              <a:spcAft>
                <a:spcPts val="0"/>
              </a:spcAft>
              <a:buSzPts val="1800"/>
              <a:buChar char="•"/>
            </a:pPr>
            <a:r>
              <a:rPr lang="sv-SE"/>
              <a:t>Use of </a:t>
            </a:r>
            <a:r>
              <a:rPr b="1" lang="sv-SE"/>
              <a:t>index</a:t>
            </a:r>
            <a:r>
              <a:rPr lang="sv-SE"/>
              <a:t> ptr, string *otherPtr, and index otherPtr.</a:t>
            </a:r>
            <a:endParaRPr>
              <a:latin typeface="Courier New"/>
              <a:ea typeface="Courier New"/>
              <a:cs typeface="Courier New"/>
              <a:sym typeface="Courier New"/>
            </a:endParaRPr>
          </a:p>
          <a:p>
            <a:pPr indent="-381000" lvl="0" marL="457200" marR="0" rtl="0" algn="l">
              <a:lnSpc>
                <a:spcPct val="100000"/>
              </a:lnSpc>
              <a:spcBef>
                <a:spcPts val="0"/>
              </a:spcBef>
              <a:spcAft>
                <a:spcPts val="0"/>
              </a:spcAft>
              <a:buSzPts val="2400"/>
              <a:buFont typeface="Consolas"/>
              <a:buChar char="•"/>
            </a:pPr>
            <a:r>
              <a:rPr lang="sv-SE" sz="2400">
                <a:latin typeface="Consolas"/>
                <a:ea typeface="Consolas"/>
                <a:cs typeface="Consolas"/>
                <a:sym typeface="Consolas"/>
              </a:rPr>
              <a:t>ptr++</a:t>
            </a:r>
            <a:endParaRPr sz="2400">
              <a:latin typeface="Consolas"/>
              <a:ea typeface="Consolas"/>
              <a:cs typeface="Consolas"/>
              <a:sym typeface="Consolas"/>
            </a:endParaRPr>
          </a:p>
          <a:p>
            <a:pPr indent="-355600" lvl="1" marL="914400" marR="0" rtl="0" algn="l">
              <a:lnSpc>
                <a:spcPct val="100000"/>
              </a:lnSpc>
              <a:spcBef>
                <a:spcPts val="0"/>
              </a:spcBef>
              <a:spcAft>
                <a:spcPts val="0"/>
              </a:spcAft>
              <a:buClr>
                <a:schemeClr val="dk1"/>
              </a:buClr>
              <a:buSzPts val="2000"/>
              <a:buFont typeface="Arial"/>
              <a:buChar char="•"/>
            </a:pPr>
            <a:r>
              <a:rPr lang="sv-SE" sz="2000"/>
              <a:t>Use of index ptr, and definition of both index and string *ptr.</a:t>
            </a:r>
            <a:endParaRPr sz="2000"/>
          </a:p>
          <a:p>
            <a:pPr indent="-355600" lvl="1" marL="914400" marR="0" rtl="0" algn="l">
              <a:lnSpc>
                <a:spcPct val="100000"/>
              </a:lnSpc>
              <a:spcBef>
                <a:spcPts val="0"/>
              </a:spcBef>
              <a:spcAft>
                <a:spcPts val="0"/>
              </a:spcAft>
              <a:buSzPts val="2000"/>
              <a:buChar char="•"/>
            </a:pPr>
            <a:r>
              <a:rPr lang="sv-SE" sz="2000"/>
              <a:t>Change to index moves the pointer to a new location.</a:t>
            </a:r>
            <a:endParaRPr sz="2000"/>
          </a:p>
        </p:txBody>
      </p:sp>
      <p:sp>
        <p:nvSpPr>
          <p:cNvPr id="325" name="Google Shape;325;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Nonlocal Information</a:t>
            </a:r>
            <a:endParaRPr/>
          </a:p>
        </p:txBody>
      </p:sp>
      <p:sp>
        <p:nvSpPr>
          <p:cNvPr id="331" name="Google Shape;331;p42"/>
          <p:cNvSpPr txBox="1"/>
          <p:nvPr>
            <p:ph idx="1" type="body"/>
          </p:nvPr>
        </p:nvSpPr>
        <p:spPr>
          <a:xfrm>
            <a:off x="468900" y="1282400"/>
            <a:ext cx="46530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fromCust and toCust may be references to same object.</a:t>
            </a:r>
            <a:endParaRPr sz="2400"/>
          </a:p>
          <a:p>
            <a:pPr indent="-342900" lvl="1" marL="914400" marR="0" rtl="0" algn="l">
              <a:lnSpc>
                <a:spcPct val="100000"/>
              </a:lnSpc>
              <a:spcBef>
                <a:spcPts val="0"/>
              </a:spcBef>
              <a:spcAft>
                <a:spcPts val="0"/>
              </a:spcAft>
              <a:buSzPts val="1800"/>
              <a:buChar char="•"/>
            </a:pPr>
            <a:r>
              <a:rPr lang="sv-SE" sz="1800"/>
              <a:t>from/toHome and from/toWork may also reference same object.</a:t>
            </a:r>
            <a:endParaRPr sz="1800"/>
          </a:p>
          <a:p>
            <a:pPr indent="-381000" lvl="0" marL="457200" marR="0" rtl="0" algn="l">
              <a:lnSpc>
                <a:spcPct val="100000"/>
              </a:lnSpc>
              <a:spcBef>
                <a:spcPts val="0"/>
              </a:spcBef>
              <a:spcAft>
                <a:spcPts val="0"/>
              </a:spcAft>
              <a:buSzPts val="2400"/>
              <a:buChar char="•"/>
            </a:pPr>
            <a:r>
              <a:rPr lang="sv-SE" sz="2400"/>
              <a:t>O</a:t>
            </a:r>
            <a:r>
              <a:rPr lang="sv-SE" sz="2400"/>
              <a:t>ption - treat all nonlocal information as unknown.</a:t>
            </a:r>
            <a:endParaRPr sz="2400"/>
          </a:p>
          <a:p>
            <a:pPr indent="-342900" lvl="1" marL="914400" marR="0" rtl="0" algn="l">
              <a:lnSpc>
                <a:spcPct val="100000"/>
              </a:lnSpc>
              <a:spcBef>
                <a:spcPts val="0"/>
              </a:spcBef>
              <a:spcAft>
                <a:spcPts val="0"/>
              </a:spcAft>
              <a:buSzPts val="1800"/>
              <a:buChar char="•"/>
            </a:pPr>
            <a:r>
              <a:rPr lang="sv-SE" sz="1800"/>
              <a:t>Treat Customer/PhoneNum objects as potential aliases.</a:t>
            </a:r>
            <a:endParaRPr sz="1800"/>
          </a:p>
          <a:p>
            <a:pPr indent="-342900" lvl="1" marL="914400" marR="0" rtl="0" algn="l">
              <a:lnSpc>
                <a:spcPct val="100000"/>
              </a:lnSpc>
              <a:spcBef>
                <a:spcPts val="0"/>
              </a:spcBef>
              <a:spcAft>
                <a:spcPts val="0"/>
              </a:spcAft>
              <a:buSzPts val="1800"/>
              <a:buChar char="•"/>
            </a:pPr>
            <a:r>
              <a:rPr lang="sv-SE" sz="1800"/>
              <a:t>Be careful - may result in results so imprecise they are useless.</a:t>
            </a:r>
            <a:endParaRPr sz="1800"/>
          </a:p>
        </p:txBody>
      </p:sp>
      <p:sp>
        <p:nvSpPr>
          <p:cNvPr id="332" name="Google Shape;332;p42"/>
          <p:cNvSpPr txBox="1"/>
          <p:nvPr>
            <p:ph idx="1" type="body"/>
          </p:nvPr>
        </p:nvSpPr>
        <p:spPr>
          <a:xfrm>
            <a:off x="4971449" y="1625450"/>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400">
                <a:latin typeface="Consolas"/>
                <a:ea typeface="Consolas"/>
                <a:cs typeface="Consolas"/>
                <a:sym typeface="Consolas"/>
              </a:rPr>
              <a:t>public void transfer(Customer fromCust, Customer toCust){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PhoneNum fromHome = </a:t>
            </a:r>
            <a:br>
              <a:rPr lang="sv-SE" sz="1400">
                <a:latin typeface="Consolas"/>
                <a:ea typeface="Consolas"/>
                <a:cs typeface="Consolas"/>
                <a:sym typeface="Consolas"/>
              </a:rPr>
            </a:br>
            <a:r>
              <a:rPr lang="sv-SE" sz="1400">
                <a:latin typeface="Consolas"/>
                <a:ea typeface="Consolas"/>
                <a:cs typeface="Consolas"/>
                <a:sym typeface="Consolas"/>
              </a:rPr>
              <a:t>		fromCust.getHomePhone();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PhoneNum fromWork = </a:t>
            </a:r>
            <a:br>
              <a:rPr lang="sv-SE" sz="1400">
                <a:latin typeface="Consolas"/>
                <a:ea typeface="Consolas"/>
                <a:cs typeface="Consolas"/>
                <a:sym typeface="Consolas"/>
              </a:rPr>
            </a:br>
            <a:r>
              <a:rPr lang="sv-SE" sz="1400">
                <a:latin typeface="Consolas"/>
                <a:ea typeface="Consolas"/>
                <a:cs typeface="Consolas"/>
                <a:sym typeface="Consolas"/>
              </a:rPr>
              <a:t>		fromCust.getWorkPhone();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PhoneNum toHome = </a:t>
            </a:r>
            <a:br>
              <a:rPr lang="sv-SE" sz="1400">
                <a:latin typeface="Consolas"/>
                <a:ea typeface="Consolas"/>
                <a:cs typeface="Consolas"/>
                <a:sym typeface="Consolas"/>
              </a:rPr>
            </a:br>
            <a:r>
              <a:rPr lang="sv-SE" sz="1400">
                <a:latin typeface="Consolas"/>
                <a:ea typeface="Consolas"/>
                <a:cs typeface="Consolas"/>
                <a:sym typeface="Consolas"/>
              </a:rPr>
              <a:t>		toCust.getHomePhone();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PhoneNum toWork = </a:t>
            </a:r>
            <a:br>
              <a:rPr lang="sv-SE" sz="1400">
                <a:latin typeface="Consolas"/>
                <a:ea typeface="Consolas"/>
                <a:cs typeface="Consolas"/>
                <a:sym typeface="Consolas"/>
              </a:rPr>
            </a:br>
            <a:r>
              <a:rPr lang="sv-SE" sz="1400">
                <a:latin typeface="Consolas"/>
                <a:ea typeface="Consolas"/>
                <a:cs typeface="Consolas"/>
                <a:sym typeface="Consolas"/>
              </a:rPr>
              <a:t>		toCust.getWorkPhone();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333" name="Google Shape;333;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Flow</a:t>
            </a:r>
            <a:endParaRPr/>
          </a:p>
        </p:txBody>
      </p:sp>
      <p:sp>
        <p:nvSpPr>
          <p:cNvPr id="147" name="Google Shape;147;p25"/>
          <p:cNvSpPr txBox="1"/>
          <p:nvPr>
            <p:ph idx="1" type="body"/>
          </p:nvPr>
        </p:nvSpPr>
        <p:spPr>
          <a:xfrm>
            <a:off x="468900" y="1282400"/>
            <a:ext cx="44544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Capture dependencies in terms of how control passes between parts of a program.</a:t>
            </a:r>
            <a:endParaRPr sz="2400"/>
          </a:p>
          <a:p>
            <a:pPr indent="-381000" lvl="0" marL="457200" marR="0" rtl="0" algn="l">
              <a:lnSpc>
                <a:spcPct val="100000"/>
              </a:lnSpc>
              <a:spcBef>
                <a:spcPts val="0"/>
              </a:spcBef>
              <a:spcAft>
                <a:spcPts val="0"/>
              </a:spcAft>
              <a:buSzPts val="2400"/>
              <a:buChar char="•"/>
            </a:pPr>
            <a:r>
              <a:rPr lang="sv-SE" sz="2400"/>
              <a:t>We care about the effect of a statement when it affects the path taken.</a:t>
            </a:r>
            <a:endParaRPr sz="2400"/>
          </a:p>
          <a:p>
            <a:pPr indent="-381000" lvl="1" marL="914400" marR="0" rtl="0" algn="l">
              <a:lnSpc>
                <a:spcPct val="100000"/>
              </a:lnSpc>
              <a:spcBef>
                <a:spcPts val="0"/>
              </a:spcBef>
              <a:spcAft>
                <a:spcPts val="0"/>
              </a:spcAft>
              <a:buSzPts val="2400"/>
              <a:buChar char="•"/>
            </a:pPr>
            <a:r>
              <a:rPr lang="sv-SE"/>
              <a:t>but deemphasize the information being transmitted.</a:t>
            </a:r>
            <a:endParaRPr sz="2400"/>
          </a:p>
        </p:txBody>
      </p:sp>
      <p:sp>
        <p:nvSpPr>
          <p:cNvPr id="148" name="Google Shape;148;p25"/>
          <p:cNvSpPr/>
          <p:nvPr/>
        </p:nvSpPr>
        <p:spPr>
          <a:xfrm>
            <a:off x="5403525" y="2337522"/>
            <a:ext cx="1250700" cy="5469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a:t>
            </a:r>
            <a:endParaRPr/>
          </a:p>
        </p:txBody>
      </p:sp>
      <p:sp>
        <p:nvSpPr>
          <p:cNvPr id="149" name="Google Shape;149;p25"/>
          <p:cNvSpPr/>
          <p:nvPr/>
        </p:nvSpPr>
        <p:spPr>
          <a:xfrm>
            <a:off x="7683075" y="2140328"/>
            <a:ext cx="1250700" cy="5469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150" name="Google Shape;150;p25"/>
          <p:cNvCxnSpPr>
            <a:endCxn id="149" idx="0"/>
          </p:cNvCxnSpPr>
          <p:nvPr/>
        </p:nvCxnSpPr>
        <p:spPr>
          <a:xfrm>
            <a:off x="7339125" y="1694228"/>
            <a:ext cx="969300" cy="446100"/>
          </a:xfrm>
          <a:prstGeom prst="straightConnector1">
            <a:avLst/>
          </a:prstGeom>
          <a:noFill/>
          <a:ln cap="flat" cmpd="sng" w="9525">
            <a:solidFill>
              <a:srgbClr val="2388DB"/>
            </a:solidFill>
            <a:prstDash val="solid"/>
            <a:round/>
            <a:headEnd len="med" w="med" type="none"/>
            <a:tailEnd len="med" w="med" type="triangle"/>
          </a:ln>
        </p:spPr>
      </p:cxnSp>
      <p:sp>
        <p:nvSpPr>
          <p:cNvPr id="151" name="Google Shape;151;p25"/>
          <p:cNvSpPr/>
          <p:nvPr/>
        </p:nvSpPr>
        <p:spPr>
          <a:xfrm>
            <a:off x="6379275" y="1101128"/>
            <a:ext cx="1303800" cy="756000"/>
          </a:xfrm>
          <a:prstGeom prst="diamond">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1&lt;x</a:t>
            </a:r>
            <a:endParaRPr/>
          </a:p>
        </p:txBody>
      </p:sp>
      <p:cxnSp>
        <p:nvCxnSpPr>
          <p:cNvPr id="152" name="Google Shape;152;p25"/>
          <p:cNvCxnSpPr>
            <a:endCxn id="148" idx="0"/>
          </p:cNvCxnSpPr>
          <p:nvPr/>
        </p:nvCxnSpPr>
        <p:spPr>
          <a:xfrm flipH="1">
            <a:off x="6028875" y="1669722"/>
            <a:ext cx="696600" cy="667800"/>
          </a:xfrm>
          <a:prstGeom prst="straightConnector1">
            <a:avLst/>
          </a:prstGeom>
          <a:noFill/>
          <a:ln cap="flat" cmpd="sng" w="9525">
            <a:solidFill>
              <a:srgbClr val="2388DB"/>
            </a:solidFill>
            <a:prstDash val="solid"/>
            <a:round/>
            <a:headEnd len="med" w="med" type="none"/>
            <a:tailEnd len="med" w="med" type="triangle"/>
          </a:ln>
        </p:spPr>
      </p:cxnSp>
      <p:sp>
        <p:nvSpPr>
          <p:cNvPr id="153" name="Google Shape;153;p25"/>
          <p:cNvSpPr txBox="1"/>
          <p:nvPr/>
        </p:nvSpPr>
        <p:spPr>
          <a:xfrm>
            <a:off x="5980525" y="167793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154" name="Google Shape;154;p25"/>
          <p:cNvSpPr txBox="1"/>
          <p:nvPr/>
        </p:nvSpPr>
        <p:spPr>
          <a:xfrm>
            <a:off x="7831000" y="167793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155" name="Google Shape;155;p25"/>
          <p:cNvSpPr/>
          <p:nvPr/>
        </p:nvSpPr>
        <p:spPr>
          <a:xfrm>
            <a:off x="5014649" y="1467125"/>
            <a:ext cx="1364618" cy="1732372"/>
          </a:xfrm>
          <a:custGeom>
            <a:rect b="b" l="l" r="r" t="t"/>
            <a:pathLst>
              <a:path extrusionOk="0" h="124452" w="84575">
                <a:moveTo>
                  <a:pt x="44698" y="107362"/>
                </a:moveTo>
                <a:lnTo>
                  <a:pt x="44698" y="124452"/>
                </a:lnTo>
                <a:lnTo>
                  <a:pt x="1753" y="124014"/>
                </a:lnTo>
                <a:lnTo>
                  <a:pt x="0" y="0"/>
                </a:lnTo>
                <a:lnTo>
                  <a:pt x="84575" y="0"/>
                </a:lnTo>
              </a:path>
            </a:pathLst>
          </a:custGeom>
          <a:noFill/>
          <a:ln cap="flat" cmpd="sng" w="9525">
            <a:solidFill>
              <a:srgbClr val="2388DB"/>
            </a:solidFill>
            <a:prstDash val="solid"/>
            <a:round/>
            <a:headEnd len="med" w="med" type="none"/>
            <a:tailEnd len="med" w="med" type="triangle"/>
          </a:ln>
        </p:spPr>
      </p:sp>
      <p:sp>
        <p:nvSpPr>
          <p:cNvPr id="156" name="Google Shape;156;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8" name="Shape 338"/>
        <p:cNvGrpSpPr/>
        <p:nvPr/>
      </p:nvGrpSpPr>
      <p:grpSpPr>
        <a:xfrm>
          <a:off x="0" y="0"/>
          <a:ext cx="0" cy="0"/>
          <a:chOff x="0" y="0"/>
          <a:chExt cx="0" cy="0"/>
        </a:xfrm>
      </p:grpSpPr>
      <p:sp>
        <p:nvSpPr>
          <p:cNvPr id="339" name="Google Shape;339;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40" name="Google Shape;340;p4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Data Flow Testing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Overcoming Limitations of Path Coverage</a:t>
            </a:r>
            <a:endParaRPr sz="3000"/>
          </a:p>
        </p:txBody>
      </p:sp>
      <p:sp>
        <p:nvSpPr>
          <p:cNvPr id="346" name="Google Shape;346;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We can potentially expose many faults by targeting particular </a:t>
            </a:r>
            <a:r>
              <a:rPr i="1" lang="sv-SE"/>
              <a:t>paths</a:t>
            </a:r>
            <a:r>
              <a:rPr lang="sv-SE"/>
              <a:t> of execution.</a:t>
            </a:r>
            <a:endParaRPr/>
          </a:p>
          <a:p>
            <a:pPr indent="-393700" lvl="0" marL="457200" marR="0" rtl="0" algn="l">
              <a:lnSpc>
                <a:spcPct val="100000"/>
              </a:lnSpc>
              <a:spcBef>
                <a:spcPts val="0"/>
              </a:spcBef>
              <a:spcAft>
                <a:spcPts val="0"/>
              </a:spcAft>
              <a:buSzPts val="2600"/>
              <a:buChar char="•"/>
            </a:pPr>
            <a:r>
              <a:rPr lang="sv-SE"/>
              <a:t>Full path coverage is impossible.</a:t>
            </a:r>
            <a:endParaRPr/>
          </a:p>
          <a:p>
            <a:pPr indent="-393700" lvl="0" marL="457200" marR="0" rtl="0" algn="l">
              <a:lnSpc>
                <a:spcPct val="100000"/>
              </a:lnSpc>
              <a:spcBef>
                <a:spcPts val="0"/>
              </a:spcBef>
              <a:spcAft>
                <a:spcPts val="0"/>
              </a:spcAft>
              <a:buSzPts val="2600"/>
              <a:buChar char="•"/>
            </a:pPr>
            <a:r>
              <a:rPr lang="sv-SE"/>
              <a:t>What are the important paths to cover?</a:t>
            </a:r>
            <a:endParaRPr/>
          </a:p>
          <a:p>
            <a:pPr indent="-368300" lvl="1" marL="914400" rtl="0" algn="l">
              <a:spcBef>
                <a:spcPts val="600"/>
              </a:spcBef>
              <a:spcAft>
                <a:spcPts val="0"/>
              </a:spcAft>
              <a:buSzPts val="2200"/>
              <a:buChar char="•"/>
            </a:pPr>
            <a:r>
              <a:rPr lang="sv-SE"/>
              <a:t>Some methods impose heuristic limitations.</a:t>
            </a:r>
            <a:endParaRPr/>
          </a:p>
          <a:p>
            <a:pPr indent="-342900" lvl="2" marL="1371600" rtl="0" algn="l">
              <a:spcBef>
                <a:spcPts val="600"/>
              </a:spcBef>
              <a:spcAft>
                <a:spcPts val="0"/>
              </a:spcAft>
              <a:buSzPts val="1800"/>
              <a:buChar char="•"/>
            </a:pPr>
            <a:r>
              <a:rPr lang="sv-SE"/>
              <a:t>Loop boundary coverage</a:t>
            </a:r>
            <a:endParaRPr/>
          </a:p>
          <a:p>
            <a:pPr indent="-368300" lvl="1" marL="914400" rtl="0" algn="l">
              <a:spcBef>
                <a:spcPts val="600"/>
              </a:spcBef>
              <a:spcAft>
                <a:spcPts val="0"/>
              </a:spcAft>
              <a:buSzPts val="2200"/>
              <a:buChar char="•"/>
            </a:pPr>
            <a:r>
              <a:rPr lang="sv-SE"/>
              <a:t>Can also use data flow information to select a subset of paths based on how one element can affect the computation of another.</a:t>
            </a:r>
            <a:endParaRPr/>
          </a:p>
        </p:txBody>
      </p:sp>
      <p:sp>
        <p:nvSpPr>
          <p:cNvPr id="347" name="Google Shape;347;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the Paths</a:t>
            </a:r>
            <a:endParaRPr/>
          </a:p>
        </p:txBody>
      </p:sp>
      <p:sp>
        <p:nvSpPr>
          <p:cNvPr id="353" name="Google Shape;353;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Branch or MC/DC coverage already cover many paths. What are the remaining paths that are important to cover?</a:t>
            </a:r>
            <a:endParaRPr/>
          </a:p>
          <a:p>
            <a:pPr indent="-393700" lvl="0" marL="457200" marR="0" rtl="0" algn="l">
              <a:lnSpc>
                <a:spcPct val="100000"/>
              </a:lnSpc>
              <a:spcBef>
                <a:spcPts val="0"/>
              </a:spcBef>
              <a:spcAft>
                <a:spcPts val="0"/>
              </a:spcAft>
              <a:buSzPts val="2600"/>
              <a:buChar char="•"/>
            </a:pPr>
            <a:r>
              <a:rPr b="1" lang="sv-SE"/>
              <a:t>Computing the wrong value leads to a failure only when that value is </a:t>
            </a:r>
            <a:r>
              <a:rPr b="1" i="1" lang="sv-SE"/>
              <a:t>used</a:t>
            </a:r>
            <a:r>
              <a:rPr b="1" lang="sv-SE"/>
              <a:t>. </a:t>
            </a:r>
            <a:endParaRPr b="1"/>
          </a:p>
          <a:p>
            <a:pPr indent="-368300" lvl="1" marL="914400" marR="0" rtl="0" algn="l">
              <a:lnSpc>
                <a:spcPct val="100000"/>
              </a:lnSpc>
              <a:spcBef>
                <a:spcPts val="0"/>
              </a:spcBef>
              <a:spcAft>
                <a:spcPts val="0"/>
              </a:spcAft>
              <a:buSzPts val="2200"/>
              <a:buChar char="•"/>
            </a:pPr>
            <a:r>
              <a:rPr lang="sv-SE"/>
              <a:t>Pair definitions with usages.</a:t>
            </a:r>
            <a:endParaRPr/>
          </a:p>
          <a:p>
            <a:pPr indent="-368300" lvl="1" marL="914400" marR="0" rtl="0" algn="l">
              <a:lnSpc>
                <a:spcPct val="100000"/>
              </a:lnSpc>
              <a:spcBef>
                <a:spcPts val="0"/>
              </a:spcBef>
              <a:spcAft>
                <a:spcPts val="0"/>
              </a:spcAft>
              <a:buSzPts val="2200"/>
              <a:buChar char="•"/>
            </a:pPr>
            <a:r>
              <a:rPr lang="sv-SE"/>
              <a:t>Ensure that definitions are actually used.</a:t>
            </a:r>
            <a:endParaRPr/>
          </a:p>
          <a:p>
            <a:pPr indent="-368300" lvl="1" marL="914400" marR="0" rtl="0" algn="l">
              <a:lnSpc>
                <a:spcPct val="100000"/>
              </a:lnSpc>
              <a:spcBef>
                <a:spcPts val="0"/>
              </a:spcBef>
              <a:spcAft>
                <a:spcPts val="0"/>
              </a:spcAft>
              <a:buSzPts val="2200"/>
              <a:buChar char="•"/>
            </a:pPr>
            <a:r>
              <a:rPr lang="sv-SE"/>
              <a:t>Select a path where a fault is more likely to propagate to an observable failure.</a:t>
            </a:r>
            <a:endParaRPr/>
          </a:p>
        </p:txBody>
      </p:sp>
      <p:sp>
        <p:nvSpPr>
          <p:cNvPr id="354" name="Google Shape;354;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Pair Coverage</a:t>
            </a:r>
            <a:endParaRPr/>
          </a:p>
        </p:txBody>
      </p:sp>
      <p:sp>
        <p:nvSpPr>
          <p:cNvPr id="360" name="Google Shape;360;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Requires each DU pair be exercised in at least one program execution.</a:t>
            </a:r>
            <a:endParaRPr/>
          </a:p>
          <a:p>
            <a:pPr indent="-368300" lvl="1" marL="914400" marR="0" rtl="0" algn="l">
              <a:lnSpc>
                <a:spcPct val="100000"/>
              </a:lnSpc>
              <a:spcBef>
                <a:spcPts val="0"/>
              </a:spcBef>
              <a:spcAft>
                <a:spcPts val="0"/>
              </a:spcAft>
              <a:buSzPts val="2200"/>
              <a:buChar char="•"/>
            </a:pPr>
            <a:r>
              <a:rPr lang="sv-SE"/>
              <a:t>Erroneous values produced by one statement might be revealed if used in another statement.</a:t>
            </a:r>
            <a:endParaRPr/>
          </a:p>
          <a:p>
            <a:pPr indent="0" lvl="0" marL="0" marR="0" rtl="0" algn="l">
              <a:lnSpc>
                <a:spcPct val="100000"/>
              </a:lnSpc>
              <a:spcBef>
                <a:spcPts val="600"/>
              </a:spcBef>
              <a:spcAft>
                <a:spcPts val="0"/>
              </a:spcAft>
              <a:buNone/>
            </a:pPr>
            <a:r>
              <a:rPr lang="sv-SE"/>
              <a:t>	Coverage = number exercised DU pairs</a:t>
            </a:r>
            <a:endParaRPr/>
          </a:p>
          <a:p>
            <a:pPr indent="0" lvl="0" marL="0" marR="0" rtl="0" algn="l">
              <a:lnSpc>
                <a:spcPct val="100000"/>
              </a:lnSpc>
              <a:spcBef>
                <a:spcPts val="600"/>
              </a:spcBef>
              <a:spcAft>
                <a:spcPts val="0"/>
              </a:spcAft>
              <a:buNone/>
            </a:pPr>
            <a:r>
              <a:rPr lang="sv-SE"/>
              <a:t>						number of DU pairs</a:t>
            </a:r>
            <a:endParaRPr/>
          </a:p>
          <a:p>
            <a:pPr indent="-393700" lvl="0" marL="457200" marR="0" rtl="0" algn="l">
              <a:lnSpc>
                <a:spcPct val="100000"/>
              </a:lnSpc>
              <a:spcBef>
                <a:spcPts val="600"/>
              </a:spcBef>
              <a:spcAft>
                <a:spcPts val="0"/>
              </a:spcAft>
              <a:buSzPts val="2600"/>
              <a:buChar char="•"/>
            </a:pPr>
            <a:r>
              <a:rPr lang="sv-SE"/>
              <a:t>Can easily achieve structural coverage without covering all DU pairs.</a:t>
            </a:r>
            <a:endParaRPr/>
          </a:p>
        </p:txBody>
      </p:sp>
      <p:cxnSp>
        <p:nvCxnSpPr>
          <p:cNvPr id="361" name="Google Shape;361;p46"/>
          <p:cNvCxnSpPr/>
          <p:nvPr/>
        </p:nvCxnSpPr>
        <p:spPr>
          <a:xfrm>
            <a:off x="2965900" y="3474800"/>
            <a:ext cx="3673200" cy="0"/>
          </a:xfrm>
          <a:prstGeom prst="straightConnector1">
            <a:avLst/>
          </a:prstGeom>
          <a:noFill/>
          <a:ln cap="flat" cmpd="sng" w="19050">
            <a:solidFill>
              <a:srgbClr val="000000"/>
            </a:solidFill>
            <a:prstDash val="solid"/>
            <a:round/>
            <a:headEnd len="med" w="med" type="none"/>
            <a:tailEnd len="med" w="med" type="none"/>
          </a:ln>
        </p:spPr>
      </p:cxnSp>
      <p:sp>
        <p:nvSpPr>
          <p:cNvPr id="362" name="Google Shape;362;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Paths Coverage</a:t>
            </a:r>
            <a:endParaRPr/>
          </a:p>
        </p:txBody>
      </p:sp>
      <p:sp>
        <p:nvSpPr>
          <p:cNvPr id="368" name="Google Shape;368;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One DU pair might belong to many execution paths. Cover all simple (non-looping) paths at least once.</a:t>
            </a:r>
            <a:endParaRPr/>
          </a:p>
          <a:p>
            <a:pPr indent="-368300" lvl="1" marL="914400" marR="0" rtl="0" algn="l">
              <a:lnSpc>
                <a:spcPct val="100000"/>
              </a:lnSpc>
              <a:spcBef>
                <a:spcPts val="0"/>
              </a:spcBef>
              <a:spcAft>
                <a:spcPts val="0"/>
              </a:spcAft>
              <a:buSzPts val="2200"/>
              <a:buChar char="•"/>
            </a:pPr>
            <a:r>
              <a:rPr lang="sv-SE"/>
              <a:t>Can reveal faults where a path is exercised that should use a certain definition but doesn’t. </a:t>
            </a:r>
            <a:br>
              <a:rPr lang="sv-SE"/>
            </a:br>
            <a:endParaRPr/>
          </a:p>
          <a:p>
            <a:pPr indent="0" lvl="0" marL="0" marR="0" rtl="0" algn="l">
              <a:lnSpc>
                <a:spcPct val="100000"/>
              </a:lnSpc>
              <a:spcBef>
                <a:spcPts val="600"/>
              </a:spcBef>
              <a:spcAft>
                <a:spcPts val="0"/>
              </a:spcAft>
              <a:buNone/>
            </a:pPr>
            <a:r>
              <a:rPr lang="sv-SE"/>
              <a:t>	Coverage = number of exercised DU paths</a:t>
            </a:r>
            <a:endParaRPr/>
          </a:p>
          <a:p>
            <a:pPr indent="0" lvl="0" marL="0" marR="0" rtl="0" algn="l">
              <a:lnSpc>
                <a:spcPct val="100000"/>
              </a:lnSpc>
              <a:spcBef>
                <a:spcPts val="600"/>
              </a:spcBef>
              <a:spcAft>
                <a:spcPts val="0"/>
              </a:spcAft>
              <a:buNone/>
            </a:pPr>
            <a:r>
              <a:rPr lang="sv-SE"/>
              <a:t>							number of DU paths</a:t>
            </a:r>
            <a:endParaRPr/>
          </a:p>
          <a:p>
            <a:pPr indent="0" lvl="0" marL="0" marR="0" rtl="0" algn="l">
              <a:lnSpc>
                <a:spcPct val="100000"/>
              </a:lnSpc>
              <a:spcBef>
                <a:spcPts val="600"/>
              </a:spcBef>
              <a:spcAft>
                <a:spcPts val="0"/>
              </a:spcAft>
              <a:buNone/>
            </a:pPr>
            <a:r>
              <a:t/>
            </a:r>
            <a:endParaRPr/>
          </a:p>
        </p:txBody>
      </p:sp>
      <p:cxnSp>
        <p:nvCxnSpPr>
          <p:cNvPr id="369" name="Google Shape;369;p47"/>
          <p:cNvCxnSpPr/>
          <p:nvPr/>
        </p:nvCxnSpPr>
        <p:spPr>
          <a:xfrm>
            <a:off x="3310100" y="4226656"/>
            <a:ext cx="3673200" cy="0"/>
          </a:xfrm>
          <a:prstGeom prst="straightConnector1">
            <a:avLst/>
          </a:prstGeom>
          <a:noFill/>
          <a:ln cap="flat" cmpd="sng" w="19050">
            <a:solidFill>
              <a:srgbClr val="000000"/>
            </a:solidFill>
            <a:prstDash val="solid"/>
            <a:round/>
            <a:headEnd len="med" w="med" type="none"/>
            <a:tailEnd len="med" w="med" type="none"/>
          </a:ln>
        </p:spPr>
      </p:cxnSp>
      <p:sp>
        <p:nvSpPr>
          <p:cNvPr id="370" name="Google Shape;370;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Explosion Problem</a:t>
            </a:r>
            <a:endParaRPr/>
          </a:p>
        </p:txBody>
      </p:sp>
      <p:sp>
        <p:nvSpPr>
          <p:cNvPr id="376" name="Google Shape;376;p48"/>
          <p:cNvSpPr txBox="1"/>
          <p:nvPr>
            <p:ph idx="1" type="body"/>
          </p:nvPr>
        </p:nvSpPr>
        <p:spPr>
          <a:xfrm>
            <a:off x="468895" y="1282400"/>
            <a:ext cx="45135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Even without looping paths, the number of SU paths can be exponential to the size of the program.</a:t>
            </a:r>
            <a:endParaRPr sz="2400"/>
          </a:p>
          <a:p>
            <a:pPr indent="-381000" lvl="0" marL="457200" marR="0" rtl="0" algn="l">
              <a:lnSpc>
                <a:spcPct val="100000"/>
              </a:lnSpc>
              <a:spcBef>
                <a:spcPts val="0"/>
              </a:spcBef>
              <a:spcAft>
                <a:spcPts val="0"/>
              </a:spcAft>
              <a:buSzPts val="2400"/>
              <a:buChar char="•"/>
            </a:pPr>
            <a:r>
              <a:rPr lang="sv-SE" sz="2400"/>
              <a:t>When code between definition and use is irrelevant to that variable, but contains many control paths.</a:t>
            </a:r>
            <a:endParaRPr sz="2400"/>
          </a:p>
        </p:txBody>
      </p:sp>
      <p:sp>
        <p:nvSpPr>
          <p:cNvPr id="377" name="Google Shape;377;p48"/>
          <p:cNvSpPr txBox="1"/>
          <p:nvPr>
            <p:ph idx="1" type="body"/>
          </p:nvPr>
        </p:nvSpPr>
        <p:spPr>
          <a:xfrm>
            <a:off x="4928499" y="1501438"/>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400">
                <a:latin typeface="Consolas"/>
                <a:ea typeface="Consolas"/>
                <a:cs typeface="Consolas"/>
                <a:sym typeface="Consolas"/>
              </a:rPr>
              <a:t>void countBits(char ch){</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int count = 0;</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2)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4)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8)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16)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32)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64)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128)	++count;</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400">
                <a:latin typeface="Consolas"/>
                <a:ea typeface="Consolas"/>
                <a:cs typeface="Consolas"/>
                <a:sym typeface="Consolas"/>
              </a:rPr>
              <a:t>	printf(“‘%c’ (0X%02X) has %d bits set to 1\n”, ch, ch,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378" name="Google Shape;378;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Definitions Coverage</a:t>
            </a:r>
            <a:endParaRPr/>
          </a:p>
        </p:txBody>
      </p:sp>
      <p:sp>
        <p:nvSpPr>
          <p:cNvPr id="384" name="Google Shape;384;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All DU Pairs/All DU Paths are powerful and often practical, but may be too expensive in some situations.</a:t>
            </a:r>
            <a:endParaRPr/>
          </a:p>
          <a:p>
            <a:pPr indent="-419100" lvl="0" marL="457200" marR="0" rtl="0" algn="l">
              <a:lnSpc>
                <a:spcPct val="100000"/>
              </a:lnSpc>
              <a:spcBef>
                <a:spcPts val="0"/>
              </a:spcBef>
              <a:spcAft>
                <a:spcPts val="0"/>
              </a:spcAft>
              <a:buClr>
                <a:schemeClr val="dk1"/>
              </a:buClr>
              <a:buSzPts val="3000"/>
              <a:buFont typeface="Arial"/>
              <a:buChar char="•"/>
            </a:pPr>
            <a:r>
              <a:rPr lang="sv-SE"/>
              <a:t>Pair each definition with at least one use.</a:t>
            </a:r>
            <a:endParaRPr/>
          </a:p>
          <a:p>
            <a:pPr indent="0" lvl="0" marL="0" marR="0" rtl="0" algn="l">
              <a:lnSpc>
                <a:spcPct val="100000"/>
              </a:lnSpc>
              <a:spcBef>
                <a:spcPts val="600"/>
              </a:spcBef>
              <a:spcAft>
                <a:spcPts val="0"/>
              </a:spcAft>
              <a:buNone/>
            </a:pPr>
            <a:r>
              <a:rPr lang="sv-SE"/>
              <a:t>		Coverage = number of covered definitions</a:t>
            </a:r>
            <a:endParaRPr/>
          </a:p>
          <a:p>
            <a:pPr indent="0" lvl="0" marL="0" marR="0" rtl="0" algn="l">
              <a:lnSpc>
                <a:spcPct val="100000"/>
              </a:lnSpc>
              <a:spcBef>
                <a:spcPts val="600"/>
              </a:spcBef>
              <a:spcAft>
                <a:spcPts val="0"/>
              </a:spcAft>
              <a:buNone/>
            </a:pPr>
            <a:r>
              <a:rPr lang="sv-SE"/>
              <a:t>							number of definitions</a:t>
            </a:r>
            <a:endParaRPr/>
          </a:p>
          <a:p>
            <a:pPr indent="0" lvl="0" marL="0" marR="0" rtl="0" algn="l">
              <a:lnSpc>
                <a:spcPct val="100000"/>
              </a:lnSpc>
              <a:spcBef>
                <a:spcPts val="600"/>
              </a:spcBef>
              <a:spcAft>
                <a:spcPts val="0"/>
              </a:spcAft>
              <a:buNone/>
            </a:pPr>
            <a:r>
              <a:t/>
            </a:r>
            <a:endParaRPr/>
          </a:p>
        </p:txBody>
      </p:sp>
      <p:cxnSp>
        <p:nvCxnSpPr>
          <p:cNvPr id="385" name="Google Shape;385;p49"/>
          <p:cNvCxnSpPr/>
          <p:nvPr/>
        </p:nvCxnSpPr>
        <p:spPr>
          <a:xfrm>
            <a:off x="3466650" y="3635913"/>
            <a:ext cx="3673200" cy="0"/>
          </a:xfrm>
          <a:prstGeom prst="straightConnector1">
            <a:avLst/>
          </a:prstGeom>
          <a:noFill/>
          <a:ln cap="flat" cmpd="sng" w="19050">
            <a:solidFill>
              <a:srgbClr val="000000"/>
            </a:solidFill>
            <a:prstDash val="solid"/>
            <a:round/>
            <a:headEnd len="med" w="med" type="none"/>
            <a:tailEnd len="med" w="med" type="none"/>
          </a:ln>
        </p:spPr>
      </p:cxnSp>
      <p:sp>
        <p:nvSpPr>
          <p:cNvPr id="386" name="Google Shape;386;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Infeasibility Problem</a:t>
            </a:r>
            <a:endParaRPr/>
          </a:p>
        </p:txBody>
      </p:sp>
      <p:sp>
        <p:nvSpPr>
          <p:cNvPr id="392" name="Google Shape;392;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Metrics may ask for impossible test cases.</a:t>
            </a:r>
            <a:endParaRPr/>
          </a:p>
          <a:p>
            <a:pPr indent="-393700" lvl="0" marL="457200" rtl="0" algn="l">
              <a:lnSpc>
                <a:spcPct val="120000"/>
              </a:lnSpc>
              <a:spcBef>
                <a:spcPts val="0"/>
              </a:spcBef>
              <a:spcAft>
                <a:spcPts val="0"/>
              </a:spcAft>
              <a:buSzPts val="2600"/>
              <a:buChar char="•"/>
            </a:pPr>
            <a:r>
              <a:rPr lang="sv-SE"/>
              <a:t>Path-based metrics aggravates the problem by requiring infeasible combinations of feasible elements.</a:t>
            </a:r>
            <a:endParaRPr/>
          </a:p>
          <a:p>
            <a:pPr indent="-368300" lvl="1" marL="914400" rtl="0" algn="l">
              <a:lnSpc>
                <a:spcPct val="120000"/>
              </a:lnSpc>
              <a:spcBef>
                <a:spcPts val="0"/>
              </a:spcBef>
              <a:spcAft>
                <a:spcPts val="0"/>
              </a:spcAft>
              <a:buSzPts val="2200"/>
              <a:buChar char="•"/>
            </a:pPr>
            <a:r>
              <a:rPr lang="sv-SE"/>
              <a:t>Alias analysis may add additional infeasible paths.</a:t>
            </a:r>
            <a:endParaRPr/>
          </a:p>
          <a:p>
            <a:pPr indent="-393700" lvl="0" marL="457200" rtl="0" algn="l">
              <a:lnSpc>
                <a:spcPct val="120000"/>
              </a:lnSpc>
              <a:spcBef>
                <a:spcPts val="0"/>
              </a:spcBef>
              <a:spcAft>
                <a:spcPts val="0"/>
              </a:spcAft>
              <a:buSzPts val="2600"/>
              <a:buChar char="•"/>
            </a:pPr>
            <a:r>
              <a:rPr lang="sv-SE"/>
              <a:t>All Definitions Coverage and All DU-Pairs Coverage often reasonable.</a:t>
            </a:r>
            <a:endParaRPr/>
          </a:p>
          <a:p>
            <a:pPr indent="-368300" lvl="1" marL="914400" rtl="0" algn="l">
              <a:lnSpc>
                <a:spcPct val="120000"/>
              </a:lnSpc>
              <a:spcBef>
                <a:spcPts val="0"/>
              </a:spcBef>
              <a:spcAft>
                <a:spcPts val="0"/>
              </a:spcAft>
              <a:buSzPts val="2200"/>
              <a:buChar char="•"/>
            </a:pPr>
            <a:r>
              <a:rPr lang="sv-SE"/>
              <a:t>All DU-Paths is much harder to fulfill. </a:t>
            </a:r>
            <a:endParaRPr/>
          </a:p>
        </p:txBody>
      </p:sp>
      <p:sp>
        <p:nvSpPr>
          <p:cNvPr id="393" name="Google Shape;393;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Google Shape;398;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Pairs</a:t>
            </a:r>
            <a:endParaRPr/>
          </a:p>
        </p:txBody>
      </p:sp>
      <p:sp>
        <p:nvSpPr>
          <p:cNvPr id="399" name="Google Shape;399;p51"/>
          <p:cNvSpPr txBox="1"/>
          <p:nvPr>
            <p:ph idx="1" type="body"/>
          </p:nvPr>
        </p:nvSpPr>
        <p:spPr>
          <a:xfrm>
            <a:off x="468895" y="1282400"/>
            <a:ext cx="38586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Char char="•"/>
            </a:pPr>
            <a:r>
              <a:rPr b="1" lang="sv-SE"/>
              <a:t>Take a break, then...</a:t>
            </a:r>
            <a:endParaRPr b="1"/>
          </a:p>
          <a:p>
            <a:pPr indent="-419100" lvl="0" marL="457200" marR="0" rtl="0" algn="l">
              <a:lnSpc>
                <a:spcPct val="100000"/>
              </a:lnSpc>
              <a:spcBef>
                <a:spcPts val="0"/>
              </a:spcBef>
              <a:spcAft>
                <a:spcPts val="0"/>
              </a:spcAft>
              <a:buClr>
                <a:schemeClr val="dk1"/>
              </a:buClr>
              <a:buSzPts val="3000"/>
              <a:buFont typeface="Arial"/>
              <a:buChar char="•"/>
            </a:pPr>
            <a:r>
              <a:rPr lang="sv-SE"/>
              <a:t>Identify all DU pairs and write test cases to achieve All DU Pair Coverage.</a:t>
            </a:r>
            <a:endParaRPr/>
          </a:p>
          <a:p>
            <a:pPr indent="-368300" lvl="1" marL="914400" marR="0" rtl="0" algn="l">
              <a:lnSpc>
                <a:spcPct val="100000"/>
              </a:lnSpc>
              <a:spcBef>
                <a:spcPts val="0"/>
              </a:spcBef>
              <a:spcAft>
                <a:spcPts val="0"/>
              </a:spcAft>
              <a:buSzPts val="2200"/>
              <a:buChar char="•"/>
            </a:pPr>
            <a:r>
              <a:rPr lang="sv-SE"/>
              <a:t>Hint - remember that there is a loop.</a:t>
            </a:r>
            <a:endParaRPr/>
          </a:p>
        </p:txBody>
      </p:sp>
      <p:sp>
        <p:nvSpPr>
          <p:cNvPr id="400" name="Google Shape;400;p51"/>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1. int doSomething(int x, int y) </a:t>
            </a:r>
            <a:br>
              <a:rPr b="1" lang="sv-SE" sz="1800">
                <a:latin typeface="Consolas"/>
                <a:ea typeface="Consolas"/>
                <a:cs typeface="Consolas"/>
                <a:sym typeface="Consolas"/>
              </a:rPr>
            </a:br>
            <a:r>
              <a:rPr b="1" lang="sv-SE" sz="1800">
                <a:latin typeface="Consolas"/>
                <a:ea typeface="Consolas"/>
                <a:cs typeface="Consolas"/>
                <a:sym typeface="Consolas"/>
              </a:rPr>
              <a:t>2. {</a:t>
            </a:r>
            <a:endParaRPr b="1" sz="18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3. 		while(y &gt; 0) {</a:t>
            </a:r>
            <a:endParaRPr b="1" sz="18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4.			if(x &gt; 0) { </a:t>
            </a:r>
            <a:endParaRPr b="1" sz="18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5.				y = y - x;</a:t>
            </a:r>
            <a:endParaRPr b="1" sz="18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6.			}else {</a:t>
            </a:r>
            <a:endParaRPr b="1" sz="18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7.				x = x + 1;</a:t>
            </a:r>
            <a:endParaRPr b="1" sz="18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8.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9.		}</a:t>
            </a:r>
            <a:endParaRPr b="1" sz="18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10.		return x + y;</a:t>
            </a:r>
            <a:endParaRPr b="1" sz="18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11. }</a:t>
            </a:r>
            <a:endParaRPr sz="1800">
              <a:latin typeface="Consolas"/>
              <a:ea typeface="Consolas"/>
              <a:cs typeface="Consolas"/>
              <a:sym typeface="Consolas"/>
            </a:endParaRPr>
          </a:p>
        </p:txBody>
      </p:sp>
      <p:sp>
        <p:nvSpPr>
          <p:cNvPr id="401" name="Google Shape;401;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Pairs</a:t>
            </a:r>
            <a:endParaRPr/>
          </a:p>
        </p:txBody>
      </p:sp>
      <p:sp>
        <p:nvSpPr>
          <p:cNvPr id="407" name="Google Shape;407;p52"/>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800">
                <a:latin typeface="Consolas"/>
                <a:ea typeface="Consolas"/>
                <a:cs typeface="Consolas"/>
                <a:sym typeface="Consolas"/>
              </a:rPr>
              <a:t>1. int doSomething(int x, int y) </a:t>
            </a:r>
            <a:br>
              <a:rPr b="1" lang="sv-SE" sz="1800">
                <a:latin typeface="Consolas"/>
                <a:ea typeface="Consolas"/>
                <a:cs typeface="Consolas"/>
                <a:sym typeface="Consolas"/>
              </a:rPr>
            </a:br>
            <a:r>
              <a:rPr b="1" lang="sv-SE" sz="1800">
                <a:latin typeface="Consolas"/>
                <a:ea typeface="Consolas"/>
                <a:cs typeface="Consolas"/>
                <a:sym typeface="Consolas"/>
              </a:rPr>
              <a:t>2.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3. 		while(y &gt; 0)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4.			if(x &gt; 0) {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5.				y = y - x;</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6.			}else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7.				x = x + 1;</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8.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9.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10.		return x + y;</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11. }</a:t>
            </a:r>
            <a:endParaRPr sz="1800">
              <a:latin typeface="Consolas"/>
              <a:ea typeface="Consolas"/>
              <a:cs typeface="Consolas"/>
              <a:sym typeface="Consolas"/>
            </a:endParaRPr>
          </a:p>
        </p:txBody>
      </p:sp>
      <p:graphicFrame>
        <p:nvGraphicFramePr>
          <p:cNvPr id="408" name="Google Shape;408;p52"/>
          <p:cNvGraphicFramePr/>
          <p:nvPr/>
        </p:nvGraphicFramePr>
        <p:xfrm>
          <a:off x="4879525" y="1709588"/>
          <a:ext cx="3000000" cy="3000000"/>
        </p:xfrm>
        <a:graphic>
          <a:graphicData uri="http://schemas.openxmlformats.org/drawingml/2006/table">
            <a:tbl>
              <a:tblPr>
                <a:noFill/>
                <a:tableStyleId>{A9A5F2D7-2F0A-42A9-9161-07EBE63469C9}</a:tableStyleId>
              </a:tblPr>
              <a:tblGrid>
                <a:gridCol w="1049925"/>
                <a:gridCol w="1049925"/>
                <a:gridCol w="10499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1, 7</a:t>
                      </a:r>
                      <a:endParaRPr sz="1100"/>
                    </a:p>
                  </a:txBody>
                  <a:tcPr marT="68575" marB="68575" marR="91425" marL="91425"/>
                </a:tc>
                <a:tc>
                  <a:txBody>
                    <a:bodyPr/>
                    <a:lstStyle/>
                    <a:p>
                      <a:pPr indent="0" lvl="0" marL="0" rtl="0" algn="l">
                        <a:spcBef>
                          <a:spcPts val="0"/>
                        </a:spcBef>
                        <a:spcAft>
                          <a:spcPts val="0"/>
                        </a:spcAft>
                        <a:buNone/>
                      </a:pPr>
                      <a:r>
                        <a:rPr lang="sv-SE" sz="1100"/>
                        <a:t>4, 5, 7, 10</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1, 5</a:t>
                      </a:r>
                      <a:endParaRPr sz="1100"/>
                    </a:p>
                  </a:txBody>
                  <a:tcPr marT="68575" marB="68575" marR="91425" marL="91425"/>
                </a:tc>
                <a:tc>
                  <a:txBody>
                    <a:bodyPr/>
                    <a:lstStyle/>
                    <a:p>
                      <a:pPr indent="0" lvl="0" marL="0" rtl="0" algn="l">
                        <a:spcBef>
                          <a:spcPts val="0"/>
                        </a:spcBef>
                        <a:spcAft>
                          <a:spcPts val="0"/>
                        </a:spcAft>
                        <a:buNone/>
                      </a:pPr>
                      <a:r>
                        <a:rPr lang="sv-SE" sz="1100"/>
                        <a:t>3, 5, 10</a:t>
                      </a:r>
                      <a:endParaRPr sz="1100"/>
                    </a:p>
                  </a:txBody>
                  <a:tcPr marT="68575" marB="68575" marR="91425" marL="91425"/>
                </a:tc>
              </a:tr>
            </a:tbl>
          </a:graphicData>
        </a:graphic>
      </p:graphicFrame>
      <p:graphicFrame>
        <p:nvGraphicFramePr>
          <p:cNvPr id="409" name="Google Shape;409;p52"/>
          <p:cNvGraphicFramePr/>
          <p:nvPr/>
        </p:nvGraphicFramePr>
        <p:xfrm>
          <a:off x="4879525" y="2791988"/>
          <a:ext cx="3000000" cy="3000000"/>
        </p:xfrm>
        <a:graphic>
          <a:graphicData uri="http://schemas.openxmlformats.org/drawingml/2006/table">
            <a:tbl>
              <a:tblPr>
                <a:noFill/>
                <a:tableStyleId>{A9A5F2D7-2F0A-42A9-9161-07EBE63469C9}</a:tableStyleId>
              </a:tblPr>
              <a:tblGrid>
                <a:gridCol w="948650"/>
                <a:gridCol w="232377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D-U Pairs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4), (1, 5), (1, 7), (1, 10), (7, 4), (7, 5), (7, 7), (7, 10) </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3), (1, 5), (1, 10), (5, 3), (5, 5), (5, 10)</a:t>
                      </a:r>
                      <a:endParaRPr sz="1100"/>
                    </a:p>
                  </a:txBody>
                  <a:tcPr marT="68575" marB="68575" marR="91425" marL="91425"/>
                </a:tc>
              </a:tr>
            </a:tbl>
          </a:graphicData>
        </a:graphic>
      </p:graphicFrame>
      <p:sp>
        <p:nvSpPr>
          <p:cNvPr id="410" name="Google Shape;410;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Flow</a:t>
            </a:r>
            <a:endParaRPr/>
          </a:p>
        </p:txBody>
      </p:sp>
      <p:sp>
        <p:nvSpPr>
          <p:cNvPr id="162" name="Google Shape;162;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Another view - program statements compute and transform data…</a:t>
            </a:r>
            <a:endParaRPr/>
          </a:p>
          <a:p>
            <a:pPr indent="-368300" lvl="1" marL="914400" marR="0" rtl="0" algn="l">
              <a:lnSpc>
                <a:spcPct val="100000"/>
              </a:lnSpc>
              <a:spcBef>
                <a:spcPts val="0"/>
              </a:spcBef>
              <a:spcAft>
                <a:spcPts val="0"/>
              </a:spcAft>
              <a:buSzPts val="2200"/>
              <a:buChar char="•"/>
            </a:pPr>
            <a:r>
              <a:rPr lang="sv-SE"/>
              <a:t>So, look at how that data is passed through the program.</a:t>
            </a:r>
            <a:endParaRPr/>
          </a:p>
          <a:p>
            <a:pPr indent="-393700" lvl="0" marL="457200" rtl="0" algn="l">
              <a:lnSpc>
                <a:spcPct val="91800"/>
              </a:lnSpc>
              <a:spcBef>
                <a:spcPts val="0"/>
              </a:spcBef>
              <a:spcAft>
                <a:spcPts val="0"/>
              </a:spcAft>
              <a:buSzPts val="2600"/>
              <a:buChar char="•"/>
            </a:pPr>
            <a:r>
              <a:rPr lang="sv-SE"/>
              <a:t>Reason about </a:t>
            </a:r>
            <a:r>
              <a:rPr b="1" lang="sv-SE"/>
              <a:t>data</a:t>
            </a:r>
            <a:r>
              <a:rPr lang="sv-SE"/>
              <a:t> dependence</a:t>
            </a:r>
            <a:endParaRPr/>
          </a:p>
          <a:p>
            <a:pPr indent="-368300" lvl="1" marL="914400" rtl="0" algn="l">
              <a:lnSpc>
                <a:spcPct val="91800"/>
              </a:lnSpc>
              <a:spcBef>
                <a:spcPts val="0"/>
              </a:spcBef>
              <a:spcAft>
                <a:spcPts val="0"/>
              </a:spcAft>
              <a:buSzPts val="2200"/>
              <a:buChar char="•"/>
            </a:pPr>
            <a:r>
              <a:rPr lang="sv-SE"/>
              <a:t>A variable is used here.</a:t>
            </a:r>
            <a:endParaRPr/>
          </a:p>
          <a:p>
            <a:pPr indent="-342900" lvl="2" marL="1371600" rtl="0" algn="l">
              <a:lnSpc>
                <a:spcPct val="91800"/>
              </a:lnSpc>
              <a:spcBef>
                <a:spcPts val="0"/>
              </a:spcBef>
              <a:spcAft>
                <a:spcPts val="0"/>
              </a:spcAft>
              <a:buSzPts val="1800"/>
              <a:buChar char="•"/>
            </a:pPr>
            <a:r>
              <a:rPr lang="sv-SE"/>
              <a:t>Where does its value come from?</a:t>
            </a:r>
            <a:endParaRPr/>
          </a:p>
          <a:p>
            <a:pPr indent="-368300" lvl="1" marL="914400" rtl="0" algn="l">
              <a:lnSpc>
                <a:spcPct val="91800"/>
              </a:lnSpc>
              <a:spcBef>
                <a:spcPts val="0"/>
              </a:spcBef>
              <a:spcAft>
                <a:spcPts val="0"/>
              </a:spcAft>
              <a:buSzPts val="2200"/>
              <a:buChar char="•"/>
            </a:pPr>
            <a:r>
              <a:rPr lang="sv-SE"/>
              <a:t>Is this value ever used?</a:t>
            </a:r>
            <a:endParaRPr/>
          </a:p>
          <a:p>
            <a:pPr indent="-368300" lvl="1" marL="914400" rtl="0" algn="l">
              <a:lnSpc>
                <a:spcPct val="91800"/>
              </a:lnSpc>
              <a:spcBef>
                <a:spcPts val="0"/>
              </a:spcBef>
              <a:spcAft>
                <a:spcPts val="0"/>
              </a:spcAft>
              <a:buSzPts val="2200"/>
              <a:buChar char="•"/>
            </a:pPr>
            <a:r>
              <a:rPr lang="sv-SE"/>
              <a:t>Is this variable properly initialized?</a:t>
            </a:r>
            <a:endParaRPr/>
          </a:p>
          <a:p>
            <a:pPr indent="-368300" lvl="1" marL="914400" rtl="0" algn="l">
              <a:lnSpc>
                <a:spcPct val="91800"/>
              </a:lnSpc>
              <a:spcBef>
                <a:spcPts val="0"/>
              </a:spcBef>
              <a:spcAft>
                <a:spcPts val="0"/>
              </a:spcAft>
              <a:buSzPts val="2200"/>
              <a:buChar char="•"/>
            </a:pPr>
            <a:r>
              <a:rPr lang="sv-SE"/>
              <a:t>If the expression assigned to a variable is changed what else would be affected?</a:t>
            </a:r>
            <a:endParaRPr/>
          </a:p>
        </p:txBody>
      </p:sp>
      <p:sp>
        <p:nvSpPr>
          <p:cNvPr id="163" name="Google Shape;163;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Pairs</a:t>
            </a:r>
            <a:endParaRPr/>
          </a:p>
        </p:txBody>
      </p:sp>
      <p:sp>
        <p:nvSpPr>
          <p:cNvPr id="416" name="Google Shape;416;p53"/>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800">
                <a:latin typeface="Consolas"/>
                <a:ea typeface="Consolas"/>
                <a:cs typeface="Consolas"/>
                <a:sym typeface="Consolas"/>
              </a:rPr>
              <a:t>1. int doSomething(int x, int y) </a:t>
            </a:r>
            <a:br>
              <a:rPr b="1" lang="sv-SE" sz="1800">
                <a:latin typeface="Consolas"/>
                <a:ea typeface="Consolas"/>
                <a:cs typeface="Consolas"/>
                <a:sym typeface="Consolas"/>
              </a:rPr>
            </a:br>
            <a:r>
              <a:rPr b="1" lang="sv-SE" sz="1800">
                <a:latin typeface="Consolas"/>
                <a:ea typeface="Consolas"/>
                <a:cs typeface="Consolas"/>
                <a:sym typeface="Consolas"/>
              </a:rPr>
              <a:t>2.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3. 		while(y &gt; 0)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4.			if(x &gt; 0) {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5.				y = y - x;</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6.			}else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7.				x = x + 1;</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8.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9.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10.		return x + y;</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11. }</a:t>
            </a:r>
            <a:endParaRPr sz="1800">
              <a:latin typeface="Consolas"/>
              <a:ea typeface="Consolas"/>
              <a:cs typeface="Consolas"/>
              <a:sym typeface="Consolas"/>
            </a:endParaRPr>
          </a:p>
        </p:txBody>
      </p:sp>
      <p:graphicFrame>
        <p:nvGraphicFramePr>
          <p:cNvPr id="417" name="Google Shape;417;p53"/>
          <p:cNvGraphicFramePr/>
          <p:nvPr/>
        </p:nvGraphicFramePr>
        <p:xfrm>
          <a:off x="4692300" y="1609575"/>
          <a:ext cx="3000000" cy="3000000"/>
        </p:xfrm>
        <a:graphic>
          <a:graphicData uri="http://schemas.openxmlformats.org/drawingml/2006/table">
            <a:tbl>
              <a:tblPr>
                <a:noFill/>
                <a:tableStyleId>{A9A5F2D7-2F0A-42A9-9161-07EBE63469C9}</a:tableStyleId>
              </a:tblPr>
              <a:tblGrid>
                <a:gridCol w="948650"/>
                <a:gridCol w="232377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D-U Pairs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4), (1, 5), (1, 7), (1, 10), (7, 4), (7, 5), (7, 7), (7, 10) </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3), (1, 5), (1, 10), (5, 3), (5, 5), (5, 10)</a:t>
                      </a:r>
                      <a:endParaRPr sz="1100"/>
                    </a:p>
                  </a:txBody>
                  <a:tcPr marT="68575" marB="68575" marR="91425" marL="91425"/>
                </a:tc>
              </a:tr>
            </a:tbl>
          </a:graphicData>
        </a:graphic>
      </p:graphicFrame>
      <p:sp>
        <p:nvSpPr>
          <p:cNvPr id="418" name="Google Shape;418;p53"/>
          <p:cNvSpPr txBox="1"/>
          <p:nvPr/>
        </p:nvSpPr>
        <p:spPr>
          <a:xfrm>
            <a:off x="4296100" y="2926481"/>
            <a:ext cx="39315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1: (x = 1, y = 2)</a:t>
            </a:r>
            <a:endParaRPr b="1"/>
          </a:p>
          <a:p>
            <a:pPr indent="0" lvl="0" marL="0" rtl="0" algn="l">
              <a:spcBef>
                <a:spcPts val="0"/>
              </a:spcBef>
              <a:spcAft>
                <a:spcPts val="0"/>
              </a:spcAft>
              <a:buNone/>
            </a:pPr>
            <a:r>
              <a:rPr lang="sv-SE"/>
              <a:t>Covers lines 1, 3, 4, 5, 3, 4, 5, 3, 10</a:t>
            </a:r>
            <a:endParaRPr/>
          </a:p>
          <a:p>
            <a:pPr indent="0" lvl="0" marL="0" rtl="0" algn="l">
              <a:spcBef>
                <a:spcPts val="0"/>
              </a:spcBef>
              <a:spcAft>
                <a:spcPts val="0"/>
              </a:spcAft>
              <a:buNone/>
            </a:pPr>
            <a:r>
              <a:t/>
            </a:r>
            <a:endParaRPr/>
          </a:p>
        </p:txBody>
      </p:sp>
      <p:cxnSp>
        <p:nvCxnSpPr>
          <p:cNvPr id="419" name="Google Shape;419;p53"/>
          <p:cNvCxnSpPr/>
          <p:nvPr/>
        </p:nvCxnSpPr>
        <p:spPr>
          <a:xfrm>
            <a:off x="5640950" y="2099775"/>
            <a:ext cx="393000" cy="9300"/>
          </a:xfrm>
          <a:prstGeom prst="straightConnector1">
            <a:avLst/>
          </a:prstGeom>
          <a:noFill/>
          <a:ln cap="flat" cmpd="sng" w="9525">
            <a:solidFill>
              <a:srgbClr val="FF0000"/>
            </a:solidFill>
            <a:prstDash val="solid"/>
            <a:round/>
            <a:headEnd len="med" w="med" type="none"/>
            <a:tailEnd len="med" w="med" type="none"/>
          </a:ln>
        </p:spPr>
      </p:cxnSp>
      <p:cxnSp>
        <p:nvCxnSpPr>
          <p:cNvPr id="420" name="Google Shape;420;p53"/>
          <p:cNvCxnSpPr/>
          <p:nvPr/>
        </p:nvCxnSpPr>
        <p:spPr>
          <a:xfrm>
            <a:off x="6025300"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21" name="Google Shape;421;p53"/>
          <p:cNvCxnSpPr/>
          <p:nvPr/>
        </p:nvCxnSpPr>
        <p:spPr>
          <a:xfrm>
            <a:off x="6964375"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22" name="Google Shape;422;p53"/>
          <p:cNvCxnSpPr/>
          <p:nvPr/>
        </p:nvCxnSpPr>
        <p:spPr>
          <a:xfrm>
            <a:off x="5600900"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23" name="Google Shape;423;p53"/>
          <p:cNvCxnSpPr/>
          <p:nvPr/>
        </p:nvCxnSpPr>
        <p:spPr>
          <a:xfrm>
            <a:off x="6025300"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24" name="Google Shape;424;p53"/>
          <p:cNvCxnSpPr/>
          <p:nvPr/>
        </p:nvCxnSpPr>
        <p:spPr>
          <a:xfrm>
            <a:off x="6964375"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25" name="Google Shape;425;p53"/>
          <p:cNvCxnSpPr/>
          <p:nvPr/>
        </p:nvCxnSpPr>
        <p:spPr>
          <a:xfrm>
            <a:off x="7324375" y="257174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26" name="Google Shape;426;p53"/>
          <p:cNvCxnSpPr/>
          <p:nvPr/>
        </p:nvCxnSpPr>
        <p:spPr>
          <a:xfrm>
            <a:off x="5721775" y="2749494"/>
            <a:ext cx="473100" cy="0"/>
          </a:xfrm>
          <a:prstGeom prst="straightConnector1">
            <a:avLst/>
          </a:prstGeom>
          <a:noFill/>
          <a:ln cap="flat" cmpd="sng" w="9525">
            <a:solidFill>
              <a:srgbClr val="FF0000"/>
            </a:solidFill>
            <a:prstDash val="solid"/>
            <a:round/>
            <a:headEnd len="med" w="med" type="none"/>
            <a:tailEnd len="med" w="med" type="none"/>
          </a:ln>
        </p:spPr>
      </p:cxnSp>
      <p:sp>
        <p:nvSpPr>
          <p:cNvPr id="427" name="Google Shape;427;p53"/>
          <p:cNvSpPr txBox="1"/>
          <p:nvPr/>
        </p:nvSpPr>
        <p:spPr>
          <a:xfrm>
            <a:off x="4296100" y="3361738"/>
            <a:ext cx="42351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2: (x = -1, y = 1)</a:t>
            </a:r>
            <a:endParaRPr b="1"/>
          </a:p>
          <a:p>
            <a:pPr indent="0" lvl="0" marL="0" rtl="0" algn="l">
              <a:spcBef>
                <a:spcPts val="0"/>
              </a:spcBef>
              <a:spcAft>
                <a:spcPts val="0"/>
              </a:spcAft>
              <a:buNone/>
            </a:pPr>
            <a:r>
              <a:rPr lang="sv-SE"/>
              <a:t>Covers lines 1, 3, 4, 6, 7, 3, 4, 6, 7, 3, 4, 5, 3, 10</a:t>
            </a:r>
            <a:endParaRPr/>
          </a:p>
          <a:p>
            <a:pPr indent="0" lvl="0" marL="0" rtl="0" algn="l">
              <a:spcBef>
                <a:spcPts val="0"/>
              </a:spcBef>
              <a:spcAft>
                <a:spcPts val="0"/>
              </a:spcAft>
              <a:buNone/>
            </a:pPr>
            <a:r>
              <a:t/>
            </a:r>
            <a:endParaRPr/>
          </a:p>
        </p:txBody>
      </p:sp>
      <p:cxnSp>
        <p:nvCxnSpPr>
          <p:cNvPr id="428" name="Google Shape;428;p53"/>
          <p:cNvCxnSpPr/>
          <p:nvPr/>
        </p:nvCxnSpPr>
        <p:spPr>
          <a:xfrm>
            <a:off x="6368038"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29" name="Google Shape;429;p53"/>
          <p:cNvCxnSpPr/>
          <p:nvPr/>
        </p:nvCxnSpPr>
        <p:spPr>
          <a:xfrm>
            <a:off x="7383450" y="209369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30" name="Google Shape;430;p53"/>
          <p:cNvCxnSpPr/>
          <p:nvPr/>
        </p:nvCxnSpPr>
        <p:spPr>
          <a:xfrm>
            <a:off x="5640950" y="2264519"/>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31" name="Google Shape;431;p53"/>
          <p:cNvCxnSpPr/>
          <p:nvPr/>
        </p:nvCxnSpPr>
        <p:spPr>
          <a:xfrm>
            <a:off x="6091963" y="2264519"/>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32" name="Google Shape;432;p53"/>
          <p:cNvCxnSpPr/>
          <p:nvPr/>
        </p:nvCxnSpPr>
        <p:spPr>
          <a:xfrm>
            <a:off x="6498400" y="2264513"/>
            <a:ext cx="473100" cy="0"/>
          </a:xfrm>
          <a:prstGeom prst="straightConnector1">
            <a:avLst/>
          </a:prstGeom>
          <a:noFill/>
          <a:ln cap="flat" cmpd="sng" w="9525">
            <a:solidFill>
              <a:srgbClr val="FF0000"/>
            </a:solidFill>
            <a:prstDash val="solid"/>
            <a:round/>
            <a:headEnd len="med" w="med" type="none"/>
            <a:tailEnd len="med" w="med" type="none"/>
          </a:ln>
        </p:spPr>
      </p:cxnSp>
      <p:sp>
        <p:nvSpPr>
          <p:cNvPr id="433" name="Google Shape;433;p53"/>
          <p:cNvSpPr txBox="1"/>
          <p:nvPr/>
        </p:nvSpPr>
        <p:spPr>
          <a:xfrm>
            <a:off x="4296100" y="3797000"/>
            <a:ext cx="42351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3: (x = 1, y = 0)</a:t>
            </a:r>
            <a:endParaRPr b="1"/>
          </a:p>
          <a:p>
            <a:pPr indent="0" lvl="0" marL="0" rtl="0" algn="l">
              <a:spcBef>
                <a:spcPts val="0"/>
              </a:spcBef>
              <a:spcAft>
                <a:spcPts val="0"/>
              </a:spcAft>
              <a:buNone/>
            </a:pPr>
            <a:r>
              <a:rPr lang="sv-SE"/>
              <a:t>Covers lines 1, 3, 8</a:t>
            </a:r>
            <a:endParaRPr/>
          </a:p>
          <a:p>
            <a:pPr indent="0" lvl="0" marL="0" rtl="0" algn="l">
              <a:spcBef>
                <a:spcPts val="0"/>
              </a:spcBef>
              <a:spcAft>
                <a:spcPts val="0"/>
              </a:spcAft>
              <a:buNone/>
            </a:pPr>
            <a:r>
              <a:t/>
            </a:r>
            <a:endParaRPr/>
          </a:p>
        </p:txBody>
      </p:sp>
      <p:cxnSp>
        <p:nvCxnSpPr>
          <p:cNvPr id="434" name="Google Shape;434;p53"/>
          <p:cNvCxnSpPr/>
          <p:nvPr/>
        </p:nvCxnSpPr>
        <p:spPr>
          <a:xfrm>
            <a:off x="6553200" y="2571750"/>
            <a:ext cx="473100" cy="0"/>
          </a:xfrm>
          <a:prstGeom prst="straightConnector1">
            <a:avLst/>
          </a:prstGeom>
          <a:noFill/>
          <a:ln cap="flat" cmpd="sng" w="9525">
            <a:solidFill>
              <a:srgbClr val="FF0000"/>
            </a:solidFill>
            <a:prstDash val="solid"/>
            <a:round/>
            <a:headEnd len="med" w="med" type="none"/>
            <a:tailEnd len="med" w="med" type="none"/>
          </a:ln>
        </p:spPr>
      </p:cxnSp>
      <p:sp>
        <p:nvSpPr>
          <p:cNvPr id="435" name="Google Shape;435;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436" name="Google Shape;436;p53"/>
          <p:cNvGraphicFramePr/>
          <p:nvPr/>
        </p:nvGraphicFramePr>
        <p:xfrm>
          <a:off x="5029700" y="548213"/>
          <a:ext cx="3000000" cy="3000000"/>
        </p:xfrm>
        <a:graphic>
          <a:graphicData uri="http://schemas.openxmlformats.org/drawingml/2006/table">
            <a:tbl>
              <a:tblPr>
                <a:noFill/>
                <a:tableStyleId>{A9A5F2D7-2F0A-42A9-9161-07EBE63469C9}</a:tableStyleId>
              </a:tblPr>
              <a:tblGrid>
                <a:gridCol w="1049925"/>
                <a:gridCol w="1049925"/>
                <a:gridCol w="10499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1, 7</a:t>
                      </a:r>
                      <a:endParaRPr sz="1100"/>
                    </a:p>
                  </a:txBody>
                  <a:tcPr marT="68575" marB="68575" marR="91425" marL="91425"/>
                </a:tc>
                <a:tc>
                  <a:txBody>
                    <a:bodyPr/>
                    <a:lstStyle/>
                    <a:p>
                      <a:pPr indent="0" lvl="0" marL="0" rtl="0" algn="l">
                        <a:spcBef>
                          <a:spcPts val="0"/>
                        </a:spcBef>
                        <a:spcAft>
                          <a:spcPts val="0"/>
                        </a:spcAft>
                        <a:buNone/>
                      </a:pPr>
                      <a:r>
                        <a:rPr lang="sv-SE" sz="1100"/>
                        <a:t>4, 5, 7, 10</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1, 5</a:t>
                      </a:r>
                      <a:endParaRPr sz="1100"/>
                    </a:p>
                  </a:txBody>
                  <a:tcPr marT="68575" marB="68575" marR="91425" marL="91425"/>
                </a:tc>
                <a:tc>
                  <a:txBody>
                    <a:bodyPr/>
                    <a:lstStyle/>
                    <a:p>
                      <a:pPr indent="0" lvl="0" marL="0" rtl="0" algn="l">
                        <a:spcBef>
                          <a:spcPts val="0"/>
                        </a:spcBef>
                        <a:spcAft>
                          <a:spcPts val="0"/>
                        </a:spcAft>
                        <a:buNone/>
                      </a:pPr>
                      <a:r>
                        <a:rPr lang="sv-SE" sz="1100"/>
                        <a:t>3, 5, 10</a:t>
                      </a:r>
                      <a:endParaRPr sz="1100"/>
                    </a:p>
                  </a:txBody>
                  <a:tcPr marT="68575" marB="6857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
                                        <p:tgtEl>
                                          <p:spTgt spid="4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
                                        <p:tgtEl>
                                          <p:spTgt spid="421"/>
                                        </p:tgtEl>
                                      </p:cBhvr>
                                    </p:animEffect>
                                  </p:childTnLst>
                                </p:cTn>
                              </p:par>
                              <p:par>
                                <p:cTn fill="hold" nodeType="withEffect" presetClass="entr" presetID="10" presetSubtype="0">
                                  <p:stCondLst>
                                    <p:cond delay="0"/>
                                  </p:stCondLst>
                                  <p:childTnLst>
                                    <p:set>
                                      <p:cBhvr>
                                        <p:cTn dur="1" fill="hold">
                                          <p:stCondLst>
                                            <p:cond delay="0"/>
                                          </p:stCondLst>
                                        </p:cTn>
                                        <p:tgtEl>
                                          <p:spTgt spid="422"/>
                                        </p:tgtEl>
                                        <p:attrNameLst>
                                          <p:attrName>style.visibility</p:attrName>
                                        </p:attrNameLst>
                                      </p:cBhvr>
                                      <p:to>
                                        <p:strVal val="visible"/>
                                      </p:to>
                                    </p:set>
                                    <p:animEffect filter="fade" transition="in">
                                      <p:cBhvr>
                                        <p:cTn dur="1"/>
                                        <p:tgtEl>
                                          <p:spTgt spid="422"/>
                                        </p:tgtEl>
                                      </p:cBhvr>
                                    </p:animEffect>
                                  </p:childTnLst>
                                </p:cTn>
                              </p:par>
                              <p:par>
                                <p:cTn fill="hold" nodeType="with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
                                        <p:tgtEl>
                                          <p:spTgt spid="424"/>
                                        </p:tgtEl>
                                      </p:cBhvr>
                                    </p:animEffect>
                                  </p:childTnLst>
                                </p:cTn>
                              </p:par>
                              <p:par>
                                <p:cTn fill="hold" nodeType="with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
                                        <p:tgtEl>
                                          <p:spTgt spid="430"/>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
                                        <p:tgtEl>
                                          <p:spTgt spid="4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
                                        <p:tgtEl>
                                          <p:spTgt spid="4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43" name="Google Shape;443;p5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Data and Control Dependence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Dependence</a:t>
            </a:r>
            <a:endParaRPr/>
          </a:p>
        </p:txBody>
      </p:sp>
      <p:sp>
        <p:nvSpPr>
          <p:cNvPr id="449" name="Google Shape;449;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Font typeface="Arial"/>
              <a:buChar char="•"/>
            </a:pPr>
            <a:r>
              <a:rPr lang="sv-SE"/>
              <a:t>If a definition is impacted by a fault, all uses of that definition will be too. </a:t>
            </a:r>
            <a:endParaRPr/>
          </a:p>
          <a:p>
            <a:pPr indent="-393700" lvl="0" marL="457200" marR="0" rtl="0" algn="l">
              <a:lnSpc>
                <a:spcPct val="100000"/>
              </a:lnSpc>
              <a:spcBef>
                <a:spcPts val="0"/>
              </a:spcBef>
              <a:spcAft>
                <a:spcPts val="0"/>
              </a:spcAft>
              <a:buSzPts val="2600"/>
              <a:buChar char="•"/>
            </a:pPr>
            <a:r>
              <a:rPr lang="sv-SE"/>
              <a:t>Uses are </a:t>
            </a:r>
            <a:r>
              <a:rPr i="1" lang="sv-SE"/>
              <a:t>dependent</a:t>
            </a:r>
            <a:r>
              <a:rPr lang="sv-SE"/>
              <a:t> on definitions.</a:t>
            </a:r>
            <a:endParaRPr/>
          </a:p>
          <a:p>
            <a:pPr indent="-393700" lvl="0" marL="457200" marR="0" rtl="0" algn="l">
              <a:lnSpc>
                <a:spcPct val="100000"/>
              </a:lnSpc>
              <a:spcBef>
                <a:spcPts val="0"/>
              </a:spcBef>
              <a:spcAft>
                <a:spcPts val="0"/>
              </a:spcAft>
              <a:buSzPts val="2600"/>
              <a:buChar char="•"/>
            </a:pPr>
            <a:r>
              <a:rPr lang="sv-SE"/>
              <a:t>Tests and analyses that focus on these dependencies are likely to detect faults.</a:t>
            </a:r>
            <a:endParaRPr/>
          </a:p>
          <a:p>
            <a:pPr indent="-419100" lvl="0" marL="457200" marR="0" rtl="0" algn="l">
              <a:lnSpc>
                <a:spcPct val="100000"/>
              </a:lnSpc>
              <a:spcBef>
                <a:spcPts val="0"/>
              </a:spcBef>
              <a:spcAft>
                <a:spcPts val="0"/>
              </a:spcAft>
              <a:buClr>
                <a:schemeClr val="dk1"/>
              </a:buClr>
              <a:buSzPts val="3000"/>
              <a:buFont typeface="Arial"/>
              <a:buChar char="•"/>
            </a:pPr>
            <a:r>
              <a:rPr lang="sv-SE"/>
              <a:t>Tests and analyses can be designed to cover different def-use pairs.</a:t>
            </a:r>
            <a:endParaRPr sz="2400"/>
          </a:p>
        </p:txBody>
      </p:sp>
      <p:sp>
        <p:nvSpPr>
          <p:cNvPr id="450" name="Google Shape;450;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Dependence</a:t>
            </a:r>
            <a:endParaRPr/>
          </a:p>
        </p:txBody>
      </p:sp>
      <p:sp>
        <p:nvSpPr>
          <p:cNvPr id="456" name="Google Shape;456;p56"/>
          <p:cNvSpPr txBox="1"/>
          <p:nvPr>
            <p:ph idx="1" type="body"/>
          </p:nvPr>
        </p:nvSpPr>
        <p:spPr>
          <a:xfrm>
            <a:off x="468899" y="1282400"/>
            <a:ext cx="37896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Data dependency can be visualized.</a:t>
            </a:r>
            <a:endParaRPr/>
          </a:p>
          <a:p>
            <a:pPr indent="-368300" lvl="1" marL="914400" rtl="0" algn="l">
              <a:spcBef>
                <a:spcPts val="600"/>
              </a:spcBef>
              <a:spcAft>
                <a:spcPts val="0"/>
              </a:spcAft>
              <a:buSzPts val="2200"/>
              <a:buChar char="•"/>
            </a:pPr>
            <a:r>
              <a:rPr lang="sv-SE"/>
              <a:t>Data dependence graph</a:t>
            </a:r>
            <a:endParaRPr/>
          </a:p>
          <a:p>
            <a:pPr indent="-368300" lvl="1" marL="914400" rtl="0" algn="l">
              <a:spcBef>
                <a:spcPts val="600"/>
              </a:spcBef>
              <a:spcAft>
                <a:spcPts val="0"/>
              </a:spcAft>
              <a:buSzPts val="2200"/>
              <a:buChar char="•"/>
            </a:pPr>
            <a:r>
              <a:rPr lang="sv-SE"/>
              <a:t>Paired with control-flow graph.</a:t>
            </a:r>
            <a:endParaRPr/>
          </a:p>
          <a:p>
            <a:pPr indent="-368300" lvl="1" marL="914400" rtl="0" algn="l">
              <a:spcBef>
                <a:spcPts val="600"/>
              </a:spcBef>
              <a:spcAft>
                <a:spcPts val="0"/>
              </a:spcAft>
              <a:buSzPts val="2200"/>
              <a:buChar char="•"/>
            </a:pPr>
            <a:r>
              <a:rPr lang="sv-SE"/>
              <a:t>Nodes = statements</a:t>
            </a:r>
            <a:endParaRPr/>
          </a:p>
          <a:p>
            <a:pPr indent="-368300" lvl="1" marL="914400" rtl="0" algn="l">
              <a:spcBef>
                <a:spcPts val="600"/>
              </a:spcBef>
              <a:spcAft>
                <a:spcPts val="0"/>
              </a:spcAft>
              <a:buSzPts val="2200"/>
              <a:buChar char="•"/>
            </a:pPr>
            <a:r>
              <a:rPr lang="sv-SE"/>
              <a:t>Edges = data dependence</a:t>
            </a:r>
            <a:endParaRPr/>
          </a:p>
        </p:txBody>
      </p:sp>
      <p:sp>
        <p:nvSpPr>
          <p:cNvPr id="457" name="Google Shape;457;p56"/>
          <p:cNvSpPr/>
          <p:nvPr/>
        </p:nvSpPr>
        <p:spPr>
          <a:xfrm>
            <a:off x="5069775" y="1365703"/>
            <a:ext cx="2652900" cy="53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public int gcd(int x, int y) {</a:t>
            </a:r>
            <a:endParaRPr b="1"/>
          </a:p>
          <a:p>
            <a:pPr indent="0" lvl="0" marL="0" rtl="0" algn="l">
              <a:spcBef>
                <a:spcPts val="0"/>
              </a:spcBef>
              <a:spcAft>
                <a:spcPts val="0"/>
              </a:spcAft>
              <a:buNone/>
            </a:pPr>
            <a:r>
              <a:rPr b="1" lang="sv-SE"/>
              <a:t>int tmp;</a:t>
            </a:r>
            <a:endParaRPr b="1"/>
          </a:p>
        </p:txBody>
      </p:sp>
      <p:sp>
        <p:nvSpPr>
          <p:cNvPr id="458" name="Google Shape;458;p56"/>
          <p:cNvSpPr/>
          <p:nvPr/>
        </p:nvSpPr>
        <p:spPr>
          <a:xfrm>
            <a:off x="5312850" y="2381513"/>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tmp = x % y</a:t>
            </a:r>
            <a:endParaRPr b="1"/>
          </a:p>
        </p:txBody>
      </p:sp>
      <p:sp>
        <p:nvSpPr>
          <p:cNvPr id="459" name="Google Shape;459;p56"/>
          <p:cNvSpPr/>
          <p:nvPr/>
        </p:nvSpPr>
        <p:spPr>
          <a:xfrm>
            <a:off x="5312850" y="3170934"/>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y = tmp;</a:t>
            </a:r>
            <a:endParaRPr b="1"/>
          </a:p>
        </p:txBody>
      </p:sp>
      <p:sp>
        <p:nvSpPr>
          <p:cNvPr id="460" name="Google Shape;460;p56"/>
          <p:cNvSpPr/>
          <p:nvPr/>
        </p:nvSpPr>
        <p:spPr>
          <a:xfrm>
            <a:off x="3874950" y="3960375"/>
            <a:ext cx="18966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while (y != 0) {</a:t>
            </a:r>
            <a:endParaRPr b="1"/>
          </a:p>
        </p:txBody>
      </p:sp>
      <p:sp>
        <p:nvSpPr>
          <p:cNvPr id="461" name="Google Shape;461;p56"/>
          <p:cNvSpPr/>
          <p:nvPr/>
        </p:nvSpPr>
        <p:spPr>
          <a:xfrm>
            <a:off x="7069675" y="3551419"/>
            <a:ext cx="931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x = y</a:t>
            </a:r>
            <a:endParaRPr b="1"/>
          </a:p>
        </p:txBody>
      </p:sp>
      <p:sp>
        <p:nvSpPr>
          <p:cNvPr id="462" name="Google Shape;462;p56"/>
          <p:cNvSpPr/>
          <p:nvPr/>
        </p:nvSpPr>
        <p:spPr>
          <a:xfrm>
            <a:off x="6945475" y="4176450"/>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return x;</a:t>
            </a:r>
            <a:endParaRPr b="1"/>
          </a:p>
        </p:txBody>
      </p:sp>
      <p:cxnSp>
        <p:nvCxnSpPr>
          <p:cNvPr id="463" name="Google Shape;463;p56"/>
          <p:cNvCxnSpPr/>
          <p:nvPr/>
        </p:nvCxnSpPr>
        <p:spPr>
          <a:xfrm flipH="1">
            <a:off x="5686800" y="1905441"/>
            <a:ext cx="427200" cy="476100"/>
          </a:xfrm>
          <a:prstGeom prst="straightConnector1">
            <a:avLst/>
          </a:prstGeom>
          <a:noFill/>
          <a:ln cap="flat" cmpd="sng" w="19050">
            <a:solidFill>
              <a:schemeClr val="dk2"/>
            </a:solidFill>
            <a:prstDash val="dash"/>
            <a:round/>
            <a:headEnd len="med" w="med" type="none"/>
            <a:tailEnd len="med" w="med" type="triangle"/>
          </a:ln>
        </p:spPr>
      </p:cxnSp>
      <p:sp>
        <p:nvSpPr>
          <p:cNvPr id="464" name="Google Shape;464;p56"/>
          <p:cNvSpPr txBox="1"/>
          <p:nvPr/>
        </p:nvSpPr>
        <p:spPr>
          <a:xfrm>
            <a:off x="5588000" y="1953263"/>
            <a:ext cx="451500" cy="3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x</a:t>
            </a:r>
            <a:endParaRPr/>
          </a:p>
        </p:txBody>
      </p:sp>
      <p:cxnSp>
        <p:nvCxnSpPr>
          <p:cNvPr id="465" name="Google Shape;465;p56"/>
          <p:cNvCxnSpPr>
            <a:stCxn id="457" idx="2"/>
          </p:cNvCxnSpPr>
          <p:nvPr/>
        </p:nvCxnSpPr>
        <p:spPr>
          <a:xfrm flipH="1">
            <a:off x="6223125" y="1905403"/>
            <a:ext cx="173100" cy="444000"/>
          </a:xfrm>
          <a:prstGeom prst="straightConnector1">
            <a:avLst/>
          </a:prstGeom>
          <a:noFill/>
          <a:ln cap="flat" cmpd="sng" w="19050">
            <a:solidFill>
              <a:schemeClr val="dk2"/>
            </a:solidFill>
            <a:prstDash val="dash"/>
            <a:round/>
            <a:headEnd len="med" w="med" type="none"/>
            <a:tailEnd len="med" w="med" type="triangle"/>
          </a:ln>
        </p:spPr>
      </p:cxnSp>
      <p:sp>
        <p:nvSpPr>
          <p:cNvPr id="466" name="Google Shape;466;p56"/>
          <p:cNvSpPr txBox="1"/>
          <p:nvPr/>
        </p:nvSpPr>
        <p:spPr>
          <a:xfrm>
            <a:off x="6462900" y="2042588"/>
            <a:ext cx="2682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6"/>
          <p:cNvSpPr txBox="1"/>
          <p:nvPr/>
        </p:nvSpPr>
        <p:spPr>
          <a:xfrm>
            <a:off x="6519325" y="2000250"/>
            <a:ext cx="3528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y</a:t>
            </a:r>
            <a:endParaRPr/>
          </a:p>
        </p:txBody>
      </p:sp>
      <p:cxnSp>
        <p:nvCxnSpPr>
          <p:cNvPr id="468" name="Google Shape;468;p56"/>
          <p:cNvCxnSpPr/>
          <p:nvPr/>
        </p:nvCxnSpPr>
        <p:spPr>
          <a:xfrm rot="10800000">
            <a:off x="6211700" y="2770059"/>
            <a:ext cx="0" cy="408900"/>
          </a:xfrm>
          <a:prstGeom prst="straightConnector1">
            <a:avLst/>
          </a:prstGeom>
          <a:noFill/>
          <a:ln cap="flat" cmpd="sng" w="19050">
            <a:solidFill>
              <a:schemeClr val="dk2"/>
            </a:solidFill>
            <a:prstDash val="dash"/>
            <a:round/>
            <a:headEnd len="med" w="med" type="none"/>
            <a:tailEnd len="med" w="med" type="triangle"/>
          </a:ln>
        </p:spPr>
      </p:cxnSp>
      <p:sp>
        <p:nvSpPr>
          <p:cNvPr id="469" name="Google Shape;469;p56"/>
          <p:cNvSpPr txBox="1"/>
          <p:nvPr/>
        </p:nvSpPr>
        <p:spPr>
          <a:xfrm>
            <a:off x="6378300" y="2794088"/>
            <a:ext cx="3528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y</a:t>
            </a:r>
            <a:endParaRPr/>
          </a:p>
        </p:txBody>
      </p:sp>
      <p:cxnSp>
        <p:nvCxnSpPr>
          <p:cNvPr id="470" name="Google Shape;470;p56"/>
          <p:cNvCxnSpPr/>
          <p:nvPr/>
        </p:nvCxnSpPr>
        <p:spPr>
          <a:xfrm>
            <a:off x="5503350" y="2769919"/>
            <a:ext cx="0" cy="408900"/>
          </a:xfrm>
          <a:prstGeom prst="straightConnector1">
            <a:avLst/>
          </a:prstGeom>
          <a:noFill/>
          <a:ln cap="flat" cmpd="sng" w="19050">
            <a:solidFill>
              <a:schemeClr val="dk2"/>
            </a:solidFill>
            <a:prstDash val="dash"/>
            <a:round/>
            <a:headEnd len="med" w="med" type="none"/>
            <a:tailEnd len="med" w="med" type="triangle"/>
          </a:ln>
        </p:spPr>
      </p:cxnSp>
      <p:sp>
        <p:nvSpPr>
          <p:cNvPr id="471" name="Google Shape;471;p56"/>
          <p:cNvSpPr txBox="1"/>
          <p:nvPr/>
        </p:nvSpPr>
        <p:spPr>
          <a:xfrm>
            <a:off x="5547025" y="2809763"/>
            <a:ext cx="621000" cy="1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tmp</a:t>
            </a:r>
            <a:endParaRPr/>
          </a:p>
        </p:txBody>
      </p:sp>
      <p:cxnSp>
        <p:nvCxnSpPr>
          <p:cNvPr id="472" name="Google Shape;472;p56"/>
          <p:cNvCxnSpPr>
            <a:endCxn id="460" idx="0"/>
          </p:cNvCxnSpPr>
          <p:nvPr/>
        </p:nvCxnSpPr>
        <p:spPr>
          <a:xfrm flipH="1">
            <a:off x="4823250" y="1915575"/>
            <a:ext cx="454500" cy="2044800"/>
          </a:xfrm>
          <a:prstGeom prst="straightConnector1">
            <a:avLst/>
          </a:prstGeom>
          <a:noFill/>
          <a:ln cap="flat" cmpd="sng" w="19050">
            <a:solidFill>
              <a:schemeClr val="dk2"/>
            </a:solidFill>
            <a:prstDash val="dash"/>
            <a:round/>
            <a:headEnd len="med" w="med" type="none"/>
            <a:tailEnd len="med" w="med" type="triangle"/>
          </a:ln>
        </p:spPr>
      </p:cxnSp>
      <p:sp>
        <p:nvSpPr>
          <p:cNvPr id="473" name="Google Shape;473;p56"/>
          <p:cNvSpPr txBox="1"/>
          <p:nvPr/>
        </p:nvSpPr>
        <p:spPr>
          <a:xfrm>
            <a:off x="4572000" y="2571750"/>
            <a:ext cx="4272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y</a:t>
            </a:r>
            <a:endParaRPr/>
          </a:p>
        </p:txBody>
      </p:sp>
      <p:cxnSp>
        <p:nvCxnSpPr>
          <p:cNvPr id="474" name="Google Shape;474;p56"/>
          <p:cNvCxnSpPr/>
          <p:nvPr/>
        </p:nvCxnSpPr>
        <p:spPr>
          <a:xfrm flipH="1">
            <a:off x="5277450" y="3555994"/>
            <a:ext cx="254100" cy="370500"/>
          </a:xfrm>
          <a:prstGeom prst="straightConnector1">
            <a:avLst/>
          </a:prstGeom>
          <a:noFill/>
          <a:ln cap="flat" cmpd="sng" w="19050">
            <a:solidFill>
              <a:schemeClr val="dk2"/>
            </a:solidFill>
            <a:prstDash val="dash"/>
            <a:round/>
            <a:headEnd len="med" w="med" type="none"/>
            <a:tailEnd len="med" w="med" type="triangle"/>
          </a:ln>
        </p:spPr>
      </p:cxnSp>
      <p:sp>
        <p:nvSpPr>
          <p:cNvPr id="475" name="Google Shape;475;p56"/>
          <p:cNvSpPr txBox="1"/>
          <p:nvPr/>
        </p:nvSpPr>
        <p:spPr>
          <a:xfrm>
            <a:off x="5503350" y="3628884"/>
            <a:ext cx="3528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y</a:t>
            </a:r>
            <a:endParaRPr/>
          </a:p>
        </p:txBody>
      </p:sp>
      <p:cxnSp>
        <p:nvCxnSpPr>
          <p:cNvPr id="476" name="Google Shape;476;p56"/>
          <p:cNvCxnSpPr>
            <a:stCxn id="459" idx="3"/>
            <a:endCxn id="461" idx="1"/>
          </p:cNvCxnSpPr>
          <p:nvPr/>
        </p:nvCxnSpPr>
        <p:spPr>
          <a:xfrm>
            <a:off x="6625050" y="3361134"/>
            <a:ext cx="444600" cy="380400"/>
          </a:xfrm>
          <a:prstGeom prst="straightConnector1">
            <a:avLst/>
          </a:prstGeom>
          <a:noFill/>
          <a:ln cap="flat" cmpd="sng" w="19050">
            <a:solidFill>
              <a:schemeClr val="dk2"/>
            </a:solidFill>
            <a:prstDash val="dash"/>
            <a:round/>
            <a:headEnd len="med" w="med" type="none"/>
            <a:tailEnd len="med" w="med" type="triangle"/>
          </a:ln>
        </p:spPr>
      </p:cxnSp>
      <p:sp>
        <p:nvSpPr>
          <p:cNvPr id="477" name="Google Shape;477;p56"/>
          <p:cNvSpPr txBox="1"/>
          <p:nvPr/>
        </p:nvSpPr>
        <p:spPr>
          <a:xfrm>
            <a:off x="6812075" y="3268556"/>
            <a:ext cx="3528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y</a:t>
            </a:r>
            <a:endParaRPr/>
          </a:p>
        </p:txBody>
      </p:sp>
      <p:cxnSp>
        <p:nvCxnSpPr>
          <p:cNvPr id="478" name="Google Shape;478;p56"/>
          <p:cNvCxnSpPr>
            <a:stCxn id="461" idx="0"/>
            <a:endCxn id="458" idx="3"/>
          </p:cNvCxnSpPr>
          <p:nvPr/>
        </p:nvCxnSpPr>
        <p:spPr>
          <a:xfrm rot="10800000">
            <a:off x="6625075" y="2571619"/>
            <a:ext cx="910200" cy="979800"/>
          </a:xfrm>
          <a:prstGeom prst="straightConnector1">
            <a:avLst/>
          </a:prstGeom>
          <a:noFill/>
          <a:ln cap="flat" cmpd="sng" w="19050">
            <a:solidFill>
              <a:schemeClr val="dk2"/>
            </a:solidFill>
            <a:prstDash val="dash"/>
            <a:round/>
            <a:headEnd len="med" w="med" type="none"/>
            <a:tailEnd len="med" w="med" type="triangle"/>
          </a:ln>
        </p:spPr>
      </p:cxnSp>
      <p:sp>
        <p:nvSpPr>
          <p:cNvPr id="479" name="Google Shape;479;p56"/>
          <p:cNvSpPr txBox="1"/>
          <p:nvPr/>
        </p:nvSpPr>
        <p:spPr>
          <a:xfrm>
            <a:off x="6941375" y="2756888"/>
            <a:ext cx="3528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y</a:t>
            </a:r>
            <a:endParaRPr/>
          </a:p>
        </p:txBody>
      </p:sp>
      <p:cxnSp>
        <p:nvCxnSpPr>
          <p:cNvPr id="480" name="Google Shape;480;p56"/>
          <p:cNvCxnSpPr/>
          <p:nvPr/>
        </p:nvCxnSpPr>
        <p:spPr>
          <a:xfrm>
            <a:off x="7351900" y="1905000"/>
            <a:ext cx="507900" cy="1640400"/>
          </a:xfrm>
          <a:prstGeom prst="straightConnector1">
            <a:avLst/>
          </a:prstGeom>
          <a:noFill/>
          <a:ln cap="flat" cmpd="sng" w="19050">
            <a:solidFill>
              <a:schemeClr val="dk2"/>
            </a:solidFill>
            <a:prstDash val="dash"/>
            <a:round/>
            <a:headEnd len="med" w="med" type="none"/>
            <a:tailEnd len="med" w="med" type="triangle"/>
          </a:ln>
        </p:spPr>
      </p:cxnSp>
      <p:sp>
        <p:nvSpPr>
          <p:cNvPr id="481" name="Google Shape;481;p56"/>
          <p:cNvSpPr txBox="1"/>
          <p:nvPr/>
        </p:nvSpPr>
        <p:spPr>
          <a:xfrm>
            <a:off x="7281325" y="2571750"/>
            <a:ext cx="3528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y</a:t>
            </a:r>
            <a:endParaRPr/>
          </a:p>
        </p:txBody>
      </p:sp>
      <p:cxnSp>
        <p:nvCxnSpPr>
          <p:cNvPr id="482" name="Google Shape;482;p56"/>
          <p:cNvCxnSpPr>
            <a:stCxn id="461" idx="2"/>
            <a:endCxn id="462" idx="0"/>
          </p:cNvCxnSpPr>
          <p:nvPr/>
        </p:nvCxnSpPr>
        <p:spPr>
          <a:xfrm>
            <a:off x="7535275" y="3931819"/>
            <a:ext cx="66300" cy="244500"/>
          </a:xfrm>
          <a:prstGeom prst="straightConnector1">
            <a:avLst/>
          </a:prstGeom>
          <a:noFill/>
          <a:ln cap="flat" cmpd="sng" w="19050">
            <a:solidFill>
              <a:schemeClr val="dk2"/>
            </a:solidFill>
            <a:prstDash val="dash"/>
            <a:round/>
            <a:headEnd len="med" w="med" type="none"/>
            <a:tailEnd len="med" w="med" type="triangle"/>
          </a:ln>
        </p:spPr>
      </p:cxnSp>
      <p:sp>
        <p:nvSpPr>
          <p:cNvPr id="483" name="Google Shape;483;p56"/>
          <p:cNvSpPr txBox="1"/>
          <p:nvPr/>
        </p:nvSpPr>
        <p:spPr>
          <a:xfrm>
            <a:off x="7601575" y="3927169"/>
            <a:ext cx="3528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x</a:t>
            </a:r>
            <a:endParaRPr/>
          </a:p>
        </p:txBody>
      </p:sp>
      <p:sp>
        <p:nvSpPr>
          <p:cNvPr id="484" name="Google Shape;484;p56"/>
          <p:cNvSpPr/>
          <p:nvPr/>
        </p:nvSpPr>
        <p:spPr>
          <a:xfrm>
            <a:off x="7761100" y="1619250"/>
            <a:ext cx="578575" cy="2540006"/>
          </a:xfrm>
          <a:custGeom>
            <a:rect b="b" l="l" r="r" t="t"/>
            <a:pathLst>
              <a:path extrusionOk="0" h="135467" w="23143">
                <a:moveTo>
                  <a:pt x="0" y="0"/>
                </a:moveTo>
                <a:lnTo>
                  <a:pt x="20885" y="27658"/>
                </a:lnTo>
                <a:lnTo>
                  <a:pt x="23143" y="116840"/>
                </a:lnTo>
                <a:lnTo>
                  <a:pt x="12983" y="135467"/>
                </a:lnTo>
              </a:path>
            </a:pathLst>
          </a:custGeom>
          <a:noFill/>
          <a:ln cap="flat" cmpd="sng" w="19050">
            <a:solidFill>
              <a:schemeClr val="dk2"/>
            </a:solidFill>
            <a:prstDash val="dash"/>
            <a:round/>
            <a:headEnd len="med" w="med" type="none"/>
            <a:tailEnd len="med" w="med" type="triangle"/>
          </a:ln>
        </p:spPr>
      </p:sp>
      <p:sp>
        <p:nvSpPr>
          <p:cNvPr id="485" name="Google Shape;485;p56"/>
          <p:cNvSpPr txBox="1"/>
          <p:nvPr/>
        </p:nvSpPr>
        <p:spPr>
          <a:xfrm>
            <a:off x="8257675" y="3741656"/>
            <a:ext cx="352800" cy="2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x</a:t>
            </a:r>
            <a:endParaRPr/>
          </a:p>
        </p:txBody>
      </p:sp>
      <p:sp>
        <p:nvSpPr>
          <p:cNvPr id="486" name="Google Shape;486;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0" name="Shape 490"/>
        <p:cNvGrpSpPr/>
        <p:nvPr/>
      </p:nvGrpSpPr>
      <p:grpSpPr>
        <a:xfrm>
          <a:off x="0" y="0"/>
          <a:ext cx="0" cy="0"/>
          <a:chOff x="0" y="0"/>
          <a:chExt cx="0" cy="0"/>
        </a:xfrm>
      </p:grpSpPr>
      <p:sp>
        <p:nvSpPr>
          <p:cNvPr id="491" name="Google Shape;491;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Forming Data Dependence Graphs</a:t>
            </a:r>
            <a:endParaRPr/>
          </a:p>
        </p:txBody>
      </p:sp>
      <p:sp>
        <p:nvSpPr>
          <p:cNvPr id="492" name="Google Shape;492;p57"/>
          <p:cNvSpPr/>
          <p:nvPr/>
        </p:nvSpPr>
        <p:spPr>
          <a:xfrm>
            <a:off x="5229400" y="1365700"/>
            <a:ext cx="2554200" cy="50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public int gcd(int x, int y) {</a:t>
            </a:r>
            <a:endParaRPr b="1"/>
          </a:p>
          <a:p>
            <a:pPr indent="0" lvl="0" marL="0" rtl="0" algn="l">
              <a:spcBef>
                <a:spcPts val="0"/>
              </a:spcBef>
              <a:spcAft>
                <a:spcPts val="0"/>
              </a:spcAft>
              <a:buNone/>
            </a:pPr>
            <a:r>
              <a:rPr b="1" lang="sv-SE"/>
              <a:t>int tmp;</a:t>
            </a:r>
            <a:endParaRPr b="1"/>
          </a:p>
        </p:txBody>
      </p:sp>
      <p:sp>
        <p:nvSpPr>
          <p:cNvPr id="493" name="Google Shape;493;p57"/>
          <p:cNvSpPr/>
          <p:nvPr/>
        </p:nvSpPr>
        <p:spPr>
          <a:xfrm>
            <a:off x="5611723" y="2318907"/>
            <a:ext cx="1182600" cy="3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tmp = x % y</a:t>
            </a:r>
            <a:endParaRPr b="1"/>
          </a:p>
        </p:txBody>
      </p:sp>
      <p:sp>
        <p:nvSpPr>
          <p:cNvPr id="494" name="Google Shape;494;p57"/>
          <p:cNvSpPr/>
          <p:nvPr/>
        </p:nvSpPr>
        <p:spPr>
          <a:xfrm>
            <a:off x="5611723" y="3059669"/>
            <a:ext cx="1182600" cy="3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y = tmp;</a:t>
            </a:r>
            <a:endParaRPr b="1"/>
          </a:p>
        </p:txBody>
      </p:sp>
      <p:sp>
        <p:nvSpPr>
          <p:cNvPr id="495" name="Google Shape;495;p57"/>
          <p:cNvSpPr/>
          <p:nvPr/>
        </p:nvSpPr>
        <p:spPr>
          <a:xfrm>
            <a:off x="4315799" y="3800449"/>
            <a:ext cx="1709400" cy="3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while (y != 0) {</a:t>
            </a:r>
            <a:endParaRPr b="1"/>
          </a:p>
        </p:txBody>
      </p:sp>
      <p:sp>
        <p:nvSpPr>
          <p:cNvPr id="496" name="Google Shape;496;p57"/>
          <p:cNvSpPr/>
          <p:nvPr/>
        </p:nvSpPr>
        <p:spPr>
          <a:xfrm>
            <a:off x="7195082" y="3416700"/>
            <a:ext cx="839100" cy="3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x = y</a:t>
            </a:r>
            <a:endParaRPr b="1"/>
          </a:p>
        </p:txBody>
      </p:sp>
      <p:sp>
        <p:nvSpPr>
          <p:cNvPr id="497" name="Google Shape;497;p57"/>
          <p:cNvSpPr/>
          <p:nvPr/>
        </p:nvSpPr>
        <p:spPr>
          <a:xfrm>
            <a:off x="7083146" y="4003205"/>
            <a:ext cx="1182600" cy="35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return x;</a:t>
            </a:r>
            <a:endParaRPr b="1"/>
          </a:p>
        </p:txBody>
      </p:sp>
      <p:cxnSp>
        <p:nvCxnSpPr>
          <p:cNvPr id="498" name="Google Shape;498;p57"/>
          <p:cNvCxnSpPr/>
          <p:nvPr/>
        </p:nvCxnSpPr>
        <p:spPr>
          <a:xfrm flipH="1">
            <a:off x="5948569" y="1872181"/>
            <a:ext cx="385200" cy="446700"/>
          </a:xfrm>
          <a:prstGeom prst="straightConnector1">
            <a:avLst/>
          </a:prstGeom>
          <a:noFill/>
          <a:ln cap="flat" cmpd="sng" w="19050">
            <a:solidFill>
              <a:schemeClr val="dk2"/>
            </a:solidFill>
            <a:prstDash val="dash"/>
            <a:round/>
            <a:headEnd len="med" w="med" type="none"/>
            <a:tailEnd len="med" w="med" type="triangle"/>
          </a:ln>
        </p:spPr>
      </p:cxnSp>
      <p:sp>
        <p:nvSpPr>
          <p:cNvPr id="499" name="Google Shape;499;p57"/>
          <p:cNvSpPr txBox="1"/>
          <p:nvPr/>
        </p:nvSpPr>
        <p:spPr>
          <a:xfrm>
            <a:off x="5859706" y="1917055"/>
            <a:ext cx="407100" cy="3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x</a:t>
            </a:r>
            <a:endParaRPr/>
          </a:p>
        </p:txBody>
      </p:sp>
      <p:cxnSp>
        <p:nvCxnSpPr>
          <p:cNvPr id="500" name="Google Shape;500;p57"/>
          <p:cNvCxnSpPr>
            <a:stCxn id="492" idx="2"/>
          </p:cNvCxnSpPr>
          <p:nvPr/>
        </p:nvCxnSpPr>
        <p:spPr>
          <a:xfrm flipH="1">
            <a:off x="6350500" y="1872100"/>
            <a:ext cx="156000" cy="416400"/>
          </a:xfrm>
          <a:prstGeom prst="straightConnector1">
            <a:avLst/>
          </a:prstGeom>
          <a:noFill/>
          <a:ln cap="flat" cmpd="sng" w="19050">
            <a:solidFill>
              <a:schemeClr val="dk2"/>
            </a:solidFill>
            <a:prstDash val="dash"/>
            <a:round/>
            <a:headEnd len="med" w="med" type="none"/>
            <a:tailEnd len="med" w="med" type="triangle"/>
          </a:ln>
        </p:spPr>
      </p:cxnSp>
      <p:sp>
        <p:nvSpPr>
          <p:cNvPr id="501" name="Google Shape;501;p57"/>
          <p:cNvSpPr txBox="1"/>
          <p:nvPr/>
        </p:nvSpPr>
        <p:spPr>
          <a:xfrm>
            <a:off x="6648219" y="2000874"/>
            <a:ext cx="241800" cy="1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7"/>
          <p:cNvSpPr txBox="1"/>
          <p:nvPr/>
        </p:nvSpPr>
        <p:spPr>
          <a:xfrm>
            <a:off x="6699073" y="1961146"/>
            <a:ext cx="3180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y</a:t>
            </a:r>
            <a:endParaRPr/>
          </a:p>
        </p:txBody>
      </p:sp>
      <p:cxnSp>
        <p:nvCxnSpPr>
          <p:cNvPr id="503" name="Google Shape;503;p57"/>
          <p:cNvCxnSpPr/>
          <p:nvPr/>
        </p:nvCxnSpPr>
        <p:spPr>
          <a:xfrm rot="10800000">
            <a:off x="6421822" y="2683499"/>
            <a:ext cx="0" cy="383700"/>
          </a:xfrm>
          <a:prstGeom prst="straightConnector1">
            <a:avLst/>
          </a:prstGeom>
          <a:noFill/>
          <a:ln cap="flat" cmpd="sng" w="19050">
            <a:solidFill>
              <a:schemeClr val="dk2"/>
            </a:solidFill>
            <a:prstDash val="dash"/>
            <a:round/>
            <a:headEnd len="med" w="med" type="none"/>
            <a:tailEnd len="med" w="med" type="triangle"/>
          </a:ln>
        </p:spPr>
      </p:cxnSp>
      <p:sp>
        <p:nvSpPr>
          <p:cNvPr id="504" name="Google Shape;504;p57"/>
          <p:cNvSpPr txBox="1"/>
          <p:nvPr/>
        </p:nvSpPr>
        <p:spPr>
          <a:xfrm>
            <a:off x="6571973" y="2706051"/>
            <a:ext cx="3180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y</a:t>
            </a:r>
            <a:endParaRPr/>
          </a:p>
        </p:txBody>
      </p:sp>
      <p:cxnSp>
        <p:nvCxnSpPr>
          <p:cNvPr id="505" name="Google Shape;505;p57"/>
          <p:cNvCxnSpPr/>
          <p:nvPr/>
        </p:nvCxnSpPr>
        <p:spPr>
          <a:xfrm>
            <a:off x="5783414" y="2683372"/>
            <a:ext cx="0" cy="383700"/>
          </a:xfrm>
          <a:prstGeom prst="straightConnector1">
            <a:avLst/>
          </a:prstGeom>
          <a:noFill/>
          <a:ln cap="flat" cmpd="sng" w="19050">
            <a:solidFill>
              <a:schemeClr val="dk2"/>
            </a:solidFill>
            <a:prstDash val="dash"/>
            <a:round/>
            <a:headEnd len="med" w="med" type="none"/>
            <a:tailEnd len="med" w="med" type="triangle"/>
          </a:ln>
        </p:spPr>
      </p:cxnSp>
      <p:sp>
        <p:nvSpPr>
          <p:cNvPr id="506" name="Google Shape;506;p57"/>
          <p:cNvSpPr txBox="1"/>
          <p:nvPr/>
        </p:nvSpPr>
        <p:spPr>
          <a:xfrm>
            <a:off x="5822776" y="2720760"/>
            <a:ext cx="559800" cy="13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tmp</a:t>
            </a:r>
            <a:endParaRPr/>
          </a:p>
        </p:txBody>
      </p:sp>
      <p:cxnSp>
        <p:nvCxnSpPr>
          <p:cNvPr id="507" name="Google Shape;507;p57"/>
          <p:cNvCxnSpPr>
            <a:endCxn id="495" idx="0"/>
          </p:cNvCxnSpPr>
          <p:nvPr/>
        </p:nvCxnSpPr>
        <p:spPr>
          <a:xfrm flipH="1">
            <a:off x="5170499" y="1881949"/>
            <a:ext cx="409500" cy="1918500"/>
          </a:xfrm>
          <a:prstGeom prst="straightConnector1">
            <a:avLst/>
          </a:prstGeom>
          <a:noFill/>
          <a:ln cap="flat" cmpd="sng" w="19050">
            <a:solidFill>
              <a:schemeClr val="dk2"/>
            </a:solidFill>
            <a:prstDash val="dash"/>
            <a:round/>
            <a:headEnd len="med" w="med" type="none"/>
            <a:tailEnd len="med" w="med" type="triangle"/>
          </a:ln>
        </p:spPr>
      </p:cxnSp>
      <p:sp>
        <p:nvSpPr>
          <p:cNvPr id="508" name="Google Shape;508;p57"/>
          <p:cNvSpPr txBox="1"/>
          <p:nvPr/>
        </p:nvSpPr>
        <p:spPr>
          <a:xfrm>
            <a:off x="4944024" y="2497419"/>
            <a:ext cx="3852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y</a:t>
            </a:r>
            <a:endParaRPr/>
          </a:p>
        </p:txBody>
      </p:sp>
      <p:cxnSp>
        <p:nvCxnSpPr>
          <p:cNvPr id="509" name="Google Shape;509;p57"/>
          <p:cNvCxnSpPr/>
          <p:nvPr/>
        </p:nvCxnSpPr>
        <p:spPr>
          <a:xfrm flipH="1">
            <a:off x="5579929" y="3420993"/>
            <a:ext cx="228900" cy="347700"/>
          </a:xfrm>
          <a:prstGeom prst="straightConnector1">
            <a:avLst/>
          </a:prstGeom>
          <a:noFill/>
          <a:ln cap="flat" cmpd="sng" w="19050">
            <a:solidFill>
              <a:schemeClr val="dk2"/>
            </a:solidFill>
            <a:prstDash val="dash"/>
            <a:round/>
            <a:headEnd len="med" w="med" type="none"/>
            <a:tailEnd len="med" w="med" type="triangle"/>
          </a:ln>
        </p:spPr>
      </p:cxnSp>
      <p:sp>
        <p:nvSpPr>
          <p:cNvPr id="510" name="Google Shape;510;p57"/>
          <p:cNvSpPr txBox="1"/>
          <p:nvPr/>
        </p:nvSpPr>
        <p:spPr>
          <a:xfrm>
            <a:off x="5783414" y="3489391"/>
            <a:ext cx="3180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y</a:t>
            </a:r>
            <a:endParaRPr/>
          </a:p>
        </p:txBody>
      </p:sp>
      <p:cxnSp>
        <p:nvCxnSpPr>
          <p:cNvPr id="511" name="Google Shape;511;p57"/>
          <p:cNvCxnSpPr>
            <a:stCxn id="494" idx="3"/>
            <a:endCxn id="496" idx="1"/>
          </p:cNvCxnSpPr>
          <p:nvPr/>
        </p:nvCxnSpPr>
        <p:spPr>
          <a:xfrm>
            <a:off x="6794323" y="3238169"/>
            <a:ext cx="400800" cy="357000"/>
          </a:xfrm>
          <a:prstGeom prst="straightConnector1">
            <a:avLst/>
          </a:prstGeom>
          <a:noFill/>
          <a:ln cap="flat" cmpd="sng" w="19050">
            <a:solidFill>
              <a:schemeClr val="dk2"/>
            </a:solidFill>
            <a:prstDash val="dash"/>
            <a:round/>
            <a:headEnd len="med" w="med" type="none"/>
            <a:tailEnd len="med" w="med" type="triangle"/>
          </a:ln>
        </p:spPr>
      </p:cxnSp>
      <p:sp>
        <p:nvSpPr>
          <p:cNvPr id="512" name="Google Shape;512;p57"/>
          <p:cNvSpPr txBox="1"/>
          <p:nvPr/>
        </p:nvSpPr>
        <p:spPr>
          <a:xfrm>
            <a:off x="6962917" y="3151274"/>
            <a:ext cx="3180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y</a:t>
            </a:r>
            <a:endParaRPr/>
          </a:p>
        </p:txBody>
      </p:sp>
      <p:cxnSp>
        <p:nvCxnSpPr>
          <p:cNvPr id="513" name="Google Shape;513;p57"/>
          <p:cNvCxnSpPr>
            <a:stCxn id="496" idx="0"/>
            <a:endCxn id="493" idx="3"/>
          </p:cNvCxnSpPr>
          <p:nvPr/>
        </p:nvCxnSpPr>
        <p:spPr>
          <a:xfrm rot="10800000">
            <a:off x="6794432" y="2497500"/>
            <a:ext cx="820200" cy="919200"/>
          </a:xfrm>
          <a:prstGeom prst="straightConnector1">
            <a:avLst/>
          </a:prstGeom>
          <a:noFill/>
          <a:ln cap="flat" cmpd="sng" w="19050">
            <a:solidFill>
              <a:schemeClr val="dk2"/>
            </a:solidFill>
            <a:prstDash val="dash"/>
            <a:round/>
            <a:headEnd len="med" w="med" type="none"/>
            <a:tailEnd len="med" w="med" type="triangle"/>
          </a:ln>
        </p:spPr>
      </p:cxnSp>
      <p:sp>
        <p:nvSpPr>
          <p:cNvPr id="514" name="Google Shape;514;p57"/>
          <p:cNvSpPr txBox="1"/>
          <p:nvPr/>
        </p:nvSpPr>
        <p:spPr>
          <a:xfrm>
            <a:off x="7079450" y="2671144"/>
            <a:ext cx="3180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y</a:t>
            </a:r>
            <a:endParaRPr/>
          </a:p>
        </p:txBody>
      </p:sp>
      <p:cxnSp>
        <p:nvCxnSpPr>
          <p:cNvPr id="515" name="Google Shape;515;p57"/>
          <p:cNvCxnSpPr/>
          <p:nvPr/>
        </p:nvCxnSpPr>
        <p:spPr>
          <a:xfrm>
            <a:off x="7449441" y="1871767"/>
            <a:ext cx="457800" cy="1539300"/>
          </a:xfrm>
          <a:prstGeom prst="straightConnector1">
            <a:avLst/>
          </a:prstGeom>
          <a:noFill/>
          <a:ln cap="flat" cmpd="sng" w="19050">
            <a:solidFill>
              <a:schemeClr val="dk2"/>
            </a:solidFill>
            <a:prstDash val="dash"/>
            <a:round/>
            <a:headEnd len="med" w="med" type="none"/>
            <a:tailEnd len="med" w="med" type="triangle"/>
          </a:ln>
        </p:spPr>
      </p:cxnSp>
      <p:sp>
        <p:nvSpPr>
          <p:cNvPr id="516" name="Google Shape;516;p57"/>
          <p:cNvSpPr txBox="1"/>
          <p:nvPr/>
        </p:nvSpPr>
        <p:spPr>
          <a:xfrm>
            <a:off x="7385834" y="2497419"/>
            <a:ext cx="3180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y</a:t>
            </a:r>
            <a:endParaRPr/>
          </a:p>
        </p:txBody>
      </p:sp>
      <p:cxnSp>
        <p:nvCxnSpPr>
          <p:cNvPr id="517" name="Google Shape;517;p57"/>
          <p:cNvCxnSpPr>
            <a:stCxn id="496" idx="2"/>
            <a:endCxn id="497" idx="0"/>
          </p:cNvCxnSpPr>
          <p:nvPr/>
        </p:nvCxnSpPr>
        <p:spPr>
          <a:xfrm>
            <a:off x="7614632" y="3773700"/>
            <a:ext cx="59700" cy="229500"/>
          </a:xfrm>
          <a:prstGeom prst="straightConnector1">
            <a:avLst/>
          </a:prstGeom>
          <a:noFill/>
          <a:ln cap="flat" cmpd="sng" w="19050">
            <a:solidFill>
              <a:schemeClr val="dk2"/>
            </a:solidFill>
            <a:prstDash val="dash"/>
            <a:round/>
            <a:headEnd len="med" w="med" type="none"/>
            <a:tailEnd len="med" w="med" type="triangle"/>
          </a:ln>
        </p:spPr>
      </p:cxnSp>
      <p:sp>
        <p:nvSpPr>
          <p:cNvPr id="518" name="Google Shape;518;p57"/>
          <p:cNvSpPr txBox="1"/>
          <p:nvPr/>
        </p:nvSpPr>
        <p:spPr>
          <a:xfrm>
            <a:off x="7674463" y="3769289"/>
            <a:ext cx="3180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x</a:t>
            </a:r>
            <a:endParaRPr/>
          </a:p>
        </p:txBody>
      </p:sp>
      <p:sp>
        <p:nvSpPr>
          <p:cNvPr id="519" name="Google Shape;519;p57"/>
          <p:cNvSpPr/>
          <p:nvPr/>
        </p:nvSpPr>
        <p:spPr>
          <a:xfrm>
            <a:off x="7818237" y="1603631"/>
            <a:ext cx="521412" cy="2383542"/>
          </a:xfrm>
          <a:custGeom>
            <a:rect b="b" l="l" r="r" t="t"/>
            <a:pathLst>
              <a:path extrusionOk="0" h="135467" w="23143">
                <a:moveTo>
                  <a:pt x="0" y="0"/>
                </a:moveTo>
                <a:lnTo>
                  <a:pt x="20885" y="27658"/>
                </a:lnTo>
                <a:lnTo>
                  <a:pt x="23143" y="116840"/>
                </a:lnTo>
                <a:lnTo>
                  <a:pt x="12983" y="135467"/>
                </a:lnTo>
              </a:path>
            </a:pathLst>
          </a:custGeom>
          <a:noFill/>
          <a:ln cap="flat" cmpd="sng" w="19050">
            <a:solidFill>
              <a:schemeClr val="dk2"/>
            </a:solidFill>
            <a:prstDash val="dash"/>
            <a:round/>
            <a:headEnd len="med" w="med" type="none"/>
            <a:tailEnd len="med" w="med" type="triangle"/>
          </a:ln>
        </p:spPr>
      </p:sp>
      <p:sp>
        <p:nvSpPr>
          <p:cNvPr id="520" name="Google Shape;520;p57"/>
          <p:cNvSpPr/>
          <p:nvPr/>
        </p:nvSpPr>
        <p:spPr>
          <a:xfrm>
            <a:off x="1229425" y="1345988"/>
            <a:ext cx="2652900" cy="53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public int gcd(int x, int y) {</a:t>
            </a:r>
            <a:endParaRPr b="1"/>
          </a:p>
          <a:p>
            <a:pPr indent="0" lvl="0" marL="0" rtl="0" algn="l">
              <a:spcBef>
                <a:spcPts val="0"/>
              </a:spcBef>
              <a:spcAft>
                <a:spcPts val="0"/>
              </a:spcAft>
              <a:buNone/>
            </a:pPr>
            <a:r>
              <a:rPr b="1" lang="sv-SE"/>
              <a:t>int tmp;</a:t>
            </a:r>
            <a:endParaRPr b="1"/>
          </a:p>
        </p:txBody>
      </p:sp>
      <p:sp>
        <p:nvSpPr>
          <p:cNvPr id="521" name="Google Shape;521;p57"/>
          <p:cNvSpPr/>
          <p:nvPr/>
        </p:nvSpPr>
        <p:spPr>
          <a:xfrm>
            <a:off x="1408700" y="2784319"/>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tmp = x % y</a:t>
            </a:r>
            <a:endParaRPr b="1"/>
          </a:p>
        </p:txBody>
      </p:sp>
      <p:sp>
        <p:nvSpPr>
          <p:cNvPr id="522" name="Google Shape;522;p57"/>
          <p:cNvSpPr/>
          <p:nvPr/>
        </p:nvSpPr>
        <p:spPr>
          <a:xfrm>
            <a:off x="1414100" y="3921938"/>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y = tmp;</a:t>
            </a:r>
            <a:endParaRPr b="1"/>
          </a:p>
        </p:txBody>
      </p:sp>
      <p:sp>
        <p:nvSpPr>
          <p:cNvPr id="523" name="Google Shape;523;p57"/>
          <p:cNvSpPr/>
          <p:nvPr/>
        </p:nvSpPr>
        <p:spPr>
          <a:xfrm>
            <a:off x="1602350" y="2059753"/>
            <a:ext cx="18966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while (y != 0) {</a:t>
            </a:r>
            <a:endParaRPr b="1"/>
          </a:p>
        </p:txBody>
      </p:sp>
      <p:sp>
        <p:nvSpPr>
          <p:cNvPr id="524" name="Google Shape;524;p57"/>
          <p:cNvSpPr/>
          <p:nvPr/>
        </p:nvSpPr>
        <p:spPr>
          <a:xfrm>
            <a:off x="1599200" y="3338728"/>
            <a:ext cx="931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x = y</a:t>
            </a:r>
            <a:endParaRPr b="1"/>
          </a:p>
        </p:txBody>
      </p:sp>
      <p:sp>
        <p:nvSpPr>
          <p:cNvPr id="525" name="Google Shape;525;p57"/>
          <p:cNvSpPr/>
          <p:nvPr/>
        </p:nvSpPr>
        <p:spPr>
          <a:xfrm>
            <a:off x="3003600" y="2784309"/>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return x;</a:t>
            </a:r>
            <a:endParaRPr b="1"/>
          </a:p>
        </p:txBody>
      </p:sp>
      <p:cxnSp>
        <p:nvCxnSpPr>
          <p:cNvPr id="526" name="Google Shape;526;p57"/>
          <p:cNvCxnSpPr>
            <a:stCxn id="520" idx="2"/>
            <a:endCxn id="523" idx="0"/>
          </p:cNvCxnSpPr>
          <p:nvPr/>
        </p:nvCxnSpPr>
        <p:spPr>
          <a:xfrm flipH="1">
            <a:off x="2550775" y="1885688"/>
            <a:ext cx="5100" cy="174000"/>
          </a:xfrm>
          <a:prstGeom prst="straightConnector1">
            <a:avLst/>
          </a:prstGeom>
          <a:noFill/>
          <a:ln cap="flat" cmpd="sng" w="9525">
            <a:solidFill>
              <a:schemeClr val="dk2"/>
            </a:solidFill>
            <a:prstDash val="solid"/>
            <a:round/>
            <a:headEnd len="med" w="med" type="none"/>
            <a:tailEnd len="med" w="med" type="triangle"/>
          </a:ln>
        </p:spPr>
      </p:cxnSp>
      <p:cxnSp>
        <p:nvCxnSpPr>
          <p:cNvPr id="527" name="Google Shape;527;p57"/>
          <p:cNvCxnSpPr>
            <a:stCxn id="523" idx="2"/>
            <a:endCxn id="525" idx="0"/>
          </p:cNvCxnSpPr>
          <p:nvPr/>
        </p:nvCxnSpPr>
        <p:spPr>
          <a:xfrm>
            <a:off x="2550650" y="2440153"/>
            <a:ext cx="1109100" cy="344100"/>
          </a:xfrm>
          <a:prstGeom prst="straightConnector1">
            <a:avLst/>
          </a:prstGeom>
          <a:noFill/>
          <a:ln cap="flat" cmpd="sng" w="9525">
            <a:solidFill>
              <a:schemeClr val="dk2"/>
            </a:solidFill>
            <a:prstDash val="solid"/>
            <a:round/>
            <a:headEnd len="med" w="med" type="none"/>
            <a:tailEnd len="med" w="med" type="triangle"/>
          </a:ln>
        </p:spPr>
      </p:cxnSp>
      <p:cxnSp>
        <p:nvCxnSpPr>
          <p:cNvPr id="528" name="Google Shape;528;p57"/>
          <p:cNvCxnSpPr>
            <a:stCxn id="523" idx="2"/>
            <a:endCxn id="521" idx="0"/>
          </p:cNvCxnSpPr>
          <p:nvPr/>
        </p:nvCxnSpPr>
        <p:spPr>
          <a:xfrm flipH="1">
            <a:off x="2064950" y="2440153"/>
            <a:ext cx="485700" cy="344100"/>
          </a:xfrm>
          <a:prstGeom prst="straightConnector1">
            <a:avLst/>
          </a:prstGeom>
          <a:noFill/>
          <a:ln cap="flat" cmpd="sng" w="9525">
            <a:solidFill>
              <a:schemeClr val="dk2"/>
            </a:solidFill>
            <a:prstDash val="solid"/>
            <a:round/>
            <a:headEnd len="med" w="med" type="none"/>
            <a:tailEnd len="med" w="med" type="triangle"/>
          </a:ln>
        </p:spPr>
      </p:cxnSp>
      <p:sp>
        <p:nvSpPr>
          <p:cNvPr id="529" name="Google Shape;529;p57"/>
          <p:cNvSpPr txBox="1"/>
          <p:nvPr/>
        </p:nvSpPr>
        <p:spPr>
          <a:xfrm>
            <a:off x="1943900" y="2440238"/>
            <a:ext cx="241800" cy="1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530" name="Google Shape;530;p57"/>
          <p:cNvSpPr txBox="1"/>
          <p:nvPr/>
        </p:nvSpPr>
        <p:spPr>
          <a:xfrm>
            <a:off x="3340325" y="2475675"/>
            <a:ext cx="457800" cy="1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531" name="Google Shape;531;p57"/>
          <p:cNvCxnSpPr>
            <a:stCxn id="521" idx="2"/>
            <a:endCxn id="524" idx="0"/>
          </p:cNvCxnSpPr>
          <p:nvPr/>
        </p:nvCxnSpPr>
        <p:spPr>
          <a:xfrm>
            <a:off x="2064800" y="3164719"/>
            <a:ext cx="0" cy="174000"/>
          </a:xfrm>
          <a:prstGeom prst="straightConnector1">
            <a:avLst/>
          </a:prstGeom>
          <a:noFill/>
          <a:ln cap="flat" cmpd="sng" w="9525">
            <a:solidFill>
              <a:schemeClr val="dk2"/>
            </a:solidFill>
            <a:prstDash val="solid"/>
            <a:round/>
            <a:headEnd len="med" w="med" type="none"/>
            <a:tailEnd len="med" w="med" type="triangle"/>
          </a:ln>
        </p:spPr>
      </p:cxnSp>
      <p:cxnSp>
        <p:nvCxnSpPr>
          <p:cNvPr id="532" name="Google Shape;532;p57"/>
          <p:cNvCxnSpPr>
            <a:stCxn id="524" idx="2"/>
            <a:endCxn id="522" idx="0"/>
          </p:cNvCxnSpPr>
          <p:nvPr/>
        </p:nvCxnSpPr>
        <p:spPr>
          <a:xfrm>
            <a:off x="2064800" y="3719128"/>
            <a:ext cx="5400" cy="202800"/>
          </a:xfrm>
          <a:prstGeom prst="straightConnector1">
            <a:avLst/>
          </a:prstGeom>
          <a:noFill/>
          <a:ln cap="flat" cmpd="sng" w="9525">
            <a:solidFill>
              <a:schemeClr val="dk2"/>
            </a:solidFill>
            <a:prstDash val="solid"/>
            <a:round/>
            <a:headEnd len="med" w="med" type="none"/>
            <a:tailEnd len="med" w="med" type="triangle"/>
          </a:ln>
        </p:spPr>
      </p:cxnSp>
      <p:sp>
        <p:nvSpPr>
          <p:cNvPr id="533" name="Google Shape;533;p57"/>
          <p:cNvSpPr/>
          <p:nvPr/>
        </p:nvSpPr>
        <p:spPr>
          <a:xfrm>
            <a:off x="807975" y="2246588"/>
            <a:ext cx="778425" cy="1847513"/>
          </a:xfrm>
          <a:custGeom>
            <a:rect b="b" l="l" r="r" t="t"/>
            <a:pathLst>
              <a:path extrusionOk="0" h="98534" w="31137">
                <a:moveTo>
                  <a:pt x="24437" y="98534"/>
                </a:moveTo>
                <a:lnTo>
                  <a:pt x="0" y="7094"/>
                </a:lnTo>
                <a:lnTo>
                  <a:pt x="31137" y="0"/>
                </a:lnTo>
              </a:path>
            </a:pathLst>
          </a:custGeom>
          <a:noFill/>
          <a:ln cap="flat" cmpd="sng" w="9525">
            <a:solidFill>
              <a:schemeClr val="dk2"/>
            </a:solidFill>
            <a:prstDash val="solid"/>
            <a:round/>
            <a:headEnd len="med" w="med" type="none"/>
            <a:tailEnd len="med" w="med" type="triangle"/>
          </a:ln>
        </p:spPr>
      </p:sp>
      <p:sp>
        <p:nvSpPr>
          <p:cNvPr id="534" name="Google Shape;534;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35" name="Google Shape;535;p57"/>
          <p:cNvSpPr txBox="1"/>
          <p:nvPr/>
        </p:nvSpPr>
        <p:spPr>
          <a:xfrm>
            <a:off x="8368788" y="3595089"/>
            <a:ext cx="318000" cy="2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x</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9" name="Shape 539"/>
        <p:cNvGrpSpPr/>
        <p:nvPr/>
      </p:nvGrpSpPr>
      <p:grpSpPr>
        <a:xfrm>
          <a:off x="0" y="0"/>
          <a:ext cx="0" cy="0"/>
          <a:chOff x="0" y="0"/>
          <a:chExt cx="0" cy="0"/>
        </a:xfrm>
      </p:grpSpPr>
      <p:sp>
        <p:nvSpPr>
          <p:cNvPr id="540" name="Google Shape;540;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Control-Dependence</a:t>
            </a:r>
            <a:endParaRPr/>
          </a:p>
        </p:txBody>
      </p:sp>
      <p:sp>
        <p:nvSpPr>
          <p:cNvPr id="541" name="Google Shape;541;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Font typeface="Arial"/>
              <a:buChar char="•"/>
            </a:pPr>
            <a:r>
              <a:rPr lang="sv-SE"/>
              <a:t>A node that is reached on every execution path from entry to exit is control dependent only on the entry point. </a:t>
            </a:r>
            <a:endParaRPr/>
          </a:p>
          <a:p>
            <a:pPr indent="-393700" lvl="0" marL="457200" marR="0" rtl="0" algn="l">
              <a:lnSpc>
                <a:spcPct val="100000"/>
              </a:lnSpc>
              <a:spcBef>
                <a:spcPts val="0"/>
              </a:spcBef>
              <a:spcAft>
                <a:spcPts val="0"/>
              </a:spcAft>
              <a:buClr>
                <a:schemeClr val="dk1"/>
              </a:buClr>
              <a:buSzPts val="2600"/>
              <a:buFont typeface="Arial"/>
              <a:buChar char="•"/>
            </a:pPr>
            <a:r>
              <a:rPr lang="sv-SE"/>
              <a:t>For any other node N, that is reached on some - </a:t>
            </a:r>
            <a:r>
              <a:rPr b="1" lang="sv-SE"/>
              <a:t>but not all</a:t>
            </a:r>
            <a:r>
              <a:rPr lang="sv-SE"/>
              <a:t> - paths, there is some branch that controls whether that node is executed.  </a:t>
            </a:r>
            <a:endParaRPr/>
          </a:p>
          <a:p>
            <a:pPr indent="-393700" lvl="0" marL="457200" marR="0" rtl="0" algn="l">
              <a:lnSpc>
                <a:spcPct val="100000"/>
              </a:lnSpc>
              <a:spcBef>
                <a:spcPts val="0"/>
              </a:spcBef>
              <a:spcAft>
                <a:spcPts val="0"/>
              </a:spcAft>
              <a:buClr>
                <a:schemeClr val="dk1"/>
              </a:buClr>
              <a:buSzPts val="2600"/>
              <a:buFont typeface="Arial"/>
              <a:buChar char="•"/>
            </a:pPr>
            <a:r>
              <a:rPr lang="sv-SE"/>
              <a:t>Node M </a:t>
            </a:r>
            <a:r>
              <a:rPr b="1" i="1" lang="sv-SE"/>
              <a:t>dominates</a:t>
            </a:r>
            <a:r>
              <a:rPr lang="sv-SE"/>
              <a:t> node N if every path from the root of the graph to N passes through M.</a:t>
            </a:r>
            <a:endParaRPr/>
          </a:p>
        </p:txBody>
      </p:sp>
      <p:sp>
        <p:nvSpPr>
          <p:cNvPr id="542" name="Google Shape;542;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6" name="Shape 546"/>
        <p:cNvGrpSpPr/>
        <p:nvPr/>
      </p:nvGrpSpPr>
      <p:grpSpPr>
        <a:xfrm>
          <a:off x="0" y="0"/>
          <a:ext cx="0" cy="0"/>
          <a:chOff x="0" y="0"/>
          <a:chExt cx="0" cy="0"/>
        </a:xfrm>
      </p:grpSpPr>
      <p:sp>
        <p:nvSpPr>
          <p:cNvPr id="547" name="Google Shape;547;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Dependence Graph</a:t>
            </a:r>
            <a:endParaRPr/>
          </a:p>
        </p:txBody>
      </p:sp>
      <p:sp>
        <p:nvSpPr>
          <p:cNvPr id="548" name="Google Shape;548;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Which statement controls the execution of a statement of interest?</a:t>
            </a:r>
            <a:endParaRPr sz="2400"/>
          </a:p>
        </p:txBody>
      </p:sp>
      <p:sp>
        <p:nvSpPr>
          <p:cNvPr id="549" name="Google Shape;549;p59"/>
          <p:cNvSpPr txBox="1"/>
          <p:nvPr>
            <p:ph idx="1" type="body"/>
          </p:nvPr>
        </p:nvSpPr>
        <p:spPr>
          <a:xfrm>
            <a:off x="508600" y="2163875"/>
            <a:ext cx="4570500" cy="21774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In a CFG, order is imposed whether it matters or not.</a:t>
            </a:r>
            <a:endParaRPr sz="2400"/>
          </a:p>
          <a:p>
            <a:pPr indent="-381000" lvl="1" marL="914400" marR="0" rtl="0" algn="l">
              <a:lnSpc>
                <a:spcPct val="100000"/>
              </a:lnSpc>
              <a:spcBef>
                <a:spcPts val="0"/>
              </a:spcBef>
              <a:spcAft>
                <a:spcPts val="0"/>
              </a:spcAft>
              <a:buSzPts val="2400"/>
              <a:buChar char="•"/>
            </a:pPr>
            <a:r>
              <a:rPr lang="sv-SE" sz="2400"/>
              <a:t>If there is dependency, </a:t>
            </a:r>
            <a:br>
              <a:rPr lang="sv-SE" sz="2400"/>
            </a:br>
            <a:r>
              <a:rPr lang="sv-SE" sz="2400"/>
              <a:t>then the order matters.</a:t>
            </a:r>
            <a:endParaRPr sz="2400"/>
          </a:p>
          <a:p>
            <a:pPr indent="-381000" lvl="0" marL="457200" marR="0" rtl="0" algn="l">
              <a:lnSpc>
                <a:spcPct val="100000"/>
              </a:lnSpc>
              <a:spcBef>
                <a:spcPts val="0"/>
              </a:spcBef>
              <a:spcAft>
                <a:spcPts val="0"/>
              </a:spcAft>
              <a:buSzPts val="2400"/>
              <a:buChar char="•"/>
            </a:pPr>
            <a:r>
              <a:rPr lang="sv-SE" sz="2400"/>
              <a:t>CDG shows only dependencies.</a:t>
            </a:r>
            <a:endParaRPr sz="2400"/>
          </a:p>
          <a:p>
            <a:pPr indent="-381000" lvl="0" marL="457200" marR="0" rtl="0" algn="l">
              <a:lnSpc>
                <a:spcPct val="100000"/>
              </a:lnSpc>
              <a:spcBef>
                <a:spcPts val="0"/>
              </a:spcBef>
              <a:spcAft>
                <a:spcPts val="0"/>
              </a:spcAft>
              <a:buSzPts val="2400"/>
              <a:buChar char="•"/>
            </a:pPr>
            <a:r>
              <a:rPr lang="sv-SE" sz="2400"/>
              <a:t>Often combined with DDG.</a:t>
            </a:r>
            <a:endParaRPr sz="2400"/>
          </a:p>
        </p:txBody>
      </p:sp>
      <p:sp>
        <p:nvSpPr>
          <p:cNvPr id="550" name="Google Shape;550;p59"/>
          <p:cNvSpPr/>
          <p:nvPr/>
        </p:nvSpPr>
        <p:spPr>
          <a:xfrm>
            <a:off x="5354450" y="2011725"/>
            <a:ext cx="2652900" cy="53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public int gcd(int x, int y) {</a:t>
            </a:r>
            <a:endParaRPr b="1"/>
          </a:p>
          <a:p>
            <a:pPr indent="0" lvl="0" marL="0" rtl="0" algn="l">
              <a:spcBef>
                <a:spcPts val="0"/>
              </a:spcBef>
              <a:spcAft>
                <a:spcPts val="0"/>
              </a:spcAft>
              <a:buNone/>
            </a:pPr>
            <a:r>
              <a:rPr b="1" lang="sv-SE"/>
              <a:t>int tmp;</a:t>
            </a:r>
            <a:endParaRPr b="1"/>
          </a:p>
        </p:txBody>
      </p:sp>
      <p:sp>
        <p:nvSpPr>
          <p:cNvPr id="551" name="Google Shape;551;p59"/>
          <p:cNvSpPr/>
          <p:nvPr/>
        </p:nvSpPr>
        <p:spPr>
          <a:xfrm>
            <a:off x="4780800" y="3528366"/>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tmp = x % y</a:t>
            </a:r>
            <a:endParaRPr b="1"/>
          </a:p>
        </p:txBody>
      </p:sp>
      <p:sp>
        <p:nvSpPr>
          <p:cNvPr id="552" name="Google Shape;552;p59"/>
          <p:cNvSpPr/>
          <p:nvPr/>
        </p:nvSpPr>
        <p:spPr>
          <a:xfrm>
            <a:off x="7257800" y="3528338"/>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y = tmp;</a:t>
            </a:r>
            <a:endParaRPr b="1"/>
          </a:p>
        </p:txBody>
      </p:sp>
      <p:sp>
        <p:nvSpPr>
          <p:cNvPr id="553" name="Google Shape;553;p59"/>
          <p:cNvSpPr/>
          <p:nvPr/>
        </p:nvSpPr>
        <p:spPr>
          <a:xfrm>
            <a:off x="5016900" y="2852063"/>
            <a:ext cx="18966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while (y != 0) {</a:t>
            </a:r>
            <a:endParaRPr b="1"/>
          </a:p>
        </p:txBody>
      </p:sp>
      <p:sp>
        <p:nvSpPr>
          <p:cNvPr id="554" name="Google Shape;554;p59"/>
          <p:cNvSpPr/>
          <p:nvPr/>
        </p:nvSpPr>
        <p:spPr>
          <a:xfrm>
            <a:off x="6209800" y="3528338"/>
            <a:ext cx="931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x = y</a:t>
            </a:r>
            <a:endParaRPr b="1"/>
          </a:p>
        </p:txBody>
      </p:sp>
      <p:sp>
        <p:nvSpPr>
          <p:cNvPr id="555" name="Google Shape;555;p59"/>
          <p:cNvSpPr/>
          <p:nvPr/>
        </p:nvSpPr>
        <p:spPr>
          <a:xfrm>
            <a:off x="7257800" y="2852053"/>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return x;</a:t>
            </a:r>
            <a:endParaRPr b="1"/>
          </a:p>
        </p:txBody>
      </p:sp>
      <p:cxnSp>
        <p:nvCxnSpPr>
          <p:cNvPr id="556" name="Google Shape;556;p59"/>
          <p:cNvCxnSpPr>
            <a:stCxn id="550" idx="2"/>
            <a:endCxn id="555" idx="0"/>
          </p:cNvCxnSpPr>
          <p:nvPr/>
        </p:nvCxnSpPr>
        <p:spPr>
          <a:xfrm>
            <a:off x="6680900" y="2551425"/>
            <a:ext cx="1233000" cy="300600"/>
          </a:xfrm>
          <a:prstGeom prst="straightConnector1">
            <a:avLst/>
          </a:prstGeom>
          <a:noFill/>
          <a:ln cap="flat" cmpd="sng" w="9525">
            <a:solidFill>
              <a:schemeClr val="dk2"/>
            </a:solidFill>
            <a:prstDash val="solid"/>
            <a:round/>
            <a:headEnd len="med" w="med" type="none"/>
            <a:tailEnd len="med" w="med" type="triangle"/>
          </a:ln>
        </p:spPr>
      </p:cxnSp>
      <p:cxnSp>
        <p:nvCxnSpPr>
          <p:cNvPr id="557" name="Google Shape;557;p59"/>
          <p:cNvCxnSpPr>
            <a:stCxn id="550" idx="2"/>
            <a:endCxn id="553" idx="0"/>
          </p:cNvCxnSpPr>
          <p:nvPr/>
        </p:nvCxnSpPr>
        <p:spPr>
          <a:xfrm flipH="1">
            <a:off x="5965100" y="2551425"/>
            <a:ext cx="715800" cy="300600"/>
          </a:xfrm>
          <a:prstGeom prst="straightConnector1">
            <a:avLst/>
          </a:prstGeom>
          <a:noFill/>
          <a:ln cap="flat" cmpd="sng" w="9525">
            <a:solidFill>
              <a:schemeClr val="dk2"/>
            </a:solidFill>
            <a:prstDash val="solid"/>
            <a:round/>
            <a:headEnd len="med" w="med" type="none"/>
            <a:tailEnd len="med" w="med" type="triangle"/>
          </a:ln>
        </p:spPr>
      </p:cxnSp>
      <p:cxnSp>
        <p:nvCxnSpPr>
          <p:cNvPr id="558" name="Google Shape;558;p59"/>
          <p:cNvCxnSpPr>
            <a:stCxn id="553" idx="2"/>
            <a:endCxn id="551" idx="0"/>
          </p:cNvCxnSpPr>
          <p:nvPr/>
        </p:nvCxnSpPr>
        <p:spPr>
          <a:xfrm flipH="1">
            <a:off x="5436900" y="3232463"/>
            <a:ext cx="528300" cy="295800"/>
          </a:xfrm>
          <a:prstGeom prst="straightConnector1">
            <a:avLst/>
          </a:prstGeom>
          <a:noFill/>
          <a:ln cap="flat" cmpd="sng" w="9525">
            <a:solidFill>
              <a:schemeClr val="dk2"/>
            </a:solidFill>
            <a:prstDash val="solid"/>
            <a:round/>
            <a:headEnd len="med" w="med" type="none"/>
            <a:tailEnd len="med" w="med" type="triangle"/>
          </a:ln>
        </p:spPr>
      </p:cxnSp>
      <p:cxnSp>
        <p:nvCxnSpPr>
          <p:cNvPr id="559" name="Google Shape;559;p59"/>
          <p:cNvCxnSpPr>
            <a:stCxn id="553" idx="2"/>
            <a:endCxn id="554" idx="0"/>
          </p:cNvCxnSpPr>
          <p:nvPr/>
        </p:nvCxnSpPr>
        <p:spPr>
          <a:xfrm>
            <a:off x="5965200" y="3232463"/>
            <a:ext cx="710100" cy="295800"/>
          </a:xfrm>
          <a:prstGeom prst="straightConnector1">
            <a:avLst/>
          </a:prstGeom>
          <a:noFill/>
          <a:ln cap="flat" cmpd="sng" w="9525">
            <a:solidFill>
              <a:schemeClr val="dk2"/>
            </a:solidFill>
            <a:prstDash val="solid"/>
            <a:round/>
            <a:headEnd len="med" w="med" type="none"/>
            <a:tailEnd len="med" w="med" type="triangle"/>
          </a:ln>
        </p:spPr>
      </p:cxnSp>
      <p:cxnSp>
        <p:nvCxnSpPr>
          <p:cNvPr id="560" name="Google Shape;560;p59"/>
          <p:cNvCxnSpPr>
            <a:stCxn id="553" idx="2"/>
            <a:endCxn id="552" idx="0"/>
          </p:cNvCxnSpPr>
          <p:nvPr/>
        </p:nvCxnSpPr>
        <p:spPr>
          <a:xfrm>
            <a:off x="5965200" y="3232463"/>
            <a:ext cx="1948800" cy="295800"/>
          </a:xfrm>
          <a:prstGeom prst="straightConnector1">
            <a:avLst/>
          </a:prstGeom>
          <a:noFill/>
          <a:ln cap="flat" cmpd="sng" w="9525">
            <a:solidFill>
              <a:schemeClr val="dk2"/>
            </a:solidFill>
            <a:prstDash val="solid"/>
            <a:round/>
            <a:headEnd len="med" w="med" type="none"/>
            <a:tailEnd len="med" w="med" type="triangle"/>
          </a:ln>
        </p:spPr>
      </p:cxnSp>
      <p:sp>
        <p:nvSpPr>
          <p:cNvPr id="561" name="Google Shape;561;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60"/>
          <p:cNvSpPr txBox="1"/>
          <p:nvPr>
            <p:ph type="title"/>
          </p:nvPr>
        </p:nvSpPr>
        <p:spPr>
          <a:xfrm>
            <a:off x="468900" y="614000"/>
            <a:ext cx="84651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Forming Control Dependence Graphs</a:t>
            </a:r>
            <a:endParaRPr/>
          </a:p>
        </p:txBody>
      </p:sp>
      <p:sp>
        <p:nvSpPr>
          <p:cNvPr id="567" name="Google Shape;567;p60"/>
          <p:cNvSpPr/>
          <p:nvPr/>
        </p:nvSpPr>
        <p:spPr>
          <a:xfrm>
            <a:off x="1229425" y="1345988"/>
            <a:ext cx="2652900" cy="53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public int gcd(int x, int y) {</a:t>
            </a:r>
            <a:endParaRPr b="1"/>
          </a:p>
          <a:p>
            <a:pPr indent="0" lvl="0" marL="0" rtl="0" algn="l">
              <a:spcBef>
                <a:spcPts val="0"/>
              </a:spcBef>
              <a:spcAft>
                <a:spcPts val="0"/>
              </a:spcAft>
              <a:buNone/>
            </a:pPr>
            <a:r>
              <a:rPr b="1" lang="sv-SE"/>
              <a:t>int tmp;</a:t>
            </a:r>
            <a:endParaRPr b="1"/>
          </a:p>
        </p:txBody>
      </p:sp>
      <p:sp>
        <p:nvSpPr>
          <p:cNvPr id="568" name="Google Shape;568;p60"/>
          <p:cNvSpPr/>
          <p:nvPr/>
        </p:nvSpPr>
        <p:spPr>
          <a:xfrm>
            <a:off x="1408700" y="2784319"/>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tmp = x % y</a:t>
            </a:r>
            <a:endParaRPr b="1"/>
          </a:p>
        </p:txBody>
      </p:sp>
      <p:sp>
        <p:nvSpPr>
          <p:cNvPr id="569" name="Google Shape;569;p60"/>
          <p:cNvSpPr/>
          <p:nvPr/>
        </p:nvSpPr>
        <p:spPr>
          <a:xfrm>
            <a:off x="1414100" y="3921938"/>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y = tmp;</a:t>
            </a:r>
            <a:endParaRPr b="1"/>
          </a:p>
        </p:txBody>
      </p:sp>
      <p:sp>
        <p:nvSpPr>
          <p:cNvPr id="570" name="Google Shape;570;p60"/>
          <p:cNvSpPr/>
          <p:nvPr/>
        </p:nvSpPr>
        <p:spPr>
          <a:xfrm>
            <a:off x="1602350" y="2059753"/>
            <a:ext cx="18966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while (y != 0) {</a:t>
            </a:r>
            <a:endParaRPr b="1"/>
          </a:p>
        </p:txBody>
      </p:sp>
      <p:sp>
        <p:nvSpPr>
          <p:cNvPr id="571" name="Google Shape;571;p60"/>
          <p:cNvSpPr/>
          <p:nvPr/>
        </p:nvSpPr>
        <p:spPr>
          <a:xfrm>
            <a:off x="1599200" y="3338728"/>
            <a:ext cx="931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x = y</a:t>
            </a:r>
            <a:endParaRPr b="1"/>
          </a:p>
        </p:txBody>
      </p:sp>
      <p:sp>
        <p:nvSpPr>
          <p:cNvPr id="572" name="Google Shape;572;p60"/>
          <p:cNvSpPr/>
          <p:nvPr/>
        </p:nvSpPr>
        <p:spPr>
          <a:xfrm>
            <a:off x="3003600" y="2784309"/>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return x;</a:t>
            </a:r>
            <a:endParaRPr b="1"/>
          </a:p>
        </p:txBody>
      </p:sp>
      <p:cxnSp>
        <p:nvCxnSpPr>
          <p:cNvPr id="573" name="Google Shape;573;p60"/>
          <p:cNvCxnSpPr>
            <a:stCxn id="567" idx="2"/>
            <a:endCxn id="570" idx="0"/>
          </p:cNvCxnSpPr>
          <p:nvPr/>
        </p:nvCxnSpPr>
        <p:spPr>
          <a:xfrm flipH="1">
            <a:off x="2550775" y="1885688"/>
            <a:ext cx="5100" cy="174000"/>
          </a:xfrm>
          <a:prstGeom prst="straightConnector1">
            <a:avLst/>
          </a:prstGeom>
          <a:noFill/>
          <a:ln cap="flat" cmpd="sng" w="9525">
            <a:solidFill>
              <a:schemeClr val="dk2"/>
            </a:solidFill>
            <a:prstDash val="solid"/>
            <a:round/>
            <a:headEnd len="med" w="med" type="none"/>
            <a:tailEnd len="med" w="med" type="triangle"/>
          </a:ln>
        </p:spPr>
      </p:cxnSp>
      <p:cxnSp>
        <p:nvCxnSpPr>
          <p:cNvPr id="574" name="Google Shape;574;p60"/>
          <p:cNvCxnSpPr>
            <a:stCxn id="570" idx="2"/>
            <a:endCxn id="572" idx="0"/>
          </p:cNvCxnSpPr>
          <p:nvPr/>
        </p:nvCxnSpPr>
        <p:spPr>
          <a:xfrm>
            <a:off x="2550650" y="2440153"/>
            <a:ext cx="1109100" cy="344100"/>
          </a:xfrm>
          <a:prstGeom prst="straightConnector1">
            <a:avLst/>
          </a:prstGeom>
          <a:noFill/>
          <a:ln cap="flat" cmpd="sng" w="9525">
            <a:solidFill>
              <a:schemeClr val="dk2"/>
            </a:solidFill>
            <a:prstDash val="solid"/>
            <a:round/>
            <a:headEnd len="med" w="med" type="none"/>
            <a:tailEnd len="med" w="med" type="triangle"/>
          </a:ln>
        </p:spPr>
      </p:cxnSp>
      <p:cxnSp>
        <p:nvCxnSpPr>
          <p:cNvPr id="575" name="Google Shape;575;p60"/>
          <p:cNvCxnSpPr>
            <a:stCxn id="570" idx="2"/>
            <a:endCxn id="568" idx="0"/>
          </p:cNvCxnSpPr>
          <p:nvPr/>
        </p:nvCxnSpPr>
        <p:spPr>
          <a:xfrm flipH="1">
            <a:off x="2064950" y="2440153"/>
            <a:ext cx="485700" cy="344100"/>
          </a:xfrm>
          <a:prstGeom prst="straightConnector1">
            <a:avLst/>
          </a:prstGeom>
          <a:noFill/>
          <a:ln cap="flat" cmpd="sng" w="9525">
            <a:solidFill>
              <a:schemeClr val="dk2"/>
            </a:solidFill>
            <a:prstDash val="solid"/>
            <a:round/>
            <a:headEnd len="med" w="med" type="none"/>
            <a:tailEnd len="med" w="med" type="triangle"/>
          </a:ln>
        </p:spPr>
      </p:cxnSp>
      <p:sp>
        <p:nvSpPr>
          <p:cNvPr id="576" name="Google Shape;576;p60"/>
          <p:cNvSpPr txBox="1"/>
          <p:nvPr/>
        </p:nvSpPr>
        <p:spPr>
          <a:xfrm>
            <a:off x="1943900" y="2440238"/>
            <a:ext cx="241800" cy="1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577" name="Google Shape;577;p60"/>
          <p:cNvSpPr txBox="1"/>
          <p:nvPr/>
        </p:nvSpPr>
        <p:spPr>
          <a:xfrm>
            <a:off x="3340325" y="2475675"/>
            <a:ext cx="457800" cy="1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578" name="Google Shape;578;p60"/>
          <p:cNvCxnSpPr>
            <a:stCxn id="568" idx="2"/>
            <a:endCxn id="571" idx="0"/>
          </p:cNvCxnSpPr>
          <p:nvPr/>
        </p:nvCxnSpPr>
        <p:spPr>
          <a:xfrm>
            <a:off x="2064800" y="3164719"/>
            <a:ext cx="0" cy="174000"/>
          </a:xfrm>
          <a:prstGeom prst="straightConnector1">
            <a:avLst/>
          </a:prstGeom>
          <a:noFill/>
          <a:ln cap="flat" cmpd="sng" w="9525">
            <a:solidFill>
              <a:schemeClr val="dk2"/>
            </a:solidFill>
            <a:prstDash val="solid"/>
            <a:round/>
            <a:headEnd len="med" w="med" type="none"/>
            <a:tailEnd len="med" w="med" type="triangle"/>
          </a:ln>
        </p:spPr>
      </p:cxnSp>
      <p:cxnSp>
        <p:nvCxnSpPr>
          <p:cNvPr id="579" name="Google Shape;579;p60"/>
          <p:cNvCxnSpPr>
            <a:stCxn id="571" idx="2"/>
            <a:endCxn id="569" idx="0"/>
          </p:cNvCxnSpPr>
          <p:nvPr/>
        </p:nvCxnSpPr>
        <p:spPr>
          <a:xfrm>
            <a:off x="2064800" y="3719128"/>
            <a:ext cx="5400" cy="202800"/>
          </a:xfrm>
          <a:prstGeom prst="straightConnector1">
            <a:avLst/>
          </a:prstGeom>
          <a:noFill/>
          <a:ln cap="flat" cmpd="sng" w="9525">
            <a:solidFill>
              <a:schemeClr val="dk2"/>
            </a:solidFill>
            <a:prstDash val="solid"/>
            <a:round/>
            <a:headEnd len="med" w="med" type="none"/>
            <a:tailEnd len="med" w="med" type="triangle"/>
          </a:ln>
        </p:spPr>
      </p:cxnSp>
      <p:sp>
        <p:nvSpPr>
          <p:cNvPr id="580" name="Google Shape;580;p60"/>
          <p:cNvSpPr/>
          <p:nvPr/>
        </p:nvSpPr>
        <p:spPr>
          <a:xfrm>
            <a:off x="807975" y="2246588"/>
            <a:ext cx="778425" cy="1847513"/>
          </a:xfrm>
          <a:custGeom>
            <a:rect b="b" l="l" r="r" t="t"/>
            <a:pathLst>
              <a:path extrusionOk="0" h="98534" w="31137">
                <a:moveTo>
                  <a:pt x="24437" y="98534"/>
                </a:moveTo>
                <a:lnTo>
                  <a:pt x="0" y="7094"/>
                </a:lnTo>
                <a:lnTo>
                  <a:pt x="31137" y="0"/>
                </a:lnTo>
              </a:path>
            </a:pathLst>
          </a:custGeom>
          <a:noFill/>
          <a:ln cap="flat" cmpd="sng" w="9525">
            <a:solidFill>
              <a:schemeClr val="dk2"/>
            </a:solidFill>
            <a:prstDash val="solid"/>
            <a:round/>
            <a:headEnd len="med" w="med" type="none"/>
            <a:tailEnd len="med" w="med" type="triangle"/>
          </a:ln>
        </p:spPr>
      </p:sp>
      <p:sp>
        <p:nvSpPr>
          <p:cNvPr id="581" name="Google Shape;581;p60"/>
          <p:cNvSpPr/>
          <p:nvPr/>
        </p:nvSpPr>
        <p:spPr>
          <a:xfrm>
            <a:off x="5108100" y="1369706"/>
            <a:ext cx="2652900" cy="53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public int gcd(int x, int y) {</a:t>
            </a:r>
            <a:endParaRPr b="1"/>
          </a:p>
          <a:p>
            <a:pPr indent="0" lvl="0" marL="0" rtl="0" algn="l">
              <a:spcBef>
                <a:spcPts val="0"/>
              </a:spcBef>
              <a:spcAft>
                <a:spcPts val="0"/>
              </a:spcAft>
              <a:buNone/>
            </a:pPr>
            <a:r>
              <a:rPr b="1" lang="sv-SE"/>
              <a:t>int tmp;</a:t>
            </a:r>
            <a:endParaRPr b="1"/>
          </a:p>
        </p:txBody>
      </p:sp>
      <p:sp>
        <p:nvSpPr>
          <p:cNvPr id="582" name="Google Shape;582;p60"/>
          <p:cNvSpPr/>
          <p:nvPr/>
        </p:nvSpPr>
        <p:spPr>
          <a:xfrm>
            <a:off x="4534450" y="2886347"/>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tmp = x % y</a:t>
            </a:r>
            <a:endParaRPr b="1"/>
          </a:p>
        </p:txBody>
      </p:sp>
      <p:sp>
        <p:nvSpPr>
          <p:cNvPr id="583" name="Google Shape;583;p60"/>
          <p:cNvSpPr/>
          <p:nvPr/>
        </p:nvSpPr>
        <p:spPr>
          <a:xfrm>
            <a:off x="7248850" y="2891081"/>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y = tmp;</a:t>
            </a:r>
            <a:endParaRPr b="1"/>
          </a:p>
        </p:txBody>
      </p:sp>
      <p:sp>
        <p:nvSpPr>
          <p:cNvPr id="584" name="Google Shape;584;p60"/>
          <p:cNvSpPr/>
          <p:nvPr/>
        </p:nvSpPr>
        <p:spPr>
          <a:xfrm>
            <a:off x="4770550" y="2210044"/>
            <a:ext cx="18966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while (y != 0) {</a:t>
            </a:r>
            <a:endParaRPr b="1"/>
          </a:p>
        </p:txBody>
      </p:sp>
      <p:sp>
        <p:nvSpPr>
          <p:cNvPr id="585" name="Google Shape;585;p60"/>
          <p:cNvSpPr/>
          <p:nvPr/>
        </p:nvSpPr>
        <p:spPr>
          <a:xfrm>
            <a:off x="6012725" y="2891081"/>
            <a:ext cx="931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x = y</a:t>
            </a:r>
            <a:endParaRPr b="1"/>
          </a:p>
        </p:txBody>
      </p:sp>
      <p:sp>
        <p:nvSpPr>
          <p:cNvPr id="586" name="Google Shape;586;p60"/>
          <p:cNvSpPr/>
          <p:nvPr/>
        </p:nvSpPr>
        <p:spPr>
          <a:xfrm>
            <a:off x="7011450" y="2210034"/>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return x;</a:t>
            </a:r>
            <a:endParaRPr b="1"/>
          </a:p>
        </p:txBody>
      </p:sp>
      <p:cxnSp>
        <p:nvCxnSpPr>
          <p:cNvPr id="587" name="Google Shape;587;p60"/>
          <p:cNvCxnSpPr>
            <a:stCxn id="581" idx="2"/>
            <a:endCxn id="586" idx="0"/>
          </p:cNvCxnSpPr>
          <p:nvPr/>
        </p:nvCxnSpPr>
        <p:spPr>
          <a:xfrm>
            <a:off x="6434550" y="1909406"/>
            <a:ext cx="1233000" cy="300600"/>
          </a:xfrm>
          <a:prstGeom prst="straightConnector1">
            <a:avLst/>
          </a:prstGeom>
          <a:noFill/>
          <a:ln cap="flat" cmpd="sng" w="9525">
            <a:solidFill>
              <a:schemeClr val="dk2"/>
            </a:solidFill>
            <a:prstDash val="solid"/>
            <a:round/>
            <a:headEnd len="med" w="med" type="none"/>
            <a:tailEnd len="med" w="med" type="triangle"/>
          </a:ln>
        </p:spPr>
      </p:cxnSp>
      <p:cxnSp>
        <p:nvCxnSpPr>
          <p:cNvPr id="588" name="Google Shape;588;p60"/>
          <p:cNvCxnSpPr>
            <a:stCxn id="581" idx="2"/>
            <a:endCxn id="584" idx="0"/>
          </p:cNvCxnSpPr>
          <p:nvPr/>
        </p:nvCxnSpPr>
        <p:spPr>
          <a:xfrm flipH="1">
            <a:off x="5718750" y="1909406"/>
            <a:ext cx="715800" cy="300600"/>
          </a:xfrm>
          <a:prstGeom prst="straightConnector1">
            <a:avLst/>
          </a:prstGeom>
          <a:noFill/>
          <a:ln cap="flat" cmpd="sng" w="9525">
            <a:solidFill>
              <a:schemeClr val="dk2"/>
            </a:solidFill>
            <a:prstDash val="solid"/>
            <a:round/>
            <a:headEnd len="med" w="med" type="none"/>
            <a:tailEnd len="med" w="med" type="triangle"/>
          </a:ln>
        </p:spPr>
      </p:cxnSp>
      <p:cxnSp>
        <p:nvCxnSpPr>
          <p:cNvPr id="589" name="Google Shape;589;p60"/>
          <p:cNvCxnSpPr>
            <a:stCxn id="584" idx="2"/>
            <a:endCxn id="582" idx="0"/>
          </p:cNvCxnSpPr>
          <p:nvPr/>
        </p:nvCxnSpPr>
        <p:spPr>
          <a:xfrm flipH="1">
            <a:off x="5190550" y="2590444"/>
            <a:ext cx="528300" cy="295800"/>
          </a:xfrm>
          <a:prstGeom prst="straightConnector1">
            <a:avLst/>
          </a:prstGeom>
          <a:noFill/>
          <a:ln cap="flat" cmpd="sng" w="9525">
            <a:solidFill>
              <a:schemeClr val="dk2"/>
            </a:solidFill>
            <a:prstDash val="solid"/>
            <a:round/>
            <a:headEnd len="med" w="med" type="none"/>
            <a:tailEnd len="med" w="med" type="triangle"/>
          </a:ln>
        </p:spPr>
      </p:cxnSp>
      <p:cxnSp>
        <p:nvCxnSpPr>
          <p:cNvPr id="590" name="Google Shape;590;p60"/>
          <p:cNvCxnSpPr>
            <a:stCxn id="584" idx="2"/>
            <a:endCxn id="585" idx="0"/>
          </p:cNvCxnSpPr>
          <p:nvPr/>
        </p:nvCxnSpPr>
        <p:spPr>
          <a:xfrm>
            <a:off x="5718850" y="2590444"/>
            <a:ext cx="759600" cy="300600"/>
          </a:xfrm>
          <a:prstGeom prst="straightConnector1">
            <a:avLst/>
          </a:prstGeom>
          <a:noFill/>
          <a:ln cap="flat" cmpd="sng" w="9525">
            <a:solidFill>
              <a:schemeClr val="dk2"/>
            </a:solidFill>
            <a:prstDash val="solid"/>
            <a:round/>
            <a:headEnd len="med" w="med" type="none"/>
            <a:tailEnd len="med" w="med" type="triangle"/>
          </a:ln>
        </p:spPr>
      </p:cxnSp>
      <p:cxnSp>
        <p:nvCxnSpPr>
          <p:cNvPr id="591" name="Google Shape;591;p60"/>
          <p:cNvCxnSpPr>
            <a:stCxn id="584" idx="2"/>
            <a:endCxn id="583" idx="0"/>
          </p:cNvCxnSpPr>
          <p:nvPr/>
        </p:nvCxnSpPr>
        <p:spPr>
          <a:xfrm>
            <a:off x="5718850" y="2590444"/>
            <a:ext cx="2186100" cy="300600"/>
          </a:xfrm>
          <a:prstGeom prst="straightConnector1">
            <a:avLst/>
          </a:prstGeom>
          <a:noFill/>
          <a:ln cap="flat" cmpd="sng" w="9525">
            <a:solidFill>
              <a:schemeClr val="dk2"/>
            </a:solidFill>
            <a:prstDash val="solid"/>
            <a:round/>
            <a:headEnd len="med" w="med" type="none"/>
            <a:tailEnd len="med" w="med" type="triangle"/>
          </a:ln>
        </p:spPr>
      </p:cxnSp>
      <p:sp>
        <p:nvSpPr>
          <p:cNvPr id="592" name="Google Shape;592;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6" name="Shape 596"/>
        <p:cNvGrpSpPr/>
        <p:nvPr/>
      </p:nvGrpSpPr>
      <p:grpSpPr>
        <a:xfrm>
          <a:off x="0" y="0"/>
          <a:ext cx="0" cy="0"/>
          <a:chOff x="0" y="0"/>
          <a:chExt cx="0" cy="0"/>
        </a:xfrm>
      </p:grpSpPr>
      <p:sp>
        <p:nvSpPr>
          <p:cNvPr id="597" name="Google Shape;597;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Domination</a:t>
            </a:r>
            <a:endParaRPr/>
          </a:p>
        </p:txBody>
      </p:sp>
      <p:sp>
        <p:nvSpPr>
          <p:cNvPr id="598" name="Google Shape;598;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Nodes typically have many dominators.</a:t>
            </a:r>
            <a:endParaRPr/>
          </a:p>
          <a:p>
            <a:pPr indent="-393700" lvl="0" marL="457200" marR="0" rtl="0" algn="l">
              <a:lnSpc>
                <a:spcPct val="100000"/>
              </a:lnSpc>
              <a:spcBef>
                <a:spcPts val="0"/>
              </a:spcBef>
              <a:spcAft>
                <a:spcPts val="0"/>
              </a:spcAft>
              <a:buSzPts val="2600"/>
              <a:buChar char="•"/>
            </a:pPr>
            <a:r>
              <a:rPr lang="sv-SE"/>
              <a:t>Except for the root, a node will have a unique </a:t>
            </a:r>
            <a:r>
              <a:rPr b="1" i="1" lang="sv-SE"/>
              <a:t>immediate dominator</a:t>
            </a:r>
            <a:r>
              <a:rPr lang="sv-SE"/>
              <a:t>.</a:t>
            </a:r>
            <a:endParaRPr/>
          </a:p>
          <a:p>
            <a:pPr indent="-368300" lvl="1" marL="914400" rtl="0" algn="l">
              <a:spcBef>
                <a:spcPts val="600"/>
              </a:spcBef>
              <a:spcAft>
                <a:spcPts val="0"/>
              </a:spcAft>
              <a:buSzPts val="2200"/>
              <a:buChar char="•"/>
            </a:pPr>
            <a:r>
              <a:rPr lang="sv-SE"/>
              <a:t>Closest dominator of N on any path from the root and which is dominated by all other dominators of N. </a:t>
            </a:r>
            <a:endParaRPr/>
          </a:p>
          <a:p>
            <a:pPr indent="-368300" lvl="1" marL="914400" rtl="0" algn="l">
              <a:spcBef>
                <a:spcPts val="600"/>
              </a:spcBef>
              <a:spcAft>
                <a:spcPts val="0"/>
              </a:spcAft>
              <a:buSzPts val="2200"/>
              <a:buChar char="•"/>
            </a:pPr>
            <a:r>
              <a:rPr lang="sv-SE"/>
              <a:t>Forms a dependency tree.</a:t>
            </a:r>
            <a:endParaRPr/>
          </a:p>
          <a:p>
            <a:pPr indent="-393700" lvl="0" marL="457200" rtl="0" algn="l">
              <a:spcBef>
                <a:spcPts val="1000"/>
              </a:spcBef>
              <a:spcAft>
                <a:spcPts val="0"/>
              </a:spcAft>
              <a:buSzPts val="2600"/>
              <a:buChar char="•"/>
            </a:pPr>
            <a:r>
              <a:rPr b="1" lang="sv-SE"/>
              <a:t>Post-Domination</a:t>
            </a:r>
            <a:r>
              <a:rPr lang="sv-SE"/>
              <a:t> can also be calculated in the reverse direction of control flow, using the exit node as root.</a:t>
            </a:r>
            <a:endParaRPr/>
          </a:p>
        </p:txBody>
      </p:sp>
      <p:sp>
        <p:nvSpPr>
          <p:cNvPr id="599" name="Google Shape;599;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3" name="Shape 603"/>
        <p:cNvGrpSpPr/>
        <p:nvPr/>
      </p:nvGrpSpPr>
      <p:grpSpPr>
        <a:xfrm>
          <a:off x="0" y="0"/>
          <a:ext cx="0" cy="0"/>
          <a:chOff x="0" y="0"/>
          <a:chExt cx="0" cy="0"/>
        </a:xfrm>
      </p:grpSpPr>
      <p:sp>
        <p:nvSpPr>
          <p:cNvPr id="604" name="Google Shape;604;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Domination Example</a:t>
            </a:r>
            <a:endParaRPr/>
          </a:p>
        </p:txBody>
      </p:sp>
      <p:sp>
        <p:nvSpPr>
          <p:cNvPr id="605" name="Google Shape;605;p62"/>
          <p:cNvSpPr txBox="1"/>
          <p:nvPr>
            <p:ph idx="1" type="body"/>
          </p:nvPr>
        </p:nvSpPr>
        <p:spPr>
          <a:xfrm>
            <a:off x="468900" y="1368863"/>
            <a:ext cx="61887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highlight>
                  <a:srgbClr val="FFFFFF"/>
                </a:highlight>
              </a:rPr>
              <a:t>A pre-dominates all nodes</a:t>
            </a:r>
            <a:endParaRPr sz="2400">
              <a:highlight>
                <a:srgbClr val="FFFFFF"/>
              </a:highlight>
            </a:endParaRPr>
          </a:p>
          <a:p>
            <a:pPr indent="-381000" lvl="0" marL="457200" marR="0" rtl="0" algn="l">
              <a:lnSpc>
                <a:spcPct val="100000"/>
              </a:lnSpc>
              <a:spcBef>
                <a:spcPts val="0"/>
              </a:spcBef>
              <a:spcAft>
                <a:spcPts val="0"/>
              </a:spcAft>
              <a:buClr>
                <a:schemeClr val="dk1"/>
              </a:buClr>
              <a:buSzPts val="2400"/>
              <a:buFont typeface="Arial"/>
              <a:buChar char="•"/>
            </a:pPr>
            <a:r>
              <a:rPr lang="sv-SE" sz="2400">
                <a:highlight>
                  <a:srgbClr val="FFFFFF"/>
                </a:highlight>
              </a:rPr>
              <a:t>G post-dominates all nodes</a:t>
            </a:r>
            <a:endParaRPr sz="2400">
              <a:highlight>
                <a:srgbClr val="FFFFFF"/>
              </a:highlight>
            </a:endParaRPr>
          </a:p>
          <a:p>
            <a:pPr indent="-381000" lvl="0" marL="457200" marR="0" rtl="0" algn="l">
              <a:lnSpc>
                <a:spcPct val="100000"/>
              </a:lnSpc>
              <a:spcBef>
                <a:spcPts val="0"/>
              </a:spcBef>
              <a:spcAft>
                <a:spcPts val="0"/>
              </a:spcAft>
              <a:buClr>
                <a:schemeClr val="dk1"/>
              </a:buClr>
              <a:buSzPts val="2400"/>
              <a:buFont typeface="Arial"/>
              <a:buChar char="•"/>
            </a:pPr>
            <a:r>
              <a:rPr lang="sv-SE" sz="2400">
                <a:highlight>
                  <a:srgbClr val="FFFFFF"/>
                </a:highlight>
              </a:rPr>
              <a:t>F and G post-dominate E</a:t>
            </a:r>
            <a:endParaRPr sz="2400">
              <a:highlight>
                <a:srgbClr val="FFFFFF"/>
              </a:highlight>
            </a:endParaRPr>
          </a:p>
          <a:p>
            <a:pPr indent="-381000" lvl="0" marL="457200" marR="0" rtl="0" algn="l">
              <a:lnSpc>
                <a:spcPct val="100000"/>
              </a:lnSpc>
              <a:spcBef>
                <a:spcPts val="0"/>
              </a:spcBef>
              <a:spcAft>
                <a:spcPts val="0"/>
              </a:spcAft>
              <a:buClr>
                <a:schemeClr val="dk1"/>
              </a:buClr>
              <a:buSzPts val="2400"/>
              <a:buFont typeface="Arial"/>
              <a:buChar char="•"/>
            </a:pPr>
            <a:r>
              <a:rPr lang="sv-SE" sz="2400">
                <a:highlight>
                  <a:srgbClr val="FFFFFF"/>
                </a:highlight>
              </a:rPr>
              <a:t>G is the immediate post-dominator of B</a:t>
            </a:r>
            <a:endParaRPr sz="2400">
              <a:highlight>
                <a:srgbClr val="FFFFFF"/>
              </a:highlight>
            </a:endParaRPr>
          </a:p>
          <a:p>
            <a:pPr indent="-381000" lvl="0" marL="457200" marR="0" rtl="0" algn="l">
              <a:lnSpc>
                <a:spcPct val="100000"/>
              </a:lnSpc>
              <a:spcBef>
                <a:spcPts val="0"/>
              </a:spcBef>
              <a:spcAft>
                <a:spcPts val="0"/>
              </a:spcAft>
              <a:buClr>
                <a:schemeClr val="dk1"/>
              </a:buClr>
              <a:buSzPts val="2400"/>
              <a:buFont typeface="Arial"/>
              <a:buChar char="•"/>
            </a:pPr>
            <a:r>
              <a:rPr lang="sv-SE" sz="2400">
                <a:highlight>
                  <a:srgbClr val="FFFFFF"/>
                </a:highlight>
              </a:rPr>
              <a:t>C does </a:t>
            </a:r>
            <a:r>
              <a:rPr i="1" lang="sv-SE" sz="2400">
                <a:highlight>
                  <a:srgbClr val="FFFFFF"/>
                </a:highlight>
              </a:rPr>
              <a:t>not</a:t>
            </a:r>
            <a:r>
              <a:rPr lang="sv-SE" sz="2400">
                <a:highlight>
                  <a:srgbClr val="FFFFFF"/>
                </a:highlight>
              </a:rPr>
              <a:t> post-dominate B</a:t>
            </a:r>
            <a:endParaRPr sz="2400">
              <a:highlight>
                <a:srgbClr val="FFFFFF"/>
              </a:highlight>
            </a:endParaRPr>
          </a:p>
          <a:p>
            <a:pPr indent="-381000" lvl="0" marL="457200" marR="0" rtl="0" algn="l">
              <a:lnSpc>
                <a:spcPct val="100000"/>
              </a:lnSpc>
              <a:spcBef>
                <a:spcPts val="0"/>
              </a:spcBef>
              <a:spcAft>
                <a:spcPts val="0"/>
              </a:spcAft>
              <a:buClr>
                <a:schemeClr val="dk1"/>
              </a:buClr>
              <a:buSzPts val="2400"/>
              <a:buFont typeface="Arial"/>
              <a:buChar char="•"/>
            </a:pPr>
            <a:r>
              <a:rPr lang="sv-SE" sz="2400">
                <a:highlight>
                  <a:srgbClr val="FFFFFF"/>
                </a:highlight>
              </a:rPr>
              <a:t>B is the immediate pre-dominator of G</a:t>
            </a:r>
            <a:endParaRPr sz="2400">
              <a:highlight>
                <a:srgbClr val="FFFFFF"/>
              </a:highlight>
            </a:endParaRPr>
          </a:p>
          <a:p>
            <a:pPr indent="-381000" lvl="0" marL="457200" marR="0" rtl="0" algn="l">
              <a:lnSpc>
                <a:spcPct val="100000"/>
              </a:lnSpc>
              <a:spcBef>
                <a:spcPts val="0"/>
              </a:spcBef>
              <a:spcAft>
                <a:spcPts val="0"/>
              </a:spcAft>
              <a:buClr>
                <a:schemeClr val="dk1"/>
              </a:buClr>
              <a:buSzPts val="2400"/>
              <a:buFont typeface="Arial"/>
              <a:buChar char="•"/>
            </a:pPr>
            <a:r>
              <a:rPr lang="sv-SE" sz="2400">
                <a:highlight>
                  <a:srgbClr val="FFFFFF"/>
                </a:highlight>
              </a:rPr>
              <a:t>F does </a:t>
            </a:r>
            <a:r>
              <a:rPr i="1" lang="sv-SE" sz="2400">
                <a:highlight>
                  <a:srgbClr val="FFFFFF"/>
                </a:highlight>
              </a:rPr>
              <a:t>not</a:t>
            </a:r>
            <a:r>
              <a:rPr lang="sv-SE" sz="2400">
                <a:highlight>
                  <a:srgbClr val="FFFFFF"/>
                </a:highlight>
              </a:rPr>
              <a:t> pre-dominate G</a:t>
            </a:r>
            <a:endParaRPr sz="2400"/>
          </a:p>
        </p:txBody>
      </p:sp>
      <p:sp>
        <p:nvSpPr>
          <p:cNvPr id="606" name="Google Shape;606;p62"/>
          <p:cNvSpPr/>
          <p:nvPr/>
        </p:nvSpPr>
        <p:spPr>
          <a:xfrm>
            <a:off x="7235100" y="1422169"/>
            <a:ext cx="537300" cy="3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a:t>
            </a:r>
            <a:endParaRPr b="1"/>
          </a:p>
        </p:txBody>
      </p:sp>
      <p:sp>
        <p:nvSpPr>
          <p:cNvPr id="607" name="Google Shape;607;p62"/>
          <p:cNvSpPr/>
          <p:nvPr/>
        </p:nvSpPr>
        <p:spPr>
          <a:xfrm>
            <a:off x="7235100" y="1986825"/>
            <a:ext cx="537300" cy="3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a:t>
            </a:r>
            <a:endParaRPr b="1"/>
          </a:p>
        </p:txBody>
      </p:sp>
      <p:sp>
        <p:nvSpPr>
          <p:cNvPr id="608" name="Google Shape;608;p62"/>
          <p:cNvSpPr/>
          <p:nvPr/>
        </p:nvSpPr>
        <p:spPr>
          <a:xfrm>
            <a:off x="6697800" y="2551481"/>
            <a:ext cx="537300" cy="3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a:t>
            </a:r>
            <a:endParaRPr b="1"/>
          </a:p>
        </p:txBody>
      </p:sp>
      <p:sp>
        <p:nvSpPr>
          <p:cNvPr id="609" name="Google Shape;609;p62"/>
          <p:cNvSpPr/>
          <p:nvPr/>
        </p:nvSpPr>
        <p:spPr>
          <a:xfrm>
            <a:off x="6697800" y="3153919"/>
            <a:ext cx="537300" cy="3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t>
            </a:r>
            <a:endParaRPr b="1"/>
          </a:p>
        </p:txBody>
      </p:sp>
      <p:sp>
        <p:nvSpPr>
          <p:cNvPr id="610" name="Google Shape;610;p62"/>
          <p:cNvSpPr/>
          <p:nvPr/>
        </p:nvSpPr>
        <p:spPr>
          <a:xfrm>
            <a:off x="7772400" y="2551472"/>
            <a:ext cx="537300" cy="3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a:t>
            </a:r>
            <a:endParaRPr b="1"/>
          </a:p>
        </p:txBody>
      </p:sp>
      <p:sp>
        <p:nvSpPr>
          <p:cNvPr id="611" name="Google Shape;611;p62"/>
          <p:cNvSpPr/>
          <p:nvPr/>
        </p:nvSpPr>
        <p:spPr>
          <a:xfrm>
            <a:off x="7772400" y="3153909"/>
            <a:ext cx="537300" cy="3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a:t>
            </a:r>
            <a:endParaRPr b="1"/>
          </a:p>
        </p:txBody>
      </p:sp>
      <p:sp>
        <p:nvSpPr>
          <p:cNvPr id="612" name="Google Shape;612;p62"/>
          <p:cNvSpPr/>
          <p:nvPr/>
        </p:nvSpPr>
        <p:spPr>
          <a:xfrm>
            <a:off x="7235100" y="3718566"/>
            <a:ext cx="537300" cy="3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a:t>
            </a:r>
            <a:endParaRPr b="1"/>
          </a:p>
        </p:txBody>
      </p:sp>
      <p:cxnSp>
        <p:nvCxnSpPr>
          <p:cNvPr id="613" name="Google Shape;613;p62"/>
          <p:cNvCxnSpPr>
            <a:stCxn id="606" idx="2"/>
            <a:endCxn id="607" idx="0"/>
          </p:cNvCxnSpPr>
          <p:nvPr/>
        </p:nvCxnSpPr>
        <p:spPr>
          <a:xfrm>
            <a:off x="7503750" y="1765669"/>
            <a:ext cx="0" cy="221100"/>
          </a:xfrm>
          <a:prstGeom prst="straightConnector1">
            <a:avLst/>
          </a:prstGeom>
          <a:noFill/>
          <a:ln cap="flat" cmpd="sng" w="9525">
            <a:solidFill>
              <a:schemeClr val="dk2"/>
            </a:solidFill>
            <a:prstDash val="solid"/>
            <a:round/>
            <a:headEnd len="med" w="med" type="none"/>
            <a:tailEnd len="med" w="med" type="triangle"/>
          </a:ln>
        </p:spPr>
      </p:cxnSp>
      <p:cxnSp>
        <p:nvCxnSpPr>
          <p:cNvPr id="614" name="Google Shape;614;p62"/>
          <p:cNvCxnSpPr>
            <a:stCxn id="607" idx="2"/>
            <a:endCxn id="608" idx="0"/>
          </p:cNvCxnSpPr>
          <p:nvPr/>
        </p:nvCxnSpPr>
        <p:spPr>
          <a:xfrm flipH="1">
            <a:off x="6966450" y="2330325"/>
            <a:ext cx="537300" cy="221100"/>
          </a:xfrm>
          <a:prstGeom prst="straightConnector1">
            <a:avLst/>
          </a:prstGeom>
          <a:noFill/>
          <a:ln cap="flat" cmpd="sng" w="9525">
            <a:solidFill>
              <a:schemeClr val="dk2"/>
            </a:solidFill>
            <a:prstDash val="solid"/>
            <a:round/>
            <a:headEnd len="med" w="med" type="none"/>
            <a:tailEnd len="med" w="med" type="triangle"/>
          </a:ln>
        </p:spPr>
      </p:cxnSp>
      <p:cxnSp>
        <p:nvCxnSpPr>
          <p:cNvPr id="615" name="Google Shape;615;p62"/>
          <p:cNvCxnSpPr>
            <a:stCxn id="607" idx="2"/>
            <a:endCxn id="610" idx="0"/>
          </p:cNvCxnSpPr>
          <p:nvPr/>
        </p:nvCxnSpPr>
        <p:spPr>
          <a:xfrm>
            <a:off x="7503750" y="2330325"/>
            <a:ext cx="537300" cy="221100"/>
          </a:xfrm>
          <a:prstGeom prst="straightConnector1">
            <a:avLst/>
          </a:prstGeom>
          <a:noFill/>
          <a:ln cap="flat" cmpd="sng" w="9525">
            <a:solidFill>
              <a:schemeClr val="dk2"/>
            </a:solidFill>
            <a:prstDash val="solid"/>
            <a:round/>
            <a:headEnd len="med" w="med" type="none"/>
            <a:tailEnd len="med" w="med" type="triangle"/>
          </a:ln>
        </p:spPr>
      </p:cxnSp>
      <p:cxnSp>
        <p:nvCxnSpPr>
          <p:cNvPr id="616" name="Google Shape;616;p62"/>
          <p:cNvCxnSpPr>
            <a:stCxn id="608" idx="2"/>
            <a:endCxn id="609" idx="0"/>
          </p:cNvCxnSpPr>
          <p:nvPr/>
        </p:nvCxnSpPr>
        <p:spPr>
          <a:xfrm>
            <a:off x="6966450" y="2894981"/>
            <a:ext cx="0" cy="258900"/>
          </a:xfrm>
          <a:prstGeom prst="straightConnector1">
            <a:avLst/>
          </a:prstGeom>
          <a:noFill/>
          <a:ln cap="flat" cmpd="sng" w="9525">
            <a:solidFill>
              <a:schemeClr val="dk2"/>
            </a:solidFill>
            <a:prstDash val="solid"/>
            <a:round/>
            <a:headEnd len="med" w="med" type="none"/>
            <a:tailEnd len="med" w="med" type="triangle"/>
          </a:ln>
        </p:spPr>
      </p:cxnSp>
      <p:cxnSp>
        <p:nvCxnSpPr>
          <p:cNvPr id="617" name="Google Shape;617;p62"/>
          <p:cNvCxnSpPr>
            <a:stCxn id="610" idx="2"/>
            <a:endCxn id="611" idx="0"/>
          </p:cNvCxnSpPr>
          <p:nvPr/>
        </p:nvCxnSpPr>
        <p:spPr>
          <a:xfrm>
            <a:off x="8041050" y="2894972"/>
            <a:ext cx="0" cy="258900"/>
          </a:xfrm>
          <a:prstGeom prst="straightConnector1">
            <a:avLst/>
          </a:prstGeom>
          <a:noFill/>
          <a:ln cap="flat" cmpd="sng" w="9525">
            <a:solidFill>
              <a:schemeClr val="dk2"/>
            </a:solidFill>
            <a:prstDash val="solid"/>
            <a:round/>
            <a:headEnd len="med" w="med" type="none"/>
            <a:tailEnd len="med" w="med" type="triangle"/>
          </a:ln>
        </p:spPr>
      </p:cxnSp>
      <p:cxnSp>
        <p:nvCxnSpPr>
          <p:cNvPr id="618" name="Google Shape;618;p62"/>
          <p:cNvCxnSpPr>
            <a:stCxn id="609" idx="2"/>
            <a:endCxn id="612" idx="0"/>
          </p:cNvCxnSpPr>
          <p:nvPr/>
        </p:nvCxnSpPr>
        <p:spPr>
          <a:xfrm>
            <a:off x="6966450" y="3497419"/>
            <a:ext cx="537300" cy="221100"/>
          </a:xfrm>
          <a:prstGeom prst="straightConnector1">
            <a:avLst/>
          </a:prstGeom>
          <a:noFill/>
          <a:ln cap="flat" cmpd="sng" w="9525">
            <a:solidFill>
              <a:schemeClr val="dk2"/>
            </a:solidFill>
            <a:prstDash val="solid"/>
            <a:round/>
            <a:headEnd len="med" w="med" type="none"/>
            <a:tailEnd len="med" w="med" type="triangle"/>
          </a:ln>
        </p:spPr>
      </p:cxnSp>
      <p:cxnSp>
        <p:nvCxnSpPr>
          <p:cNvPr id="619" name="Google Shape;619;p62"/>
          <p:cNvCxnSpPr>
            <a:stCxn id="611" idx="2"/>
            <a:endCxn id="612" idx="0"/>
          </p:cNvCxnSpPr>
          <p:nvPr/>
        </p:nvCxnSpPr>
        <p:spPr>
          <a:xfrm flipH="1">
            <a:off x="7503750" y="3497409"/>
            <a:ext cx="537300" cy="221100"/>
          </a:xfrm>
          <a:prstGeom prst="straightConnector1">
            <a:avLst/>
          </a:prstGeom>
          <a:noFill/>
          <a:ln cap="flat" cmpd="sng" w="9525">
            <a:solidFill>
              <a:schemeClr val="dk2"/>
            </a:solidFill>
            <a:prstDash val="solid"/>
            <a:round/>
            <a:headEnd len="med" w="med" type="none"/>
            <a:tailEnd len="med" w="med" type="triangle"/>
          </a:ln>
        </p:spPr>
      </p:cxnSp>
      <p:sp>
        <p:nvSpPr>
          <p:cNvPr id="620" name="Google Shape;620;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Flow</a:t>
            </a:r>
            <a:endParaRPr/>
          </a:p>
        </p:txBody>
      </p:sp>
      <p:sp>
        <p:nvSpPr>
          <p:cNvPr id="169" name="Google Shape;169;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Basis of the optimization performed by compilers.</a:t>
            </a:r>
            <a:endParaRPr/>
          </a:p>
          <a:p>
            <a:pPr indent="-419100" lvl="0" marL="457200" marR="0" rtl="0" algn="l">
              <a:lnSpc>
                <a:spcPct val="100000"/>
              </a:lnSpc>
              <a:spcBef>
                <a:spcPts val="0"/>
              </a:spcBef>
              <a:spcAft>
                <a:spcPts val="0"/>
              </a:spcAft>
              <a:buClr>
                <a:schemeClr val="dk1"/>
              </a:buClr>
              <a:buSzPts val="3000"/>
              <a:buFont typeface="Arial"/>
              <a:buChar char="•"/>
            </a:pPr>
            <a:r>
              <a:rPr lang="sv-SE"/>
              <a:t>Used to derive test cases.</a:t>
            </a:r>
            <a:endParaRPr/>
          </a:p>
          <a:p>
            <a:pPr indent="-419100" lvl="1" marL="914400" marR="0" rtl="0" algn="l">
              <a:lnSpc>
                <a:spcPct val="100000"/>
              </a:lnSpc>
              <a:spcBef>
                <a:spcPts val="0"/>
              </a:spcBef>
              <a:spcAft>
                <a:spcPts val="0"/>
              </a:spcAft>
              <a:buClr>
                <a:schemeClr val="dk1"/>
              </a:buClr>
              <a:buSzPts val="3000"/>
              <a:buFont typeface="Arial"/>
              <a:buChar char="•"/>
            </a:pPr>
            <a:r>
              <a:rPr lang="sv-SE"/>
              <a:t>Have we covered the dependencies?</a:t>
            </a:r>
            <a:endParaRPr/>
          </a:p>
          <a:p>
            <a:pPr indent="-419100" lvl="0" marL="457200" marR="0" rtl="0" algn="l">
              <a:lnSpc>
                <a:spcPct val="100000"/>
              </a:lnSpc>
              <a:spcBef>
                <a:spcPts val="0"/>
              </a:spcBef>
              <a:spcAft>
                <a:spcPts val="0"/>
              </a:spcAft>
              <a:buClr>
                <a:schemeClr val="dk1"/>
              </a:buClr>
              <a:buSzPts val="3000"/>
              <a:buFont typeface="Arial"/>
              <a:buChar char="•"/>
            </a:pPr>
            <a:r>
              <a:rPr lang="sv-SE"/>
              <a:t>Used to detect faults and other anomalies.</a:t>
            </a:r>
            <a:endParaRPr/>
          </a:p>
          <a:p>
            <a:pPr indent="-368300" lvl="1" marL="914400" marR="0" rtl="0" algn="l">
              <a:lnSpc>
                <a:spcPct val="100000"/>
              </a:lnSpc>
              <a:spcBef>
                <a:spcPts val="0"/>
              </a:spcBef>
              <a:spcAft>
                <a:spcPts val="0"/>
              </a:spcAft>
              <a:buSzPts val="2200"/>
              <a:buChar char="•"/>
            </a:pPr>
            <a:r>
              <a:rPr lang="sv-SE"/>
              <a:t>Is this string tainted by a fault in the expression that calculates its value?</a:t>
            </a:r>
            <a:endParaRPr/>
          </a:p>
        </p:txBody>
      </p:sp>
      <p:sp>
        <p:nvSpPr>
          <p:cNvPr id="170" name="Google Shape;170;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Post-Dominators and Control Dependency</a:t>
            </a:r>
            <a:endParaRPr sz="3000"/>
          </a:p>
        </p:txBody>
      </p:sp>
      <p:sp>
        <p:nvSpPr>
          <p:cNvPr id="626" name="Google Shape;626;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Node N is reached on some paths.</a:t>
            </a:r>
            <a:endParaRPr/>
          </a:p>
          <a:p>
            <a:pPr indent="-393700" lvl="0" marL="457200" marR="0" rtl="0" algn="l">
              <a:lnSpc>
                <a:spcPct val="100000"/>
              </a:lnSpc>
              <a:spcBef>
                <a:spcPts val="0"/>
              </a:spcBef>
              <a:spcAft>
                <a:spcPts val="0"/>
              </a:spcAft>
              <a:buSzPts val="2600"/>
              <a:buChar char="•"/>
            </a:pPr>
            <a:r>
              <a:rPr lang="sv-SE"/>
              <a:t>N is control-dependent on a node C if that node:</a:t>
            </a:r>
            <a:endParaRPr/>
          </a:p>
          <a:p>
            <a:pPr indent="-368300" lvl="1" marL="914400" rtl="0" algn="l">
              <a:spcBef>
                <a:spcPts val="600"/>
              </a:spcBef>
              <a:spcAft>
                <a:spcPts val="0"/>
              </a:spcAft>
              <a:buSzPts val="2200"/>
              <a:buChar char="•"/>
            </a:pPr>
            <a:r>
              <a:rPr lang="sv-SE"/>
              <a:t>Has two or more successor nodes.</a:t>
            </a:r>
            <a:endParaRPr/>
          </a:p>
          <a:p>
            <a:pPr indent="-368300" lvl="1" marL="914400" rtl="0" algn="l">
              <a:spcBef>
                <a:spcPts val="600"/>
              </a:spcBef>
              <a:spcAft>
                <a:spcPts val="0"/>
              </a:spcAft>
              <a:buSzPts val="2200"/>
              <a:buChar char="•"/>
            </a:pPr>
            <a:r>
              <a:rPr lang="sv-SE"/>
              <a:t>Is not post-dominated by N.</a:t>
            </a:r>
            <a:endParaRPr/>
          </a:p>
          <a:p>
            <a:pPr indent="-368300" lvl="1" marL="914400" rtl="0" algn="l">
              <a:spcBef>
                <a:spcPts val="600"/>
              </a:spcBef>
              <a:spcAft>
                <a:spcPts val="0"/>
              </a:spcAft>
              <a:buSzPts val="2200"/>
              <a:buChar char="•"/>
            </a:pPr>
            <a:r>
              <a:rPr lang="sv-SE"/>
              <a:t>Has a successor that is post-dominated by N.</a:t>
            </a:r>
            <a:endParaRPr/>
          </a:p>
        </p:txBody>
      </p:sp>
      <p:sp>
        <p:nvSpPr>
          <p:cNvPr id="627" name="Google Shape;627;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1" name="Shape 631"/>
        <p:cNvGrpSpPr/>
        <p:nvPr/>
      </p:nvGrpSpPr>
      <p:grpSpPr>
        <a:xfrm>
          <a:off x="0" y="0"/>
          <a:ext cx="0" cy="0"/>
          <a:chOff x="0" y="0"/>
          <a:chExt cx="0" cy="0"/>
        </a:xfrm>
      </p:grpSpPr>
      <p:sp>
        <p:nvSpPr>
          <p:cNvPr id="632" name="Google Shape;632;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Control-Dependency Example</a:t>
            </a:r>
            <a:endParaRPr/>
          </a:p>
        </p:txBody>
      </p:sp>
      <p:sp>
        <p:nvSpPr>
          <p:cNvPr id="633" name="Google Shape;633;p64"/>
          <p:cNvSpPr txBox="1"/>
          <p:nvPr>
            <p:ph idx="1" type="body"/>
          </p:nvPr>
        </p:nvSpPr>
        <p:spPr>
          <a:xfrm>
            <a:off x="468900" y="1282400"/>
            <a:ext cx="60843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Font typeface="Arial"/>
              <a:buChar char="•"/>
            </a:pPr>
            <a:r>
              <a:rPr lang="sv-SE"/>
              <a:t>Execution of F is not inevitable at B.</a:t>
            </a:r>
            <a:endParaRPr/>
          </a:p>
          <a:p>
            <a:pPr indent="-393700" lvl="0" marL="457200" marR="0" rtl="0" algn="l">
              <a:lnSpc>
                <a:spcPct val="100000"/>
              </a:lnSpc>
              <a:spcBef>
                <a:spcPts val="0"/>
              </a:spcBef>
              <a:spcAft>
                <a:spcPts val="0"/>
              </a:spcAft>
              <a:buClr>
                <a:schemeClr val="dk1"/>
              </a:buClr>
              <a:buSzPts val="2600"/>
              <a:buFont typeface="Arial"/>
              <a:buChar char="•"/>
            </a:pPr>
            <a:r>
              <a:rPr lang="sv-SE"/>
              <a:t>Execution of F is inevitable at E.</a:t>
            </a:r>
            <a:endParaRPr/>
          </a:p>
          <a:p>
            <a:pPr indent="-393700" lvl="0" marL="457200" marR="0" rtl="0" algn="l">
              <a:lnSpc>
                <a:spcPct val="100000"/>
              </a:lnSpc>
              <a:spcBef>
                <a:spcPts val="0"/>
              </a:spcBef>
              <a:spcAft>
                <a:spcPts val="0"/>
              </a:spcAft>
              <a:buClr>
                <a:schemeClr val="dk1"/>
              </a:buClr>
              <a:buSzPts val="2600"/>
              <a:buFont typeface="Arial"/>
              <a:buChar char="•"/>
            </a:pPr>
            <a:r>
              <a:rPr lang="sv-SE"/>
              <a:t>F is control-dependent on B - the last point at which it is not inevitable.</a:t>
            </a:r>
            <a:endParaRPr/>
          </a:p>
        </p:txBody>
      </p:sp>
      <p:sp>
        <p:nvSpPr>
          <p:cNvPr id="634" name="Google Shape;634;p64"/>
          <p:cNvSpPr/>
          <p:nvPr/>
        </p:nvSpPr>
        <p:spPr>
          <a:xfrm>
            <a:off x="7351350" y="1508069"/>
            <a:ext cx="537300" cy="3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a:t>
            </a:r>
            <a:endParaRPr b="1"/>
          </a:p>
        </p:txBody>
      </p:sp>
      <p:sp>
        <p:nvSpPr>
          <p:cNvPr id="635" name="Google Shape;635;p64"/>
          <p:cNvSpPr/>
          <p:nvPr/>
        </p:nvSpPr>
        <p:spPr>
          <a:xfrm>
            <a:off x="7351350" y="2072725"/>
            <a:ext cx="537300" cy="3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B</a:t>
            </a:r>
            <a:endParaRPr b="1"/>
          </a:p>
        </p:txBody>
      </p:sp>
      <p:sp>
        <p:nvSpPr>
          <p:cNvPr id="636" name="Google Shape;636;p64"/>
          <p:cNvSpPr/>
          <p:nvPr/>
        </p:nvSpPr>
        <p:spPr>
          <a:xfrm>
            <a:off x="6814050" y="2637381"/>
            <a:ext cx="537300" cy="3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a:t>
            </a:r>
            <a:endParaRPr b="1"/>
          </a:p>
        </p:txBody>
      </p:sp>
      <p:sp>
        <p:nvSpPr>
          <p:cNvPr id="637" name="Google Shape;637;p64"/>
          <p:cNvSpPr/>
          <p:nvPr/>
        </p:nvSpPr>
        <p:spPr>
          <a:xfrm>
            <a:off x="6814050" y="3239819"/>
            <a:ext cx="537300" cy="3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a:t>
            </a:r>
            <a:endParaRPr b="1"/>
          </a:p>
        </p:txBody>
      </p:sp>
      <p:sp>
        <p:nvSpPr>
          <p:cNvPr id="638" name="Google Shape;638;p64"/>
          <p:cNvSpPr/>
          <p:nvPr/>
        </p:nvSpPr>
        <p:spPr>
          <a:xfrm>
            <a:off x="7888650" y="2637372"/>
            <a:ext cx="537300" cy="3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E</a:t>
            </a:r>
            <a:endParaRPr b="1"/>
          </a:p>
        </p:txBody>
      </p:sp>
      <p:sp>
        <p:nvSpPr>
          <p:cNvPr id="639" name="Google Shape;639;p64"/>
          <p:cNvSpPr/>
          <p:nvPr/>
        </p:nvSpPr>
        <p:spPr>
          <a:xfrm>
            <a:off x="7888650" y="3239809"/>
            <a:ext cx="537300" cy="3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F</a:t>
            </a:r>
            <a:endParaRPr b="1"/>
          </a:p>
        </p:txBody>
      </p:sp>
      <p:sp>
        <p:nvSpPr>
          <p:cNvPr id="640" name="Google Shape;640;p64"/>
          <p:cNvSpPr/>
          <p:nvPr/>
        </p:nvSpPr>
        <p:spPr>
          <a:xfrm>
            <a:off x="7351350" y="3804466"/>
            <a:ext cx="537300" cy="3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a:t>
            </a:r>
            <a:endParaRPr b="1"/>
          </a:p>
        </p:txBody>
      </p:sp>
      <p:cxnSp>
        <p:nvCxnSpPr>
          <p:cNvPr id="641" name="Google Shape;641;p64"/>
          <p:cNvCxnSpPr>
            <a:stCxn id="634" idx="2"/>
            <a:endCxn id="635" idx="0"/>
          </p:cNvCxnSpPr>
          <p:nvPr/>
        </p:nvCxnSpPr>
        <p:spPr>
          <a:xfrm>
            <a:off x="7620000" y="1851569"/>
            <a:ext cx="0" cy="221100"/>
          </a:xfrm>
          <a:prstGeom prst="straightConnector1">
            <a:avLst/>
          </a:prstGeom>
          <a:noFill/>
          <a:ln cap="flat" cmpd="sng" w="9525">
            <a:solidFill>
              <a:schemeClr val="dk2"/>
            </a:solidFill>
            <a:prstDash val="solid"/>
            <a:round/>
            <a:headEnd len="med" w="med" type="none"/>
            <a:tailEnd len="med" w="med" type="triangle"/>
          </a:ln>
        </p:spPr>
      </p:cxnSp>
      <p:cxnSp>
        <p:nvCxnSpPr>
          <p:cNvPr id="642" name="Google Shape;642;p64"/>
          <p:cNvCxnSpPr>
            <a:stCxn id="635" idx="2"/>
            <a:endCxn id="636" idx="0"/>
          </p:cNvCxnSpPr>
          <p:nvPr/>
        </p:nvCxnSpPr>
        <p:spPr>
          <a:xfrm flipH="1">
            <a:off x="7082700" y="2416225"/>
            <a:ext cx="537300" cy="221100"/>
          </a:xfrm>
          <a:prstGeom prst="straightConnector1">
            <a:avLst/>
          </a:prstGeom>
          <a:noFill/>
          <a:ln cap="flat" cmpd="sng" w="9525">
            <a:solidFill>
              <a:schemeClr val="dk2"/>
            </a:solidFill>
            <a:prstDash val="solid"/>
            <a:round/>
            <a:headEnd len="med" w="med" type="none"/>
            <a:tailEnd len="med" w="med" type="triangle"/>
          </a:ln>
        </p:spPr>
      </p:cxnSp>
      <p:cxnSp>
        <p:nvCxnSpPr>
          <p:cNvPr id="643" name="Google Shape;643;p64"/>
          <p:cNvCxnSpPr>
            <a:stCxn id="635" idx="2"/>
            <a:endCxn id="638" idx="0"/>
          </p:cNvCxnSpPr>
          <p:nvPr/>
        </p:nvCxnSpPr>
        <p:spPr>
          <a:xfrm>
            <a:off x="7620000" y="2416225"/>
            <a:ext cx="537300" cy="221100"/>
          </a:xfrm>
          <a:prstGeom prst="straightConnector1">
            <a:avLst/>
          </a:prstGeom>
          <a:noFill/>
          <a:ln cap="flat" cmpd="sng" w="9525">
            <a:solidFill>
              <a:schemeClr val="dk2"/>
            </a:solidFill>
            <a:prstDash val="solid"/>
            <a:round/>
            <a:headEnd len="med" w="med" type="none"/>
            <a:tailEnd len="med" w="med" type="triangle"/>
          </a:ln>
        </p:spPr>
      </p:cxnSp>
      <p:cxnSp>
        <p:nvCxnSpPr>
          <p:cNvPr id="644" name="Google Shape;644;p64"/>
          <p:cNvCxnSpPr>
            <a:stCxn id="636" idx="2"/>
            <a:endCxn id="637" idx="0"/>
          </p:cNvCxnSpPr>
          <p:nvPr/>
        </p:nvCxnSpPr>
        <p:spPr>
          <a:xfrm>
            <a:off x="7082700" y="2980881"/>
            <a:ext cx="0" cy="258900"/>
          </a:xfrm>
          <a:prstGeom prst="straightConnector1">
            <a:avLst/>
          </a:prstGeom>
          <a:noFill/>
          <a:ln cap="flat" cmpd="sng" w="9525">
            <a:solidFill>
              <a:schemeClr val="dk2"/>
            </a:solidFill>
            <a:prstDash val="solid"/>
            <a:round/>
            <a:headEnd len="med" w="med" type="none"/>
            <a:tailEnd len="med" w="med" type="triangle"/>
          </a:ln>
        </p:spPr>
      </p:cxnSp>
      <p:cxnSp>
        <p:nvCxnSpPr>
          <p:cNvPr id="645" name="Google Shape;645;p64"/>
          <p:cNvCxnSpPr>
            <a:stCxn id="638" idx="2"/>
            <a:endCxn id="639" idx="0"/>
          </p:cNvCxnSpPr>
          <p:nvPr/>
        </p:nvCxnSpPr>
        <p:spPr>
          <a:xfrm>
            <a:off x="8157300" y="2980872"/>
            <a:ext cx="0" cy="258900"/>
          </a:xfrm>
          <a:prstGeom prst="straightConnector1">
            <a:avLst/>
          </a:prstGeom>
          <a:noFill/>
          <a:ln cap="flat" cmpd="sng" w="9525">
            <a:solidFill>
              <a:schemeClr val="dk2"/>
            </a:solidFill>
            <a:prstDash val="solid"/>
            <a:round/>
            <a:headEnd len="med" w="med" type="none"/>
            <a:tailEnd len="med" w="med" type="triangle"/>
          </a:ln>
        </p:spPr>
      </p:cxnSp>
      <p:cxnSp>
        <p:nvCxnSpPr>
          <p:cNvPr id="646" name="Google Shape;646;p64"/>
          <p:cNvCxnSpPr>
            <a:stCxn id="637" idx="2"/>
            <a:endCxn id="640" idx="0"/>
          </p:cNvCxnSpPr>
          <p:nvPr/>
        </p:nvCxnSpPr>
        <p:spPr>
          <a:xfrm>
            <a:off x="7082700" y="3583319"/>
            <a:ext cx="537300" cy="221100"/>
          </a:xfrm>
          <a:prstGeom prst="straightConnector1">
            <a:avLst/>
          </a:prstGeom>
          <a:noFill/>
          <a:ln cap="flat" cmpd="sng" w="9525">
            <a:solidFill>
              <a:schemeClr val="dk2"/>
            </a:solidFill>
            <a:prstDash val="solid"/>
            <a:round/>
            <a:headEnd len="med" w="med" type="none"/>
            <a:tailEnd len="med" w="med" type="triangle"/>
          </a:ln>
        </p:spPr>
      </p:cxnSp>
      <p:cxnSp>
        <p:nvCxnSpPr>
          <p:cNvPr id="647" name="Google Shape;647;p64"/>
          <p:cNvCxnSpPr>
            <a:stCxn id="639" idx="2"/>
            <a:endCxn id="640" idx="0"/>
          </p:cNvCxnSpPr>
          <p:nvPr/>
        </p:nvCxnSpPr>
        <p:spPr>
          <a:xfrm flipH="1">
            <a:off x="7620000" y="3583309"/>
            <a:ext cx="537300" cy="221100"/>
          </a:xfrm>
          <a:prstGeom prst="straightConnector1">
            <a:avLst/>
          </a:prstGeom>
          <a:noFill/>
          <a:ln cap="flat" cmpd="sng" w="9525">
            <a:solidFill>
              <a:schemeClr val="dk2"/>
            </a:solidFill>
            <a:prstDash val="solid"/>
            <a:round/>
            <a:headEnd len="med" w="med" type="none"/>
            <a:tailEnd len="med" w="med" type="triangle"/>
          </a:ln>
        </p:spPr>
      </p:cxnSp>
      <p:sp>
        <p:nvSpPr>
          <p:cNvPr id="648" name="Google Shape;648;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2" name="Shape 652"/>
        <p:cNvGrpSpPr/>
        <p:nvPr/>
      </p:nvGrpSpPr>
      <p:grpSpPr>
        <a:xfrm>
          <a:off x="0" y="0"/>
          <a:ext cx="0" cy="0"/>
          <a:chOff x="0" y="0"/>
          <a:chExt cx="0" cy="0"/>
        </a:xfrm>
      </p:grpSpPr>
      <p:sp>
        <p:nvSpPr>
          <p:cNvPr id="653" name="Google Shape;653;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GCD Example</a:t>
            </a:r>
            <a:endParaRPr/>
          </a:p>
        </p:txBody>
      </p:sp>
      <p:sp>
        <p:nvSpPr>
          <p:cNvPr id="654" name="Google Shape;654;p65"/>
          <p:cNvSpPr txBox="1"/>
          <p:nvPr>
            <p:ph idx="1" type="body"/>
          </p:nvPr>
        </p:nvSpPr>
        <p:spPr>
          <a:xfrm>
            <a:off x="468896" y="1282400"/>
            <a:ext cx="49215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Font typeface="Arial"/>
              <a:buChar char="•"/>
            </a:pPr>
            <a:r>
              <a:rPr lang="sv-SE"/>
              <a:t>B and F are inevitable</a:t>
            </a:r>
            <a:endParaRPr/>
          </a:p>
          <a:p>
            <a:pPr indent="-368300" lvl="1" marL="914400" marR="0" rtl="0" algn="l">
              <a:lnSpc>
                <a:spcPct val="100000"/>
              </a:lnSpc>
              <a:spcBef>
                <a:spcPts val="0"/>
              </a:spcBef>
              <a:spcAft>
                <a:spcPts val="0"/>
              </a:spcAft>
              <a:buClr>
                <a:schemeClr val="dk1"/>
              </a:buClr>
              <a:buSzPts val="2200"/>
              <a:buFont typeface="Arial"/>
              <a:buChar char="•"/>
            </a:pPr>
            <a:r>
              <a:rPr lang="sv-SE"/>
              <a:t>Only dependent on entry (A).</a:t>
            </a:r>
            <a:endParaRPr/>
          </a:p>
          <a:p>
            <a:pPr indent="-393700" lvl="0" marL="457200" marR="0" rtl="0" algn="l">
              <a:lnSpc>
                <a:spcPct val="100000"/>
              </a:lnSpc>
              <a:spcBef>
                <a:spcPts val="0"/>
              </a:spcBef>
              <a:spcAft>
                <a:spcPts val="0"/>
              </a:spcAft>
              <a:buSzPts val="2600"/>
              <a:buChar char="•"/>
            </a:pPr>
            <a:r>
              <a:rPr lang="sv-SE"/>
              <a:t>C, D, and E (nodes in the loop) depend on the loop condition (B).</a:t>
            </a:r>
            <a:endParaRPr/>
          </a:p>
        </p:txBody>
      </p:sp>
      <p:sp>
        <p:nvSpPr>
          <p:cNvPr id="655" name="Google Shape;655;p65"/>
          <p:cNvSpPr/>
          <p:nvPr/>
        </p:nvSpPr>
        <p:spPr>
          <a:xfrm>
            <a:off x="5529575" y="1269947"/>
            <a:ext cx="2652900" cy="53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public int gcd(int x, int y) {</a:t>
            </a:r>
            <a:endParaRPr b="1"/>
          </a:p>
          <a:p>
            <a:pPr indent="0" lvl="0" marL="0" rtl="0" algn="l">
              <a:spcBef>
                <a:spcPts val="0"/>
              </a:spcBef>
              <a:spcAft>
                <a:spcPts val="0"/>
              </a:spcAft>
              <a:buNone/>
            </a:pPr>
            <a:r>
              <a:rPr b="1" lang="sv-SE"/>
              <a:t>int tmp;</a:t>
            </a:r>
            <a:endParaRPr b="1"/>
          </a:p>
        </p:txBody>
      </p:sp>
      <p:sp>
        <p:nvSpPr>
          <p:cNvPr id="656" name="Google Shape;656;p65"/>
          <p:cNvSpPr/>
          <p:nvPr/>
        </p:nvSpPr>
        <p:spPr>
          <a:xfrm>
            <a:off x="6199925" y="2784206"/>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tmp = x % y</a:t>
            </a:r>
            <a:endParaRPr b="1"/>
          </a:p>
        </p:txBody>
      </p:sp>
      <p:sp>
        <p:nvSpPr>
          <p:cNvPr id="657" name="Google Shape;657;p65"/>
          <p:cNvSpPr/>
          <p:nvPr/>
        </p:nvSpPr>
        <p:spPr>
          <a:xfrm>
            <a:off x="6199925" y="3914006"/>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y = tmp;</a:t>
            </a:r>
            <a:endParaRPr b="1"/>
          </a:p>
        </p:txBody>
      </p:sp>
      <p:sp>
        <p:nvSpPr>
          <p:cNvPr id="658" name="Google Shape;658;p65"/>
          <p:cNvSpPr/>
          <p:nvPr/>
        </p:nvSpPr>
        <p:spPr>
          <a:xfrm>
            <a:off x="5907713" y="2140369"/>
            <a:ext cx="18966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while (y != 0) {</a:t>
            </a:r>
            <a:endParaRPr b="1"/>
          </a:p>
        </p:txBody>
      </p:sp>
      <p:sp>
        <p:nvSpPr>
          <p:cNvPr id="659" name="Google Shape;659;p65"/>
          <p:cNvSpPr/>
          <p:nvPr/>
        </p:nvSpPr>
        <p:spPr>
          <a:xfrm>
            <a:off x="6390425" y="3322828"/>
            <a:ext cx="931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x = y</a:t>
            </a:r>
            <a:endParaRPr b="1"/>
          </a:p>
        </p:txBody>
      </p:sp>
      <p:sp>
        <p:nvSpPr>
          <p:cNvPr id="660" name="Google Shape;660;p65"/>
          <p:cNvSpPr/>
          <p:nvPr/>
        </p:nvSpPr>
        <p:spPr>
          <a:xfrm>
            <a:off x="6199925" y="4505175"/>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return x;</a:t>
            </a:r>
            <a:endParaRPr b="1"/>
          </a:p>
        </p:txBody>
      </p:sp>
      <p:sp>
        <p:nvSpPr>
          <p:cNvPr id="661" name="Google Shape;661;p65"/>
          <p:cNvSpPr/>
          <p:nvPr/>
        </p:nvSpPr>
        <p:spPr>
          <a:xfrm>
            <a:off x="7854463" y="1566169"/>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cxnSp>
        <p:nvCxnSpPr>
          <p:cNvPr id="662" name="Google Shape;662;p65"/>
          <p:cNvCxnSpPr>
            <a:stCxn id="655" idx="2"/>
            <a:endCxn id="658" idx="0"/>
          </p:cNvCxnSpPr>
          <p:nvPr/>
        </p:nvCxnSpPr>
        <p:spPr>
          <a:xfrm>
            <a:off x="6856025" y="1809647"/>
            <a:ext cx="0" cy="330600"/>
          </a:xfrm>
          <a:prstGeom prst="straightConnector1">
            <a:avLst/>
          </a:prstGeom>
          <a:noFill/>
          <a:ln cap="flat" cmpd="sng" w="9525">
            <a:solidFill>
              <a:schemeClr val="dk2"/>
            </a:solidFill>
            <a:prstDash val="solid"/>
            <a:round/>
            <a:headEnd len="med" w="med" type="none"/>
            <a:tailEnd len="med" w="med" type="triangle"/>
          </a:ln>
        </p:spPr>
      </p:cxnSp>
      <p:sp>
        <p:nvSpPr>
          <p:cNvPr id="663" name="Google Shape;663;p65"/>
          <p:cNvSpPr/>
          <p:nvPr/>
        </p:nvSpPr>
        <p:spPr>
          <a:xfrm>
            <a:off x="7402963" y="2227894"/>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664" name="Google Shape;664;p65"/>
          <p:cNvCxnSpPr>
            <a:stCxn id="658" idx="2"/>
            <a:endCxn id="656" idx="0"/>
          </p:cNvCxnSpPr>
          <p:nvPr/>
        </p:nvCxnSpPr>
        <p:spPr>
          <a:xfrm>
            <a:off x="6856013" y="2520769"/>
            <a:ext cx="0" cy="263400"/>
          </a:xfrm>
          <a:prstGeom prst="straightConnector1">
            <a:avLst/>
          </a:prstGeom>
          <a:noFill/>
          <a:ln cap="flat" cmpd="sng" w="9525">
            <a:solidFill>
              <a:schemeClr val="dk2"/>
            </a:solidFill>
            <a:prstDash val="solid"/>
            <a:round/>
            <a:headEnd len="med" w="med" type="none"/>
            <a:tailEnd len="med" w="med" type="triangle"/>
          </a:ln>
        </p:spPr>
      </p:cxnSp>
      <p:sp>
        <p:nvSpPr>
          <p:cNvPr id="665" name="Google Shape;665;p65"/>
          <p:cNvSpPr/>
          <p:nvPr/>
        </p:nvSpPr>
        <p:spPr>
          <a:xfrm>
            <a:off x="7352813" y="2857613"/>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666" name="Google Shape;666;p65"/>
          <p:cNvCxnSpPr>
            <a:stCxn id="656" idx="2"/>
            <a:endCxn id="659" idx="0"/>
          </p:cNvCxnSpPr>
          <p:nvPr/>
        </p:nvCxnSpPr>
        <p:spPr>
          <a:xfrm>
            <a:off x="6856025" y="3164606"/>
            <a:ext cx="0" cy="158100"/>
          </a:xfrm>
          <a:prstGeom prst="straightConnector1">
            <a:avLst/>
          </a:prstGeom>
          <a:noFill/>
          <a:ln cap="flat" cmpd="sng" w="9525">
            <a:solidFill>
              <a:schemeClr val="dk2"/>
            </a:solidFill>
            <a:prstDash val="solid"/>
            <a:round/>
            <a:headEnd len="med" w="med" type="none"/>
            <a:tailEnd len="med" w="med" type="triangle"/>
          </a:ln>
        </p:spPr>
      </p:cxnSp>
      <p:sp>
        <p:nvSpPr>
          <p:cNvPr id="667" name="Google Shape;667;p65"/>
          <p:cNvSpPr/>
          <p:nvPr/>
        </p:nvSpPr>
        <p:spPr>
          <a:xfrm>
            <a:off x="7060613" y="3428044"/>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668" name="Google Shape;668;p65"/>
          <p:cNvCxnSpPr>
            <a:stCxn id="659" idx="2"/>
            <a:endCxn id="657" idx="0"/>
          </p:cNvCxnSpPr>
          <p:nvPr/>
        </p:nvCxnSpPr>
        <p:spPr>
          <a:xfrm>
            <a:off x="6856025" y="3703228"/>
            <a:ext cx="0" cy="210900"/>
          </a:xfrm>
          <a:prstGeom prst="straightConnector1">
            <a:avLst/>
          </a:prstGeom>
          <a:noFill/>
          <a:ln cap="flat" cmpd="sng" w="9525">
            <a:solidFill>
              <a:schemeClr val="dk2"/>
            </a:solidFill>
            <a:prstDash val="solid"/>
            <a:round/>
            <a:headEnd len="med" w="med" type="none"/>
            <a:tailEnd len="med" w="med" type="triangle"/>
          </a:ln>
        </p:spPr>
      </p:cxnSp>
      <p:sp>
        <p:nvSpPr>
          <p:cNvPr id="669" name="Google Shape;669;p65"/>
          <p:cNvSpPr/>
          <p:nvPr/>
        </p:nvSpPr>
        <p:spPr>
          <a:xfrm>
            <a:off x="7125838" y="3998475"/>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sp>
        <p:nvSpPr>
          <p:cNvPr id="670" name="Google Shape;670;p65"/>
          <p:cNvSpPr/>
          <p:nvPr/>
        </p:nvSpPr>
        <p:spPr>
          <a:xfrm>
            <a:off x="5305775" y="2328338"/>
            <a:ext cx="874900" cy="2381250"/>
          </a:xfrm>
          <a:custGeom>
            <a:rect b="b" l="l" r="r" t="t"/>
            <a:pathLst>
              <a:path extrusionOk="0" h="127000" w="34996">
                <a:moveTo>
                  <a:pt x="24836" y="0"/>
                </a:moveTo>
                <a:lnTo>
                  <a:pt x="0" y="73942"/>
                </a:lnTo>
                <a:lnTo>
                  <a:pt x="34996" y="127000"/>
                </a:lnTo>
              </a:path>
            </a:pathLst>
          </a:custGeom>
          <a:noFill/>
          <a:ln cap="flat" cmpd="sng" w="9525">
            <a:solidFill>
              <a:schemeClr val="dk2"/>
            </a:solidFill>
            <a:prstDash val="solid"/>
            <a:round/>
            <a:headEnd len="med" w="med" type="none"/>
            <a:tailEnd len="med" w="med" type="triangle"/>
          </a:ln>
        </p:spPr>
      </p:sp>
      <p:sp>
        <p:nvSpPr>
          <p:cNvPr id="671" name="Google Shape;671;p65"/>
          <p:cNvSpPr/>
          <p:nvPr/>
        </p:nvSpPr>
        <p:spPr>
          <a:xfrm>
            <a:off x="7125838" y="4568906"/>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672" name="Google Shape;672;p65"/>
          <p:cNvSpPr/>
          <p:nvPr/>
        </p:nvSpPr>
        <p:spPr>
          <a:xfrm>
            <a:off x="7521225" y="2254256"/>
            <a:ext cx="677325" cy="1756819"/>
          </a:xfrm>
          <a:custGeom>
            <a:rect b="b" l="l" r="r" t="t"/>
            <a:pathLst>
              <a:path extrusionOk="0" h="93697" w="27093">
                <a:moveTo>
                  <a:pt x="0" y="93697"/>
                </a:moveTo>
                <a:lnTo>
                  <a:pt x="16933" y="93697"/>
                </a:lnTo>
                <a:lnTo>
                  <a:pt x="27093" y="15240"/>
                </a:lnTo>
                <a:lnTo>
                  <a:pt x="12418" y="0"/>
                </a:lnTo>
              </a:path>
            </a:pathLst>
          </a:custGeom>
          <a:noFill/>
          <a:ln cap="flat" cmpd="sng" w="9525">
            <a:solidFill>
              <a:schemeClr val="dk2"/>
            </a:solidFill>
            <a:prstDash val="solid"/>
            <a:round/>
            <a:headEnd len="med" w="med" type="none"/>
            <a:tailEnd len="med" w="med" type="triangle"/>
          </a:ln>
        </p:spPr>
      </p:sp>
      <p:sp>
        <p:nvSpPr>
          <p:cNvPr id="673" name="Google Shape;673;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
                                        <p:tgtEl>
                                          <p:spTgt spid="6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8" name="Shape 678"/>
        <p:cNvGrpSpPr/>
        <p:nvPr/>
      </p:nvGrpSpPr>
      <p:grpSpPr>
        <a:xfrm>
          <a:off x="0" y="0"/>
          <a:ext cx="0" cy="0"/>
          <a:chOff x="0" y="0"/>
          <a:chExt cx="0" cy="0"/>
        </a:xfrm>
      </p:grpSpPr>
      <p:sp>
        <p:nvSpPr>
          <p:cNvPr id="679" name="Google Shape;679;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680" name="Google Shape;680;p6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5" name="Shape 685"/>
        <p:cNvGrpSpPr/>
        <p:nvPr/>
      </p:nvGrpSpPr>
      <p:grpSpPr>
        <a:xfrm>
          <a:off x="0" y="0"/>
          <a:ext cx="0" cy="0"/>
          <a:chOff x="0" y="0"/>
          <a:chExt cx="0" cy="0"/>
        </a:xfrm>
      </p:grpSpPr>
      <p:sp>
        <p:nvSpPr>
          <p:cNvPr id="686" name="Google Shape;686;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687" name="Google Shape;687;p6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Data Flow Analysis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1" name="Shape 691"/>
        <p:cNvGrpSpPr/>
        <p:nvPr/>
      </p:nvGrpSpPr>
      <p:grpSpPr>
        <a:xfrm>
          <a:off x="0" y="0"/>
          <a:ext cx="0" cy="0"/>
          <a:chOff x="0" y="0"/>
          <a:chExt cx="0" cy="0"/>
        </a:xfrm>
      </p:grpSpPr>
      <p:sp>
        <p:nvSpPr>
          <p:cNvPr id="692" name="Google Shape;692;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Reachability</a:t>
            </a:r>
            <a:endParaRPr/>
          </a:p>
        </p:txBody>
      </p:sp>
      <p:sp>
        <p:nvSpPr>
          <p:cNvPr id="693" name="Google Shape;693;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Clr>
                <a:schemeClr val="dk1"/>
              </a:buClr>
              <a:buSzPts val="2800"/>
              <a:buFont typeface="Arial"/>
              <a:buChar char="•"/>
            </a:pPr>
            <a:r>
              <a:rPr lang="sv-SE"/>
              <a:t>Def-Use pairs describe paths through the program’s control flow.</a:t>
            </a:r>
            <a:endParaRPr/>
          </a:p>
          <a:p>
            <a:pPr indent="-368300" lvl="1" marL="914400" marR="0" rtl="0" algn="l">
              <a:lnSpc>
                <a:spcPct val="100000"/>
              </a:lnSpc>
              <a:spcBef>
                <a:spcPts val="0"/>
              </a:spcBef>
              <a:spcAft>
                <a:spcPts val="0"/>
              </a:spcAft>
              <a:buSzPts val="2200"/>
              <a:buChar char="•"/>
            </a:pPr>
            <a:r>
              <a:rPr lang="sv-SE"/>
              <a:t>There is a (</a:t>
            </a:r>
            <a:r>
              <a:rPr i="1" lang="sv-SE"/>
              <a:t>d,u</a:t>
            </a:r>
            <a:r>
              <a:rPr lang="sv-SE"/>
              <a:t>) pair for variable </a:t>
            </a:r>
            <a:r>
              <a:rPr i="1" lang="sv-SE"/>
              <a:t>V</a:t>
            </a:r>
            <a:r>
              <a:rPr lang="sv-SE"/>
              <a:t> only if at least one path exists between </a:t>
            </a:r>
            <a:r>
              <a:rPr i="1" lang="sv-SE"/>
              <a:t>d</a:t>
            </a:r>
            <a:r>
              <a:rPr lang="sv-SE"/>
              <a:t> and </a:t>
            </a:r>
            <a:r>
              <a:rPr i="1" lang="sv-SE"/>
              <a:t>u</a:t>
            </a:r>
            <a:r>
              <a:rPr lang="sv-SE"/>
              <a:t>.</a:t>
            </a:r>
            <a:endParaRPr/>
          </a:p>
          <a:p>
            <a:pPr indent="-368300" lvl="1" marL="914400" marR="0" rtl="0" algn="l">
              <a:lnSpc>
                <a:spcPct val="100000"/>
              </a:lnSpc>
              <a:spcBef>
                <a:spcPts val="0"/>
              </a:spcBef>
              <a:spcAft>
                <a:spcPts val="0"/>
              </a:spcAft>
              <a:buSzPts val="2200"/>
              <a:buChar char="•"/>
            </a:pPr>
            <a:r>
              <a:rPr lang="sv-SE"/>
              <a:t>If this is the case, a definition </a:t>
            </a:r>
            <a:r>
              <a:rPr i="1" lang="sv-SE"/>
              <a:t>V</a:t>
            </a:r>
            <a:r>
              <a:rPr baseline="-25000" i="1" lang="sv-SE"/>
              <a:t>d</a:t>
            </a:r>
            <a:r>
              <a:rPr lang="sv-SE"/>
              <a:t> </a:t>
            </a:r>
            <a:r>
              <a:rPr b="1" lang="sv-SE"/>
              <a:t>reaches</a:t>
            </a:r>
            <a:r>
              <a:rPr lang="sv-SE"/>
              <a:t> </a:t>
            </a:r>
            <a:r>
              <a:rPr i="1" lang="sv-SE"/>
              <a:t>u</a:t>
            </a:r>
            <a:r>
              <a:rPr lang="sv-SE"/>
              <a:t>. </a:t>
            </a:r>
            <a:endParaRPr/>
          </a:p>
          <a:p>
            <a:pPr indent="-342900" lvl="2" marL="1371600" marR="0" rtl="0" algn="l">
              <a:lnSpc>
                <a:spcPct val="100000"/>
              </a:lnSpc>
              <a:spcBef>
                <a:spcPts val="0"/>
              </a:spcBef>
              <a:spcAft>
                <a:spcPts val="0"/>
              </a:spcAft>
              <a:buSzPts val="1800"/>
              <a:buChar char="•"/>
            </a:pPr>
            <a:r>
              <a:rPr i="1" lang="sv-SE"/>
              <a:t>V</a:t>
            </a:r>
            <a:r>
              <a:rPr baseline="-25000" i="1" lang="sv-SE"/>
              <a:t>d</a:t>
            </a:r>
            <a:r>
              <a:rPr lang="sv-SE"/>
              <a:t> is a </a:t>
            </a:r>
            <a:r>
              <a:rPr i="1" lang="sv-SE"/>
              <a:t>reaching definition</a:t>
            </a:r>
            <a:r>
              <a:rPr lang="sv-SE"/>
              <a:t> at </a:t>
            </a:r>
            <a:r>
              <a:rPr i="1" lang="sv-SE"/>
              <a:t>u</a:t>
            </a:r>
            <a:r>
              <a:rPr lang="sv-SE"/>
              <a:t>. </a:t>
            </a:r>
            <a:endParaRPr/>
          </a:p>
          <a:p>
            <a:pPr indent="-368300" lvl="1" marL="914400" marR="0" rtl="0" algn="l">
              <a:lnSpc>
                <a:spcPct val="100000"/>
              </a:lnSpc>
              <a:spcBef>
                <a:spcPts val="0"/>
              </a:spcBef>
              <a:spcAft>
                <a:spcPts val="0"/>
              </a:spcAft>
              <a:buSzPts val="2200"/>
              <a:buChar char="•"/>
            </a:pPr>
            <a:r>
              <a:rPr lang="sv-SE"/>
              <a:t>If the path passes through a new definition </a:t>
            </a:r>
            <a:r>
              <a:rPr i="1" lang="sv-SE"/>
              <a:t>V</a:t>
            </a:r>
            <a:r>
              <a:rPr baseline="-25000" i="1" lang="sv-SE"/>
              <a:t>e</a:t>
            </a:r>
            <a:r>
              <a:rPr lang="sv-SE"/>
              <a:t>, then </a:t>
            </a:r>
            <a:r>
              <a:rPr i="1" lang="sv-SE"/>
              <a:t>V</a:t>
            </a:r>
            <a:r>
              <a:rPr baseline="-25000" i="1" lang="sv-SE"/>
              <a:t>e</a:t>
            </a:r>
            <a:r>
              <a:rPr lang="sv-SE"/>
              <a:t> </a:t>
            </a:r>
            <a:r>
              <a:rPr i="1" lang="sv-SE"/>
              <a:t>kills</a:t>
            </a:r>
            <a:r>
              <a:rPr lang="sv-SE"/>
              <a:t> </a:t>
            </a:r>
            <a:r>
              <a:rPr i="1" lang="sv-SE"/>
              <a:t>V</a:t>
            </a:r>
            <a:r>
              <a:rPr baseline="-25000" i="1" lang="sv-SE"/>
              <a:t>d</a:t>
            </a:r>
            <a:r>
              <a:rPr lang="sv-SE"/>
              <a:t>.</a:t>
            </a:r>
            <a:endParaRPr/>
          </a:p>
        </p:txBody>
      </p:sp>
      <p:sp>
        <p:nvSpPr>
          <p:cNvPr id="694" name="Google Shape;694;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8" name="Shape 698"/>
        <p:cNvGrpSpPr/>
        <p:nvPr/>
      </p:nvGrpSpPr>
      <p:grpSpPr>
        <a:xfrm>
          <a:off x="0" y="0"/>
          <a:ext cx="0" cy="0"/>
          <a:chOff x="0" y="0"/>
          <a:chExt cx="0" cy="0"/>
        </a:xfrm>
      </p:grpSpPr>
      <p:sp>
        <p:nvSpPr>
          <p:cNvPr id="699" name="Google Shape;699;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Computing Def-Use Pairs</a:t>
            </a:r>
            <a:endParaRPr/>
          </a:p>
        </p:txBody>
      </p:sp>
      <p:sp>
        <p:nvSpPr>
          <p:cNvPr id="700" name="Google Shape;700;p69"/>
          <p:cNvSpPr txBox="1"/>
          <p:nvPr>
            <p:ph idx="1" type="body"/>
          </p:nvPr>
        </p:nvSpPr>
        <p:spPr>
          <a:xfrm>
            <a:off x="468897" y="1282400"/>
            <a:ext cx="56196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One algorithm: Search the CFG for paths without redefinitions.</a:t>
            </a:r>
            <a:endParaRPr sz="2400"/>
          </a:p>
          <a:p>
            <a:pPr indent="-368300" lvl="1" marL="914400" marR="0" rtl="0" algn="l">
              <a:lnSpc>
                <a:spcPct val="100000"/>
              </a:lnSpc>
              <a:spcBef>
                <a:spcPts val="0"/>
              </a:spcBef>
              <a:spcAft>
                <a:spcPts val="0"/>
              </a:spcAft>
              <a:buSzPts val="2200"/>
              <a:buChar char="•"/>
            </a:pPr>
            <a:r>
              <a:rPr lang="sv-SE"/>
              <a:t>Not practical - remember path coverage? </a:t>
            </a:r>
            <a:endParaRPr/>
          </a:p>
          <a:p>
            <a:pPr indent="-381000" lvl="0" marL="457200" marR="0" rtl="0" algn="l">
              <a:lnSpc>
                <a:spcPct val="100000"/>
              </a:lnSpc>
              <a:spcBef>
                <a:spcPts val="0"/>
              </a:spcBef>
              <a:spcAft>
                <a:spcPts val="0"/>
              </a:spcAft>
              <a:buSzPts val="2400"/>
              <a:buChar char="•"/>
            </a:pPr>
            <a:r>
              <a:rPr lang="sv-SE" sz="2400"/>
              <a:t>Instead, summarize the reaching definitions at a node over all paths reaching that node.</a:t>
            </a:r>
            <a:endParaRPr sz="2400"/>
          </a:p>
        </p:txBody>
      </p:sp>
      <p:sp>
        <p:nvSpPr>
          <p:cNvPr id="701" name="Google Shape;701;p69"/>
          <p:cNvSpPr/>
          <p:nvPr/>
        </p:nvSpPr>
        <p:spPr>
          <a:xfrm>
            <a:off x="6577625" y="1535738"/>
            <a:ext cx="946800" cy="7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 = ..</a:t>
            </a:r>
            <a:endParaRPr/>
          </a:p>
          <a:p>
            <a:pPr indent="0" lvl="0" marL="0" rtl="0" algn="ctr">
              <a:spcBef>
                <a:spcPts val="0"/>
              </a:spcBef>
              <a:spcAft>
                <a:spcPts val="0"/>
              </a:spcAft>
              <a:buNone/>
            </a:pPr>
            <a:r>
              <a:rPr lang="sv-SE"/>
              <a:t>y = ..</a:t>
            </a:r>
            <a:endParaRPr/>
          </a:p>
          <a:p>
            <a:pPr indent="0" lvl="0" marL="0" rtl="0" algn="ctr">
              <a:spcBef>
                <a:spcPts val="0"/>
              </a:spcBef>
              <a:spcAft>
                <a:spcPts val="0"/>
              </a:spcAft>
              <a:buNone/>
            </a:pPr>
            <a:r>
              <a:rPr lang="sv-SE"/>
              <a:t>z = ..</a:t>
            </a:r>
            <a:endParaRPr/>
          </a:p>
        </p:txBody>
      </p:sp>
      <p:sp>
        <p:nvSpPr>
          <p:cNvPr id="702" name="Google Shape;702;p69"/>
          <p:cNvSpPr/>
          <p:nvPr/>
        </p:nvSpPr>
        <p:spPr>
          <a:xfrm>
            <a:off x="5996550" y="2503219"/>
            <a:ext cx="7152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 = ..</a:t>
            </a:r>
            <a:endParaRPr/>
          </a:p>
          <a:p>
            <a:pPr indent="0" lvl="0" marL="0" rtl="0" algn="ctr">
              <a:spcBef>
                <a:spcPts val="0"/>
              </a:spcBef>
              <a:spcAft>
                <a:spcPts val="0"/>
              </a:spcAft>
              <a:buNone/>
            </a:pPr>
            <a:r>
              <a:rPr lang="sv-SE"/>
              <a:t>z = ..</a:t>
            </a:r>
            <a:endParaRPr/>
          </a:p>
        </p:txBody>
      </p:sp>
      <p:sp>
        <p:nvSpPr>
          <p:cNvPr id="703" name="Google Shape;703;p69"/>
          <p:cNvSpPr/>
          <p:nvPr/>
        </p:nvSpPr>
        <p:spPr>
          <a:xfrm>
            <a:off x="7292825" y="2503219"/>
            <a:ext cx="7152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y = ..</a:t>
            </a:r>
            <a:endParaRPr/>
          </a:p>
          <a:p>
            <a:pPr indent="0" lvl="0" marL="0" rtl="0" algn="ctr">
              <a:spcBef>
                <a:spcPts val="0"/>
              </a:spcBef>
              <a:spcAft>
                <a:spcPts val="0"/>
              </a:spcAft>
              <a:buNone/>
            </a:pPr>
            <a:r>
              <a:rPr lang="sv-SE"/>
              <a:t>z = ..</a:t>
            </a:r>
            <a:endParaRPr/>
          </a:p>
        </p:txBody>
      </p:sp>
      <p:sp>
        <p:nvSpPr>
          <p:cNvPr id="704" name="Google Shape;704;p69"/>
          <p:cNvSpPr/>
          <p:nvPr/>
        </p:nvSpPr>
        <p:spPr>
          <a:xfrm>
            <a:off x="6577625" y="3204600"/>
            <a:ext cx="7152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 = ..</a:t>
            </a:r>
            <a:endParaRPr/>
          </a:p>
        </p:txBody>
      </p:sp>
      <p:cxnSp>
        <p:nvCxnSpPr>
          <p:cNvPr id="705" name="Google Shape;705;p69"/>
          <p:cNvCxnSpPr>
            <a:stCxn id="701" idx="2"/>
            <a:endCxn id="702" idx="0"/>
          </p:cNvCxnSpPr>
          <p:nvPr/>
        </p:nvCxnSpPr>
        <p:spPr>
          <a:xfrm flipH="1">
            <a:off x="6354125" y="2240738"/>
            <a:ext cx="696900" cy="262500"/>
          </a:xfrm>
          <a:prstGeom prst="straightConnector1">
            <a:avLst/>
          </a:prstGeom>
          <a:noFill/>
          <a:ln cap="flat" cmpd="sng" w="9525">
            <a:solidFill>
              <a:schemeClr val="dk2"/>
            </a:solidFill>
            <a:prstDash val="solid"/>
            <a:round/>
            <a:headEnd len="med" w="med" type="none"/>
            <a:tailEnd len="med" w="med" type="triangle"/>
          </a:ln>
        </p:spPr>
      </p:cxnSp>
      <p:cxnSp>
        <p:nvCxnSpPr>
          <p:cNvPr id="706" name="Google Shape;706;p69"/>
          <p:cNvCxnSpPr>
            <a:stCxn id="701" idx="2"/>
            <a:endCxn id="703" idx="0"/>
          </p:cNvCxnSpPr>
          <p:nvPr/>
        </p:nvCxnSpPr>
        <p:spPr>
          <a:xfrm>
            <a:off x="7051025" y="2240738"/>
            <a:ext cx="599400" cy="262500"/>
          </a:xfrm>
          <a:prstGeom prst="straightConnector1">
            <a:avLst/>
          </a:prstGeom>
          <a:noFill/>
          <a:ln cap="flat" cmpd="sng" w="9525">
            <a:solidFill>
              <a:schemeClr val="dk2"/>
            </a:solidFill>
            <a:prstDash val="solid"/>
            <a:round/>
            <a:headEnd len="med" w="med" type="none"/>
            <a:tailEnd len="med" w="med" type="triangle"/>
          </a:ln>
        </p:spPr>
      </p:cxnSp>
      <p:cxnSp>
        <p:nvCxnSpPr>
          <p:cNvPr id="707" name="Google Shape;707;p69"/>
          <p:cNvCxnSpPr>
            <a:stCxn id="702" idx="2"/>
            <a:endCxn id="704" idx="0"/>
          </p:cNvCxnSpPr>
          <p:nvPr/>
        </p:nvCxnSpPr>
        <p:spPr>
          <a:xfrm>
            <a:off x="6354150" y="2941819"/>
            <a:ext cx="581100" cy="262800"/>
          </a:xfrm>
          <a:prstGeom prst="straightConnector1">
            <a:avLst/>
          </a:prstGeom>
          <a:noFill/>
          <a:ln cap="flat" cmpd="sng" w="9525">
            <a:solidFill>
              <a:schemeClr val="dk2"/>
            </a:solidFill>
            <a:prstDash val="solid"/>
            <a:round/>
            <a:headEnd len="med" w="med" type="none"/>
            <a:tailEnd len="med" w="med" type="triangle"/>
          </a:ln>
        </p:spPr>
      </p:cxnSp>
      <p:cxnSp>
        <p:nvCxnSpPr>
          <p:cNvPr id="708" name="Google Shape;708;p69"/>
          <p:cNvCxnSpPr>
            <a:stCxn id="703" idx="2"/>
            <a:endCxn id="704" idx="0"/>
          </p:cNvCxnSpPr>
          <p:nvPr/>
        </p:nvCxnSpPr>
        <p:spPr>
          <a:xfrm flipH="1">
            <a:off x="6935225" y="2941819"/>
            <a:ext cx="715200" cy="262800"/>
          </a:xfrm>
          <a:prstGeom prst="straightConnector1">
            <a:avLst/>
          </a:prstGeom>
          <a:noFill/>
          <a:ln cap="flat" cmpd="sng" w="9525">
            <a:solidFill>
              <a:schemeClr val="dk2"/>
            </a:solidFill>
            <a:prstDash val="solid"/>
            <a:round/>
            <a:headEnd len="med" w="med" type="none"/>
            <a:tailEnd len="med" w="med" type="triangle"/>
          </a:ln>
        </p:spPr>
      </p:cxnSp>
      <p:sp>
        <p:nvSpPr>
          <p:cNvPr id="709" name="Google Shape;709;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3" name="Shape 713"/>
        <p:cNvGrpSpPr/>
        <p:nvPr/>
      </p:nvGrpSpPr>
      <p:grpSpPr>
        <a:xfrm>
          <a:off x="0" y="0"/>
          <a:ext cx="0" cy="0"/>
          <a:chOff x="0" y="0"/>
          <a:chExt cx="0" cy="0"/>
        </a:xfrm>
      </p:grpSpPr>
      <p:sp>
        <p:nvSpPr>
          <p:cNvPr id="714" name="Google Shape;714;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Computing Def-Use Pairs</a:t>
            </a:r>
            <a:endParaRPr/>
          </a:p>
        </p:txBody>
      </p:sp>
      <p:sp>
        <p:nvSpPr>
          <p:cNvPr id="715" name="Google Shape;715;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Clr>
                <a:schemeClr val="dk1"/>
              </a:buClr>
              <a:buSzPts val="2800"/>
              <a:buFont typeface="Arial"/>
              <a:buChar char="•"/>
            </a:pPr>
            <a:r>
              <a:rPr lang="sv-SE"/>
              <a:t>If we calculate the reaching definitions of node </a:t>
            </a:r>
            <a:r>
              <a:rPr i="1" lang="sv-SE"/>
              <a:t>n</a:t>
            </a:r>
            <a:r>
              <a:rPr lang="sv-SE"/>
              <a:t>, and there is an edge (</a:t>
            </a:r>
            <a:r>
              <a:rPr i="1" lang="sv-SE"/>
              <a:t>p, n</a:t>
            </a:r>
            <a:r>
              <a:rPr lang="sv-SE"/>
              <a:t>) from an immediate predecessor node </a:t>
            </a:r>
            <a:r>
              <a:rPr i="1" lang="sv-SE"/>
              <a:t>p</a:t>
            </a:r>
            <a:r>
              <a:rPr lang="sv-SE"/>
              <a:t>.</a:t>
            </a:r>
            <a:endParaRPr/>
          </a:p>
          <a:p>
            <a:pPr indent="-368300" lvl="1" marL="914400" marR="0" rtl="0" algn="l">
              <a:lnSpc>
                <a:spcPct val="100000"/>
              </a:lnSpc>
              <a:spcBef>
                <a:spcPts val="0"/>
              </a:spcBef>
              <a:spcAft>
                <a:spcPts val="0"/>
              </a:spcAft>
              <a:buSzPts val="2200"/>
              <a:buChar char="•"/>
            </a:pPr>
            <a:r>
              <a:rPr lang="sv-SE"/>
              <a:t>If p can assign a value to variable </a:t>
            </a:r>
            <a:r>
              <a:rPr i="1" lang="sv-SE"/>
              <a:t>v</a:t>
            </a:r>
            <a:r>
              <a:rPr lang="sv-SE"/>
              <a:t>, then definition </a:t>
            </a:r>
            <a:r>
              <a:rPr i="1" lang="sv-SE"/>
              <a:t>v</a:t>
            </a:r>
            <a:r>
              <a:rPr baseline="-25000" i="1" lang="sv-SE"/>
              <a:t>p</a:t>
            </a:r>
            <a:r>
              <a:rPr lang="sv-SE"/>
              <a:t> reaches </a:t>
            </a:r>
            <a:r>
              <a:rPr i="1" lang="sv-SE"/>
              <a:t>n</a:t>
            </a:r>
            <a:r>
              <a:rPr lang="sv-SE"/>
              <a:t>.</a:t>
            </a:r>
            <a:endParaRPr/>
          </a:p>
          <a:p>
            <a:pPr indent="-342900" lvl="2" marL="1371600" marR="0" rtl="0" algn="l">
              <a:lnSpc>
                <a:spcPct val="100000"/>
              </a:lnSpc>
              <a:spcBef>
                <a:spcPts val="0"/>
              </a:spcBef>
              <a:spcAft>
                <a:spcPts val="0"/>
              </a:spcAft>
              <a:buSzPts val="1800"/>
              <a:buChar char="•"/>
            </a:pPr>
            <a:r>
              <a:rPr i="1" lang="sv-SE"/>
              <a:t>v</a:t>
            </a:r>
            <a:r>
              <a:rPr baseline="-25000" i="1" lang="sv-SE"/>
              <a:t>p</a:t>
            </a:r>
            <a:r>
              <a:rPr lang="sv-SE"/>
              <a:t> is </a:t>
            </a:r>
            <a:r>
              <a:rPr i="1" lang="sv-SE"/>
              <a:t>generated</a:t>
            </a:r>
            <a:r>
              <a:rPr lang="sv-SE"/>
              <a:t> at </a:t>
            </a:r>
            <a:r>
              <a:rPr i="1" lang="sv-SE"/>
              <a:t>p</a:t>
            </a:r>
            <a:r>
              <a:rPr lang="sv-SE"/>
              <a:t>.</a:t>
            </a:r>
            <a:endParaRPr/>
          </a:p>
          <a:p>
            <a:pPr indent="-368300" lvl="1" marL="914400" marR="0" rtl="0" algn="l">
              <a:lnSpc>
                <a:spcPct val="100000"/>
              </a:lnSpc>
              <a:spcBef>
                <a:spcPts val="0"/>
              </a:spcBef>
              <a:spcAft>
                <a:spcPts val="0"/>
              </a:spcAft>
              <a:buSzPts val="2200"/>
              <a:buChar char="•"/>
            </a:pPr>
            <a:r>
              <a:rPr lang="sv-SE"/>
              <a:t>If a definition </a:t>
            </a:r>
            <a:r>
              <a:rPr i="1" lang="sv-SE"/>
              <a:t>v</a:t>
            </a:r>
            <a:r>
              <a:rPr baseline="-25000" i="1" lang="sv-SE"/>
              <a:t>d</a:t>
            </a:r>
            <a:r>
              <a:rPr lang="sv-SE"/>
              <a:t> reaches </a:t>
            </a:r>
            <a:r>
              <a:rPr i="1" lang="sv-SE"/>
              <a:t>p</a:t>
            </a:r>
            <a:r>
              <a:rPr lang="sv-SE"/>
              <a:t>, and if there is no new definition, then </a:t>
            </a:r>
            <a:r>
              <a:rPr i="1" lang="sv-SE"/>
              <a:t>v</a:t>
            </a:r>
            <a:r>
              <a:rPr baseline="-25000" i="1" lang="sv-SE"/>
              <a:t>d</a:t>
            </a:r>
            <a:r>
              <a:rPr lang="sv-SE"/>
              <a:t> is </a:t>
            </a:r>
            <a:r>
              <a:rPr i="1" lang="sv-SE"/>
              <a:t>propagated</a:t>
            </a:r>
            <a:r>
              <a:rPr lang="sv-SE"/>
              <a:t> from </a:t>
            </a:r>
            <a:r>
              <a:rPr i="1" lang="sv-SE"/>
              <a:t>p</a:t>
            </a:r>
            <a:r>
              <a:rPr lang="sv-SE"/>
              <a:t> to </a:t>
            </a:r>
            <a:r>
              <a:rPr i="1" lang="sv-SE"/>
              <a:t>n</a:t>
            </a:r>
            <a:r>
              <a:rPr lang="sv-SE"/>
              <a:t>.</a:t>
            </a:r>
            <a:endParaRPr/>
          </a:p>
          <a:p>
            <a:pPr indent="-342900" lvl="2" marL="1371600" marR="0" rtl="0" algn="l">
              <a:lnSpc>
                <a:spcPct val="100000"/>
              </a:lnSpc>
              <a:spcBef>
                <a:spcPts val="0"/>
              </a:spcBef>
              <a:spcAft>
                <a:spcPts val="0"/>
              </a:spcAft>
              <a:buSzPts val="1800"/>
              <a:buChar char="•"/>
            </a:pPr>
            <a:r>
              <a:rPr lang="sv-SE"/>
              <a:t>If there is a new definition, </a:t>
            </a:r>
            <a:r>
              <a:rPr i="1" lang="sv-SE"/>
              <a:t>v</a:t>
            </a:r>
            <a:r>
              <a:rPr baseline="-25000" i="1" lang="sv-SE"/>
              <a:t>p</a:t>
            </a:r>
            <a:r>
              <a:rPr lang="sv-SE"/>
              <a:t> kills </a:t>
            </a:r>
            <a:r>
              <a:rPr i="1" lang="sv-SE"/>
              <a:t>v</a:t>
            </a:r>
            <a:r>
              <a:rPr baseline="-25000" i="1" lang="sv-SE"/>
              <a:t>d</a:t>
            </a:r>
            <a:r>
              <a:rPr lang="sv-SE"/>
              <a:t> and </a:t>
            </a:r>
            <a:r>
              <a:rPr i="1" lang="sv-SE"/>
              <a:t>v</a:t>
            </a:r>
            <a:r>
              <a:rPr baseline="-25000" i="1" lang="sv-SE"/>
              <a:t>p</a:t>
            </a:r>
            <a:r>
              <a:rPr lang="sv-SE"/>
              <a:t> propagates to n.</a:t>
            </a:r>
            <a:endParaRPr/>
          </a:p>
        </p:txBody>
      </p:sp>
      <p:sp>
        <p:nvSpPr>
          <p:cNvPr id="716" name="Google Shape;716;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717" name="Google Shape;717;p70"/>
          <p:cNvSpPr/>
          <p:nvPr/>
        </p:nvSpPr>
        <p:spPr>
          <a:xfrm>
            <a:off x="6553200" y="614000"/>
            <a:ext cx="945000" cy="79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a:t>
            </a:r>
            <a:endParaRPr b="1"/>
          </a:p>
          <a:p>
            <a:pPr indent="0" lvl="0" marL="0" rtl="0" algn="l">
              <a:spcBef>
                <a:spcPts val="0"/>
              </a:spcBef>
              <a:spcAft>
                <a:spcPts val="0"/>
              </a:spcAft>
              <a:buNone/>
            </a:pPr>
            <a:r>
              <a:rPr lang="sv-SE"/>
              <a:t>V</a:t>
            </a:r>
            <a:r>
              <a:rPr lang="sv-SE"/>
              <a:t>= ...</a:t>
            </a:r>
            <a:endParaRPr/>
          </a:p>
        </p:txBody>
      </p:sp>
      <p:sp>
        <p:nvSpPr>
          <p:cNvPr id="718" name="Google Shape;718;p70"/>
          <p:cNvSpPr/>
          <p:nvPr/>
        </p:nvSpPr>
        <p:spPr>
          <a:xfrm>
            <a:off x="7958925" y="614000"/>
            <a:ext cx="945000" cy="794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N</a:t>
            </a:r>
            <a:endParaRPr b="1"/>
          </a:p>
          <a:p>
            <a:pPr indent="0" lvl="0" marL="0" rtl="0" algn="l">
              <a:spcBef>
                <a:spcPts val="0"/>
              </a:spcBef>
              <a:spcAft>
                <a:spcPts val="0"/>
              </a:spcAft>
              <a:buNone/>
            </a:pPr>
            <a:r>
              <a:t/>
            </a:r>
            <a:endParaRPr/>
          </a:p>
        </p:txBody>
      </p:sp>
      <p:cxnSp>
        <p:nvCxnSpPr>
          <p:cNvPr id="719" name="Google Shape;719;p70"/>
          <p:cNvCxnSpPr>
            <a:stCxn id="717" idx="6"/>
            <a:endCxn id="718" idx="2"/>
          </p:cNvCxnSpPr>
          <p:nvPr/>
        </p:nvCxnSpPr>
        <p:spPr>
          <a:xfrm>
            <a:off x="7498200" y="1011350"/>
            <a:ext cx="460800" cy="0"/>
          </a:xfrm>
          <a:prstGeom prst="straightConnector1">
            <a:avLst/>
          </a:prstGeom>
          <a:noFill/>
          <a:ln cap="flat" cmpd="sng" w="38100">
            <a:solidFill>
              <a:schemeClr val="dk2"/>
            </a:solidFill>
            <a:prstDash val="solid"/>
            <a:round/>
            <a:headEnd len="med" w="med" type="none"/>
            <a:tailEnd len="med" w="med" type="triangle"/>
          </a:ln>
        </p:spPr>
      </p:cxnSp>
      <p:sp>
        <p:nvSpPr>
          <p:cNvPr id="720" name="Google Shape;720;p70"/>
          <p:cNvSpPr/>
          <p:nvPr/>
        </p:nvSpPr>
        <p:spPr>
          <a:xfrm>
            <a:off x="6313925" y="453075"/>
            <a:ext cx="386400" cy="431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Z</a:t>
            </a:r>
            <a:r>
              <a:rPr baseline="-25000" lang="sv-SE"/>
              <a:t>a</a:t>
            </a:r>
            <a:endParaRPr baseline="-25000"/>
          </a:p>
        </p:txBody>
      </p:sp>
      <p:sp>
        <p:nvSpPr>
          <p:cNvPr id="721" name="Google Shape;721;p70"/>
          <p:cNvSpPr/>
          <p:nvPr/>
        </p:nvSpPr>
        <p:spPr>
          <a:xfrm>
            <a:off x="7498200" y="453075"/>
            <a:ext cx="707700" cy="4314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V</a:t>
            </a:r>
            <a:r>
              <a:rPr baseline="-25000" lang="sv-SE"/>
              <a:t>p</a:t>
            </a:r>
            <a:r>
              <a:rPr lang="sv-SE"/>
              <a:t>, </a:t>
            </a:r>
            <a:r>
              <a:rPr lang="sv-SE"/>
              <a:t>Z</a:t>
            </a:r>
            <a:r>
              <a:rPr baseline="-25000" lang="sv-SE"/>
              <a:t>a</a:t>
            </a:r>
            <a:endParaRPr baseline="-25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Computing Def-Use Pairs</a:t>
            </a:r>
            <a:endParaRPr/>
          </a:p>
        </p:txBody>
      </p:sp>
      <p:sp>
        <p:nvSpPr>
          <p:cNvPr id="727" name="Google Shape;727;p71"/>
          <p:cNvSpPr txBox="1"/>
          <p:nvPr>
            <p:ph idx="1" type="body"/>
          </p:nvPr>
        </p:nvSpPr>
        <p:spPr>
          <a:xfrm>
            <a:off x="468900" y="1282400"/>
            <a:ext cx="4074900" cy="3480300"/>
          </a:xfrm>
          <a:prstGeom prst="rect">
            <a:avLst/>
          </a:prstGeom>
        </p:spPr>
        <p:txBody>
          <a:bodyPr anchorCtr="0" anchor="t" bIns="45700" lIns="91425" spcFirstLastPara="1" rIns="91425" wrap="square" tIns="45700">
            <a:noAutofit/>
          </a:bodyPr>
          <a:lstStyle/>
          <a:p>
            <a:pPr indent="-381000" lvl="0" marL="457200" rtl="0" algn="l">
              <a:lnSpc>
                <a:spcPct val="120000"/>
              </a:lnSpc>
              <a:spcBef>
                <a:spcPts val="0"/>
              </a:spcBef>
              <a:spcAft>
                <a:spcPts val="0"/>
              </a:spcAft>
              <a:buSzPts val="2400"/>
              <a:buChar char="•"/>
            </a:pPr>
            <a:r>
              <a:rPr lang="sv-SE" sz="2400">
                <a:highlight>
                  <a:srgbClr val="FFFFFF"/>
                </a:highlight>
              </a:rPr>
              <a:t>The reaching definitions flowing out of a node include:</a:t>
            </a:r>
            <a:endParaRPr sz="2400">
              <a:highlight>
                <a:srgbClr val="FFFFFF"/>
              </a:highlight>
            </a:endParaRPr>
          </a:p>
          <a:p>
            <a:pPr indent="-342900" lvl="1" marL="914400" rtl="0" algn="l">
              <a:lnSpc>
                <a:spcPct val="120000"/>
              </a:lnSpc>
              <a:spcBef>
                <a:spcPts val="0"/>
              </a:spcBef>
              <a:spcAft>
                <a:spcPts val="0"/>
              </a:spcAft>
              <a:buSzPts val="1800"/>
              <a:buChar char="•"/>
            </a:pPr>
            <a:r>
              <a:rPr lang="sv-SE" sz="1800">
                <a:highlight>
                  <a:srgbClr val="FFFFFF"/>
                </a:highlight>
              </a:rPr>
              <a:t>All reaching definitions flowing in.</a:t>
            </a:r>
            <a:endParaRPr sz="1800">
              <a:highlight>
                <a:srgbClr val="FFFFFF"/>
              </a:highlight>
            </a:endParaRPr>
          </a:p>
          <a:p>
            <a:pPr indent="-342900" lvl="1" marL="914400" rtl="0" algn="l">
              <a:lnSpc>
                <a:spcPct val="120000"/>
              </a:lnSpc>
              <a:spcBef>
                <a:spcPts val="0"/>
              </a:spcBef>
              <a:spcAft>
                <a:spcPts val="0"/>
              </a:spcAft>
              <a:buSzPts val="1800"/>
              <a:buChar char="•"/>
            </a:pPr>
            <a:r>
              <a:rPr lang="sv-SE" sz="1800">
                <a:highlight>
                  <a:srgbClr val="FFFFFF"/>
                </a:highlight>
              </a:rPr>
              <a:t>Minus definitions that are killed.</a:t>
            </a:r>
            <a:endParaRPr sz="1800">
              <a:highlight>
                <a:srgbClr val="FFFFFF"/>
              </a:highlight>
            </a:endParaRPr>
          </a:p>
          <a:p>
            <a:pPr indent="-342900" lvl="1" marL="914400" rtl="0" algn="l">
              <a:lnSpc>
                <a:spcPct val="120000"/>
              </a:lnSpc>
              <a:spcBef>
                <a:spcPts val="0"/>
              </a:spcBef>
              <a:spcAft>
                <a:spcPts val="0"/>
              </a:spcAft>
              <a:buSzPts val="1800"/>
              <a:buChar char="•"/>
            </a:pPr>
            <a:r>
              <a:rPr lang="sv-SE" sz="1800">
                <a:highlight>
                  <a:srgbClr val="FFFFFF"/>
                </a:highlight>
              </a:rPr>
              <a:t>Plus definitions that are generated.</a:t>
            </a:r>
            <a:endParaRPr sz="1800"/>
          </a:p>
        </p:txBody>
      </p:sp>
      <p:sp>
        <p:nvSpPr>
          <p:cNvPr id="728" name="Google Shape;728;p71"/>
          <p:cNvSpPr/>
          <p:nvPr/>
        </p:nvSpPr>
        <p:spPr>
          <a:xfrm>
            <a:off x="6037500" y="1580991"/>
            <a:ext cx="946800" cy="70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 = ..</a:t>
            </a:r>
            <a:endParaRPr/>
          </a:p>
          <a:p>
            <a:pPr indent="0" lvl="0" marL="0" rtl="0" algn="ctr">
              <a:spcBef>
                <a:spcPts val="0"/>
              </a:spcBef>
              <a:spcAft>
                <a:spcPts val="0"/>
              </a:spcAft>
              <a:buNone/>
            </a:pPr>
            <a:r>
              <a:rPr lang="sv-SE"/>
              <a:t>y = ..</a:t>
            </a:r>
            <a:endParaRPr/>
          </a:p>
          <a:p>
            <a:pPr indent="0" lvl="0" marL="0" rtl="0" algn="ctr">
              <a:spcBef>
                <a:spcPts val="0"/>
              </a:spcBef>
              <a:spcAft>
                <a:spcPts val="0"/>
              </a:spcAft>
              <a:buNone/>
            </a:pPr>
            <a:r>
              <a:rPr lang="sv-SE"/>
              <a:t>z = ..</a:t>
            </a:r>
            <a:endParaRPr/>
          </a:p>
        </p:txBody>
      </p:sp>
      <p:sp>
        <p:nvSpPr>
          <p:cNvPr id="729" name="Google Shape;729;p71"/>
          <p:cNvSpPr/>
          <p:nvPr/>
        </p:nvSpPr>
        <p:spPr>
          <a:xfrm>
            <a:off x="5456425" y="2548472"/>
            <a:ext cx="7152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 = ..</a:t>
            </a:r>
            <a:endParaRPr/>
          </a:p>
          <a:p>
            <a:pPr indent="0" lvl="0" marL="0" rtl="0" algn="ctr">
              <a:spcBef>
                <a:spcPts val="0"/>
              </a:spcBef>
              <a:spcAft>
                <a:spcPts val="0"/>
              </a:spcAft>
              <a:buNone/>
            </a:pPr>
            <a:r>
              <a:rPr lang="sv-SE"/>
              <a:t>z = ..</a:t>
            </a:r>
            <a:endParaRPr/>
          </a:p>
        </p:txBody>
      </p:sp>
      <p:sp>
        <p:nvSpPr>
          <p:cNvPr id="730" name="Google Shape;730;p71"/>
          <p:cNvSpPr/>
          <p:nvPr/>
        </p:nvSpPr>
        <p:spPr>
          <a:xfrm>
            <a:off x="6752700" y="2548472"/>
            <a:ext cx="7152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y = ..</a:t>
            </a:r>
            <a:endParaRPr/>
          </a:p>
          <a:p>
            <a:pPr indent="0" lvl="0" marL="0" rtl="0" algn="ctr">
              <a:spcBef>
                <a:spcPts val="0"/>
              </a:spcBef>
              <a:spcAft>
                <a:spcPts val="0"/>
              </a:spcAft>
              <a:buNone/>
            </a:pPr>
            <a:r>
              <a:rPr lang="sv-SE"/>
              <a:t>z = ..</a:t>
            </a:r>
            <a:endParaRPr/>
          </a:p>
        </p:txBody>
      </p:sp>
      <p:sp>
        <p:nvSpPr>
          <p:cNvPr id="731" name="Google Shape;731;p71"/>
          <p:cNvSpPr/>
          <p:nvPr/>
        </p:nvSpPr>
        <p:spPr>
          <a:xfrm>
            <a:off x="6037500" y="3249853"/>
            <a:ext cx="715200" cy="43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 = ..</a:t>
            </a:r>
            <a:endParaRPr/>
          </a:p>
        </p:txBody>
      </p:sp>
      <p:cxnSp>
        <p:nvCxnSpPr>
          <p:cNvPr id="732" name="Google Shape;732;p71"/>
          <p:cNvCxnSpPr>
            <a:stCxn id="728" idx="2"/>
            <a:endCxn id="729" idx="0"/>
          </p:cNvCxnSpPr>
          <p:nvPr/>
        </p:nvCxnSpPr>
        <p:spPr>
          <a:xfrm flipH="1">
            <a:off x="5814000" y="2285991"/>
            <a:ext cx="696900" cy="262500"/>
          </a:xfrm>
          <a:prstGeom prst="straightConnector1">
            <a:avLst/>
          </a:prstGeom>
          <a:noFill/>
          <a:ln cap="flat" cmpd="sng" w="9525">
            <a:solidFill>
              <a:schemeClr val="dk2"/>
            </a:solidFill>
            <a:prstDash val="solid"/>
            <a:round/>
            <a:headEnd len="med" w="med" type="none"/>
            <a:tailEnd len="med" w="med" type="triangle"/>
          </a:ln>
        </p:spPr>
      </p:cxnSp>
      <p:cxnSp>
        <p:nvCxnSpPr>
          <p:cNvPr id="733" name="Google Shape;733;p71"/>
          <p:cNvCxnSpPr>
            <a:stCxn id="728" idx="2"/>
            <a:endCxn id="730" idx="0"/>
          </p:cNvCxnSpPr>
          <p:nvPr/>
        </p:nvCxnSpPr>
        <p:spPr>
          <a:xfrm>
            <a:off x="6510900" y="2285991"/>
            <a:ext cx="599400" cy="262500"/>
          </a:xfrm>
          <a:prstGeom prst="straightConnector1">
            <a:avLst/>
          </a:prstGeom>
          <a:noFill/>
          <a:ln cap="flat" cmpd="sng" w="9525">
            <a:solidFill>
              <a:schemeClr val="dk2"/>
            </a:solidFill>
            <a:prstDash val="solid"/>
            <a:round/>
            <a:headEnd len="med" w="med" type="none"/>
            <a:tailEnd len="med" w="med" type="triangle"/>
          </a:ln>
        </p:spPr>
      </p:cxnSp>
      <p:cxnSp>
        <p:nvCxnSpPr>
          <p:cNvPr id="734" name="Google Shape;734;p71"/>
          <p:cNvCxnSpPr>
            <a:stCxn id="729" idx="2"/>
            <a:endCxn id="731" idx="0"/>
          </p:cNvCxnSpPr>
          <p:nvPr/>
        </p:nvCxnSpPr>
        <p:spPr>
          <a:xfrm>
            <a:off x="5814025" y="2987072"/>
            <a:ext cx="581100" cy="262800"/>
          </a:xfrm>
          <a:prstGeom prst="straightConnector1">
            <a:avLst/>
          </a:prstGeom>
          <a:noFill/>
          <a:ln cap="flat" cmpd="sng" w="9525">
            <a:solidFill>
              <a:schemeClr val="dk2"/>
            </a:solidFill>
            <a:prstDash val="solid"/>
            <a:round/>
            <a:headEnd len="med" w="med" type="none"/>
            <a:tailEnd len="med" w="med" type="triangle"/>
          </a:ln>
        </p:spPr>
      </p:cxnSp>
      <p:cxnSp>
        <p:nvCxnSpPr>
          <p:cNvPr id="735" name="Google Shape;735;p71"/>
          <p:cNvCxnSpPr>
            <a:stCxn id="730" idx="2"/>
            <a:endCxn id="731" idx="0"/>
          </p:cNvCxnSpPr>
          <p:nvPr/>
        </p:nvCxnSpPr>
        <p:spPr>
          <a:xfrm flipH="1">
            <a:off x="6395100" y="2987072"/>
            <a:ext cx="715200" cy="262800"/>
          </a:xfrm>
          <a:prstGeom prst="straightConnector1">
            <a:avLst/>
          </a:prstGeom>
          <a:noFill/>
          <a:ln cap="flat" cmpd="sng" w="9525">
            <a:solidFill>
              <a:schemeClr val="dk2"/>
            </a:solidFill>
            <a:prstDash val="solid"/>
            <a:round/>
            <a:headEnd len="med" w="med" type="none"/>
            <a:tailEnd len="med" w="med" type="triangle"/>
          </a:ln>
        </p:spPr>
      </p:cxnSp>
      <p:sp>
        <p:nvSpPr>
          <p:cNvPr id="736" name="Google Shape;736;p71"/>
          <p:cNvSpPr txBox="1"/>
          <p:nvPr/>
        </p:nvSpPr>
        <p:spPr>
          <a:xfrm>
            <a:off x="7292950" y="1776009"/>
            <a:ext cx="12189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x</a:t>
            </a:r>
            <a:r>
              <a:rPr baseline="-25000" lang="sv-SE" sz="1800"/>
              <a:t>a</a:t>
            </a:r>
            <a:r>
              <a:rPr lang="sv-SE" sz="1800"/>
              <a:t>, y</a:t>
            </a:r>
            <a:r>
              <a:rPr baseline="-25000" lang="sv-SE" sz="1800"/>
              <a:t>a</a:t>
            </a:r>
            <a:r>
              <a:rPr lang="sv-SE" sz="1800"/>
              <a:t>, z</a:t>
            </a:r>
            <a:r>
              <a:rPr baseline="-25000" lang="sv-SE" sz="1800"/>
              <a:t>a</a:t>
            </a:r>
            <a:r>
              <a:rPr lang="sv-SE" sz="1800"/>
              <a:t> </a:t>
            </a:r>
            <a:endParaRPr sz="1800"/>
          </a:p>
        </p:txBody>
      </p:sp>
      <p:sp>
        <p:nvSpPr>
          <p:cNvPr id="737" name="Google Shape;737;p71"/>
          <p:cNvSpPr txBox="1"/>
          <p:nvPr/>
        </p:nvSpPr>
        <p:spPr>
          <a:xfrm>
            <a:off x="7467900" y="2938247"/>
            <a:ext cx="12189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x</a:t>
            </a:r>
            <a:r>
              <a:rPr baseline="-25000" lang="sv-SE" sz="1800"/>
              <a:t>a</a:t>
            </a:r>
            <a:r>
              <a:rPr lang="sv-SE" sz="1800"/>
              <a:t>, y</a:t>
            </a:r>
            <a:r>
              <a:rPr baseline="-25000" lang="sv-SE" sz="1800"/>
              <a:t>c</a:t>
            </a:r>
            <a:r>
              <a:rPr lang="sv-SE" sz="1800"/>
              <a:t>, z</a:t>
            </a:r>
            <a:r>
              <a:rPr baseline="-25000" lang="sv-SE" sz="1800"/>
              <a:t>c</a:t>
            </a:r>
            <a:r>
              <a:rPr lang="sv-SE" sz="1800"/>
              <a:t> </a:t>
            </a:r>
            <a:endParaRPr sz="1800"/>
          </a:p>
        </p:txBody>
      </p:sp>
      <p:sp>
        <p:nvSpPr>
          <p:cNvPr id="738" name="Google Shape;738;p71"/>
          <p:cNvSpPr txBox="1"/>
          <p:nvPr/>
        </p:nvSpPr>
        <p:spPr>
          <a:xfrm>
            <a:off x="4543888" y="2938247"/>
            <a:ext cx="12189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x</a:t>
            </a:r>
            <a:r>
              <a:rPr baseline="-25000" lang="sv-SE" sz="1800"/>
              <a:t>b</a:t>
            </a:r>
            <a:r>
              <a:rPr lang="sv-SE" sz="1800"/>
              <a:t>, y</a:t>
            </a:r>
            <a:r>
              <a:rPr baseline="-25000" lang="sv-SE" sz="1800"/>
              <a:t>a</a:t>
            </a:r>
            <a:r>
              <a:rPr lang="sv-SE" sz="1800"/>
              <a:t>, z</a:t>
            </a:r>
            <a:r>
              <a:rPr baseline="-25000" lang="sv-SE" sz="1800"/>
              <a:t>b</a:t>
            </a:r>
            <a:r>
              <a:rPr lang="sv-SE" sz="1800"/>
              <a:t> </a:t>
            </a:r>
            <a:endParaRPr sz="1800"/>
          </a:p>
        </p:txBody>
      </p:sp>
      <p:sp>
        <p:nvSpPr>
          <p:cNvPr id="739" name="Google Shape;739;p71"/>
          <p:cNvSpPr txBox="1"/>
          <p:nvPr/>
        </p:nvSpPr>
        <p:spPr>
          <a:xfrm>
            <a:off x="5539650" y="3812822"/>
            <a:ext cx="2607000" cy="5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x</a:t>
            </a:r>
            <a:r>
              <a:rPr baseline="-25000" lang="sv-SE" sz="1800"/>
              <a:t>b</a:t>
            </a:r>
            <a:r>
              <a:rPr lang="sv-SE" sz="1800"/>
              <a:t>, y</a:t>
            </a:r>
            <a:r>
              <a:rPr baseline="-25000" lang="sv-SE" sz="1800"/>
              <a:t>a</a:t>
            </a:r>
            <a:r>
              <a:rPr lang="sv-SE" sz="1800"/>
              <a:t>, z</a:t>
            </a:r>
            <a:r>
              <a:rPr baseline="-25000" lang="sv-SE" sz="1800"/>
              <a:t>b</a:t>
            </a:r>
            <a:r>
              <a:rPr lang="sv-SE" sz="1800"/>
              <a:t>,</a:t>
            </a:r>
            <a:r>
              <a:rPr baseline="-25000" lang="sv-SE" sz="1800"/>
              <a:t> </a:t>
            </a:r>
            <a:r>
              <a:rPr lang="sv-SE" sz="1800"/>
              <a:t>x</a:t>
            </a:r>
            <a:r>
              <a:rPr baseline="-25000" lang="sv-SE" sz="1800"/>
              <a:t>a</a:t>
            </a:r>
            <a:r>
              <a:rPr lang="sv-SE" sz="1800"/>
              <a:t>, y</a:t>
            </a:r>
            <a:r>
              <a:rPr baseline="-25000" lang="sv-SE" sz="1800"/>
              <a:t>c</a:t>
            </a:r>
            <a:r>
              <a:rPr lang="sv-SE" sz="1800"/>
              <a:t>, z</a:t>
            </a:r>
            <a:r>
              <a:rPr baseline="-25000" lang="sv-SE" sz="1800"/>
              <a:t>c</a:t>
            </a:r>
            <a:r>
              <a:rPr lang="sv-SE" sz="1800"/>
              <a:t>, w</a:t>
            </a:r>
            <a:r>
              <a:rPr baseline="-25000" lang="sv-SE" sz="1800"/>
              <a:t>d</a:t>
            </a:r>
            <a:endParaRPr baseline="-25000" sz="1800"/>
          </a:p>
        </p:txBody>
      </p:sp>
      <p:sp>
        <p:nvSpPr>
          <p:cNvPr id="740" name="Google Shape;740;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4" name="Shape 744"/>
        <p:cNvGrpSpPr/>
        <p:nvPr/>
      </p:nvGrpSpPr>
      <p:grpSpPr>
        <a:xfrm>
          <a:off x="0" y="0"/>
          <a:ext cx="0" cy="0"/>
          <a:chOff x="0" y="0"/>
          <a:chExt cx="0" cy="0"/>
        </a:xfrm>
      </p:grpSpPr>
      <p:sp>
        <p:nvSpPr>
          <p:cNvPr id="745" name="Google Shape;745;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Flow Equations</a:t>
            </a:r>
            <a:endParaRPr/>
          </a:p>
        </p:txBody>
      </p:sp>
      <p:sp>
        <p:nvSpPr>
          <p:cNvPr id="746" name="Google Shape;746;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As node </a:t>
            </a:r>
            <a:r>
              <a:rPr i="1" lang="sv-SE"/>
              <a:t>n</a:t>
            </a:r>
            <a:r>
              <a:rPr lang="sv-SE"/>
              <a:t> may have multiple predecessors, we must merge their reaching definitions:</a:t>
            </a:r>
            <a:endParaRPr/>
          </a:p>
          <a:p>
            <a:pPr indent="-368300" lvl="1" marL="914400" marR="0" rtl="0" algn="l">
              <a:lnSpc>
                <a:spcPct val="100000"/>
              </a:lnSpc>
              <a:spcBef>
                <a:spcPts val="0"/>
              </a:spcBef>
              <a:spcAft>
                <a:spcPts val="0"/>
              </a:spcAft>
              <a:buSzPts val="2200"/>
              <a:buChar char="•"/>
            </a:pPr>
            <a:r>
              <a:rPr lang="sv-SE"/>
              <a:t>ReachIn(n) = ⋃</a:t>
            </a:r>
            <a:r>
              <a:rPr baseline="-25000" lang="sv-SE"/>
              <a:t>p∈pred(n)</a:t>
            </a:r>
            <a:r>
              <a:rPr lang="sv-SE"/>
              <a:t> ReachOut(p)</a:t>
            </a:r>
            <a:endParaRPr/>
          </a:p>
          <a:p>
            <a:pPr indent="-393700" lvl="0" marL="457200" marR="0" rtl="0" algn="l">
              <a:lnSpc>
                <a:spcPct val="100000"/>
              </a:lnSpc>
              <a:spcBef>
                <a:spcPts val="0"/>
              </a:spcBef>
              <a:spcAft>
                <a:spcPts val="0"/>
              </a:spcAft>
              <a:buSzPts val="2600"/>
              <a:buChar char="•"/>
            </a:pPr>
            <a:r>
              <a:rPr lang="sv-SE"/>
              <a:t>The definitions that reach out are those that reach in, minus those killed, plus those generated.</a:t>
            </a:r>
            <a:endParaRPr/>
          </a:p>
          <a:p>
            <a:pPr indent="-368300" lvl="1" marL="914400" marR="0" rtl="0" algn="l">
              <a:lnSpc>
                <a:spcPct val="100000"/>
              </a:lnSpc>
              <a:spcBef>
                <a:spcPts val="0"/>
              </a:spcBef>
              <a:spcAft>
                <a:spcPts val="0"/>
              </a:spcAft>
              <a:buSzPts val="2200"/>
              <a:buChar char="•"/>
            </a:pPr>
            <a:r>
              <a:rPr lang="sv-SE"/>
              <a:t>ReachOut(n) = (ReachIn(n) \ kill(n)) ⋃ gen(n)</a:t>
            </a:r>
            <a:endParaRPr/>
          </a:p>
        </p:txBody>
      </p:sp>
      <p:sp>
        <p:nvSpPr>
          <p:cNvPr id="747" name="Google Shape;747;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Definition-Use Pairs</a:t>
            </a:r>
            <a:endParaRPr/>
          </a:p>
        </p:txBody>
      </p:sp>
      <p:sp>
        <p:nvSpPr>
          <p:cNvPr id="176" name="Google Shape;176;p28"/>
          <p:cNvSpPr txBox="1"/>
          <p:nvPr>
            <p:ph idx="1" type="body"/>
          </p:nvPr>
        </p:nvSpPr>
        <p:spPr>
          <a:xfrm>
            <a:off x="468900" y="1191925"/>
            <a:ext cx="8217900" cy="35709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Font typeface="Arial"/>
              <a:buChar char="•"/>
            </a:pPr>
            <a:r>
              <a:rPr lang="sv-SE"/>
              <a:t>Data is defined.</a:t>
            </a:r>
            <a:endParaRPr/>
          </a:p>
          <a:p>
            <a:pPr indent="-368300" lvl="1" marL="914400" marR="0" rtl="0" algn="l">
              <a:lnSpc>
                <a:spcPct val="100000"/>
              </a:lnSpc>
              <a:spcBef>
                <a:spcPts val="0"/>
              </a:spcBef>
              <a:spcAft>
                <a:spcPts val="0"/>
              </a:spcAft>
              <a:buSzPts val="2200"/>
              <a:buChar char="•"/>
            </a:pPr>
            <a:r>
              <a:rPr lang="sv-SE"/>
              <a:t>Variables are declared and assigned values.</a:t>
            </a:r>
            <a:endParaRPr/>
          </a:p>
          <a:p>
            <a:pPr indent="-393700" lvl="0" marL="457200" marR="0" rtl="0" algn="l">
              <a:lnSpc>
                <a:spcPct val="100000"/>
              </a:lnSpc>
              <a:spcBef>
                <a:spcPts val="0"/>
              </a:spcBef>
              <a:spcAft>
                <a:spcPts val="0"/>
              </a:spcAft>
              <a:buSzPts val="2600"/>
              <a:buChar char="•"/>
            </a:pPr>
            <a:r>
              <a:rPr lang="sv-SE"/>
              <a:t>… and data is used.</a:t>
            </a:r>
            <a:endParaRPr/>
          </a:p>
          <a:p>
            <a:pPr indent="-368300" lvl="1" marL="914400" marR="0" rtl="0" algn="l">
              <a:lnSpc>
                <a:spcPct val="100000"/>
              </a:lnSpc>
              <a:spcBef>
                <a:spcPts val="0"/>
              </a:spcBef>
              <a:spcAft>
                <a:spcPts val="0"/>
              </a:spcAft>
              <a:buSzPts val="2200"/>
              <a:buChar char="•"/>
            </a:pPr>
            <a:r>
              <a:rPr lang="sv-SE"/>
              <a:t>Those variables are used to perform computations.</a:t>
            </a:r>
            <a:endParaRPr/>
          </a:p>
          <a:p>
            <a:pPr indent="-393700" lvl="0" marL="457200" marR="0" rtl="0" algn="l">
              <a:lnSpc>
                <a:spcPct val="100000"/>
              </a:lnSpc>
              <a:spcBef>
                <a:spcPts val="0"/>
              </a:spcBef>
              <a:spcAft>
                <a:spcPts val="0"/>
              </a:spcAft>
              <a:buSzPts val="2600"/>
              <a:buChar char="•"/>
            </a:pPr>
            <a:r>
              <a:rPr lang="sv-SE"/>
              <a:t>Associations of definitions and uses capture the flow of information through the program.</a:t>
            </a:r>
            <a:endParaRPr/>
          </a:p>
          <a:p>
            <a:pPr indent="-368300" lvl="1" marL="914400" marR="0" rtl="0" algn="l">
              <a:lnSpc>
                <a:spcPct val="100000"/>
              </a:lnSpc>
              <a:spcBef>
                <a:spcPts val="0"/>
              </a:spcBef>
              <a:spcAft>
                <a:spcPts val="0"/>
              </a:spcAft>
              <a:buSzPts val="2200"/>
              <a:buChar char="•"/>
            </a:pPr>
            <a:r>
              <a:rPr lang="sv-SE"/>
              <a:t>Definitions occur when variables are declared, initialized, assigned values, or received as parameters.</a:t>
            </a:r>
            <a:endParaRPr/>
          </a:p>
          <a:p>
            <a:pPr indent="-368300" lvl="1" marL="914400" marR="0" rtl="0" algn="l">
              <a:lnSpc>
                <a:spcPct val="100000"/>
              </a:lnSpc>
              <a:spcBef>
                <a:spcPts val="0"/>
              </a:spcBef>
              <a:spcAft>
                <a:spcPts val="0"/>
              </a:spcAft>
              <a:buSzPts val="2200"/>
              <a:buChar char="•"/>
            </a:pPr>
            <a:r>
              <a:rPr lang="sv-SE"/>
              <a:t>Uses occur in expressions, conditional statements, parameter passing, return statements.</a:t>
            </a:r>
            <a:endParaRPr/>
          </a:p>
        </p:txBody>
      </p:sp>
      <p:sp>
        <p:nvSpPr>
          <p:cNvPr id="177" name="Google Shape;177;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1" name="Shape 751"/>
        <p:cNvGrpSpPr/>
        <p:nvPr/>
      </p:nvGrpSpPr>
      <p:grpSpPr>
        <a:xfrm>
          <a:off x="0" y="0"/>
          <a:ext cx="0" cy="0"/>
          <a:chOff x="0" y="0"/>
          <a:chExt cx="0" cy="0"/>
        </a:xfrm>
      </p:grpSpPr>
      <p:sp>
        <p:nvSpPr>
          <p:cNvPr id="752" name="Google Shape;752;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Computing Reachability </a:t>
            </a:r>
            <a:endParaRPr/>
          </a:p>
        </p:txBody>
      </p:sp>
      <p:sp>
        <p:nvSpPr>
          <p:cNvPr id="753" name="Google Shape;753;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91800"/>
              </a:lnSpc>
              <a:spcBef>
                <a:spcPts val="0"/>
              </a:spcBef>
              <a:spcAft>
                <a:spcPts val="0"/>
              </a:spcAft>
              <a:buSzPts val="2600"/>
              <a:buChar char="•"/>
            </a:pPr>
            <a:r>
              <a:rPr lang="sv-SE"/>
              <a:t>Initialize</a:t>
            </a:r>
            <a:endParaRPr/>
          </a:p>
          <a:p>
            <a:pPr indent="-368300" lvl="1" marL="914400" rtl="0" algn="l">
              <a:lnSpc>
                <a:spcPct val="91800"/>
              </a:lnSpc>
              <a:spcBef>
                <a:spcPts val="0"/>
              </a:spcBef>
              <a:spcAft>
                <a:spcPts val="0"/>
              </a:spcAft>
              <a:buSzPts val="2200"/>
              <a:buChar char="•"/>
            </a:pPr>
            <a:r>
              <a:rPr i="1" lang="sv-SE"/>
              <a:t>ReachOut </a:t>
            </a:r>
            <a:r>
              <a:rPr lang="sv-SE"/>
              <a:t>is empty for every node.</a:t>
            </a:r>
            <a:endParaRPr/>
          </a:p>
          <a:p>
            <a:pPr indent="-393700" lvl="0" marL="457200" rtl="0" algn="l">
              <a:lnSpc>
                <a:spcPct val="91800"/>
              </a:lnSpc>
              <a:spcBef>
                <a:spcPts val="0"/>
              </a:spcBef>
              <a:spcAft>
                <a:spcPts val="0"/>
              </a:spcAft>
              <a:buSzPts val="2600"/>
              <a:buChar char="•"/>
            </a:pPr>
            <a:r>
              <a:rPr lang="sv-SE"/>
              <a:t>Repeatedly update</a:t>
            </a:r>
            <a:endParaRPr/>
          </a:p>
          <a:p>
            <a:pPr indent="-368300" lvl="1" marL="914400" rtl="0" algn="l">
              <a:lnSpc>
                <a:spcPct val="91800"/>
              </a:lnSpc>
              <a:spcBef>
                <a:spcPts val="0"/>
              </a:spcBef>
              <a:spcAft>
                <a:spcPts val="0"/>
              </a:spcAft>
              <a:buSzPts val="2200"/>
              <a:buChar char="•"/>
            </a:pPr>
            <a:r>
              <a:rPr lang="sv-SE"/>
              <a:t>Pick a node and recalculate </a:t>
            </a:r>
            <a:r>
              <a:rPr i="1" lang="sv-SE"/>
              <a:t>ReachIn</a:t>
            </a:r>
            <a:r>
              <a:rPr lang="sv-SE"/>
              <a:t>, </a:t>
            </a:r>
            <a:r>
              <a:rPr i="1" lang="sv-SE"/>
              <a:t>ReachOut.</a:t>
            </a:r>
            <a:endParaRPr i="1"/>
          </a:p>
          <a:p>
            <a:pPr indent="-393700" lvl="0" marL="457200" rtl="0" algn="l">
              <a:lnSpc>
                <a:spcPct val="91800"/>
              </a:lnSpc>
              <a:spcBef>
                <a:spcPts val="0"/>
              </a:spcBef>
              <a:spcAft>
                <a:spcPts val="0"/>
              </a:spcAft>
              <a:buSzPts val="2600"/>
              <a:buChar char="•"/>
            </a:pPr>
            <a:r>
              <a:rPr lang="sv-SE"/>
              <a:t>Stop when stable</a:t>
            </a:r>
            <a:endParaRPr/>
          </a:p>
          <a:p>
            <a:pPr indent="-368300" lvl="1" marL="914400" rtl="0" algn="l">
              <a:lnSpc>
                <a:spcPct val="91800"/>
              </a:lnSpc>
              <a:spcBef>
                <a:spcPts val="0"/>
              </a:spcBef>
              <a:spcAft>
                <a:spcPts val="0"/>
              </a:spcAft>
              <a:buSzPts val="2200"/>
              <a:buChar char="•"/>
            </a:pPr>
            <a:r>
              <a:rPr lang="sv-SE"/>
              <a:t>No further changes to </a:t>
            </a:r>
            <a:r>
              <a:rPr i="1" lang="sv-SE"/>
              <a:t>ReachOut </a:t>
            </a:r>
            <a:r>
              <a:rPr lang="sv-SE"/>
              <a:t>for any node</a:t>
            </a:r>
            <a:endParaRPr i="1"/>
          </a:p>
          <a:p>
            <a:pPr indent="-368300" lvl="1" marL="914400" rtl="0" algn="l">
              <a:lnSpc>
                <a:spcPct val="91800"/>
              </a:lnSpc>
              <a:spcBef>
                <a:spcPts val="0"/>
              </a:spcBef>
              <a:spcAft>
                <a:spcPts val="0"/>
              </a:spcAft>
              <a:buSzPts val="2200"/>
              <a:buChar char="•"/>
            </a:pPr>
            <a:r>
              <a:rPr lang="sv-SE"/>
              <a:t>Guaranteed because the flow equations define a </a:t>
            </a:r>
            <a:r>
              <a:rPr i="1" lang="sv-SE"/>
              <a:t>monotonic </a:t>
            </a:r>
            <a:r>
              <a:rPr lang="sv-SE"/>
              <a:t>function on the finite </a:t>
            </a:r>
            <a:r>
              <a:rPr i="1" lang="sv-SE"/>
              <a:t>lattice </a:t>
            </a:r>
            <a:r>
              <a:rPr lang="sv-SE"/>
              <a:t>of possible sets of reaching definition.</a:t>
            </a:r>
            <a:endParaRPr/>
          </a:p>
        </p:txBody>
      </p:sp>
      <p:sp>
        <p:nvSpPr>
          <p:cNvPr id="754" name="Google Shape;754;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8" name="Shape 758"/>
        <p:cNvGrpSpPr/>
        <p:nvPr/>
      </p:nvGrpSpPr>
      <p:grpSpPr>
        <a:xfrm>
          <a:off x="0" y="0"/>
          <a:ext cx="0" cy="0"/>
          <a:chOff x="0" y="0"/>
          <a:chExt cx="0" cy="0"/>
        </a:xfrm>
      </p:grpSpPr>
      <p:sp>
        <p:nvSpPr>
          <p:cNvPr id="759" name="Google Shape;759;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Iterative Worklist Algorithm</a:t>
            </a:r>
            <a:endParaRPr/>
          </a:p>
        </p:txBody>
      </p:sp>
      <p:sp>
        <p:nvSpPr>
          <p:cNvPr id="760" name="Google Shape;760;p74"/>
          <p:cNvSpPr txBox="1"/>
          <p:nvPr>
            <p:ph idx="1" type="body"/>
          </p:nvPr>
        </p:nvSpPr>
        <p:spPr>
          <a:xfrm>
            <a:off x="468900" y="1282400"/>
            <a:ext cx="35901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Input:</a:t>
            </a:r>
            <a:endParaRPr sz="2400"/>
          </a:p>
          <a:p>
            <a:pPr indent="-355600" lvl="1" marL="914400" marR="0" rtl="0" algn="l">
              <a:lnSpc>
                <a:spcPct val="100000"/>
              </a:lnSpc>
              <a:spcBef>
                <a:spcPts val="0"/>
              </a:spcBef>
              <a:spcAft>
                <a:spcPts val="0"/>
              </a:spcAft>
              <a:buSzPts val="2000"/>
              <a:buChar char="•"/>
            </a:pPr>
            <a:r>
              <a:rPr lang="sv-SE" sz="2000"/>
              <a:t>A control flow graph G = (nodes, edges)</a:t>
            </a:r>
            <a:endParaRPr sz="2000"/>
          </a:p>
          <a:p>
            <a:pPr indent="-355600" lvl="1" marL="914400" marR="0" rtl="0" algn="l">
              <a:lnSpc>
                <a:spcPct val="100000"/>
              </a:lnSpc>
              <a:spcBef>
                <a:spcPts val="0"/>
              </a:spcBef>
              <a:spcAft>
                <a:spcPts val="0"/>
              </a:spcAft>
              <a:buSzPts val="2000"/>
              <a:buChar char="•"/>
            </a:pPr>
            <a:r>
              <a:rPr lang="sv-SE" sz="2000"/>
              <a:t>pred(n)</a:t>
            </a:r>
            <a:endParaRPr sz="2000"/>
          </a:p>
          <a:p>
            <a:pPr indent="-355600" lvl="1" marL="914400" marR="0" rtl="0" algn="l">
              <a:lnSpc>
                <a:spcPct val="100000"/>
              </a:lnSpc>
              <a:spcBef>
                <a:spcPts val="0"/>
              </a:spcBef>
              <a:spcAft>
                <a:spcPts val="0"/>
              </a:spcAft>
              <a:buSzPts val="2000"/>
              <a:buChar char="•"/>
            </a:pPr>
            <a:r>
              <a:rPr lang="sv-SE" sz="2000"/>
              <a:t>succ(n)</a:t>
            </a:r>
            <a:endParaRPr sz="2000"/>
          </a:p>
          <a:p>
            <a:pPr indent="-355600" lvl="1" marL="914400" marR="0" rtl="0" algn="l">
              <a:lnSpc>
                <a:spcPct val="100000"/>
              </a:lnSpc>
              <a:spcBef>
                <a:spcPts val="0"/>
              </a:spcBef>
              <a:spcAft>
                <a:spcPts val="0"/>
              </a:spcAft>
              <a:buSzPts val="2000"/>
              <a:buChar char="•"/>
            </a:pPr>
            <a:r>
              <a:rPr lang="sv-SE" sz="2000"/>
              <a:t>gen(n)</a:t>
            </a:r>
            <a:endParaRPr sz="2000"/>
          </a:p>
          <a:p>
            <a:pPr indent="-355600" lvl="1" marL="914400" marR="0" rtl="0" algn="l">
              <a:lnSpc>
                <a:spcPct val="100000"/>
              </a:lnSpc>
              <a:spcBef>
                <a:spcPts val="0"/>
              </a:spcBef>
              <a:spcAft>
                <a:spcPts val="0"/>
              </a:spcAft>
              <a:buSzPts val="2000"/>
              <a:buChar char="•"/>
            </a:pPr>
            <a:r>
              <a:rPr lang="sv-SE" sz="2000"/>
              <a:t>kill(n)</a:t>
            </a:r>
            <a:endParaRPr sz="2000"/>
          </a:p>
          <a:p>
            <a:pPr indent="-381000" lvl="0" marL="457200" marR="0" rtl="0" algn="l">
              <a:lnSpc>
                <a:spcPct val="100000"/>
              </a:lnSpc>
              <a:spcBef>
                <a:spcPts val="0"/>
              </a:spcBef>
              <a:spcAft>
                <a:spcPts val="0"/>
              </a:spcAft>
              <a:buSzPts val="2400"/>
              <a:buChar char="•"/>
            </a:pPr>
            <a:r>
              <a:rPr lang="sv-SE" sz="2400"/>
              <a:t>Output:</a:t>
            </a:r>
            <a:endParaRPr sz="2400"/>
          </a:p>
          <a:p>
            <a:pPr indent="-355600" lvl="1" marL="914400" marR="0" rtl="0" algn="l">
              <a:lnSpc>
                <a:spcPct val="100000"/>
              </a:lnSpc>
              <a:spcBef>
                <a:spcPts val="0"/>
              </a:spcBef>
              <a:spcAft>
                <a:spcPts val="0"/>
              </a:spcAft>
              <a:buSzPts val="2000"/>
              <a:buChar char="•"/>
            </a:pPr>
            <a:r>
              <a:rPr lang="sv-SE" sz="2000"/>
              <a:t>ReachIn(n)</a:t>
            </a:r>
            <a:endParaRPr sz="2000"/>
          </a:p>
        </p:txBody>
      </p:sp>
      <p:sp>
        <p:nvSpPr>
          <p:cNvPr id="761" name="Google Shape;761;p74"/>
          <p:cNvSpPr txBox="1"/>
          <p:nvPr>
            <p:ph idx="1" type="body"/>
          </p:nvPr>
        </p:nvSpPr>
        <p:spPr>
          <a:xfrm>
            <a:off x="3972125" y="1200150"/>
            <a:ext cx="47148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500">
                <a:latin typeface="Courier New"/>
                <a:ea typeface="Courier New"/>
                <a:cs typeface="Courier New"/>
                <a:sym typeface="Courier New"/>
              </a:rPr>
              <a:t>for(n ∈ nodes){</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ReachOut(n) = {};</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workList = nodes;</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while(workList != {}){</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n = a node from the workList;</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workList = workList \ {n};</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oldVal = ReachOut(n);</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ReachIn(n) = ⋃</a:t>
            </a:r>
            <a:r>
              <a:rPr baseline="-25000" lang="sv-SE" sz="1500">
                <a:latin typeface="Courier New"/>
                <a:ea typeface="Courier New"/>
                <a:cs typeface="Courier New"/>
                <a:sym typeface="Courier New"/>
              </a:rPr>
              <a:t>p∈pred(n)</a:t>
            </a:r>
            <a:r>
              <a:rPr lang="sv-SE" sz="1500">
                <a:latin typeface="Courier New"/>
                <a:ea typeface="Courier New"/>
                <a:cs typeface="Courier New"/>
                <a:sym typeface="Courier New"/>
              </a:rPr>
              <a:t> ReachOut(p);</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ReachOut(n) = (ReachIn(n) \ </a:t>
            </a:r>
            <a:br>
              <a:rPr lang="sv-SE" sz="1500">
                <a:latin typeface="Courier New"/>
                <a:ea typeface="Courier New"/>
                <a:cs typeface="Courier New"/>
                <a:sym typeface="Courier New"/>
              </a:rPr>
            </a:br>
            <a:r>
              <a:rPr lang="sv-SE" sz="1500">
                <a:latin typeface="Courier New"/>
                <a:ea typeface="Courier New"/>
                <a:cs typeface="Courier New"/>
                <a:sym typeface="Courier New"/>
              </a:rPr>
              <a:t>                    kill(n)) ⋃ gen(n);</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if(ReachOut != oldVal){</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workList = workList ⋃ succ(n);</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	}</a:t>
            </a:r>
            <a:endParaRPr sz="1500">
              <a:latin typeface="Courier New"/>
              <a:ea typeface="Courier New"/>
              <a:cs typeface="Courier New"/>
              <a:sym typeface="Courier New"/>
            </a:endParaRPr>
          </a:p>
          <a:p>
            <a:pPr indent="0" lvl="0" marL="0" rtl="0" algn="l">
              <a:spcBef>
                <a:spcPts val="0"/>
              </a:spcBef>
              <a:spcAft>
                <a:spcPts val="0"/>
              </a:spcAft>
              <a:buNone/>
            </a:pPr>
            <a:r>
              <a:rPr lang="sv-SE" sz="1500">
                <a:latin typeface="Courier New"/>
                <a:ea typeface="Courier New"/>
                <a:cs typeface="Courier New"/>
                <a:sym typeface="Courier New"/>
              </a:rPr>
              <a:t>}</a:t>
            </a:r>
            <a:endParaRPr sz="1500">
              <a:latin typeface="Courier New"/>
              <a:ea typeface="Courier New"/>
              <a:cs typeface="Courier New"/>
              <a:sym typeface="Courier New"/>
            </a:endParaRPr>
          </a:p>
        </p:txBody>
      </p:sp>
      <p:sp>
        <p:nvSpPr>
          <p:cNvPr id="762" name="Google Shape;762;p74"/>
          <p:cNvSpPr/>
          <p:nvPr/>
        </p:nvSpPr>
        <p:spPr>
          <a:xfrm>
            <a:off x="875500" y="1325400"/>
            <a:ext cx="2837100" cy="77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solidFill>
                  <a:schemeClr val="dk1"/>
                </a:solidFill>
              </a:rPr>
              <a:t>Initialize the reaching definitions flowing out to an empty set.</a:t>
            </a:r>
            <a:endParaRPr sz="1800">
              <a:solidFill>
                <a:schemeClr val="dk1"/>
              </a:solidFill>
            </a:endParaRPr>
          </a:p>
        </p:txBody>
      </p:sp>
      <p:sp>
        <p:nvSpPr>
          <p:cNvPr id="763" name="Google Shape;763;p74"/>
          <p:cNvSpPr/>
          <p:nvPr/>
        </p:nvSpPr>
        <p:spPr>
          <a:xfrm>
            <a:off x="956700" y="1707206"/>
            <a:ext cx="2837100" cy="66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sv-SE" sz="1800">
                <a:solidFill>
                  <a:schemeClr val="dk1"/>
                </a:solidFill>
              </a:rPr>
              <a:t>Keep a </a:t>
            </a:r>
            <a:r>
              <a:rPr i="1" lang="sv-SE" sz="1800">
                <a:solidFill>
                  <a:schemeClr val="dk1"/>
                </a:solidFill>
              </a:rPr>
              <a:t>worklist</a:t>
            </a:r>
            <a:r>
              <a:rPr lang="sv-SE" sz="1800">
                <a:solidFill>
                  <a:schemeClr val="dk1"/>
                </a:solidFill>
              </a:rPr>
              <a:t> of nodes to be processed.</a:t>
            </a:r>
            <a:endParaRPr sz="1800"/>
          </a:p>
        </p:txBody>
      </p:sp>
      <p:sp>
        <p:nvSpPr>
          <p:cNvPr id="764" name="Google Shape;764;p74"/>
          <p:cNvSpPr/>
          <p:nvPr/>
        </p:nvSpPr>
        <p:spPr>
          <a:xfrm>
            <a:off x="1053975" y="2256279"/>
            <a:ext cx="2837100" cy="8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8000"/>
              </a:lnSpc>
              <a:spcBef>
                <a:spcPts val="0"/>
              </a:spcBef>
              <a:spcAft>
                <a:spcPts val="0"/>
              </a:spcAft>
              <a:buNone/>
            </a:pPr>
            <a:r>
              <a:rPr lang="sv-SE" sz="1800">
                <a:solidFill>
                  <a:schemeClr val="dk1"/>
                </a:solidFill>
              </a:rPr>
              <a:t>At each step remove an element from the </a:t>
            </a:r>
            <a:r>
              <a:rPr i="1" lang="sv-SE" sz="1800">
                <a:solidFill>
                  <a:schemeClr val="dk1"/>
                </a:solidFill>
              </a:rPr>
              <a:t>worklist</a:t>
            </a:r>
            <a:r>
              <a:rPr lang="sv-SE" sz="1800">
                <a:solidFill>
                  <a:schemeClr val="dk1"/>
                </a:solidFill>
              </a:rPr>
              <a:t> and process it.</a:t>
            </a:r>
            <a:endParaRPr sz="1800"/>
          </a:p>
        </p:txBody>
      </p:sp>
      <p:sp>
        <p:nvSpPr>
          <p:cNvPr id="765" name="Google Shape;765;p74"/>
          <p:cNvSpPr/>
          <p:nvPr/>
        </p:nvSpPr>
        <p:spPr>
          <a:xfrm>
            <a:off x="1135025" y="2796131"/>
            <a:ext cx="2837100" cy="66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8000"/>
              </a:lnSpc>
              <a:spcBef>
                <a:spcPts val="0"/>
              </a:spcBef>
              <a:spcAft>
                <a:spcPts val="0"/>
              </a:spcAft>
              <a:buNone/>
            </a:pPr>
            <a:r>
              <a:rPr lang="sv-SE" sz="1800">
                <a:solidFill>
                  <a:schemeClr val="dk1"/>
                </a:solidFill>
              </a:rPr>
              <a:t>Calculate the flow equations.</a:t>
            </a:r>
            <a:endParaRPr sz="1800"/>
          </a:p>
        </p:txBody>
      </p:sp>
      <p:sp>
        <p:nvSpPr>
          <p:cNvPr id="766" name="Google Shape;766;p74"/>
          <p:cNvSpPr/>
          <p:nvPr/>
        </p:nvSpPr>
        <p:spPr>
          <a:xfrm>
            <a:off x="635525" y="3783102"/>
            <a:ext cx="3336600" cy="97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8000"/>
              </a:lnSpc>
              <a:spcBef>
                <a:spcPts val="0"/>
              </a:spcBef>
              <a:spcAft>
                <a:spcPts val="0"/>
              </a:spcAft>
              <a:buNone/>
            </a:pPr>
            <a:r>
              <a:rPr lang="sv-SE" sz="1800">
                <a:solidFill>
                  <a:schemeClr val="dk1"/>
                </a:solidFill>
              </a:rPr>
              <a:t>If the recalculated value is different for the node add its successors to the worklist.</a:t>
            </a:r>
            <a:endParaRPr sz="1800">
              <a:solidFill>
                <a:schemeClr val="dk1"/>
              </a:solidFill>
            </a:endParaRPr>
          </a:p>
        </p:txBody>
      </p:sp>
      <p:sp>
        <p:nvSpPr>
          <p:cNvPr id="767" name="Google Shape;767;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
                                        <p:tgtEl>
                                          <p:spTgt spid="7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3"/>
                                        </p:tgtEl>
                                        <p:attrNameLst>
                                          <p:attrName>style.visibility</p:attrName>
                                        </p:attrNameLst>
                                      </p:cBhvr>
                                      <p:to>
                                        <p:strVal val="visible"/>
                                      </p:to>
                                    </p:set>
                                    <p:animEffect filter="fade" transition="in">
                                      <p:cBhvr>
                                        <p:cTn dur="1"/>
                                        <p:tgtEl>
                                          <p:spTgt spid="763"/>
                                        </p:tgtEl>
                                      </p:cBhvr>
                                    </p:animEffect>
                                  </p:childTnLst>
                                </p:cTn>
                              </p:par>
                              <p:par>
                                <p:cTn fill="hold" nodeType="withEffect" presetClass="exit" presetID="10" presetSubtype="0">
                                  <p:stCondLst>
                                    <p:cond delay="0"/>
                                  </p:stCondLst>
                                  <p:childTnLst>
                                    <p:animEffect filter="fade" transition="out">
                                      <p:cBhvr>
                                        <p:cTn dur="1"/>
                                        <p:tgtEl>
                                          <p:spTgt spid="762"/>
                                        </p:tgtEl>
                                      </p:cBhvr>
                                    </p:animEffect>
                                    <p:set>
                                      <p:cBhvr>
                                        <p:cTn dur="1" fill="hold">
                                          <p:stCondLst>
                                            <p:cond delay="0"/>
                                          </p:stCondLst>
                                        </p:cTn>
                                        <p:tgtEl>
                                          <p:spTgt spid="7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4"/>
                                        </p:tgtEl>
                                        <p:attrNameLst>
                                          <p:attrName>style.visibility</p:attrName>
                                        </p:attrNameLst>
                                      </p:cBhvr>
                                      <p:to>
                                        <p:strVal val="visible"/>
                                      </p:to>
                                    </p:set>
                                    <p:animEffect filter="fade" transition="in">
                                      <p:cBhvr>
                                        <p:cTn dur="1"/>
                                        <p:tgtEl>
                                          <p:spTgt spid="764"/>
                                        </p:tgtEl>
                                      </p:cBhvr>
                                    </p:animEffect>
                                  </p:childTnLst>
                                </p:cTn>
                              </p:par>
                              <p:par>
                                <p:cTn fill="hold" nodeType="withEffect" presetClass="exit" presetID="10" presetSubtype="0">
                                  <p:stCondLst>
                                    <p:cond delay="0"/>
                                  </p:stCondLst>
                                  <p:childTnLst>
                                    <p:animEffect filter="fade" transition="out">
                                      <p:cBhvr>
                                        <p:cTn dur="1"/>
                                        <p:tgtEl>
                                          <p:spTgt spid="763"/>
                                        </p:tgtEl>
                                      </p:cBhvr>
                                    </p:animEffect>
                                    <p:set>
                                      <p:cBhvr>
                                        <p:cTn dur="1" fill="hold">
                                          <p:stCondLst>
                                            <p:cond delay="0"/>
                                          </p:stCondLst>
                                        </p:cTn>
                                        <p:tgtEl>
                                          <p:spTgt spid="7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5"/>
                                        </p:tgtEl>
                                        <p:attrNameLst>
                                          <p:attrName>style.visibility</p:attrName>
                                        </p:attrNameLst>
                                      </p:cBhvr>
                                      <p:to>
                                        <p:strVal val="visible"/>
                                      </p:to>
                                    </p:set>
                                    <p:animEffect filter="fade" transition="in">
                                      <p:cBhvr>
                                        <p:cTn dur="1"/>
                                        <p:tgtEl>
                                          <p:spTgt spid="765"/>
                                        </p:tgtEl>
                                      </p:cBhvr>
                                    </p:animEffect>
                                  </p:childTnLst>
                                </p:cTn>
                              </p:par>
                              <p:par>
                                <p:cTn fill="hold" nodeType="withEffect" presetClass="exit" presetID="10" presetSubtype="0">
                                  <p:stCondLst>
                                    <p:cond delay="0"/>
                                  </p:stCondLst>
                                  <p:childTnLst>
                                    <p:animEffect filter="fade" transition="out">
                                      <p:cBhvr>
                                        <p:cTn dur="1"/>
                                        <p:tgtEl>
                                          <p:spTgt spid="764"/>
                                        </p:tgtEl>
                                      </p:cBhvr>
                                    </p:animEffect>
                                    <p:set>
                                      <p:cBhvr>
                                        <p:cTn dur="1" fill="hold">
                                          <p:stCondLst>
                                            <p:cond delay="0"/>
                                          </p:stCondLst>
                                        </p:cTn>
                                        <p:tgtEl>
                                          <p:spTgt spid="7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6"/>
                                        </p:tgtEl>
                                        <p:attrNameLst>
                                          <p:attrName>style.visibility</p:attrName>
                                        </p:attrNameLst>
                                      </p:cBhvr>
                                      <p:to>
                                        <p:strVal val="visible"/>
                                      </p:to>
                                    </p:set>
                                    <p:animEffect filter="fade" transition="in">
                                      <p:cBhvr>
                                        <p:cTn dur="1"/>
                                        <p:tgtEl>
                                          <p:spTgt spid="766"/>
                                        </p:tgtEl>
                                      </p:cBhvr>
                                    </p:animEffect>
                                  </p:childTnLst>
                                </p:cTn>
                              </p:par>
                              <p:par>
                                <p:cTn fill="hold" nodeType="withEffect" presetClass="exit" presetID="10" presetSubtype="0">
                                  <p:stCondLst>
                                    <p:cond delay="0"/>
                                  </p:stCondLst>
                                  <p:childTnLst>
                                    <p:animEffect filter="fade" transition="out">
                                      <p:cBhvr>
                                        <p:cTn dur="1"/>
                                        <p:tgtEl>
                                          <p:spTgt spid="765"/>
                                        </p:tgtEl>
                                      </p:cBhvr>
                                    </p:animEffect>
                                    <p:set>
                                      <p:cBhvr>
                                        <p:cTn dur="1" fill="hold">
                                          <p:stCondLst>
                                            <p:cond delay="0"/>
                                          </p:stCondLst>
                                        </p:cTn>
                                        <p:tgtEl>
                                          <p:spTgt spid="76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1" name="Shape 771"/>
        <p:cNvGrpSpPr/>
        <p:nvPr/>
      </p:nvGrpSpPr>
      <p:grpSpPr>
        <a:xfrm>
          <a:off x="0" y="0"/>
          <a:ext cx="0" cy="0"/>
          <a:chOff x="0" y="0"/>
          <a:chExt cx="0" cy="0"/>
        </a:xfrm>
      </p:grpSpPr>
      <p:sp>
        <p:nvSpPr>
          <p:cNvPr id="772" name="Google Shape;772;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Can this algorithm work for other analyses?</a:t>
            </a:r>
            <a:endParaRPr sz="3000"/>
          </a:p>
        </p:txBody>
      </p:sp>
      <p:sp>
        <p:nvSpPr>
          <p:cNvPr id="773" name="Google Shape;773;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ReachIn/ReachOut are flow equations.</a:t>
            </a:r>
            <a:endParaRPr/>
          </a:p>
          <a:p>
            <a:pPr indent="-368300" lvl="1" marL="914400" rtl="0" algn="l">
              <a:lnSpc>
                <a:spcPct val="120000"/>
              </a:lnSpc>
              <a:spcBef>
                <a:spcPts val="0"/>
              </a:spcBef>
              <a:spcAft>
                <a:spcPts val="0"/>
              </a:spcAft>
              <a:buSzPts val="2200"/>
              <a:buChar char="•"/>
            </a:pPr>
            <a:r>
              <a:rPr lang="sv-SE"/>
              <a:t>They describe passing information over a graph.</a:t>
            </a:r>
            <a:endParaRPr/>
          </a:p>
          <a:p>
            <a:pPr indent="-368300" lvl="1" marL="914400" rtl="0" algn="l">
              <a:lnSpc>
                <a:spcPct val="120000"/>
              </a:lnSpc>
              <a:spcBef>
                <a:spcPts val="0"/>
              </a:spcBef>
              <a:spcAft>
                <a:spcPts val="0"/>
              </a:spcAft>
              <a:buSzPts val="2200"/>
              <a:buChar char="•"/>
            </a:pPr>
            <a:r>
              <a:rPr lang="sv-SE"/>
              <a:t>Many other program analyses follow a common pattern.</a:t>
            </a:r>
            <a:endParaRPr/>
          </a:p>
          <a:p>
            <a:pPr indent="-393700" lvl="0" marL="457200" rtl="0" algn="l">
              <a:lnSpc>
                <a:spcPct val="120000"/>
              </a:lnSpc>
              <a:spcBef>
                <a:spcPts val="0"/>
              </a:spcBef>
              <a:spcAft>
                <a:spcPts val="0"/>
              </a:spcAft>
              <a:buSzPts val="2600"/>
              <a:buChar char="•"/>
            </a:pPr>
            <a:r>
              <a:rPr lang="sv-SE"/>
              <a:t>Initialize-Repeat-Until-Stable Algorithm</a:t>
            </a:r>
            <a:endParaRPr/>
          </a:p>
          <a:p>
            <a:pPr indent="-368300" lvl="1" marL="914400" rtl="0" algn="l">
              <a:lnSpc>
                <a:spcPct val="120000"/>
              </a:lnSpc>
              <a:spcBef>
                <a:spcPts val="0"/>
              </a:spcBef>
              <a:spcAft>
                <a:spcPts val="0"/>
              </a:spcAft>
              <a:buSzPts val="2200"/>
              <a:buChar char="•"/>
            </a:pPr>
            <a:r>
              <a:rPr lang="sv-SE"/>
              <a:t>Would work for any set of flow equations as long as the constraints for convergence are satisfied.</a:t>
            </a:r>
            <a:endParaRPr/>
          </a:p>
          <a:p>
            <a:pPr indent="-419100" lvl="0" marL="457200" marR="0" rtl="0" algn="l">
              <a:lnSpc>
                <a:spcPct val="120000"/>
              </a:lnSpc>
              <a:spcBef>
                <a:spcPts val="0"/>
              </a:spcBef>
              <a:spcAft>
                <a:spcPts val="0"/>
              </a:spcAft>
              <a:buSzPts val="3000"/>
              <a:buFont typeface="Arial"/>
              <a:buChar char="•"/>
            </a:pPr>
            <a:r>
              <a:rPr lang="sv-SE"/>
              <a:t>Another problem - expression availability.</a:t>
            </a:r>
            <a:endParaRPr/>
          </a:p>
        </p:txBody>
      </p:sp>
      <p:sp>
        <p:nvSpPr>
          <p:cNvPr id="774" name="Google Shape;774;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8" name="Shape 778"/>
        <p:cNvGrpSpPr/>
        <p:nvPr/>
      </p:nvGrpSpPr>
      <p:grpSpPr>
        <a:xfrm>
          <a:off x="0" y="0"/>
          <a:ext cx="0" cy="0"/>
          <a:chOff x="0" y="0"/>
          <a:chExt cx="0" cy="0"/>
        </a:xfrm>
      </p:grpSpPr>
      <p:sp>
        <p:nvSpPr>
          <p:cNvPr id="779" name="Google Shape;779;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Available Expressions</a:t>
            </a:r>
            <a:endParaRPr/>
          </a:p>
        </p:txBody>
      </p:sp>
      <p:sp>
        <p:nvSpPr>
          <p:cNvPr id="780" name="Google Shape;780;p76"/>
          <p:cNvSpPr txBox="1"/>
          <p:nvPr>
            <p:ph idx="1" type="body"/>
          </p:nvPr>
        </p:nvSpPr>
        <p:spPr>
          <a:xfrm>
            <a:off x="468900" y="1198125"/>
            <a:ext cx="8217900" cy="35646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SzPts val="2800"/>
              <a:buChar char="•"/>
            </a:pPr>
            <a:r>
              <a:rPr lang="sv-SE"/>
              <a:t>When can the value of a subexpression be saved and reused rather than recomputed?</a:t>
            </a:r>
            <a:endParaRPr/>
          </a:p>
          <a:p>
            <a:pPr indent="-406400" lvl="1" marL="914400" marR="0" rtl="0" algn="l">
              <a:lnSpc>
                <a:spcPct val="100000"/>
              </a:lnSpc>
              <a:spcBef>
                <a:spcPts val="0"/>
              </a:spcBef>
              <a:spcAft>
                <a:spcPts val="0"/>
              </a:spcAft>
              <a:buSzPts val="2800"/>
              <a:buChar char="•"/>
            </a:pPr>
            <a:r>
              <a:rPr lang="sv-SE"/>
              <a:t>Classic data-flow analysis, often used in compiler.</a:t>
            </a:r>
            <a:endParaRPr/>
          </a:p>
          <a:p>
            <a:pPr indent="-393700" lvl="0" marL="457200" marR="0" rtl="0" algn="l">
              <a:lnSpc>
                <a:spcPct val="100000"/>
              </a:lnSpc>
              <a:spcBef>
                <a:spcPts val="0"/>
              </a:spcBef>
              <a:spcAft>
                <a:spcPts val="0"/>
              </a:spcAft>
              <a:buSzPts val="2600"/>
              <a:buChar char="•"/>
            </a:pPr>
            <a:r>
              <a:rPr lang="sv-SE"/>
              <a:t>Can be defined in terms of paths in a CFG.</a:t>
            </a:r>
            <a:endParaRPr/>
          </a:p>
          <a:p>
            <a:pPr indent="-393700" lvl="0" marL="457200" marR="0" rtl="0" algn="l">
              <a:lnSpc>
                <a:spcPct val="100000"/>
              </a:lnSpc>
              <a:spcBef>
                <a:spcPts val="0"/>
              </a:spcBef>
              <a:spcAft>
                <a:spcPts val="0"/>
              </a:spcAft>
              <a:buSzPts val="2600"/>
              <a:buChar char="•"/>
            </a:pPr>
            <a:r>
              <a:rPr lang="sv-SE"/>
              <a:t>An expression is </a:t>
            </a:r>
            <a:r>
              <a:rPr b="1" i="1" lang="sv-SE"/>
              <a:t>available</a:t>
            </a:r>
            <a:r>
              <a:rPr lang="sv-SE"/>
              <a:t> if - for all paths through the CFG - the expression has been computed and not later modified.</a:t>
            </a:r>
            <a:endParaRPr/>
          </a:p>
          <a:p>
            <a:pPr indent="-368300" lvl="1" marL="914400" marR="0" rtl="0" algn="l">
              <a:lnSpc>
                <a:spcPct val="100000"/>
              </a:lnSpc>
              <a:spcBef>
                <a:spcPts val="0"/>
              </a:spcBef>
              <a:spcAft>
                <a:spcPts val="0"/>
              </a:spcAft>
              <a:buSzPts val="2200"/>
              <a:buChar char="•"/>
            </a:pPr>
            <a:r>
              <a:rPr lang="sv-SE"/>
              <a:t>Expression is </a:t>
            </a:r>
            <a:r>
              <a:rPr i="1" lang="sv-SE"/>
              <a:t>generated</a:t>
            </a:r>
            <a:r>
              <a:rPr lang="sv-SE"/>
              <a:t> when computed.</a:t>
            </a:r>
            <a:endParaRPr/>
          </a:p>
          <a:p>
            <a:pPr indent="-368300" lvl="1" marL="914400" marR="0" rtl="0" algn="l">
              <a:lnSpc>
                <a:spcPct val="100000"/>
              </a:lnSpc>
              <a:spcBef>
                <a:spcPts val="0"/>
              </a:spcBef>
              <a:spcAft>
                <a:spcPts val="0"/>
              </a:spcAft>
              <a:buSzPts val="2200"/>
              <a:buChar char="•"/>
            </a:pPr>
            <a:r>
              <a:rPr lang="sv-SE"/>
              <a:t>… and </a:t>
            </a:r>
            <a:r>
              <a:rPr i="1" lang="sv-SE"/>
              <a:t>killed</a:t>
            </a:r>
            <a:r>
              <a:rPr lang="sv-SE"/>
              <a:t> when any part of it is redefined.</a:t>
            </a:r>
            <a:endParaRPr/>
          </a:p>
        </p:txBody>
      </p:sp>
      <p:sp>
        <p:nvSpPr>
          <p:cNvPr id="781" name="Google Shape;781;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5" name="Shape 785"/>
        <p:cNvGrpSpPr/>
        <p:nvPr/>
      </p:nvGrpSpPr>
      <p:grpSpPr>
        <a:xfrm>
          <a:off x="0" y="0"/>
          <a:ext cx="0" cy="0"/>
          <a:chOff x="0" y="0"/>
          <a:chExt cx="0" cy="0"/>
        </a:xfrm>
      </p:grpSpPr>
      <p:sp>
        <p:nvSpPr>
          <p:cNvPr id="786" name="Google Shape;786;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Available Expressions</a:t>
            </a:r>
            <a:endParaRPr/>
          </a:p>
        </p:txBody>
      </p:sp>
      <p:sp>
        <p:nvSpPr>
          <p:cNvPr id="787" name="Google Shape;787;p77"/>
          <p:cNvSpPr txBox="1"/>
          <p:nvPr>
            <p:ph idx="1" type="body"/>
          </p:nvPr>
        </p:nvSpPr>
        <p:spPr>
          <a:xfrm>
            <a:off x="468900" y="1202650"/>
            <a:ext cx="8217900" cy="35601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SzPts val="2800"/>
              <a:buChar char="•"/>
            </a:pPr>
            <a:r>
              <a:rPr lang="sv-SE"/>
              <a:t>Like with reaching, availability can be described using flow equations.</a:t>
            </a:r>
            <a:endParaRPr/>
          </a:p>
          <a:p>
            <a:pPr indent="-393700" lvl="0" marL="457200" marR="0" rtl="0" algn="l">
              <a:lnSpc>
                <a:spcPct val="100000"/>
              </a:lnSpc>
              <a:spcBef>
                <a:spcPts val="0"/>
              </a:spcBef>
              <a:spcAft>
                <a:spcPts val="0"/>
              </a:spcAft>
              <a:buSzPts val="2600"/>
              <a:buChar char="•"/>
            </a:pPr>
            <a:r>
              <a:rPr lang="sv-SE"/>
              <a:t>The expressions that become available (gen set) and cease to be available (kill set) can be computed simply.</a:t>
            </a:r>
            <a:endParaRPr/>
          </a:p>
          <a:p>
            <a:pPr indent="-393700" lvl="0" marL="457200" marR="0" rtl="0" algn="l">
              <a:lnSpc>
                <a:spcPct val="100000"/>
              </a:lnSpc>
              <a:spcBef>
                <a:spcPts val="0"/>
              </a:spcBef>
              <a:spcAft>
                <a:spcPts val="0"/>
              </a:spcAft>
              <a:buSzPts val="2600"/>
              <a:buChar char="•"/>
            </a:pPr>
            <a:r>
              <a:rPr lang="sv-SE"/>
              <a:t>Flow equations:</a:t>
            </a:r>
            <a:endParaRPr/>
          </a:p>
          <a:p>
            <a:pPr indent="-368300" lvl="1" marL="914400" rtl="0" algn="l">
              <a:spcBef>
                <a:spcPts val="600"/>
              </a:spcBef>
              <a:spcAft>
                <a:spcPts val="0"/>
              </a:spcAft>
              <a:buSzPts val="2200"/>
              <a:buChar char="•"/>
            </a:pPr>
            <a:r>
              <a:rPr lang="sv-SE"/>
              <a:t>AvailIn(n) = ⋂</a:t>
            </a:r>
            <a:r>
              <a:rPr baseline="-25000" lang="sv-SE"/>
              <a:t>p∈pred(n)</a:t>
            </a:r>
            <a:r>
              <a:rPr lang="sv-SE"/>
              <a:t> AvailOut(p)</a:t>
            </a:r>
            <a:br>
              <a:rPr lang="sv-SE"/>
            </a:br>
            <a:endParaRPr/>
          </a:p>
          <a:p>
            <a:pPr indent="-368300" lvl="1" marL="914400" rtl="0" algn="l">
              <a:spcBef>
                <a:spcPts val="600"/>
              </a:spcBef>
              <a:spcAft>
                <a:spcPts val="0"/>
              </a:spcAft>
              <a:buSzPts val="2200"/>
              <a:buChar char="•"/>
            </a:pPr>
            <a:r>
              <a:rPr lang="sv-SE"/>
              <a:t>AvailOut(n) = (AvailIn(n) \ kill(n)) ⋃ gen(n)</a:t>
            </a:r>
            <a:endParaRPr/>
          </a:p>
        </p:txBody>
      </p:sp>
      <p:sp>
        <p:nvSpPr>
          <p:cNvPr id="788" name="Google Shape;788;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2" name="Shape 792"/>
        <p:cNvGrpSpPr/>
        <p:nvPr/>
      </p:nvGrpSpPr>
      <p:grpSpPr>
        <a:xfrm>
          <a:off x="0" y="0"/>
          <a:ext cx="0" cy="0"/>
          <a:chOff x="0" y="0"/>
          <a:chExt cx="0" cy="0"/>
        </a:xfrm>
      </p:grpSpPr>
      <p:sp>
        <p:nvSpPr>
          <p:cNvPr id="793" name="Google Shape;793;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Iterative Worklist Algorithm</a:t>
            </a:r>
            <a:endParaRPr/>
          </a:p>
        </p:txBody>
      </p:sp>
      <p:sp>
        <p:nvSpPr>
          <p:cNvPr id="794" name="Google Shape;794;p78"/>
          <p:cNvSpPr txBox="1"/>
          <p:nvPr>
            <p:ph idx="1" type="body"/>
          </p:nvPr>
        </p:nvSpPr>
        <p:spPr>
          <a:xfrm>
            <a:off x="468899" y="1282400"/>
            <a:ext cx="32571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Input:</a:t>
            </a:r>
            <a:endParaRPr sz="2400"/>
          </a:p>
          <a:p>
            <a:pPr indent="-355600" lvl="1" marL="914400" marR="0" rtl="0" algn="l">
              <a:lnSpc>
                <a:spcPct val="100000"/>
              </a:lnSpc>
              <a:spcBef>
                <a:spcPts val="0"/>
              </a:spcBef>
              <a:spcAft>
                <a:spcPts val="0"/>
              </a:spcAft>
              <a:buSzPts val="2000"/>
              <a:buChar char="•"/>
            </a:pPr>
            <a:r>
              <a:rPr lang="sv-SE" sz="2000"/>
              <a:t>A control flow graph G = (nodes, edges)</a:t>
            </a:r>
            <a:endParaRPr sz="2000"/>
          </a:p>
          <a:p>
            <a:pPr indent="-355600" lvl="1" marL="914400" marR="0" rtl="0" algn="l">
              <a:lnSpc>
                <a:spcPct val="100000"/>
              </a:lnSpc>
              <a:spcBef>
                <a:spcPts val="0"/>
              </a:spcBef>
              <a:spcAft>
                <a:spcPts val="0"/>
              </a:spcAft>
              <a:buSzPts val="2000"/>
              <a:buChar char="•"/>
            </a:pPr>
            <a:r>
              <a:rPr lang="sv-SE" sz="2000"/>
              <a:t>pred(n)</a:t>
            </a:r>
            <a:endParaRPr sz="2000"/>
          </a:p>
          <a:p>
            <a:pPr indent="-355600" lvl="1" marL="914400" marR="0" rtl="0" algn="l">
              <a:lnSpc>
                <a:spcPct val="100000"/>
              </a:lnSpc>
              <a:spcBef>
                <a:spcPts val="0"/>
              </a:spcBef>
              <a:spcAft>
                <a:spcPts val="0"/>
              </a:spcAft>
              <a:buSzPts val="2000"/>
              <a:buChar char="•"/>
            </a:pPr>
            <a:r>
              <a:rPr lang="sv-SE" sz="2000"/>
              <a:t>succ(n)</a:t>
            </a:r>
            <a:endParaRPr sz="2000"/>
          </a:p>
          <a:p>
            <a:pPr indent="-355600" lvl="1" marL="914400" marR="0" rtl="0" algn="l">
              <a:lnSpc>
                <a:spcPct val="100000"/>
              </a:lnSpc>
              <a:spcBef>
                <a:spcPts val="0"/>
              </a:spcBef>
              <a:spcAft>
                <a:spcPts val="0"/>
              </a:spcAft>
              <a:buSzPts val="2000"/>
              <a:buChar char="•"/>
            </a:pPr>
            <a:r>
              <a:rPr lang="sv-SE" sz="2000"/>
              <a:t>gen(n)</a:t>
            </a:r>
            <a:endParaRPr sz="2000"/>
          </a:p>
          <a:p>
            <a:pPr indent="-355600" lvl="1" marL="914400" marR="0" rtl="0" algn="l">
              <a:lnSpc>
                <a:spcPct val="100000"/>
              </a:lnSpc>
              <a:spcBef>
                <a:spcPts val="0"/>
              </a:spcBef>
              <a:spcAft>
                <a:spcPts val="0"/>
              </a:spcAft>
              <a:buSzPts val="2000"/>
              <a:buChar char="•"/>
            </a:pPr>
            <a:r>
              <a:rPr lang="sv-SE" sz="2000"/>
              <a:t>kill(n)</a:t>
            </a:r>
            <a:endParaRPr sz="2000"/>
          </a:p>
          <a:p>
            <a:pPr indent="-381000" lvl="0" marL="457200" marR="0" rtl="0" algn="l">
              <a:lnSpc>
                <a:spcPct val="100000"/>
              </a:lnSpc>
              <a:spcBef>
                <a:spcPts val="0"/>
              </a:spcBef>
              <a:spcAft>
                <a:spcPts val="0"/>
              </a:spcAft>
              <a:buSzPts val="2400"/>
              <a:buChar char="•"/>
            </a:pPr>
            <a:r>
              <a:rPr lang="sv-SE" sz="2400"/>
              <a:t>Output:</a:t>
            </a:r>
            <a:endParaRPr sz="2400"/>
          </a:p>
          <a:p>
            <a:pPr indent="-355600" lvl="1" marL="914400" marR="0" rtl="0" algn="l">
              <a:lnSpc>
                <a:spcPct val="100000"/>
              </a:lnSpc>
              <a:spcBef>
                <a:spcPts val="0"/>
              </a:spcBef>
              <a:spcAft>
                <a:spcPts val="0"/>
              </a:spcAft>
              <a:buSzPts val="2000"/>
              <a:buChar char="•"/>
            </a:pPr>
            <a:r>
              <a:rPr lang="sv-SE" sz="2000"/>
              <a:t>AvailIn(n)</a:t>
            </a:r>
            <a:endParaRPr sz="2000"/>
          </a:p>
        </p:txBody>
      </p:sp>
      <p:sp>
        <p:nvSpPr>
          <p:cNvPr id="795" name="Google Shape;795;p78"/>
          <p:cNvSpPr txBox="1"/>
          <p:nvPr>
            <p:ph idx="1" type="body"/>
          </p:nvPr>
        </p:nvSpPr>
        <p:spPr>
          <a:xfrm>
            <a:off x="3680300" y="1200150"/>
            <a:ext cx="50064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500">
                <a:latin typeface="Consolas"/>
                <a:ea typeface="Consolas"/>
                <a:cs typeface="Consolas"/>
                <a:sym typeface="Consolas"/>
              </a:rPr>
              <a:t>for(n ∈ nodes){</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	</a:t>
            </a:r>
            <a:r>
              <a:rPr b="1" lang="sv-SE" sz="1500">
                <a:latin typeface="Consolas"/>
                <a:ea typeface="Consolas"/>
                <a:cs typeface="Consolas"/>
                <a:sym typeface="Consolas"/>
              </a:rPr>
              <a:t>AvailOut(n) = set of all expressions </a:t>
            </a:r>
            <a:br>
              <a:rPr b="1" lang="sv-SE" sz="1500">
                <a:latin typeface="Consolas"/>
                <a:ea typeface="Consolas"/>
                <a:cs typeface="Consolas"/>
                <a:sym typeface="Consolas"/>
              </a:rPr>
            </a:br>
            <a:r>
              <a:rPr b="1" lang="sv-SE" sz="1500">
                <a:latin typeface="Consolas"/>
                <a:ea typeface="Consolas"/>
                <a:cs typeface="Consolas"/>
                <a:sym typeface="Consolas"/>
              </a:rPr>
              <a:t>    defined anywhere;</a:t>
            </a:r>
            <a:endParaRPr b="1"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workList = nodes;</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while(workList != {}){</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	n = a node from the workList;</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	workList = workList \ {n};</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	oldVal = AvailOut(n);</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	</a:t>
            </a:r>
            <a:r>
              <a:rPr b="1" lang="sv-SE" sz="1500">
                <a:latin typeface="Consolas"/>
                <a:ea typeface="Consolas"/>
                <a:cs typeface="Consolas"/>
                <a:sym typeface="Consolas"/>
              </a:rPr>
              <a:t>AvailIn(n) = ⋂</a:t>
            </a:r>
            <a:r>
              <a:rPr b="1" baseline="-25000" lang="sv-SE" sz="1500">
                <a:latin typeface="Consolas"/>
                <a:ea typeface="Consolas"/>
                <a:cs typeface="Consolas"/>
                <a:sym typeface="Consolas"/>
              </a:rPr>
              <a:t>p∈pred(n)</a:t>
            </a:r>
            <a:r>
              <a:rPr b="1" lang="sv-SE" sz="1500">
                <a:latin typeface="Consolas"/>
                <a:ea typeface="Consolas"/>
                <a:cs typeface="Consolas"/>
                <a:sym typeface="Consolas"/>
              </a:rPr>
              <a:t> AvailOut(p)</a:t>
            </a:r>
            <a:endParaRPr b="1" sz="1500">
              <a:latin typeface="Consolas"/>
              <a:ea typeface="Consolas"/>
              <a:cs typeface="Consolas"/>
              <a:sym typeface="Consolas"/>
            </a:endParaRPr>
          </a:p>
          <a:p>
            <a:pPr indent="0" lvl="0" marL="0" rtl="0" algn="l">
              <a:spcBef>
                <a:spcPts val="0"/>
              </a:spcBef>
              <a:spcAft>
                <a:spcPts val="0"/>
              </a:spcAft>
              <a:buNone/>
            </a:pPr>
            <a:r>
              <a:rPr b="1" lang="sv-SE" sz="1500">
                <a:latin typeface="Consolas"/>
                <a:ea typeface="Consolas"/>
                <a:cs typeface="Consolas"/>
                <a:sym typeface="Consolas"/>
              </a:rPr>
              <a:t>	AvailOut(n) = (AvailIn(n) \ kill(n)) ⋃ </a:t>
            </a:r>
            <a:br>
              <a:rPr b="1" lang="sv-SE" sz="1500">
                <a:latin typeface="Consolas"/>
                <a:ea typeface="Consolas"/>
                <a:cs typeface="Consolas"/>
                <a:sym typeface="Consolas"/>
              </a:rPr>
            </a:br>
            <a:r>
              <a:rPr b="1" lang="sv-SE" sz="1500">
                <a:latin typeface="Consolas"/>
                <a:ea typeface="Consolas"/>
                <a:cs typeface="Consolas"/>
                <a:sym typeface="Consolas"/>
              </a:rPr>
              <a:t>                   gen(n);</a:t>
            </a:r>
            <a:endParaRPr b="1"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	if(AvailOut != oldVal){</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		workList = workList ⋃ succ(n);</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0"/>
              </a:spcBef>
              <a:spcAft>
                <a:spcPts val="0"/>
              </a:spcAft>
              <a:buNone/>
            </a:pPr>
            <a:r>
              <a:rPr lang="sv-SE" sz="1500">
                <a:latin typeface="Consolas"/>
                <a:ea typeface="Consolas"/>
                <a:cs typeface="Consolas"/>
                <a:sym typeface="Consolas"/>
              </a:rPr>
              <a:t>}</a:t>
            </a:r>
            <a:endParaRPr sz="1500">
              <a:latin typeface="Consolas"/>
              <a:ea typeface="Consolas"/>
              <a:cs typeface="Consolas"/>
              <a:sym typeface="Consolas"/>
            </a:endParaRPr>
          </a:p>
        </p:txBody>
      </p:sp>
      <p:sp>
        <p:nvSpPr>
          <p:cNvPr id="796" name="Google Shape;796;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Analysis Types</a:t>
            </a:r>
            <a:endParaRPr/>
          </a:p>
        </p:txBody>
      </p:sp>
      <p:sp>
        <p:nvSpPr>
          <p:cNvPr id="802" name="Google Shape;802;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Clr>
                <a:schemeClr val="dk1"/>
              </a:buClr>
              <a:buSzPts val="2800"/>
              <a:buFont typeface="Arial"/>
              <a:buChar char="•"/>
            </a:pPr>
            <a:r>
              <a:rPr lang="sv-SE"/>
              <a:t>Both reaching definitions and expression availability are calculated on the CFG in the direction of program execution.</a:t>
            </a:r>
            <a:endParaRPr/>
          </a:p>
          <a:p>
            <a:pPr indent="-368300" lvl="1" marL="914400" marR="0" rtl="0" algn="l">
              <a:lnSpc>
                <a:spcPct val="100000"/>
              </a:lnSpc>
              <a:spcBef>
                <a:spcPts val="0"/>
              </a:spcBef>
              <a:spcAft>
                <a:spcPts val="0"/>
              </a:spcAft>
              <a:buSzPts val="2200"/>
              <a:buChar char="•"/>
            </a:pPr>
            <a:r>
              <a:rPr lang="sv-SE"/>
              <a:t>They are </a:t>
            </a:r>
            <a:r>
              <a:rPr i="1" lang="sv-SE"/>
              <a:t>forward</a:t>
            </a:r>
            <a:r>
              <a:rPr lang="sv-SE"/>
              <a:t> analyses.</a:t>
            </a:r>
            <a:endParaRPr/>
          </a:p>
          <a:p>
            <a:pPr indent="-368300" lvl="1" marL="914400" marR="0" rtl="0" algn="l">
              <a:lnSpc>
                <a:spcPct val="100000"/>
              </a:lnSpc>
              <a:spcBef>
                <a:spcPts val="0"/>
              </a:spcBef>
              <a:spcAft>
                <a:spcPts val="0"/>
              </a:spcAft>
              <a:buSzPts val="2200"/>
              <a:buChar char="•"/>
            </a:pPr>
            <a:r>
              <a:rPr lang="sv-SE"/>
              <a:t>Other analyses backtrack from exit to entrance (backwards analyses).</a:t>
            </a:r>
            <a:endParaRPr/>
          </a:p>
        </p:txBody>
      </p:sp>
      <p:sp>
        <p:nvSpPr>
          <p:cNvPr id="803" name="Google Shape;803;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7" name="Shape 807"/>
        <p:cNvGrpSpPr/>
        <p:nvPr/>
      </p:nvGrpSpPr>
      <p:grpSpPr>
        <a:xfrm>
          <a:off x="0" y="0"/>
          <a:ext cx="0" cy="0"/>
          <a:chOff x="0" y="0"/>
          <a:chExt cx="0" cy="0"/>
        </a:xfrm>
      </p:grpSpPr>
      <p:sp>
        <p:nvSpPr>
          <p:cNvPr id="808" name="Google Shape;808;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Analysis Types</a:t>
            </a:r>
            <a:endParaRPr/>
          </a:p>
        </p:txBody>
      </p:sp>
      <p:sp>
        <p:nvSpPr>
          <p:cNvPr id="809" name="Google Shape;809;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Clr>
                <a:schemeClr val="dk1"/>
              </a:buClr>
              <a:buSzPts val="2800"/>
              <a:buFont typeface="Arial"/>
              <a:buChar char="•"/>
            </a:pPr>
            <a:r>
              <a:rPr lang="sv-SE"/>
              <a:t>Definitions can reach across </a:t>
            </a:r>
            <a:r>
              <a:rPr i="1" lang="sv-SE"/>
              <a:t>any path</a:t>
            </a:r>
            <a:r>
              <a:rPr lang="sv-SE"/>
              <a:t>.</a:t>
            </a:r>
            <a:endParaRPr/>
          </a:p>
          <a:p>
            <a:pPr indent="-368300" lvl="1" marL="914400" marR="0" rtl="0" algn="l">
              <a:lnSpc>
                <a:spcPct val="100000"/>
              </a:lnSpc>
              <a:spcBef>
                <a:spcPts val="0"/>
              </a:spcBef>
              <a:spcAft>
                <a:spcPts val="0"/>
              </a:spcAft>
              <a:buSzPts val="2200"/>
              <a:buChar char="•"/>
            </a:pPr>
            <a:r>
              <a:rPr lang="sv-SE"/>
              <a:t>The in-flow equation uses a union.</a:t>
            </a:r>
            <a:endParaRPr/>
          </a:p>
          <a:p>
            <a:pPr indent="-368300" lvl="1" marL="914400" marR="0" rtl="0" algn="l">
              <a:lnSpc>
                <a:spcPct val="100000"/>
              </a:lnSpc>
              <a:spcBef>
                <a:spcPts val="0"/>
              </a:spcBef>
              <a:spcAft>
                <a:spcPts val="0"/>
              </a:spcAft>
              <a:buSzPts val="2200"/>
              <a:buChar char="•"/>
            </a:pPr>
            <a:r>
              <a:rPr lang="sv-SE"/>
              <a:t>This is a </a:t>
            </a:r>
            <a:r>
              <a:rPr i="1" lang="sv-SE"/>
              <a:t>forward</a:t>
            </a:r>
            <a:r>
              <a:rPr lang="sv-SE"/>
              <a:t>, </a:t>
            </a:r>
            <a:r>
              <a:rPr i="1" lang="sv-SE"/>
              <a:t>any-path</a:t>
            </a:r>
            <a:r>
              <a:rPr lang="sv-SE"/>
              <a:t> analysis.</a:t>
            </a:r>
            <a:endParaRPr/>
          </a:p>
          <a:p>
            <a:pPr indent="-393700" lvl="0" marL="457200" marR="0" rtl="0" algn="l">
              <a:lnSpc>
                <a:spcPct val="100000"/>
              </a:lnSpc>
              <a:spcBef>
                <a:spcPts val="0"/>
              </a:spcBef>
              <a:spcAft>
                <a:spcPts val="0"/>
              </a:spcAft>
              <a:buSzPts val="2600"/>
              <a:buChar char="•"/>
            </a:pPr>
            <a:r>
              <a:rPr lang="sv-SE"/>
              <a:t>Expressions must be available on </a:t>
            </a:r>
            <a:r>
              <a:rPr i="1" lang="sv-SE"/>
              <a:t>all paths</a:t>
            </a:r>
            <a:r>
              <a:rPr lang="sv-SE"/>
              <a:t>.</a:t>
            </a:r>
            <a:endParaRPr/>
          </a:p>
          <a:p>
            <a:pPr indent="-368300" lvl="1" marL="914400" marR="0" rtl="0" algn="l">
              <a:lnSpc>
                <a:spcPct val="100000"/>
              </a:lnSpc>
              <a:spcBef>
                <a:spcPts val="0"/>
              </a:spcBef>
              <a:spcAft>
                <a:spcPts val="0"/>
              </a:spcAft>
              <a:buSzPts val="2200"/>
              <a:buChar char="•"/>
            </a:pPr>
            <a:r>
              <a:rPr lang="sv-SE"/>
              <a:t>The in-flow equation uses an intersection. </a:t>
            </a:r>
            <a:endParaRPr/>
          </a:p>
          <a:p>
            <a:pPr indent="-368300" lvl="1" marL="914400" marR="0" rtl="0" algn="l">
              <a:lnSpc>
                <a:spcPct val="100000"/>
              </a:lnSpc>
              <a:spcBef>
                <a:spcPts val="0"/>
              </a:spcBef>
              <a:spcAft>
                <a:spcPts val="0"/>
              </a:spcAft>
              <a:buSzPts val="2200"/>
              <a:buChar char="•"/>
            </a:pPr>
            <a:r>
              <a:rPr lang="sv-SE"/>
              <a:t>This is a </a:t>
            </a:r>
            <a:r>
              <a:rPr i="1" lang="sv-SE"/>
              <a:t>forward, all-paths</a:t>
            </a:r>
            <a:r>
              <a:rPr lang="sv-SE"/>
              <a:t> analysis.</a:t>
            </a:r>
            <a:endParaRPr/>
          </a:p>
        </p:txBody>
      </p:sp>
      <p:sp>
        <p:nvSpPr>
          <p:cNvPr id="810" name="Google Shape;810;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4" name="Shape 814"/>
        <p:cNvGrpSpPr/>
        <p:nvPr/>
      </p:nvGrpSpPr>
      <p:grpSpPr>
        <a:xfrm>
          <a:off x="0" y="0"/>
          <a:ext cx="0" cy="0"/>
          <a:chOff x="0" y="0"/>
          <a:chExt cx="0" cy="0"/>
        </a:xfrm>
      </p:grpSpPr>
      <p:sp>
        <p:nvSpPr>
          <p:cNvPr id="815" name="Google Shape;815;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Forward, All-Paths Analyses</a:t>
            </a:r>
            <a:endParaRPr/>
          </a:p>
        </p:txBody>
      </p:sp>
      <p:sp>
        <p:nvSpPr>
          <p:cNvPr id="816" name="Google Shape;816;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Encode properties as tokens that are generated when they become true, then killed when they become false. </a:t>
            </a:r>
            <a:endParaRPr/>
          </a:p>
          <a:p>
            <a:pPr indent="-368300" lvl="1" marL="914400" marR="0" rtl="0" algn="l">
              <a:lnSpc>
                <a:spcPct val="100000"/>
              </a:lnSpc>
              <a:spcBef>
                <a:spcPts val="0"/>
              </a:spcBef>
              <a:spcAft>
                <a:spcPts val="0"/>
              </a:spcAft>
              <a:buSzPts val="2200"/>
              <a:buChar char="•"/>
            </a:pPr>
            <a:r>
              <a:rPr lang="sv-SE"/>
              <a:t>The tokens are “used” when evaluated.</a:t>
            </a:r>
            <a:endParaRPr/>
          </a:p>
          <a:p>
            <a:pPr indent="-393700" lvl="0" marL="457200" marR="0" rtl="0" algn="l">
              <a:lnSpc>
                <a:spcPct val="100000"/>
              </a:lnSpc>
              <a:spcBef>
                <a:spcPts val="0"/>
              </a:spcBef>
              <a:spcAft>
                <a:spcPts val="0"/>
              </a:spcAft>
              <a:buSzPts val="2600"/>
              <a:buChar char="•"/>
            </a:pPr>
            <a:r>
              <a:rPr lang="sv-SE"/>
              <a:t>Can evaluate properties of the form:</a:t>
            </a:r>
            <a:endParaRPr/>
          </a:p>
          <a:p>
            <a:pPr indent="-368300" lvl="1" marL="914400" marR="0" rtl="0" algn="l">
              <a:lnSpc>
                <a:spcPct val="100000"/>
              </a:lnSpc>
              <a:spcBef>
                <a:spcPts val="0"/>
              </a:spcBef>
              <a:spcAft>
                <a:spcPts val="0"/>
              </a:spcAft>
              <a:buSzPts val="2200"/>
              <a:buChar char="•"/>
            </a:pPr>
            <a:r>
              <a:rPr lang="sv-SE"/>
              <a:t>“G occurs on all execution paths leading to U, and there is no intervening occurrence of K between G and U.”</a:t>
            </a:r>
            <a:endParaRPr/>
          </a:p>
          <a:p>
            <a:pPr indent="-368300" lvl="1" marL="914400" rtl="0" algn="l">
              <a:lnSpc>
                <a:spcPct val="91800"/>
              </a:lnSpc>
              <a:spcBef>
                <a:spcPts val="0"/>
              </a:spcBef>
              <a:spcAft>
                <a:spcPts val="0"/>
              </a:spcAft>
              <a:buSzPts val="2200"/>
              <a:buChar char="•"/>
            </a:pPr>
            <a:r>
              <a:rPr lang="sv-SE">
                <a:highlight>
                  <a:srgbClr val="FFFFFF"/>
                </a:highlight>
              </a:rPr>
              <a:t>Variable initialization check: </a:t>
            </a:r>
            <a:endParaRPr>
              <a:highlight>
                <a:srgbClr val="FFFFFF"/>
              </a:highlight>
            </a:endParaRPr>
          </a:p>
          <a:p>
            <a:pPr indent="-342900" lvl="2" marL="1371600" rtl="0" algn="l">
              <a:lnSpc>
                <a:spcPct val="91800"/>
              </a:lnSpc>
              <a:spcBef>
                <a:spcPts val="0"/>
              </a:spcBef>
              <a:spcAft>
                <a:spcPts val="0"/>
              </a:spcAft>
              <a:buSzPts val="1800"/>
              <a:buChar char="•"/>
            </a:pPr>
            <a:r>
              <a:rPr lang="sv-SE">
                <a:highlight>
                  <a:srgbClr val="FFFFFF"/>
                </a:highlight>
              </a:rPr>
              <a:t>G = variable-is-initialized, U = variable-is-used</a:t>
            </a:r>
            <a:endParaRPr>
              <a:highlight>
                <a:srgbClr val="FFFFFF"/>
              </a:highlight>
            </a:endParaRPr>
          </a:p>
          <a:p>
            <a:pPr indent="-342900" lvl="2" marL="1371600" rtl="0" algn="l">
              <a:lnSpc>
                <a:spcPct val="91800"/>
              </a:lnSpc>
              <a:spcBef>
                <a:spcPts val="0"/>
              </a:spcBef>
              <a:spcAft>
                <a:spcPts val="0"/>
              </a:spcAft>
              <a:buSzPts val="1800"/>
              <a:buChar char="•"/>
            </a:pPr>
            <a:r>
              <a:rPr lang="sv-SE">
                <a:highlight>
                  <a:srgbClr val="FFFFFF"/>
                </a:highlight>
              </a:rPr>
              <a:t>K = </a:t>
            </a:r>
            <a:r>
              <a:rPr i="1" lang="sv-SE">
                <a:highlight>
                  <a:srgbClr val="FFFFFF"/>
                </a:highlight>
              </a:rPr>
              <a:t>variable-is-uninitialized </a:t>
            </a:r>
            <a:r>
              <a:rPr lang="sv-SE">
                <a:highlight>
                  <a:srgbClr val="FFFFFF"/>
                </a:highlight>
              </a:rPr>
              <a:t>(kill set is empty)</a:t>
            </a:r>
            <a:endParaRPr/>
          </a:p>
        </p:txBody>
      </p:sp>
      <p:sp>
        <p:nvSpPr>
          <p:cNvPr id="817" name="Google Shape;817;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Backward Analysis - Live Variables</a:t>
            </a:r>
            <a:endParaRPr/>
          </a:p>
        </p:txBody>
      </p:sp>
      <p:sp>
        <p:nvSpPr>
          <p:cNvPr id="823" name="Google Shape;823;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Clr>
                <a:schemeClr val="dk1"/>
              </a:buClr>
              <a:buSzPts val="2800"/>
              <a:buFont typeface="Arial"/>
              <a:buChar char="•"/>
            </a:pPr>
            <a:r>
              <a:rPr lang="sv-SE"/>
              <a:t>Tokens can flow backwards as well.</a:t>
            </a:r>
            <a:endParaRPr/>
          </a:p>
          <a:p>
            <a:pPr indent="-393700" lvl="0" marL="457200" marR="0" rtl="0" algn="l">
              <a:lnSpc>
                <a:spcPct val="100000"/>
              </a:lnSpc>
              <a:spcBef>
                <a:spcPts val="0"/>
              </a:spcBef>
              <a:spcAft>
                <a:spcPts val="0"/>
              </a:spcAft>
              <a:buSzPts val="2600"/>
              <a:buChar char="•"/>
            </a:pPr>
            <a:r>
              <a:rPr lang="sv-SE"/>
              <a:t>Backward analyses are used to examine what happens </a:t>
            </a:r>
            <a:r>
              <a:rPr i="1" lang="sv-SE"/>
              <a:t>after </a:t>
            </a:r>
            <a:r>
              <a:rPr lang="sv-SE"/>
              <a:t>an event of interest.</a:t>
            </a:r>
            <a:endParaRPr/>
          </a:p>
          <a:p>
            <a:pPr indent="-393700" lvl="0" marL="457200" marR="0" rtl="0" algn="l">
              <a:lnSpc>
                <a:spcPct val="100000"/>
              </a:lnSpc>
              <a:spcBef>
                <a:spcPts val="0"/>
              </a:spcBef>
              <a:spcAft>
                <a:spcPts val="0"/>
              </a:spcAft>
              <a:buSzPts val="2600"/>
              <a:buChar char="•"/>
            </a:pPr>
            <a:r>
              <a:rPr lang="sv-SE"/>
              <a:t>“Live Variables” - analysis to determine whether the value held in a variable may be used.</a:t>
            </a:r>
            <a:endParaRPr/>
          </a:p>
          <a:p>
            <a:pPr indent="-368300" lvl="1" marL="914400" marR="0" rtl="0" algn="l">
              <a:lnSpc>
                <a:spcPct val="100000"/>
              </a:lnSpc>
              <a:spcBef>
                <a:spcPts val="0"/>
              </a:spcBef>
              <a:spcAft>
                <a:spcPts val="0"/>
              </a:spcAft>
              <a:buSzPts val="2200"/>
              <a:buChar char="•"/>
            </a:pPr>
            <a:r>
              <a:rPr lang="sv-SE"/>
              <a:t>A variable may be considered live if there is any possible execution path where it is used.</a:t>
            </a:r>
            <a:endParaRPr/>
          </a:p>
        </p:txBody>
      </p:sp>
      <p:sp>
        <p:nvSpPr>
          <p:cNvPr id="824" name="Google Shape;824;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Definition-Use Pairs</a:t>
            </a:r>
            <a:endParaRPr/>
          </a:p>
        </p:txBody>
      </p:sp>
      <p:sp>
        <p:nvSpPr>
          <p:cNvPr id="183" name="Google Shape;183;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9250" lvl="0" marL="457200" marR="0" rtl="0" algn="l">
              <a:lnSpc>
                <a:spcPct val="100000"/>
              </a:lnSpc>
              <a:spcBef>
                <a:spcPts val="600"/>
              </a:spcBef>
              <a:spcAft>
                <a:spcPts val="0"/>
              </a:spcAft>
              <a:buSzPts val="1900"/>
              <a:buFont typeface="Consolas"/>
              <a:buAutoNum type="arabicPeriod"/>
            </a:pPr>
            <a:r>
              <a:rPr lang="sv-SE" sz="1900">
                <a:latin typeface="Consolas"/>
                <a:ea typeface="Consolas"/>
                <a:cs typeface="Consolas"/>
                <a:sym typeface="Consolas"/>
              </a:rPr>
              <a:t>min = 1;</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max = N;</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mid = </a:t>
            </a:r>
            <a:r>
              <a:rPr lang="sv-SE" sz="1900">
                <a:highlight>
                  <a:srgbClr val="FFFFFF"/>
                </a:highlight>
                <a:latin typeface="Consolas"/>
                <a:ea typeface="Consolas"/>
                <a:cs typeface="Consolas"/>
                <a:sym typeface="Consolas"/>
              </a:rPr>
              <a:t>((min + (max - min))/2);</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while (A[mid] != x or min &lt;= max){</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    </a:t>
            </a:r>
            <a:r>
              <a:rPr lang="sv-SE" sz="1900">
                <a:highlight>
                  <a:srgbClr val="FFFFFF"/>
                </a:highlight>
                <a:latin typeface="Consolas"/>
                <a:ea typeface="Consolas"/>
                <a:cs typeface="Consolas"/>
                <a:sym typeface="Consolas"/>
              </a:rPr>
              <a:t>mid = ((min + (max - min))/2);</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b="1" lang="sv-SE" sz="1900">
                <a:highlight>
                  <a:srgbClr val="FFFFFF"/>
                </a:highlight>
                <a:latin typeface="Consolas"/>
                <a:ea typeface="Consolas"/>
                <a:cs typeface="Consolas"/>
                <a:sym typeface="Consolas"/>
              </a:rPr>
              <a:t>    </a:t>
            </a:r>
            <a:r>
              <a:rPr lang="sv-SE" sz="1900">
                <a:highlight>
                  <a:srgbClr val="FFFFFF"/>
                </a:highlight>
                <a:latin typeface="Consolas"/>
                <a:ea typeface="Consolas"/>
                <a:cs typeface="Consolas"/>
                <a:sym typeface="Consolas"/>
              </a:rPr>
              <a:t>if (x &gt; A[mid]){</a:t>
            </a:r>
            <a:endParaRPr b="1"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min = mid + 1</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 else {</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max = mid - 1;</a:t>
            </a:r>
            <a:endParaRPr sz="1900">
              <a:highlight>
                <a:srgbClr val="FFFFFF"/>
              </a:highlight>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    }</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a:t>
            </a:r>
            <a:endParaRPr sz="1900">
              <a:latin typeface="Consolas"/>
              <a:ea typeface="Consolas"/>
              <a:cs typeface="Consolas"/>
              <a:sym typeface="Consolas"/>
            </a:endParaRPr>
          </a:p>
        </p:txBody>
      </p:sp>
      <p:sp>
        <p:nvSpPr>
          <p:cNvPr id="184" name="Google Shape;184;p29"/>
          <p:cNvSpPr txBox="1"/>
          <p:nvPr>
            <p:ph idx="1" type="body"/>
          </p:nvPr>
        </p:nvSpPr>
        <p:spPr>
          <a:xfrm>
            <a:off x="5926675" y="1227994"/>
            <a:ext cx="2760000" cy="37257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min</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a:t>
            </a:r>
            <a:r>
              <a:rPr lang="sv-SE" sz="1800">
                <a:solidFill>
                  <a:schemeClr val="dk1"/>
                </a:solidFill>
              </a:rPr>
              <a:t>- max, </a:t>
            </a:r>
            <a:r>
              <a:rPr b="1" lang="sv-SE" sz="1800">
                <a:solidFill>
                  <a:schemeClr val="dk1"/>
                </a:solidFill>
              </a:rPr>
              <a:t>use</a:t>
            </a:r>
            <a:r>
              <a:rPr lang="sv-SE" sz="1800">
                <a:solidFill>
                  <a:schemeClr val="dk1"/>
                </a:solidFill>
              </a:rPr>
              <a:t> - N</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mid, </a:t>
            </a:r>
            <a:r>
              <a:rPr b="1" lang="sv-SE" sz="1800">
                <a:solidFill>
                  <a:schemeClr val="dk1"/>
                </a:solidFill>
              </a:rPr>
              <a:t>use</a:t>
            </a:r>
            <a:r>
              <a:rPr lang="sv-SE" sz="1800">
                <a:solidFill>
                  <a:schemeClr val="dk1"/>
                </a:solidFill>
              </a:rPr>
              <a:t> -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use</a:t>
            </a:r>
            <a:r>
              <a:rPr lang="sv-SE" sz="1800">
                <a:solidFill>
                  <a:schemeClr val="dk1"/>
                </a:solidFill>
              </a:rPr>
              <a:t> - A[mid], mid, x,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mid, </a:t>
            </a:r>
            <a:r>
              <a:rPr b="1" lang="sv-SE" sz="1800">
                <a:solidFill>
                  <a:schemeClr val="dk1"/>
                </a:solidFill>
              </a:rPr>
              <a:t>use</a:t>
            </a:r>
            <a:r>
              <a:rPr lang="sv-SE" sz="1800">
                <a:solidFill>
                  <a:schemeClr val="dk1"/>
                </a:solidFill>
              </a:rPr>
              <a:t> -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use - </a:t>
            </a:r>
            <a:r>
              <a:rPr lang="sv-SE" sz="1800">
                <a:solidFill>
                  <a:schemeClr val="dk1"/>
                </a:solidFill>
              </a:rPr>
              <a:t>x, A[mid], mid</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 </a:t>
            </a:r>
            <a:r>
              <a:rPr lang="sv-SE" sz="1800">
                <a:solidFill>
                  <a:schemeClr val="dk1"/>
                </a:solidFill>
              </a:rPr>
              <a:t>min, </a:t>
            </a:r>
            <a:r>
              <a:rPr b="1" lang="sv-SE" sz="1800">
                <a:solidFill>
                  <a:schemeClr val="dk1"/>
                </a:solidFill>
              </a:rPr>
              <a:t>use </a:t>
            </a:r>
            <a:r>
              <a:rPr lang="sv-SE" sz="1800">
                <a:solidFill>
                  <a:schemeClr val="dk1"/>
                </a:solidFill>
              </a:rPr>
              <a:t>- mid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a:t>
            </a:r>
            <a:r>
              <a:rPr lang="sv-SE" sz="1800">
                <a:solidFill>
                  <a:schemeClr val="dk1"/>
                </a:solidFill>
              </a:rPr>
              <a:t> max, </a:t>
            </a:r>
            <a:r>
              <a:rPr b="1" lang="sv-SE" sz="1800">
                <a:solidFill>
                  <a:schemeClr val="dk1"/>
                </a:solidFill>
              </a:rPr>
              <a:t>use -</a:t>
            </a:r>
            <a:r>
              <a:rPr lang="sv-SE" sz="1800">
                <a:solidFill>
                  <a:schemeClr val="dk1"/>
                </a:solidFill>
              </a:rPr>
              <a:t> mid</a:t>
            </a:r>
            <a:endParaRPr sz="1800">
              <a:solidFill>
                <a:schemeClr val="dk1"/>
              </a:solidFill>
            </a:endParaRPr>
          </a:p>
        </p:txBody>
      </p:sp>
      <p:sp>
        <p:nvSpPr>
          <p:cNvPr id="185" name="Google Shape;185;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8" name="Shape 828"/>
        <p:cNvGrpSpPr/>
        <p:nvPr/>
      </p:nvGrpSpPr>
      <p:grpSpPr>
        <a:xfrm>
          <a:off x="0" y="0"/>
          <a:ext cx="0" cy="0"/>
          <a:chOff x="0" y="0"/>
          <a:chExt cx="0" cy="0"/>
        </a:xfrm>
      </p:grpSpPr>
      <p:sp>
        <p:nvSpPr>
          <p:cNvPr id="829" name="Google Shape;829;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Live Variables</a:t>
            </a:r>
            <a:endParaRPr/>
          </a:p>
        </p:txBody>
      </p:sp>
      <p:sp>
        <p:nvSpPr>
          <p:cNvPr id="830" name="Google Shape;830;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Clr>
                <a:schemeClr val="dk1"/>
              </a:buClr>
              <a:buSzPts val="2800"/>
              <a:buFont typeface="Arial"/>
              <a:buChar char="•"/>
            </a:pPr>
            <a:r>
              <a:rPr lang="sv-SE"/>
              <a:t>A variable is live if its current value may be used before it is changed.</a:t>
            </a:r>
            <a:endParaRPr/>
          </a:p>
          <a:p>
            <a:pPr indent="-393700" lvl="0" marL="457200" marR="0" rtl="0" algn="l">
              <a:lnSpc>
                <a:spcPct val="100000"/>
              </a:lnSpc>
              <a:spcBef>
                <a:spcPts val="0"/>
              </a:spcBef>
              <a:spcAft>
                <a:spcPts val="0"/>
              </a:spcAft>
              <a:buSzPts val="2600"/>
              <a:buChar char="•"/>
            </a:pPr>
            <a:r>
              <a:rPr lang="sv-SE"/>
              <a:t>Can be expressed as flow equations.</a:t>
            </a:r>
            <a:endParaRPr/>
          </a:p>
          <a:p>
            <a:pPr indent="-368300" lvl="1" marL="914400" rtl="0" algn="l">
              <a:spcBef>
                <a:spcPts val="600"/>
              </a:spcBef>
              <a:spcAft>
                <a:spcPts val="0"/>
              </a:spcAft>
              <a:buSzPts val="2200"/>
              <a:buChar char="•"/>
            </a:pPr>
            <a:r>
              <a:rPr lang="sv-SE"/>
              <a:t>LiveIn(n) = ⋃</a:t>
            </a:r>
            <a:r>
              <a:rPr baseline="-25000" lang="sv-SE"/>
              <a:t>p∈succ(n)</a:t>
            </a:r>
            <a:r>
              <a:rPr lang="sv-SE"/>
              <a:t> LiveOut(p)</a:t>
            </a:r>
            <a:br>
              <a:rPr lang="sv-SE"/>
            </a:br>
            <a:endParaRPr/>
          </a:p>
          <a:p>
            <a:pPr indent="-342900" lvl="2" marL="1371600" rtl="0" algn="l">
              <a:spcBef>
                <a:spcPts val="600"/>
              </a:spcBef>
              <a:spcAft>
                <a:spcPts val="0"/>
              </a:spcAft>
              <a:buSzPts val="1800"/>
              <a:buChar char="•"/>
            </a:pPr>
            <a:r>
              <a:rPr lang="sv-SE"/>
              <a:t>Calculated on successors, not predecessors. </a:t>
            </a:r>
            <a:endParaRPr/>
          </a:p>
          <a:p>
            <a:pPr indent="-368300" lvl="1" marL="914400" rtl="0" algn="l">
              <a:spcBef>
                <a:spcPts val="600"/>
              </a:spcBef>
              <a:spcAft>
                <a:spcPts val="0"/>
              </a:spcAft>
              <a:buSzPts val="2200"/>
              <a:buChar char="•"/>
            </a:pPr>
            <a:r>
              <a:rPr lang="sv-SE"/>
              <a:t>LiveOut(n) = (LiveIn(n) \ kill(n)) ⋃ gen(n)</a:t>
            </a:r>
            <a:endParaRPr/>
          </a:p>
          <a:p>
            <a:pPr indent="-393700" lvl="0" marL="457200" marR="0" rtl="0" algn="l">
              <a:lnSpc>
                <a:spcPct val="100000"/>
              </a:lnSpc>
              <a:spcBef>
                <a:spcPts val="0"/>
              </a:spcBef>
              <a:spcAft>
                <a:spcPts val="0"/>
              </a:spcAft>
              <a:buSzPts val="2600"/>
              <a:buChar char="•"/>
            </a:pPr>
            <a:r>
              <a:rPr lang="sv-SE"/>
              <a:t>Worklist algorithm can still be used, just using successors instead of predecessors. </a:t>
            </a:r>
            <a:endParaRPr/>
          </a:p>
        </p:txBody>
      </p:sp>
      <p:sp>
        <p:nvSpPr>
          <p:cNvPr id="831" name="Google Shape;831;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5" name="Shape 835"/>
        <p:cNvGrpSpPr/>
        <p:nvPr/>
      </p:nvGrpSpPr>
      <p:grpSpPr>
        <a:xfrm>
          <a:off x="0" y="0"/>
          <a:ext cx="0" cy="0"/>
          <a:chOff x="0" y="0"/>
          <a:chExt cx="0" cy="0"/>
        </a:xfrm>
      </p:grpSpPr>
      <p:sp>
        <p:nvSpPr>
          <p:cNvPr id="836" name="Google Shape;836;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Backwards, Any-Paths Analyses</a:t>
            </a:r>
            <a:endParaRPr/>
          </a:p>
        </p:txBody>
      </p:sp>
      <p:sp>
        <p:nvSpPr>
          <p:cNvPr id="837" name="Google Shape;837;p8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General pattern for backwards, any-path:</a:t>
            </a:r>
            <a:endParaRPr/>
          </a:p>
          <a:p>
            <a:pPr indent="-368300" lvl="1" marL="914400" marR="0" rtl="0" algn="l">
              <a:lnSpc>
                <a:spcPct val="100000"/>
              </a:lnSpc>
              <a:spcBef>
                <a:spcPts val="0"/>
              </a:spcBef>
              <a:spcAft>
                <a:spcPts val="0"/>
              </a:spcAft>
              <a:buSzPts val="2200"/>
              <a:buChar char="•"/>
            </a:pPr>
            <a:r>
              <a:rPr lang="sv-SE"/>
              <a:t>“After D occurs, there is at least one execution path on which G occurs with no intervening occurrence of K.”</a:t>
            </a:r>
            <a:endParaRPr/>
          </a:p>
          <a:p>
            <a:pPr indent="-342900" lvl="2" marL="1371600" marR="0" rtl="0" algn="l">
              <a:lnSpc>
                <a:spcPct val="100000"/>
              </a:lnSpc>
              <a:spcBef>
                <a:spcPts val="0"/>
              </a:spcBef>
              <a:spcAft>
                <a:spcPts val="0"/>
              </a:spcAft>
              <a:buSzPts val="1800"/>
              <a:buChar char="•"/>
            </a:pPr>
            <a:r>
              <a:rPr lang="sv-SE"/>
              <a:t>D indicates a property of interest. G is when it becomes true. K is when it becomes false.</a:t>
            </a:r>
            <a:endParaRPr/>
          </a:p>
          <a:p>
            <a:pPr indent="-342900" lvl="2" marL="1371600" marR="0" rtl="0" algn="l">
              <a:lnSpc>
                <a:spcPct val="100000"/>
              </a:lnSpc>
              <a:spcBef>
                <a:spcPts val="0"/>
              </a:spcBef>
              <a:spcAft>
                <a:spcPts val="0"/>
              </a:spcAft>
              <a:buSzPts val="1800"/>
              <a:buChar char="•"/>
            </a:pPr>
            <a:r>
              <a:rPr lang="sv-SE"/>
              <a:t>Useless definition check, D = variable-is-assigned, G = variable-is-used, K = variable-is-reassigned.</a:t>
            </a:r>
            <a:endParaRPr/>
          </a:p>
        </p:txBody>
      </p:sp>
      <p:sp>
        <p:nvSpPr>
          <p:cNvPr id="838" name="Google Shape;838;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2" name="Shape 842"/>
        <p:cNvGrpSpPr/>
        <p:nvPr/>
      </p:nvGrpSpPr>
      <p:grpSpPr>
        <a:xfrm>
          <a:off x="0" y="0"/>
          <a:ext cx="0" cy="0"/>
          <a:chOff x="0" y="0"/>
          <a:chExt cx="0" cy="0"/>
        </a:xfrm>
      </p:grpSpPr>
      <p:sp>
        <p:nvSpPr>
          <p:cNvPr id="843" name="Google Shape;843;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Backwards, All-Paths Analyses</a:t>
            </a:r>
            <a:endParaRPr/>
          </a:p>
        </p:txBody>
      </p:sp>
      <p:sp>
        <p:nvSpPr>
          <p:cNvPr id="844" name="Google Shape;844;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Check for a property that must inevitably become true.</a:t>
            </a:r>
            <a:endParaRPr/>
          </a:p>
          <a:p>
            <a:pPr indent="-393700" lvl="0" marL="457200" marR="0" rtl="0" algn="l">
              <a:lnSpc>
                <a:spcPct val="100000"/>
              </a:lnSpc>
              <a:spcBef>
                <a:spcPts val="0"/>
              </a:spcBef>
              <a:spcAft>
                <a:spcPts val="0"/>
              </a:spcAft>
              <a:buSzPts val="2600"/>
              <a:buChar char="•"/>
            </a:pPr>
            <a:r>
              <a:rPr lang="sv-SE"/>
              <a:t>General pattern for backwards, all-path:</a:t>
            </a:r>
            <a:endParaRPr/>
          </a:p>
          <a:p>
            <a:pPr indent="-368300" lvl="1" marL="914400" marR="0" rtl="0" algn="l">
              <a:lnSpc>
                <a:spcPct val="100000"/>
              </a:lnSpc>
              <a:spcBef>
                <a:spcPts val="0"/>
              </a:spcBef>
              <a:spcAft>
                <a:spcPts val="0"/>
              </a:spcAft>
              <a:buSzPts val="2200"/>
              <a:buChar char="•"/>
            </a:pPr>
            <a:r>
              <a:rPr lang="sv-SE"/>
              <a:t>“After D occurs, G always occurs with no intervening occurrence of K.”</a:t>
            </a:r>
            <a:endParaRPr/>
          </a:p>
          <a:p>
            <a:pPr indent="-368300" lvl="1" marL="914400" marR="0" rtl="0" algn="l">
              <a:lnSpc>
                <a:spcPct val="100000"/>
              </a:lnSpc>
              <a:spcBef>
                <a:spcPts val="0"/>
              </a:spcBef>
              <a:spcAft>
                <a:spcPts val="0"/>
              </a:spcAft>
              <a:buSzPts val="2200"/>
              <a:buChar char="•"/>
            </a:pPr>
            <a:r>
              <a:rPr lang="sv-SE"/>
              <a:t>Informally, “D inevitably leads to G before K”</a:t>
            </a:r>
            <a:endParaRPr/>
          </a:p>
          <a:p>
            <a:pPr indent="-342900" lvl="2" marL="1371600" marR="0" rtl="0" algn="l">
              <a:lnSpc>
                <a:spcPct val="100000"/>
              </a:lnSpc>
              <a:spcBef>
                <a:spcPts val="0"/>
              </a:spcBef>
              <a:spcAft>
                <a:spcPts val="0"/>
              </a:spcAft>
              <a:buSzPts val="1800"/>
              <a:buChar char="•"/>
            </a:pPr>
            <a:r>
              <a:rPr lang="sv-SE"/>
              <a:t>D indicates a property of interest. G is when it becomes true. K is when it becomes false.</a:t>
            </a:r>
            <a:endParaRPr/>
          </a:p>
          <a:p>
            <a:pPr indent="-342900" lvl="2" marL="1371600" marR="0" rtl="0" algn="l">
              <a:lnSpc>
                <a:spcPct val="100000"/>
              </a:lnSpc>
              <a:spcBef>
                <a:spcPts val="0"/>
              </a:spcBef>
              <a:spcAft>
                <a:spcPts val="0"/>
              </a:spcAft>
              <a:buSzPts val="1800"/>
              <a:buChar char="•"/>
            </a:pPr>
            <a:r>
              <a:rPr lang="sv-SE"/>
              <a:t>Ensure interrupts are reenabled, files are closed, etc.</a:t>
            </a:r>
            <a:endParaRPr/>
          </a:p>
        </p:txBody>
      </p:sp>
      <p:sp>
        <p:nvSpPr>
          <p:cNvPr id="845" name="Google Shape;845;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9" name="Shape 849"/>
        <p:cNvGrpSpPr/>
        <p:nvPr/>
      </p:nvGrpSpPr>
      <p:grpSpPr>
        <a:xfrm>
          <a:off x="0" y="0"/>
          <a:ext cx="0" cy="0"/>
          <a:chOff x="0" y="0"/>
          <a:chExt cx="0" cy="0"/>
        </a:xfrm>
      </p:grpSpPr>
      <p:sp>
        <p:nvSpPr>
          <p:cNvPr id="850" name="Google Shape;850;p8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Analysis Classifications</a:t>
            </a:r>
            <a:endParaRPr/>
          </a:p>
        </p:txBody>
      </p:sp>
      <p:graphicFrame>
        <p:nvGraphicFramePr>
          <p:cNvPr id="851" name="Google Shape;851;p86"/>
          <p:cNvGraphicFramePr/>
          <p:nvPr/>
        </p:nvGraphicFramePr>
        <p:xfrm>
          <a:off x="952500" y="1254263"/>
          <a:ext cx="3000000" cy="3000000"/>
        </p:xfrm>
        <a:graphic>
          <a:graphicData uri="http://schemas.openxmlformats.org/drawingml/2006/table">
            <a:tbl>
              <a:tblPr>
                <a:noFill/>
                <a:tableStyleId>{A9A5F2D7-2F0A-42A9-9161-07EBE63469C9}</a:tableStyleId>
              </a:tblPr>
              <a:tblGrid>
                <a:gridCol w="2413000"/>
                <a:gridCol w="2413000"/>
                <a:gridCol w="2413000"/>
              </a:tblGrid>
              <a:tr h="285750">
                <a:tc>
                  <a:txBody>
                    <a:bodyPr/>
                    <a:lstStyle/>
                    <a:p>
                      <a:pPr indent="0" lvl="0" marL="0" rtl="0" algn="l">
                        <a:spcBef>
                          <a:spcPts val="0"/>
                        </a:spcBef>
                        <a:spcAft>
                          <a:spcPts val="0"/>
                        </a:spcAft>
                        <a:buNone/>
                      </a:pPr>
                      <a:r>
                        <a:t/>
                      </a:r>
                      <a:endParaRPr sz="1500"/>
                    </a:p>
                  </a:txBody>
                  <a:tcPr marT="68575" marB="68575" marR="91425" marL="91425"/>
                </a:tc>
                <a:tc>
                  <a:txBody>
                    <a:bodyPr/>
                    <a:lstStyle/>
                    <a:p>
                      <a:pPr indent="0" lvl="0" marL="0" rtl="0" algn="l">
                        <a:spcBef>
                          <a:spcPts val="0"/>
                        </a:spcBef>
                        <a:spcAft>
                          <a:spcPts val="0"/>
                        </a:spcAft>
                        <a:buNone/>
                      </a:pPr>
                      <a:r>
                        <a:rPr b="1" lang="sv-SE" sz="1500"/>
                        <a:t>Any-Paths</a:t>
                      </a:r>
                      <a:endParaRPr b="1" sz="1500"/>
                    </a:p>
                  </a:txBody>
                  <a:tcPr marT="68575" marB="68575" marR="91425" marL="91425"/>
                </a:tc>
                <a:tc>
                  <a:txBody>
                    <a:bodyPr/>
                    <a:lstStyle/>
                    <a:p>
                      <a:pPr indent="0" lvl="0" marL="0" rtl="0" algn="l">
                        <a:spcBef>
                          <a:spcPts val="0"/>
                        </a:spcBef>
                        <a:spcAft>
                          <a:spcPts val="0"/>
                        </a:spcAft>
                        <a:buNone/>
                      </a:pPr>
                      <a:r>
                        <a:rPr b="1" lang="sv-SE" sz="1500"/>
                        <a:t>All-Paths</a:t>
                      </a:r>
                      <a:endParaRPr b="1" sz="1500"/>
                    </a:p>
                  </a:txBody>
                  <a:tcPr marT="68575" marB="68575" marR="91425" marL="91425"/>
                </a:tc>
              </a:tr>
              <a:tr h="285750">
                <a:tc>
                  <a:txBody>
                    <a:bodyPr/>
                    <a:lstStyle/>
                    <a:p>
                      <a:pPr indent="0" lvl="0" marL="0" rtl="0" algn="l">
                        <a:spcBef>
                          <a:spcPts val="0"/>
                        </a:spcBef>
                        <a:spcAft>
                          <a:spcPts val="0"/>
                        </a:spcAft>
                        <a:buNone/>
                      </a:pPr>
                      <a:r>
                        <a:rPr b="1" lang="sv-SE" sz="1500"/>
                        <a:t>Forward (pred)</a:t>
                      </a:r>
                      <a:endParaRPr b="1" sz="1500"/>
                    </a:p>
                  </a:txBody>
                  <a:tcPr marT="68575" marB="68575" marR="91425" marL="91425"/>
                </a:tc>
                <a:tc>
                  <a:txBody>
                    <a:bodyPr/>
                    <a:lstStyle/>
                    <a:p>
                      <a:pPr indent="0" lvl="0" marL="0" rtl="0" algn="l">
                        <a:lnSpc>
                          <a:spcPct val="114000"/>
                        </a:lnSpc>
                        <a:spcBef>
                          <a:spcPts val="0"/>
                        </a:spcBef>
                        <a:spcAft>
                          <a:spcPts val="0"/>
                        </a:spcAft>
                        <a:buClr>
                          <a:schemeClr val="dk1"/>
                        </a:buClr>
                        <a:buSzPts val="800"/>
                        <a:buFont typeface="Arial"/>
                        <a:buNone/>
                      </a:pPr>
                      <a:r>
                        <a:rPr b="1" lang="sv-SE" sz="1500">
                          <a:solidFill>
                            <a:schemeClr val="dk1"/>
                          </a:solidFill>
                          <a:highlight>
                            <a:srgbClr val="FFFFFF"/>
                          </a:highlight>
                        </a:rPr>
                        <a:t>Reach</a:t>
                      </a:r>
                      <a:endParaRPr b="1" sz="1500">
                        <a:solidFill>
                          <a:schemeClr val="dk1"/>
                        </a:solidFill>
                        <a:highlight>
                          <a:srgbClr val="FFFFFF"/>
                        </a:highlight>
                      </a:endParaRPr>
                    </a:p>
                    <a:p>
                      <a:pPr indent="0" lvl="0" marL="0" rtl="0" algn="l">
                        <a:lnSpc>
                          <a:spcPct val="114000"/>
                        </a:lnSpc>
                        <a:spcBef>
                          <a:spcPts val="0"/>
                        </a:spcBef>
                        <a:spcAft>
                          <a:spcPts val="0"/>
                        </a:spcAft>
                        <a:buClr>
                          <a:schemeClr val="dk1"/>
                        </a:buClr>
                        <a:buSzPts val="800"/>
                        <a:buFont typeface="Arial"/>
                        <a:buNone/>
                      </a:pPr>
                      <a:r>
                        <a:t/>
                      </a:r>
                      <a:endParaRPr b="1" sz="1500">
                        <a:solidFill>
                          <a:schemeClr val="dk1"/>
                        </a:solidFill>
                        <a:highlight>
                          <a:srgbClr val="FFFFFF"/>
                        </a:highlight>
                      </a:endParaRPr>
                    </a:p>
                    <a:p>
                      <a:pPr indent="0" lvl="0" marL="0" rtl="0" algn="l">
                        <a:lnSpc>
                          <a:spcPct val="114000"/>
                        </a:lnSpc>
                        <a:spcBef>
                          <a:spcPts val="0"/>
                        </a:spcBef>
                        <a:spcAft>
                          <a:spcPts val="0"/>
                        </a:spcAft>
                        <a:buNone/>
                      </a:pPr>
                      <a:r>
                        <a:rPr i="1" lang="sv-SE" sz="1500">
                          <a:solidFill>
                            <a:schemeClr val="dk1"/>
                          </a:solidFill>
                          <a:highlight>
                            <a:srgbClr val="FFFFFF"/>
                          </a:highlight>
                        </a:rPr>
                        <a:t>U </a:t>
                      </a:r>
                      <a:r>
                        <a:rPr lang="sv-SE" sz="1500">
                          <a:solidFill>
                            <a:schemeClr val="dk1"/>
                          </a:solidFill>
                          <a:highlight>
                            <a:srgbClr val="FFFFFF"/>
                          </a:highlight>
                        </a:rPr>
                        <a:t>may be preceded by G without an intervening </a:t>
                      </a:r>
                      <a:r>
                        <a:rPr i="1" lang="sv-SE" sz="1500">
                          <a:solidFill>
                            <a:schemeClr val="dk1"/>
                          </a:solidFill>
                          <a:highlight>
                            <a:srgbClr val="FFFFFF"/>
                          </a:highlight>
                        </a:rPr>
                        <a:t>K</a:t>
                      </a:r>
                      <a:endParaRPr sz="1500"/>
                    </a:p>
                  </a:txBody>
                  <a:tcPr marT="68575" marB="68575" marR="91425" marL="91425"/>
                </a:tc>
                <a:tc>
                  <a:txBody>
                    <a:bodyPr/>
                    <a:lstStyle/>
                    <a:p>
                      <a:pPr indent="0" lvl="0" marL="0" rtl="0" algn="l">
                        <a:lnSpc>
                          <a:spcPct val="114000"/>
                        </a:lnSpc>
                        <a:spcBef>
                          <a:spcPts val="0"/>
                        </a:spcBef>
                        <a:spcAft>
                          <a:spcPts val="0"/>
                        </a:spcAft>
                        <a:buClr>
                          <a:schemeClr val="dk1"/>
                        </a:buClr>
                        <a:buSzPts val="800"/>
                        <a:buFont typeface="Arial"/>
                        <a:buNone/>
                      </a:pPr>
                      <a:r>
                        <a:rPr b="1" lang="sv-SE" sz="1500">
                          <a:solidFill>
                            <a:schemeClr val="dk1"/>
                          </a:solidFill>
                          <a:highlight>
                            <a:srgbClr val="FFFFFF"/>
                          </a:highlight>
                        </a:rPr>
                        <a:t>Avail</a:t>
                      </a:r>
                      <a:endParaRPr b="1" sz="1500">
                        <a:solidFill>
                          <a:schemeClr val="dk1"/>
                        </a:solidFill>
                        <a:highlight>
                          <a:srgbClr val="FFFFFF"/>
                        </a:highlight>
                      </a:endParaRPr>
                    </a:p>
                    <a:p>
                      <a:pPr indent="0" lvl="0" marL="0" rtl="0" algn="l">
                        <a:lnSpc>
                          <a:spcPct val="114000"/>
                        </a:lnSpc>
                        <a:spcBef>
                          <a:spcPts val="0"/>
                        </a:spcBef>
                        <a:spcAft>
                          <a:spcPts val="0"/>
                        </a:spcAft>
                        <a:buClr>
                          <a:schemeClr val="dk1"/>
                        </a:buClr>
                        <a:buSzPts val="800"/>
                        <a:buFont typeface="Arial"/>
                        <a:buNone/>
                      </a:pPr>
                      <a:r>
                        <a:t/>
                      </a:r>
                      <a:endParaRPr b="1" sz="1500">
                        <a:solidFill>
                          <a:schemeClr val="dk1"/>
                        </a:solidFill>
                        <a:highlight>
                          <a:srgbClr val="FFFFFF"/>
                        </a:highlight>
                      </a:endParaRPr>
                    </a:p>
                    <a:p>
                      <a:pPr indent="0" lvl="0" marL="0" rtl="0" algn="l">
                        <a:lnSpc>
                          <a:spcPct val="114000"/>
                        </a:lnSpc>
                        <a:spcBef>
                          <a:spcPts val="0"/>
                        </a:spcBef>
                        <a:spcAft>
                          <a:spcPts val="0"/>
                        </a:spcAft>
                        <a:buNone/>
                      </a:pPr>
                      <a:r>
                        <a:rPr i="1" lang="sv-SE" sz="1500">
                          <a:solidFill>
                            <a:schemeClr val="dk1"/>
                          </a:solidFill>
                          <a:highlight>
                            <a:srgbClr val="FFFFFF"/>
                          </a:highlight>
                        </a:rPr>
                        <a:t>U </a:t>
                      </a:r>
                      <a:r>
                        <a:rPr lang="sv-SE" sz="1500">
                          <a:solidFill>
                            <a:schemeClr val="dk1"/>
                          </a:solidFill>
                          <a:highlight>
                            <a:srgbClr val="FFFFFF"/>
                          </a:highlight>
                        </a:rPr>
                        <a:t>is always preceded by G without an intervening </a:t>
                      </a:r>
                      <a:r>
                        <a:rPr i="1" lang="sv-SE" sz="1500">
                          <a:solidFill>
                            <a:schemeClr val="dk1"/>
                          </a:solidFill>
                          <a:highlight>
                            <a:srgbClr val="FFFFFF"/>
                          </a:highlight>
                        </a:rPr>
                        <a:t>K</a:t>
                      </a:r>
                      <a:endParaRPr sz="1500"/>
                    </a:p>
                  </a:txBody>
                  <a:tcPr marT="68575" marB="68575" marR="91425" marL="91425"/>
                </a:tc>
              </a:tr>
              <a:tr h="285750">
                <a:tc>
                  <a:txBody>
                    <a:bodyPr/>
                    <a:lstStyle/>
                    <a:p>
                      <a:pPr indent="0" lvl="0" marL="0" rtl="0" algn="l">
                        <a:spcBef>
                          <a:spcPts val="0"/>
                        </a:spcBef>
                        <a:spcAft>
                          <a:spcPts val="0"/>
                        </a:spcAft>
                        <a:buNone/>
                      </a:pPr>
                      <a:r>
                        <a:rPr b="1" lang="sv-SE" sz="1500"/>
                        <a:t>Backward (succ)</a:t>
                      </a:r>
                      <a:endParaRPr b="1" sz="1500"/>
                    </a:p>
                  </a:txBody>
                  <a:tcPr marT="68575" marB="68575" marR="91425" marL="91425"/>
                </a:tc>
                <a:tc>
                  <a:txBody>
                    <a:bodyPr/>
                    <a:lstStyle/>
                    <a:p>
                      <a:pPr indent="0" lvl="0" marL="0" rtl="0" algn="l">
                        <a:lnSpc>
                          <a:spcPct val="114000"/>
                        </a:lnSpc>
                        <a:spcBef>
                          <a:spcPts val="0"/>
                        </a:spcBef>
                        <a:spcAft>
                          <a:spcPts val="0"/>
                        </a:spcAft>
                        <a:buClr>
                          <a:schemeClr val="dk1"/>
                        </a:buClr>
                        <a:buSzPts val="800"/>
                        <a:buFont typeface="Arial"/>
                        <a:buNone/>
                      </a:pPr>
                      <a:r>
                        <a:rPr b="1" lang="sv-SE" sz="1500">
                          <a:solidFill>
                            <a:schemeClr val="dk1"/>
                          </a:solidFill>
                          <a:highlight>
                            <a:srgbClr val="FFFFFF"/>
                          </a:highlight>
                        </a:rPr>
                        <a:t>Live</a:t>
                      </a:r>
                      <a:endParaRPr b="1" sz="1500">
                        <a:solidFill>
                          <a:schemeClr val="dk1"/>
                        </a:solidFill>
                        <a:highlight>
                          <a:srgbClr val="FFFFFF"/>
                        </a:highlight>
                      </a:endParaRPr>
                    </a:p>
                    <a:p>
                      <a:pPr indent="0" lvl="0" marL="0" rtl="0" algn="l">
                        <a:lnSpc>
                          <a:spcPct val="114000"/>
                        </a:lnSpc>
                        <a:spcBef>
                          <a:spcPts val="0"/>
                        </a:spcBef>
                        <a:spcAft>
                          <a:spcPts val="0"/>
                        </a:spcAft>
                        <a:buClr>
                          <a:schemeClr val="dk1"/>
                        </a:buClr>
                        <a:buSzPts val="800"/>
                        <a:buFont typeface="Arial"/>
                        <a:buNone/>
                      </a:pPr>
                      <a:r>
                        <a:t/>
                      </a:r>
                      <a:endParaRPr b="1" sz="1500">
                        <a:solidFill>
                          <a:schemeClr val="dk1"/>
                        </a:solidFill>
                        <a:highlight>
                          <a:srgbClr val="FFFFFF"/>
                        </a:highlight>
                      </a:endParaRPr>
                    </a:p>
                    <a:p>
                      <a:pPr indent="0" lvl="0" marL="0" rtl="0" algn="l">
                        <a:lnSpc>
                          <a:spcPct val="114000"/>
                        </a:lnSpc>
                        <a:spcBef>
                          <a:spcPts val="0"/>
                        </a:spcBef>
                        <a:spcAft>
                          <a:spcPts val="0"/>
                        </a:spcAft>
                        <a:buClr>
                          <a:schemeClr val="dk1"/>
                        </a:buClr>
                        <a:buSzPts val="800"/>
                        <a:buFont typeface="Arial"/>
                        <a:buNone/>
                      </a:pPr>
                      <a:r>
                        <a:rPr i="1" lang="sv-SE" sz="1500">
                          <a:solidFill>
                            <a:schemeClr val="dk1"/>
                          </a:solidFill>
                          <a:highlight>
                            <a:srgbClr val="FFFFFF"/>
                          </a:highlight>
                        </a:rPr>
                        <a:t>D </a:t>
                      </a:r>
                      <a:r>
                        <a:rPr lang="sv-SE" sz="1500">
                          <a:solidFill>
                            <a:schemeClr val="dk1"/>
                          </a:solidFill>
                          <a:highlight>
                            <a:srgbClr val="FFFFFF"/>
                          </a:highlight>
                        </a:rPr>
                        <a:t>may lead to </a:t>
                      </a:r>
                      <a:r>
                        <a:rPr i="1" lang="sv-SE" sz="1500">
                          <a:solidFill>
                            <a:schemeClr val="dk1"/>
                          </a:solidFill>
                          <a:highlight>
                            <a:srgbClr val="FFFFFF"/>
                          </a:highlight>
                        </a:rPr>
                        <a:t>G</a:t>
                      </a:r>
                      <a:r>
                        <a:rPr lang="sv-SE" sz="1500">
                          <a:solidFill>
                            <a:schemeClr val="dk1"/>
                          </a:solidFill>
                          <a:highlight>
                            <a:srgbClr val="FFFFFF"/>
                          </a:highlight>
                        </a:rPr>
                        <a:t> before </a:t>
                      </a:r>
                      <a:r>
                        <a:rPr i="1" lang="sv-SE" sz="1500">
                          <a:solidFill>
                            <a:schemeClr val="dk1"/>
                          </a:solidFill>
                          <a:highlight>
                            <a:srgbClr val="FFFFFF"/>
                          </a:highlight>
                        </a:rPr>
                        <a:t>K</a:t>
                      </a:r>
                      <a:endParaRPr i="1" sz="1500">
                        <a:solidFill>
                          <a:schemeClr val="dk1"/>
                        </a:solidFill>
                        <a:highlight>
                          <a:srgbClr val="FFFFFF"/>
                        </a:highlight>
                      </a:endParaRPr>
                    </a:p>
                    <a:p>
                      <a:pPr indent="0" lvl="0" marL="0" rtl="0" algn="l">
                        <a:spcBef>
                          <a:spcPts val="0"/>
                        </a:spcBef>
                        <a:spcAft>
                          <a:spcPts val="0"/>
                        </a:spcAft>
                        <a:buNone/>
                      </a:pPr>
                      <a:r>
                        <a:t/>
                      </a:r>
                      <a:endParaRPr sz="1500"/>
                    </a:p>
                  </a:txBody>
                  <a:tcPr marT="68575" marB="68575" marR="91425" marL="91425"/>
                </a:tc>
                <a:tc>
                  <a:txBody>
                    <a:bodyPr/>
                    <a:lstStyle/>
                    <a:p>
                      <a:pPr indent="0" lvl="0" marL="0" rtl="0" algn="l">
                        <a:lnSpc>
                          <a:spcPct val="114000"/>
                        </a:lnSpc>
                        <a:spcBef>
                          <a:spcPts val="0"/>
                        </a:spcBef>
                        <a:spcAft>
                          <a:spcPts val="0"/>
                        </a:spcAft>
                        <a:buClr>
                          <a:schemeClr val="dk1"/>
                        </a:buClr>
                        <a:buSzPts val="800"/>
                        <a:buFont typeface="Arial"/>
                        <a:buNone/>
                      </a:pPr>
                      <a:r>
                        <a:rPr b="1" lang="sv-SE" sz="1500">
                          <a:solidFill>
                            <a:schemeClr val="dk1"/>
                          </a:solidFill>
                          <a:highlight>
                            <a:srgbClr val="FFFFFF"/>
                          </a:highlight>
                        </a:rPr>
                        <a:t>Inevitability</a:t>
                      </a:r>
                      <a:endParaRPr b="1" sz="1500">
                        <a:solidFill>
                          <a:schemeClr val="dk1"/>
                        </a:solidFill>
                        <a:highlight>
                          <a:srgbClr val="FFFFFF"/>
                        </a:highlight>
                      </a:endParaRPr>
                    </a:p>
                    <a:p>
                      <a:pPr indent="0" lvl="0" marL="0" rtl="0" algn="l">
                        <a:lnSpc>
                          <a:spcPct val="114000"/>
                        </a:lnSpc>
                        <a:spcBef>
                          <a:spcPts val="0"/>
                        </a:spcBef>
                        <a:spcAft>
                          <a:spcPts val="0"/>
                        </a:spcAft>
                        <a:buClr>
                          <a:schemeClr val="dk1"/>
                        </a:buClr>
                        <a:buSzPts val="800"/>
                        <a:buFont typeface="Arial"/>
                        <a:buNone/>
                      </a:pPr>
                      <a:r>
                        <a:t/>
                      </a:r>
                      <a:endParaRPr b="1" sz="1500">
                        <a:solidFill>
                          <a:schemeClr val="dk1"/>
                        </a:solidFill>
                        <a:highlight>
                          <a:srgbClr val="FFFFFF"/>
                        </a:highlight>
                      </a:endParaRPr>
                    </a:p>
                    <a:p>
                      <a:pPr indent="0" lvl="0" marL="0" rtl="0" algn="l">
                        <a:lnSpc>
                          <a:spcPct val="114000"/>
                        </a:lnSpc>
                        <a:spcBef>
                          <a:spcPts val="0"/>
                        </a:spcBef>
                        <a:spcAft>
                          <a:spcPts val="0"/>
                        </a:spcAft>
                        <a:buClr>
                          <a:schemeClr val="dk1"/>
                        </a:buClr>
                        <a:buSzPts val="800"/>
                        <a:buFont typeface="Arial"/>
                        <a:buNone/>
                      </a:pPr>
                      <a:r>
                        <a:rPr i="1" lang="sv-SE" sz="1500">
                          <a:solidFill>
                            <a:schemeClr val="dk1"/>
                          </a:solidFill>
                          <a:highlight>
                            <a:srgbClr val="FFFFFF"/>
                          </a:highlight>
                        </a:rPr>
                        <a:t>D </a:t>
                      </a:r>
                      <a:r>
                        <a:rPr lang="sv-SE" sz="1500">
                          <a:solidFill>
                            <a:schemeClr val="dk1"/>
                          </a:solidFill>
                          <a:highlight>
                            <a:srgbClr val="FFFFFF"/>
                          </a:highlight>
                        </a:rPr>
                        <a:t>always leads to </a:t>
                      </a:r>
                      <a:r>
                        <a:rPr i="1" lang="sv-SE" sz="1500">
                          <a:solidFill>
                            <a:schemeClr val="dk1"/>
                          </a:solidFill>
                          <a:highlight>
                            <a:srgbClr val="FFFFFF"/>
                          </a:highlight>
                        </a:rPr>
                        <a:t>G</a:t>
                      </a:r>
                      <a:r>
                        <a:rPr lang="sv-SE" sz="1500">
                          <a:solidFill>
                            <a:schemeClr val="dk1"/>
                          </a:solidFill>
                          <a:highlight>
                            <a:srgbClr val="FFFFFF"/>
                          </a:highlight>
                        </a:rPr>
                        <a:t> before </a:t>
                      </a:r>
                      <a:r>
                        <a:rPr i="1" lang="sv-SE" sz="1500">
                          <a:solidFill>
                            <a:schemeClr val="dk1"/>
                          </a:solidFill>
                          <a:highlight>
                            <a:srgbClr val="FFFFFF"/>
                          </a:highlight>
                        </a:rPr>
                        <a:t>K</a:t>
                      </a:r>
                      <a:endParaRPr i="1" sz="1500">
                        <a:solidFill>
                          <a:schemeClr val="dk1"/>
                        </a:solidFill>
                        <a:highlight>
                          <a:srgbClr val="FFFFFF"/>
                        </a:highlight>
                      </a:endParaRPr>
                    </a:p>
                    <a:p>
                      <a:pPr indent="0" lvl="0" marL="0" rtl="0" algn="l">
                        <a:spcBef>
                          <a:spcPts val="0"/>
                        </a:spcBef>
                        <a:spcAft>
                          <a:spcPts val="0"/>
                        </a:spcAft>
                        <a:buNone/>
                      </a:pPr>
                      <a:r>
                        <a:t/>
                      </a:r>
                      <a:endParaRPr sz="1500"/>
                    </a:p>
                  </a:txBody>
                  <a:tcPr marT="68575" marB="68575" marR="91425" marL="91425"/>
                </a:tc>
              </a:tr>
            </a:tbl>
          </a:graphicData>
        </a:graphic>
      </p:graphicFrame>
      <p:sp>
        <p:nvSpPr>
          <p:cNvPr id="852" name="Google Shape;852;p8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6" name="Shape 856"/>
        <p:cNvGrpSpPr/>
        <p:nvPr/>
      </p:nvGrpSpPr>
      <p:grpSpPr>
        <a:xfrm>
          <a:off x="0" y="0"/>
          <a:ext cx="0" cy="0"/>
          <a:chOff x="0" y="0"/>
          <a:chExt cx="0" cy="0"/>
        </a:xfrm>
      </p:grpSpPr>
      <p:sp>
        <p:nvSpPr>
          <p:cNvPr id="857" name="Google Shape;857;p8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Crafting Our Own Analysis</a:t>
            </a:r>
            <a:endParaRPr/>
          </a:p>
        </p:txBody>
      </p:sp>
      <p:sp>
        <p:nvSpPr>
          <p:cNvPr id="858" name="Google Shape;858;p8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highlight>
                  <a:srgbClr val="FFFFFF"/>
                </a:highlight>
              </a:rPr>
              <a:t>We can derive a flow analysis from run-time analysis of a program.</a:t>
            </a:r>
            <a:endParaRPr>
              <a:highlight>
                <a:srgbClr val="FFFFFF"/>
              </a:highlight>
            </a:endParaRPr>
          </a:p>
          <a:p>
            <a:pPr indent="-393700" lvl="0" marL="457200" rtl="0" algn="l">
              <a:lnSpc>
                <a:spcPct val="120000"/>
              </a:lnSpc>
              <a:spcBef>
                <a:spcPts val="0"/>
              </a:spcBef>
              <a:spcAft>
                <a:spcPts val="0"/>
              </a:spcAft>
              <a:buSzPts val="2600"/>
              <a:buChar char="•"/>
            </a:pPr>
            <a:r>
              <a:rPr lang="sv-SE">
                <a:highlight>
                  <a:srgbClr val="FFFFFF"/>
                </a:highlight>
              </a:rPr>
              <a:t>The same data flow algorithms can be used.</a:t>
            </a:r>
            <a:endParaRPr>
              <a:highlight>
                <a:srgbClr val="FFFFFF"/>
              </a:highlight>
            </a:endParaRPr>
          </a:p>
          <a:p>
            <a:pPr indent="-368300" lvl="1" marL="914400" rtl="0" algn="l">
              <a:lnSpc>
                <a:spcPct val="120000"/>
              </a:lnSpc>
              <a:spcBef>
                <a:spcPts val="0"/>
              </a:spcBef>
              <a:spcAft>
                <a:spcPts val="0"/>
              </a:spcAft>
              <a:buSzPts val="2200"/>
              <a:buChar char="•"/>
            </a:pPr>
            <a:r>
              <a:rPr lang="sv-SE">
                <a:highlight>
                  <a:srgbClr val="FFFFFF"/>
                </a:highlight>
              </a:rPr>
              <a:t>Gen set is “facts that become true at that point”</a:t>
            </a:r>
            <a:endParaRPr>
              <a:highlight>
                <a:srgbClr val="FFFFFF"/>
              </a:highlight>
            </a:endParaRPr>
          </a:p>
          <a:p>
            <a:pPr indent="-368300" lvl="1" marL="914400" rtl="0" algn="l">
              <a:lnSpc>
                <a:spcPct val="120000"/>
              </a:lnSpc>
              <a:spcBef>
                <a:spcPts val="0"/>
              </a:spcBef>
              <a:spcAft>
                <a:spcPts val="0"/>
              </a:spcAft>
              <a:buSzPts val="2200"/>
              <a:buChar char="•"/>
            </a:pPr>
            <a:r>
              <a:rPr lang="sv-SE">
                <a:highlight>
                  <a:srgbClr val="FFFFFF"/>
                </a:highlight>
              </a:rPr>
              <a:t>Kill set is “facts that are no longer true at that point”</a:t>
            </a:r>
            <a:endParaRPr>
              <a:highlight>
                <a:srgbClr val="FFFFFF"/>
              </a:highlight>
            </a:endParaRPr>
          </a:p>
          <a:p>
            <a:pPr indent="-368300" lvl="1" marL="914400" rtl="0" algn="l">
              <a:lnSpc>
                <a:spcPct val="120000"/>
              </a:lnSpc>
              <a:spcBef>
                <a:spcPts val="0"/>
              </a:spcBef>
              <a:spcAft>
                <a:spcPts val="0"/>
              </a:spcAft>
              <a:buSzPts val="2200"/>
              <a:buChar char="•"/>
            </a:pPr>
            <a:r>
              <a:rPr lang="sv-SE">
                <a:highlight>
                  <a:srgbClr val="FFFFFF"/>
                </a:highlight>
              </a:rPr>
              <a:t>Flow equations describe propagation</a:t>
            </a:r>
            <a:endParaRPr/>
          </a:p>
        </p:txBody>
      </p:sp>
      <p:sp>
        <p:nvSpPr>
          <p:cNvPr id="859" name="Google Shape;859;p8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3" name="Shape 863"/>
        <p:cNvGrpSpPr/>
        <p:nvPr/>
      </p:nvGrpSpPr>
      <p:grpSpPr>
        <a:xfrm>
          <a:off x="0" y="0"/>
          <a:ext cx="0" cy="0"/>
          <a:chOff x="0" y="0"/>
          <a:chExt cx="0" cy="0"/>
        </a:xfrm>
      </p:grpSpPr>
      <p:sp>
        <p:nvSpPr>
          <p:cNvPr id="864" name="Google Shape;864;p8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Monotonicity Argument</a:t>
            </a:r>
            <a:endParaRPr/>
          </a:p>
        </p:txBody>
      </p:sp>
      <p:sp>
        <p:nvSpPr>
          <p:cNvPr id="865" name="Google Shape;865;p8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b="1" lang="sv-SE">
                <a:highlight>
                  <a:schemeClr val="lt1"/>
                </a:highlight>
              </a:rPr>
              <a:t>Constraint</a:t>
            </a:r>
            <a:r>
              <a:rPr lang="sv-SE">
                <a:highlight>
                  <a:schemeClr val="lt1"/>
                </a:highlight>
              </a:rPr>
              <a:t>: The outputs computed by the flow equations must be monotonic functions of their inputs.</a:t>
            </a:r>
            <a:endParaRPr>
              <a:highlight>
                <a:schemeClr val="lt1"/>
              </a:highlight>
            </a:endParaRPr>
          </a:p>
          <a:p>
            <a:pPr indent="-393700" lvl="0" marL="457200" rtl="0" algn="l">
              <a:lnSpc>
                <a:spcPct val="120000"/>
              </a:lnSpc>
              <a:spcBef>
                <a:spcPts val="0"/>
              </a:spcBef>
              <a:spcAft>
                <a:spcPts val="0"/>
              </a:spcAft>
              <a:buSzPts val="2600"/>
              <a:buChar char="•"/>
            </a:pPr>
            <a:r>
              <a:rPr lang="sv-SE"/>
              <a:t>When we recompute the set of “facts”: </a:t>
            </a:r>
            <a:endParaRPr/>
          </a:p>
          <a:p>
            <a:pPr indent="-368300" lvl="1" marL="914400" rtl="0" algn="l">
              <a:lnSpc>
                <a:spcPct val="120000"/>
              </a:lnSpc>
              <a:spcBef>
                <a:spcPts val="0"/>
              </a:spcBef>
              <a:spcAft>
                <a:spcPts val="0"/>
              </a:spcAft>
              <a:buSzPts val="2200"/>
              <a:buChar char="•"/>
            </a:pPr>
            <a:r>
              <a:rPr lang="sv-SE"/>
              <a:t>The gen set can only get larger or stay the same.</a:t>
            </a:r>
            <a:endParaRPr/>
          </a:p>
          <a:p>
            <a:pPr indent="-368300" lvl="1" marL="914400" rtl="0" algn="l">
              <a:lnSpc>
                <a:spcPct val="120000"/>
              </a:lnSpc>
              <a:spcBef>
                <a:spcPts val="0"/>
              </a:spcBef>
              <a:spcAft>
                <a:spcPts val="0"/>
              </a:spcAft>
              <a:buSzPts val="2200"/>
              <a:buChar char="•"/>
            </a:pPr>
            <a:r>
              <a:rPr lang="sv-SE"/>
              <a:t>The kill set can only grow smaller or stay the same.</a:t>
            </a:r>
            <a:endParaRPr/>
          </a:p>
        </p:txBody>
      </p:sp>
      <p:sp>
        <p:nvSpPr>
          <p:cNvPr id="866" name="Google Shape;866;p8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0" name="Shape 870"/>
        <p:cNvGrpSpPr/>
        <p:nvPr/>
      </p:nvGrpSpPr>
      <p:grpSpPr>
        <a:xfrm>
          <a:off x="0" y="0"/>
          <a:ext cx="0" cy="0"/>
          <a:chOff x="0" y="0"/>
          <a:chExt cx="0" cy="0"/>
        </a:xfrm>
      </p:grpSpPr>
      <p:sp>
        <p:nvSpPr>
          <p:cNvPr id="871" name="Google Shape;871;p8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872" name="Google Shape;872;p8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SzPts val="2800"/>
              <a:buChar char="•"/>
            </a:pPr>
            <a:r>
              <a:rPr lang="sv-SE"/>
              <a:t>Control-flow and data-flow both capture important paths in program execution.</a:t>
            </a:r>
            <a:endParaRPr/>
          </a:p>
          <a:p>
            <a:pPr indent="-393700" lvl="0" marL="457200" marR="0" rtl="0" algn="l">
              <a:lnSpc>
                <a:spcPct val="100000"/>
              </a:lnSpc>
              <a:spcBef>
                <a:spcPts val="0"/>
              </a:spcBef>
              <a:spcAft>
                <a:spcPts val="0"/>
              </a:spcAft>
              <a:buSzPts val="2600"/>
              <a:buChar char="•"/>
            </a:pPr>
            <a:r>
              <a:rPr lang="sv-SE"/>
              <a:t>Analysis of how variables are defined and then used and the dependencies between definitions and usages can help us reveal important faults.</a:t>
            </a:r>
            <a:endParaRPr/>
          </a:p>
          <a:p>
            <a:pPr indent="-393700" lvl="0" marL="457200" marR="0" rtl="0" algn="l">
              <a:lnSpc>
                <a:spcPct val="100000"/>
              </a:lnSpc>
              <a:spcBef>
                <a:spcPts val="0"/>
              </a:spcBef>
              <a:spcAft>
                <a:spcPts val="0"/>
              </a:spcAft>
              <a:buSzPts val="2600"/>
              <a:buChar char="•"/>
            </a:pPr>
            <a:r>
              <a:rPr lang="sv-SE"/>
              <a:t>Many forms of analysis can be performed using data flow information.</a:t>
            </a:r>
            <a:endParaRPr/>
          </a:p>
        </p:txBody>
      </p:sp>
      <p:sp>
        <p:nvSpPr>
          <p:cNvPr id="873" name="Google Shape;873;p8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7" name="Shape 877"/>
        <p:cNvGrpSpPr/>
        <p:nvPr/>
      </p:nvGrpSpPr>
      <p:grpSpPr>
        <a:xfrm>
          <a:off x="0" y="0"/>
          <a:ext cx="0" cy="0"/>
          <a:chOff x="0" y="0"/>
          <a:chExt cx="0" cy="0"/>
        </a:xfrm>
      </p:grpSpPr>
      <p:sp>
        <p:nvSpPr>
          <p:cNvPr id="878" name="Google Shape;878;p9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879" name="Google Shape;879;p9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Analyses can be </a:t>
            </a:r>
            <a:r>
              <a:rPr i="1" lang="sv-SE"/>
              <a:t>backwards </a:t>
            </a:r>
            <a:r>
              <a:rPr lang="sv-SE"/>
              <a:t>or </a:t>
            </a:r>
            <a:r>
              <a:rPr i="1" lang="sv-SE"/>
              <a:t>forwards.</a:t>
            </a:r>
            <a:endParaRPr i="1"/>
          </a:p>
          <a:p>
            <a:pPr indent="-368300" lvl="1" marL="914400" marR="0" rtl="0" algn="l">
              <a:lnSpc>
                <a:spcPct val="100000"/>
              </a:lnSpc>
              <a:spcBef>
                <a:spcPts val="0"/>
              </a:spcBef>
              <a:spcAft>
                <a:spcPts val="0"/>
              </a:spcAft>
              <a:buSzPts val="2200"/>
              <a:buChar char="•"/>
            </a:pPr>
            <a:r>
              <a:rPr lang="sv-SE"/>
              <a:t>… and require properties be true on </a:t>
            </a:r>
            <a:r>
              <a:rPr i="1" lang="sv-SE"/>
              <a:t>all-paths</a:t>
            </a:r>
            <a:r>
              <a:rPr lang="sv-SE"/>
              <a:t> or </a:t>
            </a:r>
            <a:r>
              <a:rPr i="1" lang="sv-SE"/>
              <a:t>any-path</a:t>
            </a:r>
            <a:r>
              <a:rPr lang="sv-SE"/>
              <a:t>.</a:t>
            </a:r>
            <a:endParaRPr/>
          </a:p>
          <a:p>
            <a:pPr indent="-368300" lvl="1" marL="914400" marR="0" rtl="0" algn="l">
              <a:lnSpc>
                <a:spcPct val="100000"/>
              </a:lnSpc>
              <a:spcBef>
                <a:spcPts val="0"/>
              </a:spcBef>
              <a:spcAft>
                <a:spcPts val="0"/>
              </a:spcAft>
              <a:buSzPts val="2200"/>
              <a:buChar char="•"/>
            </a:pPr>
            <a:r>
              <a:rPr lang="sv-SE"/>
              <a:t>Reachability is forwards, any-path.</a:t>
            </a:r>
            <a:endParaRPr/>
          </a:p>
          <a:p>
            <a:pPr indent="-368300" lvl="1" marL="914400" marR="0" rtl="0" algn="l">
              <a:lnSpc>
                <a:spcPct val="100000"/>
              </a:lnSpc>
              <a:spcBef>
                <a:spcPts val="0"/>
              </a:spcBef>
              <a:spcAft>
                <a:spcPts val="0"/>
              </a:spcAft>
              <a:buSzPts val="2200"/>
              <a:buChar char="•"/>
            </a:pPr>
            <a:r>
              <a:rPr lang="sv-SE"/>
              <a:t>Expression availability is forwards, all-paths.</a:t>
            </a:r>
            <a:endParaRPr/>
          </a:p>
          <a:p>
            <a:pPr indent="-368300" lvl="1" marL="914400" marR="0" rtl="0" algn="l">
              <a:lnSpc>
                <a:spcPct val="100000"/>
              </a:lnSpc>
              <a:spcBef>
                <a:spcPts val="0"/>
              </a:spcBef>
              <a:spcAft>
                <a:spcPts val="0"/>
              </a:spcAft>
              <a:buSzPts val="2200"/>
              <a:buChar char="•"/>
            </a:pPr>
            <a:r>
              <a:rPr lang="sv-SE"/>
              <a:t>Live variables are backwards, any-path.</a:t>
            </a:r>
            <a:endParaRPr/>
          </a:p>
          <a:p>
            <a:pPr indent="-368300" lvl="1" marL="914400" marR="0" rtl="0" algn="l">
              <a:lnSpc>
                <a:spcPct val="100000"/>
              </a:lnSpc>
              <a:spcBef>
                <a:spcPts val="0"/>
              </a:spcBef>
              <a:spcAft>
                <a:spcPts val="0"/>
              </a:spcAft>
              <a:buSzPts val="2200"/>
              <a:buChar char="•"/>
            </a:pPr>
            <a:r>
              <a:rPr lang="sv-SE"/>
              <a:t>Inevitability is backwards, all-paths.</a:t>
            </a:r>
            <a:endParaRPr/>
          </a:p>
          <a:p>
            <a:pPr indent="-393700" lvl="0" marL="457200" marR="0" rtl="0" algn="l">
              <a:lnSpc>
                <a:spcPct val="100000"/>
              </a:lnSpc>
              <a:spcBef>
                <a:spcPts val="0"/>
              </a:spcBef>
              <a:spcAft>
                <a:spcPts val="0"/>
              </a:spcAft>
              <a:buSzPts val="2600"/>
              <a:buChar char="•"/>
            </a:pPr>
            <a:r>
              <a:rPr lang="sv-SE"/>
              <a:t>Many analyses can be expressed in this framework.</a:t>
            </a:r>
            <a:endParaRPr/>
          </a:p>
        </p:txBody>
      </p:sp>
      <p:sp>
        <p:nvSpPr>
          <p:cNvPr id="880" name="Google Shape;880;p9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4" name="Shape 884"/>
        <p:cNvGrpSpPr/>
        <p:nvPr/>
      </p:nvGrpSpPr>
      <p:grpSpPr>
        <a:xfrm>
          <a:off x="0" y="0"/>
          <a:ext cx="0" cy="0"/>
          <a:chOff x="0" y="0"/>
          <a:chExt cx="0" cy="0"/>
        </a:xfrm>
      </p:grpSpPr>
      <p:sp>
        <p:nvSpPr>
          <p:cNvPr id="885" name="Google Shape;885;p9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886" name="Google Shape;886;p9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If there is a fault in a computation, we can observe it by looking at where the computation is used. </a:t>
            </a:r>
            <a:endParaRPr/>
          </a:p>
          <a:p>
            <a:pPr indent="-393700" lvl="0" marL="457200" marR="0" rtl="0" algn="l">
              <a:lnSpc>
                <a:spcPct val="100000"/>
              </a:lnSpc>
              <a:spcBef>
                <a:spcPts val="0"/>
              </a:spcBef>
              <a:spcAft>
                <a:spcPts val="0"/>
              </a:spcAft>
              <a:buSzPts val="2600"/>
              <a:buChar char="•"/>
            </a:pPr>
            <a:r>
              <a:rPr lang="sv-SE"/>
              <a:t>By identifying DU pairs and paths, we can create tests that trigger faults along those paths.</a:t>
            </a:r>
            <a:endParaRPr/>
          </a:p>
          <a:p>
            <a:pPr indent="-368300" lvl="1" marL="914400" marR="0" rtl="0" algn="l">
              <a:lnSpc>
                <a:spcPct val="100000"/>
              </a:lnSpc>
              <a:spcBef>
                <a:spcPts val="0"/>
              </a:spcBef>
              <a:spcAft>
                <a:spcPts val="0"/>
              </a:spcAft>
              <a:buSzPts val="2200"/>
              <a:buChar char="•"/>
            </a:pPr>
            <a:r>
              <a:rPr lang="sv-SE"/>
              <a:t>All DU Pairs coverage</a:t>
            </a:r>
            <a:endParaRPr/>
          </a:p>
          <a:p>
            <a:pPr indent="-368300" lvl="1" marL="914400" marR="0" rtl="0" algn="l">
              <a:lnSpc>
                <a:spcPct val="100000"/>
              </a:lnSpc>
              <a:spcBef>
                <a:spcPts val="0"/>
              </a:spcBef>
              <a:spcAft>
                <a:spcPts val="0"/>
              </a:spcAft>
              <a:buSzPts val="2200"/>
              <a:buChar char="•"/>
            </a:pPr>
            <a:r>
              <a:rPr lang="sv-SE"/>
              <a:t>All DU Paths coverage</a:t>
            </a:r>
            <a:endParaRPr/>
          </a:p>
          <a:p>
            <a:pPr indent="-368300" lvl="1" marL="914400" marR="0" rtl="0" algn="l">
              <a:lnSpc>
                <a:spcPct val="100000"/>
              </a:lnSpc>
              <a:spcBef>
                <a:spcPts val="0"/>
              </a:spcBef>
              <a:spcAft>
                <a:spcPts val="0"/>
              </a:spcAft>
              <a:buSzPts val="2200"/>
              <a:buChar char="•"/>
            </a:pPr>
            <a:r>
              <a:rPr lang="sv-SE"/>
              <a:t>All Definitions coverage</a:t>
            </a:r>
            <a:endParaRPr/>
          </a:p>
        </p:txBody>
      </p:sp>
      <p:sp>
        <p:nvSpPr>
          <p:cNvPr id="887" name="Google Shape;887;p9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2" name="Shape 892"/>
        <p:cNvGrpSpPr/>
        <p:nvPr/>
      </p:nvGrpSpPr>
      <p:grpSpPr>
        <a:xfrm>
          <a:off x="0" y="0"/>
          <a:ext cx="0" cy="0"/>
          <a:chOff x="0" y="0"/>
          <a:chExt cx="0" cy="0"/>
        </a:xfrm>
      </p:grpSpPr>
      <p:sp>
        <p:nvSpPr>
          <p:cNvPr id="893" name="Google Shape;893;p9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94" name="Google Shape;894;p9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895" name="Google Shape;895;p9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Integration Testing and Testing of OO Systems</a:t>
            </a:r>
            <a:endParaRPr/>
          </a:p>
          <a:p>
            <a:pPr indent="-368300" lvl="1" marL="914400" rtl="0" algn="l">
              <a:spcBef>
                <a:spcPts val="0"/>
              </a:spcBef>
              <a:spcAft>
                <a:spcPts val="0"/>
              </a:spcAft>
              <a:buSzPts val="2200"/>
              <a:buChar char="•"/>
            </a:pPr>
            <a:r>
              <a:rPr lang="sv-SE"/>
              <a:t>Reading: Pezze and Young, Chapters 15, 21, 22.2</a:t>
            </a:r>
            <a:endParaRPr/>
          </a:p>
          <a:p>
            <a:pPr indent="-393700" lvl="0" marL="457200" rtl="0" algn="l">
              <a:spcBef>
                <a:spcPts val="0"/>
              </a:spcBef>
              <a:spcAft>
                <a:spcPts val="0"/>
              </a:spcAft>
              <a:buSzPts val="2600"/>
              <a:buChar char="•"/>
            </a:pPr>
            <a:r>
              <a:rPr lang="sv-SE"/>
              <a:t>Exercise Session (Friday) - Structural Testing</a:t>
            </a:r>
            <a:endParaRPr/>
          </a:p>
          <a:p>
            <a:pPr indent="-368300" lvl="1" marL="914400" rtl="0" algn="l">
              <a:spcBef>
                <a:spcPts val="0"/>
              </a:spcBef>
              <a:spcAft>
                <a:spcPts val="0"/>
              </a:spcAft>
              <a:buSzPts val="2200"/>
              <a:buChar char="•"/>
            </a:pPr>
            <a:r>
              <a:rPr lang="sv-SE"/>
              <a:t>Bring laptops, download Meeting Planner code.</a:t>
            </a:r>
            <a:endParaRPr/>
          </a:p>
          <a:p>
            <a:pPr indent="-393700" lvl="0" marL="457200" rtl="0" algn="l">
              <a:spcBef>
                <a:spcPts val="0"/>
              </a:spcBef>
              <a:spcAft>
                <a:spcPts val="0"/>
              </a:spcAft>
              <a:buSzPts val="2600"/>
              <a:buChar char="•"/>
            </a:pPr>
            <a:r>
              <a:rPr lang="sv-SE"/>
              <a:t>Assignment 2</a:t>
            </a:r>
            <a:endParaRPr/>
          </a:p>
          <a:p>
            <a:pPr indent="-368300" lvl="1" marL="914400" rtl="0" algn="l">
              <a:spcBef>
                <a:spcPts val="0"/>
              </a:spcBef>
              <a:spcAft>
                <a:spcPts val="0"/>
              </a:spcAft>
              <a:buSzPts val="2200"/>
              <a:buChar char="•"/>
            </a:pPr>
            <a:r>
              <a:rPr lang="sv-SE"/>
              <a:t>Due March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Definition-Use Pairs</a:t>
            </a:r>
            <a:endParaRPr/>
          </a:p>
        </p:txBody>
      </p:sp>
      <p:sp>
        <p:nvSpPr>
          <p:cNvPr id="191" name="Google Shape;191;p30"/>
          <p:cNvSpPr txBox="1"/>
          <p:nvPr>
            <p:ph idx="1" type="body"/>
          </p:nvPr>
        </p:nvSpPr>
        <p:spPr>
          <a:xfrm>
            <a:off x="6558025" y="1230650"/>
            <a:ext cx="2494200" cy="37257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b="1" lang="sv-SE"/>
              <a:t>def</a:t>
            </a:r>
            <a:r>
              <a:rPr lang="sv-SE"/>
              <a:t> - </a:t>
            </a:r>
            <a:r>
              <a:rPr lang="sv-SE">
                <a:solidFill>
                  <a:srgbClr val="980000"/>
                </a:solidFill>
              </a:rPr>
              <a:t>min</a:t>
            </a:r>
            <a:endParaRPr>
              <a:solidFill>
                <a:srgbClr val="980000"/>
              </a:solidFill>
            </a:endParaRPr>
          </a:p>
          <a:p>
            <a:pPr indent="-317500" lvl="0" marL="457200" rtl="0" algn="l">
              <a:spcBef>
                <a:spcPts val="0"/>
              </a:spcBef>
              <a:spcAft>
                <a:spcPts val="0"/>
              </a:spcAft>
              <a:buSzPts val="1400"/>
              <a:buAutoNum type="arabicPeriod"/>
            </a:pPr>
            <a:r>
              <a:rPr b="1" lang="sv-SE"/>
              <a:t>def </a:t>
            </a:r>
            <a:r>
              <a:rPr lang="sv-SE"/>
              <a:t>- </a:t>
            </a:r>
            <a:r>
              <a:rPr lang="sv-SE">
                <a:solidFill>
                  <a:srgbClr val="274E13"/>
                </a:solidFill>
              </a:rPr>
              <a:t>max</a:t>
            </a:r>
            <a:r>
              <a:rPr lang="sv-SE"/>
              <a:t>, </a:t>
            </a:r>
            <a:r>
              <a:rPr b="1" lang="sv-SE"/>
              <a:t>use</a:t>
            </a:r>
            <a:r>
              <a:rPr lang="sv-SE"/>
              <a:t> - N</a:t>
            </a:r>
            <a:endParaRPr/>
          </a:p>
          <a:p>
            <a:pPr indent="-317500" lvl="0" marL="457200" rtl="0" algn="l">
              <a:spcBef>
                <a:spcPts val="0"/>
              </a:spcBef>
              <a:spcAft>
                <a:spcPts val="0"/>
              </a:spcAft>
              <a:buSzPts val="1400"/>
              <a:buAutoNum type="arabicPeriod"/>
            </a:pPr>
            <a:r>
              <a:rPr b="1" lang="sv-SE"/>
              <a:t>def</a:t>
            </a:r>
            <a:r>
              <a:rPr lang="sv-SE"/>
              <a:t> - </a:t>
            </a:r>
            <a:r>
              <a:rPr lang="sv-SE">
                <a:solidFill>
                  <a:srgbClr val="9900FF"/>
                </a:solidFill>
              </a:rPr>
              <a:t>mid</a:t>
            </a:r>
            <a:r>
              <a:rPr lang="sv-SE"/>
              <a:t>, </a:t>
            </a:r>
            <a:r>
              <a:rPr b="1" lang="sv-SE"/>
              <a:t>use</a:t>
            </a:r>
            <a:r>
              <a:rPr lang="sv-SE"/>
              <a:t> - min, max</a:t>
            </a:r>
            <a:endParaRPr/>
          </a:p>
          <a:p>
            <a:pPr indent="-317500" lvl="0" marL="457200" rtl="0" algn="l">
              <a:spcBef>
                <a:spcPts val="0"/>
              </a:spcBef>
              <a:spcAft>
                <a:spcPts val="0"/>
              </a:spcAft>
              <a:buSzPts val="1400"/>
              <a:buAutoNum type="arabicPeriod"/>
            </a:pPr>
            <a:r>
              <a:rPr b="1" lang="sv-SE"/>
              <a:t>use</a:t>
            </a:r>
            <a:r>
              <a:rPr lang="sv-SE"/>
              <a:t> - A[mid], mid, x, min, max</a:t>
            </a:r>
            <a:endParaRPr/>
          </a:p>
          <a:p>
            <a:pPr indent="-317500" lvl="0" marL="457200" rtl="0" algn="l">
              <a:spcBef>
                <a:spcPts val="0"/>
              </a:spcBef>
              <a:spcAft>
                <a:spcPts val="0"/>
              </a:spcAft>
              <a:buSzPts val="1400"/>
              <a:buAutoNum type="arabicPeriod"/>
            </a:pPr>
            <a:r>
              <a:rPr b="1" lang="sv-SE"/>
              <a:t>def</a:t>
            </a:r>
            <a:r>
              <a:rPr lang="sv-SE"/>
              <a:t> - mid, </a:t>
            </a:r>
            <a:r>
              <a:rPr b="1" lang="sv-SE"/>
              <a:t>use</a:t>
            </a:r>
            <a:r>
              <a:rPr lang="sv-SE"/>
              <a:t> - min, max</a:t>
            </a:r>
            <a:endParaRPr/>
          </a:p>
          <a:p>
            <a:pPr indent="-317500" lvl="0" marL="457200" rtl="0" algn="l">
              <a:spcBef>
                <a:spcPts val="0"/>
              </a:spcBef>
              <a:spcAft>
                <a:spcPts val="0"/>
              </a:spcAft>
              <a:buSzPts val="1400"/>
              <a:buAutoNum type="arabicPeriod"/>
            </a:pPr>
            <a:r>
              <a:rPr b="1" lang="sv-SE"/>
              <a:t>use - </a:t>
            </a:r>
            <a:r>
              <a:rPr lang="sv-SE"/>
              <a:t>x, A[mid], mid</a:t>
            </a:r>
            <a:endParaRPr/>
          </a:p>
          <a:p>
            <a:pPr indent="-317500" lvl="0" marL="457200" rtl="0" algn="l">
              <a:spcBef>
                <a:spcPts val="0"/>
              </a:spcBef>
              <a:spcAft>
                <a:spcPts val="0"/>
              </a:spcAft>
              <a:buSzPts val="1400"/>
              <a:buAutoNum type="arabicPeriod"/>
            </a:pPr>
            <a:r>
              <a:rPr b="1" lang="sv-SE"/>
              <a:t>def - </a:t>
            </a:r>
            <a:r>
              <a:rPr lang="sv-SE"/>
              <a:t>min, </a:t>
            </a:r>
            <a:r>
              <a:rPr b="1" lang="sv-SE"/>
              <a:t>use </a:t>
            </a:r>
            <a:r>
              <a:rPr lang="sv-SE"/>
              <a:t>- mid</a:t>
            </a:r>
            <a:endParaRPr/>
          </a:p>
          <a:p>
            <a:pPr indent="-317500" lvl="0" marL="457200" rtl="0" algn="l">
              <a:spcBef>
                <a:spcPts val="0"/>
              </a:spcBef>
              <a:spcAft>
                <a:spcPts val="0"/>
              </a:spcAft>
              <a:buSzPts val="1400"/>
              <a:buAutoNum type="arabicPeriod"/>
            </a:pPr>
            <a:r>
              <a:rPr lang="sv-SE"/>
              <a:t>-</a:t>
            </a:r>
            <a:endParaRPr/>
          </a:p>
          <a:p>
            <a:pPr indent="-317500" lvl="0" marL="457200" rtl="0" algn="l">
              <a:spcBef>
                <a:spcPts val="0"/>
              </a:spcBef>
              <a:spcAft>
                <a:spcPts val="0"/>
              </a:spcAft>
              <a:buSzPts val="1400"/>
              <a:buAutoNum type="arabicPeriod"/>
            </a:pPr>
            <a:r>
              <a:rPr b="1" lang="sv-SE"/>
              <a:t>def -</a:t>
            </a:r>
            <a:r>
              <a:rPr lang="sv-SE"/>
              <a:t> max, </a:t>
            </a:r>
            <a:r>
              <a:rPr b="1" lang="sv-SE"/>
              <a:t>use -</a:t>
            </a:r>
            <a:r>
              <a:rPr lang="sv-SE"/>
              <a:t> mid</a:t>
            </a:r>
            <a:endParaRPr/>
          </a:p>
        </p:txBody>
      </p:sp>
      <p:sp>
        <p:nvSpPr>
          <p:cNvPr id="192" name="Google Shape;192;p30"/>
          <p:cNvSpPr/>
          <p:nvPr/>
        </p:nvSpPr>
        <p:spPr>
          <a:xfrm>
            <a:off x="398700" y="1456238"/>
            <a:ext cx="20112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min = 1; max = N;</a:t>
            </a:r>
            <a:endParaRPr>
              <a:solidFill>
                <a:schemeClr val="dk1"/>
              </a:solidFill>
              <a:latin typeface="Courier New"/>
              <a:ea typeface="Courier New"/>
              <a:cs typeface="Courier New"/>
              <a:sym typeface="Courier New"/>
            </a:endParaRPr>
          </a:p>
        </p:txBody>
      </p:sp>
      <p:sp>
        <p:nvSpPr>
          <p:cNvPr id="193" name="Google Shape;193;p30"/>
          <p:cNvSpPr/>
          <p:nvPr/>
        </p:nvSpPr>
        <p:spPr>
          <a:xfrm>
            <a:off x="1914118" y="2048078"/>
            <a:ext cx="2433600" cy="865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A[mid] != x or min &lt;= max</a:t>
            </a:r>
            <a:endParaRPr/>
          </a:p>
        </p:txBody>
      </p:sp>
      <p:cxnSp>
        <p:nvCxnSpPr>
          <p:cNvPr id="194" name="Google Shape;194;p30"/>
          <p:cNvCxnSpPr>
            <a:stCxn id="195" idx="2"/>
            <a:endCxn id="193" idx="0"/>
          </p:cNvCxnSpPr>
          <p:nvPr/>
        </p:nvCxnSpPr>
        <p:spPr>
          <a:xfrm flipH="1">
            <a:off x="3130900" y="1722638"/>
            <a:ext cx="1450200" cy="325500"/>
          </a:xfrm>
          <a:prstGeom prst="straightConnector1">
            <a:avLst/>
          </a:prstGeom>
          <a:noFill/>
          <a:ln cap="flat" cmpd="sng" w="19050">
            <a:solidFill>
              <a:schemeClr val="dk2"/>
            </a:solidFill>
            <a:prstDash val="solid"/>
            <a:round/>
            <a:headEnd len="med" w="med" type="none"/>
            <a:tailEnd len="med" w="med" type="triangle"/>
          </a:ln>
        </p:spPr>
      </p:cxnSp>
      <p:sp>
        <p:nvSpPr>
          <p:cNvPr id="196" name="Google Shape;196;p30"/>
          <p:cNvSpPr/>
          <p:nvPr/>
        </p:nvSpPr>
        <p:spPr>
          <a:xfrm>
            <a:off x="2154575" y="3008427"/>
            <a:ext cx="1952700" cy="43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sz="1300">
                <a:solidFill>
                  <a:schemeClr val="dk1"/>
                </a:solidFill>
                <a:latin typeface="Courier New"/>
                <a:ea typeface="Courier New"/>
                <a:cs typeface="Courier New"/>
                <a:sym typeface="Courier New"/>
              </a:rPr>
              <a:t>mid = ((min + (max - min))/2);</a:t>
            </a:r>
            <a:endParaRPr sz="1300"/>
          </a:p>
        </p:txBody>
      </p:sp>
      <p:cxnSp>
        <p:nvCxnSpPr>
          <p:cNvPr id="197" name="Google Shape;197;p30"/>
          <p:cNvCxnSpPr>
            <a:stCxn id="193" idx="2"/>
            <a:endCxn id="196" idx="0"/>
          </p:cNvCxnSpPr>
          <p:nvPr/>
        </p:nvCxnSpPr>
        <p:spPr>
          <a:xfrm>
            <a:off x="3130918" y="2913878"/>
            <a:ext cx="0" cy="94500"/>
          </a:xfrm>
          <a:prstGeom prst="straightConnector1">
            <a:avLst/>
          </a:prstGeom>
          <a:noFill/>
          <a:ln cap="flat" cmpd="sng" w="19050">
            <a:solidFill>
              <a:schemeClr val="dk2"/>
            </a:solidFill>
            <a:prstDash val="solid"/>
            <a:round/>
            <a:headEnd len="med" w="med" type="none"/>
            <a:tailEnd len="med" w="med" type="triangle"/>
          </a:ln>
        </p:spPr>
      </p:cxnSp>
      <p:sp>
        <p:nvSpPr>
          <p:cNvPr id="198" name="Google Shape;198;p30"/>
          <p:cNvSpPr/>
          <p:nvPr/>
        </p:nvSpPr>
        <p:spPr>
          <a:xfrm>
            <a:off x="2300241" y="3617270"/>
            <a:ext cx="1661400" cy="688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sv-SE">
                <a:solidFill>
                  <a:schemeClr val="dk1"/>
                </a:solidFill>
                <a:latin typeface="Courier New"/>
                <a:ea typeface="Courier New"/>
                <a:cs typeface="Courier New"/>
                <a:sym typeface="Courier New"/>
              </a:rPr>
              <a:t>x &gt; A[mid]</a:t>
            </a:r>
            <a:endParaRPr/>
          </a:p>
        </p:txBody>
      </p:sp>
      <p:cxnSp>
        <p:nvCxnSpPr>
          <p:cNvPr id="199" name="Google Shape;199;p30"/>
          <p:cNvCxnSpPr>
            <a:stCxn id="196" idx="2"/>
            <a:endCxn id="198" idx="0"/>
          </p:cNvCxnSpPr>
          <p:nvPr/>
        </p:nvCxnSpPr>
        <p:spPr>
          <a:xfrm>
            <a:off x="3130925" y="3441027"/>
            <a:ext cx="0" cy="176100"/>
          </a:xfrm>
          <a:prstGeom prst="straightConnector1">
            <a:avLst/>
          </a:prstGeom>
          <a:noFill/>
          <a:ln cap="flat" cmpd="sng" w="19050">
            <a:solidFill>
              <a:schemeClr val="dk2"/>
            </a:solidFill>
            <a:prstDash val="solid"/>
            <a:round/>
            <a:headEnd len="med" w="med" type="none"/>
            <a:tailEnd len="med" w="med" type="triangle"/>
          </a:ln>
        </p:spPr>
      </p:cxnSp>
      <p:sp>
        <p:nvSpPr>
          <p:cNvPr id="200" name="Google Shape;200;p30"/>
          <p:cNvSpPr/>
          <p:nvPr/>
        </p:nvSpPr>
        <p:spPr>
          <a:xfrm>
            <a:off x="4590474" y="3257000"/>
            <a:ext cx="1151400" cy="5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min = mid + 1;</a:t>
            </a:r>
            <a:endParaRPr/>
          </a:p>
        </p:txBody>
      </p:sp>
      <p:sp>
        <p:nvSpPr>
          <p:cNvPr id="201" name="Google Shape;201;p30"/>
          <p:cNvSpPr/>
          <p:nvPr/>
        </p:nvSpPr>
        <p:spPr>
          <a:xfrm>
            <a:off x="4590486" y="4060772"/>
            <a:ext cx="1034700" cy="5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max = mid -1;</a:t>
            </a:r>
            <a:endParaRPr/>
          </a:p>
        </p:txBody>
      </p:sp>
      <p:cxnSp>
        <p:nvCxnSpPr>
          <p:cNvPr id="202" name="Google Shape;202;p30"/>
          <p:cNvCxnSpPr>
            <a:stCxn id="198" idx="3"/>
            <a:endCxn id="200" idx="1"/>
          </p:cNvCxnSpPr>
          <p:nvPr/>
        </p:nvCxnSpPr>
        <p:spPr>
          <a:xfrm flipH="1" rot="10800000">
            <a:off x="3961641" y="3528920"/>
            <a:ext cx="628800" cy="432600"/>
          </a:xfrm>
          <a:prstGeom prst="straightConnector1">
            <a:avLst/>
          </a:prstGeom>
          <a:noFill/>
          <a:ln cap="flat" cmpd="sng" w="19050">
            <a:solidFill>
              <a:schemeClr val="dk2"/>
            </a:solidFill>
            <a:prstDash val="solid"/>
            <a:round/>
            <a:headEnd len="med" w="med" type="none"/>
            <a:tailEnd len="med" w="med" type="triangle"/>
          </a:ln>
        </p:spPr>
      </p:cxnSp>
      <p:cxnSp>
        <p:nvCxnSpPr>
          <p:cNvPr id="203" name="Google Shape;203;p30"/>
          <p:cNvCxnSpPr>
            <a:stCxn id="198" idx="3"/>
            <a:endCxn id="201" idx="1"/>
          </p:cNvCxnSpPr>
          <p:nvPr/>
        </p:nvCxnSpPr>
        <p:spPr>
          <a:xfrm>
            <a:off x="3961641" y="3961520"/>
            <a:ext cx="628800" cy="371100"/>
          </a:xfrm>
          <a:prstGeom prst="straightConnector1">
            <a:avLst/>
          </a:prstGeom>
          <a:noFill/>
          <a:ln cap="flat" cmpd="sng" w="19050">
            <a:solidFill>
              <a:schemeClr val="dk2"/>
            </a:solidFill>
            <a:prstDash val="solid"/>
            <a:round/>
            <a:headEnd len="med" w="med" type="none"/>
            <a:tailEnd len="med" w="med" type="triangle"/>
          </a:ln>
        </p:spPr>
      </p:cxnSp>
      <p:sp>
        <p:nvSpPr>
          <p:cNvPr id="204" name="Google Shape;204;p30"/>
          <p:cNvSpPr/>
          <p:nvPr/>
        </p:nvSpPr>
        <p:spPr>
          <a:xfrm>
            <a:off x="4378125" y="2410729"/>
            <a:ext cx="2215249" cy="1898513"/>
          </a:xfrm>
          <a:custGeom>
            <a:rect b="b" l="l" r="r" t="t"/>
            <a:pathLst>
              <a:path extrusionOk="0" h="108085" w="96075">
                <a:moveTo>
                  <a:pt x="53726" y="108085"/>
                </a:moveTo>
                <a:lnTo>
                  <a:pt x="96075" y="108085"/>
                </a:lnTo>
                <a:lnTo>
                  <a:pt x="90386" y="2528"/>
                </a:lnTo>
                <a:lnTo>
                  <a:pt x="0" y="0"/>
                </a:lnTo>
              </a:path>
            </a:pathLst>
          </a:custGeom>
          <a:noFill/>
          <a:ln cap="flat" cmpd="sng" w="19050">
            <a:solidFill>
              <a:schemeClr val="dk2"/>
            </a:solidFill>
            <a:prstDash val="solid"/>
            <a:round/>
            <a:headEnd len="med" w="med" type="none"/>
            <a:tailEnd len="med" w="med" type="triangle"/>
          </a:ln>
        </p:spPr>
      </p:sp>
      <p:sp>
        <p:nvSpPr>
          <p:cNvPr id="205" name="Google Shape;205;p30"/>
          <p:cNvSpPr/>
          <p:nvPr/>
        </p:nvSpPr>
        <p:spPr>
          <a:xfrm>
            <a:off x="4407270" y="2488453"/>
            <a:ext cx="1792605" cy="1021405"/>
          </a:xfrm>
          <a:custGeom>
            <a:rect b="b" l="l" r="r" t="t"/>
            <a:pathLst>
              <a:path extrusionOk="0" h="58150" w="77745">
                <a:moveTo>
                  <a:pt x="53094" y="58150"/>
                </a:moveTo>
                <a:lnTo>
                  <a:pt x="77745" y="57518"/>
                </a:lnTo>
                <a:lnTo>
                  <a:pt x="75849" y="8849"/>
                </a:lnTo>
                <a:lnTo>
                  <a:pt x="0" y="0"/>
                </a:lnTo>
              </a:path>
            </a:pathLst>
          </a:custGeom>
          <a:noFill/>
          <a:ln cap="flat" cmpd="sng" w="19050">
            <a:solidFill>
              <a:schemeClr val="dk2"/>
            </a:solidFill>
            <a:prstDash val="solid"/>
            <a:round/>
            <a:headEnd len="med" w="med" type="none"/>
            <a:tailEnd len="med" w="med" type="triangle"/>
          </a:ln>
        </p:spPr>
      </p:sp>
      <p:sp>
        <p:nvSpPr>
          <p:cNvPr id="206" name="Google Shape;206;p30"/>
          <p:cNvSpPr/>
          <p:nvPr/>
        </p:nvSpPr>
        <p:spPr>
          <a:xfrm>
            <a:off x="501378" y="2305332"/>
            <a:ext cx="451800" cy="3516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30"/>
          <p:cNvCxnSpPr>
            <a:stCxn id="193" idx="1"/>
            <a:endCxn id="206" idx="6"/>
          </p:cNvCxnSpPr>
          <p:nvPr/>
        </p:nvCxnSpPr>
        <p:spPr>
          <a:xfrm flipH="1">
            <a:off x="953218" y="2480978"/>
            <a:ext cx="960900" cy="300"/>
          </a:xfrm>
          <a:prstGeom prst="straightConnector1">
            <a:avLst/>
          </a:prstGeom>
          <a:noFill/>
          <a:ln cap="flat" cmpd="sng" w="19050">
            <a:solidFill>
              <a:schemeClr val="dk2"/>
            </a:solidFill>
            <a:prstDash val="solid"/>
            <a:round/>
            <a:headEnd len="med" w="med" type="none"/>
            <a:tailEnd len="med" w="med" type="triangle"/>
          </a:ln>
        </p:spPr>
      </p:cxnSp>
      <p:sp>
        <p:nvSpPr>
          <p:cNvPr id="195" name="Google Shape;195;p30"/>
          <p:cNvSpPr/>
          <p:nvPr/>
        </p:nvSpPr>
        <p:spPr>
          <a:xfrm>
            <a:off x="2838850" y="1456238"/>
            <a:ext cx="34845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mid = ((min + (max - min))/2);</a:t>
            </a:r>
            <a:endParaRPr>
              <a:solidFill>
                <a:schemeClr val="dk1"/>
              </a:solidFill>
              <a:latin typeface="Courier New"/>
              <a:ea typeface="Courier New"/>
              <a:cs typeface="Courier New"/>
              <a:sym typeface="Courier New"/>
            </a:endParaRPr>
          </a:p>
        </p:txBody>
      </p:sp>
      <p:cxnSp>
        <p:nvCxnSpPr>
          <p:cNvPr id="208" name="Google Shape;208;p30"/>
          <p:cNvCxnSpPr>
            <a:stCxn id="192" idx="3"/>
            <a:endCxn id="195" idx="1"/>
          </p:cNvCxnSpPr>
          <p:nvPr/>
        </p:nvCxnSpPr>
        <p:spPr>
          <a:xfrm>
            <a:off x="2409900" y="1589438"/>
            <a:ext cx="429000" cy="0"/>
          </a:xfrm>
          <a:prstGeom prst="straightConnector1">
            <a:avLst/>
          </a:prstGeom>
          <a:noFill/>
          <a:ln cap="flat" cmpd="sng" w="19050">
            <a:solidFill>
              <a:schemeClr val="dk2"/>
            </a:solidFill>
            <a:prstDash val="solid"/>
            <a:round/>
            <a:headEnd len="med" w="med" type="none"/>
            <a:tailEnd len="med" w="med" type="triangle"/>
          </a:ln>
        </p:spPr>
      </p:cxnSp>
      <p:sp>
        <p:nvSpPr>
          <p:cNvPr id="209" name="Google Shape;209;p30"/>
          <p:cNvSpPr/>
          <p:nvPr/>
        </p:nvSpPr>
        <p:spPr>
          <a:xfrm>
            <a:off x="1200946" y="1722410"/>
            <a:ext cx="2011213" cy="288646"/>
          </a:xfrm>
          <a:custGeom>
            <a:rect b="b" l="l" r="r" t="t"/>
            <a:pathLst>
              <a:path extrusionOk="0" h="16433" w="87226">
                <a:moveTo>
                  <a:pt x="0" y="632"/>
                </a:moveTo>
                <a:lnTo>
                  <a:pt x="46142" y="16433"/>
                </a:lnTo>
                <a:lnTo>
                  <a:pt x="87226" y="0"/>
                </a:lnTo>
              </a:path>
            </a:pathLst>
          </a:custGeom>
          <a:noFill/>
          <a:ln cap="flat" cmpd="sng" w="9525">
            <a:solidFill>
              <a:srgbClr val="980000"/>
            </a:solidFill>
            <a:prstDash val="solid"/>
            <a:round/>
            <a:headEnd len="med" w="med" type="none"/>
            <a:tailEnd len="med" w="med" type="triangle"/>
          </a:ln>
        </p:spPr>
      </p:sp>
      <p:sp>
        <p:nvSpPr>
          <p:cNvPr id="210" name="Google Shape;210;p30"/>
          <p:cNvSpPr/>
          <p:nvPr/>
        </p:nvSpPr>
        <p:spPr>
          <a:xfrm>
            <a:off x="1026054" y="1722410"/>
            <a:ext cx="1355389" cy="566208"/>
          </a:xfrm>
          <a:custGeom>
            <a:rect b="b" l="l" r="r" t="t"/>
            <a:pathLst>
              <a:path extrusionOk="0" h="32235" w="58783">
                <a:moveTo>
                  <a:pt x="0" y="0"/>
                </a:moveTo>
                <a:lnTo>
                  <a:pt x="58783" y="32235"/>
                </a:lnTo>
              </a:path>
            </a:pathLst>
          </a:custGeom>
          <a:noFill/>
          <a:ln cap="flat" cmpd="sng" w="9525">
            <a:solidFill>
              <a:srgbClr val="980000"/>
            </a:solidFill>
            <a:prstDash val="solid"/>
            <a:round/>
            <a:headEnd len="med" w="med" type="none"/>
            <a:tailEnd len="med" w="med" type="triangle"/>
          </a:ln>
        </p:spPr>
      </p:sp>
      <p:sp>
        <p:nvSpPr>
          <p:cNvPr id="211" name="Google Shape;211;p30"/>
          <p:cNvSpPr/>
          <p:nvPr/>
        </p:nvSpPr>
        <p:spPr>
          <a:xfrm>
            <a:off x="909475" y="1711292"/>
            <a:ext cx="1632287" cy="1365608"/>
          </a:xfrm>
          <a:custGeom>
            <a:rect b="b" l="l" r="r" t="t"/>
            <a:pathLst>
              <a:path extrusionOk="0" h="77746" w="70792">
                <a:moveTo>
                  <a:pt x="0" y="0"/>
                </a:moveTo>
                <a:lnTo>
                  <a:pt x="70792" y="77746"/>
                </a:lnTo>
              </a:path>
            </a:pathLst>
          </a:custGeom>
          <a:noFill/>
          <a:ln cap="flat" cmpd="sng" w="9525">
            <a:solidFill>
              <a:srgbClr val="980000"/>
            </a:solidFill>
            <a:prstDash val="solid"/>
            <a:round/>
            <a:headEnd len="med" w="med" type="none"/>
            <a:tailEnd len="med" w="med" type="triangle"/>
          </a:ln>
        </p:spPr>
      </p:sp>
      <p:sp>
        <p:nvSpPr>
          <p:cNvPr id="212" name="Google Shape;212;p30"/>
          <p:cNvSpPr/>
          <p:nvPr/>
        </p:nvSpPr>
        <p:spPr>
          <a:xfrm>
            <a:off x="603408" y="1689090"/>
            <a:ext cx="3993282" cy="1987339"/>
          </a:xfrm>
          <a:custGeom>
            <a:rect b="b" l="l" r="r" t="t"/>
            <a:pathLst>
              <a:path extrusionOk="0" h="113142" w="173188">
                <a:moveTo>
                  <a:pt x="0" y="0"/>
                </a:moveTo>
                <a:lnTo>
                  <a:pt x="30340" y="113142"/>
                </a:lnTo>
                <a:lnTo>
                  <a:pt x="173188" y="100500"/>
                </a:lnTo>
              </a:path>
            </a:pathLst>
          </a:custGeom>
          <a:noFill/>
          <a:ln cap="flat" cmpd="sng" w="9525">
            <a:solidFill>
              <a:srgbClr val="980000"/>
            </a:solidFill>
            <a:prstDash val="solid"/>
            <a:round/>
            <a:headEnd len="med" w="med" type="none"/>
            <a:tailEnd len="med" w="med" type="triangle"/>
          </a:ln>
        </p:spPr>
      </p:sp>
      <p:sp>
        <p:nvSpPr>
          <p:cNvPr id="213" name="Google Shape;213;p30"/>
          <p:cNvSpPr/>
          <p:nvPr/>
        </p:nvSpPr>
        <p:spPr>
          <a:xfrm>
            <a:off x="4028318" y="2643893"/>
            <a:ext cx="1151353" cy="588428"/>
          </a:xfrm>
          <a:custGeom>
            <a:rect b="b" l="l" r="r" t="t"/>
            <a:pathLst>
              <a:path extrusionOk="0" h="33500" w="49934">
                <a:moveTo>
                  <a:pt x="49934" y="33500"/>
                </a:moveTo>
                <a:lnTo>
                  <a:pt x="0" y="0"/>
                </a:lnTo>
              </a:path>
            </a:pathLst>
          </a:custGeom>
          <a:noFill/>
          <a:ln cap="flat" cmpd="sng" w="9525">
            <a:solidFill>
              <a:srgbClr val="980000"/>
            </a:solidFill>
            <a:prstDash val="solid"/>
            <a:round/>
            <a:headEnd len="med" w="med" type="none"/>
            <a:tailEnd len="med" w="med" type="triangle"/>
          </a:ln>
        </p:spPr>
      </p:sp>
      <p:sp>
        <p:nvSpPr>
          <p:cNvPr id="214" name="Google Shape;214;p30"/>
          <p:cNvSpPr/>
          <p:nvPr/>
        </p:nvSpPr>
        <p:spPr>
          <a:xfrm>
            <a:off x="1958804" y="1245000"/>
            <a:ext cx="1880062" cy="177652"/>
          </a:xfrm>
          <a:custGeom>
            <a:rect b="b" l="l" r="r" t="t"/>
            <a:pathLst>
              <a:path extrusionOk="0" h="10114" w="81538">
                <a:moveTo>
                  <a:pt x="0" y="10114"/>
                </a:moveTo>
                <a:lnTo>
                  <a:pt x="46773" y="0"/>
                </a:lnTo>
                <a:lnTo>
                  <a:pt x="81538" y="10114"/>
                </a:lnTo>
              </a:path>
            </a:pathLst>
          </a:custGeom>
          <a:noFill/>
          <a:ln cap="flat" cmpd="sng" w="9525">
            <a:solidFill>
              <a:srgbClr val="274E13"/>
            </a:solidFill>
            <a:prstDash val="solid"/>
            <a:round/>
            <a:headEnd len="med" w="med" type="none"/>
            <a:tailEnd len="med" w="med" type="triangle"/>
          </a:ln>
        </p:spPr>
      </p:sp>
      <p:sp>
        <p:nvSpPr>
          <p:cNvPr id="215" name="Google Shape;215;p30"/>
          <p:cNvSpPr/>
          <p:nvPr/>
        </p:nvSpPr>
        <p:spPr>
          <a:xfrm>
            <a:off x="2060834" y="1711292"/>
            <a:ext cx="597535" cy="455197"/>
          </a:xfrm>
          <a:custGeom>
            <a:rect b="b" l="l" r="r" t="t"/>
            <a:pathLst>
              <a:path extrusionOk="0" h="25915" w="25915">
                <a:moveTo>
                  <a:pt x="0" y="0"/>
                </a:moveTo>
                <a:lnTo>
                  <a:pt x="25915" y="25915"/>
                </a:lnTo>
              </a:path>
            </a:pathLst>
          </a:custGeom>
          <a:noFill/>
          <a:ln cap="flat" cmpd="sng" w="9525">
            <a:solidFill>
              <a:srgbClr val="274E13"/>
            </a:solidFill>
            <a:prstDash val="solid"/>
            <a:round/>
            <a:headEnd len="med" w="med" type="none"/>
            <a:tailEnd len="med" w="med" type="triangle"/>
          </a:ln>
        </p:spPr>
      </p:sp>
      <p:sp>
        <p:nvSpPr>
          <p:cNvPr id="216" name="Google Shape;216;p30"/>
          <p:cNvSpPr/>
          <p:nvPr/>
        </p:nvSpPr>
        <p:spPr>
          <a:xfrm>
            <a:off x="1929659" y="1722410"/>
            <a:ext cx="393499" cy="1310068"/>
          </a:xfrm>
          <a:custGeom>
            <a:rect b="b" l="l" r="r" t="t"/>
            <a:pathLst>
              <a:path extrusionOk="0" h="74584" w="17066">
                <a:moveTo>
                  <a:pt x="0" y="0"/>
                </a:moveTo>
                <a:lnTo>
                  <a:pt x="17066" y="74584"/>
                </a:lnTo>
              </a:path>
            </a:pathLst>
          </a:custGeom>
          <a:noFill/>
          <a:ln cap="flat" cmpd="sng" w="9525">
            <a:solidFill>
              <a:srgbClr val="274E13"/>
            </a:solidFill>
            <a:prstDash val="solid"/>
            <a:round/>
            <a:headEnd len="med" w="med" type="none"/>
            <a:tailEnd len="med" w="med" type="triangle"/>
          </a:ln>
        </p:spPr>
      </p:sp>
      <p:sp>
        <p:nvSpPr>
          <p:cNvPr id="217" name="Google Shape;217;p30"/>
          <p:cNvSpPr/>
          <p:nvPr/>
        </p:nvSpPr>
        <p:spPr>
          <a:xfrm>
            <a:off x="1346693" y="1722410"/>
            <a:ext cx="3220856" cy="2742283"/>
          </a:xfrm>
          <a:custGeom>
            <a:rect b="b" l="l" r="r" t="t"/>
            <a:pathLst>
              <a:path extrusionOk="0" h="156122" w="139688">
                <a:moveTo>
                  <a:pt x="0" y="0"/>
                </a:moveTo>
                <a:lnTo>
                  <a:pt x="41085" y="156122"/>
                </a:lnTo>
                <a:lnTo>
                  <a:pt x="139688" y="155490"/>
                </a:lnTo>
              </a:path>
            </a:pathLst>
          </a:custGeom>
          <a:noFill/>
          <a:ln cap="flat" cmpd="sng" w="9525">
            <a:solidFill>
              <a:srgbClr val="274E13"/>
            </a:solidFill>
            <a:prstDash val="solid"/>
            <a:round/>
            <a:headEnd len="med" w="med" type="none"/>
            <a:tailEnd len="med" w="med" type="triangle"/>
          </a:ln>
        </p:spPr>
      </p:sp>
      <p:sp>
        <p:nvSpPr>
          <p:cNvPr id="218" name="Google Shape;218;p30"/>
          <p:cNvSpPr/>
          <p:nvPr/>
        </p:nvSpPr>
        <p:spPr>
          <a:xfrm>
            <a:off x="4159493" y="2588370"/>
            <a:ext cx="2200677" cy="1587648"/>
          </a:xfrm>
          <a:custGeom>
            <a:rect b="b" l="l" r="r" t="t"/>
            <a:pathLst>
              <a:path extrusionOk="0" h="90387" w="95443">
                <a:moveTo>
                  <a:pt x="63840" y="90387"/>
                </a:moveTo>
                <a:lnTo>
                  <a:pt x="95443" y="30340"/>
                </a:lnTo>
                <a:lnTo>
                  <a:pt x="0" y="0"/>
                </a:lnTo>
              </a:path>
            </a:pathLst>
          </a:custGeom>
          <a:noFill/>
          <a:ln cap="flat" cmpd="sng" w="9525">
            <a:solidFill>
              <a:srgbClr val="274E13"/>
            </a:solidFill>
            <a:prstDash val="solid"/>
            <a:round/>
            <a:headEnd len="med" w="med" type="none"/>
            <a:tailEnd len="med" w="med" type="triangle"/>
          </a:ln>
        </p:spPr>
      </p:sp>
      <p:sp>
        <p:nvSpPr>
          <p:cNvPr id="219" name="Google Shape;219;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9" name="Shape 899"/>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Def-Use Pairs</a:t>
            </a:r>
            <a:endParaRPr/>
          </a:p>
        </p:txBody>
      </p:sp>
      <p:sp>
        <p:nvSpPr>
          <p:cNvPr id="225" name="Google Shape;225;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We can say there is a def-use pair when:</a:t>
            </a:r>
            <a:endParaRPr/>
          </a:p>
          <a:p>
            <a:pPr indent="-419100" lvl="1" marL="914400" marR="0" rtl="0" algn="l">
              <a:lnSpc>
                <a:spcPct val="100000"/>
              </a:lnSpc>
              <a:spcBef>
                <a:spcPts val="0"/>
              </a:spcBef>
              <a:spcAft>
                <a:spcPts val="0"/>
              </a:spcAft>
              <a:buClr>
                <a:schemeClr val="dk1"/>
              </a:buClr>
              <a:buSzPts val="3000"/>
              <a:buFont typeface="Arial"/>
              <a:buChar char="•"/>
            </a:pPr>
            <a:r>
              <a:rPr lang="sv-SE"/>
              <a:t>There is a </a:t>
            </a:r>
            <a:r>
              <a:rPr i="1" lang="sv-SE"/>
              <a:t>def</a:t>
            </a:r>
            <a:r>
              <a:rPr lang="sv-SE"/>
              <a:t> (definition) of variable </a:t>
            </a:r>
            <a:r>
              <a:rPr i="1" lang="sv-SE"/>
              <a:t>x</a:t>
            </a:r>
            <a:r>
              <a:rPr lang="sv-SE"/>
              <a:t> at location A.</a:t>
            </a:r>
            <a:endParaRPr/>
          </a:p>
          <a:p>
            <a:pPr indent="-368300" lvl="1" marL="914400" marR="0" rtl="0" algn="l">
              <a:lnSpc>
                <a:spcPct val="100000"/>
              </a:lnSpc>
              <a:spcBef>
                <a:spcPts val="0"/>
              </a:spcBef>
              <a:spcAft>
                <a:spcPts val="0"/>
              </a:spcAft>
              <a:buSzPts val="2200"/>
              <a:buChar char="•"/>
            </a:pPr>
            <a:r>
              <a:rPr lang="sv-SE"/>
              <a:t>Variable </a:t>
            </a:r>
            <a:r>
              <a:rPr i="1" lang="sv-SE"/>
              <a:t>x</a:t>
            </a:r>
            <a:r>
              <a:rPr lang="sv-SE"/>
              <a:t> is </a:t>
            </a:r>
            <a:r>
              <a:rPr i="1" lang="sv-SE"/>
              <a:t>use</a:t>
            </a:r>
            <a:r>
              <a:rPr lang="sv-SE"/>
              <a:t>d at location B.</a:t>
            </a:r>
            <a:endParaRPr/>
          </a:p>
          <a:p>
            <a:pPr indent="-368300" lvl="1" marL="914400" marR="0" rtl="0" algn="l">
              <a:lnSpc>
                <a:spcPct val="100000"/>
              </a:lnSpc>
              <a:spcBef>
                <a:spcPts val="0"/>
              </a:spcBef>
              <a:spcAft>
                <a:spcPts val="0"/>
              </a:spcAft>
              <a:buSzPts val="2200"/>
              <a:buChar char="•"/>
            </a:pPr>
            <a:r>
              <a:rPr lang="sv-SE"/>
              <a:t>A control-flow path exists from A to B.</a:t>
            </a:r>
            <a:endParaRPr/>
          </a:p>
          <a:p>
            <a:pPr indent="-368300" lvl="1" marL="914400" marR="0" rtl="0" algn="l">
              <a:lnSpc>
                <a:spcPct val="100000"/>
              </a:lnSpc>
              <a:spcBef>
                <a:spcPts val="0"/>
              </a:spcBef>
              <a:spcAft>
                <a:spcPts val="0"/>
              </a:spcAft>
              <a:buSzPts val="2200"/>
              <a:buChar char="•"/>
            </a:pPr>
            <a:r>
              <a:rPr lang="sv-SE"/>
              <a:t>and the path is </a:t>
            </a:r>
            <a:r>
              <a:rPr i="1" lang="sv-SE"/>
              <a:t>definition-clear</a:t>
            </a:r>
            <a:r>
              <a:rPr lang="sv-SE"/>
              <a:t> for x.</a:t>
            </a:r>
            <a:endParaRPr/>
          </a:p>
          <a:p>
            <a:pPr indent="-342900" lvl="2" marL="1371600" marR="0" rtl="0" algn="l">
              <a:lnSpc>
                <a:spcPct val="100000"/>
              </a:lnSpc>
              <a:spcBef>
                <a:spcPts val="0"/>
              </a:spcBef>
              <a:spcAft>
                <a:spcPts val="0"/>
              </a:spcAft>
              <a:buSzPts val="1800"/>
              <a:buChar char="•"/>
            </a:pPr>
            <a:r>
              <a:rPr lang="sv-SE"/>
              <a:t>If a variable is redefined, the original def is </a:t>
            </a:r>
            <a:r>
              <a:rPr i="1" lang="sv-SE"/>
              <a:t>killed</a:t>
            </a:r>
            <a:r>
              <a:rPr lang="sv-SE"/>
              <a:t> and the pairing is between the new definition and its associated use. </a:t>
            </a:r>
            <a:endParaRPr/>
          </a:p>
        </p:txBody>
      </p:sp>
      <p:sp>
        <p:nvSpPr>
          <p:cNvPr id="226" name="Google Shape;226;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Definition-Use Pairs</a:t>
            </a:r>
            <a:endParaRPr/>
          </a:p>
        </p:txBody>
      </p:sp>
      <p:sp>
        <p:nvSpPr>
          <p:cNvPr id="232" name="Google Shape;232;p32"/>
          <p:cNvSpPr txBox="1"/>
          <p:nvPr>
            <p:ph idx="1" type="body"/>
          </p:nvPr>
        </p:nvSpPr>
        <p:spPr>
          <a:xfrm>
            <a:off x="468900" y="1133700"/>
            <a:ext cx="8217900" cy="36291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SzPts val="2000"/>
              <a:buFont typeface="Consolas"/>
              <a:buAutoNum type="arabicPeriod"/>
            </a:pPr>
            <a:r>
              <a:rPr lang="sv-SE" sz="2000">
                <a:latin typeface="Consolas"/>
                <a:ea typeface="Consolas"/>
                <a:cs typeface="Consolas"/>
                <a:sym typeface="Consolas"/>
              </a:rPr>
              <a:t>min = 1;</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max = N;</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mid = </a:t>
            </a:r>
            <a:r>
              <a:rPr lang="sv-SE" sz="2000">
                <a:highlight>
                  <a:srgbClr val="FFFFFF"/>
                </a:highlight>
                <a:latin typeface="Consolas"/>
                <a:ea typeface="Consolas"/>
                <a:cs typeface="Consolas"/>
                <a:sym typeface="Consolas"/>
              </a:rPr>
              <a:t>((min + (max - min))/2);</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while (A[mid] != x or min &lt;= max){</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r>
              <a:rPr lang="sv-SE" sz="2000">
                <a:highlight>
                  <a:srgbClr val="FFFFFF"/>
                </a:highlight>
                <a:latin typeface="Consolas"/>
                <a:ea typeface="Consolas"/>
                <a:cs typeface="Consolas"/>
                <a:sym typeface="Consolas"/>
              </a:rPr>
              <a:t>mid = ((min + (max - min))/2);</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b="1" lang="sv-SE" sz="2000">
                <a:highlight>
                  <a:srgbClr val="FFFFFF"/>
                </a:highlight>
                <a:latin typeface="Consolas"/>
                <a:ea typeface="Consolas"/>
                <a:cs typeface="Consolas"/>
                <a:sym typeface="Consolas"/>
              </a:rPr>
              <a:t>    </a:t>
            </a:r>
            <a:r>
              <a:rPr lang="sv-SE" sz="2000">
                <a:highlight>
                  <a:srgbClr val="FFFFFF"/>
                </a:highlight>
                <a:latin typeface="Consolas"/>
                <a:ea typeface="Consolas"/>
                <a:cs typeface="Consolas"/>
                <a:sym typeface="Consolas"/>
              </a:rPr>
              <a:t>if (x &gt; A[mid]){</a:t>
            </a:r>
            <a:endParaRPr b="1"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min = mid + 1</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 else {</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max = mid - 1;</a:t>
            </a:r>
            <a:endParaRPr sz="2000">
              <a:highlight>
                <a:srgbClr val="FFFFFF"/>
              </a:highlight>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233" name="Google Shape;233;p32"/>
          <p:cNvSpPr txBox="1"/>
          <p:nvPr>
            <p:ph idx="1" type="body"/>
          </p:nvPr>
        </p:nvSpPr>
        <p:spPr>
          <a:xfrm>
            <a:off x="5926675" y="1227994"/>
            <a:ext cx="2760000" cy="37257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b="1" lang="sv-SE" sz="1800"/>
              <a:t>def</a:t>
            </a:r>
            <a:r>
              <a:rPr lang="sv-SE" sz="1800"/>
              <a:t> - min</a:t>
            </a:r>
            <a:endParaRPr sz="1800"/>
          </a:p>
          <a:p>
            <a:pPr indent="-342900" lvl="0" marL="457200" rtl="0" algn="l">
              <a:spcBef>
                <a:spcPts val="0"/>
              </a:spcBef>
              <a:spcAft>
                <a:spcPts val="0"/>
              </a:spcAft>
              <a:buSzPts val="1800"/>
              <a:buAutoNum type="arabicPeriod"/>
            </a:pPr>
            <a:r>
              <a:rPr b="1" lang="sv-SE" sz="1800"/>
              <a:t>def </a:t>
            </a:r>
            <a:r>
              <a:rPr lang="sv-SE" sz="1800"/>
              <a:t>- max, </a:t>
            </a:r>
            <a:r>
              <a:rPr b="1" lang="sv-SE" sz="1800"/>
              <a:t>use</a:t>
            </a:r>
            <a:r>
              <a:rPr lang="sv-SE" sz="1800"/>
              <a:t> - N</a:t>
            </a:r>
            <a:endParaRPr sz="1800"/>
          </a:p>
          <a:p>
            <a:pPr indent="-342900" lvl="0" marL="457200" rtl="0" algn="l">
              <a:spcBef>
                <a:spcPts val="0"/>
              </a:spcBef>
              <a:spcAft>
                <a:spcPts val="0"/>
              </a:spcAft>
              <a:buSzPts val="1800"/>
              <a:buAutoNum type="arabicPeriod"/>
            </a:pPr>
            <a:r>
              <a:rPr b="1" lang="sv-SE" sz="1800"/>
              <a:t>def</a:t>
            </a:r>
            <a:r>
              <a:rPr lang="sv-SE" sz="1800"/>
              <a:t> - mid, </a:t>
            </a:r>
            <a:r>
              <a:rPr b="1" lang="sv-SE" sz="1800"/>
              <a:t>use</a:t>
            </a:r>
            <a:r>
              <a:rPr lang="sv-SE" sz="1800"/>
              <a:t> - min, max</a:t>
            </a:r>
            <a:endParaRPr sz="1800"/>
          </a:p>
          <a:p>
            <a:pPr indent="-342900" lvl="0" marL="457200" rtl="0" algn="l">
              <a:spcBef>
                <a:spcPts val="0"/>
              </a:spcBef>
              <a:spcAft>
                <a:spcPts val="0"/>
              </a:spcAft>
              <a:buSzPts val="1800"/>
              <a:buAutoNum type="arabicPeriod"/>
            </a:pPr>
            <a:r>
              <a:rPr b="1" lang="sv-SE" sz="1800"/>
              <a:t>use</a:t>
            </a:r>
            <a:r>
              <a:rPr lang="sv-SE" sz="1800"/>
              <a:t> - A[mid], mid, x, min, max</a:t>
            </a:r>
            <a:endParaRPr sz="1800"/>
          </a:p>
          <a:p>
            <a:pPr indent="-342900" lvl="0" marL="457200" rtl="0" algn="l">
              <a:spcBef>
                <a:spcPts val="0"/>
              </a:spcBef>
              <a:spcAft>
                <a:spcPts val="0"/>
              </a:spcAft>
              <a:buSzPts val="1800"/>
              <a:buAutoNum type="arabicPeriod"/>
            </a:pPr>
            <a:r>
              <a:rPr b="1" lang="sv-SE" sz="1800"/>
              <a:t>def</a:t>
            </a:r>
            <a:r>
              <a:rPr lang="sv-SE" sz="1800"/>
              <a:t> - mid, </a:t>
            </a:r>
            <a:r>
              <a:rPr b="1" lang="sv-SE" sz="1800"/>
              <a:t>use</a:t>
            </a:r>
            <a:r>
              <a:rPr lang="sv-SE" sz="1800"/>
              <a:t> - min, max</a:t>
            </a:r>
            <a:endParaRPr sz="1800"/>
          </a:p>
          <a:p>
            <a:pPr indent="-342900" lvl="0" marL="457200" rtl="0" algn="l">
              <a:spcBef>
                <a:spcPts val="0"/>
              </a:spcBef>
              <a:spcAft>
                <a:spcPts val="0"/>
              </a:spcAft>
              <a:buSzPts val="1800"/>
              <a:buAutoNum type="arabicPeriod"/>
            </a:pPr>
            <a:r>
              <a:rPr b="1" lang="sv-SE" sz="1800"/>
              <a:t>use - </a:t>
            </a:r>
            <a:r>
              <a:rPr lang="sv-SE" sz="1800"/>
              <a:t>x, A[mid], mid</a:t>
            </a:r>
            <a:endParaRPr sz="1800"/>
          </a:p>
          <a:p>
            <a:pPr indent="-342900" lvl="0" marL="457200" rtl="0" algn="l">
              <a:spcBef>
                <a:spcPts val="0"/>
              </a:spcBef>
              <a:spcAft>
                <a:spcPts val="0"/>
              </a:spcAft>
              <a:buSzPts val="1800"/>
              <a:buAutoNum type="arabicPeriod"/>
            </a:pPr>
            <a:r>
              <a:rPr b="1" lang="sv-SE" sz="1800"/>
              <a:t>def - </a:t>
            </a:r>
            <a:r>
              <a:rPr lang="sv-SE" sz="1800"/>
              <a:t>min, </a:t>
            </a:r>
            <a:r>
              <a:rPr b="1" lang="sv-SE" sz="1800"/>
              <a:t>use </a:t>
            </a:r>
            <a:r>
              <a:rPr lang="sv-SE" sz="1800"/>
              <a:t>- mid</a:t>
            </a:r>
            <a:endParaRPr sz="1800"/>
          </a:p>
          <a:p>
            <a:pPr indent="-342900" lvl="0" marL="457200" rtl="0" algn="l">
              <a:spcBef>
                <a:spcPts val="0"/>
              </a:spcBef>
              <a:spcAft>
                <a:spcPts val="0"/>
              </a:spcAft>
              <a:buSzPts val="1800"/>
              <a:buAutoNum type="arabicPeriod"/>
            </a:pPr>
            <a:r>
              <a:rPr lang="sv-SE" sz="1800"/>
              <a:t>-</a:t>
            </a:r>
            <a:endParaRPr sz="1800"/>
          </a:p>
          <a:p>
            <a:pPr indent="-342900" lvl="0" marL="457200" rtl="0" algn="l">
              <a:spcBef>
                <a:spcPts val="0"/>
              </a:spcBef>
              <a:spcAft>
                <a:spcPts val="0"/>
              </a:spcAft>
              <a:buSzPts val="1800"/>
              <a:buAutoNum type="arabicPeriod"/>
            </a:pPr>
            <a:r>
              <a:rPr b="1" lang="sv-SE" sz="1800"/>
              <a:t>def -</a:t>
            </a:r>
            <a:r>
              <a:rPr lang="sv-SE" sz="1800"/>
              <a:t> max, </a:t>
            </a:r>
            <a:r>
              <a:rPr b="1" lang="sv-SE" sz="1800"/>
              <a:t>use -</a:t>
            </a:r>
            <a:r>
              <a:rPr lang="sv-SE" sz="1800"/>
              <a:t> mid</a:t>
            </a:r>
            <a:endParaRPr sz="1800"/>
          </a:p>
        </p:txBody>
      </p:sp>
      <p:sp>
        <p:nvSpPr>
          <p:cNvPr id="234" name="Google Shape;234;p32"/>
          <p:cNvSpPr/>
          <p:nvPr/>
        </p:nvSpPr>
        <p:spPr>
          <a:xfrm>
            <a:off x="5970775" y="1341852"/>
            <a:ext cx="2671800" cy="349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DU Pairs</a:t>
            </a:r>
            <a:endParaRPr b="1" sz="1800"/>
          </a:p>
          <a:p>
            <a:pPr indent="0" lvl="0" marL="0" rtl="0" algn="l">
              <a:spcBef>
                <a:spcPts val="0"/>
              </a:spcBef>
              <a:spcAft>
                <a:spcPts val="0"/>
              </a:spcAft>
              <a:buNone/>
            </a:pPr>
            <a:r>
              <a:rPr lang="sv-SE" sz="1800"/>
              <a:t>min: (1, 3), (1, 4), (1, 5), (7, 4), (7, 5)</a:t>
            </a:r>
            <a:endParaRPr sz="1800"/>
          </a:p>
          <a:p>
            <a:pPr indent="0" lvl="0" marL="0" rtl="0" algn="l">
              <a:spcBef>
                <a:spcPts val="0"/>
              </a:spcBef>
              <a:spcAft>
                <a:spcPts val="0"/>
              </a:spcAft>
              <a:buNone/>
            </a:pPr>
            <a:r>
              <a:rPr lang="sv-SE" sz="1800"/>
              <a:t>max: (2, 3), (2, 4), (1, 5), (9, 4), (9, 5)</a:t>
            </a:r>
            <a:endParaRPr sz="1800"/>
          </a:p>
          <a:p>
            <a:pPr indent="0" lvl="0" marL="0" rtl="0" algn="l">
              <a:spcBef>
                <a:spcPts val="0"/>
              </a:spcBef>
              <a:spcAft>
                <a:spcPts val="0"/>
              </a:spcAft>
              <a:buNone/>
            </a:pPr>
            <a:r>
              <a:rPr lang="sv-SE" sz="1800"/>
              <a:t>N: (0, 2)</a:t>
            </a:r>
            <a:endParaRPr sz="1800"/>
          </a:p>
          <a:p>
            <a:pPr indent="0" lvl="0" marL="0" rtl="0" algn="l">
              <a:spcBef>
                <a:spcPts val="0"/>
              </a:spcBef>
              <a:spcAft>
                <a:spcPts val="0"/>
              </a:spcAft>
              <a:buNone/>
            </a:pPr>
            <a:r>
              <a:rPr lang="sv-SE" sz="1800"/>
              <a:t>mid: (3, 4), (5, 6), (5, 7), (5, 9), (5, 4) </a:t>
            </a:r>
            <a:endParaRPr sz="1800"/>
          </a:p>
          <a:p>
            <a:pPr indent="0" lvl="0" marL="0" rtl="0" algn="l">
              <a:spcBef>
                <a:spcPts val="0"/>
              </a:spcBef>
              <a:spcAft>
                <a:spcPts val="0"/>
              </a:spcAft>
              <a:buNone/>
            </a:pPr>
            <a:r>
              <a:rPr lang="sv-SE" sz="1800"/>
              <a:t>x: (0, 4), (0, 6)</a:t>
            </a:r>
            <a:endParaRPr sz="1800"/>
          </a:p>
          <a:p>
            <a:pPr indent="0" lvl="0" marL="0" rtl="0" algn="l">
              <a:spcBef>
                <a:spcPts val="0"/>
              </a:spcBef>
              <a:spcAft>
                <a:spcPts val="0"/>
              </a:spcAft>
              <a:buNone/>
            </a:pPr>
            <a:r>
              <a:rPr lang="sv-SE" sz="1800"/>
              <a:t>A: (0, 4), (0, 6)</a:t>
            </a:r>
            <a:endParaRPr sz="1800"/>
          </a:p>
          <a:p>
            <a:pPr indent="0" lvl="0" marL="0" rtl="0" algn="l">
              <a:spcBef>
                <a:spcPts val="0"/>
              </a:spcBef>
              <a:spcAft>
                <a:spcPts val="0"/>
              </a:spcAft>
              <a:buNone/>
            </a:pPr>
            <a:r>
              <a:t/>
            </a:r>
            <a:endParaRPr/>
          </a:p>
        </p:txBody>
      </p:sp>
      <p:sp>
        <p:nvSpPr>
          <p:cNvPr id="235" name="Google Shape;235;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