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ing.postman.com/docs/writing-scripts/script-references/test-example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ae6c2e761e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ae6c2e761e_0_4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 requests are different from Get request as there is data manipulation with the user adding data to the endpoint. Using the same data from the previous Get request, let's now add our own user to this set. To do this time, we (1) set the request to POST instead of GET, we use the same endpoint URL, then we click the Body tab to input the information we want to pass to the interface. Now, in the body tab, we (1) click raw to send raw text. We could also click, for example, binary to send a PDF file or some other compiled executable object. We then select the data format. In our case, we are going to provide data to this endpoint as JSON. This JSON will contain information on the users we want to add to this list. We then add JSON data in the format that the interface expects. This is also where we can try to do things like enter malformed data, embed attacks, and so on to test the reilience of the system under test.</a:t>
            </a:r>
            <a:endParaRPr/>
          </a:p>
        </p:txBody>
      </p:sp>
      <p:sp>
        <p:nvSpPr>
          <p:cNvPr id="161" name="Google Shape;161;gae6c2e761e_0_4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e6c2e761e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e6c2e761e_0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we run this, what happens? We click send to send the request to the endpoint, then we get back the status 201, which normally indicates that something was created at the endpoint in response to the request. This is the repsonse we would probably want to see. The body also contains a small snippet of JSON indicating that the created item has the ID 11. Before, there were 10 records, now this is the 11th record. Another good sign that this POST request worked.</a:t>
            </a:r>
            <a:endParaRPr/>
          </a:p>
        </p:txBody>
      </p:sp>
      <p:sp>
        <p:nvSpPr>
          <p:cNvPr id="177" name="Google Shape;177;gae6c2e761e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e6c2e761e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e6c2e761e_0_5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Tests are little blocks of JavaScript added to requests that help you verify results. As I said, these are done in the post-response scripts tab</a:t>
            </a:r>
            <a:endParaRPr/>
          </a:p>
          <a:p>
            <a:pPr indent="0" lvl="0" marL="0" rtl="0" algn="l">
              <a:spcBef>
                <a:spcPts val="0"/>
              </a:spcBef>
              <a:spcAft>
                <a:spcPts val="0"/>
              </a:spcAft>
              <a:buNone/>
            </a:pPr>
            <a:r>
              <a:rPr lang="sv-SE"/>
              <a:t>In the language we specified before, these are our “test oracles” - in these, we embed our expectations on correct behavior, and then code to compare those expectations to the results we see. This can be as simple as checking the response status. It can also be more complex, where we inspect the JSON returned and make explicit comparisons. The best starting point for building these is to use the PostMan test Javascript library, called pm.test. This offers you commands that you can use to make assertions and verify results. I’ll show a couple of examples, but the best place to see a full list of example scripts is at </a:t>
            </a:r>
            <a:r>
              <a:rPr lang="sv-SE" u="sng">
                <a:solidFill>
                  <a:schemeClr val="hlink"/>
                </a:solidFill>
                <a:hlinkClick r:id="rId2"/>
              </a:rPr>
              <a:t>https://learning.postman.com/docs/writing-scripts/script-references/test-examples/</a:t>
            </a:r>
            <a:r>
              <a:rPr lang="sv-SE"/>
              <a:t> </a:t>
            </a:r>
            <a:endParaRPr/>
          </a:p>
        </p:txBody>
      </p:sp>
      <p:sp>
        <p:nvSpPr>
          <p:cNvPr id="187" name="Google Shape;187;gae6c2e761e_0_5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e6c2e761e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e6c2e761e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ae6c2e761e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e6c2e761e_0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e6c2e761e_0_5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let’s look at checking some expected values. Go back to the script  tab and let's add two more tests. This time we will compare the expected result to the actual result. From the snippets section, click on "Response body:JSON value check" and “response </a:t>
            </a:r>
            <a:r>
              <a:rPr lang="sv-SE"/>
              <a:t>body contains string”</a:t>
            </a:r>
            <a:r>
              <a:rPr lang="sv-SE"/>
              <a:t>. In our</a:t>
            </a:r>
            <a:r>
              <a:rPr lang="sv-SE"/>
              <a:t> tests, we want to check that the student’s name is Sven Svensson and that he has passed the course DIT010. The snippet inserted is generic, so we need to adapt it to our needs. Next, we then replace "Your Test Name" from the code with actual test names. Replace jsonData.value with jsonData.name. In the second test, we replace the generic “value” with “courses_passed” and note the course that should be contained within that array. </a:t>
            </a:r>
            <a:r>
              <a:rPr lang="sv-SE"/>
              <a:t>We can see </a:t>
            </a:r>
            <a:r>
              <a:rPr lang="sv-SE"/>
              <a:t>what</a:t>
            </a:r>
            <a:r>
              <a:rPr lang="sv-SE"/>
              <a:t> was actually returned on the right, and the tests pass.</a:t>
            </a:r>
            <a:endParaRPr/>
          </a:p>
        </p:txBody>
      </p:sp>
      <p:sp>
        <p:nvSpPr>
          <p:cNvPr id="206" name="Google Shape;206;gae6c2e761e_0_5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ae6c2e761e_0_5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ae6c2e761e_0_5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Click send. There should now be two passed test results for your request. You can see the names of the test and the status of each in the GUI</a:t>
            </a:r>
            <a:endParaRPr/>
          </a:p>
        </p:txBody>
      </p:sp>
      <p:sp>
        <p:nvSpPr>
          <p:cNvPr id="217" name="Google Shape;217;gae6c2e761e_0_5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fc56f2fcc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fc56f2fcc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So, that gives you an idea of what a concrete test case looks like. Of </a:t>
            </a:r>
            <a:r>
              <a:rPr lang="sv-SE" sz="1100">
                <a:solidFill>
                  <a:srgbClr val="000000"/>
                </a:solidFill>
                <a:latin typeface="Arial"/>
                <a:ea typeface="Arial"/>
                <a:cs typeface="Arial"/>
                <a:sym typeface="Arial"/>
              </a:rPr>
              <a:t>course</a:t>
            </a:r>
            <a:r>
              <a:rPr lang="sv-SE" sz="1100">
                <a:solidFill>
                  <a:srgbClr val="000000"/>
                </a:solidFill>
                <a:latin typeface="Arial"/>
                <a:ea typeface="Arial"/>
                <a:cs typeface="Arial"/>
                <a:sym typeface="Arial"/>
              </a:rPr>
              <a:t>, we need to </a:t>
            </a:r>
            <a:r>
              <a:rPr lang="sv-SE" sz="1100">
                <a:solidFill>
                  <a:srgbClr val="000000"/>
                </a:solidFill>
                <a:latin typeface="Arial"/>
                <a:ea typeface="Arial"/>
                <a:cs typeface="Arial"/>
                <a:sym typeface="Arial"/>
              </a:rPr>
              <a:t>actually</a:t>
            </a:r>
            <a:r>
              <a:rPr lang="sv-SE" sz="1100">
                <a:solidFill>
                  <a:srgbClr val="000000"/>
                </a:solidFill>
                <a:latin typeface="Arial"/>
                <a:ea typeface="Arial"/>
                <a:cs typeface="Arial"/>
                <a:sym typeface="Arial"/>
              </a:rPr>
              <a:t> design those test cases. Let’s talk about a process for coming up with those.</a:t>
            </a:r>
            <a:endParaRPr/>
          </a:p>
        </p:txBody>
      </p:sp>
      <p:sp>
        <p:nvSpPr>
          <p:cNvPr id="227" name="Google Shape;227;g1fc56f2fcc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fc56f2fcc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fc56f2fcc5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Creating functional tests can be boiled down to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a:t>
            </a:r>
            <a:r>
              <a:rPr lang="sv-SE"/>
              <a:t>you want to test - typically we talk about these in terms of i</a:t>
            </a:r>
            <a:r>
              <a:rPr lang="sv-SE">
                <a:solidFill>
                  <a:schemeClr val="dk1"/>
                </a:solidFill>
              </a:rPr>
              <a:t>ndependently testable</a:t>
            </a:r>
            <a:r>
              <a:rPr lang="sv-SE"/>
              <a:t> features </a:t>
            </a:r>
            <a:r>
              <a:rPr lang="sv-SE">
                <a:solidFill>
                  <a:schemeClr val="dk1"/>
                </a:solidFill>
              </a:rPr>
              <a:t>of your system. What features or functions are surfaced by </a:t>
            </a:r>
            <a:r>
              <a:rPr lang="sv-SE"/>
              <a:t>an interface and </a:t>
            </a:r>
            <a:r>
              <a:rPr lang="sv-SE">
                <a:solidFill>
                  <a:schemeClr val="dk1"/>
                </a:solidFill>
              </a:rPr>
              <a:t>can be tested in </a:t>
            </a:r>
            <a:r>
              <a:rPr lang="sv-SE"/>
              <a:t>relative </a:t>
            </a:r>
            <a:r>
              <a:rPr lang="sv-SE">
                <a:solidFill>
                  <a:schemeClr val="dk1"/>
                </a:solidFill>
              </a:rPr>
              <a:t>isolation</a:t>
            </a:r>
            <a:r>
              <a:rPr lang="sv-SE"/>
              <a:t>from other parts of the system? Or, in some cases, you might discuss a set of functions that are tested together</a:t>
            </a:r>
            <a:endParaRPr/>
          </a:p>
          <a:p>
            <a:pPr indent="-317500" lvl="0" marL="457200" rtl="0" algn="l">
              <a:lnSpc>
                <a:spcPct val="115000"/>
              </a:lnSpc>
              <a:spcBef>
                <a:spcPts val="0"/>
              </a:spcBef>
              <a:spcAft>
                <a:spcPts val="0"/>
              </a:spcAft>
              <a:buClr>
                <a:schemeClr val="dk1"/>
              </a:buClr>
              <a:buSzPts val="1400"/>
              <a:buChar char="-"/>
            </a:pPr>
            <a:r>
              <a:rPr lang="sv-SE"/>
              <a:t>For each of those targets,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c56f2fcc5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c56f2fcc5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first step is to identify what to test. We typically try to focus on one aspect of the systems at a time, that can be a single </a:t>
            </a:r>
            <a:r>
              <a:rPr lang="sv-SE"/>
              <a:t>function</a:t>
            </a:r>
            <a:r>
              <a:rPr lang="sv-SE"/>
              <a:t> or a small group of functions intended to be </a:t>
            </a:r>
            <a:r>
              <a:rPr lang="sv-SE"/>
              <a:t>used together.  </a:t>
            </a:r>
            <a:r>
              <a:rPr lang="sv-SE"/>
              <a:t>An independently testable feature or function is a well-defined function that can be tested in (relative) isolation from other functionality. This is often pretty clear in system or subsystem-level testing. You look at the “verbs” - the actions you can perform with the software. If you are working with an interface, it is the high-level functionality you can access through that interface. In your API, it might be each defined endpoint. It can be much fuzzier in a GUI, but we can look at what functionality a user can perform through the graphical interface.  In general, for a n interface, look at what the user would see as a distinct, independent function.  It also depends on the level of testing. </a:t>
            </a:r>
            <a:r>
              <a:rPr lang="sv-SE">
                <a:solidFill>
                  <a:schemeClr val="dk1"/>
                </a:solidFill>
              </a:rPr>
              <a:t>For example, a web forum might be able to bring up a list of members. When it does so, it sorts them into alphabetical order. When </a:t>
            </a:r>
            <a:r>
              <a:rPr lang="sv-SE"/>
              <a:t>doing system-level testing</a:t>
            </a:r>
            <a:r>
              <a:rPr lang="sv-SE">
                <a:solidFill>
                  <a:schemeClr val="dk1"/>
                </a:solidFill>
              </a:rPr>
              <a:t>, “list members” might be an independently testable feature</a:t>
            </a:r>
            <a:r>
              <a:rPr lang="sv-SE"/>
              <a:t>, where we focus on activating that function, through the website in a browser. We might look at the page that appears, the content of the list, the graphical layout of hte page, and so on when we test that feature. During unit testing, we might dive deep into the codebase. At that level, we might test a function in an individual class in the code, for example, at that level, we might test the sorting function itself directly. At the unit testing stage for that class, the sorting function might be its own independently testable feature. And, again, we might look at functions intended to be used together. For example, for a bank account, we might test combinations of adding and removing money from an account, even those are two functions.</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fc56f2fcc5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fc56f2fcc5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outcome of a function depends on the choices we make when we test it. What do I mean by choices? This is anything important that we can control when we test. The parameters, variable choices, and environmental factors that influence the execution of a feature. The obvious choices are the input parameters of the function. We choose values for those. Of course, we might even drill in further and look at the aspects of the input that we can vary.However,,</a:t>
            </a:r>
            <a:r>
              <a:rPr lang="sv-SE">
                <a:solidFill>
                  <a:schemeClr val="dk1"/>
                </a:solidFill>
              </a:rPr>
              <a:t> explicitly defined parameters might not be the only </a:t>
            </a:r>
            <a:r>
              <a:rPr lang="sv-SE"/>
              <a:t>thing that determines the output you get from a function</a:t>
            </a:r>
            <a:r>
              <a:rPr lang="sv-SE">
                <a:solidFill>
                  <a:schemeClr val="dk1"/>
                </a:solidFill>
              </a:rPr>
              <a:t>. </a:t>
            </a:r>
            <a:r>
              <a:rPr lang="sv-SE"/>
              <a:t>You might have configuration options you chose for the software - flags at start-up, an account we log into. Third, what other environmental factors could lead to a different outcome? There may be many of these and these and configuration options are implicit parameters, as they can have a big impact on the outcome of executing this function. Things like your network connection - number of concurrent users - whether a file exists or not, what is in that file, whether we can connect to the database, what is in that database - does it already have the record we want to insert? - is the hard disk full. We want to consider any important factors that could change the outcome of this function. These are the choices we will decide on when we test.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2ea488abd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32ea488abd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First, some preliminaries. As mentioned last time, When we design test cases, we want to show that the program either operates correctly, or that it meets some other desired aspect of quality - such as meeting a performance goal. To do that, we need to interact with the program - make it perform an action that will show it meets our goals. There are two fundamental sources of information that we use, what we call functional, or black box, testing and structural, or white box testing. In functional testing, we use the requirements, design documents, code comments, or other sources of program information to design test cases - that is, we use information that describes how the code should act, and we design test cases to show that it does </a:t>
            </a:r>
            <a:r>
              <a:rPr lang="sv-SE"/>
              <a:t>exactly that. In structural testing, we use the code itself as a source of information. We take checklists - called coverage criteria - and they tell us to take the code and make sure it is run in specific ways, like getting a true and false outcome for each if statement - and we make sure we do so in our test cases.</a:t>
            </a:r>
            <a:endParaRPr/>
          </a:p>
        </p:txBody>
      </p:sp>
      <p:sp>
        <p:nvSpPr>
          <p:cNvPr id="75" name="Google Shape;75;g32ea488abd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c56f2fcc5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fc56f2fcc5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Say we have a user registration feature on a website. What </a:t>
            </a:r>
            <a:r>
              <a:rPr lang="sv-SE"/>
              <a:t>choices do we make? First, consider the inputs to the function and what you can vary about them. Each input parameter could be one or more choices. Right away, we have several choices: (2) </a:t>
            </a:r>
            <a:r>
              <a:rPr lang="sv-SE">
                <a:solidFill>
                  <a:schemeClr val="dk1"/>
                </a:solidFill>
              </a:rPr>
              <a:t>Now, the explicitly defined parameters might not be the only factors that you can control and that affect</a:t>
            </a:r>
            <a:r>
              <a:rPr lang="sv-SE"/>
              <a:t> the outcome of the function. I</a:t>
            </a:r>
            <a:r>
              <a:rPr lang="sv-SE">
                <a:solidFill>
                  <a:schemeClr val="dk1"/>
                </a:solidFill>
              </a:rPr>
              <a:t>f you’re registering users, what else might </a:t>
            </a:r>
            <a:r>
              <a:rPr lang="sv-SE"/>
              <a:t>influence the outcome</a:t>
            </a:r>
            <a:r>
              <a:rPr lang="sv-SE">
                <a:solidFill>
                  <a:schemeClr val="dk1"/>
                </a:solidFill>
              </a:rPr>
              <a:t>? How about a database to store those users? That database is going to influence execution. </a:t>
            </a:r>
            <a:r>
              <a:rPr lang="sv-SE"/>
              <a:t>In this case, we might want to consider whether we can connect to the database and</a:t>
            </a:r>
            <a:r>
              <a:rPr lang="sv-SE">
                <a:solidFill>
                  <a:schemeClr val="dk1"/>
                </a:solidFill>
              </a:rPr>
              <a:t> whether is has this user already in it or not - those have an effect on how the test executes. So, we need to take that into account. This means that for the function </a:t>
            </a:r>
            <a:r>
              <a:rPr lang="sv-SE"/>
              <a:t>“register for website”, we make 8 choices already, and there could be even more.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c56f2fcc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c56f2fcc5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key to identifying more choices is in understanding how the input parameters are used by the function. (2-3) </a:t>
            </a:r>
            <a:r>
              <a:rPr lang="sv-SE">
                <a:solidFill>
                  <a:schemeClr val="dk1"/>
                </a:solidFill>
              </a:rPr>
              <a:t>But, any context for how those are used in practice and how they impact execution is invaluable for coming up with tests. If the database already contains an entry for that combination of fields, registration should be rejected.</a:t>
            </a:r>
            <a:r>
              <a:rPr lang="sv-SE"/>
              <a:t> or (last two)</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fc56f2fcc5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fc56f2fcc5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input for a function might be split into multiple “choices” based on contextual use.  The database may or may not contain a record for that user. In either case, issues may emerge based on the size of the database. The program may also have issues if a database connection cannot be established. This means that “database” - even though it is an implicit parameter to the User Registration function - is not one choice. Rather, you have three “choices” for this function based on the database</a:t>
            </a:r>
            <a:r>
              <a:rPr lang="sv-SE">
                <a:solidFill>
                  <a:schemeClr val="dk1"/>
                </a:solidFill>
              </a:rPr>
              <a:t>, three things we can vary when testing. So, when thinking about </a:t>
            </a:r>
            <a:r>
              <a:rPr lang="sv-SE"/>
              <a:t>choices</a:t>
            </a:r>
            <a:r>
              <a:rPr lang="sv-SE">
                <a:solidFill>
                  <a:schemeClr val="dk1"/>
                </a:solidFill>
              </a:rPr>
              <a:t>, it is less important to capture just the literal input that would be passed to the </a:t>
            </a:r>
            <a:r>
              <a:rPr lang="sv-SE"/>
              <a:t>function</a:t>
            </a:r>
            <a:r>
              <a:rPr lang="sv-SE">
                <a:solidFill>
                  <a:schemeClr val="dk1"/>
                </a:solidFill>
              </a:rPr>
              <a:t>, and more important to capture each thing we can vary when testing the </a:t>
            </a:r>
            <a:r>
              <a:rPr lang="sv-SE"/>
              <a:t>function</a:t>
            </a:r>
            <a:r>
              <a:rPr lang="sv-SE">
                <a:solidFill>
                  <a:schemeClr val="dk1"/>
                </a:solidFill>
              </a:rPr>
              <a:t>. (3-5)</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66fcebbd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66fcebbd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(ask them for suggestions on choices) (two click, talk over)</a:t>
            </a:r>
            <a:endParaRPr/>
          </a:p>
          <a:p>
            <a:pPr indent="0" lvl="0" marL="0" rtl="0" algn="l">
              <a:spcBef>
                <a:spcPts val="0"/>
              </a:spcBef>
              <a:spcAft>
                <a:spcPts val="0"/>
              </a:spcAft>
              <a:buNone/>
            </a:pPr>
            <a:r>
              <a:rPr lang="sv-SE"/>
              <a:t>Already you can also see some relations emerge between these choices. In the end, an empty array couldn’t have the string in it). We will talk about filling out options for choices in a moment.</a:t>
            </a:r>
            <a:endParaRPr/>
          </a:p>
        </p:txBody>
      </p:sp>
      <p:sp>
        <p:nvSpPr>
          <p:cNvPr id="295" name="Google Shape;295;g2666fcebbd6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fc56f2fcc5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fc56f2fcc5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c56f2fcc5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c56f2fcc5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Ok, let’s start to set up a test case. We have a </a:t>
            </a:r>
            <a:r>
              <a:rPr lang="sv-SE"/>
              <a:t> registration function. It accepts POST requests. The request body must contain a student and course ID. the function returns a status code - 201 if the registration was completed, 200 for an error based on the input, like a student registering for an illegal course, others for other errors - 503 for server errors, etc. It also returns a JSON message with more information on the result. We can then use an assertion to determine whether the result was what we expected. For example, we could check the status code and the result message for particular values (go over)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fc56f2fcc5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fc56f2fcc5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(title) (click) The literal value of the student ID and course ID, of course. What else do we control? (discuss) (click) What could we do with the set up to change the outcome? (click) (go over box and discuss)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fc56f2fcc5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fc56f2fcc5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fc56f2fcc5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fc56f2fcc5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
        <p:nvSpPr>
          <p:cNvPr id="344" name="Google Shape;344;g1fc56f2fcc5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b19ff9da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b19ff9da7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53" name="Google Shape;353;g9b19ff9da7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ea488abd6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ea488abd6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Functional testing is the standard mode for test design. We use these requirements, documentation, bug reports, and so on to </a:t>
            </a:r>
            <a:r>
              <a:rPr lang="sv-SE"/>
              <a:t>design</a:t>
            </a:r>
            <a:r>
              <a:rPr lang="sv-SE"/>
              <a:t> tests based on this knowledge of what the code should do. If the tests pass, then the code is working as it should, based on our ideas of how it should function. In this mode, we treat the program itself as a box that input goes into and output comes from. We try not to be biased by what the code actually does. Again, this is how we generally design tests, and structural testing serves as a complimentary source of information to flesh out the test suite. Since we often have requirements before a line of code has been written, we can start using that information to design tests before we even begin to write code. This leads to test-driven design, a major philosophy of agile processes, where we create tests for our code before we write that code - and know we did a good job if those tests pass.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fc56f2fcc5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fc56f2fcc5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1-2</a:t>
            </a:r>
            <a:r>
              <a:rPr lang="sv-SE">
                <a:solidFill>
                  <a:schemeClr val="dk1"/>
                </a:solidFill>
              </a:rPr>
              <a:t>) The next step, obviously, is to come up with the input to those parameters. We do this based on the ch</a:t>
            </a:r>
            <a:r>
              <a:rPr lang="sv-SE"/>
              <a:t>oices. What we need to do is identify the options for each choice. These are called the representative values for reasons we will see more clearly in a moment. </a:t>
            </a:r>
            <a:r>
              <a:rPr lang="sv-SE">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666fcebbd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666fcebbd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some cases, </a:t>
            </a:r>
            <a:r>
              <a:rPr lang="sv-SE"/>
              <a:t>this is easy. In others, it is much harder. LEt’s look at this example. Two of these three choices are easy to identify representative values for. (point out). These are just yes or no values. (click) What about this choice? </a:t>
            </a:r>
            <a:endParaRPr/>
          </a:p>
        </p:txBody>
      </p:sp>
      <p:sp>
        <p:nvSpPr>
          <p:cNvPr id="377" name="Google Shape;377;g2666fcebbd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66fcebbd6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666fcebbd6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What about on our user registration? (go over). Do we want to try all of those?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fc56f2fcc5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fc56f2fcc5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a:t>
            </a:r>
            <a:r>
              <a:rPr lang="sv-SE"/>
              <a:t>a</a:t>
            </a:r>
            <a:r>
              <a:rPr lang="sv-SE">
                <a:solidFill>
                  <a:schemeClr val="dk1"/>
                </a:solidFill>
              </a:rPr>
              <a:t> calculator and just look at addition. Let’s just restrict the numbers to 32 bit integers. If we wanted to exhaustively test </a:t>
            </a:r>
            <a:r>
              <a:rPr lang="sv-SE"/>
              <a:t>adding two numbers</a:t>
            </a:r>
            <a:r>
              <a:rPr lang="sv-SE">
                <a:solidFill>
                  <a:schemeClr val="dk1"/>
                </a:solidFill>
              </a:rPr>
              <a:t>,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fc56f2fcc5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fc56f2fcc5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r>
              <a:rPr lang="sv-SE"/>
              <a:t> </a:t>
            </a:r>
            <a:r>
              <a:rPr lang="sv-SE">
                <a:solidFill>
                  <a:schemeClr val="dk1"/>
                </a:solidFill>
              </a:rPr>
              <a:t>Purely from the verification perspective, there are only so many outcomes of a function, and you’ll have a lot of inputs that lead to the same outcomes. Why use all of them? We can cut that down some. </a:t>
            </a:r>
            <a:r>
              <a:rPr lang="sv-SE"/>
              <a:t> </a:t>
            </a:r>
            <a:r>
              <a:rPr lang="sv-SE">
                <a:solidFill>
                  <a:schemeClr val="dk1"/>
                </a:solidFill>
              </a:rPr>
              <a:t>Then, fundamentally, testing is really something we do to find problems, and some inputs are going to be better than others and revealing those problems. We want those inputs. Sadly, we don’t know which tests will reveal faults until we run them. But, as a start, we know that two tests with inputs that are very different from each other are more likely to reveal faults than two tests with very similar input. </a:t>
            </a:r>
            <a:r>
              <a:rPr lang="sv-SE"/>
              <a:t> </a:t>
            </a:r>
            <a:r>
              <a:rPr lang="sv-SE">
                <a:solidFill>
                  <a:schemeClr val="dk1"/>
                </a:solidFill>
              </a:rPr>
              <a:t>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fc56f2fcc5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fc56f2fcc5_0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for a variable. This is the space of all possible i</a:t>
            </a:r>
            <a:r>
              <a:rPr lang="sv-SE"/>
              <a:t>nputs values for a variable (click) </a:t>
            </a:r>
            <a:r>
              <a:rPr lang="sv-SE">
                <a:solidFill>
                  <a:schemeClr val="dk1"/>
                </a:solidFill>
              </a:rPr>
              <a:t>In truth, faults are pretty sparse in the input space as a whole, but they are dense in the part of the input space in which they appear. If we try an inp</a:t>
            </a:r>
            <a:r>
              <a:rPr lang="sv-SE"/>
              <a:t>ut, and it fails, there’s a good chance that a highly similar value will also fail. (click) </a:t>
            </a:r>
            <a:r>
              <a:rPr lang="sv-SE">
                <a:solidFill>
                  <a:schemeClr val="dk1"/>
                </a:solidFill>
              </a:rPr>
              <a:t>In practice, you can almost always divide the space into partitions - into logical group of inputs based on some criteria - maybe based on the outcome they’ll trigger. The thing is, if we do a good job of partitioning, and we come up with an input that lands in a space dense with faults, then we’re in good shape. 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larger range of different results than just randomly trying input. If a feature can result in different outcomes, we’re more likely to hit all of those by br</a:t>
            </a:r>
            <a:r>
              <a:rPr lang="sv-SE"/>
              <a:t>ea</a:t>
            </a:r>
            <a:r>
              <a:rPr lang="sv-SE">
                <a:solidFill>
                  <a:schemeClr val="dk1"/>
                </a:solidFill>
              </a:rPr>
              <a:t>king the input space down along </a:t>
            </a:r>
            <a:r>
              <a:rPr lang="sv-SE"/>
              <a:t>different line</a:t>
            </a:r>
            <a:r>
              <a:rPr lang="sv-SE">
                <a:solidFill>
                  <a:schemeClr val="dk1"/>
                </a:solidFill>
              </a:rPr>
              <a:t>, and as a result, we’re way more likely to hit that space where faults are dense and trigger a few of them. By incorporating </a:t>
            </a:r>
            <a:r>
              <a:rPr lang="sv-SE"/>
              <a:t>domain </a:t>
            </a:r>
            <a:r>
              <a:rPr lang="sv-SE">
                <a:solidFill>
                  <a:schemeClr val="dk1"/>
                </a:solidFill>
              </a:rPr>
              <a:t>knowledge and experience, you can make sure that the tests actually cover a representative portion of that input space.</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c56f2fcc5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fc56f2fcc5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a:t>
            </a:r>
            <a:r>
              <a:rPr lang="sv-SE"/>
              <a:t>input</a:t>
            </a:r>
            <a:r>
              <a:rPr lang="sv-SE">
                <a:solidFill>
                  <a:schemeClr val="dk1"/>
                </a:solidFill>
              </a:rPr>
              <a:t> that </a:t>
            </a:r>
            <a:r>
              <a:rPr lang="sv-SE"/>
              <a:t>is</a:t>
            </a:r>
            <a:r>
              <a:rPr lang="sv-SE">
                <a:solidFill>
                  <a:schemeClr val="dk1"/>
                </a:solidFill>
              </a:rPr>
              <a:t> essentially interchangeable. An equivalence class of tests essentially test the same scenario - they give you the same outcome, they trigger the same behavioral pattern, same usage of a feature, they do the</a:t>
            </a:r>
            <a:r>
              <a:rPr lang="sv-SE"/>
              <a:t> same thing according to come criterion we define</a:t>
            </a:r>
            <a:r>
              <a:rPr lang="sv-SE">
                <a:solidFill>
                  <a:schemeClr val="dk1"/>
                </a:solidFill>
              </a:rPr>
              <a:t>. (2-3)</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fc56f2fcc5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fc56f2fcc5_0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Can you group based on the output event that occurs?</a:t>
            </a:r>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 that might give us </a:t>
            </a:r>
            <a:r>
              <a:rPr lang="sv-SE"/>
              <a:t>different outcomes based on context</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the operating environment might influence system behavior</a:t>
            </a:r>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fc56f2fcc5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fc56f2fcc5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This is a good first step, then we might break down further from there.</a:t>
            </a:r>
            <a:r>
              <a:rPr lang="sv-SE"/>
              <a:t>It is often easier to find good tests by looking at the outputs and working backwards. For example, we have this how many items are in the array. We don’t need to try all possible array sizes. We can start by just selecting representative values that could lead to different outcomes (click,go over). We then might break these representative values down further later on, but this is a good start.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fc56f2fcc5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fc56f2fcc5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also natural to look for how you could split the parameter</a:t>
            </a:r>
            <a:r>
              <a:rPr lang="sv-SE"/>
              <a:t>’s values into </a:t>
            </a:r>
            <a:r>
              <a:rPr lang="sv-SE">
                <a:solidFill>
                  <a:schemeClr val="dk1"/>
                </a:solidFill>
              </a:rPr>
              <a:t>discrete ranges</a:t>
            </a:r>
            <a:r>
              <a:rPr lang="sv-SE"/>
              <a:t>, informed by both the variable type and the context of how it is used in the function. For example, If we have a numeric input parameter. We, at least, should try negative, 0, and positive values. If conversions take place, like String to Int, we should try non-numeric values to see if we properly protect against them. We might then further divide it based on how it is used. For example, if it is intended to be a 5-digit integer between 10000 and 99999, but you just inter an integer, you mgiht first divide this into: less than five digits, more than five digits, and the expected five digit. Then think a little more about other special numbers that might do something weird.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ea488abd6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ea488abd6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or White box, methods are based the structure of the source code that we wrote, and we design tests to deliberately execute the code in a particular way. Rather than looking at the requirements and saying that, well, this type of input should lead to this type of outcome - where we don’t really look into the code - we instead look at the if-statement on line 10 and say that we want input that makes this if-statement evaluate to true. Typically, white box testing is based on coverage of some part of the source code as prescribed by different checklists of goals. These checklists - called adequacy criteria - suggest that you will increase your likelihood of detecting faults if you ensure that the code itself is exercised in a particular manner. The most common of these are statement coverage - which says that all lines of code need to be executed at least once, and branch coverage - that says that all conditional expresions need to evaluate to all possible outcomes. All if-statements need to evaluate to true and false, all switch statements need to hit each case, and all loops need to run at least one cycle and exit. When we do this, the oracles - the </a:t>
            </a:r>
            <a:r>
              <a:rPr lang="sv-SE"/>
              <a:t>expected output - are stil based on the requirements. So, if the code does the wrong thing, we still detect it. T</a:t>
            </a:r>
            <a:r>
              <a:rPr lang="sv-SE"/>
              <a:t>his is important for filling in the gaps left by functional test design, which may not have forced all of the code in place to run in the first place - e.g., we may lack requirements for some code. These adequacy criteria suggest weaknesses in our test suite that we can plug by adding more test cases. These criteria also can generally be measured by tools, give a good stopping place for testing, and can serve as the basis for automated input generation.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fc56f2fcc5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fc56f2fcc5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 So, use experience with those to suggest values to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666fcebbd6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666fcebbd6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Now, we have added some items (go over)</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fc56f2fcc5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fc56f2fcc5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environment that the program operates or timing of actions can also easily impact the behavior of the program. Thus, the environment can also be considered when forming </a:t>
            </a:r>
            <a:r>
              <a:rPr lang="sv-SE"/>
              <a:t>value </a:t>
            </a:r>
            <a:r>
              <a:rPr lang="sv-SE">
                <a:solidFill>
                  <a:schemeClr val="dk1"/>
                </a:solidFill>
              </a:rPr>
              <a:t>partitions. Consider the environment you’re operating in, how it can influence the input or output of the system, and how the combination of both explicit program inputs and implicit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9b19ff9da7_0_1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9b19ff9da7_0_1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Very hard and very crucial to get right. </a:t>
            </a:r>
            <a:r>
              <a:rPr lang="sv-SE">
                <a:solidFill>
                  <a:schemeClr val="dk1"/>
                </a:solidFill>
              </a:rPr>
              <a:t>but also something that can be very important. For many systems, the timing of an input is an unstated, implicit input. If timing matters, you need to remember that it is part of the input, and partition it accordingly.</a:t>
            </a:r>
            <a:r>
              <a:rPr lang="sv-SE"/>
              <a:t> </a:t>
            </a:r>
            <a:r>
              <a:rPr lang="sv-SE">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Or,</a:t>
            </a:r>
            <a:r>
              <a:rPr lang="sv-SE"/>
              <a:t> s</a:t>
            </a:r>
            <a:r>
              <a:rPr lang="sv-SE">
                <a:solidFill>
                  <a:schemeClr val="dk1"/>
                </a:solidFill>
              </a:rPr>
              <a:t>trange behaviors can happen when reading from a file or writing out to a file, try (read) </a:t>
            </a:r>
            <a:r>
              <a:rPr lang="sv-SE"/>
              <a:t>Timing can be partitioned.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666fcebbd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2666fcebbd6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2666fcebbd6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666fcebbd6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666fcebbd6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Now, we have added some items (go over)</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fc56f2fcc5_0_2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fc56f2fcc5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In addition, we need to consider the interaction between the parameters. (go over)</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fc56f2fcc5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fc56f2fcc5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
        <p:nvSpPr>
          <p:cNvPr id="554" name="Google Shape;554;g1fc56f2fcc5_0_2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fc56f2fcc5_0_2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fc56f2fcc5_0_2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a:t>
            </a:r>
            <a:r>
              <a:rPr lang="sv-SE"/>
              <a:t>unction and its choices</a:t>
            </a:r>
            <a:r>
              <a:rPr lang="sv-SE">
                <a:solidFill>
                  <a:schemeClr val="dk1"/>
                </a:solidFill>
              </a:rPr>
              <a:t>,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a:t>
            </a:r>
            <a:r>
              <a:rPr lang="sv-SE"/>
              <a:t>choice</a:t>
            </a:r>
            <a:r>
              <a:rPr lang="sv-SE">
                <a:solidFill>
                  <a:schemeClr val="dk1"/>
                </a:solidFill>
              </a:rPr>
              <a:t>. For each input choice,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a:t>
            </a:r>
            <a:r>
              <a:rPr lang="sv-SE"/>
              <a:t>choice </a:t>
            </a:r>
            <a:r>
              <a:rPr lang="sv-SE">
                <a:solidFill>
                  <a:schemeClr val="dk1"/>
                </a:solidFill>
              </a:rPr>
              <a:t>partitioned. For tests, we feed in a combination of </a:t>
            </a:r>
            <a:r>
              <a:rPr lang="sv-SE"/>
              <a:t>decisions for each of those choices</a:t>
            </a:r>
            <a:r>
              <a:rPr lang="sv-SE">
                <a:solidFill>
                  <a:schemeClr val="dk1"/>
                </a:solidFill>
              </a:rPr>
              <a:t>. Not just a value for one, but a value for all explicit and implicit inputs of </a:t>
            </a:r>
            <a:r>
              <a:rPr lang="sv-SE"/>
              <a:t>the</a:t>
            </a:r>
            <a:r>
              <a:rPr lang="sv-SE">
                <a:solidFill>
                  <a:schemeClr val="dk1"/>
                </a:solidFill>
              </a:rPr>
              <a:t> function. So, you create a set of abstract tests wh</a:t>
            </a:r>
            <a:r>
              <a:rPr lang="sv-SE"/>
              <a:t>ere each abstract test specification has a partition selected for each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Then, we can turn those specifications into one or more concrete test cases by choosing actual concrete values for each partition selected.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fc56f2fcc5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fc56f2fcc5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to test this registration function</a:t>
            </a:r>
            <a:r>
              <a:rPr lang="sv-SE"/>
              <a:t>, we can add two setup steps to put the system in the right state, We have endpoints containing student records for a particular student, and information on particular courses. Relevant to our test choices, we can set the student’s status and the courses they have taken and the prerequisites of a course. This lets us set up the system to run our actual tests of the registration </a:t>
            </a:r>
            <a:r>
              <a:rPr lang="sv-SE"/>
              <a:t>function</a:t>
            </a:r>
            <a:r>
              <a:rPr lang="sv-SE"/>
              <a:t>. then we can submit a POST request to register with the right student and course ID. We can then use a postman test to verify the result. This can’t be run in full yet, but gives us a recipe to set up where we fill in all of these red VALUEs. We need to start filling this in based on our selected representative values.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9b19ff9d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9b19ff9d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we are going to start talking about functional test creation, then later in the study period, we will look at structural test design. We’re going to first introduce our first </a:t>
            </a:r>
            <a:r>
              <a:rPr lang="sv-SE"/>
              <a:t>testing</a:t>
            </a:r>
            <a:r>
              <a:rPr lang="sv-SE"/>
              <a:t> framework, because I want to have something concrete to illustrate test cases. For that purpose, we’re going to use Postman, which is a framework for interacting with - and testing - REST APIs. We will then talk about a process for designing test cases. This five step process is a brainstorming activity that we can use to </a:t>
            </a:r>
            <a:r>
              <a:rPr lang="sv-SE"/>
              <a:t>create</a:t>
            </a:r>
            <a:r>
              <a:rPr lang="sv-SE"/>
              <a:t> tests at all levels - unit, integration, and full system testing - and is the basis of all testing activities. </a:t>
            </a:r>
            <a:endParaRPr/>
          </a:p>
        </p:txBody>
      </p:sp>
      <p:sp>
        <p:nvSpPr>
          <p:cNvPr id="116" name="Google Shape;116;g9b19ff9d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fc56f2fcc5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fc56f2fcc5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fill this in, we need to identify all test specifications to cover. We don’t just pass in values to a single input. We pass in values to all inputs at once. To form our test specifications, our list of test types, we need to list out all of the possible legal combinations of representative values partitions for all choices. For example, </a:t>
            </a:r>
            <a:endParaRPr/>
          </a:p>
          <a:p>
            <a:pPr indent="0" lvl="0" marL="0" rtl="0" algn="l">
              <a:lnSpc>
                <a:spcPct val="115000"/>
              </a:lnSpc>
              <a:spcBef>
                <a:spcPts val="0"/>
              </a:spcBef>
              <a:spcAft>
                <a:spcPts val="0"/>
              </a:spcAft>
              <a:buClr>
                <a:schemeClr val="dk1"/>
              </a:buClr>
              <a:buSzPts val="1100"/>
              <a:buFont typeface="Arial"/>
              <a:buNone/>
            </a:pPr>
            <a:r>
              <a:rPr lang="sv-SE"/>
              <a:t>(go over, emphasize legal)</a:t>
            </a:r>
            <a:endParaRPr/>
          </a:p>
          <a:p>
            <a:pPr indent="0" lvl="0" marL="0" rtl="0" algn="l">
              <a:lnSpc>
                <a:spcPct val="115000"/>
              </a:lnSpc>
              <a:spcBef>
                <a:spcPts val="0"/>
              </a:spcBef>
              <a:spcAft>
                <a:spcPts val="0"/>
              </a:spcAft>
              <a:buNone/>
            </a:pPr>
            <a:r>
              <a:rPr lang="sv-SE"/>
              <a:t>then, we can create concrete test cases by assigning values to each abstract specification</a:t>
            </a:r>
            <a:endParaRPr/>
          </a:p>
          <a:p>
            <a:pPr indent="0" lvl="0" marL="0" rtl="0" algn="l">
              <a:lnSpc>
                <a:spcPct val="115000"/>
              </a:lnSpc>
              <a:spcBef>
                <a:spcPts val="0"/>
              </a:spcBef>
              <a:spcAft>
                <a:spcPts val="0"/>
              </a:spcAft>
              <a:buNone/>
            </a:pPr>
            <a:r>
              <a:rPr lang="sv-SE"/>
              <a:t>(go over number of abstract specifications, real test cases)</a:t>
            </a:r>
            <a:endParaRPr/>
          </a:p>
          <a:p>
            <a:pPr indent="0" lvl="0" marL="0" rtl="0" algn="l">
              <a:lnSpc>
                <a:spcPct val="115000"/>
              </a:lnSpc>
              <a:spcBef>
                <a:spcPts val="0"/>
              </a:spcBef>
              <a:spcAft>
                <a:spcPts val="0"/>
              </a:spcAft>
              <a:buClr>
                <a:schemeClr val="dk1"/>
              </a:buClr>
              <a:buSzPts val="1100"/>
              <a:buFont typeface="Arial"/>
              <a:buNone/>
            </a:pPr>
            <a:r>
              <a:rPr lang="sv-SE"/>
              <a:t>Next time, we will talk more about identifying and removing illegal combinations.</a:t>
            </a:r>
            <a:endParaRPr/>
          </a:p>
          <a:p>
            <a:pPr indent="0" lvl="0" marL="0" rtl="0" algn="l">
              <a:spcBef>
                <a:spcPts val="0"/>
              </a:spcBef>
              <a:spcAft>
                <a:spcPts val="0"/>
              </a:spcAft>
              <a:buNone/>
            </a:pPr>
            <a:r>
              <a:t/>
            </a:r>
            <a:endParaRPr/>
          </a:p>
        </p:txBody>
      </p:sp>
      <p:sp>
        <p:nvSpPr>
          <p:cNvPr id="584" name="Google Shape;584;g1fc56f2fcc5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fc56f2fcc5_0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fc56f2fcc5_0_2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a:t>Now, we have our set of test case specifications. We have all these abstract combinations of input types we want to try. Now, we need to transition to concrete test cases, where we feed in actual values. This is a simple instantiation of these test specifications (go over). Keep in mind, at this stage, you can create potentially many concrete test cases from any one of these specifications. Depending on your resources, you may want to try several test cases for each specification, especially if there are corner cases you can cover.</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1fc56f2fcc5_0_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1fc56f2fcc5_0_2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1fc56f2fcc5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1fc56f2fcc5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2ea488abd6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2ea488abd6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switch to </a:t>
            </a:r>
            <a:r>
              <a:rPr lang="sv-SE"/>
              <a:t>drawing to do together.. web-based discussion forum. Administrators can create “Discussion Boards”, which are areas where discussion topics can be created. For example, they might create a “Movies” board, where discussion topics about movies should be posted.</a:t>
            </a:r>
            <a:endParaRPr/>
          </a:p>
          <a:p>
            <a:pPr indent="0" lvl="0" marL="0" rtl="0" algn="l">
              <a:spcBef>
                <a:spcPts val="0"/>
              </a:spcBef>
              <a:spcAft>
                <a:spcPts val="0"/>
              </a:spcAft>
              <a:buNone/>
            </a:pPr>
            <a:r>
              <a:rPr lang="sv-SE"/>
              <a:t>Discussion boards have the following attributes: A name, A description, and Boards can be public or private (only accessible to administrators). The function returns TRUE if the user successfully created the discussion board. It returns FALSE if not. An exception can also be thrown if there is an error. </a:t>
            </a:r>
            <a:endParaRPr/>
          </a:p>
          <a:p>
            <a:pPr indent="0" lvl="0" marL="0" rtl="0" algn="l">
              <a:spcBef>
                <a:spcPts val="0"/>
              </a:spcBef>
              <a:spcAft>
                <a:spcPts val="0"/>
              </a:spcAft>
              <a:buNone/>
            </a:pPr>
            <a:r>
              <a:rPr lang="sv-SE"/>
              <a:t>A board will be registered under the following conditions: The user requesting board creation is an administrator. The board does not already exist. The board name and description do not contain any banned words. </a:t>
            </a:r>
            <a:endParaRPr/>
          </a:p>
          <a:p>
            <a:pPr indent="0" lvl="0" marL="0" rtl="0" algn="l">
              <a:spcBef>
                <a:spcPts val="0"/>
              </a:spcBef>
              <a:spcAft>
                <a:spcPts val="0"/>
              </a:spcAft>
              <a:buNone/>
            </a:pPr>
            <a:r>
              <a:rPr lang="sv-SE"/>
              <a:t>This function connects to a user database and a JSON file containing a list of existing boards.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2" name="Google Shape;652;g32ea488abd6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2ea488abd6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2ea488abd6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t>
            </a:r>
            <a:r>
              <a:rPr lang="sv-SE"/>
              <a:t>switch to drawing to do together, then show this)</a:t>
            </a:r>
            <a:endParaRPr/>
          </a:p>
        </p:txBody>
      </p:sp>
      <p:sp>
        <p:nvSpPr>
          <p:cNvPr id="660" name="Google Shape;660;g32ea488abd6_0_1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9b19ff9da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9b19ff9da7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9b19ff9da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9b19ff9da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2" name="Google Shape;68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e6c2e761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e6c2e761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What do these tests look like? </a:t>
            </a:r>
            <a:r>
              <a:rPr lang="sv-SE"/>
              <a:t>how you write concrete test cases is is very depedent on technology - which language are you working in? What product domain? what interface type? </a:t>
            </a:r>
            <a:r>
              <a:rPr lang="sv-SE" sz="1100">
                <a:latin typeface="Arial"/>
                <a:ea typeface="Arial"/>
                <a:cs typeface="Arial"/>
                <a:sym typeface="Arial"/>
              </a:rPr>
              <a:t>Let’s give one concrete scenario and we’ll show some test cases for that scenario. </a:t>
            </a:r>
            <a:r>
              <a:rPr lang="sv-SE"/>
              <a:t>Let’s focus on one specific domain - web apps. Most of you have taken mobile and web development already, so we will look at REST APIs and use the Postman framework for writing test cases. this is a domain AND a tool most of you have already used, or at least heard of. So, I won’t go into every detail on the tool, but we can use it to make some of these theoretical concepts a bit more concrete. </a:t>
            </a:r>
            <a:endParaRPr/>
          </a:p>
        </p:txBody>
      </p:sp>
      <p:sp>
        <p:nvSpPr>
          <p:cNvPr id="124" name="Google Shape;124;gae6c2e761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b19ff9da7_0_1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b19ff9da7_0_1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REST API is (2), where endpoints are URLs we can access. At an endpoint, we can use, typically, one of four actions. We can get information we are interested in that is provided by that endpoint, we can delete the current information stored, we can send it new information to PUT into what is already there, or we can POST information - for example, updating a record that already exists). What happens when we make these requests depends on how the program is written, but we have this core set of VERBS we apply to these endpoints. Using Postman, we can create requests and test cases for those requests - system-level test cases that interact through these endpoints using HTTP requests</a:t>
            </a:r>
            <a:endParaRPr/>
          </a:p>
        </p:txBody>
      </p:sp>
      <p:sp>
        <p:nvSpPr>
          <p:cNvPr id="132" name="Google Shape;132;g9b19ff9da7_0_1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9b19ff9da7_0_1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9b19ff9da7_0_1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has a GUI where you create requests to the endpoints of a REST API. This GUI seperates our test input from our test oracles - where we specify what the expected behavior is and how the system should respond. The GUI presents you with tabs and a + button you can press to create a new tab. Each tab is a request. This is, esentailly, our test input. Here, we have a GET Request to to a specific endpoint. In this case, it gets information on a specific student. Then, there are many tabs where we set information about the request, like authorization information, headers, and the request body - the information you pass to it. Then, there is the tab for scripts. Pre-request scripts enable setup - any actions that need to take place before executing the test input. The second is post-response. Here, we define our test oracles - expectations on the output and some code we use to check that output against the expectations. Test oracles are written in Javascript and we have a lot of different expressions we can use to write test cases. In this simple case, we pull the response, and state that it must have status 200. We don’t care what information is returned here. We just expect the GET request to be accepted by the endpoint. Status 200 indicates that it ran without crashing or returning a pre-defined error. We can get far more complex, checking for specific information being returned, but this is a starting point - we made a valid acceptable request for information on a student. </a:t>
            </a:r>
            <a:endParaRPr/>
          </a:p>
        </p:txBody>
      </p:sp>
      <p:sp>
        <p:nvSpPr>
          <p:cNvPr id="140" name="Google Shape;140;g9b19ff9da7_0_1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e6c2e761e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e6c2e761e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Get requests are used to retrieve information from the given URL. There will be no changes done to the endpoint. To run a GET request, you (1) Set your HTTP request to GET.</a:t>
            </a:r>
            <a:endParaRPr/>
          </a:p>
          <a:p>
            <a:pPr indent="0" lvl="0" marL="0" rtl="0" algn="l">
              <a:spcBef>
                <a:spcPts val="0"/>
              </a:spcBef>
              <a:spcAft>
                <a:spcPts val="0"/>
              </a:spcAft>
              <a:buNone/>
            </a:pPr>
            <a:r>
              <a:rPr lang="sv-SE"/>
              <a:t>(2) In the request URL field, input the endpoint link (3) Click Send. After that, (4) You will see a response status. In this case, it is - 200 OK Message. The endpoint accepted the request and sent a response. (5) Then, we can see the actual information returned in the body. In this case, it is a JSON file  with information on the users. We don’t know yet if this information is correct - we need to add a test oracle for that. However, this is how we provide test input for a GET request.</a:t>
            </a:r>
            <a:endParaRPr/>
          </a:p>
          <a:p>
            <a:pPr indent="0" lvl="0" marL="0" rtl="0" algn="l">
              <a:spcBef>
                <a:spcPts val="0"/>
              </a:spcBef>
              <a:spcAft>
                <a:spcPts val="0"/>
              </a:spcAft>
              <a:buNone/>
            </a:pPr>
            <a:r>
              <a:t/>
            </a:r>
            <a:endParaRPr/>
          </a:p>
        </p:txBody>
      </p:sp>
      <p:sp>
        <p:nvSpPr>
          <p:cNvPr id="151" name="Google Shape;151;gae6c2e761e_0_4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hyperlink" Target="https://www.guru99.com/postman-tutorial.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hyperlink" Target="https://www.guru99.com/postman-tutorial.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learning.postman.com/docs/writing-scripts/script-references/test-exampl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guru99.com/postman-tutorial.html" TargetMode="External"/><Relationship Id="rId4" Type="http://schemas.openxmlformats.org/officeDocument/2006/relationships/image" Target="../media/image4.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guru99.com/postman-tutorial.html" TargetMode="External"/><Relationship Id="rId4" Type="http://schemas.openxmlformats.org/officeDocument/2006/relationships/image" Target="../media/image11.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guru99.com/postman-tutorial.html" TargetMode="Externa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5:</a:t>
            </a:r>
            <a:r>
              <a:rPr lang="sv-SE" sz="3600"/>
              <a:t> </a:t>
            </a:r>
            <a:r>
              <a:rPr lang="sv-SE" sz="3000"/>
              <a:t>Test Case Design</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3,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4" name="Google Shape;16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 POST</a:t>
            </a:r>
            <a:endParaRPr/>
          </a:p>
        </p:txBody>
      </p:sp>
      <p:sp>
        <p:nvSpPr>
          <p:cNvPr id="165" name="Google Shape;165;p21"/>
          <p:cNvSpPr txBox="1"/>
          <p:nvPr>
            <p:ph idx="1" type="body"/>
          </p:nvPr>
        </p:nvSpPr>
        <p:spPr>
          <a:xfrm>
            <a:off x="468895" y="1282400"/>
            <a:ext cx="37722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Set request to POST.</a:t>
            </a:r>
            <a:endParaRPr sz="2000"/>
          </a:p>
          <a:p>
            <a:pPr indent="-355600" lvl="0" marL="457200" rtl="0" algn="l">
              <a:spcBef>
                <a:spcPts val="0"/>
              </a:spcBef>
              <a:spcAft>
                <a:spcPts val="0"/>
              </a:spcAft>
              <a:buSzPts val="2000"/>
              <a:buAutoNum type="arabicPeriod"/>
            </a:pPr>
            <a:r>
              <a:rPr lang="sv-SE" sz="2000"/>
              <a:t>Set the endpoint URL.</a:t>
            </a:r>
            <a:endParaRPr sz="2000"/>
          </a:p>
          <a:p>
            <a:pPr indent="-355600" lvl="0" marL="457200" rtl="0" algn="l">
              <a:spcBef>
                <a:spcPts val="0"/>
              </a:spcBef>
              <a:spcAft>
                <a:spcPts val="0"/>
              </a:spcAft>
              <a:buSzPts val="2000"/>
              <a:buAutoNum type="arabicPeriod"/>
            </a:pPr>
            <a:r>
              <a:rPr lang="sv-SE" sz="2000"/>
              <a:t>Select the “Body” tab.</a:t>
            </a:r>
            <a:endParaRPr sz="2000"/>
          </a:p>
        </p:txBody>
      </p:sp>
      <p:pic>
        <p:nvPicPr>
          <p:cNvPr id="166" name="Google Shape;166;p21"/>
          <p:cNvPicPr preferRelativeResize="0"/>
          <p:nvPr/>
        </p:nvPicPr>
        <p:blipFill>
          <a:blip r:embed="rId3">
            <a:alphaModFix/>
          </a:blip>
          <a:stretch>
            <a:fillRect/>
          </a:stretch>
        </p:blipFill>
        <p:spPr>
          <a:xfrm>
            <a:off x="3846800" y="727022"/>
            <a:ext cx="4501450" cy="1844725"/>
          </a:xfrm>
          <a:prstGeom prst="rect">
            <a:avLst/>
          </a:prstGeom>
          <a:noFill/>
          <a:ln>
            <a:noFill/>
          </a:ln>
        </p:spPr>
      </p:pic>
      <p:pic>
        <p:nvPicPr>
          <p:cNvPr id="167" name="Google Shape;167;p21"/>
          <p:cNvPicPr preferRelativeResize="0"/>
          <p:nvPr/>
        </p:nvPicPr>
        <p:blipFill>
          <a:blip r:embed="rId4">
            <a:alphaModFix/>
          </a:blip>
          <a:stretch>
            <a:fillRect/>
          </a:stretch>
        </p:blipFill>
        <p:spPr>
          <a:xfrm>
            <a:off x="1168945" y="2571747"/>
            <a:ext cx="3789799" cy="2059079"/>
          </a:xfrm>
          <a:prstGeom prst="rect">
            <a:avLst/>
          </a:prstGeom>
          <a:noFill/>
          <a:ln>
            <a:noFill/>
          </a:ln>
        </p:spPr>
      </p:pic>
      <p:sp>
        <p:nvSpPr>
          <p:cNvPr id="168" name="Google Shape;168;p21"/>
          <p:cNvSpPr txBox="1"/>
          <p:nvPr/>
        </p:nvSpPr>
        <p:spPr>
          <a:xfrm>
            <a:off x="289150" y="3391025"/>
            <a:ext cx="3145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sv-SE"/>
              <a:t>Click “raw” (raw text), “binary” (file/executable), etc.</a:t>
            </a:r>
            <a:endParaRPr/>
          </a:p>
          <a:p>
            <a:pPr indent="-317500" lvl="0" marL="457200" rtl="0" algn="l">
              <a:spcBef>
                <a:spcPts val="0"/>
              </a:spcBef>
              <a:spcAft>
                <a:spcPts val="0"/>
              </a:spcAft>
              <a:buSzPts val="1400"/>
              <a:buAutoNum type="arabicPeriod"/>
            </a:pPr>
            <a:r>
              <a:rPr lang="sv-SE"/>
              <a:t>Select data format (JSON, XML, etc.)</a:t>
            </a:r>
            <a:endParaRPr/>
          </a:p>
        </p:txBody>
      </p:sp>
      <p:cxnSp>
        <p:nvCxnSpPr>
          <p:cNvPr id="169" name="Google Shape;169;p21"/>
          <p:cNvCxnSpPr/>
          <p:nvPr/>
        </p:nvCxnSpPr>
        <p:spPr>
          <a:xfrm flipH="1">
            <a:off x="4284925" y="2330775"/>
            <a:ext cx="481800" cy="482100"/>
          </a:xfrm>
          <a:prstGeom prst="straightConnector1">
            <a:avLst/>
          </a:prstGeom>
          <a:noFill/>
          <a:ln cap="flat" cmpd="sng" w="38100">
            <a:solidFill>
              <a:srgbClr val="0000FF"/>
            </a:solidFill>
            <a:prstDash val="solid"/>
            <a:round/>
            <a:headEnd len="med" w="med" type="none"/>
            <a:tailEnd len="med" w="med" type="triangle"/>
          </a:ln>
        </p:spPr>
      </p:cxnSp>
      <p:pic>
        <p:nvPicPr>
          <p:cNvPr id="170" name="Google Shape;170;p21"/>
          <p:cNvPicPr preferRelativeResize="0"/>
          <p:nvPr/>
        </p:nvPicPr>
        <p:blipFill>
          <a:blip r:embed="rId5">
            <a:alphaModFix/>
          </a:blip>
          <a:stretch>
            <a:fillRect/>
          </a:stretch>
        </p:blipFill>
        <p:spPr>
          <a:xfrm>
            <a:off x="5115700" y="2315972"/>
            <a:ext cx="3232550" cy="2776928"/>
          </a:xfrm>
          <a:prstGeom prst="rect">
            <a:avLst/>
          </a:prstGeom>
          <a:noFill/>
          <a:ln>
            <a:noFill/>
          </a:ln>
        </p:spPr>
      </p:pic>
      <p:cxnSp>
        <p:nvCxnSpPr>
          <p:cNvPr id="171" name="Google Shape;171;p21"/>
          <p:cNvCxnSpPr/>
          <p:nvPr/>
        </p:nvCxnSpPr>
        <p:spPr>
          <a:xfrm>
            <a:off x="4302325" y="4293550"/>
            <a:ext cx="832500" cy="245400"/>
          </a:xfrm>
          <a:prstGeom prst="straightConnector1">
            <a:avLst/>
          </a:prstGeom>
          <a:noFill/>
          <a:ln cap="flat" cmpd="sng" w="38100">
            <a:solidFill>
              <a:srgbClr val="0000FF"/>
            </a:solidFill>
            <a:prstDash val="solid"/>
            <a:round/>
            <a:headEnd len="med" w="med" type="none"/>
            <a:tailEnd len="med" w="med" type="triangle"/>
          </a:ln>
        </p:spPr>
      </p:cxnSp>
      <p:sp>
        <p:nvSpPr>
          <p:cNvPr id="172" name="Google Shape;172;p21"/>
          <p:cNvSpPr txBox="1"/>
          <p:nvPr/>
        </p:nvSpPr>
        <p:spPr>
          <a:xfrm>
            <a:off x="7299050" y="3829150"/>
            <a:ext cx="1428300" cy="831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Add user data in proper JSON format.</a:t>
            </a:r>
            <a:endParaRPr/>
          </a:p>
        </p:txBody>
      </p:sp>
      <p:sp>
        <p:nvSpPr>
          <p:cNvPr id="173" name="Google Shape;173;p21"/>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6">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0" name="Google Shape;180;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Output - POST</a:t>
            </a:r>
            <a:endParaRPr/>
          </a:p>
        </p:txBody>
      </p:sp>
      <p:sp>
        <p:nvSpPr>
          <p:cNvPr id="181" name="Google Shape;181;p22"/>
          <p:cNvSpPr txBox="1"/>
          <p:nvPr>
            <p:ph idx="1" type="body"/>
          </p:nvPr>
        </p:nvSpPr>
        <p:spPr>
          <a:xfrm>
            <a:off x="468893" y="1282400"/>
            <a:ext cx="25365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a:pPr>
            <a:r>
              <a:rPr lang="sv-SE" sz="2200"/>
              <a:t>Click Send to send request.</a:t>
            </a:r>
            <a:endParaRPr sz="2200"/>
          </a:p>
          <a:p>
            <a:pPr indent="-368300" lvl="0" marL="457200" rtl="0" algn="l">
              <a:spcBef>
                <a:spcPts val="0"/>
              </a:spcBef>
              <a:spcAft>
                <a:spcPts val="0"/>
              </a:spcAft>
              <a:buSzPts val="2200"/>
              <a:buAutoNum type="arabicPeriod"/>
            </a:pPr>
            <a:r>
              <a:rPr lang="sv-SE" sz="2200"/>
              <a:t>Response status is indicated (201, data created)</a:t>
            </a:r>
            <a:endParaRPr sz="2200"/>
          </a:p>
          <a:p>
            <a:pPr indent="-368300" lvl="0" marL="457200" rtl="0" algn="l">
              <a:spcBef>
                <a:spcPts val="0"/>
              </a:spcBef>
              <a:spcAft>
                <a:spcPts val="0"/>
              </a:spcAft>
              <a:buSzPts val="2200"/>
              <a:buAutoNum type="arabicPeriod"/>
            </a:pPr>
            <a:r>
              <a:rPr lang="sv-SE" sz="2200"/>
              <a:t>Body indicates record “11” was created.</a:t>
            </a:r>
            <a:endParaRPr sz="2200"/>
          </a:p>
        </p:txBody>
      </p:sp>
      <p:pic>
        <p:nvPicPr>
          <p:cNvPr id="182" name="Google Shape;182;p22"/>
          <p:cNvPicPr preferRelativeResize="0"/>
          <p:nvPr/>
        </p:nvPicPr>
        <p:blipFill>
          <a:blip r:embed="rId3">
            <a:alphaModFix/>
          </a:blip>
          <a:stretch>
            <a:fillRect/>
          </a:stretch>
        </p:blipFill>
        <p:spPr>
          <a:xfrm>
            <a:off x="3103450" y="1195938"/>
            <a:ext cx="5888799" cy="3653225"/>
          </a:xfrm>
          <a:prstGeom prst="rect">
            <a:avLst/>
          </a:prstGeom>
          <a:noFill/>
          <a:ln>
            <a:noFill/>
          </a:ln>
        </p:spPr>
      </p:pic>
      <p:sp>
        <p:nvSpPr>
          <p:cNvPr id="183" name="Google Shape;183;p22"/>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0" name="Google Shape;19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Test Oracles</a:t>
            </a:r>
            <a:endParaRPr/>
          </a:p>
        </p:txBody>
      </p:sp>
      <p:sp>
        <p:nvSpPr>
          <p:cNvPr id="191" name="Google Shape;19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Post-response scripts</a:t>
            </a:r>
            <a:r>
              <a:rPr lang="sv-SE"/>
              <a:t> tab allows creation of JavaScript blocks used to verify results.</a:t>
            </a:r>
            <a:endParaRPr/>
          </a:p>
          <a:p>
            <a:pPr indent="-368300" lvl="1" marL="914400" rtl="0" algn="l">
              <a:spcBef>
                <a:spcPts val="500"/>
              </a:spcBef>
              <a:spcAft>
                <a:spcPts val="0"/>
              </a:spcAft>
              <a:buSzPts val="2200"/>
              <a:buChar char="•"/>
            </a:pPr>
            <a:r>
              <a:rPr lang="sv-SE"/>
              <a:t>These are </a:t>
            </a:r>
            <a:r>
              <a:rPr b="1" lang="sv-SE">
                <a:solidFill>
                  <a:schemeClr val="accent3"/>
                </a:solidFill>
              </a:rPr>
              <a:t>test oracles</a:t>
            </a:r>
            <a:r>
              <a:rPr lang="sv-SE"/>
              <a:t>. </a:t>
            </a:r>
            <a:endParaRPr/>
          </a:p>
          <a:p>
            <a:pPr indent="-368300" lvl="1" marL="914400" rtl="0" algn="l">
              <a:spcBef>
                <a:spcPts val="500"/>
              </a:spcBef>
              <a:spcAft>
                <a:spcPts val="0"/>
              </a:spcAft>
              <a:buSzPts val="2200"/>
              <a:buChar char="•"/>
            </a:pPr>
            <a:r>
              <a:rPr lang="sv-SE"/>
              <a:t>Embed expectations on results and code to compare expected and actual values.</a:t>
            </a:r>
            <a:endParaRPr/>
          </a:p>
          <a:p>
            <a:pPr indent="-393700" lvl="0" marL="457200" rtl="0" algn="l">
              <a:spcBef>
                <a:spcPts val="1000"/>
              </a:spcBef>
              <a:spcAft>
                <a:spcPts val="0"/>
              </a:spcAft>
              <a:buSzPts val="2600"/>
              <a:buChar char="•"/>
            </a:pPr>
            <a:r>
              <a:rPr lang="sv-SE"/>
              <a:t>Use </a:t>
            </a:r>
            <a:r>
              <a:rPr b="1" lang="sv-SE">
                <a:solidFill>
                  <a:schemeClr val="accent3"/>
                </a:solidFill>
                <a:latin typeface="Consolas"/>
                <a:ea typeface="Consolas"/>
                <a:cs typeface="Consolas"/>
                <a:sym typeface="Consolas"/>
              </a:rPr>
              <a:t>pm.test</a:t>
            </a:r>
            <a:r>
              <a:rPr lang="sv-SE"/>
              <a:t> library to create assertions on output.</a:t>
            </a:r>
            <a:endParaRPr/>
          </a:p>
          <a:p>
            <a:pPr indent="-368300" lvl="1" marL="914400" rtl="0" algn="l">
              <a:spcBef>
                <a:spcPts val="500"/>
              </a:spcBef>
              <a:spcAft>
                <a:spcPts val="0"/>
              </a:spcAft>
              <a:buSzPts val="2200"/>
              <a:buChar char="•"/>
            </a:pPr>
            <a:r>
              <a:rPr lang="sv-SE" u="sng">
                <a:solidFill>
                  <a:schemeClr val="hlink"/>
                </a:solidFill>
                <a:hlinkClick r:id="rId3"/>
              </a:rPr>
              <a:t>https://learning.postman.com/docs/writing-scripts/script-references/test-examples/</a:t>
            </a:r>
            <a:r>
              <a:rPr lang="sv-SE"/>
              <a:t> (many example scripts!)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8" name="Google Shape;198;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Status Check</a:t>
            </a:r>
            <a:endParaRPr/>
          </a:p>
        </p:txBody>
      </p:sp>
      <p:sp>
        <p:nvSpPr>
          <p:cNvPr id="199" name="Google Shape;199;p24"/>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200" name="Google Shape;200;p24"/>
          <p:cNvPicPr preferRelativeResize="0"/>
          <p:nvPr/>
        </p:nvPicPr>
        <p:blipFill>
          <a:blip r:embed="rId4">
            <a:alphaModFix/>
          </a:blip>
          <a:stretch>
            <a:fillRect/>
          </a:stretch>
        </p:blipFill>
        <p:spPr>
          <a:xfrm>
            <a:off x="468900" y="1282400"/>
            <a:ext cx="4001201" cy="2282325"/>
          </a:xfrm>
          <a:prstGeom prst="rect">
            <a:avLst/>
          </a:prstGeom>
          <a:noFill/>
          <a:ln>
            <a:noFill/>
          </a:ln>
        </p:spPr>
      </p:pic>
      <p:pic>
        <p:nvPicPr>
          <p:cNvPr id="201" name="Google Shape;201;p24"/>
          <p:cNvPicPr preferRelativeResize="0"/>
          <p:nvPr/>
        </p:nvPicPr>
        <p:blipFill>
          <a:blip r:embed="rId5">
            <a:alphaModFix/>
          </a:blip>
          <a:stretch>
            <a:fillRect/>
          </a:stretch>
        </p:blipFill>
        <p:spPr>
          <a:xfrm>
            <a:off x="6102400" y="1561675"/>
            <a:ext cx="2664650" cy="2813525"/>
          </a:xfrm>
          <a:prstGeom prst="rect">
            <a:avLst/>
          </a:prstGeom>
          <a:noFill/>
          <a:ln>
            <a:noFill/>
          </a:ln>
        </p:spPr>
      </p:pic>
      <p:sp>
        <p:nvSpPr>
          <p:cNvPr id="202" name="Google Shape;202;p24"/>
          <p:cNvSpPr txBox="1"/>
          <p:nvPr>
            <p:ph idx="1" type="body"/>
          </p:nvPr>
        </p:nvSpPr>
        <p:spPr>
          <a:xfrm>
            <a:off x="955650" y="3437550"/>
            <a:ext cx="5220300" cy="13500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Create test in post-response scripts tab.</a:t>
            </a:r>
            <a:endParaRPr sz="2000"/>
          </a:p>
          <a:p>
            <a:pPr indent="-355600" lvl="0" marL="457200" rtl="0" algn="l">
              <a:spcBef>
                <a:spcPts val="0"/>
              </a:spcBef>
              <a:spcAft>
                <a:spcPts val="0"/>
              </a:spcAft>
              <a:buSzPts val="2000"/>
              <a:buChar char="•"/>
            </a:pPr>
            <a:r>
              <a:rPr lang="sv-SE" sz="2000"/>
              <a:t>Snippets offer pre-built test oracles.</a:t>
            </a:r>
            <a:endParaRPr sz="2000"/>
          </a:p>
          <a:p>
            <a:pPr indent="-355600" lvl="0" marL="457200" rtl="0" algn="l">
              <a:spcBef>
                <a:spcPts val="0"/>
              </a:spcBef>
              <a:spcAft>
                <a:spcPts val="0"/>
              </a:spcAft>
              <a:buSzPts val="2000"/>
              <a:buChar char="•"/>
            </a:pPr>
            <a:r>
              <a:rPr lang="sv-SE" sz="2000"/>
              <a:t>Example - “status code must be 200”</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9" name="Google Shape;209;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Expected Value</a:t>
            </a:r>
            <a:endParaRPr/>
          </a:p>
        </p:txBody>
      </p:sp>
      <p:sp>
        <p:nvSpPr>
          <p:cNvPr id="210" name="Google Shape;210;p25"/>
          <p:cNvSpPr txBox="1"/>
          <p:nvPr>
            <p:ph idx="1" type="body"/>
          </p:nvPr>
        </p:nvSpPr>
        <p:spPr>
          <a:xfrm>
            <a:off x="468903" y="1282400"/>
            <a:ext cx="27117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Snippets </a:t>
            </a:r>
            <a:r>
              <a:rPr lang="sv-SE" sz="1800"/>
              <a:t>“JSON value check”, “Contains String”</a:t>
            </a:r>
            <a:endParaRPr sz="1800"/>
          </a:p>
          <a:p>
            <a:pPr indent="-342900" lvl="0" marL="457200" rtl="0" algn="l">
              <a:spcBef>
                <a:spcPts val="0"/>
              </a:spcBef>
              <a:spcAft>
                <a:spcPts val="0"/>
              </a:spcAft>
              <a:buSzPts val="1800"/>
              <a:buChar char="•"/>
            </a:pPr>
            <a:r>
              <a:rPr lang="sv-SE" sz="1800"/>
              <a:t>Both insert generic test body.</a:t>
            </a:r>
            <a:endParaRPr sz="1800"/>
          </a:p>
          <a:p>
            <a:pPr indent="-342900" lvl="0" marL="457200" rtl="0" algn="l">
              <a:spcBef>
                <a:spcPts val="0"/>
              </a:spcBef>
              <a:spcAft>
                <a:spcPts val="0"/>
              </a:spcAft>
              <a:buSzPts val="1800"/>
              <a:buChar char="•"/>
            </a:pPr>
            <a:r>
              <a:rPr lang="sv-SE" sz="1800"/>
              <a:t>Change </a:t>
            </a:r>
            <a:r>
              <a:rPr b="1" lang="sv-SE" sz="1800">
                <a:solidFill>
                  <a:schemeClr val="accent3"/>
                </a:solidFill>
              </a:rPr>
              <a:t>test name</a:t>
            </a:r>
            <a:r>
              <a:rPr lang="sv-SE" sz="1800">
                <a:solidFill>
                  <a:schemeClr val="accent3"/>
                </a:solidFill>
              </a:rPr>
              <a:t>, </a:t>
            </a:r>
            <a:r>
              <a:rPr b="1" lang="sv-SE" sz="1800">
                <a:solidFill>
                  <a:schemeClr val="accent3"/>
                </a:solidFill>
              </a:rPr>
              <a:t>variable</a:t>
            </a:r>
            <a:r>
              <a:rPr b="1" lang="sv-SE" sz="1800">
                <a:solidFill>
                  <a:schemeClr val="accent3"/>
                </a:solidFill>
              </a:rPr>
              <a:t> to check</a:t>
            </a:r>
            <a:r>
              <a:rPr lang="sv-SE" sz="1800"/>
              <a:t> (name), </a:t>
            </a:r>
            <a:r>
              <a:rPr b="1" lang="sv-SE" sz="1800">
                <a:solidFill>
                  <a:schemeClr val="accent3"/>
                </a:solidFill>
              </a:rPr>
              <a:t>value to check</a:t>
            </a:r>
            <a:r>
              <a:rPr lang="sv-SE" sz="1800"/>
              <a:t> (check for name “Sven Svensson”, specific course “DIT010”).</a:t>
            </a:r>
            <a:endParaRPr sz="1800"/>
          </a:p>
        </p:txBody>
      </p:sp>
      <p:sp>
        <p:nvSpPr>
          <p:cNvPr id="211" name="Google Shape;211;p25"/>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212" name="Google Shape;212;p25"/>
          <p:cNvPicPr preferRelativeResize="0"/>
          <p:nvPr/>
        </p:nvPicPr>
        <p:blipFill>
          <a:blip r:embed="rId4">
            <a:alphaModFix/>
          </a:blip>
          <a:stretch>
            <a:fillRect/>
          </a:stretch>
        </p:blipFill>
        <p:spPr>
          <a:xfrm>
            <a:off x="3180588" y="2435075"/>
            <a:ext cx="4648238" cy="2435150"/>
          </a:xfrm>
          <a:prstGeom prst="rect">
            <a:avLst/>
          </a:prstGeom>
          <a:noFill/>
          <a:ln>
            <a:noFill/>
          </a:ln>
        </p:spPr>
      </p:pic>
      <p:pic>
        <p:nvPicPr>
          <p:cNvPr id="213" name="Google Shape;213;p25"/>
          <p:cNvPicPr preferRelativeResize="0"/>
          <p:nvPr/>
        </p:nvPicPr>
        <p:blipFill>
          <a:blip r:embed="rId5">
            <a:alphaModFix/>
          </a:blip>
          <a:stretch>
            <a:fillRect/>
          </a:stretch>
        </p:blipFill>
        <p:spPr>
          <a:xfrm>
            <a:off x="6687875" y="538725"/>
            <a:ext cx="2306300" cy="2435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0" name="Google Shape;220;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Execution Results</a:t>
            </a:r>
            <a:endParaRPr/>
          </a:p>
        </p:txBody>
      </p:sp>
      <p:sp>
        <p:nvSpPr>
          <p:cNvPr id="221" name="Google Shape;221;p26"/>
          <p:cNvSpPr txBox="1"/>
          <p:nvPr>
            <p:ph idx="1" type="body"/>
          </p:nvPr>
        </p:nvSpPr>
        <p:spPr>
          <a:xfrm>
            <a:off x="468897" y="3865442"/>
            <a:ext cx="6084300" cy="8460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All three</a:t>
            </a:r>
            <a:r>
              <a:rPr lang="sv-SE" sz="2200"/>
              <a:t> tests should pass. </a:t>
            </a:r>
            <a:endParaRPr sz="2200"/>
          </a:p>
          <a:p>
            <a:pPr indent="-368300" lvl="0" marL="457200" rtl="0" algn="l">
              <a:spcBef>
                <a:spcPts val="0"/>
              </a:spcBef>
              <a:spcAft>
                <a:spcPts val="0"/>
              </a:spcAft>
              <a:buSzPts val="2200"/>
              <a:buChar char="•"/>
            </a:pPr>
            <a:r>
              <a:rPr lang="sv-SE" sz="2200"/>
              <a:t>Status and test names indicated in GUI.</a:t>
            </a:r>
            <a:endParaRPr sz="2200"/>
          </a:p>
        </p:txBody>
      </p:sp>
      <p:pic>
        <p:nvPicPr>
          <p:cNvPr id="222" name="Google Shape;222;p26"/>
          <p:cNvPicPr preferRelativeResize="0"/>
          <p:nvPr/>
        </p:nvPicPr>
        <p:blipFill>
          <a:blip r:embed="rId3">
            <a:alphaModFix/>
          </a:blip>
          <a:stretch>
            <a:fillRect/>
          </a:stretch>
        </p:blipFill>
        <p:spPr>
          <a:xfrm>
            <a:off x="691125" y="1712376"/>
            <a:ext cx="2551150" cy="1440050"/>
          </a:xfrm>
          <a:prstGeom prst="rect">
            <a:avLst/>
          </a:prstGeom>
          <a:noFill/>
          <a:ln>
            <a:noFill/>
          </a:ln>
        </p:spPr>
      </p:pic>
      <p:pic>
        <p:nvPicPr>
          <p:cNvPr id="223" name="Google Shape;223;p26"/>
          <p:cNvPicPr preferRelativeResize="0"/>
          <p:nvPr/>
        </p:nvPicPr>
        <p:blipFill>
          <a:blip r:embed="rId4">
            <a:alphaModFix/>
          </a:blip>
          <a:stretch>
            <a:fillRect/>
          </a:stretch>
        </p:blipFill>
        <p:spPr>
          <a:xfrm>
            <a:off x="3670450" y="1535878"/>
            <a:ext cx="4446706" cy="23295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30" name="Google Shape;230;p2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Functional Test Cases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Functional Tests</a:t>
            </a:r>
            <a:endParaRPr/>
          </a:p>
        </p:txBody>
      </p:sp>
      <p:sp>
        <p:nvSpPr>
          <p:cNvPr id="236" name="Google Shape;236;p28"/>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Testing Targets</a:t>
            </a:r>
            <a:endParaRPr b="1" sz="1300"/>
          </a:p>
        </p:txBody>
      </p:sp>
      <p:sp>
        <p:nvSpPr>
          <p:cNvPr id="237" name="Google Shape;237;p28"/>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238" name="Google Shape;238;p28"/>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239" name="Google Shape;239;p28"/>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240" name="Google Shape;240;p28"/>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241" name="Google Shape;241;p28"/>
          <p:cNvCxnSpPr>
            <a:endCxn id="237"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42" name="Google Shape;242;p28"/>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43" name="Google Shape;243;p28"/>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44" name="Google Shape;244;p28"/>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245" name="Google Shape;245;p28"/>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t>
            </a:r>
            <a:r>
              <a:rPr b="1" lang="sv-SE" sz="1600"/>
              <a:t>function(s)</a:t>
            </a:r>
            <a:r>
              <a:rPr lang="sv-SE" sz="1600"/>
              <a:t> that can be tested in (relative) isolation.</a:t>
            </a:r>
            <a:endParaRPr sz="1800"/>
          </a:p>
        </p:txBody>
      </p:sp>
      <p:sp>
        <p:nvSpPr>
          <p:cNvPr id="246" name="Google Shape;246;p28"/>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a:t>
            </a:r>
            <a:r>
              <a:rPr b="1" lang="sv-SE" sz="1200"/>
              <a:t>controllable aspects</a:t>
            </a:r>
            <a:r>
              <a:rPr lang="sv-SE" sz="1200"/>
              <a:t> of the input and environment that determine the outcome of that function.</a:t>
            </a:r>
            <a:endParaRPr sz="1200"/>
          </a:p>
        </p:txBody>
      </p:sp>
      <p:sp>
        <p:nvSpPr>
          <p:cNvPr id="247" name="Google Shape;247;p28"/>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a:t>
            </a:r>
            <a:r>
              <a:rPr b="1" lang="sv-SE"/>
              <a:t>options for each choice</a:t>
            </a:r>
            <a:r>
              <a:rPr lang="sv-SE"/>
              <a:t> that lead to different function outcomes.</a:t>
            </a:r>
            <a:endParaRPr/>
          </a:p>
        </p:txBody>
      </p:sp>
      <p:sp>
        <p:nvSpPr>
          <p:cNvPr id="248" name="Google Shape;248;p28"/>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Select a </a:t>
            </a:r>
            <a:r>
              <a:rPr b="1" lang="sv-SE"/>
              <a:t>value for all choices</a:t>
            </a:r>
            <a:r>
              <a:rPr lang="sv-SE"/>
              <a:t> to form abstract test case “recipe”. </a:t>
            </a:r>
            <a:endParaRPr/>
          </a:p>
        </p:txBody>
      </p:sp>
      <p:sp>
        <p:nvSpPr>
          <p:cNvPr id="249" name="Google Shape;249;p28"/>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a:t>
            </a:r>
            <a:r>
              <a:rPr b="1" lang="sv-SE" sz="1200"/>
              <a:t>concrete values</a:t>
            </a:r>
            <a:r>
              <a:rPr lang="sv-SE" sz="1200"/>
              <a:t>.</a:t>
            </a:r>
            <a:endParaRPr sz="1200"/>
          </a:p>
        </p:txBody>
      </p:sp>
      <p:sp>
        <p:nvSpPr>
          <p:cNvPr id="250" name="Google Shape;25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Functionality</a:t>
            </a:r>
            <a:endParaRPr/>
          </a:p>
        </p:txBody>
      </p:sp>
      <p:sp>
        <p:nvSpPr>
          <p:cNvPr id="256" name="Google Shape;256;p29"/>
          <p:cNvSpPr txBox="1"/>
          <p:nvPr>
            <p:ph idx="1" type="body"/>
          </p:nvPr>
        </p:nvSpPr>
        <p:spPr>
          <a:xfrm>
            <a:off x="468900" y="1282400"/>
            <a:ext cx="8323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W</a:t>
            </a:r>
            <a:r>
              <a:rPr b="1" lang="sv-SE">
                <a:solidFill>
                  <a:schemeClr val="accent3"/>
                </a:solidFill>
              </a:rPr>
              <a:t>ell-defined function(s) that can be tested in (relative) isolation</a:t>
            </a:r>
            <a:r>
              <a:rPr b="1" lang="sv-SE"/>
              <a:t>. </a:t>
            </a:r>
            <a:endParaRPr/>
          </a:p>
          <a:p>
            <a:pPr indent="-368300" lvl="1" marL="914400" rtl="0" algn="l">
              <a:spcBef>
                <a:spcPts val="500"/>
              </a:spcBef>
              <a:spcAft>
                <a:spcPts val="0"/>
              </a:spcAft>
              <a:buSzPts val="2200"/>
              <a:buChar char="•"/>
            </a:pPr>
            <a:r>
              <a:rPr lang="sv-SE"/>
              <a:t>Based on the “verbs” - what can we do with this system?</a:t>
            </a:r>
            <a:endParaRPr/>
          </a:p>
          <a:p>
            <a:pPr indent="-368300" lvl="1" marL="914400" rtl="0" algn="l">
              <a:spcBef>
                <a:spcPts val="500"/>
              </a:spcBef>
              <a:spcAft>
                <a:spcPts val="0"/>
              </a:spcAft>
              <a:buSzPts val="2200"/>
              <a:buChar char="•"/>
            </a:pPr>
            <a:r>
              <a:rPr lang="sv-SE"/>
              <a:t>Functionality offered by an interface.</a:t>
            </a:r>
            <a:endParaRPr/>
          </a:p>
          <a:p>
            <a:pPr indent="-368300" lvl="1" marL="914400" rtl="0" algn="l">
              <a:spcBef>
                <a:spcPts val="500"/>
              </a:spcBef>
              <a:spcAft>
                <a:spcPts val="0"/>
              </a:spcAft>
              <a:buSzPts val="2200"/>
              <a:buChar char="•"/>
            </a:pPr>
            <a:r>
              <a:rPr lang="sv-SE"/>
              <a:t>Depends on the level of testing.</a:t>
            </a:r>
            <a:endParaRPr/>
          </a:p>
          <a:p>
            <a:pPr indent="-342900" lvl="2" marL="1371600" rtl="0" algn="l">
              <a:spcBef>
                <a:spcPts val="500"/>
              </a:spcBef>
              <a:spcAft>
                <a:spcPts val="0"/>
              </a:spcAft>
              <a:buSzPts val="1800"/>
              <a:buChar char="•"/>
            </a:pPr>
            <a:r>
              <a:rPr lang="sv-SE"/>
              <a:t>Web Forum: Sorted user list can be accessed.</a:t>
            </a:r>
            <a:endParaRPr/>
          </a:p>
          <a:p>
            <a:pPr indent="-330200" lvl="3" marL="1828800" rtl="0" algn="l">
              <a:spcBef>
                <a:spcPts val="500"/>
              </a:spcBef>
              <a:spcAft>
                <a:spcPts val="0"/>
              </a:spcAft>
              <a:buSzPts val="1600"/>
              <a:buChar char="•"/>
            </a:pPr>
            <a:r>
              <a:rPr lang="sv-SE"/>
              <a:t>System testing: Test through the web interface, examine the </a:t>
            </a:r>
            <a:r>
              <a:rPr lang="sv-SE"/>
              <a:t>complete</a:t>
            </a:r>
            <a:r>
              <a:rPr lang="sv-SE"/>
              <a:t> page loaded by the function (member list, page layout, etc.). </a:t>
            </a:r>
            <a:endParaRPr/>
          </a:p>
          <a:p>
            <a:pPr indent="-330200" lvl="3" marL="1828800" rtl="0" algn="l">
              <a:spcBef>
                <a:spcPts val="500"/>
              </a:spcBef>
              <a:spcAft>
                <a:spcPts val="0"/>
              </a:spcAft>
              <a:buSzPts val="1600"/>
              <a:buChar char="•"/>
            </a:pPr>
            <a:r>
              <a:rPr lang="sv-SE"/>
              <a:t>Unit testing: Test functions of a class (e.g., sorting function alone).</a:t>
            </a:r>
            <a:endParaRPr/>
          </a:p>
        </p:txBody>
      </p:sp>
      <p:sp>
        <p:nvSpPr>
          <p:cNvPr id="257" name="Google Shape;257;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8" name="Google Shape;258;p29"/>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Testing Targets</a:t>
            </a:r>
            <a:endParaRPr b="1" sz="13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Choices</a:t>
            </a:r>
            <a:endParaRPr/>
          </a:p>
        </p:txBody>
      </p:sp>
      <p:sp>
        <p:nvSpPr>
          <p:cNvPr id="264" name="Google Shape;264;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choices do we make when invoking target?</a:t>
            </a:r>
            <a:endParaRPr/>
          </a:p>
          <a:p>
            <a:pPr indent="-368300" lvl="1" marL="914400" rtl="0" algn="l">
              <a:spcBef>
                <a:spcPts val="500"/>
              </a:spcBef>
              <a:spcAft>
                <a:spcPts val="0"/>
              </a:spcAft>
              <a:buClr>
                <a:schemeClr val="accent3"/>
              </a:buClr>
              <a:buSzPts val="2200"/>
              <a:buChar char="•"/>
            </a:pPr>
            <a:r>
              <a:rPr b="1" lang="sv-SE">
                <a:solidFill>
                  <a:schemeClr val="accent3"/>
                </a:solidFill>
              </a:rPr>
              <a:t>Anything we </a:t>
            </a:r>
            <a:r>
              <a:rPr b="1" i="1" lang="sv-SE">
                <a:solidFill>
                  <a:schemeClr val="accent3"/>
                </a:solidFill>
              </a:rPr>
              <a:t>control</a:t>
            </a:r>
            <a:r>
              <a:rPr b="1" lang="sv-SE">
                <a:solidFill>
                  <a:schemeClr val="accent3"/>
                </a:solidFill>
              </a:rPr>
              <a:t> that can change the outcome.</a:t>
            </a:r>
            <a:endParaRPr b="1">
              <a:solidFill>
                <a:schemeClr val="accent3"/>
              </a:solidFill>
            </a:endParaRPr>
          </a:p>
          <a:p>
            <a:pPr indent="-368300" lvl="1" marL="914400" rtl="0" algn="l">
              <a:spcBef>
                <a:spcPts val="500"/>
              </a:spcBef>
              <a:spcAft>
                <a:spcPts val="0"/>
              </a:spcAft>
              <a:buSzPts val="2200"/>
              <a:buChar char="•"/>
            </a:pPr>
            <a:r>
              <a:rPr lang="sv-SE"/>
              <a:t>What are the </a:t>
            </a:r>
            <a:r>
              <a:rPr b="1" i="1" lang="sv-SE">
                <a:solidFill>
                  <a:schemeClr val="accent3"/>
                </a:solidFill>
              </a:rPr>
              <a:t>input parameters</a:t>
            </a:r>
            <a:r>
              <a:rPr lang="sv-SE">
                <a:solidFill>
                  <a:schemeClr val="accent3"/>
                </a:solidFill>
              </a:rPr>
              <a:t> </a:t>
            </a:r>
            <a:r>
              <a:rPr lang="sv-SE"/>
              <a:t>to that feature?</a:t>
            </a:r>
            <a:endParaRPr/>
          </a:p>
          <a:p>
            <a:pPr indent="-368300" lvl="1" marL="914400" rtl="0" algn="l">
              <a:spcBef>
                <a:spcPts val="500"/>
              </a:spcBef>
              <a:spcAft>
                <a:spcPts val="0"/>
              </a:spcAft>
              <a:buSzPts val="2200"/>
              <a:buChar char="•"/>
            </a:pPr>
            <a:r>
              <a:rPr lang="sv-SE"/>
              <a:t>What </a:t>
            </a:r>
            <a:r>
              <a:rPr b="1" i="1" lang="sv-SE">
                <a:solidFill>
                  <a:schemeClr val="accent3"/>
                </a:solidFill>
              </a:rPr>
              <a:t>configuration choices</a:t>
            </a:r>
            <a:r>
              <a:rPr i="1" lang="sv-SE"/>
              <a:t> </a:t>
            </a:r>
            <a:r>
              <a:rPr lang="sv-SE"/>
              <a:t>can we make?</a:t>
            </a:r>
            <a:endParaRPr/>
          </a:p>
          <a:p>
            <a:pPr indent="-368300" lvl="1" marL="914400" rtl="0" algn="l">
              <a:spcBef>
                <a:spcPts val="500"/>
              </a:spcBef>
              <a:spcAft>
                <a:spcPts val="0"/>
              </a:spcAft>
              <a:buSzPts val="2200"/>
              <a:buChar char="•"/>
            </a:pPr>
            <a:r>
              <a:rPr lang="sv-SE"/>
              <a:t>Are there </a:t>
            </a:r>
            <a:r>
              <a:rPr b="1" i="1" lang="sv-SE">
                <a:solidFill>
                  <a:schemeClr val="accent3"/>
                </a:solidFill>
              </a:rPr>
              <a:t>environmental factors</a:t>
            </a:r>
            <a:r>
              <a:rPr lang="sv-SE"/>
              <a:t> we can vary?</a:t>
            </a:r>
            <a:endParaRPr/>
          </a:p>
          <a:p>
            <a:pPr indent="-342900" lvl="2" marL="1371600" rtl="0" algn="l">
              <a:spcBef>
                <a:spcPts val="500"/>
              </a:spcBef>
              <a:spcAft>
                <a:spcPts val="0"/>
              </a:spcAft>
              <a:buSzPts val="1800"/>
              <a:buChar char="•"/>
            </a:pPr>
            <a:r>
              <a:rPr lang="sv-SE"/>
              <a:t>Networking environment, file existence, file content, database connection, database contents, disk utilization, … </a:t>
            </a:r>
            <a:endParaRPr/>
          </a:p>
        </p:txBody>
      </p:sp>
      <p:sp>
        <p:nvSpPr>
          <p:cNvPr id="265" name="Google Shape;265;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6" name="Google Shape;266;p30"/>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Sources of Test Input</a:t>
            </a:r>
            <a:endParaRPr/>
          </a:p>
        </p:txBody>
      </p:sp>
      <p:sp>
        <p:nvSpPr>
          <p:cNvPr id="79" name="Google Shape;79;p13"/>
          <p:cNvSpPr txBox="1"/>
          <p:nvPr/>
        </p:nvSpPr>
        <p:spPr>
          <a:xfrm>
            <a:off x="602875" y="1874325"/>
            <a:ext cx="2635800" cy="10773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a:t>The </a:t>
            </a:r>
            <a:r>
              <a:rPr lang="sv-SE"/>
              <a:t>sort</a:t>
            </a:r>
            <a:r>
              <a:rPr lang="sv-SE"/>
              <a:t> function should yield an array of integers, </a:t>
            </a:r>
            <a:r>
              <a:rPr b="1" lang="sv-SE"/>
              <a:t>sorted in ascending order from smallest to largest</a:t>
            </a:r>
            <a:r>
              <a:rPr lang="sv-SE"/>
              <a:t>.</a:t>
            </a:r>
            <a:endParaRPr/>
          </a:p>
        </p:txBody>
      </p:sp>
      <p:sp>
        <p:nvSpPr>
          <p:cNvPr id="80" name="Google Shape;80;p13"/>
          <p:cNvSpPr/>
          <p:nvPr/>
        </p:nvSpPr>
        <p:spPr>
          <a:xfrm>
            <a:off x="1205575" y="32387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81" name="Google Shape;81;p13"/>
          <p:cNvSpPr/>
          <p:nvPr/>
        </p:nvSpPr>
        <p:spPr>
          <a:xfrm>
            <a:off x="1357975" y="33911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82" name="Google Shape;82;p13"/>
          <p:cNvSpPr/>
          <p:nvPr/>
        </p:nvSpPr>
        <p:spPr>
          <a:xfrm>
            <a:off x="1510375" y="35435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83" name="Google Shape;83;p13"/>
          <p:cNvSpPr/>
          <p:nvPr/>
        </p:nvSpPr>
        <p:spPr>
          <a:xfrm>
            <a:off x="1662775" y="36959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84" name="Google Shape;84;p13"/>
          <p:cNvSpPr/>
          <p:nvPr/>
        </p:nvSpPr>
        <p:spPr>
          <a:xfrm>
            <a:off x="1815175" y="38483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85" name="Google Shape;85;p13"/>
          <p:cNvSpPr/>
          <p:nvPr/>
        </p:nvSpPr>
        <p:spPr>
          <a:xfrm>
            <a:off x="936325" y="1308300"/>
            <a:ext cx="19689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Functional Testing (Black Box)</a:t>
            </a:r>
            <a:endParaRPr b="1"/>
          </a:p>
        </p:txBody>
      </p:sp>
      <p:cxnSp>
        <p:nvCxnSpPr>
          <p:cNvPr id="86" name="Google Shape;86;p13"/>
          <p:cNvCxnSpPr>
            <a:stCxn id="79" idx="2"/>
          </p:cNvCxnSpPr>
          <p:nvPr/>
        </p:nvCxnSpPr>
        <p:spPr>
          <a:xfrm>
            <a:off x="1920775" y="2951625"/>
            <a:ext cx="3300" cy="255000"/>
          </a:xfrm>
          <a:prstGeom prst="straightConnector1">
            <a:avLst/>
          </a:prstGeom>
          <a:noFill/>
          <a:ln cap="flat" cmpd="sng" w="19050">
            <a:solidFill>
              <a:schemeClr val="dk2"/>
            </a:solidFill>
            <a:prstDash val="solid"/>
            <a:round/>
            <a:headEnd len="med" w="med" type="none"/>
            <a:tailEnd len="med" w="med" type="triangle"/>
          </a:ln>
        </p:spPr>
      </p:cxnSp>
      <p:sp>
        <p:nvSpPr>
          <p:cNvPr id="87" name="Google Shape;87;p13"/>
          <p:cNvSpPr txBox="1"/>
          <p:nvPr/>
        </p:nvSpPr>
        <p:spPr>
          <a:xfrm>
            <a:off x="5789725" y="1848425"/>
            <a:ext cx="2635800" cy="10773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900">
                <a:latin typeface="Consolas"/>
                <a:ea typeface="Consolas"/>
                <a:cs typeface="Consolas"/>
                <a:sym typeface="Consolas"/>
              </a:rPr>
              <a:t>public int[] sort (int[] unsorted){</a:t>
            </a:r>
            <a:endParaRPr sz="900">
              <a:latin typeface="Consolas"/>
              <a:ea typeface="Consolas"/>
              <a:cs typeface="Consolas"/>
              <a:sym typeface="Consolas"/>
            </a:endParaRPr>
          </a:p>
          <a:p>
            <a:pPr indent="0" lvl="0" marL="0" rtl="0" algn="l">
              <a:spcBef>
                <a:spcPts val="0"/>
              </a:spcBef>
              <a:spcAft>
                <a:spcPts val="0"/>
              </a:spcAft>
              <a:buNone/>
            </a:pPr>
            <a:r>
              <a:rPr lang="sv-SE" sz="900">
                <a:latin typeface="Consolas"/>
                <a:ea typeface="Consolas"/>
                <a:cs typeface="Consolas"/>
                <a:sym typeface="Consolas"/>
              </a:rPr>
              <a:t>    …</a:t>
            </a:r>
            <a:endParaRPr sz="900">
              <a:latin typeface="Consolas"/>
              <a:ea typeface="Consolas"/>
              <a:cs typeface="Consolas"/>
              <a:sym typeface="Consolas"/>
            </a:endParaRPr>
          </a:p>
          <a:p>
            <a:pPr indent="0" lvl="0" marL="0" rtl="0" algn="l">
              <a:spcBef>
                <a:spcPts val="0"/>
              </a:spcBef>
              <a:spcAft>
                <a:spcPts val="0"/>
              </a:spcAft>
              <a:buNone/>
            </a:pPr>
            <a:r>
              <a:rPr b="1" lang="sv-SE" sz="900">
                <a:latin typeface="Consolas"/>
                <a:ea typeface="Consolas"/>
                <a:cs typeface="Consolas"/>
                <a:sym typeface="Consolas"/>
              </a:rPr>
              <a:t>    </a:t>
            </a:r>
            <a:r>
              <a:rPr b="1" lang="sv-SE" sz="900">
                <a:latin typeface="Consolas"/>
                <a:ea typeface="Consolas"/>
                <a:cs typeface="Consolas"/>
                <a:sym typeface="Consolas"/>
              </a:rPr>
              <a:t>if (unsorted[x] &lt;= unsorted[y])</a:t>
            </a:r>
            <a:r>
              <a:rPr lang="sv-SE" sz="900">
                <a:latin typeface="Consolas"/>
                <a:ea typeface="Consolas"/>
                <a:cs typeface="Consolas"/>
                <a:sym typeface="Consolas"/>
              </a:rPr>
              <a:t> {</a:t>
            </a:r>
            <a:endParaRPr sz="900">
              <a:latin typeface="Consolas"/>
              <a:ea typeface="Consolas"/>
              <a:cs typeface="Consolas"/>
              <a:sym typeface="Consolas"/>
            </a:endParaRPr>
          </a:p>
          <a:p>
            <a:pPr indent="0" lvl="0" marL="0" rtl="0" algn="l">
              <a:spcBef>
                <a:spcPts val="0"/>
              </a:spcBef>
              <a:spcAft>
                <a:spcPts val="0"/>
              </a:spcAft>
              <a:buNone/>
            </a:pPr>
            <a:r>
              <a:rPr lang="sv-SE" sz="900">
                <a:latin typeface="Consolas"/>
                <a:ea typeface="Consolas"/>
                <a:cs typeface="Consolas"/>
                <a:sym typeface="Consolas"/>
              </a:rPr>
              <a:t>        …</a:t>
            </a:r>
            <a:endParaRPr sz="900">
              <a:latin typeface="Consolas"/>
              <a:ea typeface="Consolas"/>
              <a:cs typeface="Consolas"/>
              <a:sym typeface="Consolas"/>
            </a:endParaRPr>
          </a:p>
          <a:p>
            <a:pPr indent="0" lvl="0" marL="0" rtl="0" algn="l">
              <a:spcBef>
                <a:spcPts val="0"/>
              </a:spcBef>
              <a:spcAft>
                <a:spcPts val="0"/>
              </a:spcAft>
              <a:buNone/>
            </a:pPr>
            <a:r>
              <a:rPr lang="sv-SE" sz="900">
                <a:latin typeface="Consolas"/>
                <a:ea typeface="Consolas"/>
                <a:cs typeface="Consolas"/>
                <a:sym typeface="Consolas"/>
              </a:rPr>
              <a:t>    }</a:t>
            </a:r>
            <a:endParaRPr sz="900">
              <a:latin typeface="Consolas"/>
              <a:ea typeface="Consolas"/>
              <a:cs typeface="Consolas"/>
              <a:sym typeface="Consolas"/>
            </a:endParaRPr>
          </a:p>
          <a:p>
            <a:pPr indent="0" lvl="0" marL="0" rtl="0" algn="l">
              <a:spcBef>
                <a:spcPts val="0"/>
              </a:spcBef>
              <a:spcAft>
                <a:spcPts val="0"/>
              </a:spcAft>
              <a:buNone/>
            </a:pPr>
            <a:r>
              <a:rPr lang="sv-SE" sz="900">
                <a:latin typeface="Consolas"/>
                <a:ea typeface="Consolas"/>
                <a:cs typeface="Consolas"/>
                <a:sym typeface="Consolas"/>
              </a:rPr>
              <a:t>    …</a:t>
            </a:r>
            <a:endParaRPr sz="900">
              <a:latin typeface="Consolas"/>
              <a:ea typeface="Consolas"/>
              <a:cs typeface="Consolas"/>
              <a:sym typeface="Consolas"/>
            </a:endParaRPr>
          </a:p>
          <a:p>
            <a:pPr indent="0" lvl="0" marL="0" rtl="0" algn="l">
              <a:spcBef>
                <a:spcPts val="0"/>
              </a:spcBef>
              <a:spcAft>
                <a:spcPts val="0"/>
              </a:spcAft>
              <a:buNone/>
            </a:pPr>
            <a:r>
              <a:rPr lang="sv-SE" sz="900">
                <a:latin typeface="Consolas"/>
                <a:ea typeface="Consolas"/>
                <a:cs typeface="Consolas"/>
                <a:sym typeface="Consolas"/>
              </a:rPr>
              <a:t>}</a:t>
            </a:r>
            <a:endParaRPr sz="900">
              <a:latin typeface="Consolas"/>
              <a:ea typeface="Consolas"/>
              <a:cs typeface="Consolas"/>
              <a:sym typeface="Consolas"/>
            </a:endParaRPr>
          </a:p>
        </p:txBody>
      </p:sp>
      <p:sp>
        <p:nvSpPr>
          <p:cNvPr id="88" name="Google Shape;88;p13"/>
          <p:cNvSpPr/>
          <p:nvPr/>
        </p:nvSpPr>
        <p:spPr>
          <a:xfrm>
            <a:off x="6392425" y="32128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89" name="Google Shape;89;p13"/>
          <p:cNvSpPr/>
          <p:nvPr/>
        </p:nvSpPr>
        <p:spPr>
          <a:xfrm>
            <a:off x="6544825" y="33652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90" name="Google Shape;90;p13"/>
          <p:cNvSpPr/>
          <p:nvPr/>
        </p:nvSpPr>
        <p:spPr>
          <a:xfrm>
            <a:off x="6697225" y="35176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91" name="Google Shape;91;p13"/>
          <p:cNvSpPr/>
          <p:nvPr/>
        </p:nvSpPr>
        <p:spPr>
          <a:xfrm>
            <a:off x="6849625" y="36700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92" name="Google Shape;92;p13"/>
          <p:cNvSpPr/>
          <p:nvPr/>
        </p:nvSpPr>
        <p:spPr>
          <a:xfrm>
            <a:off x="7002025" y="3822450"/>
            <a:ext cx="820800" cy="9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Cases</a:t>
            </a:r>
            <a:endParaRPr b="1"/>
          </a:p>
        </p:txBody>
      </p:sp>
      <p:sp>
        <p:nvSpPr>
          <p:cNvPr id="93" name="Google Shape;93;p13"/>
          <p:cNvSpPr/>
          <p:nvPr/>
        </p:nvSpPr>
        <p:spPr>
          <a:xfrm>
            <a:off x="6123175" y="1282400"/>
            <a:ext cx="1968900" cy="4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Structural</a:t>
            </a:r>
            <a:r>
              <a:rPr b="1" lang="sv-SE"/>
              <a:t> Testing (White Box)</a:t>
            </a:r>
            <a:endParaRPr b="1"/>
          </a:p>
        </p:txBody>
      </p:sp>
      <p:cxnSp>
        <p:nvCxnSpPr>
          <p:cNvPr id="94" name="Google Shape;94;p13"/>
          <p:cNvCxnSpPr>
            <a:stCxn id="87" idx="2"/>
          </p:cNvCxnSpPr>
          <p:nvPr/>
        </p:nvCxnSpPr>
        <p:spPr>
          <a:xfrm>
            <a:off x="7107625" y="2925725"/>
            <a:ext cx="3300" cy="255000"/>
          </a:xfrm>
          <a:prstGeom prst="straightConnector1">
            <a:avLst/>
          </a:prstGeom>
          <a:noFill/>
          <a:ln cap="flat" cmpd="sng" w="19050">
            <a:solidFill>
              <a:schemeClr val="dk2"/>
            </a:solidFill>
            <a:prstDash val="solid"/>
            <a:round/>
            <a:headEnd len="med" w="med" type="none"/>
            <a:tailEnd len="med" w="med" type="triangle"/>
          </a:ln>
        </p:spPr>
      </p:cxnSp>
      <p:sp>
        <p:nvSpPr>
          <p:cNvPr id="95" name="Google Shape;95;p13"/>
          <p:cNvSpPr/>
          <p:nvPr/>
        </p:nvSpPr>
        <p:spPr>
          <a:xfrm>
            <a:off x="8315350" y="1997475"/>
            <a:ext cx="668400" cy="207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solidFill>
                  <a:srgbClr val="FF0000"/>
                </a:solidFill>
              </a:rPr>
              <a:t>True</a:t>
            </a:r>
            <a:endParaRPr>
              <a:solidFill>
                <a:srgbClr val="FF0000"/>
              </a:solidFill>
            </a:endParaRPr>
          </a:p>
        </p:txBody>
      </p:sp>
      <p:sp>
        <p:nvSpPr>
          <p:cNvPr id="96" name="Google Shape;96;p13"/>
          <p:cNvSpPr/>
          <p:nvPr/>
        </p:nvSpPr>
        <p:spPr>
          <a:xfrm>
            <a:off x="8368075" y="2335300"/>
            <a:ext cx="668400" cy="2079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solidFill>
                  <a:srgbClr val="FF0000"/>
                </a:solidFill>
              </a:rPr>
              <a:t>False</a:t>
            </a:r>
            <a:endParaRPr>
              <a:solidFill>
                <a:srgbClr val="FF0000"/>
              </a:solidFill>
            </a:endParaRPr>
          </a:p>
        </p:txBody>
      </p:sp>
      <p:cxnSp>
        <p:nvCxnSpPr>
          <p:cNvPr id="97" name="Google Shape;97;p13"/>
          <p:cNvCxnSpPr>
            <a:endCxn id="95" idx="1"/>
          </p:cNvCxnSpPr>
          <p:nvPr/>
        </p:nvCxnSpPr>
        <p:spPr>
          <a:xfrm flipH="1" rot="10800000">
            <a:off x="8002450" y="2101425"/>
            <a:ext cx="312900" cy="99600"/>
          </a:xfrm>
          <a:prstGeom prst="straightConnector1">
            <a:avLst/>
          </a:prstGeom>
          <a:noFill/>
          <a:ln cap="flat" cmpd="sng" w="9525">
            <a:solidFill>
              <a:srgbClr val="FF0000"/>
            </a:solidFill>
            <a:prstDash val="solid"/>
            <a:round/>
            <a:headEnd len="med" w="med" type="none"/>
            <a:tailEnd len="med" w="med" type="triangle"/>
          </a:ln>
        </p:spPr>
      </p:cxnSp>
      <p:cxnSp>
        <p:nvCxnSpPr>
          <p:cNvPr id="98" name="Google Shape;98;p13"/>
          <p:cNvCxnSpPr>
            <a:endCxn id="96" idx="1"/>
          </p:cNvCxnSpPr>
          <p:nvPr/>
        </p:nvCxnSpPr>
        <p:spPr>
          <a:xfrm>
            <a:off x="7990975" y="2398450"/>
            <a:ext cx="377100" cy="40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272" name="Google Shape;272;p31"/>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From the input parameters:</a:t>
            </a:r>
            <a:endParaRPr/>
          </a:p>
          <a:p>
            <a:pPr indent="-368300" lvl="1" marL="914400" rtl="0" algn="l">
              <a:spcBef>
                <a:spcPts val="500"/>
              </a:spcBef>
              <a:spcAft>
                <a:spcPts val="0"/>
              </a:spcAft>
              <a:buSzPts val="2200"/>
              <a:buChar char="•"/>
            </a:pPr>
            <a:r>
              <a:rPr lang="sv-SE"/>
              <a:t>First Name, Last Name, Username, E-Mail Address, Password, Short Bio</a:t>
            </a:r>
            <a:endParaRPr/>
          </a:p>
          <a:p>
            <a:pPr indent="-393700" lvl="0" marL="457200" rtl="0" algn="l">
              <a:spcBef>
                <a:spcPts val="1000"/>
              </a:spcBef>
              <a:spcAft>
                <a:spcPts val="0"/>
              </a:spcAft>
              <a:buSzPts val="2600"/>
              <a:buChar char="•"/>
            </a:pPr>
            <a:r>
              <a:rPr lang="sv-SE"/>
              <a:t>Other environmental factors:</a:t>
            </a:r>
            <a:endParaRPr/>
          </a:p>
          <a:p>
            <a:pPr indent="-368300" lvl="1" marL="914400" rtl="0" algn="l">
              <a:spcBef>
                <a:spcPts val="500"/>
              </a:spcBef>
              <a:spcAft>
                <a:spcPts val="0"/>
              </a:spcAft>
              <a:buSzPts val="2200"/>
              <a:buChar char="•"/>
            </a:pPr>
            <a:r>
              <a:rPr lang="sv-SE"/>
              <a:t>Is there a database connection?</a:t>
            </a:r>
            <a:endParaRPr/>
          </a:p>
          <a:p>
            <a:pPr indent="-368300" lvl="1" marL="914400" rtl="0" algn="l">
              <a:spcBef>
                <a:spcPts val="500"/>
              </a:spcBef>
              <a:spcAft>
                <a:spcPts val="0"/>
              </a:spcAft>
              <a:buSzPts val="2200"/>
              <a:buChar char="•"/>
            </a:pPr>
            <a:r>
              <a:rPr lang="sv-SE"/>
              <a:t>Is this user already in the database?</a:t>
            </a:r>
            <a:endParaRPr/>
          </a:p>
        </p:txBody>
      </p:sp>
      <p:sp>
        <p:nvSpPr>
          <p:cNvPr id="273" name="Google Shape;27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4" name="Google Shape;274;p31"/>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275" name="Google Shape;275;p31"/>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281" name="Google Shape;281;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choices by understanding how parameters are used by the function.</a:t>
            </a:r>
            <a:endParaRPr/>
          </a:p>
          <a:p>
            <a:pPr indent="-393700" lvl="0" marL="457200" rtl="0" algn="l">
              <a:spcBef>
                <a:spcPts val="1000"/>
              </a:spcBef>
              <a:spcAft>
                <a:spcPts val="0"/>
              </a:spcAft>
              <a:buSzPts val="2600"/>
              <a:buChar char="•"/>
            </a:pPr>
            <a:r>
              <a:rPr lang="sv-SE"/>
              <a:t>Type information is helpful.</a:t>
            </a:r>
            <a:endParaRPr/>
          </a:p>
          <a:p>
            <a:pPr indent="-368300" lvl="1" marL="914400" rtl="0" algn="l">
              <a:spcBef>
                <a:spcPts val="500"/>
              </a:spcBef>
              <a:spcAft>
                <a:spcPts val="0"/>
              </a:spcAft>
              <a:buSzPts val="2200"/>
              <a:buChar char="•"/>
            </a:pPr>
            <a:r>
              <a:rPr lang="sv-SE">
                <a:latin typeface="Consolas"/>
                <a:ea typeface="Consolas"/>
                <a:cs typeface="Consolas"/>
                <a:sym typeface="Consolas"/>
              </a:rPr>
              <a:t>firstName</a:t>
            </a:r>
            <a:r>
              <a:rPr lang="sv-SE"/>
              <a:t> is string, database contains </a:t>
            </a:r>
            <a:r>
              <a:rPr lang="sv-SE">
                <a:latin typeface="Consolas"/>
                <a:ea typeface="Consolas"/>
                <a:cs typeface="Consolas"/>
                <a:sym typeface="Consolas"/>
              </a:rPr>
              <a:t>UserRecords</a:t>
            </a:r>
            <a:r>
              <a:rPr lang="sv-SE"/>
              <a:t>.</a:t>
            </a:r>
            <a:endParaRPr/>
          </a:p>
          <a:p>
            <a:pPr indent="-393700" lvl="0" marL="457200" rtl="0" algn="l">
              <a:spcBef>
                <a:spcPts val="1000"/>
              </a:spcBef>
              <a:spcAft>
                <a:spcPts val="0"/>
              </a:spcAft>
              <a:buSzPts val="2600"/>
              <a:buChar char="•"/>
            </a:pPr>
            <a:r>
              <a:rPr lang="sv-SE"/>
              <a:t>… but context is important.</a:t>
            </a:r>
            <a:endParaRPr/>
          </a:p>
          <a:p>
            <a:pPr indent="-368300" lvl="1" marL="914400" rtl="0" algn="l">
              <a:spcBef>
                <a:spcPts val="500"/>
              </a:spcBef>
              <a:spcAft>
                <a:spcPts val="0"/>
              </a:spcAft>
              <a:buSzPts val="2200"/>
              <a:buChar char="•"/>
            </a:pPr>
            <a:r>
              <a:rPr lang="sv-SE"/>
              <a:t>Reject registration if in database. </a:t>
            </a:r>
            <a:endParaRPr/>
          </a:p>
          <a:p>
            <a:pPr indent="-368300" lvl="1" marL="914400" rtl="0" algn="l">
              <a:spcBef>
                <a:spcPts val="500"/>
              </a:spcBef>
              <a:spcAft>
                <a:spcPts val="0"/>
              </a:spcAft>
              <a:buSzPts val="2200"/>
              <a:buChar char="•"/>
            </a:pPr>
            <a:r>
              <a:rPr lang="sv-SE"/>
              <a:t>… or database is full. </a:t>
            </a:r>
            <a:endParaRPr/>
          </a:p>
          <a:p>
            <a:pPr indent="-368300" lvl="1" marL="914400" rtl="0" algn="l">
              <a:spcBef>
                <a:spcPts val="500"/>
              </a:spcBef>
              <a:spcAft>
                <a:spcPts val="0"/>
              </a:spcAft>
              <a:buSzPts val="2200"/>
              <a:buChar char="•"/>
            </a:pPr>
            <a:r>
              <a:rPr lang="sv-SE"/>
              <a:t>… or database connection down. </a:t>
            </a:r>
            <a:endParaRPr/>
          </a:p>
        </p:txBody>
      </p:sp>
      <p:sp>
        <p:nvSpPr>
          <p:cNvPr id="282" name="Google Shape;28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3" name="Google Shape;283;p32"/>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289" name="Google Shape;289;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Input parameter can be split into multiple “choices” based on context.</a:t>
            </a:r>
            <a:endParaRPr/>
          </a:p>
          <a:p>
            <a:pPr indent="-368300" lvl="1" marL="914400" rtl="0" algn="l">
              <a:spcBef>
                <a:spcPts val="500"/>
              </a:spcBef>
              <a:spcAft>
                <a:spcPts val="0"/>
              </a:spcAft>
              <a:buSzPts val="2200"/>
              <a:buChar char="•"/>
            </a:pPr>
            <a:r>
              <a:rPr lang="sv-SE"/>
              <a:t>A database affects User Registration, but there is </a:t>
            </a:r>
            <a:r>
              <a:rPr b="1" lang="sv-SE">
                <a:solidFill>
                  <a:schemeClr val="accent3"/>
                </a:solidFill>
              </a:rPr>
              <a:t>more than</a:t>
            </a:r>
            <a:r>
              <a:rPr lang="sv-SE">
                <a:solidFill>
                  <a:schemeClr val="accent3"/>
                </a:solidFill>
              </a:rPr>
              <a:t> </a:t>
            </a:r>
            <a:r>
              <a:rPr b="1" lang="sv-SE">
                <a:solidFill>
                  <a:schemeClr val="accent3"/>
                </a:solidFill>
              </a:rPr>
              <a:t>one</a:t>
            </a:r>
            <a:r>
              <a:rPr lang="sv-SE"/>
              <a:t> </a:t>
            </a:r>
            <a:r>
              <a:rPr b="1" lang="sv-SE">
                <a:solidFill>
                  <a:schemeClr val="accent3"/>
                </a:solidFill>
              </a:rPr>
              <a:t>choice</a:t>
            </a:r>
            <a:r>
              <a:rPr lang="sv-SE"/>
              <a:t>. </a:t>
            </a:r>
            <a:endParaRPr/>
          </a:p>
          <a:p>
            <a:pPr indent="-342900" lvl="2" marL="1371600" rtl="0" algn="l">
              <a:spcBef>
                <a:spcPts val="500"/>
              </a:spcBef>
              <a:spcAft>
                <a:spcPts val="0"/>
              </a:spcAft>
              <a:buSzPts val="1800"/>
              <a:buChar char="•"/>
            </a:pPr>
            <a:r>
              <a:rPr lang="sv-SE"/>
              <a:t>Choice: Is there a database connection?</a:t>
            </a:r>
            <a:endParaRPr/>
          </a:p>
          <a:p>
            <a:pPr indent="-342900" lvl="2" marL="1371600" rtl="0" algn="l">
              <a:spcBef>
                <a:spcPts val="500"/>
              </a:spcBef>
              <a:spcAft>
                <a:spcPts val="0"/>
              </a:spcAft>
              <a:buSzPts val="1800"/>
              <a:buChar char="•"/>
            </a:pPr>
            <a:r>
              <a:rPr lang="sv-SE"/>
              <a:t>Choice: Is there already a record for the user?</a:t>
            </a:r>
            <a:endParaRPr/>
          </a:p>
          <a:p>
            <a:pPr indent="-342900" lvl="2" marL="1371600" rtl="0" algn="l">
              <a:spcBef>
                <a:spcPts val="500"/>
              </a:spcBef>
              <a:spcAft>
                <a:spcPts val="0"/>
              </a:spcAft>
              <a:buSzPts val="1800"/>
              <a:buChar char="•"/>
            </a:pPr>
            <a:r>
              <a:rPr lang="sv-SE"/>
              <a:t>Choice: How full is the database storage?</a:t>
            </a:r>
            <a:endParaRPr b="1"/>
          </a:p>
        </p:txBody>
      </p:sp>
      <p:sp>
        <p:nvSpPr>
          <p:cNvPr id="290" name="Google Shape;29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1" name="Google Shape;291;p33"/>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8" name="Google Shape;29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Binary Search</a:t>
            </a:r>
            <a:endParaRPr/>
          </a:p>
        </p:txBody>
      </p:sp>
      <p:sp>
        <p:nvSpPr>
          <p:cNvPr id="299" name="Google Shape;299;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p:txBody>
      </p:sp>
      <p:sp>
        <p:nvSpPr>
          <p:cNvPr id="300" name="Google Shape;300;p34"/>
          <p:cNvSpPr/>
          <p:nvPr/>
        </p:nvSpPr>
        <p:spPr>
          <a:xfrm>
            <a:off x="3685100" y="1351675"/>
            <a:ext cx="2347800" cy="5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34"/>
          <p:cNvSpPr txBox="1"/>
          <p:nvPr/>
        </p:nvSpPr>
        <p:spPr>
          <a:xfrm>
            <a:off x="839475" y="1927925"/>
            <a:ext cx="5150700" cy="245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r>
              <a:rPr b="1" lang="sv-SE"/>
              <a:t>?</a:t>
            </a:r>
            <a:endParaRPr b="1"/>
          </a:p>
          <a:p>
            <a:pPr indent="-317500" lvl="1" marL="914400" rtl="0" algn="l">
              <a:spcBef>
                <a:spcPts val="0"/>
              </a:spcBef>
              <a:spcAft>
                <a:spcPts val="0"/>
              </a:spcAft>
              <a:buSzPts val="1400"/>
              <a:buChar char="○"/>
            </a:pPr>
            <a:r>
              <a:rPr lang="sv-SE"/>
              <a:t>(Empty array might behave differently than one with several items)</a:t>
            </a:r>
            <a:endParaRPr/>
          </a:p>
          <a:p>
            <a:pPr indent="-317500" lvl="1" marL="914400" rtl="0" algn="l">
              <a:spcBef>
                <a:spcPts val="0"/>
              </a:spcBef>
              <a:spcAft>
                <a:spcPts val="0"/>
              </a:spcAft>
              <a:buSzPts val="1400"/>
              <a:buChar char="○"/>
            </a:pPr>
            <a:r>
              <a:rPr lang="sv-SE"/>
              <a:t>(Could also provide a null pointer instead of a real array)</a:t>
            </a:r>
            <a:endParaRPr/>
          </a:p>
          <a:p>
            <a:pPr indent="-317500" lvl="0" marL="457200" rtl="0" algn="l">
              <a:spcBef>
                <a:spcPts val="0"/>
              </a:spcBef>
              <a:spcAft>
                <a:spcPts val="0"/>
              </a:spcAft>
              <a:buSzPts val="1400"/>
              <a:buChar char="●"/>
            </a:pPr>
            <a:r>
              <a:rPr b="1" lang="sv-SE"/>
              <a:t>Choice: Is the array sorted?</a:t>
            </a:r>
            <a:endParaRPr b="1"/>
          </a:p>
          <a:p>
            <a:pPr indent="-317500" lvl="1" marL="914400" rtl="0" algn="l">
              <a:spcBef>
                <a:spcPts val="0"/>
              </a:spcBef>
              <a:spcAft>
                <a:spcPts val="0"/>
              </a:spcAft>
              <a:buSzPts val="1400"/>
              <a:buChar char="○"/>
            </a:pPr>
            <a:r>
              <a:rPr lang="sv-SE"/>
              <a:t>(Binary search assumes the </a:t>
            </a:r>
            <a:r>
              <a:rPr lang="sv-SE"/>
              <a:t>array</a:t>
            </a:r>
            <a:r>
              <a:rPr lang="sv-SE"/>
              <a:t> is sorted)</a:t>
            </a:r>
            <a:endParaRPr/>
          </a:p>
        </p:txBody>
      </p:sp>
      <p:sp>
        <p:nvSpPr>
          <p:cNvPr id="302" name="Google Shape;302;p34"/>
          <p:cNvSpPr/>
          <p:nvPr/>
        </p:nvSpPr>
        <p:spPr>
          <a:xfrm>
            <a:off x="6206525" y="1351675"/>
            <a:ext cx="2347800" cy="5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34"/>
          <p:cNvSpPr txBox="1"/>
          <p:nvPr/>
        </p:nvSpPr>
        <p:spPr>
          <a:xfrm>
            <a:off x="6206525" y="1997250"/>
            <a:ext cx="2700300" cy="276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sv-SE"/>
              <a:t>Choice: Is the string in the array?</a:t>
            </a:r>
            <a:endParaRPr b="1"/>
          </a:p>
          <a:p>
            <a:pPr indent="-317500" lvl="1" marL="914400" rtl="0" algn="l">
              <a:spcBef>
                <a:spcPts val="0"/>
              </a:spcBef>
              <a:spcAft>
                <a:spcPts val="0"/>
              </a:spcAft>
              <a:buSzPts val="1400"/>
              <a:buChar char="○"/>
            </a:pPr>
            <a:r>
              <a:rPr lang="sv-SE"/>
              <a:t>(Different function outcomes)</a:t>
            </a:r>
            <a:endParaRPr/>
          </a:p>
        </p:txBody>
      </p:sp>
      <p:sp>
        <p:nvSpPr>
          <p:cNvPr id="304" name="Google Shape;304;p34"/>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310" name="Google Shape;310;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solidFill>
                  <a:schemeClr val="accent3"/>
                </a:solidFill>
              </a:rPr>
              <a:t>What are some independently testable functions?</a:t>
            </a:r>
            <a:endParaRPr b="1">
              <a:solidFill>
                <a:schemeClr val="accent3"/>
              </a:solidFill>
            </a:endParaRPr>
          </a:p>
        </p:txBody>
      </p:sp>
      <p:sp>
        <p:nvSpPr>
          <p:cNvPr id="311" name="Google Shape;311;p35"/>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Register for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Transfer credits from another university </a:t>
            </a:r>
            <a:endParaRPr/>
          </a:p>
          <a:p>
            <a:pPr indent="-393700" lvl="0" marL="457200" marR="0" rtl="0" algn="l">
              <a:lnSpc>
                <a:spcPct val="100000"/>
              </a:lnSpc>
              <a:spcBef>
                <a:spcPts val="0"/>
              </a:spcBef>
              <a:spcAft>
                <a:spcPts val="0"/>
              </a:spcAft>
              <a:buSzPts val="2600"/>
              <a:buChar char="•"/>
            </a:pPr>
            <a:r>
              <a:rPr lang="sv-SE"/>
              <a:t>Apply for degree</a:t>
            </a:r>
            <a:endParaRPr/>
          </a:p>
        </p:txBody>
      </p:sp>
      <p:sp>
        <p:nvSpPr>
          <p:cNvPr id="312" name="Google Shape;312;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3" name="Google Shape;313;p35"/>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Testing Targets</a:t>
            </a:r>
            <a:endParaRPr b="1"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319" name="Google Shape;319;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solidFill>
                  <a:schemeClr val="accent3"/>
                </a:solidFill>
                <a:latin typeface="Consolas"/>
                <a:ea typeface="Consolas"/>
                <a:cs typeface="Consolas"/>
                <a:sym typeface="Consolas"/>
              </a:rPr>
              <a:t>Input:</a:t>
            </a:r>
            <a:r>
              <a:rPr b="1" lang="sv-SE" sz="1400">
                <a:latin typeface="Consolas"/>
                <a:ea typeface="Consolas"/>
                <a:cs typeface="Consolas"/>
                <a:sym typeface="Consolas"/>
              </a:rPr>
              <a:t> </a:t>
            </a:r>
            <a:r>
              <a:rPr lang="sv-SE" sz="1400">
                <a:latin typeface="Consolas"/>
                <a:ea typeface="Consolas"/>
                <a:cs typeface="Consolas"/>
                <a:sym typeface="Consolas"/>
              </a:rPr>
              <a:t>Route: /registrations/, </a:t>
            </a:r>
            <a:r>
              <a:rPr lang="sv-SE" sz="1400">
                <a:latin typeface="Consolas"/>
                <a:ea typeface="Consolas"/>
                <a:cs typeface="Consolas"/>
                <a:sym typeface="Consolas"/>
              </a:rPr>
              <a:t>Method: POST,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Input: { “studentID”: VALUE, “courseID”: VALUE }</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chemeClr val="accent3"/>
                </a:solidFill>
                <a:latin typeface="Consolas"/>
                <a:ea typeface="Consolas"/>
                <a:cs typeface="Consolas"/>
                <a:sym typeface="Consolas"/>
              </a:rPr>
              <a:t>Output:</a:t>
            </a:r>
            <a:r>
              <a:rPr b="1" lang="sv-SE" sz="1400">
                <a:latin typeface="Consolas"/>
                <a:ea typeface="Consolas"/>
                <a:cs typeface="Consolas"/>
                <a:sym typeface="Consolas"/>
              </a:rPr>
              <a:t> </a:t>
            </a:r>
            <a:r>
              <a:rPr lang="sv-SE" sz="1400">
                <a:latin typeface="Consolas"/>
                <a:ea typeface="Consolas"/>
                <a:cs typeface="Consolas"/>
                <a:sym typeface="Consolas"/>
              </a:rPr>
              <a:t>Status Code: (201 if registration OK, 200 for input-based errors, others for other errors), JSON message: { “result”: VALUE } (“OK”, error messages)</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chemeClr val="accent3"/>
                </a:solidFill>
                <a:latin typeface="Consolas"/>
                <a:ea typeface="Consolas"/>
                <a:cs typeface="Consolas"/>
                <a:sym typeface="Consolas"/>
              </a:rPr>
              <a:t>Example Oracle:</a:t>
            </a:r>
            <a:r>
              <a:rPr b="1" lang="sv-SE" sz="1400">
                <a:latin typeface="Consolas"/>
                <a:ea typeface="Consolas"/>
                <a:cs typeface="Consolas"/>
                <a:sym typeface="Consolas"/>
              </a:rPr>
              <a:t> </a:t>
            </a:r>
            <a:r>
              <a:rPr lang="sv-SE" sz="1400">
                <a:latin typeface="Consolas"/>
                <a:ea typeface="Consolas"/>
                <a:cs typeface="Consolas"/>
                <a:sym typeface="Consolas"/>
              </a:rPr>
              <a:t>pm.test(“Normal Case”, function()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pm.response.to.have.status(201);</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var jsonData = pm.response.json();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pm.expect(jsonData.result).to.eql(“OK”);</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p:txBody>
      </p:sp>
      <p:sp>
        <p:nvSpPr>
          <p:cNvPr id="320" name="Google Shape;320;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1" name="Google Shape;321;p36"/>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idx="1" type="body"/>
          </p:nvPr>
        </p:nvSpPr>
        <p:spPr>
          <a:xfrm>
            <a:off x="468900" y="1432900"/>
            <a:ext cx="8217900" cy="33300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latin typeface="Consolas"/>
                <a:ea typeface="Consolas"/>
                <a:cs typeface="Consolas"/>
                <a:sym typeface="Consolas"/>
              </a:rPr>
              <a:t>Input: </a:t>
            </a:r>
            <a:r>
              <a:rPr lang="sv-SE" sz="1400">
                <a:latin typeface="Consolas"/>
                <a:ea typeface="Consolas"/>
                <a:cs typeface="Consolas"/>
                <a:sym typeface="Consolas"/>
              </a:rPr>
              <a:t>Route: /registrations/, Method: POST,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Input: { “studentID”: VALUE, “courseID”: VALUE }</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rPr b="1" lang="sv-SE" sz="1400">
                <a:latin typeface="Consolas"/>
                <a:ea typeface="Consolas"/>
                <a:cs typeface="Consolas"/>
                <a:sym typeface="Consolas"/>
              </a:rPr>
              <a:t>Example Oracle: </a:t>
            </a:r>
            <a:r>
              <a:rPr lang="sv-SE" sz="1400">
                <a:latin typeface="Consolas"/>
                <a:ea typeface="Consolas"/>
                <a:cs typeface="Consolas"/>
                <a:sym typeface="Consolas"/>
              </a:rPr>
              <a:t>pm.test(“Normal Case”, function()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pm.response.to.have.status(201);</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var jsonData = pm.response.json();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pm.expect(jsonData.result).to.eql(“OK”);</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p:txBody>
      </p:sp>
      <p:sp>
        <p:nvSpPr>
          <p:cNvPr id="327" name="Google Shape;327;p37"/>
          <p:cNvSpPr txBox="1"/>
          <p:nvPr>
            <p:ph idx="1" type="body"/>
          </p:nvPr>
        </p:nvSpPr>
        <p:spPr>
          <a:xfrm>
            <a:off x="374625" y="639200"/>
            <a:ext cx="8217900" cy="7701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200"/>
              <a:t>What are the choices we make when we design a test case?</a:t>
            </a:r>
            <a:endParaRPr b="1" sz="2200"/>
          </a:p>
        </p:txBody>
      </p:sp>
      <p:sp>
        <p:nvSpPr>
          <p:cNvPr id="328" name="Google Shape;328;p37"/>
          <p:cNvSpPr txBox="1"/>
          <p:nvPr>
            <p:ph idx="1" type="body"/>
          </p:nvPr>
        </p:nvSpPr>
        <p:spPr>
          <a:xfrm>
            <a:off x="3938050" y="2059000"/>
            <a:ext cx="5101200" cy="11388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361950" lvl="0" marL="457200" marR="0" rtl="0" algn="l">
              <a:lnSpc>
                <a:spcPct val="100000"/>
              </a:lnSpc>
              <a:spcBef>
                <a:spcPts val="600"/>
              </a:spcBef>
              <a:spcAft>
                <a:spcPts val="0"/>
              </a:spcAft>
              <a:buSzPts val="2100"/>
              <a:buChar char="•"/>
            </a:pPr>
            <a:r>
              <a:rPr lang="sv-SE" sz="2100"/>
              <a:t>Does student meet prerequisites?</a:t>
            </a:r>
            <a:endParaRPr sz="2100"/>
          </a:p>
          <a:p>
            <a:pPr indent="-361950" lvl="0" marL="457200" marR="0" rtl="0" algn="l">
              <a:lnSpc>
                <a:spcPct val="100000"/>
              </a:lnSpc>
              <a:spcBef>
                <a:spcPts val="0"/>
              </a:spcBef>
              <a:spcAft>
                <a:spcPts val="0"/>
              </a:spcAft>
              <a:buSzPts val="2100"/>
              <a:buChar char="•"/>
            </a:pPr>
            <a:r>
              <a:rPr lang="sv-SE" sz="2100"/>
              <a:t>Does the course exist?</a:t>
            </a:r>
            <a:endParaRPr sz="2100"/>
          </a:p>
          <a:p>
            <a:pPr indent="-361950" lvl="0" marL="457200" marR="0" rtl="0" algn="l">
              <a:lnSpc>
                <a:spcPct val="100000"/>
              </a:lnSpc>
              <a:spcBef>
                <a:spcPts val="0"/>
              </a:spcBef>
              <a:spcAft>
                <a:spcPts val="0"/>
              </a:spcAft>
              <a:buClr>
                <a:schemeClr val="accent3"/>
              </a:buClr>
              <a:buSzPts val="2100"/>
              <a:buChar char="•"/>
            </a:pPr>
            <a:r>
              <a:rPr b="1" lang="sv-SE" sz="2100">
                <a:solidFill>
                  <a:schemeClr val="accent3"/>
                </a:solidFill>
              </a:rPr>
              <a:t>What else influences the outcome?</a:t>
            </a:r>
            <a:endParaRPr b="1" sz="2100">
              <a:solidFill>
                <a:schemeClr val="accent3"/>
              </a:solidFill>
            </a:endParaRPr>
          </a:p>
        </p:txBody>
      </p:sp>
      <p:sp>
        <p:nvSpPr>
          <p:cNvPr id="329" name="Google Shape;32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0" name="Google Shape;330;p37"/>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331" name="Google Shape;331;p37"/>
          <p:cNvSpPr/>
          <p:nvPr/>
        </p:nvSpPr>
        <p:spPr>
          <a:xfrm>
            <a:off x="1391025" y="1750000"/>
            <a:ext cx="18879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7"/>
          <p:cNvSpPr/>
          <p:nvPr/>
        </p:nvSpPr>
        <p:spPr>
          <a:xfrm>
            <a:off x="3362500" y="1750000"/>
            <a:ext cx="17706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338" name="Google Shape;338;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During setup, we can influence a student’s record and the course records. </a:t>
            </a:r>
            <a:endParaRPr/>
          </a:p>
          <a:p>
            <a:pPr indent="-368300" lvl="1" marL="914400" rtl="0" algn="l">
              <a:spcBef>
                <a:spcPts val="500"/>
              </a:spcBef>
              <a:spcAft>
                <a:spcPts val="0"/>
              </a:spcAft>
              <a:buSzPts val="2200"/>
              <a:buChar char="•"/>
            </a:pPr>
            <a:r>
              <a:rPr lang="sv-SE"/>
              <a:t>These are “inputs” to consider.</a:t>
            </a:r>
            <a:endParaRPr/>
          </a:p>
          <a:p>
            <a:pPr indent="-393700" lvl="0" marL="457200" rtl="0" algn="l">
              <a:spcBef>
                <a:spcPts val="1000"/>
              </a:spcBef>
              <a:spcAft>
                <a:spcPts val="0"/>
              </a:spcAft>
              <a:buSzPts val="2600"/>
              <a:buChar char="•"/>
            </a:pPr>
            <a:r>
              <a:rPr lang="sv-SE"/>
              <a:t>How are they used?</a:t>
            </a:r>
            <a:endParaRPr/>
          </a:p>
          <a:p>
            <a:pPr indent="-368300" lvl="1" marL="914400" rtl="0" algn="l">
              <a:spcBef>
                <a:spcPts val="500"/>
              </a:spcBef>
              <a:spcAft>
                <a:spcPts val="0"/>
              </a:spcAft>
              <a:buSzPts val="2200"/>
              <a:buChar char="•"/>
            </a:pPr>
            <a:r>
              <a:rPr lang="sv-SE"/>
              <a:t>Has a student already taken the course?</a:t>
            </a:r>
            <a:endParaRPr/>
          </a:p>
          <a:p>
            <a:pPr indent="-368300" lvl="1" marL="914400" rtl="0" algn="l">
              <a:spcBef>
                <a:spcPts val="500"/>
              </a:spcBef>
              <a:spcAft>
                <a:spcPts val="0"/>
              </a:spcAft>
              <a:buSzPts val="2200"/>
              <a:buChar char="•"/>
            </a:pPr>
            <a:r>
              <a:rPr lang="sv-SE"/>
              <a:t>Do they meet the prerequisites?</a:t>
            </a:r>
            <a:endParaRPr/>
          </a:p>
          <a:p>
            <a:pPr indent="-368300" lvl="1" marL="914400" rtl="0" algn="l">
              <a:spcBef>
                <a:spcPts val="500"/>
              </a:spcBef>
              <a:spcAft>
                <a:spcPts val="0"/>
              </a:spcAft>
              <a:buSzPts val="2200"/>
              <a:buChar char="•"/>
            </a:pPr>
            <a:r>
              <a:rPr lang="sv-SE"/>
              <a:t>Does a course exist?</a:t>
            </a:r>
            <a:endParaRPr/>
          </a:p>
          <a:p>
            <a:pPr indent="-368300" lvl="1" marL="914400" rtl="0" algn="l">
              <a:spcBef>
                <a:spcPts val="500"/>
              </a:spcBef>
              <a:spcAft>
                <a:spcPts val="0"/>
              </a:spcAft>
              <a:buSzPts val="2200"/>
              <a:buChar char="•"/>
            </a:pPr>
            <a:r>
              <a:rPr lang="sv-SE"/>
              <a:t>What are the prerequisites of a course.</a:t>
            </a:r>
            <a:endParaRPr/>
          </a:p>
        </p:txBody>
      </p:sp>
      <p:sp>
        <p:nvSpPr>
          <p:cNvPr id="339" name="Google Shape;339;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0" name="Google Shape;340;p38"/>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7" name="Google Shape;34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348" name="Google Shape;34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Parameter: studentID</a:t>
            </a:r>
            <a:endParaRPr b="1">
              <a:solidFill>
                <a:schemeClr val="accent3"/>
              </a:solidFill>
            </a:endParaRPr>
          </a:p>
          <a:p>
            <a:pPr indent="-368300" lvl="1" marL="914400" rtl="0" algn="l">
              <a:spcBef>
                <a:spcPts val="500"/>
              </a:spcBef>
              <a:spcAft>
                <a:spcPts val="0"/>
              </a:spcAft>
              <a:buSzPts val="2200"/>
              <a:buChar char="•"/>
            </a:pPr>
            <a:r>
              <a:rPr b="1" lang="sv-SE">
                <a:solidFill>
                  <a:schemeClr val="accent3"/>
                </a:solidFill>
              </a:rPr>
              <a:t>Choice:</a:t>
            </a:r>
            <a:r>
              <a:rPr lang="sv-SE">
                <a:solidFill>
                  <a:schemeClr val="accent3"/>
                </a:solidFill>
              </a:rPr>
              <a:t> </a:t>
            </a:r>
            <a:r>
              <a:rPr lang="sv-SE"/>
              <a:t>Validity of Student ID</a:t>
            </a:r>
            <a:endParaRPr/>
          </a:p>
          <a:p>
            <a:pPr indent="-368300" lvl="1" marL="914400" rtl="0" algn="l">
              <a:spcBef>
                <a:spcPts val="500"/>
              </a:spcBef>
              <a:spcAft>
                <a:spcPts val="0"/>
              </a:spcAft>
              <a:buSzPts val="2200"/>
              <a:buChar char="•"/>
            </a:pPr>
            <a:r>
              <a:rPr b="1" lang="sv-SE">
                <a:solidFill>
                  <a:schemeClr val="accent3"/>
                </a:solidFill>
              </a:rPr>
              <a:t>Choice:</a:t>
            </a:r>
            <a:r>
              <a:rPr b="1" lang="sv-SE"/>
              <a:t> </a:t>
            </a:r>
            <a:r>
              <a:rPr lang="sv-SE"/>
              <a:t>Courses Student Has Taken Previously</a:t>
            </a:r>
            <a:endParaRPr/>
          </a:p>
          <a:p>
            <a:pPr indent="-393700" lvl="0" marL="457200" rtl="0" algn="l">
              <a:spcBef>
                <a:spcPts val="1000"/>
              </a:spcBef>
              <a:spcAft>
                <a:spcPts val="0"/>
              </a:spcAft>
              <a:buClr>
                <a:schemeClr val="accent3"/>
              </a:buClr>
              <a:buSzPts val="2600"/>
              <a:buChar char="•"/>
            </a:pPr>
            <a:r>
              <a:rPr b="1" lang="sv-SE">
                <a:solidFill>
                  <a:schemeClr val="accent3"/>
                </a:solidFill>
              </a:rPr>
              <a:t>Parameter: courseID</a:t>
            </a:r>
            <a:endParaRPr b="1">
              <a:solidFill>
                <a:schemeClr val="accent3"/>
              </a:solidFill>
            </a:endParaRPr>
          </a:p>
          <a:p>
            <a:pPr indent="-368300" lvl="1" marL="914400" rtl="0" algn="l">
              <a:spcBef>
                <a:spcPts val="500"/>
              </a:spcBef>
              <a:spcAft>
                <a:spcPts val="0"/>
              </a:spcAft>
              <a:buSzPts val="2200"/>
              <a:buChar char="•"/>
            </a:pPr>
            <a:r>
              <a:rPr b="1" lang="sv-SE">
                <a:solidFill>
                  <a:schemeClr val="accent3"/>
                </a:solidFill>
              </a:rPr>
              <a:t>Choice:</a:t>
            </a:r>
            <a:r>
              <a:rPr lang="sv-SE"/>
              <a:t> Validity of Course ID</a:t>
            </a:r>
            <a:endParaRPr/>
          </a:p>
          <a:p>
            <a:pPr indent="-368300" lvl="1" marL="914400" rtl="0" algn="l">
              <a:spcBef>
                <a:spcPts val="500"/>
              </a:spcBef>
              <a:spcAft>
                <a:spcPts val="0"/>
              </a:spcAft>
              <a:buSzPts val="2200"/>
              <a:buChar char="•"/>
            </a:pPr>
            <a:r>
              <a:rPr b="1" lang="sv-SE">
                <a:solidFill>
                  <a:schemeClr val="accent3"/>
                </a:solidFill>
              </a:rPr>
              <a:t>Choice:</a:t>
            </a:r>
            <a:r>
              <a:rPr lang="sv-SE"/>
              <a:t> Prerequisites of Course ID</a:t>
            </a:r>
            <a:endParaRPr/>
          </a:p>
        </p:txBody>
      </p:sp>
      <p:sp>
        <p:nvSpPr>
          <p:cNvPr id="349" name="Google Shape;349;p39"/>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6" name="Google Shape;356;p4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Sources of Input</a:t>
            </a:r>
            <a:endParaRPr/>
          </a:p>
        </p:txBody>
      </p:sp>
      <p:sp>
        <p:nvSpPr>
          <p:cNvPr id="104" name="Google Shape;104;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Functional (Black Box) Test Design</a:t>
            </a:r>
            <a:endParaRPr b="1">
              <a:solidFill>
                <a:schemeClr val="accent3"/>
              </a:solidFill>
            </a:endParaRPr>
          </a:p>
          <a:p>
            <a:pPr indent="-368300" lvl="1" marL="914400" rtl="0" algn="l">
              <a:spcBef>
                <a:spcPts val="500"/>
              </a:spcBef>
              <a:spcAft>
                <a:spcPts val="0"/>
              </a:spcAft>
              <a:buSzPts val="2200"/>
              <a:buChar char="•"/>
            </a:pPr>
            <a:r>
              <a:rPr lang="sv-SE"/>
              <a:t>Use documentation of system behavior to design tests.</a:t>
            </a:r>
            <a:endParaRPr/>
          </a:p>
          <a:p>
            <a:pPr indent="-342900" lvl="2" marL="1371600" rtl="0" algn="l">
              <a:spcBef>
                <a:spcPts val="500"/>
              </a:spcBef>
              <a:spcAft>
                <a:spcPts val="0"/>
              </a:spcAft>
              <a:buSzPts val="1800"/>
              <a:buChar char="•"/>
            </a:pPr>
            <a:r>
              <a:rPr lang="sv-SE"/>
              <a:t>Requirements, comments, user manuals, intuition.</a:t>
            </a:r>
            <a:endParaRPr/>
          </a:p>
          <a:p>
            <a:pPr indent="-368300" lvl="1" marL="914400" rtl="0" algn="l">
              <a:spcBef>
                <a:spcPts val="500"/>
              </a:spcBef>
              <a:spcAft>
                <a:spcPts val="0"/>
              </a:spcAft>
              <a:buSzPts val="2200"/>
              <a:buChar char="•"/>
            </a:pPr>
            <a:r>
              <a:rPr lang="sv-SE"/>
              <a:t>Reflects what code </a:t>
            </a:r>
            <a:r>
              <a:rPr i="1" lang="sv-SE"/>
              <a:t>should</a:t>
            </a:r>
            <a:r>
              <a:rPr lang="sv-SE"/>
              <a:t> do, not what it currently does.</a:t>
            </a:r>
            <a:endParaRPr/>
          </a:p>
          <a:p>
            <a:pPr indent="-342900" lvl="2" marL="1371600" rtl="0" algn="l">
              <a:spcBef>
                <a:spcPts val="500"/>
              </a:spcBef>
              <a:spcAft>
                <a:spcPts val="0"/>
              </a:spcAft>
              <a:buSzPts val="1800"/>
              <a:buChar char="•"/>
            </a:pPr>
            <a:r>
              <a:rPr lang="sv-SE"/>
              <a:t>Treated as a “black box”: input -&gt; code -&gt; output</a:t>
            </a:r>
            <a:endParaRPr/>
          </a:p>
          <a:p>
            <a:pPr indent="-368300" lvl="1" marL="914400" rtl="0" algn="l">
              <a:spcBef>
                <a:spcPts val="500"/>
              </a:spcBef>
              <a:spcAft>
                <a:spcPts val="0"/>
              </a:spcAft>
              <a:buSzPts val="2200"/>
              <a:buChar char="•"/>
            </a:pPr>
            <a:r>
              <a:rPr lang="sv-SE"/>
              <a:t>Normal form of test design.</a:t>
            </a:r>
            <a:endParaRPr/>
          </a:p>
          <a:p>
            <a:pPr indent="-342900" lvl="2" marL="1371600" rtl="0" algn="l">
              <a:spcBef>
                <a:spcPts val="500"/>
              </a:spcBef>
              <a:spcAft>
                <a:spcPts val="0"/>
              </a:spcAft>
              <a:buSzPts val="1800"/>
              <a:buChar char="•"/>
            </a:pPr>
            <a:r>
              <a:rPr lang="sv-SE"/>
              <a:t>Complemented by structural testing.</a:t>
            </a:r>
            <a:endParaRPr/>
          </a:p>
          <a:p>
            <a:pPr indent="-368300" lvl="1" marL="914400" rtl="0" algn="l">
              <a:spcBef>
                <a:spcPts val="500"/>
              </a:spcBef>
              <a:spcAft>
                <a:spcPts val="0"/>
              </a:spcAft>
              <a:buSzPts val="2200"/>
              <a:buChar char="•"/>
            </a:pPr>
            <a:r>
              <a:rPr lang="sv-SE"/>
              <a:t>Tests can be designed before code is written.</a:t>
            </a:r>
            <a:endParaRPr/>
          </a:p>
          <a:p>
            <a:pPr indent="-342900" lvl="2" marL="1371600" rtl="0" algn="l">
              <a:spcBef>
                <a:spcPts val="500"/>
              </a:spcBef>
              <a:spcAft>
                <a:spcPts val="0"/>
              </a:spcAft>
              <a:buSzPts val="1800"/>
              <a:buChar char="•"/>
            </a:pPr>
            <a:r>
              <a:rPr lang="sv-SE"/>
              <a:t>(</a:t>
            </a:r>
            <a:r>
              <a:rPr b="1" lang="sv-SE">
                <a:solidFill>
                  <a:schemeClr val="accent3"/>
                </a:solidFill>
              </a:rPr>
              <a:t>test-driven development</a:t>
            </a:r>
            <a:r>
              <a:rPr lang="sv-SE"/>
              <a:t>)</a:t>
            </a:r>
            <a:endParaRPr/>
          </a:p>
        </p:txBody>
      </p:sp>
      <p:sp>
        <p:nvSpPr>
          <p:cNvPr id="105" name="Google Shape;105;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362" name="Google Shape;362;p41"/>
          <p:cNvSpPr txBox="1"/>
          <p:nvPr>
            <p:ph idx="1" type="body"/>
          </p:nvPr>
        </p:nvSpPr>
        <p:spPr>
          <a:xfrm>
            <a:off x="468900" y="1774100"/>
            <a:ext cx="5261100" cy="29886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know the functions. </a:t>
            </a:r>
            <a:endParaRPr/>
          </a:p>
          <a:p>
            <a:pPr indent="-393700" lvl="0" marL="457200" rtl="0" algn="l">
              <a:spcBef>
                <a:spcPts val="1000"/>
              </a:spcBef>
              <a:spcAft>
                <a:spcPts val="0"/>
              </a:spcAft>
              <a:buSzPts val="2600"/>
              <a:buChar char="•"/>
            </a:pPr>
            <a:r>
              <a:rPr lang="sv-SE"/>
              <a:t>We have choices for each.</a:t>
            </a:r>
            <a:endParaRPr/>
          </a:p>
          <a:p>
            <a:pPr indent="-393700" lvl="0" marL="457200" rtl="0" algn="l">
              <a:spcBef>
                <a:spcPts val="1000"/>
              </a:spcBef>
              <a:spcAft>
                <a:spcPts val="0"/>
              </a:spcAft>
              <a:buSzPts val="2600"/>
              <a:buChar char="•"/>
            </a:pPr>
            <a:r>
              <a:rPr b="1" lang="sv-SE">
                <a:solidFill>
                  <a:schemeClr val="accent3"/>
                </a:solidFill>
              </a:rPr>
              <a:t>Representative values</a:t>
            </a:r>
            <a:r>
              <a:rPr lang="sv-SE"/>
              <a:t> are the options for each choice.</a:t>
            </a:r>
            <a:endParaRPr/>
          </a:p>
        </p:txBody>
      </p:sp>
      <p:sp>
        <p:nvSpPr>
          <p:cNvPr id="363" name="Google Shape;363;p41"/>
          <p:cNvSpPr/>
          <p:nvPr/>
        </p:nvSpPr>
        <p:spPr>
          <a:xfrm>
            <a:off x="6007625" y="1432901"/>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364" name="Google Shape;364;p41"/>
          <p:cNvSpPr/>
          <p:nvPr/>
        </p:nvSpPr>
        <p:spPr>
          <a:xfrm>
            <a:off x="6007625" y="3433202"/>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365" name="Google Shape;365;p41"/>
          <p:cNvSpPr/>
          <p:nvPr/>
        </p:nvSpPr>
        <p:spPr>
          <a:xfrm>
            <a:off x="6628569" y="2637812"/>
            <a:ext cx="1335900" cy="41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366" name="Google Shape;366;p41"/>
          <p:cNvCxnSpPr>
            <a:endCxn id="365" idx="0"/>
          </p:cNvCxnSpPr>
          <p:nvPr/>
        </p:nvCxnSpPr>
        <p:spPr>
          <a:xfrm>
            <a:off x="6290619" y="1866512"/>
            <a:ext cx="1005900" cy="771300"/>
          </a:xfrm>
          <a:prstGeom prst="straightConnector1">
            <a:avLst/>
          </a:prstGeom>
          <a:noFill/>
          <a:ln cap="flat" cmpd="sng" w="19050">
            <a:solidFill>
              <a:schemeClr val="dk2"/>
            </a:solidFill>
            <a:prstDash val="solid"/>
            <a:round/>
            <a:headEnd len="med" w="med" type="none"/>
            <a:tailEnd len="med" w="med" type="triangle"/>
          </a:ln>
        </p:spPr>
      </p:cxnSp>
      <p:cxnSp>
        <p:nvCxnSpPr>
          <p:cNvPr id="367" name="Google Shape;367;p41"/>
          <p:cNvCxnSpPr>
            <a:endCxn id="365" idx="0"/>
          </p:cNvCxnSpPr>
          <p:nvPr/>
        </p:nvCxnSpPr>
        <p:spPr>
          <a:xfrm flipH="1">
            <a:off x="7296519" y="1695812"/>
            <a:ext cx="214500" cy="942000"/>
          </a:xfrm>
          <a:prstGeom prst="straightConnector1">
            <a:avLst/>
          </a:prstGeom>
          <a:noFill/>
          <a:ln cap="flat" cmpd="sng" w="19050">
            <a:solidFill>
              <a:schemeClr val="dk2"/>
            </a:solidFill>
            <a:prstDash val="solid"/>
            <a:round/>
            <a:headEnd len="med" w="med" type="none"/>
            <a:tailEnd len="med" w="med" type="triangle"/>
          </a:ln>
        </p:spPr>
      </p:cxnSp>
      <p:cxnSp>
        <p:nvCxnSpPr>
          <p:cNvPr id="368" name="Google Shape;368;p41"/>
          <p:cNvCxnSpPr>
            <a:endCxn id="365" idx="0"/>
          </p:cNvCxnSpPr>
          <p:nvPr/>
        </p:nvCxnSpPr>
        <p:spPr>
          <a:xfrm flipH="1">
            <a:off x="7296519" y="1774112"/>
            <a:ext cx="921900" cy="863700"/>
          </a:xfrm>
          <a:prstGeom prst="straightConnector1">
            <a:avLst/>
          </a:prstGeom>
          <a:noFill/>
          <a:ln cap="flat" cmpd="sng" w="19050">
            <a:solidFill>
              <a:schemeClr val="dk2"/>
            </a:solidFill>
            <a:prstDash val="solid"/>
            <a:round/>
            <a:headEnd len="med" w="med" type="none"/>
            <a:tailEnd len="med" w="med" type="triangle"/>
          </a:ln>
        </p:spPr>
      </p:cxnSp>
      <p:cxnSp>
        <p:nvCxnSpPr>
          <p:cNvPr id="369" name="Google Shape;369;p41"/>
          <p:cNvCxnSpPr>
            <a:stCxn id="365" idx="2"/>
          </p:cNvCxnSpPr>
          <p:nvPr/>
        </p:nvCxnSpPr>
        <p:spPr>
          <a:xfrm flipH="1">
            <a:off x="6464019" y="3056912"/>
            <a:ext cx="832500" cy="906000"/>
          </a:xfrm>
          <a:prstGeom prst="straightConnector1">
            <a:avLst/>
          </a:prstGeom>
          <a:noFill/>
          <a:ln cap="flat" cmpd="sng" w="19050">
            <a:solidFill>
              <a:schemeClr val="dk2"/>
            </a:solidFill>
            <a:prstDash val="solid"/>
            <a:round/>
            <a:headEnd len="med" w="med" type="none"/>
            <a:tailEnd len="med" w="med" type="triangle"/>
          </a:ln>
        </p:spPr>
      </p:cxnSp>
      <p:cxnSp>
        <p:nvCxnSpPr>
          <p:cNvPr id="370" name="Google Shape;370;p41"/>
          <p:cNvCxnSpPr>
            <a:stCxn id="365" idx="2"/>
          </p:cNvCxnSpPr>
          <p:nvPr/>
        </p:nvCxnSpPr>
        <p:spPr>
          <a:xfrm>
            <a:off x="7296519" y="3056912"/>
            <a:ext cx="531900" cy="1098000"/>
          </a:xfrm>
          <a:prstGeom prst="straightConnector1">
            <a:avLst/>
          </a:prstGeom>
          <a:noFill/>
          <a:ln cap="flat" cmpd="sng" w="19050">
            <a:solidFill>
              <a:schemeClr val="dk2"/>
            </a:solidFill>
            <a:prstDash val="solid"/>
            <a:round/>
            <a:headEnd len="med" w="med" type="none"/>
            <a:tailEnd len="med" w="med" type="triangle"/>
          </a:ln>
        </p:spPr>
      </p:cxnSp>
      <p:cxnSp>
        <p:nvCxnSpPr>
          <p:cNvPr id="371" name="Google Shape;371;p41"/>
          <p:cNvCxnSpPr>
            <a:stCxn id="365" idx="2"/>
          </p:cNvCxnSpPr>
          <p:nvPr/>
        </p:nvCxnSpPr>
        <p:spPr>
          <a:xfrm>
            <a:off x="7296519" y="3056912"/>
            <a:ext cx="1131300" cy="764100"/>
          </a:xfrm>
          <a:prstGeom prst="straightConnector1">
            <a:avLst/>
          </a:prstGeom>
          <a:noFill/>
          <a:ln cap="flat" cmpd="sng" w="19050">
            <a:solidFill>
              <a:schemeClr val="dk2"/>
            </a:solidFill>
            <a:prstDash val="solid"/>
            <a:round/>
            <a:headEnd len="med" w="med" type="none"/>
            <a:tailEnd len="med" w="med" type="triangle"/>
          </a:ln>
        </p:spPr>
      </p:cxnSp>
      <p:sp>
        <p:nvSpPr>
          <p:cNvPr id="372" name="Google Shape;372;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3" name="Google Shape;373;p4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0" name="Google Shape;380;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Binary Search</a:t>
            </a:r>
            <a:endParaRPr/>
          </a:p>
        </p:txBody>
      </p:sp>
      <p:sp>
        <p:nvSpPr>
          <p:cNvPr id="381" name="Google Shape;381;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p:txBody>
      </p:sp>
      <p:sp>
        <p:nvSpPr>
          <p:cNvPr id="382" name="Google Shape;382;p42"/>
          <p:cNvSpPr/>
          <p:nvPr/>
        </p:nvSpPr>
        <p:spPr>
          <a:xfrm>
            <a:off x="3685100" y="1351675"/>
            <a:ext cx="2347800" cy="5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42"/>
          <p:cNvSpPr txBox="1"/>
          <p:nvPr/>
        </p:nvSpPr>
        <p:spPr>
          <a:xfrm>
            <a:off x="839475" y="1927925"/>
            <a:ext cx="5150700" cy="245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0" marL="457200" rtl="0" algn="l">
              <a:spcBef>
                <a:spcPts val="0"/>
              </a:spcBef>
              <a:spcAft>
                <a:spcPts val="0"/>
              </a:spcAft>
              <a:buSzPts val="1400"/>
              <a:buChar char="●"/>
            </a:pPr>
            <a:r>
              <a:rPr b="1" lang="sv-SE"/>
              <a:t>Choice: Is the array sorted?</a:t>
            </a:r>
            <a:endParaRPr b="1"/>
          </a:p>
          <a:p>
            <a:pPr indent="-317500" lvl="1" marL="914400" rtl="0" algn="l">
              <a:spcBef>
                <a:spcPts val="0"/>
              </a:spcBef>
              <a:spcAft>
                <a:spcPts val="0"/>
              </a:spcAft>
              <a:buClr>
                <a:schemeClr val="accent3"/>
              </a:buClr>
              <a:buSzPts val="1400"/>
              <a:buChar char="○"/>
            </a:pPr>
            <a:r>
              <a:rPr b="1" lang="sv-SE">
                <a:solidFill>
                  <a:schemeClr val="accent3"/>
                </a:solidFill>
              </a:rPr>
              <a:t>Yes</a:t>
            </a:r>
            <a:endParaRPr b="1">
              <a:solidFill>
                <a:schemeClr val="accent3"/>
              </a:solidFill>
            </a:endParaRPr>
          </a:p>
          <a:p>
            <a:pPr indent="-317500" lvl="1" marL="914400" rtl="0" algn="l">
              <a:spcBef>
                <a:spcPts val="0"/>
              </a:spcBef>
              <a:spcAft>
                <a:spcPts val="0"/>
              </a:spcAft>
              <a:buClr>
                <a:schemeClr val="accent3"/>
              </a:buClr>
              <a:buSzPts val="1400"/>
              <a:buChar char="○"/>
            </a:pPr>
            <a:r>
              <a:rPr b="1" lang="sv-SE">
                <a:solidFill>
                  <a:schemeClr val="accent3"/>
                </a:solidFill>
              </a:rPr>
              <a:t>No</a:t>
            </a:r>
            <a:endParaRPr b="1">
              <a:solidFill>
                <a:schemeClr val="accent3"/>
              </a:solidFill>
            </a:endParaRPr>
          </a:p>
        </p:txBody>
      </p:sp>
      <p:sp>
        <p:nvSpPr>
          <p:cNvPr id="384" name="Google Shape;384;p42"/>
          <p:cNvSpPr/>
          <p:nvPr/>
        </p:nvSpPr>
        <p:spPr>
          <a:xfrm>
            <a:off x="6206525" y="1351675"/>
            <a:ext cx="2347800" cy="5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42"/>
          <p:cNvSpPr txBox="1"/>
          <p:nvPr/>
        </p:nvSpPr>
        <p:spPr>
          <a:xfrm>
            <a:off x="6206525" y="1997250"/>
            <a:ext cx="2700300" cy="276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sv-SE"/>
              <a:t>Choice: Is the string in the array?</a:t>
            </a:r>
            <a:endParaRPr b="1"/>
          </a:p>
          <a:p>
            <a:pPr indent="-317500" lvl="1" marL="914400" rtl="0" algn="l">
              <a:spcBef>
                <a:spcPts val="0"/>
              </a:spcBef>
              <a:spcAft>
                <a:spcPts val="0"/>
              </a:spcAft>
              <a:buClr>
                <a:schemeClr val="accent3"/>
              </a:buClr>
              <a:buSzPts val="1400"/>
              <a:buChar char="○"/>
            </a:pPr>
            <a:r>
              <a:rPr b="1" lang="sv-SE">
                <a:solidFill>
                  <a:schemeClr val="accent3"/>
                </a:solidFill>
              </a:rPr>
              <a:t>Yes</a:t>
            </a:r>
            <a:endParaRPr b="1">
              <a:solidFill>
                <a:schemeClr val="accent3"/>
              </a:solidFill>
            </a:endParaRPr>
          </a:p>
          <a:p>
            <a:pPr indent="-317500" lvl="1" marL="914400" rtl="0" algn="l">
              <a:spcBef>
                <a:spcPts val="0"/>
              </a:spcBef>
              <a:spcAft>
                <a:spcPts val="0"/>
              </a:spcAft>
              <a:buClr>
                <a:schemeClr val="accent3"/>
              </a:buClr>
              <a:buSzPts val="1400"/>
              <a:buChar char="○"/>
            </a:pPr>
            <a:r>
              <a:rPr b="1" lang="sv-SE">
                <a:solidFill>
                  <a:schemeClr val="accent3"/>
                </a:solidFill>
              </a:rPr>
              <a:t>No</a:t>
            </a:r>
            <a:endParaRPr b="1">
              <a:solidFill>
                <a:schemeClr val="accent3"/>
              </a:solidFill>
            </a:endParaRPr>
          </a:p>
        </p:txBody>
      </p:sp>
      <p:sp>
        <p:nvSpPr>
          <p:cNvPr id="386" name="Google Shape;386;p42"/>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387" name="Google Shape;387;p42"/>
          <p:cNvSpPr/>
          <p:nvPr/>
        </p:nvSpPr>
        <p:spPr>
          <a:xfrm>
            <a:off x="2556675" y="2571750"/>
            <a:ext cx="4250100" cy="250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rgbClr val="FF0000"/>
              </a:buClr>
              <a:buSzPts val="1400"/>
              <a:buChar char="○"/>
            </a:pPr>
            <a:r>
              <a:rPr lang="sv-SE">
                <a:solidFill>
                  <a:srgbClr val="FF0000"/>
                </a:solidFill>
              </a:rPr>
              <a:t>Null pointer</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0</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1</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2</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3</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4</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5</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1000000000000</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393" name="Google Shape;393;p43"/>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“Value of X” are </a:t>
            </a:r>
            <a:r>
              <a:rPr b="1" lang="sv-SE">
                <a:solidFill>
                  <a:schemeClr val="accent3"/>
                </a:solidFill>
              </a:rPr>
              <a:t>choices</a:t>
            </a:r>
            <a:r>
              <a:rPr lang="sv-SE"/>
              <a:t>.</a:t>
            </a:r>
            <a:endParaRPr/>
          </a:p>
          <a:p>
            <a:pPr indent="-368300" lvl="1" marL="914400" rtl="0" algn="l">
              <a:spcBef>
                <a:spcPts val="500"/>
              </a:spcBef>
              <a:spcAft>
                <a:spcPts val="0"/>
              </a:spcAft>
              <a:buSzPts val="2200"/>
              <a:buChar char="•"/>
            </a:pPr>
            <a:r>
              <a:rPr lang="sv-SE"/>
              <a:t>X = first name, username, etc.</a:t>
            </a:r>
            <a:endParaRPr/>
          </a:p>
          <a:p>
            <a:pPr indent="-393700" lvl="0" marL="457200" rtl="0" algn="l">
              <a:spcBef>
                <a:spcPts val="1000"/>
              </a:spcBef>
              <a:spcAft>
                <a:spcPts val="0"/>
              </a:spcAft>
              <a:buSzPts val="2600"/>
              <a:buChar char="•"/>
            </a:pPr>
            <a:r>
              <a:rPr lang="sv-SE"/>
              <a:t>What are the </a:t>
            </a:r>
            <a:r>
              <a:rPr b="1" lang="sv-SE">
                <a:solidFill>
                  <a:schemeClr val="accent3"/>
                </a:solidFill>
              </a:rPr>
              <a:t>representative values</a:t>
            </a:r>
            <a:r>
              <a:rPr lang="sv-SE"/>
              <a:t> for each choice?</a:t>
            </a:r>
            <a:endParaRPr/>
          </a:p>
          <a:p>
            <a:pPr indent="-368300" lvl="1" marL="914400" rtl="0" algn="l">
              <a:spcBef>
                <a:spcPts val="500"/>
              </a:spcBef>
              <a:spcAft>
                <a:spcPts val="0"/>
              </a:spcAft>
              <a:buSzPts val="2200"/>
              <a:buChar char="•"/>
            </a:pPr>
            <a:r>
              <a:rPr i="1" lang="sv-SE"/>
              <a:t>First name could be any string!</a:t>
            </a:r>
            <a:endParaRPr i="1"/>
          </a:p>
        </p:txBody>
      </p:sp>
      <p:sp>
        <p:nvSpPr>
          <p:cNvPr id="394" name="Google Shape;394;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5" name="Google Shape;395;p43"/>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396" name="Google Shape;396;p43"/>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402" name="Google Shape;402;p44"/>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403" name="Google Shape;403;p44"/>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04" name="Google Shape;404;p44"/>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05" name="Google Shape;405;p44"/>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406" name="Google Shape;406;p44"/>
          <p:cNvCxnSpPr>
            <a:endCxn id="405"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407" name="Google Shape;407;p44"/>
          <p:cNvCxnSpPr>
            <a:endCxn id="405"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408" name="Google Shape;408;p44"/>
          <p:cNvCxnSpPr>
            <a:endCxn id="405"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409" name="Google Shape;409;p44"/>
          <p:cNvCxnSpPr>
            <a:stCxn id="405"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410" name="Google Shape;410;p44"/>
          <p:cNvCxnSpPr>
            <a:stCxn id="405"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411" name="Google Shape;411;p44"/>
          <p:cNvCxnSpPr>
            <a:stCxn id="405"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412" name="Google Shape;412;p44"/>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413" name="Google Shape;413;p44"/>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414" name="Google Shape;414;p44"/>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415" name="Google Shape;41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6" name="Google Shape;416;p4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422" name="Google Shape;422;p45"/>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inputs lead to same outcome.</a:t>
            </a:r>
            <a:endParaRPr/>
          </a:p>
          <a:p>
            <a:pPr indent="-393700" lvl="0" marL="457200" rtl="0" algn="l">
              <a:spcBef>
                <a:spcPts val="1000"/>
              </a:spcBef>
              <a:spcAft>
                <a:spcPts val="0"/>
              </a:spcAft>
              <a:buSzPts val="2600"/>
              <a:buChar char="•"/>
            </a:pPr>
            <a:r>
              <a:rPr lang="sv-SE"/>
              <a:t>Some inputs better at revealing faults.</a:t>
            </a:r>
            <a:endParaRPr/>
          </a:p>
          <a:p>
            <a:pPr indent="-368300" lvl="1" marL="914400" rtl="0" algn="l">
              <a:spcBef>
                <a:spcPts val="500"/>
              </a:spcBef>
              <a:spcAft>
                <a:spcPts val="0"/>
              </a:spcAft>
              <a:buSzPts val="2200"/>
              <a:buChar char="•"/>
            </a:pPr>
            <a:r>
              <a:rPr lang="sv-SE"/>
              <a:t>We can’t know which in advance.</a:t>
            </a:r>
            <a:endParaRPr/>
          </a:p>
          <a:p>
            <a:pPr indent="-368300" lvl="1" marL="914400" rtl="0" algn="l">
              <a:spcBef>
                <a:spcPts val="500"/>
              </a:spcBef>
              <a:spcAft>
                <a:spcPts val="0"/>
              </a:spcAft>
              <a:buSzPts val="2200"/>
              <a:buChar char="•"/>
            </a:pPr>
            <a:r>
              <a:rPr lang="sv-SE"/>
              <a:t>Tests with different input better than tests with similar input.</a:t>
            </a:r>
            <a:endParaRPr/>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423" name="Google Shape;423;p45"/>
          <p:cNvSpPr/>
          <p:nvPr/>
        </p:nvSpPr>
        <p:spPr>
          <a:xfrm>
            <a:off x="5215500" y="1907777"/>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24" name="Google Shape;424;p45"/>
          <p:cNvSpPr/>
          <p:nvPr/>
        </p:nvSpPr>
        <p:spPr>
          <a:xfrm>
            <a:off x="5215500" y="3622048"/>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425" name="Google Shape;425;p45"/>
          <p:cNvSpPr/>
          <p:nvPr/>
        </p:nvSpPr>
        <p:spPr>
          <a:xfrm>
            <a:off x="6006301" y="2940394"/>
            <a:ext cx="1701300" cy="35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426" name="Google Shape;426;p45"/>
          <p:cNvCxnSpPr>
            <a:endCxn id="425" idx="0"/>
          </p:cNvCxnSpPr>
          <p:nvPr/>
        </p:nvCxnSpPr>
        <p:spPr>
          <a:xfrm>
            <a:off x="5575951" y="2279194"/>
            <a:ext cx="1281000" cy="661200"/>
          </a:xfrm>
          <a:prstGeom prst="straightConnector1">
            <a:avLst/>
          </a:prstGeom>
          <a:noFill/>
          <a:ln cap="flat" cmpd="sng" w="19050">
            <a:solidFill>
              <a:schemeClr val="dk2"/>
            </a:solidFill>
            <a:prstDash val="solid"/>
            <a:round/>
            <a:headEnd len="med" w="med" type="none"/>
            <a:tailEnd len="med" w="med" type="triangle"/>
          </a:ln>
        </p:spPr>
      </p:cxnSp>
      <p:cxnSp>
        <p:nvCxnSpPr>
          <p:cNvPr id="427" name="Google Shape;427;p45"/>
          <p:cNvCxnSpPr>
            <a:endCxn id="425" idx="0"/>
          </p:cNvCxnSpPr>
          <p:nvPr/>
        </p:nvCxnSpPr>
        <p:spPr>
          <a:xfrm flipH="1">
            <a:off x="6856951" y="2133094"/>
            <a:ext cx="273000" cy="807300"/>
          </a:xfrm>
          <a:prstGeom prst="straightConnector1">
            <a:avLst/>
          </a:prstGeom>
          <a:noFill/>
          <a:ln cap="flat" cmpd="sng" w="19050">
            <a:solidFill>
              <a:schemeClr val="dk2"/>
            </a:solidFill>
            <a:prstDash val="solid"/>
            <a:round/>
            <a:headEnd len="med" w="med" type="none"/>
            <a:tailEnd len="med" w="med" type="triangle"/>
          </a:ln>
        </p:spPr>
      </p:cxnSp>
      <p:cxnSp>
        <p:nvCxnSpPr>
          <p:cNvPr id="428" name="Google Shape;428;p45"/>
          <p:cNvCxnSpPr>
            <a:endCxn id="425" idx="0"/>
          </p:cNvCxnSpPr>
          <p:nvPr/>
        </p:nvCxnSpPr>
        <p:spPr>
          <a:xfrm flipH="1">
            <a:off x="6856951" y="2200294"/>
            <a:ext cx="1174200" cy="740100"/>
          </a:xfrm>
          <a:prstGeom prst="straightConnector1">
            <a:avLst/>
          </a:prstGeom>
          <a:noFill/>
          <a:ln cap="flat" cmpd="sng" w="19050">
            <a:solidFill>
              <a:schemeClr val="dk2"/>
            </a:solidFill>
            <a:prstDash val="solid"/>
            <a:round/>
            <a:headEnd len="med" w="med" type="none"/>
            <a:tailEnd len="med" w="med" type="triangle"/>
          </a:ln>
        </p:spPr>
      </p:cxnSp>
      <p:cxnSp>
        <p:nvCxnSpPr>
          <p:cNvPr id="429" name="Google Shape;429;p45"/>
          <p:cNvCxnSpPr>
            <a:stCxn id="425" idx="2"/>
          </p:cNvCxnSpPr>
          <p:nvPr/>
        </p:nvCxnSpPr>
        <p:spPr>
          <a:xfrm flipH="1">
            <a:off x="5796451" y="3299794"/>
            <a:ext cx="1060500" cy="776400"/>
          </a:xfrm>
          <a:prstGeom prst="straightConnector1">
            <a:avLst/>
          </a:prstGeom>
          <a:noFill/>
          <a:ln cap="flat" cmpd="sng" w="19050">
            <a:solidFill>
              <a:schemeClr val="dk2"/>
            </a:solidFill>
            <a:prstDash val="solid"/>
            <a:round/>
            <a:headEnd len="med" w="med" type="none"/>
            <a:tailEnd len="med" w="med" type="triangle"/>
          </a:ln>
        </p:spPr>
      </p:cxnSp>
      <p:cxnSp>
        <p:nvCxnSpPr>
          <p:cNvPr id="430" name="Google Shape;430;p45"/>
          <p:cNvCxnSpPr>
            <a:stCxn id="425" idx="2"/>
          </p:cNvCxnSpPr>
          <p:nvPr/>
        </p:nvCxnSpPr>
        <p:spPr>
          <a:xfrm>
            <a:off x="6856951" y="3299794"/>
            <a:ext cx="677400" cy="941100"/>
          </a:xfrm>
          <a:prstGeom prst="straightConnector1">
            <a:avLst/>
          </a:prstGeom>
          <a:noFill/>
          <a:ln cap="flat" cmpd="sng" w="19050">
            <a:solidFill>
              <a:schemeClr val="dk2"/>
            </a:solidFill>
            <a:prstDash val="solid"/>
            <a:round/>
            <a:headEnd len="med" w="med" type="none"/>
            <a:tailEnd len="med" w="med" type="triangle"/>
          </a:ln>
        </p:spPr>
      </p:cxnSp>
      <p:cxnSp>
        <p:nvCxnSpPr>
          <p:cNvPr id="431" name="Google Shape;431;p45"/>
          <p:cNvCxnSpPr>
            <a:stCxn id="425" idx="2"/>
          </p:cNvCxnSpPr>
          <p:nvPr/>
        </p:nvCxnSpPr>
        <p:spPr>
          <a:xfrm>
            <a:off x="6856951" y="3299794"/>
            <a:ext cx="1440900" cy="654900"/>
          </a:xfrm>
          <a:prstGeom prst="straightConnector1">
            <a:avLst/>
          </a:prstGeom>
          <a:noFill/>
          <a:ln cap="flat" cmpd="sng" w="19050">
            <a:solidFill>
              <a:schemeClr val="dk2"/>
            </a:solidFill>
            <a:prstDash val="solid"/>
            <a:round/>
            <a:headEnd len="med" w="med" type="none"/>
            <a:tailEnd len="med" w="med" type="triangle"/>
          </a:ln>
        </p:spPr>
      </p:cxnSp>
      <p:sp>
        <p:nvSpPr>
          <p:cNvPr id="432" name="Google Shape;432;p45"/>
          <p:cNvSpPr/>
          <p:nvPr/>
        </p:nvSpPr>
        <p:spPr>
          <a:xfrm>
            <a:off x="7598878" y="1935901"/>
            <a:ext cx="8274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a:t>
            </a:r>
            <a:endParaRPr b="1" sz="3000"/>
          </a:p>
        </p:txBody>
      </p:sp>
      <p:sp>
        <p:nvSpPr>
          <p:cNvPr id="433" name="Google Shape;433;p45"/>
          <p:cNvSpPr/>
          <p:nvPr/>
        </p:nvSpPr>
        <p:spPr>
          <a:xfrm>
            <a:off x="7534514" y="3747414"/>
            <a:ext cx="8919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a:t>
            </a:r>
            <a:endParaRPr b="1" sz="3000"/>
          </a:p>
        </p:txBody>
      </p:sp>
      <p:sp>
        <p:nvSpPr>
          <p:cNvPr id="434" name="Google Shape;434;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5" name="Google Shape;435;p45"/>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441" name="Google Shape;441;p46"/>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6"/>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6"/>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6"/>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6"/>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6"/>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7" name="Google Shape;447;p46"/>
          <p:cNvCxnSpPr>
            <a:stCxn id="441"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448" name="Google Shape;448;p46"/>
          <p:cNvCxnSpPr>
            <a:endCxn id="441"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449" name="Google Shape;449;p46"/>
          <p:cNvCxnSpPr>
            <a:stCxn id="441" idx="1"/>
            <a:endCxn id="441"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450" name="Google Shape;450;p46"/>
          <p:cNvCxnSpPr>
            <a:stCxn id="441"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451" name="Google Shape;451;p46"/>
          <p:cNvCxnSpPr>
            <a:stCxn id="441" idx="3"/>
            <a:endCxn id="441"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452" name="Google Shape;452;p46"/>
          <p:cNvCxnSpPr>
            <a:stCxn id="441"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sp>
        <p:nvSpPr>
          <p:cNvPr id="453" name="Google Shape;45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4" name="Google Shape;454;p4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455" name="Google Shape;455;p46"/>
          <p:cNvSpPr txBox="1"/>
          <p:nvPr>
            <p:ph idx="1" type="body"/>
          </p:nvPr>
        </p:nvSpPr>
        <p:spPr>
          <a:xfrm>
            <a:off x="4729420" y="1282400"/>
            <a:ext cx="39573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Consider possible values for a variable.</a:t>
            </a:r>
            <a:endParaRPr sz="2300"/>
          </a:p>
          <a:p>
            <a:pPr indent="-374650" lvl="0" marL="457200" rtl="0" algn="l">
              <a:spcBef>
                <a:spcPts val="1000"/>
              </a:spcBef>
              <a:spcAft>
                <a:spcPts val="0"/>
              </a:spcAft>
              <a:buSzPts val="2300"/>
              <a:buChar char="•"/>
            </a:pPr>
            <a:r>
              <a:rPr lang="sv-SE" sz="2300"/>
              <a:t>Faults sparse in space of all inputs, but dense in parts where they appear.</a:t>
            </a:r>
            <a:endParaRPr sz="2300"/>
          </a:p>
          <a:p>
            <a:pPr indent="-349250" lvl="1" marL="914400" rtl="0" algn="l">
              <a:spcBef>
                <a:spcPts val="500"/>
              </a:spcBef>
              <a:spcAft>
                <a:spcPts val="0"/>
              </a:spcAft>
              <a:buSzPts val="1900"/>
              <a:buChar char="•"/>
            </a:pPr>
            <a:r>
              <a:rPr lang="sv-SE" sz="1900"/>
              <a:t>Similar input to failing input also likely to fail.</a:t>
            </a:r>
            <a:endParaRPr sz="1900"/>
          </a:p>
          <a:p>
            <a:pPr indent="-374650" lvl="0" marL="457200" rtl="0" algn="l">
              <a:spcBef>
                <a:spcPts val="1000"/>
              </a:spcBef>
              <a:spcAft>
                <a:spcPts val="0"/>
              </a:spcAft>
              <a:buSzPts val="2300"/>
              <a:buChar char="•"/>
            </a:pPr>
            <a:r>
              <a:rPr lang="sv-SE" sz="2300"/>
              <a:t>Try input from partitions, hit dense fault space.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461" name="Google Shape;461;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the input domain into</a:t>
            </a:r>
            <a:r>
              <a:rPr lang="sv-SE">
                <a:solidFill>
                  <a:schemeClr val="accent3"/>
                </a:solidFill>
              </a:rPr>
              <a:t> </a:t>
            </a:r>
            <a:r>
              <a:rPr b="1" lang="sv-SE">
                <a:solidFill>
                  <a:schemeClr val="accent3"/>
                </a:solidFill>
              </a:rPr>
              <a:t>equivalence classes</a:t>
            </a:r>
            <a:r>
              <a:rPr lang="sv-SE"/>
              <a:t>.</a:t>
            </a:r>
            <a:endParaRPr/>
          </a:p>
          <a:p>
            <a:pPr indent="-368300" lvl="1" marL="914400" rtl="0" algn="l">
              <a:spcBef>
                <a:spcPts val="500"/>
              </a:spcBef>
              <a:spcAft>
                <a:spcPts val="0"/>
              </a:spcAft>
              <a:buSzPts val="2200"/>
              <a:buChar char="•"/>
            </a:pPr>
            <a:r>
              <a:rPr lang="sv-SE"/>
              <a:t>Inputs from a group interchangeable (trigger same outcome, result in the same behavior, etc.).</a:t>
            </a:r>
            <a:endParaRPr/>
          </a:p>
          <a:p>
            <a:pPr indent="-368300" lvl="1" marL="914400" rtl="0" algn="l">
              <a:spcBef>
                <a:spcPts val="500"/>
              </a:spcBef>
              <a:spcAft>
                <a:spcPts val="0"/>
              </a:spcAft>
              <a:buSzPts val="2200"/>
              <a:buChar char="•"/>
            </a:pPr>
            <a:r>
              <a:rPr lang="sv-SE"/>
              <a:t>If one input reveals a fault, others in this class (probably) will too. In one input does not reveal a fault, the other ones (probably) will not either.</a:t>
            </a:r>
            <a:endParaRPr/>
          </a:p>
          <a:p>
            <a:pPr indent="-393700" lvl="0" marL="457200" rtl="0" algn="l">
              <a:spcBef>
                <a:spcPts val="1000"/>
              </a:spcBef>
              <a:spcAft>
                <a:spcPts val="0"/>
              </a:spcAft>
              <a:buSzPts val="2600"/>
              <a:buChar char="•"/>
            </a:pPr>
            <a:r>
              <a:rPr lang="sv-SE"/>
              <a:t>Partitioning based on intuition, experience, and common sense.</a:t>
            </a:r>
            <a:endParaRPr/>
          </a:p>
        </p:txBody>
      </p:sp>
      <p:sp>
        <p:nvSpPr>
          <p:cNvPr id="462" name="Google Shape;46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3" name="Google Shape;463;p4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469" name="Google Shape;469;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are the function outcomes?</a:t>
            </a:r>
            <a:endParaRPr/>
          </a:p>
          <a:p>
            <a:pPr indent="-393700" lvl="0" marL="457200" rtl="0" algn="l">
              <a:spcBef>
                <a:spcPts val="1000"/>
              </a:spcBef>
              <a:spcAft>
                <a:spcPts val="0"/>
              </a:spcAft>
              <a:buSzPts val="2600"/>
              <a:buChar char="•"/>
            </a:pPr>
            <a:r>
              <a:rPr lang="sv-SE"/>
              <a:t>Ranges of numbers or values.</a:t>
            </a:r>
            <a:endParaRPr/>
          </a:p>
          <a:p>
            <a:pPr indent="-393700" lvl="0" marL="457200" rtl="0" algn="l">
              <a:spcBef>
                <a:spcPts val="1000"/>
              </a:spcBef>
              <a:spcAft>
                <a:spcPts val="0"/>
              </a:spcAft>
              <a:buSzPts val="2600"/>
              <a:buChar char="•"/>
            </a:pPr>
            <a:r>
              <a:rPr lang="sv-SE"/>
              <a:t>Membership in a logical group.</a:t>
            </a:r>
            <a:endParaRPr/>
          </a:p>
          <a:p>
            <a:pPr indent="-393700" lvl="0" marL="457200" rtl="0" algn="l">
              <a:spcBef>
                <a:spcPts val="1000"/>
              </a:spcBef>
              <a:spcAft>
                <a:spcPts val="0"/>
              </a:spcAft>
              <a:buSzPts val="2600"/>
              <a:buChar char="•"/>
            </a:pPr>
            <a:r>
              <a:rPr lang="sv-SE"/>
              <a:t>Time-dependent equivalence classes.</a:t>
            </a:r>
            <a:endParaRPr/>
          </a:p>
          <a:p>
            <a:pPr indent="-393700" lvl="0" marL="457200" rtl="0" algn="l">
              <a:spcBef>
                <a:spcPts val="1000"/>
              </a:spcBef>
              <a:spcAft>
                <a:spcPts val="0"/>
              </a:spcAft>
              <a:buSzPts val="2600"/>
              <a:buChar char="•"/>
            </a:pPr>
            <a:r>
              <a:rPr lang="sv-SE"/>
              <a:t>Equivalent operating environments.</a:t>
            </a:r>
            <a:endParaRPr/>
          </a:p>
          <a:p>
            <a:pPr indent="-393700" lvl="0" marL="457200" rtl="0" algn="l">
              <a:spcBef>
                <a:spcPts val="1000"/>
              </a:spcBef>
              <a:spcAft>
                <a:spcPts val="0"/>
              </a:spcAft>
              <a:buSzPts val="2600"/>
              <a:buChar char="•"/>
            </a:pPr>
            <a:r>
              <a:rPr lang="sv-SE"/>
              <a:t>Data structures.</a:t>
            </a:r>
            <a:endParaRPr/>
          </a:p>
          <a:p>
            <a:pPr indent="-393700" lvl="0" marL="457200" rtl="0" algn="l">
              <a:spcBef>
                <a:spcPts val="1000"/>
              </a:spcBef>
              <a:spcAft>
                <a:spcPts val="0"/>
              </a:spcAft>
              <a:buSzPts val="2600"/>
              <a:buChar char="•"/>
            </a:pPr>
            <a:r>
              <a:rPr lang="sv-SE"/>
              <a:t>Partition boundary conditions.</a:t>
            </a:r>
            <a:endParaRPr/>
          </a:p>
        </p:txBody>
      </p:sp>
      <p:sp>
        <p:nvSpPr>
          <p:cNvPr id="470" name="Google Shape;47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1" name="Google Shape;471;p4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Function</a:t>
            </a:r>
            <a:r>
              <a:rPr lang="sv-SE"/>
              <a:t> Outcomes</a:t>
            </a:r>
            <a:endParaRPr/>
          </a:p>
        </p:txBody>
      </p:sp>
      <p:sp>
        <p:nvSpPr>
          <p:cNvPr id="477" name="Google Shape;477;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the outcomes and group input by the outcomes they trigger.</a:t>
            </a:r>
            <a:endParaRPr/>
          </a:p>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478" name="Google Shape;478;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9" name="Google Shape;479;p4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480" name="Google Shape;480;p49"/>
          <p:cNvSpPr/>
          <p:nvPr/>
        </p:nvSpPr>
        <p:spPr>
          <a:xfrm>
            <a:off x="321900" y="2639400"/>
            <a:ext cx="4250100" cy="250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rgbClr val="FF0000"/>
              </a:buClr>
              <a:buSzPts val="1400"/>
              <a:buChar char="○"/>
            </a:pPr>
            <a:r>
              <a:rPr lang="sv-SE">
                <a:solidFill>
                  <a:srgbClr val="FF0000"/>
                </a:solidFill>
              </a:rPr>
              <a:t>Null pointer</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0</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1</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2</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3</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4</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5</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1000000000000</a:t>
            </a:r>
            <a:endParaRPr>
              <a:solidFill>
                <a:srgbClr val="FF0000"/>
              </a:solidFill>
            </a:endParaRPr>
          </a:p>
        </p:txBody>
      </p:sp>
      <p:sp>
        <p:nvSpPr>
          <p:cNvPr id="481" name="Google Shape;481;p49"/>
          <p:cNvSpPr/>
          <p:nvPr/>
        </p:nvSpPr>
        <p:spPr>
          <a:xfrm>
            <a:off x="4687600" y="2639400"/>
            <a:ext cx="4250100" cy="250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chemeClr val="dk1"/>
              </a:buClr>
              <a:buSzPts val="1400"/>
              <a:buChar char="○"/>
            </a:pPr>
            <a:r>
              <a:rPr lang="sv-SE">
                <a:solidFill>
                  <a:schemeClr val="dk1"/>
                </a:solidFill>
              </a:rPr>
              <a:t>Null pointer (could lead to exception)</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0 (could lead to exception/warning)</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1+ (normal outcomes)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a:t>
            </a:r>
            <a:endParaRPr/>
          </a:p>
        </p:txBody>
      </p:sp>
      <p:sp>
        <p:nvSpPr>
          <p:cNvPr id="487" name="Google Shape;487;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Try values commonly misused, based on data type.</a:t>
            </a:r>
            <a:endParaRPr/>
          </a:p>
          <a:p>
            <a:pPr indent="-368300" lvl="1" marL="914400" rtl="0" algn="l">
              <a:spcBef>
                <a:spcPts val="500"/>
              </a:spcBef>
              <a:spcAft>
                <a:spcPts val="0"/>
              </a:spcAft>
              <a:buSzPts val="2200"/>
              <a:buChar char="•"/>
            </a:pPr>
            <a:r>
              <a:rPr lang="sv-SE"/>
              <a:t>Ex: Integer</a:t>
            </a:r>
            <a:endParaRPr/>
          </a:p>
          <a:p>
            <a:pPr indent="-342900" lvl="2" marL="1371600" rtl="0" algn="l">
              <a:spcBef>
                <a:spcPts val="500"/>
              </a:spcBef>
              <a:spcAft>
                <a:spcPts val="0"/>
              </a:spcAft>
              <a:buSzPts val="1800"/>
              <a:buChar char="•"/>
            </a:pPr>
            <a:r>
              <a:rPr lang="sv-SE"/>
              <a:t>Basic Split: &lt; 0, 0, &gt;0</a:t>
            </a:r>
            <a:endParaRPr/>
          </a:p>
          <a:p>
            <a:pPr indent="-342900" lvl="2" marL="1371600" rtl="0" algn="l">
              <a:spcBef>
                <a:spcPts val="500"/>
              </a:spcBef>
              <a:spcAft>
                <a:spcPts val="0"/>
              </a:spcAft>
              <a:buSzPts val="1800"/>
              <a:buChar char="•"/>
            </a:pPr>
            <a:r>
              <a:rPr lang="sv-SE"/>
              <a:t>If conversions take place from String -&gt; Integer, use a non-numeric string.</a:t>
            </a:r>
            <a:endParaRPr/>
          </a:p>
          <a:p>
            <a:pPr indent="-393700" lvl="0" marL="457200" rtl="0" algn="l">
              <a:spcBef>
                <a:spcPts val="1000"/>
              </a:spcBef>
              <a:spcAft>
                <a:spcPts val="0"/>
              </a:spcAft>
              <a:buSzPts val="2600"/>
              <a:buChar char="•"/>
            </a:pPr>
            <a:r>
              <a:rPr lang="sv-SE"/>
              <a:t>Also split based on how variable is used.</a:t>
            </a:r>
            <a:endParaRPr/>
          </a:p>
          <a:p>
            <a:pPr indent="-368300" lvl="1" marL="914400" rtl="0" algn="l">
              <a:spcBef>
                <a:spcPts val="500"/>
              </a:spcBef>
              <a:spcAft>
                <a:spcPts val="0"/>
              </a:spcAft>
              <a:buSzPts val="2200"/>
              <a:buChar char="•"/>
            </a:pPr>
            <a:r>
              <a:rPr lang="sv-SE"/>
              <a:t>Integer intended to be 5-digit: </a:t>
            </a:r>
            <a:endParaRPr/>
          </a:p>
          <a:p>
            <a:pPr indent="-342900" lvl="2" marL="1371600" rtl="0" algn="l">
              <a:spcBef>
                <a:spcPts val="500"/>
              </a:spcBef>
              <a:spcAft>
                <a:spcPts val="0"/>
              </a:spcAft>
              <a:buSzPts val="1800"/>
              <a:buChar char="•"/>
            </a:pPr>
            <a:r>
              <a:rPr lang="sv-SE"/>
              <a:t>&lt; 10000, 10000-99999, &gt;= 100000</a:t>
            </a:r>
            <a:endParaRPr/>
          </a:p>
        </p:txBody>
      </p:sp>
      <p:sp>
        <p:nvSpPr>
          <p:cNvPr id="488" name="Google Shape;48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9" name="Google Shape;489;p5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Sources of Input</a:t>
            </a:r>
            <a:endParaRPr/>
          </a:p>
        </p:txBody>
      </p:sp>
      <p:sp>
        <p:nvSpPr>
          <p:cNvPr id="111" name="Google Shape;111;p15"/>
          <p:cNvSpPr txBox="1"/>
          <p:nvPr>
            <p:ph idx="1" type="body"/>
          </p:nvPr>
        </p:nvSpPr>
        <p:spPr>
          <a:xfrm>
            <a:off x="468900" y="1282400"/>
            <a:ext cx="8535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Structural (White Box) Test Design</a:t>
            </a:r>
            <a:endParaRPr b="1">
              <a:solidFill>
                <a:schemeClr val="accent3"/>
              </a:solidFill>
            </a:endParaRPr>
          </a:p>
          <a:p>
            <a:pPr indent="-368300" lvl="1" marL="914400" rtl="0" algn="l">
              <a:spcBef>
                <a:spcPts val="500"/>
              </a:spcBef>
              <a:spcAft>
                <a:spcPts val="0"/>
              </a:spcAft>
              <a:buSzPts val="2200"/>
              <a:buChar char="•"/>
            </a:pPr>
            <a:r>
              <a:rPr lang="sv-SE"/>
              <a:t>Input chosen to exercise code in specific way.</a:t>
            </a:r>
            <a:endParaRPr/>
          </a:p>
          <a:p>
            <a:pPr indent="-342900" lvl="2" marL="1371600" rtl="0" algn="l">
              <a:spcBef>
                <a:spcPts val="500"/>
              </a:spcBef>
              <a:spcAft>
                <a:spcPts val="0"/>
              </a:spcAft>
              <a:buSzPts val="1800"/>
              <a:buChar char="•"/>
            </a:pPr>
            <a:r>
              <a:rPr lang="sv-SE"/>
              <a:t>Oracles still based on requirements.</a:t>
            </a:r>
            <a:endParaRPr/>
          </a:p>
          <a:p>
            <a:pPr indent="-368300" lvl="1" marL="914400" rtl="0" algn="l">
              <a:spcBef>
                <a:spcPts val="500"/>
              </a:spcBef>
              <a:spcAft>
                <a:spcPts val="0"/>
              </a:spcAft>
              <a:buSzPts val="2200"/>
              <a:buChar char="•"/>
            </a:pPr>
            <a:r>
              <a:rPr lang="sv-SE"/>
              <a:t>Usually based on </a:t>
            </a:r>
            <a:r>
              <a:rPr b="1" lang="sv-SE">
                <a:solidFill>
                  <a:schemeClr val="accent3"/>
                </a:solidFill>
              </a:rPr>
              <a:t>adequacy criteria</a:t>
            </a:r>
            <a:r>
              <a:rPr lang="sv-SE"/>
              <a:t>:</a:t>
            </a:r>
            <a:endParaRPr/>
          </a:p>
          <a:p>
            <a:pPr indent="-342900" lvl="2" marL="1371600" rtl="0" algn="l">
              <a:spcBef>
                <a:spcPts val="500"/>
              </a:spcBef>
              <a:spcAft>
                <a:spcPts val="0"/>
              </a:spcAft>
              <a:buSzPts val="1800"/>
              <a:buChar char="•"/>
            </a:pPr>
            <a:r>
              <a:rPr lang="sv-SE"/>
              <a:t>Checklists based on program elements.</a:t>
            </a:r>
            <a:endParaRPr/>
          </a:p>
          <a:p>
            <a:pPr indent="-342900" lvl="2" marL="1371600" rtl="0" algn="l">
              <a:spcBef>
                <a:spcPts val="500"/>
              </a:spcBef>
              <a:spcAft>
                <a:spcPts val="0"/>
              </a:spcAft>
              <a:buSzPts val="1800"/>
              <a:buChar char="•"/>
            </a:pPr>
            <a:r>
              <a:rPr b="1" lang="sv-SE">
                <a:solidFill>
                  <a:schemeClr val="accent3"/>
                </a:solidFill>
              </a:rPr>
              <a:t>Branch Coverage</a:t>
            </a:r>
            <a:r>
              <a:rPr lang="sv-SE"/>
              <a:t> - All conditional statements evaluate to true/false.</a:t>
            </a:r>
            <a:endParaRPr/>
          </a:p>
          <a:p>
            <a:pPr indent="-368300" lvl="1" marL="914400" rtl="0" algn="l">
              <a:spcBef>
                <a:spcPts val="500"/>
              </a:spcBef>
              <a:spcAft>
                <a:spcPts val="0"/>
              </a:spcAft>
              <a:buSzPts val="2200"/>
              <a:buChar char="•"/>
            </a:pPr>
            <a:r>
              <a:rPr lang="sv-SE"/>
              <a:t>Fill in the gaps in functional test design.</a:t>
            </a:r>
            <a:endParaRPr/>
          </a:p>
          <a:p>
            <a:pPr indent="0" lvl="0" marL="0" rtl="0" algn="l">
              <a:spcBef>
                <a:spcPts val="1000"/>
              </a:spcBef>
              <a:spcAft>
                <a:spcPts val="0"/>
              </a:spcAft>
              <a:buNone/>
            </a:pPr>
            <a:r>
              <a:t/>
            </a:r>
            <a:endParaRPr/>
          </a:p>
        </p:txBody>
      </p:sp>
      <p:sp>
        <p:nvSpPr>
          <p:cNvPr id="112" name="Google Shape;112;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 </a:t>
            </a:r>
            <a:endParaRPr/>
          </a:p>
        </p:txBody>
      </p:sp>
      <p:sp>
        <p:nvSpPr>
          <p:cNvPr id="495" name="Google Shape;495;p51"/>
          <p:cNvSpPr txBox="1"/>
          <p:nvPr>
            <p:ph idx="1" type="body"/>
          </p:nvPr>
        </p:nvSpPr>
        <p:spPr>
          <a:xfrm>
            <a:off x="468900" y="1282400"/>
            <a:ext cx="516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structures prone to certain types of errors. </a:t>
            </a:r>
            <a:endParaRPr/>
          </a:p>
          <a:p>
            <a:pPr indent="-393700" lvl="0" marL="457200" rtl="0" algn="l">
              <a:spcBef>
                <a:spcPts val="1000"/>
              </a:spcBef>
              <a:spcAft>
                <a:spcPts val="0"/>
              </a:spcAft>
              <a:buSzPts val="2600"/>
              <a:buChar char="•"/>
            </a:pPr>
            <a:r>
              <a:rPr lang="sv-SE"/>
              <a:t>For arrays or lists:</a:t>
            </a:r>
            <a:endParaRPr/>
          </a:p>
          <a:p>
            <a:pPr indent="-368300" lvl="1" marL="914400" rtl="0" algn="l">
              <a:spcBef>
                <a:spcPts val="500"/>
              </a:spcBef>
              <a:spcAft>
                <a:spcPts val="0"/>
              </a:spcAft>
              <a:buSzPts val="2200"/>
              <a:buChar char="•"/>
            </a:pPr>
            <a:r>
              <a:rPr lang="sv-SE"/>
              <a:t>Only a single value.</a:t>
            </a:r>
            <a:endParaRPr/>
          </a:p>
          <a:p>
            <a:pPr indent="-368300" lvl="1" marL="914400" rtl="0" algn="l">
              <a:spcBef>
                <a:spcPts val="500"/>
              </a:spcBef>
              <a:spcAft>
                <a:spcPts val="0"/>
              </a:spcAft>
              <a:buSzPts val="2200"/>
              <a:buChar char="•"/>
            </a:pPr>
            <a:r>
              <a:rPr lang="sv-SE"/>
              <a:t>Different sizes and number filled.</a:t>
            </a:r>
            <a:endParaRPr/>
          </a:p>
          <a:p>
            <a:pPr indent="-368300" lvl="1" marL="914400" rtl="0" algn="l">
              <a:spcBef>
                <a:spcPts val="500"/>
              </a:spcBef>
              <a:spcAft>
                <a:spcPts val="0"/>
              </a:spcAft>
              <a:buSzPts val="2200"/>
              <a:buChar char="•"/>
            </a:pPr>
            <a:r>
              <a:rPr lang="sv-SE"/>
              <a:t>Order of elements: access first, middle, and last elements.</a:t>
            </a:r>
            <a:endParaRPr/>
          </a:p>
        </p:txBody>
      </p:sp>
      <p:sp>
        <p:nvSpPr>
          <p:cNvPr id="496" name="Google Shape;496;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7" name="Google Shape;497;p5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498" name="Google Shape;498;p51"/>
          <p:cNvPicPr preferRelativeResize="0"/>
          <p:nvPr/>
        </p:nvPicPr>
        <p:blipFill>
          <a:blip r:embed="rId3">
            <a:alphaModFix/>
          </a:blip>
          <a:stretch>
            <a:fillRect/>
          </a:stretch>
        </p:blipFill>
        <p:spPr>
          <a:xfrm>
            <a:off x="5506123" y="1139946"/>
            <a:ext cx="3397675" cy="1863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a:t>
            </a:r>
            <a:endParaRPr/>
          </a:p>
        </p:txBody>
      </p:sp>
      <p:sp>
        <p:nvSpPr>
          <p:cNvPr id="504" name="Google Shape;504;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505" name="Google Shape;50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6" name="Google Shape;506;p5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507" name="Google Shape;507;p52"/>
          <p:cNvSpPr/>
          <p:nvPr/>
        </p:nvSpPr>
        <p:spPr>
          <a:xfrm>
            <a:off x="1457775" y="1871125"/>
            <a:ext cx="6339300" cy="301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chemeClr val="dk1"/>
              </a:buClr>
              <a:buSzPts val="1400"/>
              <a:buChar char="○"/>
            </a:pPr>
            <a:r>
              <a:rPr lang="sv-SE">
                <a:solidFill>
                  <a:schemeClr val="dk1"/>
                </a:solidFill>
              </a:rPr>
              <a:t>Null pointer (could lead to exception)</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0 (could lead to exception/warning)</a:t>
            </a:r>
            <a:endParaRPr>
              <a:solidFill>
                <a:schemeClr val="dk1"/>
              </a:solidFill>
            </a:endParaRPr>
          </a:p>
          <a:p>
            <a:pPr indent="-317500" lvl="1" marL="914400" rtl="0" algn="l">
              <a:spcBef>
                <a:spcPts val="0"/>
              </a:spcBef>
              <a:spcAft>
                <a:spcPts val="0"/>
              </a:spcAft>
              <a:buClr>
                <a:srgbClr val="FF0000"/>
              </a:buClr>
              <a:buSzPts val="1400"/>
              <a:buChar char="○"/>
            </a:pPr>
            <a:r>
              <a:rPr b="1" lang="sv-SE">
                <a:solidFill>
                  <a:srgbClr val="FF0000"/>
                </a:solidFill>
              </a:rPr>
              <a:t>1 (single item collections often misused)</a:t>
            </a:r>
            <a:endParaRPr b="1">
              <a:solidFill>
                <a:srgbClr val="FF0000"/>
              </a:solidFill>
            </a:endParaRPr>
          </a:p>
          <a:p>
            <a:pPr indent="-317500" lvl="1" marL="914400" rtl="0" algn="l">
              <a:spcBef>
                <a:spcPts val="0"/>
              </a:spcBef>
              <a:spcAft>
                <a:spcPts val="0"/>
              </a:spcAft>
              <a:buClr>
                <a:srgbClr val="FF0000"/>
              </a:buClr>
              <a:buSzPts val="1400"/>
              <a:buChar char="○"/>
            </a:pPr>
            <a:r>
              <a:rPr b="1" lang="sv-SE">
                <a:solidFill>
                  <a:srgbClr val="FF0000"/>
                </a:solidFill>
              </a:rPr>
              <a:t>2+, # items == array size </a:t>
            </a:r>
            <a:r>
              <a:rPr b="1" lang="sv-SE">
                <a:solidFill>
                  <a:srgbClr val="FF0000"/>
                </a:solidFill>
              </a:rPr>
              <a:t> (normal outcomes)</a:t>
            </a:r>
            <a:endParaRPr b="1">
              <a:solidFill>
                <a:srgbClr val="FF0000"/>
              </a:solidFill>
            </a:endParaRPr>
          </a:p>
          <a:p>
            <a:pPr indent="-317500" lvl="1" marL="914400" rtl="0" algn="l">
              <a:spcBef>
                <a:spcPts val="0"/>
              </a:spcBef>
              <a:spcAft>
                <a:spcPts val="0"/>
              </a:spcAft>
              <a:buClr>
                <a:srgbClr val="FF0000"/>
              </a:buClr>
              <a:buSzPts val="1400"/>
              <a:buChar char="○"/>
            </a:pPr>
            <a:r>
              <a:rPr b="1" lang="sv-SE">
                <a:solidFill>
                  <a:srgbClr val="FF0000"/>
                </a:solidFill>
              </a:rPr>
              <a:t>2+, # items &lt; array size (could be issues if array is not full)</a:t>
            </a:r>
            <a:endParaRPr b="1">
              <a:solidFill>
                <a:srgbClr val="FF0000"/>
              </a:solidFill>
            </a:endParaRPr>
          </a:p>
          <a:p>
            <a:pPr indent="0" lvl="0" marL="914400" rtl="0" algn="l">
              <a:spcBef>
                <a:spcPts val="0"/>
              </a:spcBef>
              <a:spcAft>
                <a:spcPts val="0"/>
              </a:spcAft>
              <a:buNone/>
            </a:pPr>
            <a:r>
              <a:rPr lang="sv-SE">
                <a:solidFill>
                  <a:schemeClr val="dk1"/>
                </a:solidFill>
              </a:rPr>
              <a:t>		</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Operating Environments</a:t>
            </a:r>
            <a:endParaRPr/>
          </a:p>
        </p:txBody>
      </p:sp>
      <p:sp>
        <p:nvSpPr>
          <p:cNvPr id="513" name="Google Shape;513;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may affect behavior of the program. </a:t>
            </a:r>
            <a:endParaRPr/>
          </a:p>
          <a:p>
            <a:pPr indent="-393700" lvl="0" marL="457200" rtl="0" algn="l">
              <a:spcBef>
                <a:spcPts val="1000"/>
              </a:spcBef>
              <a:spcAft>
                <a:spcPts val="0"/>
              </a:spcAft>
              <a:buSzPts val="2600"/>
              <a:buChar char="•"/>
            </a:pPr>
            <a:r>
              <a:rPr lang="sv-SE"/>
              <a:t>Environmental factors can be partitioned.</a:t>
            </a:r>
            <a:endParaRPr/>
          </a:p>
          <a:p>
            <a:pPr indent="-368300" lvl="1" marL="914400" rtl="0" algn="l">
              <a:spcBef>
                <a:spcPts val="500"/>
              </a:spcBef>
              <a:spcAft>
                <a:spcPts val="0"/>
              </a:spcAft>
              <a:buSzPts val="2200"/>
              <a:buChar char="•"/>
            </a:pPr>
            <a:r>
              <a:rPr lang="sv-SE"/>
              <a:t>Available</a:t>
            </a:r>
            <a:r>
              <a:rPr lang="sv-SE"/>
              <a:t> memory may affect the program.</a:t>
            </a:r>
            <a:endParaRPr/>
          </a:p>
          <a:p>
            <a:pPr indent="-368300" lvl="1" marL="914400" rtl="0" algn="l">
              <a:spcBef>
                <a:spcPts val="500"/>
              </a:spcBef>
              <a:spcAft>
                <a:spcPts val="0"/>
              </a:spcAft>
              <a:buSzPts val="2200"/>
              <a:buChar char="•"/>
            </a:pPr>
            <a:r>
              <a:rPr lang="sv-SE"/>
              <a:t>Processor speed and architecture.</a:t>
            </a:r>
            <a:endParaRPr/>
          </a:p>
          <a:p>
            <a:pPr indent="-368300" lvl="1" marL="914400" rtl="0" algn="l">
              <a:spcBef>
                <a:spcPts val="500"/>
              </a:spcBef>
              <a:spcAft>
                <a:spcPts val="0"/>
              </a:spcAft>
              <a:buSzPts val="2200"/>
              <a:buChar char="•"/>
            </a:pPr>
            <a:r>
              <a:rPr lang="sv-SE"/>
              <a:t>Client-Server Environment</a:t>
            </a:r>
            <a:endParaRPr/>
          </a:p>
          <a:p>
            <a:pPr indent="-342900" lvl="2" marL="1371600" rtl="0" algn="l">
              <a:spcBef>
                <a:spcPts val="500"/>
              </a:spcBef>
              <a:spcAft>
                <a:spcPts val="0"/>
              </a:spcAft>
              <a:buSzPts val="1800"/>
              <a:buChar char="•"/>
            </a:pPr>
            <a:r>
              <a:rPr lang="sv-SE"/>
              <a:t>No clients, some clients, many clients</a:t>
            </a:r>
            <a:endParaRPr/>
          </a:p>
          <a:p>
            <a:pPr indent="-342900" lvl="2" marL="1371600" rtl="0" algn="l">
              <a:spcBef>
                <a:spcPts val="500"/>
              </a:spcBef>
              <a:spcAft>
                <a:spcPts val="0"/>
              </a:spcAft>
              <a:buSzPts val="1800"/>
              <a:buChar char="•"/>
            </a:pPr>
            <a:r>
              <a:rPr lang="sv-SE"/>
              <a:t>Network latency</a:t>
            </a:r>
            <a:endParaRPr/>
          </a:p>
          <a:p>
            <a:pPr indent="-342900" lvl="2" marL="1371600" rtl="0" algn="l">
              <a:spcBef>
                <a:spcPts val="500"/>
              </a:spcBef>
              <a:spcAft>
                <a:spcPts val="0"/>
              </a:spcAft>
              <a:buSzPts val="1800"/>
              <a:buChar char="•"/>
            </a:pPr>
            <a:r>
              <a:rPr lang="sv-SE"/>
              <a:t>Communication protocols (SSH vs HTTPS)</a:t>
            </a:r>
            <a:endParaRPr/>
          </a:p>
        </p:txBody>
      </p:sp>
      <p:sp>
        <p:nvSpPr>
          <p:cNvPr id="514" name="Google Shape;514;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5" name="Google Shape;515;p5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Timing Partitions</a:t>
            </a:r>
            <a:endParaRPr/>
          </a:p>
        </p:txBody>
      </p:sp>
      <p:sp>
        <p:nvSpPr>
          <p:cNvPr id="521" name="Google Shape;521;p54"/>
          <p:cNvSpPr txBox="1"/>
          <p:nvPr>
            <p:ph idx="1" type="body"/>
          </p:nvPr>
        </p:nvSpPr>
        <p:spPr>
          <a:xfrm>
            <a:off x="468900" y="1282400"/>
            <a:ext cx="507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Timing and duration of input can be as important as value.</a:t>
            </a:r>
            <a:endParaRPr/>
          </a:p>
          <a:p>
            <a:pPr indent="-368300" lvl="1" marL="914400" rtl="0" algn="l">
              <a:spcBef>
                <a:spcPts val="500"/>
              </a:spcBef>
              <a:spcAft>
                <a:spcPts val="0"/>
              </a:spcAft>
              <a:buSzPts val="2200"/>
              <a:buChar char="•"/>
            </a:pPr>
            <a:r>
              <a:rPr lang="sv-SE"/>
              <a:t>Timing often implicit input.</a:t>
            </a:r>
            <a:endParaRPr/>
          </a:p>
          <a:p>
            <a:pPr indent="-342900" lvl="2" marL="1371600" rtl="0" algn="l">
              <a:spcBef>
                <a:spcPts val="500"/>
              </a:spcBef>
              <a:spcAft>
                <a:spcPts val="0"/>
              </a:spcAft>
              <a:buSzPts val="1800"/>
              <a:buChar char="•"/>
            </a:pPr>
            <a:r>
              <a:rPr lang="sv-SE"/>
              <a:t>Trigger an electrical pulse 5ms before a deadline, 1ms before the deadline, exactly at the deadline, and 1ms after the deadline.</a:t>
            </a:r>
            <a:endParaRPr/>
          </a:p>
          <a:p>
            <a:pPr indent="-342900" lvl="2" marL="1371600" rtl="0" algn="l">
              <a:spcBef>
                <a:spcPts val="500"/>
              </a:spcBef>
              <a:spcAft>
                <a:spcPts val="0"/>
              </a:spcAft>
              <a:buSzPts val="1800"/>
              <a:buChar char="•"/>
            </a:pPr>
            <a:r>
              <a:rPr lang="sv-SE"/>
              <a:t>Close program before, during, and after the program is writing to (or reading from) a disc.</a:t>
            </a:r>
            <a:endParaRPr/>
          </a:p>
        </p:txBody>
      </p:sp>
      <p:sp>
        <p:nvSpPr>
          <p:cNvPr id="522" name="Google Shape;522;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3" name="Google Shape;523;p5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524" name="Google Shape;524;p54"/>
          <p:cNvPicPr preferRelativeResize="0"/>
          <p:nvPr/>
        </p:nvPicPr>
        <p:blipFill>
          <a:blip r:embed="rId3">
            <a:alphaModFix/>
          </a:blip>
          <a:stretch>
            <a:fillRect/>
          </a:stretch>
        </p:blipFill>
        <p:spPr>
          <a:xfrm>
            <a:off x="5398750" y="1190375"/>
            <a:ext cx="3745250" cy="37452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1" name="Google Shape;531;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Considerations</a:t>
            </a:r>
            <a:endParaRPr/>
          </a:p>
        </p:txBody>
      </p:sp>
      <p:sp>
        <p:nvSpPr>
          <p:cNvPr id="532" name="Google Shape;532;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a:t>
            </a:r>
            <a:r>
              <a:rPr lang="sv-SE"/>
              <a:t>nput partitions likely to affect quality goals.</a:t>
            </a:r>
            <a:endParaRPr/>
          </a:p>
          <a:p>
            <a:pPr indent="-368300" lvl="1" marL="914400" rtl="0" algn="l">
              <a:spcBef>
                <a:spcPts val="500"/>
              </a:spcBef>
              <a:spcAft>
                <a:spcPts val="0"/>
              </a:spcAft>
              <a:buSzPts val="2200"/>
              <a:buChar char="•"/>
            </a:pPr>
            <a:r>
              <a:rPr b="1" lang="sv-SE">
                <a:solidFill>
                  <a:schemeClr val="accent3"/>
                </a:solidFill>
              </a:rPr>
              <a:t>Performance</a:t>
            </a:r>
            <a:r>
              <a:rPr lang="sv-SE"/>
              <a:t>: Input likely to lead to performance issues.</a:t>
            </a:r>
            <a:endParaRPr/>
          </a:p>
          <a:p>
            <a:pPr indent="-342900" lvl="2" marL="1371600" rtl="0" algn="l">
              <a:spcBef>
                <a:spcPts val="500"/>
              </a:spcBef>
              <a:spcAft>
                <a:spcPts val="0"/>
              </a:spcAft>
              <a:buSzPts val="1800"/>
              <a:buChar char="•"/>
            </a:pPr>
            <a:r>
              <a:rPr lang="sv-SE"/>
              <a:t>Ex: Remove resources, large input that will take awhile to process</a:t>
            </a:r>
            <a:endParaRPr/>
          </a:p>
          <a:p>
            <a:pPr indent="-368300" lvl="1" marL="914400" rtl="0" algn="l">
              <a:spcBef>
                <a:spcPts val="500"/>
              </a:spcBef>
              <a:spcAft>
                <a:spcPts val="0"/>
              </a:spcAft>
              <a:buSzPts val="2200"/>
              <a:buChar char="•"/>
            </a:pPr>
            <a:r>
              <a:rPr b="1" lang="sv-SE">
                <a:solidFill>
                  <a:schemeClr val="accent3"/>
                </a:solidFill>
              </a:rPr>
              <a:t>Security</a:t>
            </a:r>
            <a:r>
              <a:rPr lang="sv-SE"/>
              <a:t>: Input that attacker could apply.</a:t>
            </a:r>
            <a:endParaRPr/>
          </a:p>
          <a:p>
            <a:pPr indent="-342900" lvl="2" marL="1371600" rtl="0" algn="l">
              <a:spcBef>
                <a:spcPts val="500"/>
              </a:spcBef>
              <a:spcAft>
                <a:spcPts val="0"/>
              </a:spcAft>
              <a:buSzPts val="1800"/>
              <a:buChar char="•"/>
            </a:pPr>
            <a:r>
              <a:rPr lang="sv-SE"/>
              <a:t>Ex: Code injection in XML input.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Considerations</a:t>
            </a:r>
            <a:endParaRPr/>
          </a:p>
        </p:txBody>
      </p:sp>
      <p:sp>
        <p:nvSpPr>
          <p:cNvPr id="538" name="Google Shape;538;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539" name="Google Shape;539;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0" name="Google Shape;540;p5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541" name="Google Shape;541;p56"/>
          <p:cNvSpPr/>
          <p:nvPr/>
        </p:nvSpPr>
        <p:spPr>
          <a:xfrm>
            <a:off x="1457775" y="1871125"/>
            <a:ext cx="6339300" cy="301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chemeClr val="dk1"/>
              </a:buClr>
              <a:buSzPts val="1400"/>
              <a:buChar char="○"/>
            </a:pPr>
            <a:r>
              <a:rPr lang="sv-SE">
                <a:solidFill>
                  <a:schemeClr val="dk1"/>
                </a:solidFill>
              </a:rPr>
              <a:t>Null pointer (could lead to exception)</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0 (could lead to exception/warning)</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1 (single item collections often misused)</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2+, # items == array size  (normal outcomes)</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2+, # items &lt; array size (could be issues if array is not full)</a:t>
            </a:r>
            <a:endParaRPr>
              <a:solidFill>
                <a:schemeClr val="dk1"/>
              </a:solidFill>
            </a:endParaRPr>
          </a:p>
          <a:p>
            <a:pPr indent="-317500" lvl="1" marL="914400" rtl="0" algn="l">
              <a:spcBef>
                <a:spcPts val="0"/>
              </a:spcBef>
              <a:spcAft>
                <a:spcPts val="0"/>
              </a:spcAft>
              <a:buClr>
                <a:schemeClr val="dk1"/>
              </a:buClr>
              <a:buSzPts val="1400"/>
              <a:buChar char="○"/>
            </a:pPr>
            <a:r>
              <a:rPr b="1" lang="sv-SE">
                <a:solidFill>
                  <a:srgbClr val="FF0000"/>
                </a:solidFill>
              </a:rPr>
              <a:t>10000</a:t>
            </a:r>
            <a:r>
              <a:rPr lang="sv-SE">
                <a:solidFill>
                  <a:schemeClr val="dk1"/>
                </a:solidFill>
              </a:rPr>
              <a:t> </a:t>
            </a:r>
            <a:r>
              <a:rPr b="1" lang="sv-SE">
                <a:solidFill>
                  <a:srgbClr val="FF0000"/>
                </a:solidFill>
              </a:rPr>
              <a:t>(could lead to performance issues)</a:t>
            </a:r>
            <a:endParaRPr b="1">
              <a:solidFill>
                <a:srgbClr val="FF0000"/>
              </a:solidFill>
            </a:endParaRPr>
          </a:p>
          <a:p>
            <a:pPr indent="0" lvl="0" marL="914400" rtl="0" algn="l">
              <a:spcBef>
                <a:spcPts val="0"/>
              </a:spcBef>
              <a:spcAft>
                <a:spcPts val="0"/>
              </a:spcAft>
              <a:buNone/>
            </a:pPr>
            <a:r>
              <a:rPr lang="sv-SE">
                <a:solidFill>
                  <a:schemeClr val="dk1"/>
                </a:solidFill>
              </a:rPr>
              <a:t>		</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547" name="Google Shape;547;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548" name="Google Shape;548;p57"/>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Consider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change outcome:</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549" name="Google Shape;549;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0" name="Google Shape;550;p5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7" name="Google Shape;55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58" name="Google Shape;558;p58"/>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Parameter: studentID</a:t>
            </a:r>
            <a:endParaRPr b="1">
              <a:solidFill>
                <a:schemeClr val="accent3"/>
              </a:solidFill>
            </a:endParaRPr>
          </a:p>
          <a:p>
            <a:pPr indent="-381000" lvl="0" marL="457200" rtl="0" algn="l">
              <a:spcBef>
                <a:spcPts val="1000"/>
              </a:spcBef>
              <a:spcAft>
                <a:spcPts val="0"/>
              </a:spcAft>
              <a:buSzPts val="2400"/>
              <a:buChar char="•"/>
            </a:pPr>
            <a:r>
              <a:rPr lang="sv-SE" sz="2400"/>
              <a:t>Validity of Student ID</a:t>
            </a:r>
            <a:endParaRPr sz="2400"/>
          </a:p>
          <a:p>
            <a:pPr indent="-355600" lvl="1" marL="914400" rtl="0" algn="l">
              <a:spcBef>
                <a:spcPts val="0"/>
              </a:spcBef>
              <a:spcAft>
                <a:spcPts val="0"/>
              </a:spcAft>
              <a:buSzPts val="2000"/>
              <a:buChar char="•"/>
            </a:pPr>
            <a:r>
              <a:rPr lang="sv-SE" sz="2000"/>
              <a:t>Active Student</a:t>
            </a:r>
            <a:endParaRPr sz="2000"/>
          </a:p>
          <a:p>
            <a:pPr indent="-355600" lvl="1" marL="914400" rtl="0" algn="l">
              <a:spcBef>
                <a:spcPts val="0"/>
              </a:spcBef>
              <a:spcAft>
                <a:spcPts val="0"/>
              </a:spcAft>
              <a:buSzPts val="2000"/>
              <a:buChar char="•"/>
            </a:pPr>
            <a:r>
              <a:rPr lang="sv-SE" sz="2000"/>
              <a:t>Inactive Student</a:t>
            </a:r>
            <a:endParaRPr sz="2000"/>
          </a:p>
          <a:p>
            <a:pPr indent="-355600" lvl="1" marL="914400" rtl="0" algn="l">
              <a:spcBef>
                <a:spcPts val="0"/>
              </a:spcBef>
              <a:spcAft>
                <a:spcPts val="0"/>
              </a:spcAft>
              <a:buSzPts val="2000"/>
              <a:buChar char="•"/>
            </a:pPr>
            <a:r>
              <a:rPr lang="sv-SE" sz="2000"/>
              <a:t>Non-Existent Student </a:t>
            </a:r>
            <a:endParaRPr sz="2000"/>
          </a:p>
          <a:p>
            <a:pPr indent="-381000" lvl="0" marL="457200" rtl="0" algn="l">
              <a:spcBef>
                <a:spcPts val="0"/>
              </a:spcBef>
              <a:spcAft>
                <a:spcPts val="0"/>
              </a:spcAft>
              <a:buSzPts val="2400"/>
              <a:buChar char="•"/>
            </a:pPr>
            <a:r>
              <a:rPr lang="sv-SE" sz="2400"/>
              <a:t>Courses Student Has Taken Previously</a:t>
            </a:r>
            <a:endParaRPr sz="2400"/>
          </a:p>
          <a:p>
            <a:pPr indent="-355600" lvl="1" marL="914400" rtl="0" algn="l">
              <a:spcBef>
                <a:spcPts val="0"/>
              </a:spcBef>
              <a:spcAft>
                <a:spcPts val="0"/>
              </a:spcAft>
              <a:buSzPts val="2000"/>
              <a:buChar char="•"/>
            </a:pPr>
            <a:r>
              <a:rPr lang="sv-SE" sz="2000"/>
              <a:t>Matches Prerequisites</a:t>
            </a:r>
            <a:endParaRPr sz="2000"/>
          </a:p>
          <a:p>
            <a:pPr indent="-355600" lvl="1" marL="914400" rtl="0" algn="l">
              <a:spcBef>
                <a:spcPts val="0"/>
              </a:spcBef>
              <a:spcAft>
                <a:spcPts val="0"/>
              </a:spcAft>
              <a:buSzPts val="2000"/>
              <a:buChar char="•"/>
            </a:pPr>
            <a:r>
              <a:rPr lang="sv-SE" sz="2000"/>
              <a:t>Does Not Match Prerequisites</a:t>
            </a:r>
            <a:endParaRPr sz="2000"/>
          </a:p>
        </p:txBody>
      </p:sp>
      <p:sp>
        <p:nvSpPr>
          <p:cNvPr id="559" name="Google Shape;559;p5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560" name="Google Shape;560;p58"/>
          <p:cNvSpPr txBox="1"/>
          <p:nvPr>
            <p:ph idx="1" type="body"/>
          </p:nvPr>
        </p:nvSpPr>
        <p:spPr>
          <a:xfrm>
            <a:off x="4080175" y="1282400"/>
            <a:ext cx="4823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Parameter: courseID</a:t>
            </a:r>
            <a:endParaRPr b="1">
              <a:solidFill>
                <a:schemeClr val="accent3"/>
              </a:solidFill>
            </a:endParaRPr>
          </a:p>
          <a:p>
            <a:pPr indent="-381000" lvl="0" marL="457200" rtl="0" algn="l">
              <a:spcBef>
                <a:spcPts val="1000"/>
              </a:spcBef>
              <a:spcAft>
                <a:spcPts val="0"/>
              </a:spcAft>
              <a:buSzPts val="2400"/>
              <a:buChar char="•"/>
            </a:pPr>
            <a:r>
              <a:rPr lang="sv-SE" sz="2400"/>
              <a:t>Validity of Course ID</a:t>
            </a:r>
            <a:endParaRPr sz="2400"/>
          </a:p>
          <a:p>
            <a:pPr indent="-355600" lvl="1" marL="914400" rtl="0" algn="l">
              <a:spcBef>
                <a:spcPts val="0"/>
              </a:spcBef>
              <a:spcAft>
                <a:spcPts val="0"/>
              </a:spcAft>
              <a:buSzPts val="2000"/>
              <a:buChar char="•"/>
            </a:pPr>
            <a:r>
              <a:rPr lang="sv-SE" sz="2000"/>
              <a:t>Existing Course</a:t>
            </a:r>
            <a:endParaRPr sz="2000"/>
          </a:p>
          <a:p>
            <a:pPr indent="-355600" lvl="1" marL="914400" rtl="0" algn="l">
              <a:spcBef>
                <a:spcPts val="0"/>
              </a:spcBef>
              <a:spcAft>
                <a:spcPts val="0"/>
              </a:spcAft>
              <a:buSzPts val="2000"/>
              <a:buChar char="•"/>
            </a:pPr>
            <a:r>
              <a:rPr lang="sv-SE" sz="2000"/>
              <a:t>Non-Existent Course</a:t>
            </a:r>
            <a:endParaRPr sz="2000"/>
          </a:p>
          <a:p>
            <a:pPr indent="-381000" lvl="0" marL="457200" rtl="0" algn="l">
              <a:spcBef>
                <a:spcPts val="0"/>
              </a:spcBef>
              <a:spcAft>
                <a:spcPts val="0"/>
              </a:spcAft>
              <a:buSzPts val="2400"/>
              <a:buChar char="•"/>
            </a:pPr>
            <a:r>
              <a:rPr lang="sv-SE" sz="2400"/>
              <a:t>Prerequisites of Course ID</a:t>
            </a:r>
            <a:endParaRPr sz="2400"/>
          </a:p>
          <a:p>
            <a:pPr indent="-355600" lvl="1" marL="914400" rtl="0" algn="l">
              <a:spcBef>
                <a:spcPts val="0"/>
              </a:spcBef>
              <a:spcAft>
                <a:spcPts val="0"/>
              </a:spcAft>
              <a:buSzPts val="2000"/>
              <a:buChar char="•"/>
            </a:pPr>
            <a:r>
              <a:rPr lang="sv-SE" sz="2000"/>
              <a:t>Only Courses Taken By Student</a:t>
            </a:r>
            <a:endParaRPr sz="2000"/>
          </a:p>
          <a:p>
            <a:pPr indent="-355600" lvl="1" marL="914400" rtl="0" algn="l">
              <a:spcBef>
                <a:spcPts val="0"/>
              </a:spcBef>
              <a:spcAft>
                <a:spcPts val="0"/>
              </a:spcAft>
              <a:buSzPts val="2000"/>
              <a:buChar char="•"/>
            </a:pPr>
            <a:r>
              <a:rPr lang="sv-SE" sz="2000"/>
              <a:t>Only Courses Not Taken By Student</a:t>
            </a:r>
            <a:endParaRPr sz="2000"/>
          </a:p>
          <a:p>
            <a:pPr indent="-355600" lvl="1" marL="914400" rtl="0" algn="l">
              <a:spcBef>
                <a:spcPts val="0"/>
              </a:spcBef>
              <a:spcAft>
                <a:spcPts val="0"/>
              </a:spcAft>
              <a:buSzPts val="2000"/>
              <a:buChar char="•"/>
            </a:pPr>
            <a:r>
              <a:rPr lang="sv-SE" sz="2000"/>
              <a:t>Some Courses Taken by Student</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Revisit the Roadmap</a:t>
            </a:r>
            <a:endParaRPr/>
          </a:p>
        </p:txBody>
      </p:sp>
      <p:sp>
        <p:nvSpPr>
          <p:cNvPr id="566" name="Google Shape;566;p59"/>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567" name="Google Shape;567;p59"/>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568" name="Google Shape;568;p59"/>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569" name="Google Shape;569;p59"/>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59"/>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571" name="Google Shape;571;p59"/>
          <p:cNvSpPr txBox="1"/>
          <p:nvPr>
            <p:ph idx="1" type="body"/>
          </p:nvPr>
        </p:nvSpPr>
        <p:spPr>
          <a:xfrm>
            <a:off x="4794174" y="12099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900">
                <a:solidFill>
                  <a:schemeClr val="dk1"/>
                </a:solidFill>
              </a:rPr>
              <a:t>For each choice:</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sv-SE" sz="1900">
                <a:solidFill>
                  <a:schemeClr val="dk1"/>
                </a:solidFill>
              </a:rPr>
              <a:t>Partition options into representative values.</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sv-SE" sz="1900">
                <a:solidFill>
                  <a:schemeClr val="dk1"/>
                </a:solidFill>
              </a:rPr>
              <a:t>Choose a value for each choice to form a test specification.</a:t>
            </a:r>
            <a:endParaRPr sz="1900">
              <a:solidFill>
                <a:schemeClr val="dk1"/>
              </a:solidFill>
            </a:endParaRPr>
          </a:p>
          <a:p>
            <a:pPr indent="-349250" lvl="0" marL="457200" rtl="0" algn="l">
              <a:spcBef>
                <a:spcPts val="0"/>
              </a:spcBef>
              <a:spcAft>
                <a:spcPts val="0"/>
              </a:spcAft>
              <a:buClr>
                <a:schemeClr val="dk1"/>
              </a:buClr>
              <a:buSzPts val="1900"/>
              <a:buAutoNum type="arabicPeriod"/>
            </a:pPr>
            <a:r>
              <a:rPr lang="sv-SE" sz="1900">
                <a:solidFill>
                  <a:schemeClr val="dk1"/>
                </a:solidFill>
              </a:rPr>
              <a:t>Assign concrete values to create test cases.</a:t>
            </a:r>
            <a:endParaRPr sz="1900">
              <a:solidFill>
                <a:schemeClr val="dk1"/>
              </a:solidFill>
            </a:endParaRPr>
          </a:p>
        </p:txBody>
      </p:sp>
      <p:sp>
        <p:nvSpPr>
          <p:cNvPr id="572" name="Google Shape;57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Test </a:t>
            </a:r>
            <a:r>
              <a:rPr lang="sv-SE"/>
              <a:t>Specification</a:t>
            </a:r>
            <a:endParaRPr/>
          </a:p>
        </p:txBody>
      </p:sp>
      <p:sp>
        <p:nvSpPr>
          <p:cNvPr id="578" name="Google Shape;578;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Set Up</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/studentRecords/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  … “</a:t>
            </a:r>
            <a:r>
              <a:rPr lang="sv-SE" sz="1400">
                <a:solidFill>
                  <a:srgbClr val="333333"/>
                </a:solidFill>
                <a:latin typeface="Consolas"/>
                <a:ea typeface="Consolas"/>
                <a:cs typeface="Consolas"/>
                <a:sym typeface="Consolas"/>
              </a:rPr>
              <a:t>status”: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“coursesTaken”: [</a:t>
            </a:r>
            <a:r>
              <a:rPr lang="sv-SE" sz="1400">
                <a:solidFill>
                  <a:srgbClr val="FF0000"/>
                </a:solidFill>
                <a:latin typeface="Consolas"/>
                <a:ea typeface="Consolas"/>
                <a:cs typeface="Consolas"/>
                <a:sym typeface="Consolas"/>
              </a:rPr>
              <a:t>VALUES</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/courses/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 … “prerequisites”: [</a:t>
            </a:r>
            <a:r>
              <a:rPr lang="sv-SE" sz="1400">
                <a:solidFill>
                  <a:srgbClr val="FF0000"/>
                </a:solidFill>
                <a:latin typeface="Consolas"/>
                <a:ea typeface="Consolas"/>
                <a:cs typeface="Consolas"/>
                <a:sym typeface="Consolas"/>
              </a:rPr>
              <a:t>VALUES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a:t>
            </a:r>
            <a:r>
              <a:rPr lang="sv-SE" sz="1400">
                <a:solidFill>
                  <a:srgbClr val="333333"/>
                </a:solidFill>
                <a:latin typeface="Consolas"/>
                <a:ea typeface="Consolas"/>
                <a:cs typeface="Consolas"/>
                <a:sym typeface="Consolas"/>
              </a:rPr>
              <a:t>/registrations/, { “studentID”: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“courseID”: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Check the result of registration</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lang="sv-SE" sz="1400">
                <a:solidFill>
                  <a:srgbClr val="333333"/>
                </a:solidFill>
                <a:latin typeface="Consolas"/>
                <a:ea typeface="Consolas"/>
                <a:cs typeface="Consolas"/>
                <a:sym typeface="Consolas"/>
              </a:rPr>
              <a:t>pm.test(“Normal Case”, function()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pm.response.to.have.status(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var jsonData = pm.response.json();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pm.expect(jsonData.result).to.eql(</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3000">
              <a:latin typeface="Consolas"/>
              <a:ea typeface="Consolas"/>
              <a:cs typeface="Consolas"/>
              <a:sym typeface="Consolas"/>
            </a:endParaRPr>
          </a:p>
        </p:txBody>
      </p:sp>
      <p:sp>
        <p:nvSpPr>
          <p:cNvPr id="579" name="Google Shape;57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0" name="Google Shape;580;p60"/>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9" name="Google Shape;119;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20" name="Google Shape;120;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API testing, using Postman</a:t>
            </a:r>
            <a:endParaRPr/>
          </a:p>
          <a:p>
            <a:pPr indent="-393700" lvl="0" marL="457200" rtl="0" algn="l">
              <a:spcBef>
                <a:spcPts val="1000"/>
              </a:spcBef>
              <a:spcAft>
                <a:spcPts val="0"/>
              </a:spcAft>
              <a:buSzPts val="2600"/>
              <a:buChar char="•"/>
            </a:pPr>
            <a:r>
              <a:rPr lang="sv-SE"/>
              <a:t>Process for functional test case design.</a:t>
            </a:r>
            <a:endParaRPr/>
          </a:p>
          <a:p>
            <a:pPr indent="-368300" lvl="1" marL="914400" rtl="0" algn="l">
              <a:spcBef>
                <a:spcPts val="500"/>
              </a:spcBef>
              <a:spcAft>
                <a:spcPts val="0"/>
              </a:spcAft>
              <a:buSzPts val="2200"/>
              <a:buChar char="•"/>
            </a:pPr>
            <a:r>
              <a:rPr lang="sv-SE"/>
              <a:t>Identify testing targets.</a:t>
            </a:r>
            <a:endParaRPr/>
          </a:p>
          <a:p>
            <a:pPr indent="-368300" lvl="1" marL="914400" rtl="0" algn="l">
              <a:spcBef>
                <a:spcPts val="500"/>
              </a:spcBef>
              <a:spcAft>
                <a:spcPts val="0"/>
              </a:spcAft>
              <a:buSzPts val="2200"/>
              <a:buChar char="•"/>
            </a:pPr>
            <a:r>
              <a:rPr lang="sv-SE"/>
              <a:t>For each testing target, identify choices.</a:t>
            </a:r>
            <a:endParaRPr/>
          </a:p>
          <a:p>
            <a:pPr indent="-368300" lvl="1" marL="914400" rtl="0" algn="l">
              <a:spcBef>
                <a:spcPts val="500"/>
              </a:spcBef>
              <a:spcAft>
                <a:spcPts val="0"/>
              </a:spcAft>
              <a:buSzPts val="2200"/>
              <a:buChar char="•"/>
            </a:pPr>
            <a:r>
              <a:rPr lang="sv-SE"/>
              <a:t>For each choice, identify representative values.</a:t>
            </a:r>
            <a:endParaRPr/>
          </a:p>
          <a:p>
            <a:pPr indent="-368300" lvl="1" marL="914400" rtl="0" algn="l">
              <a:spcBef>
                <a:spcPts val="500"/>
              </a:spcBef>
              <a:spcAft>
                <a:spcPts val="0"/>
              </a:spcAft>
              <a:buSzPts val="2200"/>
              <a:buChar char="•"/>
            </a:pPr>
            <a:r>
              <a:rPr lang="sv-SE"/>
              <a:t>Generate test specifications.</a:t>
            </a:r>
            <a:endParaRPr/>
          </a:p>
          <a:p>
            <a:pPr indent="-368300" lvl="1" marL="914400" rtl="0" algn="l">
              <a:spcBef>
                <a:spcPts val="500"/>
              </a:spcBef>
              <a:spcAft>
                <a:spcPts val="0"/>
              </a:spcAft>
              <a:buSzPts val="2200"/>
              <a:buChar char="•"/>
            </a:pPr>
            <a:r>
              <a:rPr lang="sv-SE"/>
              <a:t>Instantiate concrete test cases.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7" name="Google Shape;587;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588" name="Google Shape;588;p61"/>
          <p:cNvSpPr txBox="1"/>
          <p:nvPr>
            <p:ph idx="1" type="body"/>
          </p:nvPr>
        </p:nvSpPr>
        <p:spPr>
          <a:xfrm>
            <a:off x="3808175" y="1282400"/>
            <a:ext cx="53358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600"/>
              <a:t>Test Specifications:</a:t>
            </a:r>
            <a:endParaRPr b="1" sz="1600"/>
          </a:p>
          <a:p>
            <a:pPr indent="-330200" lvl="0" marL="457200" rtl="0" algn="l">
              <a:spcBef>
                <a:spcPts val="1000"/>
              </a:spcBef>
              <a:spcAft>
                <a:spcPts val="0"/>
              </a:spcAft>
              <a:buSzPts val="1600"/>
              <a:buChar char="•"/>
            </a:pPr>
            <a:r>
              <a:rPr lang="sv-SE" sz="1600"/>
              <a:t>Active, </a:t>
            </a:r>
            <a:r>
              <a:rPr lang="sv-SE" sz="1600">
                <a:solidFill>
                  <a:srgbClr val="9900FF"/>
                </a:solidFill>
              </a:rPr>
              <a:t>Matches</a:t>
            </a:r>
            <a:r>
              <a:rPr lang="sv-SE" sz="1600"/>
              <a:t>, </a:t>
            </a:r>
            <a:r>
              <a:rPr lang="sv-SE" sz="1600">
                <a:solidFill>
                  <a:srgbClr val="FF0000"/>
                </a:solidFill>
              </a:rPr>
              <a:t>Existing</a:t>
            </a:r>
            <a:r>
              <a:rPr lang="sv-SE" sz="1600"/>
              <a:t>, </a:t>
            </a:r>
            <a:r>
              <a:rPr lang="sv-SE" sz="1600">
                <a:solidFill>
                  <a:srgbClr val="FF00FF"/>
                </a:solidFill>
              </a:rPr>
              <a:t>Only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Only Not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Some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a:t>
            </a:r>
            <a:r>
              <a:rPr lang="sv-SE" sz="1600"/>
              <a:t> , </a:t>
            </a:r>
            <a:r>
              <a:rPr lang="sv-SE" sz="1600">
                <a:solidFill>
                  <a:srgbClr val="FF0000"/>
                </a:solidFill>
              </a:rPr>
              <a:t>Non-Existing</a:t>
            </a:r>
            <a:r>
              <a:rPr lang="sv-SE" sz="1600"/>
              <a:t>, </a:t>
            </a:r>
            <a:r>
              <a:rPr lang="sv-SE" sz="1600">
                <a:solidFill>
                  <a:srgbClr val="FF00FF"/>
                </a:solidFill>
              </a:rPr>
              <a:t>-</a:t>
            </a:r>
            <a:endParaRPr sz="1600">
              <a:solidFill>
                <a:srgbClr val="FF00FF"/>
              </a:solidFill>
            </a:endParaRPr>
          </a:p>
          <a:p>
            <a:pPr indent="-330200" lvl="0" marL="457200" rtl="0" algn="l">
              <a:spcBef>
                <a:spcPts val="0"/>
              </a:spcBef>
              <a:spcAft>
                <a:spcPts val="0"/>
              </a:spcAft>
              <a:buSzPts val="1600"/>
              <a:buChar char="•"/>
            </a:pPr>
            <a:r>
              <a:rPr lang="sv-SE" sz="1600"/>
              <a:t>Inactive, </a:t>
            </a:r>
            <a:r>
              <a:rPr lang="sv-SE" sz="1600">
                <a:solidFill>
                  <a:srgbClr val="9900FF"/>
                </a:solidFill>
              </a:rPr>
              <a:t>Matches</a:t>
            </a:r>
            <a:r>
              <a:rPr lang="sv-SE" sz="1600"/>
              <a:t>, </a:t>
            </a:r>
            <a:r>
              <a:rPr lang="sv-SE" sz="1600">
                <a:solidFill>
                  <a:srgbClr val="FF0000"/>
                </a:solidFill>
              </a:rPr>
              <a:t>Existing</a:t>
            </a:r>
            <a:r>
              <a:rPr lang="sv-SE" sz="1600"/>
              <a:t>, </a:t>
            </a:r>
            <a:r>
              <a:rPr lang="sv-SE" sz="1600">
                <a:solidFill>
                  <a:srgbClr val="FF00FF"/>
                </a:solidFill>
              </a:rPr>
              <a:t>Only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Only Not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Some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a:t>
            </a:r>
            <a:r>
              <a:rPr lang="sv-SE" sz="1600"/>
              <a:t> , </a:t>
            </a:r>
            <a:r>
              <a:rPr lang="sv-SE" sz="1600">
                <a:solidFill>
                  <a:srgbClr val="FF0000"/>
                </a:solidFill>
              </a:rPr>
              <a:t>Non-Existing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Non-Existing, </a:t>
            </a:r>
            <a:r>
              <a:rPr lang="sv-SE" sz="1600">
                <a:solidFill>
                  <a:srgbClr val="9900FF"/>
                </a:solidFill>
              </a:rPr>
              <a:t>-</a:t>
            </a:r>
            <a:r>
              <a:rPr lang="sv-SE" sz="1600"/>
              <a:t>, </a:t>
            </a:r>
            <a:r>
              <a:rPr lang="sv-SE" sz="1600">
                <a:solidFill>
                  <a:srgbClr val="FF0000"/>
                </a:solidFill>
              </a:rPr>
              <a:t>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Non-Existing, </a:t>
            </a:r>
            <a:r>
              <a:rPr lang="sv-SE" sz="1600">
                <a:solidFill>
                  <a:srgbClr val="9900FF"/>
                </a:solidFill>
              </a:rPr>
              <a:t>-</a:t>
            </a:r>
            <a:r>
              <a:rPr lang="sv-SE" sz="1600"/>
              <a:t>, </a:t>
            </a:r>
            <a:r>
              <a:rPr lang="sv-SE" sz="1600">
                <a:solidFill>
                  <a:srgbClr val="FF0000"/>
                </a:solidFill>
              </a:rPr>
              <a:t>Non-Existing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a:t>
            </a:r>
            <a:endParaRPr sz="1600"/>
          </a:p>
        </p:txBody>
      </p:sp>
      <p:sp>
        <p:nvSpPr>
          <p:cNvPr id="589" name="Google Shape;589;p61"/>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590" name="Google Shape;590;p61"/>
          <p:cNvSpPr txBox="1"/>
          <p:nvPr>
            <p:ph idx="1" type="body"/>
          </p:nvPr>
        </p:nvSpPr>
        <p:spPr>
          <a:xfrm>
            <a:off x="196900" y="2954975"/>
            <a:ext cx="3400200" cy="1879500"/>
          </a:xfrm>
          <a:prstGeom prst="rect">
            <a:avLst/>
          </a:prstGeom>
          <a:solidFill>
            <a:schemeClr val="lt2"/>
          </a:solidFill>
        </p:spPr>
        <p:txBody>
          <a:bodyPr anchorCtr="0" anchor="t" bIns="45700" lIns="91425" spcFirstLastPara="1" rIns="91425" wrap="square" tIns="45700">
            <a:noAutofit/>
          </a:bodyPr>
          <a:lstStyle/>
          <a:p>
            <a:pPr indent="0" lvl="0" marL="0" rtl="0" algn="l">
              <a:spcBef>
                <a:spcPts val="1000"/>
              </a:spcBef>
              <a:spcAft>
                <a:spcPts val="0"/>
              </a:spcAft>
              <a:buNone/>
            </a:pPr>
            <a:r>
              <a:rPr b="1" lang="sv-SE" sz="1700"/>
              <a:t>Parameter: courseID</a:t>
            </a:r>
            <a:endParaRPr b="1" sz="1700"/>
          </a:p>
          <a:p>
            <a:pPr indent="-323850" lvl="0" marL="457200" rtl="0" algn="l">
              <a:spcBef>
                <a:spcPts val="1000"/>
              </a:spcBef>
              <a:spcAft>
                <a:spcPts val="0"/>
              </a:spcAft>
              <a:buClr>
                <a:srgbClr val="FF0000"/>
              </a:buClr>
              <a:buSzPts val="1500"/>
              <a:buChar char="•"/>
            </a:pPr>
            <a:r>
              <a:rPr lang="sv-SE" sz="1500">
                <a:solidFill>
                  <a:srgbClr val="FF0000"/>
                </a:solidFill>
              </a:rPr>
              <a:t>Validity of Course ID</a:t>
            </a:r>
            <a:endParaRPr sz="1500">
              <a:solidFill>
                <a:srgbClr val="FF0000"/>
              </a:solidFill>
            </a:endParaRPr>
          </a:p>
          <a:p>
            <a:pPr indent="-298450" lvl="1" marL="914400" rtl="0" algn="l">
              <a:spcBef>
                <a:spcPts val="0"/>
              </a:spcBef>
              <a:spcAft>
                <a:spcPts val="0"/>
              </a:spcAft>
              <a:buClr>
                <a:srgbClr val="FF0000"/>
              </a:buClr>
              <a:buSzPts val="1100"/>
              <a:buChar char="•"/>
            </a:pPr>
            <a:r>
              <a:rPr lang="sv-SE" sz="1100">
                <a:solidFill>
                  <a:srgbClr val="FF0000"/>
                </a:solidFill>
              </a:rPr>
              <a:t>Existing Course</a:t>
            </a:r>
            <a:endParaRPr sz="1100">
              <a:solidFill>
                <a:srgbClr val="FF0000"/>
              </a:solidFill>
            </a:endParaRPr>
          </a:p>
          <a:p>
            <a:pPr indent="-298450" lvl="1" marL="914400" rtl="0" algn="l">
              <a:spcBef>
                <a:spcPts val="0"/>
              </a:spcBef>
              <a:spcAft>
                <a:spcPts val="0"/>
              </a:spcAft>
              <a:buClr>
                <a:srgbClr val="FF0000"/>
              </a:buClr>
              <a:buSzPts val="1100"/>
              <a:buChar char="•"/>
            </a:pPr>
            <a:r>
              <a:rPr lang="sv-SE" sz="1100">
                <a:solidFill>
                  <a:srgbClr val="FF0000"/>
                </a:solidFill>
              </a:rPr>
              <a:t>Non-Existent Course</a:t>
            </a:r>
            <a:endParaRPr sz="1100">
              <a:solidFill>
                <a:srgbClr val="FF0000"/>
              </a:solidFill>
            </a:endParaRPr>
          </a:p>
          <a:p>
            <a:pPr indent="-323850" lvl="0" marL="457200" rtl="0" algn="l">
              <a:spcBef>
                <a:spcPts val="0"/>
              </a:spcBef>
              <a:spcAft>
                <a:spcPts val="0"/>
              </a:spcAft>
              <a:buClr>
                <a:srgbClr val="FF00FF"/>
              </a:buClr>
              <a:buSzPts val="1500"/>
              <a:buChar char="•"/>
            </a:pPr>
            <a:r>
              <a:rPr lang="sv-SE" sz="1500">
                <a:solidFill>
                  <a:srgbClr val="FF00FF"/>
                </a:solidFill>
              </a:rPr>
              <a:t>Prerequisites of Course ID</a:t>
            </a:r>
            <a:endParaRPr sz="1500">
              <a:solidFill>
                <a:srgbClr val="FF00FF"/>
              </a:solidFill>
            </a:endParaRPr>
          </a:p>
          <a:p>
            <a:pPr indent="-298450" lvl="1" marL="914400" rtl="0" algn="l">
              <a:spcBef>
                <a:spcPts val="0"/>
              </a:spcBef>
              <a:spcAft>
                <a:spcPts val="0"/>
              </a:spcAft>
              <a:buClr>
                <a:srgbClr val="FF00FF"/>
              </a:buClr>
              <a:buSzPts val="1100"/>
              <a:buChar char="•"/>
            </a:pPr>
            <a:r>
              <a:rPr lang="sv-SE" sz="1100">
                <a:solidFill>
                  <a:srgbClr val="FF00FF"/>
                </a:solidFill>
              </a:rPr>
              <a:t>Only Courses Taken By Student</a:t>
            </a:r>
            <a:endParaRPr sz="1100">
              <a:solidFill>
                <a:srgbClr val="FF00FF"/>
              </a:solidFill>
            </a:endParaRPr>
          </a:p>
          <a:p>
            <a:pPr indent="-298450" lvl="1" marL="914400" rtl="0" algn="l">
              <a:spcBef>
                <a:spcPts val="0"/>
              </a:spcBef>
              <a:spcAft>
                <a:spcPts val="0"/>
              </a:spcAft>
              <a:buClr>
                <a:srgbClr val="FF00FF"/>
              </a:buClr>
              <a:buSzPts val="1100"/>
              <a:buChar char="•"/>
            </a:pPr>
            <a:r>
              <a:rPr lang="sv-SE" sz="1100">
                <a:solidFill>
                  <a:srgbClr val="FF00FF"/>
                </a:solidFill>
              </a:rPr>
              <a:t>Only Courses Not Taken By Student</a:t>
            </a:r>
            <a:endParaRPr sz="1100">
              <a:solidFill>
                <a:srgbClr val="FF00FF"/>
              </a:solidFill>
            </a:endParaRPr>
          </a:p>
          <a:p>
            <a:pPr indent="-298450" lvl="1" marL="914400" rtl="0" algn="l">
              <a:spcBef>
                <a:spcPts val="0"/>
              </a:spcBef>
              <a:spcAft>
                <a:spcPts val="0"/>
              </a:spcAft>
              <a:buSzPts val="1100"/>
              <a:buChar char="•"/>
            </a:pPr>
            <a:r>
              <a:rPr lang="sv-SE" sz="1100">
                <a:solidFill>
                  <a:srgbClr val="FF00FF"/>
                </a:solidFill>
              </a:rPr>
              <a:t>Some Courses Taken by Studen</a:t>
            </a:r>
            <a:r>
              <a:rPr lang="sv-SE" sz="1100"/>
              <a:t>t</a:t>
            </a:r>
            <a:endParaRPr sz="1100"/>
          </a:p>
        </p:txBody>
      </p:sp>
      <p:sp>
        <p:nvSpPr>
          <p:cNvPr id="591" name="Google Shape;591;p61"/>
          <p:cNvSpPr txBox="1"/>
          <p:nvPr>
            <p:ph idx="1" type="body"/>
          </p:nvPr>
        </p:nvSpPr>
        <p:spPr>
          <a:xfrm>
            <a:off x="196900" y="1183475"/>
            <a:ext cx="3400200" cy="1932300"/>
          </a:xfrm>
          <a:prstGeom prst="rect">
            <a:avLst/>
          </a:prstGeom>
          <a:solidFill>
            <a:srgbClr val="9E9E9E"/>
          </a:solidFill>
        </p:spPr>
        <p:txBody>
          <a:bodyPr anchorCtr="0" anchor="t" bIns="45700" lIns="91425" spcFirstLastPara="1" rIns="91425" wrap="square" tIns="45700">
            <a:noAutofit/>
          </a:bodyPr>
          <a:lstStyle/>
          <a:p>
            <a:pPr indent="0" lvl="0" marL="0" rtl="0" algn="l">
              <a:spcBef>
                <a:spcPts val="1000"/>
              </a:spcBef>
              <a:spcAft>
                <a:spcPts val="0"/>
              </a:spcAft>
              <a:buNone/>
            </a:pPr>
            <a:r>
              <a:rPr b="1" lang="sv-SE" sz="1700"/>
              <a:t>Parameter: studentID</a:t>
            </a:r>
            <a:endParaRPr b="1" sz="1700"/>
          </a:p>
          <a:p>
            <a:pPr indent="-323850" lvl="0" marL="457200" rtl="0" algn="l">
              <a:spcBef>
                <a:spcPts val="1000"/>
              </a:spcBef>
              <a:spcAft>
                <a:spcPts val="0"/>
              </a:spcAft>
              <a:buSzPts val="1500"/>
              <a:buChar char="•"/>
            </a:pPr>
            <a:r>
              <a:rPr lang="sv-SE" sz="1500"/>
              <a:t>Validity of Student ID</a:t>
            </a:r>
            <a:endParaRPr sz="1500"/>
          </a:p>
          <a:p>
            <a:pPr indent="-298450" lvl="1" marL="914400" rtl="0" algn="l">
              <a:spcBef>
                <a:spcPts val="0"/>
              </a:spcBef>
              <a:spcAft>
                <a:spcPts val="0"/>
              </a:spcAft>
              <a:buSzPts val="1100"/>
              <a:buChar char="•"/>
            </a:pPr>
            <a:r>
              <a:rPr lang="sv-SE" sz="1100"/>
              <a:t>Active Student</a:t>
            </a:r>
            <a:endParaRPr sz="1100"/>
          </a:p>
          <a:p>
            <a:pPr indent="-298450" lvl="1" marL="914400" rtl="0" algn="l">
              <a:spcBef>
                <a:spcPts val="0"/>
              </a:spcBef>
              <a:spcAft>
                <a:spcPts val="0"/>
              </a:spcAft>
              <a:buSzPts val="1100"/>
              <a:buChar char="•"/>
            </a:pPr>
            <a:r>
              <a:rPr lang="sv-SE" sz="1100"/>
              <a:t>Inactive Student</a:t>
            </a:r>
            <a:endParaRPr sz="1100"/>
          </a:p>
          <a:p>
            <a:pPr indent="-298450" lvl="1" marL="914400" rtl="0" algn="l">
              <a:spcBef>
                <a:spcPts val="0"/>
              </a:spcBef>
              <a:spcAft>
                <a:spcPts val="0"/>
              </a:spcAft>
              <a:buSzPts val="1100"/>
              <a:buChar char="•"/>
            </a:pPr>
            <a:r>
              <a:rPr lang="sv-SE" sz="1100"/>
              <a:t>Non-Existent Student </a:t>
            </a:r>
            <a:endParaRPr sz="1100"/>
          </a:p>
          <a:p>
            <a:pPr indent="-323850" lvl="0" marL="457200" rtl="0" algn="l">
              <a:spcBef>
                <a:spcPts val="0"/>
              </a:spcBef>
              <a:spcAft>
                <a:spcPts val="0"/>
              </a:spcAft>
              <a:buClr>
                <a:srgbClr val="9900FF"/>
              </a:buClr>
              <a:buSzPts val="1500"/>
              <a:buChar char="•"/>
            </a:pPr>
            <a:r>
              <a:rPr lang="sv-SE" sz="1500">
                <a:solidFill>
                  <a:srgbClr val="9900FF"/>
                </a:solidFill>
              </a:rPr>
              <a:t>Courses Student Has Taken Previously</a:t>
            </a:r>
            <a:endParaRPr sz="1500">
              <a:solidFill>
                <a:srgbClr val="9900FF"/>
              </a:solidFill>
            </a:endParaRPr>
          </a:p>
          <a:p>
            <a:pPr indent="-298450" lvl="1" marL="914400" rtl="0" algn="l">
              <a:spcBef>
                <a:spcPts val="0"/>
              </a:spcBef>
              <a:spcAft>
                <a:spcPts val="0"/>
              </a:spcAft>
              <a:buClr>
                <a:srgbClr val="9900FF"/>
              </a:buClr>
              <a:buSzPts val="1100"/>
              <a:buChar char="•"/>
            </a:pPr>
            <a:r>
              <a:rPr lang="sv-SE" sz="1100">
                <a:solidFill>
                  <a:srgbClr val="9900FF"/>
                </a:solidFill>
              </a:rPr>
              <a:t>Matches Prerequisites</a:t>
            </a:r>
            <a:endParaRPr sz="1100">
              <a:solidFill>
                <a:srgbClr val="9900FF"/>
              </a:solidFill>
            </a:endParaRPr>
          </a:p>
          <a:p>
            <a:pPr indent="-298450" lvl="1" marL="914400" rtl="0" algn="l">
              <a:spcBef>
                <a:spcPts val="0"/>
              </a:spcBef>
              <a:spcAft>
                <a:spcPts val="0"/>
              </a:spcAft>
              <a:buClr>
                <a:srgbClr val="9900FF"/>
              </a:buClr>
              <a:buSzPts val="1100"/>
              <a:buChar char="•"/>
            </a:pPr>
            <a:r>
              <a:rPr lang="sv-SE" sz="1100">
                <a:solidFill>
                  <a:srgbClr val="9900FF"/>
                </a:solidFill>
              </a:rPr>
              <a:t>Does Not Match Prerequisites</a:t>
            </a:r>
            <a:endParaRPr sz="1100">
              <a:solidFill>
                <a:srgbClr val="9900FF"/>
              </a:solidFill>
            </a:endParaRPr>
          </a:p>
        </p:txBody>
      </p:sp>
      <p:sp>
        <p:nvSpPr>
          <p:cNvPr id="592" name="Google Shape;592;p61"/>
          <p:cNvSpPr txBox="1"/>
          <p:nvPr/>
        </p:nvSpPr>
        <p:spPr>
          <a:xfrm>
            <a:off x="4216175" y="4434275"/>
            <a:ext cx="48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 Specifications: 3 * 2 * 2 * 3 = 36 - Illegal Combinations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598" name="Google Shape;598;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Set Up</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300">
                <a:solidFill>
                  <a:srgbClr val="333333"/>
                </a:solidFill>
                <a:latin typeface="Consolas"/>
                <a:ea typeface="Consolas"/>
                <a:cs typeface="Consolas"/>
                <a:sym typeface="Consolas"/>
              </a:rPr>
              <a:t>    POST /studentRecords/</a:t>
            </a:r>
            <a:r>
              <a:rPr b="1" lang="sv-SE" sz="1300">
                <a:solidFill>
                  <a:srgbClr val="0000FF"/>
                </a:solidFill>
                <a:latin typeface="Consolas"/>
                <a:ea typeface="Consolas"/>
                <a:cs typeface="Consolas"/>
                <a:sym typeface="Consolas"/>
              </a:rPr>
              <a:t>ggay</a:t>
            </a:r>
            <a:r>
              <a:rPr lang="sv-SE" sz="1300">
                <a:solidFill>
                  <a:srgbClr val="333333"/>
                </a:solidFill>
                <a:latin typeface="Consolas"/>
                <a:ea typeface="Consolas"/>
                <a:cs typeface="Consolas"/>
                <a:sym typeface="Consolas"/>
              </a:rPr>
              <a:t>, {“status”: </a:t>
            </a:r>
            <a:r>
              <a:rPr b="1" lang="sv-SE" sz="1300">
                <a:solidFill>
                  <a:srgbClr val="0000FF"/>
                </a:solidFill>
                <a:latin typeface="Consolas"/>
                <a:ea typeface="Consolas"/>
                <a:cs typeface="Consolas"/>
                <a:sym typeface="Consolas"/>
              </a:rPr>
              <a:t>active</a:t>
            </a:r>
            <a:r>
              <a:rPr lang="sv-SE" sz="1300">
                <a:solidFill>
                  <a:srgbClr val="333333"/>
                </a:solidFill>
                <a:latin typeface="Consolas"/>
                <a:ea typeface="Consolas"/>
                <a:cs typeface="Consolas"/>
                <a:sym typeface="Consolas"/>
              </a:rPr>
              <a:t>, “coursesTaken”: </a:t>
            </a:r>
            <a:r>
              <a:rPr b="1" lang="sv-SE" sz="1300">
                <a:solidFill>
                  <a:srgbClr val="9900FF"/>
                </a:solidFill>
                <a:latin typeface="Consolas"/>
                <a:ea typeface="Consolas"/>
                <a:cs typeface="Consolas"/>
                <a:sym typeface="Consolas"/>
              </a:rPr>
              <a:t>[“DIT050”, “DIT360”]</a:t>
            </a:r>
            <a:r>
              <a:rPr lang="sv-SE" sz="1300">
                <a:solidFill>
                  <a:srgbClr val="333333"/>
                </a:solidFill>
                <a:latin typeface="Consolas"/>
                <a:ea typeface="Consolas"/>
                <a:cs typeface="Consolas"/>
                <a:sym typeface="Consolas"/>
              </a:rPr>
              <a:t>}</a:t>
            </a:r>
            <a:endParaRPr sz="13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/courses/</a:t>
            </a:r>
            <a:r>
              <a:rPr b="1" lang="sv-SE" sz="1400">
                <a:solidFill>
                  <a:srgbClr val="FF0000"/>
                </a:solidFill>
                <a:latin typeface="Consolas"/>
                <a:ea typeface="Consolas"/>
                <a:cs typeface="Consolas"/>
                <a:sym typeface="Consolas"/>
              </a:rPr>
              <a:t>DIT636</a:t>
            </a:r>
            <a:r>
              <a:rPr lang="sv-SE" sz="1400">
                <a:solidFill>
                  <a:srgbClr val="333333"/>
                </a:solidFill>
                <a:latin typeface="Consolas"/>
                <a:ea typeface="Consolas"/>
                <a:cs typeface="Consolas"/>
                <a:sym typeface="Consolas"/>
              </a:rPr>
              <a:t>, { … “prerequisites”: </a:t>
            </a:r>
            <a:r>
              <a:rPr b="1" lang="sv-SE" sz="1400">
                <a:solidFill>
                  <a:srgbClr val="FF00FF"/>
                </a:solidFill>
                <a:latin typeface="Consolas"/>
                <a:ea typeface="Consolas"/>
                <a:cs typeface="Consolas"/>
                <a:sym typeface="Consolas"/>
              </a:rPr>
              <a:t>[“DIT360”]</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/registrations/, { “studentID”: </a:t>
            </a:r>
            <a:r>
              <a:rPr b="1" lang="sv-SE" sz="1400">
                <a:solidFill>
                  <a:srgbClr val="0000FF"/>
                </a:solidFill>
                <a:latin typeface="Consolas"/>
                <a:ea typeface="Consolas"/>
                <a:cs typeface="Consolas"/>
                <a:sym typeface="Consolas"/>
              </a:rPr>
              <a:t>ggay</a:t>
            </a:r>
            <a:r>
              <a:rPr lang="sv-SE" sz="1400">
                <a:solidFill>
                  <a:srgbClr val="333333"/>
                </a:solidFill>
                <a:latin typeface="Consolas"/>
                <a:ea typeface="Consolas"/>
                <a:cs typeface="Consolas"/>
                <a:sym typeface="Consolas"/>
              </a:rPr>
              <a:t>, “courseID”: </a:t>
            </a:r>
            <a:r>
              <a:rPr b="1" lang="sv-SE" sz="1400">
                <a:solidFill>
                  <a:srgbClr val="FF0000"/>
                </a:solidFill>
                <a:latin typeface="Consolas"/>
                <a:ea typeface="Consolas"/>
                <a:cs typeface="Consolas"/>
                <a:sym typeface="Consolas"/>
              </a:rPr>
              <a:t>DIT636</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Check the result of registration</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pm.test(“Normal Case”, function()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pm.response.to.have.status(</a:t>
            </a:r>
            <a:r>
              <a:rPr b="1" lang="sv-SE" sz="1400">
                <a:solidFill>
                  <a:srgbClr val="38761D"/>
                </a:solidFill>
                <a:latin typeface="Consolas"/>
                <a:ea typeface="Consolas"/>
                <a:cs typeface="Consolas"/>
                <a:sym typeface="Consolas"/>
              </a:rPr>
              <a:t>201</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var jsonData = pm.response.json();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pm.expect(jsonData.result).to.eql(</a:t>
            </a:r>
            <a:r>
              <a:rPr b="1" lang="sv-SE" sz="1400">
                <a:solidFill>
                  <a:srgbClr val="38761D"/>
                </a:solidFill>
                <a:latin typeface="Consolas"/>
                <a:ea typeface="Consolas"/>
                <a:cs typeface="Consolas"/>
                <a:sym typeface="Consolas"/>
              </a:rPr>
              <a:t>“OK”</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Boolean outcome = registerForCourse(</a:t>
            </a:r>
            <a:r>
              <a:rPr b="1" lang="sv-SE" sz="1400">
                <a:solidFill>
                  <a:srgbClr val="333333"/>
                </a:solidFill>
                <a:latin typeface="Consolas"/>
                <a:ea typeface="Consolas"/>
                <a:cs typeface="Consolas"/>
                <a:sym typeface="Consolas"/>
              </a:rPr>
              <a:t>ggay, </a:t>
            </a:r>
            <a:r>
              <a:rPr b="1" lang="sv-SE" sz="1400">
                <a:solidFill>
                  <a:srgbClr val="FF0000"/>
                </a:solidFill>
                <a:latin typeface="Consolas"/>
                <a:ea typeface="Consolas"/>
                <a:cs typeface="Consolas"/>
                <a:sym typeface="Consolas"/>
              </a:rPr>
              <a:t>TDA594</a:t>
            </a:r>
            <a:r>
              <a:rPr lang="sv-SE" sz="1400">
                <a:solidFill>
                  <a:srgbClr val="333333"/>
                </a:solidFill>
                <a:latin typeface="Consolas"/>
                <a:ea typeface="Consolas"/>
                <a:cs typeface="Consolas"/>
                <a:sym typeface="Consolas"/>
              </a:rPr>
              <a:t>);</a:t>
            </a:r>
            <a:endParaRPr sz="3000">
              <a:latin typeface="Consolas"/>
              <a:ea typeface="Consolas"/>
              <a:cs typeface="Consolas"/>
              <a:sym typeface="Consolas"/>
            </a:endParaRPr>
          </a:p>
        </p:txBody>
      </p:sp>
      <p:sp>
        <p:nvSpPr>
          <p:cNvPr id="599" name="Google Shape;59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00" name="Google Shape;600;p62"/>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
        <p:nvSpPr>
          <p:cNvPr id="601" name="Google Shape;601;p62"/>
          <p:cNvSpPr/>
          <p:nvPr/>
        </p:nvSpPr>
        <p:spPr>
          <a:xfrm>
            <a:off x="5196950" y="769850"/>
            <a:ext cx="36624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1600">
                <a:solidFill>
                  <a:schemeClr val="dk1"/>
                </a:solidFill>
              </a:rPr>
              <a:t>Specification: </a:t>
            </a:r>
            <a:endParaRPr b="1" sz="1600">
              <a:solidFill>
                <a:schemeClr val="dk1"/>
              </a:solidFill>
            </a:endParaRPr>
          </a:p>
          <a:p>
            <a:pPr indent="0" lvl="0" marL="0" rtl="0" algn="l">
              <a:lnSpc>
                <a:spcPct val="90000"/>
              </a:lnSpc>
              <a:spcBef>
                <a:spcPts val="1000"/>
              </a:spcBef>
              <a:spcAft>
                <a:spcPts val="0"/>
              </a:spcAft>
              <a:buNone/>
            </a:pPr>
            <a:r>
              <a:rPr lang="sv-SE" sz="1600">
                <a:solidFill>
                  <a:srgbClr val="0000FF"/>
                </a:solidFill>
              </a:rPr>
              <a:t>Active</a:t>
            </a:r>
            <a:r>
              <a:rPr lang="sv-SE" sz="1600">
                <a:solidFill>
                  <a:schemeClr val="dk1"/>
                </a:solidFill>
              </a:rPr>
              <a:t>, </a:t>
            </a:r>
            <a:r>
              <a:rPr lang="sv-SE" sz="1600">
                <a:solidFill>
                  <a:srgbClr val="9900FF"/>
                </a:solidFill>
              </a:rPr>
              <a:t>Matches</a:t>
            </a:r>
            <a:r>
              <a:rPr lang="sv-SE" sz="1600">
                <a:solidFill>
                  <a:schemeClr val="dk1"/>
                </a:solidFill>
              </a:rPr>
              <a:t>, </a:t>
            </a:r>
            <a:r>
              <a:rPr lang="sv-SE" sz="1600">
                <a:solidFill>
                  <a:srgbClr val="FF0000"/>
                </a:solidFill>
              </a:rPr>
              <a:t>Existing</a:t>
            </a:r>
            <a:r>
              <a:rPr lang="sv-SE" sz="1600">
                <a:solidFill>
                  <a:schemeClr val="dk1"/>
                </a:solidFill>
              </a:rPr>
              <a:t>, </a:t>
            </a:r>
            <a:r>
              <a:rPr lang="sv-SE" sz="1600">
                <a:solidFill>
                  <a:srgbClr val="FF00FF"/>
                </a:solidFill>
              </a:rPr>
              <a:t>Only Taken</a:t>
            </a:r>
            <a:endParaRPr/>
          </a:p>
        </p:txBody>
      </p:sp>
      <p:sp>
        <p:nvSpPr>
          <p:cNvPr id="602" name="Google Shape;602;p62"/>
          <p:cNvSpPr txBox="1"/>
          <p:nvPr/>
        </p:nvSpPr>
        <p:spPr>
          <a:xfrm>
            <a:off x="5976400" y="3500600"/>
            <a:ext cx="2930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Fill in concrete values that match the representative values classes.</a:t>
            </a:r>
            <a:endParaRPr/>
          </a:p>
          <a:p>
            <a:pPr indent="-317500" lvl="0" marL="457200" rtl="0" algn="l">
              <a:spcBef>
                <a:spcPts val="0"/>
              </a:spcBef>
              <a:spcAft>
                <a:spcPts val="0"/>
              </a:spcAft>
              <a:buSzPts val="1400"/>
              <a:buChar char="●"/>
            </a:pPr>
            <a:r>
              <a:rPr lang="sv-SE"/>
              <a:t>Can create MANY concrete tests for each specification.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608" name="Google Shape;608;p63"/>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609" name="Google Shape;609;p63"/>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3"/>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63"/>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3"/>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63"/>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3"/>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5" name="Google Shape;615;p63"/>
          <p:cNvCxnSpPr>
            <a:stCxn id="609"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616" name="Google Shape;616;p63"/>
          <p:cNvCxnSpPr>
            <a:endCxn id="609"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617" name="Google Shape;617;p63"/>
          <p:cNvCxnSpPr>
            <a:stCxn id="609" idx="1"/>
            <a:endCxn id="609"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618" name="Google Shape;618;p63"/>
          <p:cNvCxnSpPr>
            <a:stCxn id="609"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619" name="Google Shape;619;p63"/>
          <p:cNvCxnSpPr>
            <a:stCxn id="609" idx="3"/>
            <a:endCxn id="609"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620" name="Google Shape;620;p63"/>
          <p:cNvCxnSpPr>
            <a:stCxn id="609"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sp>
        <p:nvSpPr>
          <p:cNvPr id="621" name="Google Shape;62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2" name="Google Shape;622;p63"/>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628" name="Google Shape;628;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629" name="Google Shape;629;p64"/>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630" name="Google Shape;630;p64"/>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631" name="Google Shape;631;p64"/>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632" name="Google Shape;632;p64"/>
          <p:cNvCxnSpPr>
            <a:stCxn id="629"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633" name="Google Shape;633;p64"/>
          <p:cNvCxnSpPr>
            <a:stCxn id="630"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634" name="Google Shape;634;p64"/>
          <p:cNvCxnSpPr>
            <a:stCxn id="631"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635" name="Google Shape;635;p64"/>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636" name="Google Shape;636;p64"/>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637" name="Google Shape;637;p64"/>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638" name="Google Shape;638;p64"/>
          <p:cNvCxnSpPr>
            <a:stCxn id="635"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639" name="Google Shape;639;p64"/>
          <p:cNvCxnSpPr>
            <a:stCxn id="636"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640" name="Google Shape;640;p64"/>
          <p:cNvCxnSpPr>
            <a:stCxn id="637"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641" name="Google Shape;641;p64"/>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642" name="Google Shape;642;p64"/>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643" name="Google Shape;643;p64"/>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644" name="Google Shape;644;p64"/>
          <p:cNvCxnSpPr>
            <a:stCxn id="641"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645" name="Google Shape;645;p64"/>
          <p:cNvCxnSpPr>
            <a:stCxn id="642"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646" name="Google Shape;646;p64"/>
          <p:cNvCxnSpPr>
            <a:stCxn id="643"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647" name="Google Shape;64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48" name="Google Shape;648;p64"/>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5" name="Google Shape;655;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Message Board Creation </a:t>
            </a:r>
            <a:endParaRPr/>
          </a:p>
        </p:txBody>
      </p:sp>
      <p:sp>
        <p:nvSpPr>
          <p:cNvPr id="656" name="Google Shape;656;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latin typeface="Consolas"/>
                <a:ea typeface="Consolas"/>
                <a:cs typeface="Consolas"/>
                <a:sym typeface="Consolas"/>
              </a:rPr>
              <a:t>createBoard (String name, String description, Boolean public)</a:t>
            </a:r>
            <a:endParaRPr b="1">
              <a:latin typeface="Consolas"/>
              <a:ea typeface="Consolas"/>
              <a:cs typeface="Consolas"/>
              <a:sym typeface="Consolas"/>
            </a:endParaRPr>
          </a:p>
          <a:p>
            <a:pPr indent="-393700" lvl="0" marL="457200" rtl="0" algn="l">
              <a:spcBef>
                <a:spcPts val="1000"/>
              </a:spcBef>
              <a:spcAft>
                <a:spcPts val="0"/>
              </a:spcAft>
              <a:buSzPts val="2600"/>
              <a:buChar char="•"/>
            </a:pPr>
            <a:r>
              <a:rPr lang="sv-SE"/>
              <a:t>Returns </a:t>
            </a:r>
            <a:r>
              <a:rPr lang="sv-SE">
                <a:latin typeface="Consolas"/>
                <a:ea typeface="Consolas"/>
                <a:cs typeface="Consolas"/>
                <a:sym typeface="Consolas"/>
              </a:rPr>
              <a:t>true</a:t>
            </a:r>
            <a:r>
              <a:rPr lang="sv-SE"/>
              <a:t> if board created, </a:t>
            </a:r>
            <a:r>
              <a:rPr lang="sv-SE">
                <a:latin typeface="Consolas"/>
                <a:ea typeface="Consolas"/>
                <a:cs typeface="Consolas"/>
                <a:sym typeface="Consolas"/>
              </a:rPr>
              <a:t>false</a:t>
            </a:r>
            <a:r>
              <a:rPr lang="sv-SE"/>
              <a:t> otherwise.</a:t>
            </a:r>
            <a:endParaRPr/>
          </a:p>
          <a:p>
            <a:pPr indent="-368300" lvl="1" marL="914400" rtl="0" algn="l">
              <a:spcBef>
                <a:spcPts val="500"/>
              </a:spcBef>
              <a:spcAft>
                <a:spcPts val="0"/>
              </a:spcAft>
              <a:buSzPts val="2200"/>
              <a:buChar char="•"/>
            </a:pPr>
            <a:r>
              <a:rPr lang="sv-SE"/>
              <a:t>User requesting must be an admin, board must not exist, name and description must not contain banned words. </a:t>
            </a:r>
            <a:endParaRPr/>
          </a:p>
          <a:p>
            <a:pPr indent="-368300" lvl="1" marL="914400" rtl="0" algn="l">
              <a:spcBef>
                <a:spcPts val="500"/>
              </a:spcBef>
              <a:spcAft>
                <a:spcPts val="0"/>
              </a:spcAft>
              <a:buSzPts val="2200"/>
              <a:buChar char="•"/>
            </a:pPr>
            <a:r>
              <a:rPr lang="sv-SE"/>
              <a:t>Exception can be thrown if error.</a:t>
            </a:r>
            <a:endParaRPr/>
          </a:p>
          <a:p>
            <a:pPr indent="-368300" lvl="1" marL="914400" rtl="0" algn="l">
              <a:spcBef>
                <a:spcPts val="500"/>
              </a:spcBef>
              <a:spcAft>
                <a:spcPts val="0"/>
              </a:spcAft>
              <a:buSzPts val="2200"/>
              <a:buChar char="•"/>
            </a:pPr>
            <a:r>
              <a:rPr lang="sv-SE"/>
              <a:t>Connects to user database, JSON of existing boards, JSON of banned words.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3" name="Google Shape;663;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Message Board Creation</a:t>
            </a:r>
            <a:endParaRPr/>
          </a:p>
        </p:txBody>
      </p:sp>
      <p:sp>
        <p:nvSpPr>
          <p:cNvPr id="664" name="Google Shape;664;p66"/>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Choice: </a:t>
            </a:r>
            <a:r>
              <a:rPr lang="sv-SE" sz="2300"/>
              <a:t>User</a:t>
            </a:r>
            <a:endParaRPr sz="2300"/>
          </a:p>
          <a:p>
            <a:pPr indent="-349250" lvl="1" marL="914400" rtl="0" algn="l">
              <a:spcBef>
                <a:spcPts val="500"/>
              </a:spcBef>
              <a:spcAft>
                <a:spcPts val="0"/>
              </a:spcAft>
              <a:buSzPts val="1900"/>
              <a:buChar char="•"/>
            </a:pPr>
            <a:r>
              <a:rPr lang="sv-SE" sz="1900"/>
              <a:t>Admin</a:t>
            </a:r>
            <a:endParaRPr sz="1900"/>
          </a:p>
          <a:p>
            <a:pPr indent="-349250" lvl="1" marL="914400" rtl="0" algn="l">
              <a:spcBef>
                <a:spcPts val="500"/>
              </a:spcBef>
              <a:spcAft>
                <a:spcPts val="0"/>
              </a:spcAft>
              <a:buSzPts val="1900"/>
              <a:buChar char="•"/>
            </a:pPr>
            <a:r>
              <a:rPr lang="sv-SE" sz="1900"/>
              <a:t>Not an Admin</a:t>
            </a:r>
            <a:endParaRPr sz="1900"/>
          </a:p>
          <a:p>
            <a:pPr indent="-374650" lvl="0" marL="457200" rtl="0" algn="l">
              <a:spcBef>
                <a:spcPts val="1000"/>
              </a:spcBef>
              <a:spcAft>
                <a:spcPts val="0"/>
              </a:spcAft>
              <a:buSzPts val="2300"/>
              <a:buChar char="•"/>
            </a:pPr>
            <a:r>
              <a:rPr b="1" lang="sv-SE" sz="2300"/>
              <a:t>Choice:</a:t>
            </a:r>
            <a:r>
              <a:rPr lang="sv-SE" sz="2300"/>
              <a:t> Board Name</a:t>
            </a:r>
            <a:endParaRPr sz="2300"/>
          </a:p>
          <a:p>
            <a:pPr indent="-349250" lvl="1" marL="914400" rtl="0" algn="l">
              <a:spcBef>
                <a:spcPts val="500"/>
              </a:spcBef>
              <a:spcAft>
                <a:spcPts val="0"/>
              </a:spcAft>
              <a:buSzPts val="1900"/>
              <a:buChar char="•"/>
            </a:pPr>
            <a:r>
              <a:rPr lang="sv-SE" sz="1900"/>
              <a:t>Valid, does not exist</a:t>
            </a:r>
            <a:endParaRPr sz="1900"/>
          </a:p>
          <a:p>
            <a:pPr indent="-349250" lvl="1" marL="914400" rtl="0" algn="l">
              <a:spcBef>
                <a:spcPts val="500"/>
              </a:spcBef>
              <a:spcAft>
                <a:spcPts val="0"/>
              </a:spcAft>
              <a:buSzPts val="1900"/>
              <a:buChar char="•"/>
            </a:pPr>
            <a:r>
              <a:rPr lang="sv-SE" sz="1900"/>
              <a:t>Exists already</a:t>
            </a:r>
            <a:endParaRPr sz="1900"/>
          </a:p>
          <a:p>
            <a:pPr indent="-349250" lvl="1" marL="914400" rtl="0" algn="l">
              <a:spcBef>
                <a:spcPts val="500"/>
              </a:spcBef>
              <a:spcAft>
                <a:spcPts val="0"/>
              </a:spcAft>
              <a:buSzPts val="1900"/>
              <a:buChar char="•"/>
            </a:pPr>
            <a:r>
              <a:rPr lang="sv-SE" sz="1900"/>
              <a:t>Contains banned word</a:t>
            </a:r>
            <a:endParaRPr sz="1900"/>
          </a:p>
          <a:p>
            <a:pPr indent="-349250" lvl="1" marL="914400" rtl="0" algn="l">
              <a:spcBef>
                <a:spcPts val="500"/>
              </a:spcBef>
              <a:spcAft>
                <a:spcPts val="0"/>
              </a:spcAft>
              <a:buSzPts val="1900"/>
              <a:buChar char="•"/>
            </a:pPr>
            <a:r>
              <a:rPr lang="sv-SE" sz="1900"/>
              <a:t>Blank string</a:t>
            </a:r>
            <a:endParaRPr sz="1900"/>
          </a:p>
          <a:p>
            <a:pPr indent="-349250" lvl="1" marL="914400" rtl="0" algn="l">
              <a:spcBef>
                <a:spcPts val="500"/>
              </a:spcBef>
              <a:spcAft>
                <a:spcPts val="0"/>
              </a:spcAft>
              <a:buSzPts val="1900"/>
              <a:buChar char="•"/>
            </a:pPr>
            <a:r>
              <a:rPr lang="sv-SE" sz="1900"/>
              <a:t>Null</a:t>
            </a:r>
            <a:endParaRPr sz="1900"/>
          </a:p>
        </p:txBody>
      </p:sp>
      <p:sp>
        <p:nvSpPr>
          <p:cNvPr id="665" name="Google Shape;665;p66"/>
          <p:cNvSpPr txBox="1"/>
          <p:nvPr>
            <p:ph idx="1" type="body"/>
          </p:nvPr>
        </p:nvSpPr>
        <p:spPr>
          <a:xfrm>
            <a:off x="4583695" y="1282400"/>
            <a:ext cx="41031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t>Choice: </a:t>
            </a:r>
            <a:r>
              <a:rPr lang="sv-SE" sz="2300"/>
              <a:t>Description</a:t>
            </a:r>
            <a:endParaRPr sz="2300"/>
          </a:p>
          <a:p>
            <a:pPr indent="-349250" lvl="1" marL="914400" rtl="0" algn="l">
              <a:spcBef>
                <a:spcPts val="500"/>
              </a:spcBef>
              <a:spcAft>
                <a:spcPts val="0"/>
              </a:spcAft>
              <a:buSzPts val="1900"/>
              <a:buChar char="•"/>
            </a:pPr>
            <a:r>
              <a:rPr lang="sv-SE" sz="1900"/>
              <a:t>Contains banned word</a:t>
            </a:r>
            <a:endParaRPr sz="1900"/>
          </a:p>
          <a:p>
            <a:pPr indent="-349250" lvl="1" marL="914400" rtl="0" algn="l">
              <a:spcBef>
                <a:spcPts val="500"/>
              </a:spcBef>
              <a:spcAft>
                <a:spcPts val="0"/>
              </a:spcAft>
              <a:buSzPts val="1900"/>
              <a:buChar char="•"/>
            </a:pPr>
            <a:r>
              <a:rPr lang="sv-SE" sz="1900"/>
              <a:t>Does not contain banned word</a:t>
            </a:r>
            <a:endParaRPr sz="1900"/>
          </a:p>
          <a:p>
            <a:pPr indent="-349250" lvl="1" marL="914400" rtl="0" algn="l">
              <a:spcBef>
                <a:spcPts val="500"/>
              </a:spcBef>
              <a:spcAft>
                <a:spcPts val="0"/>
              </a:spcAft>
              <a:buSzPts val="1900"/>
              <a:buChar char="•"/>
            </a:pPr>
            <a:r>
              <a:rPr lang="sv-SE" sz="1900"/>
              <a:t>Blank string</a:t>
            </a:r>
            <a:endParaRPr sz="1900"/>
          </a:p>
          <a:p>
            <a:pPr indent="-349250" lvl="1" marL="914400" rtl="0" algn="l">
              <a:spcBef>
                <a:spcPts val="500"/>
              </a:spcBef>
              <a:spcAft>
                <a:spcPts val="0"/>
              </a:spcAft>
              <a:buSzPts val="1900"/>
              <a:buChar char="•"/>
            </a:pPr>
            <a:r>
              <a:rPr lang="sv-SE" sz="1900"/>
              <a:t>Null</a:t>
            </a:r>
            <a:endParaRPr sz="1900"/>
          </a:p>
          <a:p>
            <a:pPr indent="-374650" lvl="0" marL="457200" rtl="0" algn="l">
              <a:spcBef>
                <a:spcPts val="1000"/>
              </a:spcBef>
              <a:spcAft>
                <a:spcPts val="0"/>
              </a:spcAft>
              <a:buSzPts val="2300"/>
              <a:buChar char="•"/>
            </a:pPr>
            <a:r>
              <a:rPr b="1" lang="sv-SE" sz="2300"/>
              <a:t>Choice:</a:t>
            </a:r>
            <a:r>
              <a:rPr lang="sv-SE" sz="2300"/>
              <a:t> Public</a:t>
            </a:r>
            <a:endParaRPr sz="2300"/>
          </a:p>
          <a:p>
            <a:pPr indent="-349250" lvl="1" marL="914400" rtl="0" algn="l">
              <a:spcBef>
                <a:spcPts val="500"/>
              </a:spcBef>
              <a:spcAft>
                <a:spcPts val="0"/>
              </a:spcAft>
              <a:buSzPts val="1900"/>
              <a:buChar char="•"/>
            </a:pPr>
            <a:r>
              <a:rPr lang="sv-SE" sz="1900"/>
              <a:t>Public</a:t>
            </a:r>
            <a:endParaRPr sz="1900"/>
          </a:p>
          <a:p>
            <a:pPr indent="-349250" lvl="1" marL="914400" rtl="0" algn="l">
              <a:spcBef>
                <a:spcPts val="500"/>
              </a:spcBef>
              <a:spcAft>
                <a:spcPts val="0"/>
              </a:spcAft>
              <a:buSzPts val="1900"/>
              <a:buChar char="•"/>
            </a:pPr>
            <a:r>
              <a:rPr lang="sv-SE" sz="1900"/>
              <a:t>Private</a:t>
            </a:r>
            <a:endParaRPr sz="1900"/>
          </a:p>
          <a:p>
            <a:pPr indent="-349250" lvl="1" marL="914400" rtl="0" algn="l">
              <a:spcBef>
                <a:spcPts val="500"/>
              </a:spcBef>
              <a:spcAft>
                <a:spcPts val="0"/>
              </a:spcAft>
              <a:buSzPts val="1900"/>
              <a:buChar char="•"/>
            </a:pPr>
            <a:r>
              <a:rPr lang="sv-SE" sz="1900"/>
              <a:t>Null</a:t>
            </a:r>
            <a:endParaRPr sz="1900"/>
          </a:p>
          <a:p>
            <a:pPr indent="0" lvl="0" marL="0" rtl="0" algn="l">
              <a:spcBef>
                <a:spcPts val="1000"/>
              </a:spcBef>
              <a:spcAft>
                <a:spcPts val="0"/>
              </a:spcAft>
              <a:buNone/>
            </a:pPr>
            <a:r>
              <a:t/>
            </a:r>
            <a:endParaRPr b="1" sz="23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71" name="Google Shape;671;p67"/>
          <p:cNvSpPr txBox="1"/>
          <p:nvPr>
            <p:ph idx="1" type="body"/>
          </p:nvPr>
        </p:nvSpPr>
        <p:spPr>
          <a:xfrm>
            <a:off x="468900" y="1282400"/>
            <a:ext cx="8516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Process to create functional</a:t>
            </a:r>
            <a:r>
              <a:rPr lang="sv-SE"/>
              <a:t> tests:</a:t>
            </a:r>
            <a:endParaRPr/>
          </a:p>
          <a:p>
            <a:pPr indent="-368300" lvl="1" marL="914400" rtl="0" algn="l">
              <a:spcBef>
                <a:spcPts val="500"/>
              </a:spcBef>
              <a:spcAft>
                <a:spcPts val="0"/>
              </a:spcAft>
              <a:buSzPts val="2200"/>
              <a:buChar char="•"/>
            </a:pPr>
            <a:r>
              <a:rPr lang="sv-SE"/>
              <a:t>Identify </a:t>
            </a:r>
            <a:r>
              <a:rPr b="1" lang="sv-SE">
                <a:solidFill>
                  <a:schemeClr val="accent3"/>
                </a:solidFill>
              </a:rPr>
              <a:t>testing targets</a:t>
            </a:r>
            <a:r>
              <a:rPr lang="sv-SE"/>
              <a:t>.</a:t>
            </a:r>
            <a:endParaRPr/>
          </a:p>
          <a:p>
            <a:pPr indent="-368300" lvl="1" marL="914400" rtl="0" algn="l">
              <a:spcBef>
                <a:spcPts val="500"/>
              </a:spcBef>
              <a:spcAft>
                <a:spcPts val="0"/>
              </a:spcAft>
              <a:buSzPts val="2200"/>
              <a:buChar char="•"/>
            </a:pPr>
            <a:r>
              <a:rPr lang="sv-SE"/>
              <a:t>Identify </a:t>
            </a:r>
            <a:r>
              <a:rPr b="1" lang="sv-SE">
                <a:solidFill>
                  <a:schemeClr val="accent3"/>
                </a:solidFill>
              </a:rPr>
              <a:t>choices</a:t>
            </a:r>
            <a:r>
              <a:rPr lang="sv-SE"/>
              <a:t> that influence function outcome.</a:t>
            </a:r>
            <a:endParaRPr/>
          </a:p>
          <a:p>
            <a:pPr indent="-368300" lvl="1" marL="914400" rtl="0" algn="l">
              <a:spcBef>
                <a:spcPts val="500"/>
              </a:spcBef>
              <a:spcAft>
                <a:spcPts val="0"/>
              </a:spcAft>
              <a:buSzPts val="2200"/>
              <a:buChar char="•"/>
            </a:pPr>
            <a:r>
              <a:rPr lang="sv-SE"/>
              <a:t>Partition choices into </a:t>
            </a:r>
            <a:r>
              <a:rPr b="1" lang="sv-SE">
                <a:solidFill>
                  <a:schemeClr val="accent3"/>
                </a:solidFill>
              </a:rPr>
              <a:t>representative values</a:t>
            </a:r>
            <a:r>
              <a:rPr lang="sv-SE"/>
              <a:t>.</a:t>
            </a:r>
            <a:endParaRPr/>
          </a:p>
          <a:p>
            <a:pPr indent="-368300" lvl="1" marL="914400" rtl="0" algn="l">
              <a:spcBef>
                <a:spcPts val="500"/>
              </a:spcBef>
              <a:spcAft>
                <a:spcPts val="0"/>
              </a:spcAft>
              <a:buSzPts val="2200"/>
              <a:buChar char="•"/>
            </a:pPr>
            <a:r>
              <a:rPr lang="sv-SE"/>
              <a:t>Form specifications by </a:t>
            </a:r>
            <a:r>
              <a:rPr b="1" lang="sv-SE">
                <a:solidFill>
                  <a:schemeClr val="accent3"/>
                </a:solidFill>
              </a:rPr>
              <a:t>choosing a value for each choice</a:t>
            </a:r>
            <a:r>
              <a:rPr lang="sv-SE"/>
              <a:t>.</a:t>
            </a:r>
            <a:endParaRPr/>
          </a:p>
          <a:p>
            <a:pPr indent="-368300" lvl="1" marL="914400" rtl="0" algn="l">
              <a:spcBef>
                <a:spcPts val="500"/>
              </a:spcBef>
              <a:spcAft>
                <a:spcPts val="0"/>
              </a:spcAft>
              <a:buSzPts val="2200"/>
              <a:buChar char="•"/>
            </a:pPr>
            <a:r>
              <a:rPr lang="sv-SE"/>
              <a:t>Turn specifications into </a:t>
            </a:r>
            <a:r>
              <a:rPr b="1" lang="sv-SE">
                <a:solidFill>
                  <a:schemeClr val="accent3"/>
                </a:solidFill>
              </a:rPr>
              <a:t>concrete</a:t>
            </a:r>
            <a:r>
              <a:rPr lang="sv-SE"/>
              <a:t> test cases.</a:t>
            </a:r>
            <a:endParaRPr/>
          </a:p>
        </p:txBody>
      </p:sp>
      <p:sp>
        <p:nvSpPr>
          <p:cNvPr id="672" name="Google Shape;67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78" name="Google Shape;678;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Next Time: Test Case Design and Unit Testing</a:t>
            </a:r>
            <a:endParaRPr/>
          </a:p>
          <a:p>
            <a:pPr indent="-393700" lvl="0" marL="457200" rtl="0" algn="l">
              <a:spcBef>
                <a:spcPts val="1000"/>
              </a:spcBef>
              <a:spcAft>
                <a:spcPts val="0"/>
              </a:spcAft>
              <a:buSzPts val="2600"/>
              <a:buChar char="•"/>
            </a:pPr>
            <a:r>
              <a:rPr lang="sv-SE"/>
              <a:t>Exercise Session: Test Case Design</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 Due Feb 6</a:t>
            </a:r>
            <a:endParaRPr/>
          </a:p>
          <a:p>
            <a:pPr indent="-368300" lvl="1" marL="914400" rtl="0" algn="l">
              <a:spcBef>
                <a:spcPts val="500"/>
              </a:spcBef>
              <a:spcAft>
                <a:spcPts val="0"/>
              </a:spcAft>
              <a:buSzPts val="2200"/>
              <a:buChar char="•"/>
            </a:pPr>
            <a:r>
              <a:rPr lang="sv-SE"/>
              <a:t>Based on Lectures 1-3</a:t>
            </a:r>
            <a:endParaRPr/>
          </a:p>
          <a:p>
            <a:pPr indent="-393700" lvl="0" marL="457200" rtl="0" algn="l">
              <a:spcBef>
                <a:spcPts val="1000"/>
              </a:spcBef>
              <a:spcAft>
                <a:spcPts val="0"/>
              </a:spcAft>
              <a:buSzPts val="2600"/>
              <a:buChar char="•"/>
            </a:pPr>
            <a:r>
              <a:rPr lang="sv-SE"/>
              <a:t>Assignment 2 - Due Feb 16</a:t>
            </a:r>
            <a:endParaRPr/>
          </a:p>
          <a:p>
            <a:pPr indent="-368300" lvl="1" marL="914400" rtl="0" algn="l">
              <a:spcBef>
                <a:spcPts val="500"/>
              </a:spcBef>
              <a:spcAft>
                <a:spcPts val="0"/>
              </a:spcAft>
              <a:buSzPts val="2200"/>
              <a:buChar char="•"/>
            </a:pPr>
            <a:r>
              <a:rPr lang="sv-SE"/>
              <a:t>Lectures 4-6</a:t>
            </a:r>
            <a:endParaRPr/>
          </a:p>
          <a:p>
            <a:pPr indent="0" lvl="0" marL="0" rtl="0" algn="l">
              <a:spcBef>
                <a:spcPts val="1000"/>
              </a:spcBef>
              <a:spcAft>
                <a:spcPts val="0"/>
              </a:spcAft>
              <a:buNone/>
            </a:pPr>
            <a:r>
              <a:t/>
            </a:r>
            <a:endParaRPr/>
          </a:p>
        </p:txBody>
      </p:sp>
      <p:sp>
        <p:nvSpPr>
          <p:cNvPr id="679" name="Google Shape;679;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27" name="Google Shape;127;p1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AI Tests </a:t>
            </a:r>
            <a:endParaRPr/>
          </a:p>
          <a:p>
            <a:pPr indent="0" lvl="0" marL="0" rtl="0" algn="l">
              <a:spcBef>
                <a:spcPts val="0"/>
              </a:spcBef>
              <a:spcAft>
                <a:spcPts val="0"/>
              </a:spcAft>
              <a:buNone/>
            </a:pPr>
            <a:r>
              <a:rPr lang="sv-SE"/>
              <a:t>with Postman</a:t>
            </a:r>
            <a:endParaRPr/>
          </a:p>
        </p:txBody>
      </p:sp>
      <p:pic>
        <p:nvPicPr>
          <p:cNvPr id="128" name="Google Shape;128;p17"/>
          <p:cNvPicPr preferRelativeResize="0"/>
          <p:nvPr/>
        </p:nvPicPr>
        <p:blipFill>
          <a:blip r:embed="rId3">
            <a:alphaModFix/>
          </a:blip>
          <a:stretch>
            <a:fillRect/>
          </a:stretch>
        </p:blipFill>
        <p:spPr>
          <a:xfrm>
            <a:off x="5505047" y="1486263"/>
            <a:ext cx="3063175" cy="2312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5" name="Google Shape;13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a:t>
            </a:r>
            <a:endParaRPr/>
          </a:p>
        </p:txBody>
      </p:sp>
      <p:sp>
        <p:nvSpPr>
          <p:cNvPr id="136" name="Google Shape;13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framework for systems with a REST API.</a:t>
            </a:r>
            <a:endParaRPr/>
          </a:p>
          <a:p>
            <a:pPr indent="-368300" lvl="1" marL="914400" rtl="0" algn="l">
              <a:spcBef>
                <a:spcPts val="500"/>
              </a:spcBef>
              <a:spcAft>
                <a:spcPts val="0"/>
              </a:spcAft>
              <a:buSzPts val="2200"/>
              <a:buChar char="•"/>
            </a:pPr>
            <a:r>
              <a:rPr lang="sv-SE"/>
              <a:t>REST: interface with </a:t>
            </a:r>
            <a:r>
              <a:rPr b="1" lang="sv-SE">
                <a:solidFill>
                  <a:schemeClr val="accent3"/>
                </a:solidFill>
              </a:rPr>
              <a:t>endpoints</a:t>
            </a:r>
            <a:r>
              <a:rPr lang="sv-SE"/>
              <a:t> we can interact with.</a:t>
            </a:r>
            <a:endParaRPr/>
          </a:p>
          <a:p>
            <a:pPr indent="-368300" lvl="1" marL="914400" rtl="0" algn="l">
              <a:spcBef>
                <a:spcPts val="500"/>
              </a:spcBef>
              <a:spcAft>
                <a:spcPts val="0"/>
              </a:spcAft>
              <a:buSzPts val="2200"/>
              <a:buChar char="•"/>
            </a:pPr>
            <a:r>
              <a:rPr lang="sv-SE"/>
              <a:t>At an endpoint, we can send HTTPS request to:</a:t>
            </a:r>
            <a:endParaRPr/>
          </a:p>
          <a:p>
            <a:pPr indent="-342900" lvl="2" marL="1371600" rtl="0" algn="l">
              <a:spcBef>
                <a:spcPts val="500"/>
              </a:spcBef>
              <a:spcAft>
                <a:spcPts val="0"/>
              </a:spcAft>
              <a:buSzPts val="1800"/>
              <a:buChar char="•"/>
            </a:pPr>
            <a:r>
              <a:rPr b="1" lang="sv-SE">
                <a:solidFill>
                  <a:schemeClr val="accent3"/>
                </a:solidFill>
              </a:rPr>
              <a:t>GET</a:t>
            </a:r>
            <a:r>
              <a:rPr b="1" lang="sv-SE"/>
              <a:t> </a:t>
            </a:r>
            <a:r>
              <a:rPr lang="sv-SE"/>
              <a:t>information</a:t>
            </a:r>
            <a:endParaRPr/>
          </a:p>
          <a:p>
            <a:pPr indent="-342900" lvl="2" marL="1371600" rtl="0" algn="l">
              <a:spcBef>
                <a:spcPts val="500"/>
              </a:spcBef>
              <a:spcAft>
                <a:spcPts val="0"/>
              </a:spcAft>
              <a:buSzPts val="1800"/>
              <a:buChar char="•"/>
            </a:pPr>
            <a:r>
              <a:rPr b="1" lang="sv-SE">
                <a:solidFill>
                  <a:schemeClr val="accent3"/>
                </a:solidFill>
              </a:rPr>
              <a:t>DELETE</a:t>
            </a:r>
            <a:r>
              <a:rPr lang="sv-SE"/>
              <a:t> information </a:t>
            </a:r>
            <a:endParaRPr/>
          </a:p>
          <a:p>
            <a:pPr indent="-342900" lvl="2" marL="1371600" rtl="0" algn="l">
              <a:spcBef>
                <a:spcPts val="500"/>
              </a:spcBef>
              <a:spcAft>
                <a:spcPts val="0"/>
              </a:spcAft>
              <a:buSzPts val="1800"/>
              <a:buChar char="•"/>
            </a:pPr>
            <a:r>
              <a:rPr b="1" lang="sv-SE">
                <a:solidFill>
                  <a:schemeClr val="accent3"/>
                </a:solidFill>
              </a:rPr>
              <a:t>POST</a:t>
            </a:r>
            <a:r>
              <a:rPr lang="sv-SE"/>
              <a:t> information into a new resource (i.e., create a new entry)</a:t>
            </a:r>
            <a:endParaRPr/>
          </a:p>
          <a:p>
            <a:pPr indent="-342900" lvl="2" marL="1371600" rtl="0" algn="l">
              <a:spcBef>
                <a:spcPts val="500"/>
              </a:spcBef>
              <a:spcAft>
                <a:spcPts val="0"/>
              </a:spcAft>
              <a:buSzPts val="1800"/>
              <a:buChar char="•"/>
            </a:pPr>
            <a:r>
              <a:rPr b="1" lang="sv-SE">
                <a:solidFill>
                  <a:schemeClr val="accent3"/>
                </a:solidFill>
              </a:rPr>
              <a:t>PUT</a:t>
            </a:r>
            <a:r>
              <a:rPr lang="sv-SE"/>
              <a:t> information in a resource (i.e., update an existing entry)</a:t>
            </a:r>
            <a:endParaRPr/>
          </a:p>
          <a:p>
            <a:pPr indent="-393700" lvl="0" marL="457200" rtl="0" algn="l">
              <a:spcBef>
                <a:spcPts val="1000"/>
              </a:spcBef>
              <a:spcAft>
                <a:spcPts val="0"/>
              </a:spcAft>
              <a:buSzPts val="2600"/>
              <a:buChar char="•"/>
            </a:pPr>
            <a:r>
              <a:rPr lang="sv-SE"/>
              <a:t>Can create requests and tests using Postman.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Tests in Postman</a:t>
            </a:r>
            <a:endParaRPr/>
          </a:p>
        </p:txBody>
      </p:sp>
      <p:sp>
        <p:nvSpPr>
          <p:cNvPr id="143" name="Google Shape;143;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4" name="Google Shape;144;p19"/>
          <p:cNvSpPr txBox="1"/>
          <p:nvPr/>
        </p:nvSpPr>
        <p:spPr>
          <a:xfrm>
            <a:off x="4495075" y="1279300"/>
            <a:ext cx="4191600" cy="3355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sv-SE" sz="2000">
                <a:solidFill>
                  <a:schemeClr val="dk1"/>
                </a:solidFill>
              </a:rPr>
              <a:t>Each tab is a request.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request defines </a:t>
            </a:r>
            <a:r>
              <a:rPr b="1" lang="sv-SE" sz="2000">
                <a:solidFill>
                  <a:schemeClr val="accent3"/>
                </a:solidFill>
              </a:rPr>
              <a:t>test input</a:t>
            </a:r>
            <a:r>
              <a:rPr lang="sv-SE" sz="2000">
                <a:solidFill>
                  <a:schemeClr val="dk1"/>
                </a:solidFill>
              </a:rPr>
              <a:t>.</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GET/POST/PUT/DELETE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Resource acted upon</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Params, Authorization, Headers, Body</a:t>
            </a:r>
            <a:endParaRPr sz="18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Post-response scripts tab defines </a:t>
            </a:r>
            <a:r>
              <a:rPr b="1" lang="sv-SE" sz="2000">
                <a:solidFill>
                  <a:schemeClr val="accent3"/>
                </a:solidFill>
              </a:rPr>
              <a:t>test oracles</a:t>
            </a:r>
            <a:r>
              <a:rPr lang="sv-SE" sz="2000">
                <a:solidFill>
                  <a:schemeClr val="dk1"/>
                </a:solidFill>
              </a:rPr>
              <a:t>. </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Write small JavaScript methods to check correctness of output.</a:t>
            </a:r>
            <a:endParaRPr sz="1800">
              <a:solidFill>
                <a:schemeClr val="dk1"/>
              </a:solidFill>
            </a:endParaRPr>
          </a:p>
        </p:txBody>
      </p:sp>
      <p:pic>
        <p:nvPicPr>
          <p:cNvPr id="145" name="Google Shape;145;p19"/>
          <p:cNvPicPr preferRelativeResize="0"/>
          <p:nvPr/>
        </p:nvPicPr>
        <p:blipFill>
          <a:blip r:embed="rId3">
            <a:alphaModFix/>
          </a:blip>
          <a:stretch>
            <a:fillRect/>
          </a:stretch>
        </p:blipFill>
        <p:spPr>
          <a:xfrm>
            <a:off x="468900" y="1428403"/>
            <a:ext cx="3679150" cy="2098624"/>
          </a:xfrm>
          <a:prstGeom prst="rect">
            <a:avLst/>
          </a:prstGeom>
          <a:noFill/>
          <a:ln>
            <a:noFill/>
          </a:ln>
        </p:spPr>
      </p:pic>
      <p:sp>
        <p:nvSpPr>
          <p:cNvPr id="146" name="Google Shape;146;p19"/>
          <p:cNvSpPr/>
          <p:nvPr/>
        </p:nvSpPr>
        <p:spPr>
          <a:xfrm>
            <a:off x="468900" y="1324225"/>
            <a:ext cx="4023000" cy="1196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Input</a:t>
            </a:r>
            <a:endParaRPr b="1">
              <a:solidFill>
                <a:srgbClr val="FF0000"/>
              </a:solidFill>
            </a:endParaRPr>
          </a:p>
        </p:txBody>
      </p:sp>
      <p:sp>
        <p:nvSpPr>
          <p:cNvPr id="147" name="Google Shape;147;p19"/>
          <p:cNvSpPr/>
          <p:nvPr/>
        </p:nvSpPr>
        <p:spPr>
          <a:xfrm>
            <a:off x="468900" y="2520325"/>
            <a:ext cx="4023000" cy="66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Oracle</a:t>
            </a:r>
            <a:endParaRPr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4" name="Google Shape;154;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Input - </a:t>
            </a:r>
            <a:r>
              <a:rPr lang="sv-SE" sz="3000"/>
              <a:t>GET</a:t>
            </a:r>
            <a:endParaRPr sz="3000"/>
          </a:p>
        </p:txBody>
      </p:sp>
      <p:sp>
        <p:nvSpPr>
          <p:cNvPr id="155" name="Google Shape;155;p20"/>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156" name="Google Shape;156;p20"/>
          <p:cNvPicPr preferRelativeResize="0"/>
          <p:nvPr/>
        </p:nvPicPr>
        <p:blipFill>
          <a:blip r:embed="rId4">
            <a:alphaModFix/>
          </a:blip>
          <a:stretch>
            <a:fillRect/>
          </a:stretch>
        </p:blipFill>
        <p:spPr>
          <a:xfrm>
            <a:off x="3198251" y="452775"/>
            <a:ext cx="5903875" cy="4417450"/>
          </a:xfrm>
          <a:prstGeom prst="rect">
            <a:avLst/>
          </a:prstGeom>
          <a:noFill/>
          <a:ln>
            <a:noFill/>
          </a:ln>
        </p:spPr>
      </p:pic>
      <p:sp>
        <p:nvSpPr>
          <p:cNvPr id="157" name="Google Shape;157;p20"/>
          <p:cNvSpPr txBox="1"/>
          <p:nvPr/>
        </p:nvSpPr>
        <p:spPr>
          <a:xfrm>
            <a:off x="227825" y="1200450"/>
            <a:ext cx="2970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sv-SE" sz="1800">
                <a:solidFill>
                  <a:schemeClr val="dk1"/>
                </a:solidFill>
              </a:rPr>
              <a:t>Select GET as the request type.</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Set the resource URL.</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Click “Send”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response status is indicated.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body contains the returned information.</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