
<file path=[Content_Types].xml><?xml version="1.0" encoding="utf-8"?>
<Types xmlns="http://schemas.openxmlformats.org/package/2006/content-types">
  <Default ContentType="image/gif" Extension="gif"/>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53.xml"/>
  <Override ContentType="application/vnd.openxmlformats-officedocument.presentationml.notesSlide+xml" PartName="/ppt/notesSlides/notesSlide54.xml"/>
  <Override ContentType="application/vnd.openxmlformats-officedocument.presentationml.notesSlide+xml" PartName="/ppt/notesSlides/notesSlide55.xml"/>
  <Override ContentType="application/vnd.openxmlformats-officedocument.presentationml.notesSlide+xml" PartName="/ppt/notesSlides/notesSlide56.xml"/>
  <Override ContentType="application/vnd.openxmlformats-officedocument.presentationml.notesSlide+xml" PartName="/ppt/notesSlides/notesSlide57.xml"/>
  <Override ContentType="application/vnd.openxmlformats-officedocument.presentationml.notesSlide+xml" PartName="/ppt/notesSlides/notesSlide58.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 id="214748366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210E19F-D49E-4862-8A1C-2AC241BA220B}">
  <a:tblStyle styleId="{5210E19F-D49E-4862-8A1C-2AC241BA22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e8cad7615_0_6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8cad7615_0_6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 performed by the program. A computation is performed, leaving the program in a new state, then another computation is performed - based on the input - and the program enters another state. </a:t>
            </a:r>
            <a:endParaRPr/>
          </a:p>
          <a:p>
            <a:pPr indent="0" lvl="0" marL="0" rtl="0" algn="l">
              <a:lnSpc>
                <a:spcPct val="115000"/>
              </a:lnSpc>
              <a:spcBef>
                <a:spcPts val="0"/>
              </a:spcBef>
              <a:spcAft>
                <a:spcPts val="0"/>
              </a:spcAft>
              <a:buNone/>
            </a:pPr>
            <a:r>
              <a:rPr lang="sv-SE"/>
              <a:t>So, (read 2). </a:t>
            </a:r>
            <a:endParaRPr/>
          </a:p>
          <a:p>
            <a:pPr indent="0" lvl="0" marL="0" rtl="0" algn="l">
              <a:lnSpc>
                <a:spcPct val="115000"/>
              </a:lnSpc>
              <a:spcBef>
                <a:spcPts val="0"/>
              </a:spcBef>
              <a:spcAft>
                <a:spcPts val="0"/>
              </a:spcAft>
              <a:buNone/>
            </a:pPr>
            <a:r>
              <a:rPr lang="sv-SE"/>
              <a:t>If we abstract away the physical limits of a piece of computing hardware, (read 3). We call the whole set of states and transitions the “state space” of the program.</a:t>
            </a:r>
            <a:endParaRPr/>
          </a:p>
          <a:p>
            <a:pPr indent="0" lvl="0" marL="0" rtl="0" algn="l">
              <a:lnSpc>
                <a:spcPct val="115000"/>
              </a:lnSpc>
              <a:spcBef>
                <a:spcPts val="0"/>
              </a:spcBef>
              <a:spcAft>
                <a:spcPts val="0"/>
              </a:spcAft>
              <a:buNone/>
            </a:pPr>
            <a:r>
              <a:rPr lang="sv-SE"/>
              <a:t>(read 5)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8cad7615_0_5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8cad7615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Models are often constructed prior to the code, or independent from it, and may serve as a specification of the allowed behavior. In that case, the most common way to model system behavior is to take the original natural language specification, choose a function, and represent the behavior of the system when performing that function as a finite state machine. </a:t>
            </a:r>
            <a:endParaRPr/>
          </a:p>
          <a:p>
            <a:pPr indent="0" lvl="0" marL="0" rtl="0" algn="l">
              <a:lnSpc>
                <a:spcPct val="115000"/>
              </a:lnSpc>
              <a:spcBef>
                <a:spcPts val="0"/>
              </a:spcBef>
              <a:spcAft>
                <a:spcPts val="0"/>
              </a:spcAft>
              <a:buNone/>
            </a:pPr>
            <a:r>
              <a:rPr lang="sv-SE"/>
              <a:t>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a:t>
            </a:r>
            <a:endParaRPr/>
          </a:p>
          <a:p>
            <a:pPr indent="0" lvl="0" marL="0" rtl="0" algn="l">
              <a:lnSpc>
                <a:spcPct val="115000"/>
              </a:lnSpc>
              <a:spcBef>
                <a:spcPts val="0"/>
              </a:spcBef>
              <a:spcAft>
                <a:spcPts val="0"/>
              </a:spcAft>
              <a:buNone/>
            </a:pPr>
            <a:r>
              <a:rPr lang="sv-SE"/>
              <a:t>These are directed graphs where </a:t>
            </a:r>
            <a:r>
              <a:rPr lang="sv-SE">
                <a:solidFill>
                  <a:schemeClr val="dk1"/>
                </a:solidFill>
              </a:rPr>
              <a:t>nodes represent snapshots of the system - states (3) </a:t>
            </a:r>
            <a:endParaRPr>
              <a:solidFill>
                <a:schemeClr val="dk1"/>
              </a:solidFill>
            </a:endParaRPr>
          </a:p>
          <a:p>
            <a:pPr indent="0" lvl="0" marL="0" rtl="0" algn="l">
              <a:lnSpc>
                <a:spcPct val="115000"/>
              </a:lnSpc>
              <a:spcBef>
                <a:spcPts val="0"/>
              </a:spcBef>
              <a:spcAft>
                <a:spcPts val="0"/>
              </a:spcAft>
              <a:buNone/>
            </a:pPr>
            <a:r>
              <a:rPr lang="sv-SE">
                <a:solidFill>
                  <a:schemeClr val="dk1"/>
                </a:solidFill>
              </a:rPr>
              <a:t>and edges represent how the system responds to events - they represent (4). </a:t>
            </a:r>
            <a:endParaRPr>
              <a:solidFill>
                <a:schemeClr val="dk1"/>
              </a:solidFill>
            </a:endParaRPr>
          </a:p>
          <a:p>
            <a:pPr indent="0" lvl="0" marL="0" rtl="0" algn="l">
              <a:lnSpc>
                <a:spcPct val="115000"/>
              </a:lnSpc>
              <a:spcBef>
                <a:spcPts val="0"/>
              </a:spcBef>
              <a:spcAft>
                <a:spcPts val="0"/>
              </a:spcAft>
              <a:buNone/>
            </a:pPr>
            <a:r>
              <a:rPr lang="sv-SE">
                <a:solidFill>
                  <a:schemeClr val="dk1"/>
                </a:solidFill>
              </a:rPr>
              <a:t>(5), from any state, how the system can react to events is represented by transitions to all reachable states from that point, marked with a label (6-9)</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8cad7615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8cad7615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let’s cover some terminology. We commonly talk about the behavior of software in terms of events and conditions, then reflect on the state of the software. What does that actually mean, though?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Describe the environment or software over a period of time. An event happens and it is over, a condition is something that is true over a period of time. It can be triggered by an event, but is not an event.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e8cad7615_0_7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8cad7615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 The state of an object or of the software is some description of what it is currently doing. What mode is it in? What is guiding its behavior?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e8cad7615_0_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8cad7615_0_7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e8cad7615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8cad7615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e8cad7615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8cad7615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e8cad7615_0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8cad7615_0_7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e8cad7615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8cad7615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initial state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point out transitions and guards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e8cad7615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e8cad7615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endParaRPr>
              <a:solidFill>
                <a:schemeClr val="dk1"/>
              </a:solidFill>
            </a:endParaRPr>
          </a:p>
          <a:p>
            <a:pPr indent="0" lvl="0" marL="0" rtl="0" algn="l">
              <a:spcBef>
                <a:spcPts val="0"/>
              </a:spcBef>
              <a:spcAft>
                <a:spcPts val="0"/>
              </a:spcAft>
              <a:buNone/>
            </a:pPr>
            <a:r>
              <a:rPr lang="sv-SE">
                <a:solidFill>
                  <a:schemeClr val="dk1"/>
                </a:solidFill>
              </a:rPr>
              <a:t>-(read) for instance, what if you ejected a bill, but still had greater than the needed balance? then no transition is taken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8cad7615_0_5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8cad7615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Whether you’re designing a skyscraper, or a bridge, or a rocket, from wind-tunnels and little prototype models, to navier-stokes equations, to circuit diagrams, engineers construct and analyze models to analyze what they are doing - to determine whether their solution will work. </a:t>
            </a:r>
            <a:endParaRPr/>
          </a:p>
          <a:p>
            <a:pPr indent="0" lvl="0" marL="0" rtl="0" algn="l">
              <a:lnSpc>
                <a:spcPct val="115000"/>
              </a:lnSpc>
              <a:spcBef>
                <a:spcPts val="0"/>
              </a:spcBef>
              <a:spcAft>
                <a:spcPts val="0"/>
              </a:spcAft>
              <a:buNone/>
            </a:pPr>
            <a:r>
              <a:rPr lang="sv-SE"/>
              <a:t>Software is no different in this regard, and it too can be modeled.</a:t>
            </a:r>
            <a:endParaRPr/>
          </a:p>
          <a:p>
            <a:pPr indent="0" lvl="0" marL="0" rtl="0" algn="l">
              <a:lnSpc>
                <a:spcPct val="115000"/>
              </a:lnSpc>
              <a:spcBef>
                <a:spcPts val="0"/>
              </a:spcBef>
              <a:spcAft>
                <a:spcPts val="0"/>
              </a:spcAft>
              <a:buNone/>
            </a:pPr>
            <a:r>
              <a:rPr lang="sv-SE"/>
              <a:t>(3) - from how its state changes when methods are called, to how particular functions should operate to how data or control are passed through the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e8cad7615_0_8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e8cad7615_0_8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(walk through state example_</a:t>
            </a:r>
            <a:endParaRPr>
              <a:solidFill>
                <a:schemeClr val="dk1"/>
              </a:solidFill>
            </a:endParaRPr>
          </a:p>
          <a:p>
            <a:pPr indent="0" lvl="0" marL="0" rtl="0" algn="l">
              <a:spcBef>
                <a:spcPts val="0"/>
              </a:spcBef>
              <a:spcAft>
                <a:spcPts val="0"/>
              </a:spcAft>
              <a:buNone/>
            </a:pPr>
            <a:r>
              <a:rPr lang="sv-SE">
                <a:solidFill>
                  <a:schemeClr val="dk1"/>
                </a:solidFill>
              </a:rPr>
              <a:t>(read entry and exit and explain)</a:t>
            </a:r>
            <a:endParaRPr>
              <a:solidFill>
                <a:schemeClr val="dk1"/>
              </a:solidFill>
            </a:endParaRPr>
          </a:p>
          <a:p>
            <a:pPr indent="0" lvl="0" marL="0" rtl="0" algn="l">
              <a:spcBef>
                <a:spcPts val="0"/>
              </a:spcBef>
              <a:spcAft>
                <a:spcPts val="0"/>
              </a:spcAft>
              <a:buNone/>
            </a:pPr>
            <a:r>
              <a:rPr lang="sv-SE">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e8cad7615_0_8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8cad7615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sv-SE">
                <a:solidFill>
                  <a:schemeClr val="dk1"/>
                </a:solidFill>
              </a:rPr>
              <a:t>The maintenance function records the history of items undergoing maintenance. Read over </a:t>
            </a:r>
            <a:endParaRPr>
              <a:solidFill>
                <a:schemeClr val="dk1"/>
              </a:solidFill>
            </a:endParaRPr>
          </a:p>
          <a:p>
            <a:pPr indent="0" lvl="0" marL="0" rtl="0" algn="l">
              <a:lnSpc>
                <a:spcPct val="115000"/>
              </a:lnSpc>
              <a:spcBef>
                <a:spcPts val="0"/>
              </a:spcBef>
              <a:spcAft>
                <a:spcPts val="0"/>
              </a:spcAft>
              <a:buNone/>
            </a:pPr>
            <a:r>
              <a:rPr lang="sv-SE"/>
              <a:t>If we look over this closely, we can identify states</a:t>
            </a:r>
            <a:endParaRPr/>
          </a:p>
          <a:p>
            <a:pPr indent="0" lvl="0" marL="0" rtl="0" algn="l">
              <a:lnSpc>
                <a:spcPct val="115000"/>
              </a:lnSpc>
              <a:spcBef>
                <a:spcPts val="0"/>
              </a:spcBef>
              <a:spcAft>
                <a:spcPts val="0"/>
              </a:spcAft>
              <a:buNone/>
            </a:pPr>
            <a:r>
              <a:rPr lang="sv-SE"/>
              <a:t>- no maintenance - nothing is going on right now</a:t>
            </a:r>
            <a:endParaRPr/>
          </a:p>
          <a:p>
            <a:pPr indent="0" lvl="0" marL="0" rtl="0" algn="l">
              <a:lnSpc>
                <a:spcPct val="115000"/>
              </a:lnSpc>
              <a:spcBef>
                <a:spcPts val="0"/>
              </a:spcBef>
              <a:spcAft>
                <a:spcPts val="0"/>
              </a:spcAft>
              <a:buNone/>
            </a:pPr>
            <a:r>
              <a:rPr lang="sv-SE"/>
              <a:t>- What about waiting for shipping? Probably not - that’s not something the software is aware of. We just care about what the software is handling. Customers will ship items without alerting us.</a:t>
            </a:r>
            <a:endParaRPr/>
          </a:p>
          <a:p>
            <a:pPr indent="0" lvl="0" marL="0" rtl="0" algn="l">
              <a:lnSpc>
                <a:spcPct val="115000"/>
              </a:lnSpc>
              <a:spcBef>
                <a:spcPts val="0"/>
              </a:spcBef>
              <a:spcAft>
                <a:spcPts val="0"/>
              </a:spcAft>
              <a:buNone/>
            </a:pPr>
            <a:r>
              <a:rPr lang="sv-SE"/>
              <a:t>- Request is made without warranty - we send out the total then, we wait for a response. If they don’t like it, we then return the item to them.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e8cad7615_0_10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e8cad7615_0_10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sv-SE"/>
              <a:t>- Try repairing it at the station</a:t>
            </a:r>
            <a:endParaRPr/>
          </a:p>
          <a:p>
            <a:pPr indent="0" lvl="0" marL="0" rtl="0" algn="l">
              <a:lnSpc>
                <a:spcPct val="115000"/>
              </a:lnSpc>
              <a:spcBef>
                <a:spcPts val="0"/>
              </a:spcBef>
              <a:spcAft>
                <a:spcPts val="0"/>
              </a:spcAft>
              <a:buNone/>
            </a:pPr>
            <a:r>
              <a:rPr lang="sv-SE"/>
              <a:t>- If that fails (regional/main)</a:t>
            </a:r>
            <a:endParaRPr/>
          </a:p>
          <a:p>
            <a:pPr indent="0" lvl="0" marL="0" rtl="0" algn="l">
              <a:lnSpc>
                <a:spcPct val="115000"/>
              </a:lnSpc>
              <a:spcBef>
                <a:spcPts val="0"/>
              </a:spcBef>
              <a:spcAft>
                <a:spcPts val="0"/>
              </a:spcAft>
              <a:buNone/>
            </a:pPr>
            <a:r>
              <a:rPr lang="sv-SE"/>
              <a:t>- wait</a:t>
            </a:r>
            <a:endParaRPr/>
          </a:p>
          <a:p>
            <a:pPr indent="0" lvl="0" marL="0" rtl="0" algn="l">
              <a:lnSpc>
                <a:spcPct val="115000"/>
              </a:lnSpc>
              <a:spcBef>
                <a:spcPts val="0"/>
              </a:spcBef>
              <a:spcAft>
                <a:spcPts val="0"/>
              </a:spcAft>
              <a:buNone/>
            </a:pPr>
            <a:r>
              <a:rPr lang="sv-SE"/>
              <a:t>- return</a:t>
            </a:r>
            <a:endParaRPr/>
          </a:p>
          <a:p>
            <a:pPr indent="0" lvl="0" marL="0" rtl="0" algn="l">
              <a:lnSpc>
                <a:spcPct val="115000"/>
              </a:lnSpc>
              <a:spcBef>
                <a:spcPts val="0"/>
              </a:spcBef>
              <a:spcAft>
                <a:spcPts val="0"/>
              </a:spcAft>
              <a:buNone/>
            </a:pPr>
            <a:r>
              <a:rPr lang="sv-SE"/>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e8cad7615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e8cad7615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e8cad7615_0_1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e8cad7615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A state is what the current values of the system’s variables are at any given time, and most variables have a huge - if not infinite - number of variations. (2) </a:t>
            </a:r>
            <a:endParaRPr/>
          </a:p>
          <a:p>
            <a:pPr indent="0" lvl="0" marL="0" rtl="0" algn="l">
              <a:lnSpc>
                <a:spcPct val="115000"/>
              </a:lnSpc>
              <a:spcBef>
                <a:spcPts val="0"/>
              </a:spcBef>
              <a:spcAft>
                <a:spcPts val="0"/>
              </a:spcAft>
              <a:buNone/>
            </a:pPr>
            <a:r>
              <a:rPr lang="sv-SE">
                <a:solidFill>
                  <a:schemeClr val="dk1"/>
                </a:solidFill>
              </a:rPr>
              <a:t>When you model, (3). </a:t>
            </a:r>
            <a:endParaRPr>
              <a:solidFill>
                <a:schemeClr val="dk1"/>
              </a:solidFill>
            </a:endParaRPr>
          </a:p>
          <a:p>
            <a:pPr indent="0" lvl="0" marL="0" rtl="0" algn="l">
              <a:lnSpc>
                <a:spcPct val="115000"/>
              </a:lnSpc>
              <a:spcBef>
                <a:spcPts val="0"/>
              </a:spcBef>
              <a:spcAft>
                <a:spcPts val="0"/>
              </a:spcAft>
              <a:buNone/>
            </a:pPr>
            <a:r>
              <a:rPr lang="sv-SE"/>
              <a:t>The thing is, we don’t need all of those variables and their values. We usually model these things before building code, so we might only know about a few variables. So, we model what we know, and we simplify down to what is important (4)</a:t>
            </a:r>
            <a:endParaRPr/>
          </a:p>
          <a:p>
            <a:pPr indent="0" lvl="0" marL="0" rtl="0" algn="l">
              <a:lnSpc>
                <a:spcPct val="115000"/>
              </a:lnSpc>
              <a:spcBef>
                <a:spcPts val="0"/>
              </a:spcBef>
              <a:spcAft>
                <a:spcPts val="0"/>
              </a:spcAft>
              <a:buNone/>
            </a:pPr>
            <a:r>
              <a:rPr lang="sv-SE"/>
              <a:t>(5) - we need to know how to make comparisons to the model for this test to be run and judged on the real system.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e8cad7615_0_8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e8cad7615_0_8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 concrete in real space of execution - this is a translation function that strips away details from the real program to produce the simplified model. (read 3) So, if two states in the real program only differ in a way that the model doesn’t care about, we combine them in the model. This means the model has fewer states than the real program. This has two effects.</a:t>
            </a:r>
            <a:endParaRPr/>
          </a:p>
          <a:p>
            <a:pPr indent="0" lvl="0" marL="0" rtl="0" algn="l">
              <a:lnSpc>
                <a:spcPct val="115000"/>
              </a:lnSpc>
              <a:spcBef>
                <a:spcPts val="0"/>
              </a:spcBef>
              <a:spcAft>
                <a:spcPts val="0"/>
              </a:spcAft>
              <a:buNone/>
            </a:pPr>
            <a:r>
              <a:rPr lang="sv-SE"/>
              <a:t>Because states are removed, (read 4). As a result (read 5). Normally, you know exactly what transition to take - the details are there. Now, because we’ve removed details, we might get into  situations where multiple transitions are possible, and the details differentiating their transitions have been removed for the model. This is a bad thing - we aren’t sure if the right transition will be taken, because we can’t tell them apart - we need to just choose at random.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e8cad7615_0_86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e8cad7615_0_8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(explain examples) only care about x and y</a:t>
            </a:r>
            <a:endParaRPr/>
          </a:p>
          <a:p>
            <a:pPr indent="0" lvl="0" marL="0" rtl="0" algn="l">
              <a:lnSpc>
                <a:spcPct val="115000"/>
              </a:lnSpc>
              <a:spcBef>
                <a:spcPts val="0"/>
              </a:spcBef>
              <a:spcAft>
                <a:spcPts val="0"/>
              </a:spcAft>
              <a:buNone/>
            </a:pPr>
            <a:r>
              <a:rPr lang="sv-SE"/>
              <a:t>Models are inevitably imperfect - collapsing the potentially infinite state space into something that can be analyzed requires leaving out some information. While we hope those omissions are irrelevant to the properties we want to analyze, that isn’t always the case. By introducing non-determinism, we make the models imprecise, we have some guesswork involved in analyzing them, and we risk producing a model that does not correlate to the real program.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e8cad7615_0_10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e8cad7615_0_10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(include 5 minute break)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e8cad7615_0_10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e8cad7615_0_10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walk through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e8cad7615_0_1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e8cad7615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Several coverage metrics based on covering the structure of the state machine. The first is, of course, - state coverage.</a:t>
            </a:r>
            <a:endParaRPr>
              <a:solidFill>
                <a:schemeClr val="dk1"/>
              </a:solidFill>
            </a:endParaRPr>
          </a:p>
          <a:p>
            <a:pPr indent="0" lvl="0" marL="0" rtl="0" algn="l">
              <a:spcBef>
                <a:spcPts val="600"/>
              </a:spcBef>
              <a:spcAft>
                <a:spcPts val="0"/>
              </a:spcAft>
              <a:buNone/>
            </a:pPr>
            <a:r>
              <a:rPr lang="sv-SE">
                <a:solidFill>
                  <a:schemeClr val="dk1"/>
                </a:solidFill>
              </a:rPr>
              <a:t>(1)</a:t>
            </a:r>
            <a:endParaRPr>
              <a:solidFill>
                <a:schemeClr val="dk1"/>
              </a:solidFill>
            </a:endParaRPr>
          </a:p>
          <a:p>
            <a:pPr indent="0" lvl="0" marL="0" rtl="0" algn="l">
              <a:spcBef>
                <a:spcPts val="600"/>
              </a:spcBef>
              <a:spcAft>
                <a:spcPts val="0"/>
              </a:spcAft>
              <a:buNone/>
            </a:pPr>
            <a:r>
              <a:rPr lang="sv-SE">
                <a:solidFill>
                  <a:schemeClr val="dk1"/>
                </a:solidFill>
              </a:rPr>
              <a:t>the natural analog to statement coverage - (2)</a:t>
            </a:r>
            <a:endParaRPr>
              <a:solidFill>
                <a:schemeClr val="dk1"/>
              </a:solidFill>
            </a:endParaRPr>
          </a:p>
          <a:p>
            <a:pPr indent="0" lvl="0" marL="0" rtl="0" algn="l">
              <a:spcBef>
                <a:spcPts val="600"/>
              </a:spcBef>
              <a:spcAft>
                <a:spcPts val="0"/>
              </a:spcAft>
              <a:buClr>
                <a:schemeClr val="dk1"/>
              </a:buClr>
              <a:buSzPts val="1100"/>
              <a:buFont typeface="Arial"/>
              <a:buNone/>
            </a:pPr>
            <a:r>
              <a:rPr lang="sv-SE">
                <a:solidFill>
                  <a:schemeClr val="dk1"/>
                </a:solidFill>
              </a:rPr>
              <a:t>(3-4) transitions - that’s when input comes in, the next state is decided, and output is released - and (rest)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8cad7615_0_5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8cad7615_0_5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One of the key principles of all computer science disciplines is that of abstraction - (read).</a:t>
            </a:r>
            <a:endParaRPr/>
          </a:p>
          <a:p>
            <a:pPr indent="0" lvl="0" marL="0" rtl="0" algn="l">
              <a:lnSpc>
                <a:spcPct val="115000"/>
              </a:lnSpc>
              <a:spcBef>
                <a:spcPts val="0"/>
              </a:spcBef>
              <a:spcAft>
                <a:spcPts val="0"/>
              </a:spcAft>
              <a:buNone/>
            </a:pPr>
            <a:r>
              <a:rPr lang="sv-SE"/>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things we build - that’s the key to verification, asking questions of the software and using the answers to address that big question of “is this ready to ship?” </a:t>
            </a:r>
            <a:endParaRPr/>
          </a:p>
          <a:p>
            <a:pPr indent="0" lvl="0" marL="0" rtl="0" algn="l">
              <a:lnSpc>
                <a:spcPct val="115000"/>
              </a:lnSpc>
              <a:spcBef>
                <a:spcPts val="0"/>
              </a:spcBef>
              <a:spcAft>
                <a:spcPts val="0"/>
              </a:spcAft>
              <a:buNone/>
            </a:pPr>
            <a:r>
              <a:rPr lang="sv-SE"/>
              <a:t>But, the real software is big, and scary, and complex. There are a lot of details that are not going to be relevant to the question you want to answer. Sometimes, the code isn’t even there yet to analyze. In either case, what you really want to do is to just focus on the details you need to answer that question, and that is when you’re going to build a model.</a:t>
            </a:r>
            <a:endParaRPr/>
          </a:p>
          <a:p>
            <a:pPr indent="0" lvl="0" marL="0" rtl="0" algn="l">
              <a:lnSpc>
                <a:spcPct val="115000"/>
              </a:lnSpc>
              <a:spcBef>
                <a:spcPts val="0"/>
              </a:spcBef>
              <a:spcAft>
                <a:spcPts val="0"/>
              </a:spcAft>
              <a:buNone/>
            </a:pPr>
            <a:r>
              <a:rPr lang="sv-SE"/>
              <a:t>If you haven’t built the code yet, if you don’t even have a design laid out, but you just want to analyze your functional requirements - you want to know if some piece of functionality is going to work and fulfill those requirements, then those details - the code and design- don’t matter just yet. Ignore them and focus on that core behavior of the software. Focus on its functionality. Build a model. Then see if you can prove that it meets those requirements.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e8cad7615_0_1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e8cad7615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A transition from state S-T on event i means that “if the system is in state S and sees event i, then after reacting to it, the system will be in state T.</a:t>
            </a:r>
            <a:endParaRPr/>
          </a:p>
          <a:p>
            <a:pPr indent="0" lvl="0" marL="0" rtl="0" algn="l">
              <a:lnSpc>
                <a:spcPct val="115000"/>
              </a:lnSpc>
              <a:spcBef>
                <a:spcPts val="0"/>
              </a:spcBef>
              <a:spcAft>
                <a:spcPts val="0"/>
              </a:spcAft>
              <a:buNone/>
            </a:pPr>
            <a:r>
              <a:rPr lang="sv-SE"/>
              <a:t>State S is a precondition, T is the postcondition, and I is the input. If this input arrives and we are in S, we should be in T once the transition is over</a:t>
            </a:r>
            <a:endParaRPr/>
          </a:p>
          <a:p>
            <a:pPr indent="0" lvl="0" marL="0" rtl="0" algn="l">
              <a:lnSpc>
                <a:spcPct val="115000"/>
              </a:lnSpc>
              <a:spcBef>
                <a:spcPts val="0"/>
              </a:spcBef>
              <a:spcAft>
                <a:spcPts val="0"/>
              </a:spcAft>
              <a:buNone/>
            </a:pPr>
            <a:r>
              <a:rPr lang="sv-SE"/>
              <a:t>(3), and each should be checked.</a:t>
            </a:r>
            <a:endParaRPr/>
          </a:p>
          <a:p>
            <a:pPr indent="0" lvl="0" marL="0" rtl="0" algn="l">
              <a:lnSpc>
                <a:spcPct val="115000"/>
              </a:lnSpc>
              <a:spcBef>
                <a:spcPts val="0"/>
              </a:spcBef>
              <a:spcAft>
                <a:spcPts val="0"/>
              </a:spcAft>
              <a:buNone/>
            </a:pPr>
            <a:r>
              <a:rPr lang="sv-SE"/>
              <a:t>(5) - if we’ve covered all transitions, we’ve obviously hit each state.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e8cad7615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e8cad7615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a:t>
            </a:r>
            <a:endParaRPr>
              <a:solidFill>
                <a:schemeClr val="dk1"/>
              </a:solidFill>
            </a:endParaRPr>
          </a:p>
          <a:p>
            <a:pPr indent="0" lvl="0" marL="0" rtl="0" algn="l">
              <a:spcBef>
                <a:spcPts val="0"/>
              </a:spcBef>
              <a:spcAft>
                <a:spcPts val="0"/>
              </a:spcAft>
              <a:buNone/>
            </a:pPr>
            <a:r>
              <a:rPr lang="sv-SE">
                <a:solidFill>
                  <a:schemeClr val="dk1"/>
                </a:solidFill>
              </a:rPr>
              <a:t>- T1</a:t>
            </a:r>
            <a:endParaRPr>
              <a:solidFill>
                <a:schemeClr val="dk1"/>
              </a:solidFill>
            </a:endParaRPr>
          </a:p>
          <a:p>
            <a:pPr indent="0" lvl="0" marL="0" rtl="0" algn="l">
              <a:spcBef>
                <a:spcPts val="0"/>
              </a:spcBef>
              <a:spcAft>
                <a:spcPts val="0"/>
              </a:spcAft>
              <a:buNone/>
            </a:pPr>
            <a:r>
              <a:rPr lang="sv-SE">
                <a:solidFill>
                  <a:schemeClr val="dk1"/>
                </a:solidFill>
              </a:rPr>
              <a:t>- T2</a:t>
            </a:r>
            <a:endParaRPr>
              <a:solidFill>
                <a:schemeClr val="dk1"/>
              </a:solidFill>
            </a:endParaRPr>
          </a:p>
          <a:p>
            <a:pPr indent="0" lvl="0" marL="0" rtl="0" algn="l">
              <a:spcBef>
                <a:spcPts val="0"/>
              </a:spcBef>
              <a:spcAft>
                <a:spcPts val="0"/>
              </a:spcAft>
              <a:buNone/>
            </a:pPr>
            <a:r>
              <a:rPr lang="sv-SE">
                <a:solidFill>
                  <a:schemeClr val="dk1"/>
                </a:solidFill>
              </a:rPr>
              <a:t>- T3</a:t>
            </a:r>
            <a:endParaRPr>
              <a:solidFill>
                <a:schemeClr val="dk1"/>
              </a:solidFill>
            </a:endParaRPr>
          </a:p>
          <a:p>
            <a:pPr indent="0" lvl="0" marL="0" rtl="0" algn="l">
              <a:spcBef>
                <a:spcPts val="0"/>
              </a:spcBef>
              <a:spcAft>
                <a:spcPts val="0"/>
              </a:spcAft>
              <a:buNone/>
            </a:pPr>
            <a:r>
              <a:rPr lang="sv-SE">
                <a:solidFill>
                  <a:schemeClr val="dk1"/>
                </a:solidFill>
              </a:rPr>
              <a:t>-T4</a:t>
            </a:r>
            <a:endParaRPr>
              <a:solidFill>
                <a:schemeClr val="dk1"/>
              </a:solidFill>
            </a:endParaRPr>
          </a:p>
          <a:p>
            <a:pPr indent="0" lvl="0" marL="0" rtl="0" algn="l">
              <a:spcBef>
                <a:spcPts val="0"/>
              </a:spcBef>
              <a:spcAft>
                <a:spcPts val="0"/>
              </a:spcAft>
              <a:buNone/>
            </a:pPr>
            <a:r>
              <a:rPr lang="sv-SE">
                <a:solidFill>
                  <a:schemeClr val="dk1"/>
                </a:solidFill>
              </a:rPr>
              <a:t>-t5</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6e8cad7615_0_14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6e8cad7615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(1-4). If we’re in a state and deciding what to transition to next, we might need information on the path taken to that point to know we’ve made the right selection.</a:t>
            </a:r>
            <a:endParaRPr/>
          </a:p>
          <a:p>
            <a:pPr indent="0" lvl="0" marL="0" rtl="0" algn="l">
              <a:lnSpc>
                <a:spcPct val="115000"/>
              </a:lnSpc>
              <a:spcBef>
                <a:spcPts val="0"/>
              </a:spcBef>
              <a:spcAft>
                <a:spcPts val="0"/>
              </a:spcAft>
              <a:buNone/>
            </a:pPr>
            <a:r>
              <a:rPr lang="sv-SE"/>
              <a:t>Go back to example - take “wait for component”. Once we’re in that state, we can transition to any of the repair states. Which one? if we (show mismatch), well, that should be impossible in the real system. If we use transition coverage as our guide, we’d get a test from the model that can’t be replicated and passed by the system- at least we hope. We need to know where it came from in the first place. We need that path history to know that we made the right choice. This is arguably a design flaw in the model, and a huge issue if the system can replicate it - we should not be able to take any of these transitions. Really, our model should have three different waiting states, each with their own transition. That said, sometimes it is better just to work with a flawed model, and there are some path-based coverage metrics that can cope with history sensitivity.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e8cad7615_0_1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e8cad7615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(1-2). This deals with the looping issue that makes path coverage impossible. We remove cycles from paths. We need to visit all states without looping through cycles forever, as you would have to in full path coverage. - maybe draw simple example on the board</a:t>
            </a:r>
            <a:endParaRPr/>
          </a:p>
          <a:p>
            <a:pPr indent="0" lvl="0" marL="0" rtl="0" algn="l">
              <a:lnSpc>
                <a:spcPct val="115000"/>
              </a:lnSpc>
              <a:spcBef>
                <a:spcPts val="0"/>
              </a:spcBef>
              <a:spcAft>
                <a:spcPts val="0"/>
              </a:spcAft>
              <a:buNone/>
            </a:pPr>
            <a:r>
              <a:rPr lang="sv-SE"/>
              <a:t>(3-4)</a:t>
            </a:r>
            <a:endParaRPr/>
          </a:p>
          <a:p>
            <a:pPr indent="0" lvl="0" marL="0" rtl="0" algn="l">
              <a:lnSpc>
                <a:spcPct val="115000"/>
              </a:lnSpc>
              <a:spcBef>
                <a:spcPts val="0"/>
              </a:spcBef>
              <a:spcAft>
                <a:spcPts val="0"/>
              </a:spcAft>
              <a:buNone/>
            </a:pPr>
            <a:r>
              <a:rPr lang="sv-SE"/>
              <a:t>(5-6)</a:t>
            </a:r>
            <a:endParaRPr/>
          </a:p>
          <a:p>
            <a:pPr indent="0" lvl="0" marL="0" rtl="0" algn="l">
              <a:lnSpc>
                <a:spcPct val="115000"/>
              </a:lnSpc>
              <a:spcBef>
                <a:spcPts val="0"/>
              </a:spcBef>
              <a:spcAft>
                <a:spcPts val="0"/>
              </a:spcAft>
              <a:buNone/>
            </a:pPr>
            <a:r>
              <a:rPr lang="sv-SE"/>
              <a:t>Even without looping, the number of paths can be exponentially high, so these are often impractical, but can be very powerful if they can be satisfied.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e8cad7615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e8cad7615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Remember - each state at most once. If you have to return to a previous state, you can end the path.</a:t>
            </a:r>
            <a:endParaRPr>
              <a:solidFill>
                <a:schemeClr val="dk1"/>
              </a:solidFill>
            </a:endParaRPr>
          </a:p>
          <a:p>
            <a:pPr indent="0" lvl="0" marL="0" rtl="0" algn="l">
              <a:spcBef>
                <a:spcPts val="0"/>
              </a:spcBef>
              <a:spcAft>
                <a:spcPts val="0"/>
              </a:spcAft>
              <a:buNone/>
            </a:pPr>
            <a:r>
              <a:rPr lang="sv-SE">
                <a:solidFill>
                  <a:schemeClr val="dk1"/>
                </a:solidFill>
              </a:rPr>
              <a:t>(5 clicks). I am not going to go over every one, but this should give the idea. Each path that does  not touch a state previouslt hit in that path must be covered. This gives a stopping criterion on subpaths, so that you do not loop forever, as you could in this case.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e8cad7615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e8cad7615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(1-2). Let’s pick a loop. (bring in)</a:t>
            </a:r>
            <a:endParaRPr>
              <a:solidFill>
                <a:schemeClr val="dk1"/>
              </a:solidFill>
            </a:endParaRPr>
          </a:p>
          <a:p>
            <a:pPr indent="0" lvl="0" marL="0" rtl="0" algn="l">
              <a:spcBef>
                <a:spcPts val="0"/>
              </a:spcBef>
              <a:spcAft>
                <a:spcPts val="0"/>
              </a:spcAft>
              <a:buNone/>
            </a:pPr>
            <a:r>
              <a:rPr lang="sv-SE">
                <a:solidFill>
                  <a:schemeClr val="dk1"/>
                </a:solidFill>
              </a:rPr>
              <a:t>The minimum can vary, in some cases, any test will exercise it multiple times, but it should be at least once. Then, pick some upper bound - probably less than 10. Then, something in the middle.</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6e8cad7615_0_17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e8cad7615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e8cad7615_0_18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e8cad7615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6e8cad7615_0_18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6e8cad7615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over)(3 clicks). Pretty simple.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e8cad7615_0_19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e8cad7615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a little more complicated.</a:t>
            </a:r>
            <a:endParaRPr/>
          </a:p>
          <a:p>
            <a:pPr indent="0" lvl="0" marL="0" rtl="0" algn="l">
              <a:lnSpc>
                <a:spcPct val="115000"/>
              </a:lnSpc>
              <a:spcBef>
                <a:spcPts val="0"/>
              </a:spcBef>
              <a:spcAft>
                <a:spcPts val="0"/>
              </a:spcAft>
              <a:buNone/>
            </a:pPr>
            <a:r>
              <a:rPr lang="sv-SE"/>
              <a:t>Start by expanding the first test (9 clicks)</a:t>
            </a:r>
            <a:endParaRPr/>
          </a:p>
          <a:p>
            <a:pPr indent="0" lvl="0" marL="0" rtl="0" algn="l">
              <a:lnSpc>
                <a:spcPct val="115000"/>
              </a:lnSpc>
              <a:spcBef>
                <a:spcPts val="0"/>
              </a:spcBef>
              <a:spcAft>
                <a:spcPts val="0"/>
              </a:spcAft>
              <a:buNone/>
            </a:pPr>
            <a:r>
              <a:rPr lang="sv-SE"/>
              <a:t>Just leaves one transition. For that, we need a second test because it is a transition out of the initial state, and there is no way back to the original state.</a:t>
            </a:r>
            <a:endParaRPr/>
          </a:p>
          <a:p>
            <a:pPr indent="0" lvl="0" marL="0" rtl="0" algn="l">
              <a:lnSpc>
                <a:spcPct val="115000"/>
              </a:lnSpc>
              <a:spcBef>
                <a:spcPts val="0"/>
              </a:spcBef>
              <a:spcAft>
                <a:spcPts val="0"/>
              </a:spcAft>
              <a:buNone/>
            </a:pPr>
            <a:r>
              <a:rPr lang="sv-SE"/>
              <a:t>Not the only suite, not even the best suite. That first test is really long and may be hard to understand. May want to distribute this out over both.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e8cad7615_0_2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8cad7615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it takes the system and throws away all details except those explicitly needed for design. </a:t>
            </a:r>
            <a:r>
              <a:rPr lang="sv-SE">
                <a:solidFill>
                  <a:schemeClr val="dk1"/>
                </a:solidFill>
              </a:rPr>
              <a:t>As long as the model still reflects the program, (2)</a:t>
            </a:r>
            <a:endParaRPr/>
          </a:p>
          <a:p>
            <a:pPr indent="0" lvl="0" marL="0" rtl="0" algn="l">
              <a:lnSpc>
                <a:spcPct val="115000"/>
              </a:lnSpc>
              <a:spcBef>
                <a:spcPts val="0"/>
              </a:spcBef>
              <a:spcAft>
                <a:spcPts val="0"/>
              </a:spcAft>
              <a:buNone/>
            </a:pPr>
            <a:r>
              <a:rPr lang="sv-SE"/>
              <a:t>(2 )</a:t>
            </a:r>
            <a:endParaRPr/>
          </a:p>
          <a:p>
            <a:pPr indent="0" lvl="0" marL="0" rtl="0" algn="l">
              <a:lnSpc>
                <a:spcPct val="115000"/>
              </a:lnSpc>
              <a:spcBef>
                <a:spcPts val="0"/>
              </a:spcBef>
              <a:spcAft>
                <a:spcPts val="0"/>
              </a:spcAft>
              <a:buNone/>
            </a:pPr>
            <a:r>
              <a:rPr lang="sv-SE"/>
              <a:t>Models can be (3), in which case they (5-7)</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e8cad7615_0_9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e8cad7615_0_9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78" name="Google Shape;478;g6e8cad7615_0_9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6e8cad7615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e8cad7615_0_10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85" name="Google Shape;485;g6e8cad7615_0_10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6e8cad7615_0_22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6e8cad7615_0_2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(1-2). You might have an account system, where the actual representation of account types is a three letter code, but in a specification, we might not care about that representation, we just care about whether they have an educational account. In that case, educational account is a predicate that is either true or false</a:t>
            </a:r>
            <a:endParaRPr/>
          </a:p>
          <a:p>
            <a:pPr indent="0" lvl="0" marL="0" rtl="0" algn="l">
              <a:lnSpc>
                <a:spcPct val="115000"/>
              </a:lnSpc>
              <a:spcBef>
                <a:spcPts val="0"/>
              </a:spcBef>
              <a:spcAft>
                <a:spcPts val="0"/>
              </a:spcAft>
              <a:buNone/>
            </a:pPr>
            <a:r>
              <a:rPr lang="sv-SE"/>
              <a:t>(4-5) - and, or, not, xor, implies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6e8cad7615_0_22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6e8cad7615_0_2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(1-2). For example, we might have a specification describing outputs that depend on the type of account - educational, business, or ondividual - the amount of current and yearly purchases, and the availability of special prices. These can be considered as a series of boolean conditions - educational account is either true or false - and outputs can be described as expressions over these predicates. For example (3-4)</a:t>
            </a:r>
            <a:endParaRPr/>
          </a:p>
          <a:p>
            <a:pPr indent="0" lvl="0" marL="0" rtl="0" algn="l">
              <a:lnSpc>
                <a:spcPct val="115000"/>
              </a:lnSpc>
              <a:spcBef>
                <a:spcPts val="0"/>
              </a:spcBef>
              <a:spcAft>
                <a:spcPts val="0"/>
              </a:spcAft>
              <a:buNone/>
            </a:pPr>
            <a:r>
              <a:rPr lang="sv-SE"/>
              <a:t>(5)</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6e8cad7615_0_23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6e8cad7615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1-5 - where the value doesn’t matter</a:t>
            </a:r>
            <a:endParaRPr/>
          </a:p>
          <a:p>
            <a:pPr indent="0" lvl="0" marL="0" rtl="0" algn="l">
              <a:lnSpc>
                <a:spcPct val="115000"/>
              </a:lnSpc>
              <a:spcBef>
                <a:spcPts val="0"/>
              </a:spcBef>
              <a:spcAft>
                <a:spcPts val="0"/>
              </a:spcAft>
              <a:buNone/>
            </a:pPr>
            <a:r>
              <a:rPr lang="sv-SE"/>
              <a:t>(6) and leaving out don’t care values.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6e8cad7615_0_23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6e8cad7615_0_2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 example)</a:t>
            </a:r>
            <a:endParaRPr/>
          </a:p>
          <a:p>
            <a:pPr indent="0" lvl="0" marL="0" rtl="0" algn="l">
              <a:lnSpc>
                <a:spcPct val="115000"/>
              </a:lnSpc>
              <a:spcBef>
                <a:spcPts val="0"/>
              </a:spcBef>
              <a:spcAft>
                <a:spcPts val="0"/>
              </a:spcAft>
              <a:buNone/>
            </a:pPr>
            <a:r>
              <a:rPr lang="sv-SE"/>
              <a:t>(1-4) that are tedious to express with standard boolean connectives. (5-6)</a:t>
            </a:r>
            <a:endParaRPr/>
          </a:p>
          <a:p>
            <a:pPr indent="0" lvl="0" marL="0" rtl="0" algn="l">
              <a:lnSpc>
                <a:spcPct val="115000"/>
              </a:lnSpc>
              <a:spcBef>
                <a:spcPts val="0"/>
              </a:spcBef>
              <a:spcAft>
                <a:spcPts val="0"/>
              </a:spcAft>
              <a:buNone/>
            </a:pPr>
            <a:r>
              <a:rPr lang="sv-SE"/>
              <a:t>at most one - all can be false, but at most, only one can be true</a:t>
            </a:r>
            <a:endParaRPr/>
          </a:p>
          <a:p>
            <a:pPr indent="0" lvl="0" marL="0" rtl="0" algn="l">
              <a:lnSpc>
                <a:spcPct val="115000"/>
              </a:lnSpc>
              <a:spcBef>
                <a:spcPts val="0"/>
              </a:spcBef>
              <a:spcAft>
                <a:spcPts val="0"/>
              </a:spcAft>
              <a:buNone/>
            </a:pPr>
            <a:r>
              <a:rPr lang="sv-SE"/>
              <a:t>exactly one - one of these must be true, rest must be false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6e8cad7615_0_24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6e8cad7615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 some examples</a:t>
            </a:r>
            <a:endParaRPr/>
          </a:p>
          <a:p>
            <a:pPr indent="0" lvl="0" marL="0" rtl="0" algn="l">
              <a:lnSpc>
                <a:spcPct val="115000"/>
              </a:lnSpc>
              <a:spcBef>
                <a:spcPts val="0"/>
              </a:spcBef>
              <a:spcAft>
                <a:spcPts val="0"/>
              </a:spcAft>
              <a:buNone/>
            </a:pPr>
            <a:r>
              <a:rPr lang="sv-SE"/>
              <a:t>Indicates different pricing policies, depending on a set of predicates that we can calculate.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6e8cad7615_0_25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6e8cad7615_0_2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three condition-related coverage metrics from structural testing can be used here, and again, the first two represent extreme ends of the spectrum</a:t>
            </a:r>
            <a:endParaRPr/>
          </a:p>
          <a:p>
            <a:pPr indent="0" lvl="0" marL="0" rtl="0" algn="l">
              <a:lnSpc>
                <a:spcPct val="115000"/>
              </a:lnSpc>
              <a:spcBef>
                <a:spcPts val="0"/>
              </a:spcBef>
              <a:spcAft>
                <a:spcPts val="0"/>
              </a:spcAft>
              <a:buNone/>
            </a:pPr>
            <a:r>
              <a:rPr lang="sv-SE"/>
              <a:t>(1-3) - this is fairly cheap and covers the basic business logic - the situations you’ve envisioned and included.</a:t>
            </a:r>
            <a:endParaRPr/>
          </a:p>
          <a:p>
            <a:pPr indent="0" lvl="0" marL="0" rtl="0" algn="l">
              <a:lnSpc>
                <a:spcPct val="115000"/>
              </a:lnSpc>
              <a:spcBef>
                <a:spcPts val="0"/>
              </a:spcBef>
              <a:spcAft>
                <a:spcPts val="0"/>
              </a:spcAft>
              <a:buNone/>
            </a:pPr>
            <a:r>
              <a:rPr lang="sv-SE"/>
              <a:t>(3-6)</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g6e8cad7615_0_25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6e8cad7615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for Basic condition coverage, we simply take each column and design test cases that match each. Again, don’t care entries can become whatever we want as long as no constraints are violated. What you can do here is to set those “don’t care” variables in such a way that one test satisfies multiple columns. </a:t>
            </a:r>
            <a:endParaRPr/>
          </a:p>
          <a:p>
            <a:pPr indent="0" lvl="0" marL="0" rtl="0" algn="l">
              <a:lnSpc>
                <a:spcPct val="115000"/>
              </a:lnSpc>
              <a:spcBef>
                <a:spcPts val="0"/>
              </a:spcBef>
              <a:spcAft>
                <a:spcPts val="0"/>
              </a:spcAft>
              <a:buNone/>
            </a:pPr>
            <a:r>
              <a:rPr lang="sv-SE"/>
              <a:t>- (go over - only one, can’t cover anything else just because of how EduAc works)</a:t>
            </a:r>
            <a:endParaRPr/>
          </a:p>
          <a:p>
            <a:pPr indent="0" lvl="0" marL="0" rtl="0" algn="l">
              <a:lnSpc>
                <a:spcPct val="115000"/>
              </a:lnSpc>
              <a:spcBef>
                <a:spcPts val="0"/>
              </a:spcBef>
              <a:spcAft>
                <a:spcPts val="0"/>
              </a:spcAft>
              <a:buNone/>
            </a:pPr>
            <a:r>
              <a:rPr lang="sv-SE"/>
              <a:t>- (same deal, T, T, can’t cover anything else)</a:t>
            </a:r>
            <a:endParaRPr/>
          </a:p>
          <a:p>
            <a:pPr indent="0" lvl="0" marL="0" rtl="0" algn="l">
              <a:lnSpc>
                <a:spcPct val="115000"/>
              </a:lnSpc>
              <a:spcBef>
                <a:spcPts val="0"/>
              </a:spcBef>
              <a:spcAft>
                <a:spcPts val="0"/>
              </a:spcAft>
              <a:buNone/>
            </a:pPr>
            <a:r>
              <a:rPr lang="sv-SE"/>
              <a:t>- (Go to the third column. Now, if we select carefully (CP &gt; ct2, SP&gt;T2), it looks like we could cover two tests with this one, but it would violate this constraint. </a:t>
            </a:r>
            <a:endParaRPr/>
          </a:p>
          <a:p>
            <a:pPr indent="0" lvl="0" marL="0" rtl="0" algn="l">
              <a:lnSpc>
                <a:spcPct val="115000"/>
              </a:lnSpc>
              <a:spcBef>
                <a:spcPts val="0"/>
              </a:spcBef>
              <a:spcAft>
                <a:spcPts val="0"/>
              </a:spcAft>
              <a:buNone/>
            </a:pPr>
            <a:r>
              <a:rPr lang="sv-SE"/>
              <a:t>- We can either have CP &lt;= Ct1 or CP &gt; Ct 2. By having that false, we can’t have the second as true. That actually tells us what to pick for a don’t care there as well</a:t>
            </a:r>
            <a:endParaRPr/>
          </a:p>
          <a:p>
            <a:pPr indent="0" lvl="0" marL="0" rtl="0" algn="l">
              <a:lnSpc>
                <a:spcPct val="115000"/>
              </a:lnSpc>
              <a:spcBef>
                <a:spcPts val="0"/>
              </a:spcBef>
              <a:spcAft>
                <a:spcPts val="0"/>
              </a:spcAft>
              <a:buNone/>
            </a:pPr>
            <a:r>
              <a:rPr lang="sv-SE"/>
              <a:t>- We can use these constraints to help fill out test cases. Unfortunately, we can’t cover multiple columns with one test here due to the constraints.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6e8cad7615_0_27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6e8cad7615_0_2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in compound condition coverage, we ignore the basic truth table. Instead, we take each condition and try all legal combinations - so all combinations allowed under our constraints.</a:t>
            </a:r>
            <a:endParaRPr/>
          </a:p>
          <a:p>
            <a:pPr indent="0" lvl="0" marL="0" rtl="0" algn="l">
              <a:lnSpc>
                <a:spcPct val="115000"/>
              </a:lnSpc>
              <a:spcBef>
                <a:spcPts val="0"/>
              </a:spcBef>
              <a:spcAft>
                <a:spcPts val="0"/>
              </a:spcAft>
              <a:buNone/>
            </a:pPr>
            <a:r>
              <a:rPr lang="sv-SE"/>
              <a:t>Ignoring constraints, we start with 2^9 combinations, or 512 test cases. We can’t actually run all of those, so this is where the constraints become important.</a:t>
            </a:r>
            <a:endParaRPr/>
          </a:p>
          <a:p>
            <a:pPr indent="0" lvl="0" marL="0" rtl="0" algn="l">
              <a:lnSpc>
                <a:spcPct val="115000"/>
              </a:lnSpc>
              <a:spcBef>
                <a:spcPts val="0"/>
              </a:spcBef>
              <a:spcAft>
                <a:spcPts val="0"/>
              </a:spcAft>
              <a:buNone/>
            </a:pPr>
            <a:r>
              <a:rPr lang="sv-SE"/>
              <a:t>we then take the constraints and rule out illegal combos</a:t>
            </a:r>
            <a:endParaRPr/>
          </a:p>
          <a:p>
            <a:pPr indent="0" lvl="0" marL="0" rtl="0" algn="l">
              <a:lnSpc>
                <a:spcPct val="115000"/>
              </a:lnSpc>
              <a:spcBef>
                <a:spcPts val="0"/>
              </a:spcBef>
              <a:spcAft>
                <a:spcPts val="0"/>
              </a:spcAft>
              <a:buNone/>
            </a:pPr>
            <a:r>
              <a:rPr lang="sv-SE"/>
              <a:t>- Right away, we see one combo that can’t happen - EduAc and BusAc can’t both be true, so that eliminates a large number of pairings - ¼, so 128. Leaving you with 384. We can pare down from there.</a:t>
            </a:r>
            <a:endParaRPr/>
          </a:p>
          <a:p>
            <a:pPr indent="0" lvl="0" marL="0" rtl="0" algn="l">
              <a:lnSpc>
                <a:spcPct val="115000"/>
              </a:lnSpc>
              <a:spcBef>
                <a:spcPts val="0"/>
              </a:spcBef>
              <a:spcAft>
                <a:spcPts val="0"/>
              </a:spcAft>
              <a:buNone/>
            </a:pPr>
            <a:r>
              <a:rPr lang="sv-SE"/>
              <a:t>- Our second constraint disallows YP &gt; YT1 = false and YP &gt; YT2 = true, so it removes another 96 combinations, leaving us with 288</a:t>
            </a:r>
            <a:endParaRPr/>
          </a:p>
          <a:p>
            <a:pPr indent="0" lvl="0" marL="0" rtl="0" algn="l">
              <a:lnSpc>
                <a:spcPct val="115000"/>
              </a:lnSpc>
              <a:spcBef>
                <a:spcPts val="0"/>
              </a:spcBef>
              <a:spcAft>
                <a:spcPts val="0"/>
              </a:spcAft>
              <a:buNone/>
            </a:pPr>
            <a:r>
              <a:rPr lang="sv-SE"/>
              <a:t>- Similar deal with our next constraint, disallows CP&gt;CT1 = false and CP &gt; CT2 = true. This removed another 64 combinations, down to 224. </a:t>
            </a:r>
            <a:endParaRPr/>
          </a:p>
          <a:p>
            <a:pPr indent="0" lvl="0" marL="0" rtl="0" algn="l">
              <a:lnSpc>
                <a:spcPct val="115000"/>
              </a:lnSpc>
              <a:spcBef>
                <a:spcPts val="0"/>
              </a:spcBef>
              <a:spcAft>
                <a:spcPts val="0"/>
              </a:spcAft>
              <a:buNone/>
            </a:pPr>
            <a:r>
              <a:rPr lang="sv-SE"/>
              <a:t>You get the idea.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e8cad7615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e8cad7615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what can we do with this model? Well, </a:t>
            </a:r>
            <a:endParaRPr>
              <a:solidFill>
                <a:schemeClr val="dk1"/>
              </a:solidFill>
            </a:endParaRPr>
          </a:p>
          <a:p>
            <a:pPr indent="0" lvl="0" marL="0" rtl="0" algn="l">
              <a:spcBef>
                <a:spcPts val="0"/>
              </a:spcBef>
              <a:spcAft>
                <a:spcPts val="0"/>
              </a:spcAft>
              <a:buNone/>
            </a:pPr>
            <a:r>
              <a:rPr lang="sv-SE">
                <a:solidFill>
                  <a:schemeClr val="dk1"/>
                </a:solidFill>
              </a:rPr>
              <a:t>(1-4).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6e8cad7615_0_28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6e8cad7615_0_2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third, MCDC, again strikes a balance between the extremes - potentially exposing more faults, but requiring fewer test cases than compound condition coverage</a:t>
            </a:r>
            <a:endParaRPr/>
          </a:p>
          <a:p>
            <a:pPr indent="0" lvl="0" marL="0" rtl="0" algn="l">
              <a:lnSpc>
                <a:spcPct val="115000"/>
              </a:lnSpc>
              <a:spcBef>
                <a:spcPts val="0"/>
              </a:spcBef>
              <a:spcAft>
                <a:spcPts val="0"/>
              </a:spcAft>
              <a:buNone/>
            </a:pPr>
            <a:r>
              <a:rPr lang="sv-SE"/>
              <a:t>(2-4) - consistent - they agree on all don’t care columns - we merge them back into one, prodivded no constraints are violated.</a:t>
            </a:r>
            <a:endParaRPr/>
          </a:p>
          <a:p>
            <a:pPr indent="0" lvl="0" marL="0" rtl="0" algn="l">
              <a:lnSpc>
                <a:spcPct val="115000"/>
              </a:lnSpc>
              <a:spcBef>
                <a:spcPts val="0"/>
              </a:spcBef>
              <a:spcAft>
                <a:spcPts val="0"/>
              </a:spcAft>
              <a:buNone/>
            </a:pPr>
            <a:r>
              <a:rPr lang="sv-SE"/>
              <a:t>The idea here is that (5) - those combinations that differ from the ones we’ve explicitly spelled out. These combinations should produce different outcomes from those already specified - either other specified outcomes or error conditions.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6e8cad7615_0_29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6e8cad7615_0_2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Take this example again.</a:t>
            </a:r>
            <a:endParaRPr/>
          </a:p>
          <a:p>
            <a:pPr indent="0" lvl="0" marL="0" rtl="0" algn="l">
              <a:lnSpc>
                <a:spcPct val="115000"/>
              </a:lnSpc>
              <a:spcBef>
                <a:spcPts val="0"/>
              </a:spcBef>
              <a:spcAft>
                <a:spcPts val="0"/>
              </a:spcAft>
              <a:buNone/>
            </a:pPr>
            <a:r>
              <a:rPr lang="sv-SE"/>
              <a:t>- col 1 - adds two, show flip. Both of these already exist in this table, though, so we don’t need to keep them</a:t>
            </a:r>
            <a:endParaRPr/>
          </a:p>
          <a:p>
            <a:pPr indent="0" lvl="0" marL="0" rtl="0" algn="l">
              <a:lnSpc>
                <a:spcPct val="115000"/>
              </a:lnSpc>
              <a:spcBef>
                <a:spcPts val="0"/>
              </a:spcBef>
              <a:spcAft>
                <a:spcPts val="0"/>
              </a:spcAft>
              <a:buNone/>
            </a:pPr>
            <a:r>
              <a:rPr lang="sv-SE"/>
              <a:t>- col 2 - adds two, show flip - also both already here, so we don’t need to keep them. </a:t>
            </a:r>
            <a:endParaRPr/>
          </a:p>
          <a:p>
            <a:pPr indent="0" lvl="0" marL="0" rtl="0" algn="l">
              <a:lnSpc>
                <a:spcPct val="115000"/>
              </a:lnSpc>
              <a:spcBef>
                <a:spcPts val="0"/>
              </a:spcBef>
              <a:spcAft>
                <a:spcPts val="0"/>
              </a:spcAft>
              <a:buNone/>
            </a:pPr>
            <a:r>
              <a:rPr lang="sv-SE"/>
              <a:t>- col 3 - adds four, show flip - three of these are new, so we keep them, the fourth exists, so we get rid of it</a:t>
            </a:r>
            <a:endParaRPr/>
          </a:p>
          <a:p>
            <a:pPr indent="0" lvl="0" marL="0" rtl="0" algn="l">
              <a:lnSpc>
                <a:spcPct val="115000"/>
              </a:lnSpc>
              <a:spcBef>
                <a:spcPts val="0"/>
              </a:spcBef>
              <a:spcAft>
                <a:spcPts val="0"/>
              </a:spcAft>
              <a:buNone/>
            </a:pPr>
            <a:r>
              <a:rPr lang="sv-SE"/>
              <a:t>You get the idea. If we keep going, we will add several new columns to the table, but fewer than would be required for compound condition coverage.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6e8cad7615_0_30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6e8cad7615_0_3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6e8cad7615_0_31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6e8cad7615_0_3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How many tests for compound condition - 6 conditions, 2^6 = 64 tests. Let’s see what we can do with MCDC</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6e8cad7615_0_31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6e8cad7615_0_3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First col - we add four tests. Second violates rule - infant/child, so we remove it. Third says the flight is neither domestic or international, so it goes. Fourth violates constraints dom/int. </a:t>
            </a:r>
            <a:endParaRPr/>
          </a:p>
          <a:p>
            <a:pPr indent="0" lvl="0" marL="0" rtl="0" algn="l">
              <a:lnSpc>
                <a:spcPct val="115000"/>
              </a:lnSpc>
              <a:spcBef>
                <a:spcPts val="0"/>
              </a:spcBef>
              <a:spcAft>
                <a:spcPts val="0"/>
              </a:spcAft>
              <a:buNone/>
            </a:pPr>
            <a:r>
              <a:rPr lang="sv-SE"/>
              <a:t>- 1/2 - contradicts constraints, 3 - already have, 4 - contradicts constraints</a:t>
            </a:r>
            <a:endParaRPr/>
          </a:p>
          <a:p>
            <a:pPr indent="0" lvl="0" marL="0" rtl="0" algn="l">
              <a:lnSpc>
                <a:spcPct val="115000"/>
              </a:lnSpc>
              <a:spcBef>
                <a:spcPts val="0"/>
              </a:spcBef>
              <a:spcAft>
                <a:spcPts val="0"/>
              </a:spcAft>
              <a:buNone/>
            </a:pPr>
            <a:r>
              <a:rPr lang="sv-SE"/>
              <a:t>- first doesn’t violate constraints, so we’ll keep it for now - we’ll talk about that in a minute. Second is something we  already have, so it goes. Third is ok too</a:t>
            </a:r>
            <a:endParaRPr/>
          </a:p>
          <a:p>
            <a:pPr indent="0" lvl="0" marL="0" rtl="0" algn="l">
              <a:lnSpc>
                <a:spcPct val="115000"/>
              </a:lnSpc>
              <a:spcBef>
                <a:spcPts val="0"/>
              </a:spcBef>
              <a:spcAft>
                <a:spcPts val="0"/>
              </a:spcAft>
              <a:buNone/>
            </a:pPr>
            <a:r>
              <a:rPr lang="sv-SE"/>
              <a:t>- add two, both are bad, both go</a:t>
            </a:r>
            <a:endParaRPr/>
          </a:p>
          <a:p>
            <a:pPr indent="0" lvl="0" marL="0" rtl="0" algn="l">
              <a:lnSpc>
                <a:spcPct val="115000"/>
              </a:lnSpc>
              <a:spcBef>
                <a:spcPts val="0"/>
              </a:spcBef>
              <a:spcAft>
                <a:spcPts val="0"/>
              </a:spcAft>
              <a:buNone/>
            </a:pPr>
            <a:r>
              <a:rPr lang="sv-SE"/>
              <a:t>- adds three - first two we already have, third is fine for now</a:t>
            </a:r>
            <a:endParaRPr/>
          </a:p>
          <a:p>
            <a:pPr indent="0" lvl="0" marL="0" rtl="0" algn="l">
              <a:lnSpc>
                <a:spcPct val="115000"/>
              </a:lnSpc>
              <a:spcBef>
                <a:spcPts val="0"/>
              </a:spcBef>
              <a:spcAft>
                <a:spcPts val="0"/>
              </a:spcAft>
              <a:buNone/>
            </a:pPr>
            <a:r>
              <a:rPr lang="sv-SE"/>
              <a:t>- adds two, both ok - first, can’t leave domestic as a don’t care.</a:t>
            </a:r>
            <a:endParaRPr/>
          </a:p>
          <a:p>
            <a:pPr indent="0" lvl="0" marL="0" rtl="0" algn="l">
              <a:lnSpc>
                <a:spcPct val="115000"/>
              </a:lnSpc>
              <a:spcBef>
                <a:spcPts val="0"/>
              </a:spcBef>
              <a:spcAft>
                <a:spcPts val="0"/>
              </a:spcAft>
              <a:buNone/>
            </a:pPr>
            <a:r>
              <a:rPr lang="sv-SE"/>
              <a:t>Now, we can simplify this a bit. Some of these cases can be combined by taking out don’t cares and making them explicit. First, let’s add in outcomes</a:t>
            </a:r>
            <a:endParaRPr/>
          </a:p>
          <a:p>
            <a:pPr indent="0" lvl="0" marL="0" rtl="0" algn="l">
              <a:lnSpc>
                <a:spcPct val="115000"/>
              </a:lnSpc>
              <a:spcBef>
                <a:spcPts val="0"/>
              </a:spcBef>
              <a:spcAft>
                <a:spcPts val="0"/>
              </a:spcAft>
              <a:buNone/>
            </a:pPr>
            <a:r>
              <a:rPr lang="sv-SE"/>
              <a:t>- go over marked. Now, let’s merge the redundant ones.</a:t>
            </a:r>
            <a:endParaRPr/>
          </a:p>
          <a:p>
            <a:pPr indent="0" lvl="0" marL="0" rtl="0" algn="l">
              <a:lnSpc>
                <a:spcPct val="115000"/>
              </a:lnSpc>
              <a:spcBef>
                <a:spcPts val="0"/>
              </a:spcBef>
              <a:spcAft>
                <a:spcPts val="0"/>
              </a:spcAft>
              <a:buNone/>
            </a:pPr>
            <a:r>
              <a:rPr lang="sv-SE"/>
              <a:t>- get rid of red, needs info about the flight type, get rid of blue on right, is redundant, green, get rid of left, purple, get rid of left</a:t>
            </a:r>
            <a:endParaRPr/>
          </a:p>
          <a:p>
            <a:pPr indent="0" lvl="0" marL="0" rtl="0" algn="l">
              <a:lnSpc>
                <a:spcPct val="115000"/>
              </a:lnSpc>
              <a:spcBef>
                <a:spcPts val="0"/>
              </a:spcBef>
              <a:spcAft>
                <a:spcPts val="0"/>
              </a:spcAft>
              <a:buNone/>
            </a:pPr>
            <a:r>
              <a:rPr lang="sv-SE"/>
              <a:t>- Now, left with 9 test cases. Slightly more than our original 6, but we cover a better range of conditional cases and hit a few more outcomes.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6e8cad7615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6e8cad7615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6e8cad7615_0_4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6e8cad7615_0_4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8cad7615_0_4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8cad7615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(1-6). All as part of the process of verification - of using the specification to look for faults in the system.</a:t>
            </a:r>
            <a:endParaRPr/>
          </a:p>
          <a:p>
            <a:pPr indent="0" lvl="0" marL="0" rtl="0" algn="l">
              <a:lnSpc>
                <a:spcPct val="115000"/>
              </a:lnSpc>
              <a:spcBef>
                <a:spcPts val="0"/>
              </a:spcBef>
              <a:spcAft>
                <a:spcPts val="0"/>
              </a:spcAft>
              <a:buNone/>
            </a:pPr>
            <a:r>
              <a:rPr lang="sv-SE"/>
              <a:t>Anytime that you have structure, you can measure coverage of that structure - just like we did with source code. Today, we’ll present some common model types and go over how to derive test cases that achieve coverage over those models.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e8cad7615_0_6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8cad7615_0_6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be useful for analysis, there are four properties that we want to see out of a model. </a:t>
            </a:r>
            <a:endParaRPr>
              <a:solidFill>
                <a:schemeClr val="dk1"/>
              </a:solidFill>
            </a:endParaRPr>
          </a:p>
          <a:p>
            <a:pPr indent="0" lvl="0" marL="0" rtl="0" algn="l">
              <a:spcBef>
                <a:spcPts val="0"/>
              </a:spcBef>
              <a:spcAft>
                <a:spcPts val="0"/>
              </a:spcAft>
              <a:buNone/>
            </a:pPr>
            <a:r>
              <a:rPr lang="sv-SE">
                <a:solidFill>
                  <a:schemeClr val="dk1"/>
                </a:solidFill>
              </a:rPr>
              <a:t>(read) - this depends on how it will be used. For human inspection, a model must be relatively simple. Otherwise, you’ll get lost. For automated verification, it can be more complex, but must not fall prey to state space explosion. it needs to still be small enough to be analyzed computationally. </a:t>
            </a:r>
            <a:endParaRPr>
              <a:solidFill>
                <a:schemeClr val="dk1"/>
              </a:solidFill>
            </a:endParaRPr>
          </a:p>
          <a:p>
            <a:pPr indent="0" lvl="0" marL="0" rtl="0" algn="l">
              <a:spcBef>
                <a:spcPts val="0"/>
              </a:spcBef>
              <a:spcAft>
                <a:spcPts val="0"/>
              </a:spcAft>
              <a:buNone/>
            </a:pPr>
            <a:r>
              <a:rPr lang="sv-SE">
                <a:solidFill>
                  <a:schemeClr val="dk1"/>
                </a:solidFill>
              </a:rPr>
              <a:t>(read6)</a:t>
            </a:r>
            <a:endParaRPr>
              <a:solidFill>
                <a:schemeClr val="dk1"/>
              </a:solidFill>
            </a:endParaRPr>
          </a:p>
          <a:p>
            <a:pPr indent="0" lvl="0" marL="0" rtl="0" algn="l">
              <a:spcBef>
                <a:spcPts val="0"/>
              </a:spcBef>
              <a:spcAft>
                <a:spcPts val="0"/>
              </a:spcAft>
              <a:buNone/>
            </a:pPr>
            <a:r>
              <a:rPr lang="sv-SE">
                <a:solidFill>
                  <a:schemeClr val="dk1"/>
                </a:solidFill>
              </a:rPr>
              <a:t>You need to be able to run this analysis and link it back to the real system. (read7)</a:t>
            </a:r>
            <a:endParaRPr>
              <a:solidFill>
                <a:schemeClr val="dk1"/>
              </a:solidFill>
            </a:endParaRPr>
          </a:p>
          <a:p>
            <a:pPr indent="0" lvl="0" marL="0" rtl="0" algn="l">
              <a:spcBef>
                <a:spcPts val="0"/>
              </a:spcBef>
              <a:spcAft>
                <a:spcPts val="0"/>
              </a:spcAft>
              <a:buNone/>
            </a:pPr>
            <a:r>
              <a:rPr lang="sv-SE">
                <a:solidFill>
                  <a:schemeClr val="dk1"/>
                </a:solidFill>
              </a:rPr>
              <a:t>For instance, you’d build seperate models to analyze airflow over an aircraft fusulage and to analyze the internal layout for efficient passenger loading.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e8cad7615_0_6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8cad7615_0_6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read) If a property is violated, we must be able to tell why it was violated. If we model a building design, and it tells us that it collapses when there is an earthquake, we need to be able to go through the analysis and figure out what we can change to prevent a collapse in the next simulation. </a:t>
            </a:r>
            <a:endParaRPr>
              <a:solidFill>
                <a:schemeClr val="dk1"/>
              </a:solidFill>
            </a:endParaRPr>
          </a:p>
          <a:p>
            <a:pPr indent="0" lvl="0" marL="0" rtl="0" algn="l">
              <a:spcBef>
                <a:spcPts val="0"/>
              </a:spcBef>
              <a:spcAft>
                <a:spcPts val="0"/>
              </a:spcAft>
              <a:buNone/>
            </a:pPr>
            <a:r>
              <a:rPr lang="sv-SE">
                <a:solidFill>
                  <a:schemeClr val="dk1"/>
                </a:solidFill>
              </a:rPr>
              <a:t>(read) - don’t adapt them to be so specific to a simplified version of your problem that they fail to be useful for use on the un-abstracted problem.  There are limitations to what a lot of these verification techniques can analyze, but still, there is a difference between working within limitations and still getting some meaning out of the analysis and performing a pointless analysis just for the sake of looking smart. (read).</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e8cad7615_0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8cad7615_0_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47" name="Google Shape;147;g6e8cad7615_0_9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13: Model-Based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4,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Abstraction</a:t>
            </a:r>
            <a:endParaRPr/>
          </a:p>
        </p:txBody>
      </p:sp>
      <p:sp>
        <p:nvSpPr>
          <p:cNvPr id="156" name="Google Shape;156;p24"/>
          <p:cNvSpPr txBox="1"/>
          <p:nvPr>
            <p:ph idx="1" type="body"/>
          </p:nvPr>
        </p:nvSpPr>
        <p:spPr>
          <a:xfrm>
            <a:off x="468900" y="1205175"/>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program execution can be viewed as a sequence of states alternating with actions.</a:t>
            </a:r>
            <a:endParaRPr/>
          </a:p>
          <a:p>
            <a:pPr indent="-393700" lvl="0" marL="457200" rtl="0" algn="l">
              <a:spcBef>
                <a:spcPts val="1000"/>
              </a:spcBef>
              <a:spcAft>
                <a:spcPts val="0"/>
              </a:spcAft>
              <a:buSzPts val="2600"/>
              <a:buChar char="•"/>
            </a:pPr>
            <a:r>
              <a:rPr lang="sv-SE"/>
              <a:t>Software “behavior” is a sequence of state-action-state transitions. </a:t>
            </a:r>
            <a:endParaRPr/>
          </a:p>
          <a:p>
            <a:pPr indent="-393700" lvl="0" marL="457200" rtl="0" algn="l">
              <a:spcBef>
                <a:spcPts val="1000"/>
              </a:spcBef>
              <a:spcAft>
                <a:spcPts val="0"/>
              </a:spcAft>
              <a:buSzPts val="2600"/>
              <a:buChar char="•"/>
            </a:pPr>
            <a:r>
              <a:rPr lang="sv-SE"/>
              <a:t>The set of all possible behaviors is often infinite.</a:t>
            </a:r>
            <a:endParaRPr/>
          </a:p>
          <a:p>
            <a:pPr indent="-368300" lvl="1" marL="914400" rtl="0" algn="l">
              <a:spcBef>
                <a:spcPts val="500"/>
              </a:spcBef>
              <a:spcAft>
                <a:spcPts val="0"/>
              </a:spcAft>
              <a:buSzPts val="2200"/>
              <a:buChar char="•"/>
            </a:pPr>
            <a:r>
              <a:rPr lang="sv-SE"/>
              <a:t>Called the “state space” of the program.</a:t>
            </a:r>
            <a:endParaRPr/>
          </a:p>
          <a:p>
            <a:pPr indent="-368300" lvl="1" marL="914400" rtl="0" algn="l">
              <a:spcBef>
                <a:spcPts val="500"/>
              </a:spcBef>
              <a:spcAft>
                <a:spcPts val="0"/>
              </a:spcAft>
              <a:buSzPts val="2200"/>
              <a:buChar char="•"/>
            </a:pPr>
            <a:r>
              <a:rPr lang="sv-SE"/>
              <a:t>Models of execution are finite abstractions (simplifications) of the full program’s state space.</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57" name="Google Shape;15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163" name="Google Shape;163;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A directed graph.</a:t>
            </a:r>
            <a:endParaRPr sz="2400"/>
          </a:p>
          <a:p>
            <a:pPr indent="-381000" lvl="0" marL="457200" marR="0" rtl="0" algn="l">
              <a:lnSpc>
                <a:spcPct val="100000"/>
              </a:lnSpc>
              <a:spcBef>
                <a:spcPts val="0"/>
              </a:spcBef>
              <a:spcAft>
                <a:spcPts val="0"/>
              </a:spcAft>
              <a:buSzPts val="2400"/>
              <a:buChar char="•"/>
            </a:pPr>
            <a:r>
              <a:rPr lang="sv-SE" sz="2400"/>
              <a:t>Nodes represent states</a:t>
            </a:r>
            <a:endParaRPr sz="2400"/>
          </a:p>
          <a:p>
            <a:pPr indent="-355600" lvl="1" marL="914400" marR="0" rtl="0" algn="l">
              <a:lnSpc>
                <a:spcPct val="100000"/>
              </a:lnSpc>
              <a:spcBef>
                <a:spcPts val="0"/>
              </a:spcBef>
              <a:spcAft>
                <a:spcPts val="0"/>
              </a:spcAft>
              <a:buSzPts val="2000"/>
              <a:buChar char="•"/>
            </a:pPr>
            <a:r>
              <a:rPr lang="sv-SE" sz="2000"/>
              <a:t>An abstract description of the current </a:t>
            </a:r>
            <a:br>
              <a:rPr lang="sv-SE" sz="2000"/>
            </a:br>
            <a:r>
              <a:rPr lang="sv-SE" sz="2000"/>
              <a:t>value of an entity’s attributes. </a:t>
            </a:r>
            <a:endParaRPr sz="2000"/>
          </a:p>
          <a:p>
            <a:pPr indent="-381000" lvl="0" marL="457200" marR="0" rtl="0" algn="l">
              <a:lnSpc>
                <a:spcPct val="100000"/>
              </a:lnSpc>
              <a:spcBef>
                <a:spcPts val="0"/>
              </a:spcBef>
              <a:spcAft>
                <a:spcPts val="0"/>
              </a:spcAft>
              <a:buSzPts val="2400"/>
              <a:buChar char="•"/>
            </a:pPr>
            <a:r>
              <a:rPr lang="sv-SE" sz="2400"/>
              <a:t>Edges represent transitions between states.</a:t>
            </a:r>
            <a:endParaRPr sz="2400"/>
          </a:p>
          <a:p>
            <a:pPr indent="-355600" lvl="1" marL="914400" marR="0" rtl="0" algn="l">
              <a:lnSpc>
                <a:spcPct val="100000"/>
              </a:lnSpc>
              <a:spcBef>
                <a:spcPts val="0"/>
              </a:spcBef>
              <a:spcAft>
                <a:spcPts val="0"/>
              </a:spcAft>
              <a:buSzPts val="2000"/>
              <a:buChar char="•"/>
            </a:pPr>
            <a:r>
              <a:rPr lang="sv-SE" sz="2000"/>
              <a:t>Events cause the state to change.</a:t>
            </a:r>
            <a:endParaRPr sz="2000"/>
          </a:p>
          <a:p>
            <a:pPr indent="-355600" lvl="1" marL="914400" marR="0" rtl="0" algn="l">
              <a:lnSpc>
                <a:spcPct val="100000"/>
              </a:lnSpc>
              <a:spcBef>
                <a:spcPts val="0"/>
              </a:spcBef>
              <a:spcAft>
                <a:spcPts val="0"/>
              </a:spcAft>
              <a:buSzPts val="2000"/>
              <a:buChar char="•"/>
            </a:pPr>
            <a:r>
              <a:rPr lang="sv-SE" sz="2000"/>
              <a:t>Labeled </a:t>
            </a:r>
            <a:r>
              <a:rPr lang="sv-SE" sz="2000">
                <a:latin typeface="Courier New"/>
                <a:ea typeface="Courier New"/>
                <a:cs typeface="Courier New"/>
                <a:sym typeface="Courier New"/>
              </a:rPr>
              <a:t>event [guard] / activity</a:t>
            </a:r>
            <a:endParaRPr sz="2000">
              <a:latin typeface="Courier New"/>
              <a:ea typeface="Courier New"/>
              <a:cs typeface="Courier New"/>
              <a:sym typeface="Courier New"/>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event</a:t>
            </a:r>
            <a:r>
              <a:rPr lang="sv-SE"/>
              <a:t>: The event that triggered the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guard</a:t>
            </a:r>
            <a:r>
              <a:rPr lang="sv-SE"/>
              <a:t>: Conditions that must be true to choose a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activity</a:t>
            </a:r>
            <a:r>
              <a:rPr lang="sv-SE"/>
              <a:t>: Behavior exhibited by the object when this transition is taken. </a:t>
            </a:r>
            <a:endParaRPr/>
          </a:p>
        </p:txBody>
      </p:sp>
      <p:pic>
        <p:nvPicPr>
          <p:cNvPr descr="2.gif" id="164" name="Google Shape;164;p25"/>
          <p:cNvPicPr preferRelativeResize="0"/>
          <p:nvPr/>
        </p:nvPicPr>
        <p:blipFill>
          <a:blip r:embed="rId3">
            <a:alphaModFix/>
          </a:blip>
          <a:stretch>
            <a:fillRect/>
          </a:stretch>
        </p:blipFill>
        <p:spPr>
          <a:xfrm>
            <a:off x="5928400" y="1027225"/>
            <a:ext cx="2908106" cy="1619137"/>
          </a:xfrm>
          <a:prstGeom prst="rect">
            <a:avLst/>
          </a:prstGeom>
          <a:noFill/>
          <a:ln>
            <a:noFill/>
          </a:ln>
        </p:spPr>
      </p:pic>
      <p:sp>
        <p:nvSpPr>
          <p:cNvPr id="165" name="Google Shape;165;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Terminology</a:t>
            </a:r>
            <a:endParaRPr/>
          </a:p>
        </p:txBody>
      </p:sp>
      <p:sp>
        <p:nvSpPr>
          <p:cNvPr id="171" name="Google Shape;171;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b="1" lang="sv-SE"/>
              <a:t>Event - </a:t>
            </a:r>
            <a:r>
              <a:rPr lang="sv-SE"/>
              <a:t>Something that happens at a point in time.</a:t>
            </a:r>
            <a:endParaRPr/>
          </a:p>
          <a:p>
            <a:pPr indent="-368300" lvl="1" marL="914400" marR="0" rtl="0" algn="l">
              <a:lnSpc>
                <a:spcPct val="100000"/>
              </a:lnSpc>
              <a:spcBef>
                <a:spcPts val="0"/>
              </a:spcBef>
              <a:spcAft>
                <a:spcPts val="0"/>
              </a:spcAft>
              <a:buClr>
                <a:schemeClr val="dk1"/>
              </a:buClr>
              <a:buSzPts val="2200"/>
              <a:buFont typeface="Arial"/>
              <a:buChar char="•"/>
            </a:pPr>
            <a:r>
              <a:rPr lang="sv-SE"/>
              <a:t>Operator presses a self-test button on the device.</a:t>
            </a:r>
            <a:endParaRPr/>
          </a:p>
          <a:p>
            <a:pPr indent="-368300" lvl="1" marL="914400" marR="0" rtl="0" algn="l">
              <a:lnSpc>
                <a:spcPct val="100000"/>
              </a:lnSpc>
              <a:spcBef>
                <a:spcPts val="0"/>
              </a:spcBef>
              <a:spcAft>
                <a:spcPts val="0"/>
              </a:spcAft>
              <a:buClr>
                <a:schemeClr val="dk1"/>
              </a:buClr>
              <a:buSzPts val="2200"/>
              <a:buFont typeface="Arial"/>
              <a:buChar char="•"/>
            </a:pPr>
            <a:r>
              <a:rPr lang="sv-SE"/>
              <a:t>The alarm goes off.</a:t>
            </a:r>
            <a:endParaRPr/>
          </a:p>
          <a:p>
            <a:pPr indent="-393700" lvl="0" marL="457200" marR="0" rtl="0" algn="l">
              <a:lnSpc>
                <a:spcPct val="100000"/>
              </a:lnSpc>
              <a:spcBef>
                <a:spcPts val="0"/>
              </a:spcBef>
              <a:spcAft>
                <a:spcPts val="0"/>
              </a:spcAft>
              <a:buSzPts val="2600"/>
              <a:buChar char="•"/>
            </a:pPr>
            <a:r>
              <a:rPr b="1" lang="sv-SE"/>
              <a:t>Condition</a:t>
            </a:r>
            <a:r>
              <a:rPr lang="sv-SE"/>
              <a:t> - Describes a property that can be true or false and has duration.</a:t>
            </a:r>
            <a:endParaRPr/>
          </a:p>
          <a:p>
            <a:pPr indent="-368300" lvl="1" marL="914400" marR="0" rtl="0" algn="l">
              <a:lnSpc>
                <a:spcPct val="100000"/>
              </a:lnSpc>
              <a:spcBef>
                <a:spcPts val="0"/>
              </a:spcBef>
              <a:spcAft>
                <a:spcPts val="0"/>
              </a:spcAft>
              <a:buSzPts val="2200"/>
              <a:buChar char="•"/>
            </a:pPr>
            <a:r>
              <a:rPr lang="sv-SE"/>
              <a:t>The fuel level is high.</a:t>
            </a:r>
            <a:endParaRPr/>
          </a:p>
          <a:p>
            <a:pPr indent="-368300" lvl="1" marL="914400" marR="0" rtl="0" algn="l">
              <a:lnSpc>
                <a:spcPct val="100000"/>
              </a:lnSpc>
              <a:spcBef>
                <a:spcPts val="0"/>
              </a:spcBef>
              <a:spcAft>
                <a:spcPts val="0"/>
              </a:spcAft>
              <a:buSzPts val="2200"/>
              <a:buChar char="•"/>
            </a:pPr>
            <a:r>
              <a:rPr lang="sv-SE"/>
              <a:t>The alarm is on.</a:t>
            </a:r>
            <a:endParaRPr/>
          </a:p>
        </p:txBody>
      </p:sp>
      <p:sp>
        <p:nvSpPr>
          <p:cNvPr id="172" name="Google Shape;172;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Terminology</a:t>
            </a:r>
            <a:endParaRPr/>
          </a:p>
        </p:txBody>
      </p:sp>
      <p:sp>
        <p:nvSpPr>
          <p:cNvPr id="178" name="Google Shape;178;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b="1" lang="sv-SE"/>
              <a:t>State</a:t>
            </a:r>
            <a:r>
              <a:rPr lang="sv-SE"/>
              <a:t> - An abstract description of the current value of an entity’s attributes.</a:t>
            </a:r>
            <a:endParaRPr/>
          </a:p>
          <a:p>
            <a:pPr indent="-368300" lvl="1" marL="914400" marR="0" rtl="0" algn="l">
              <a:lnSpc>
                <a:spcPct val="100000"/>
              </a:lnSpc>
              <a:spcBef>
                <a:spcPts val="0"/>
              </a:spcBef>
              <a:spcAft>
                <a:spcPts val="0"/>
              </a:spcAft>
              <a:buSzPts val="2200"/>
              <a:buChar char="•"/>
            </a:pPr>
            <a:r>
              <a:rPr lang="sv-SE"/>
              <a:t>The controller is in the “self-test” state after the self-test button has been pressed, and leaves it when the rest button has been pressed.</a:t>
            </a:r>
            <a:endParaRPr/>
          </a:p>
          <a:p>
            <a:pPr indent="-355600" lvl="1" marL="914400" marR="0" rtl="0" algn="l">
              <a:lnSpc>
                <a:spcPct val="100000"/>
              </a:lnSpc>
              <a:spcBef>
                <a:spcPts val="0"/>
              </a:spcBef>
              <a:spcAft>
                <a:spcPts val="0"/>
              </a:spcAft>
              <a:buSzPts val="2000"/>
              <a:buChar char="•"/>
            </a:pPr>
            <a:r>
              <a:rPr lang="sv-SE"/>
              <a:t>The tank is in the “too-low” state when the fuel level is below the set threshold for N seconds.</a:t>
            </a:r>
            <a:r>
              <a:rPr lang="sv-SE" sz="2000"/>
              <a:t> </a:t>
            </a:r>
            <a:endParaRPr sz="2000"/>
          </a:p>
        </p:txBody>
      </p:sp>
      <p:sp>
        <p:nvSpPr>
          <p:cNvPr id="179" name="Google Shape;17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States, Transitions, and Guards</a:t>
            </a:r>
            <a:endParaRPr/>
          </a:p>
        </p:txBody>
      </p:sp>
      <p:sp>
        <p:nvSpPr>
          <p:cNvPr id="185" name="Google Shape;18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States change in response to events.</a:t>
            </a:r>
            <a:endParaRPr/>
          </a:p>
          <a:p>
            <a:pPr indent="-368300" lvl="1" marL="914400" marR="0" rtl="0" algn="l">
              <a:lnSpc>
                <a:spcPct val="100000"/>
              </a:lnSpc>
              <a:spcBef>
                <a:spcPts val="0"/>
              </a:spcBef>
              <a:spcAft>
                <a:spcPts val="0"/>
              </a:spcAft>
              <a:buSzPts val="2200"/>
              <a:buChar char="•"/>
            </a:pPr>
            <a:r>
              <a:rPr lang="sv-SE"/>
              <a:t>A state change is called a </a:t>
            </a:r>
            <a:r>
              <a:rPr b="1" lang="sv-SE"/>
              <a:t>transition</a:t>
            </a:r>
            <a:r>
              <a:rPr lang="sv-SE"/>
              <a:t>.</a:t>
            </a:r>
            <a:endParaRPr/>
          </a:p>
          <a:p>
            <a:pPr indent="-393700" lvl="0" marL="457200" marR="0" rtl="0" algn="l">
              <a:lnSpc>
                <a:spcPct val="100000"/>
              </a:lnSpc>
              <a:spcBef>
                <a:spcPts val="0"/>
              </a:spcBef>
              <a:spcAft>
                <a:spcPts val="0"/>
              </a:spcAft>
              <a:buSzPts val="2600"/>
              <a:buChar char="•"/>
            </a:pPr>
            <a:r>
              <a:rPr lang="sv-SE"/>
              <a:t>When multiple responses to an event (transitions triggered by that event) are possible, the choice is guided by the current conditions.</a:t>
            </a:r>
            <a:endParaRPr/>
          </a:p>
          <a:p>
            <a:pPr indent="-368300" lvl="1" marL="914400" marR="0" rtl="0" algn="l">
              <a:lnSpc>
                <a:spcPct val="100000"/>
              </a:lnSpc>
              <a:spcBef>
                <a:spcPts val="0"/>
              </a:spcBef>
              <a:spcAft>
                <a:spcPts val="0"/>
              </a:spcAft>
              <a:buSzPts val="2200"/>
              <a:buChar char="•"/>
            </a:pPr>
            <a:r>
              <a:rPr lang="sv-SE"/>
              <a:t>These conditions are also called the </a:t>
            </a:r>
            <a:r>
              <a:rPr b="1" lang="sv-SE"/>
              <a:t>guards</a:t>
            </a:r>
            <a:r>
              <a:rPr lang="sv-SE"/>
              <a:t> on a transition.</a:t>
            </a:r>
            <a:endParaRPr/>
          </a:p>
        </p:txBody>
      </p:sp>
      <p:sp>
        <p:nvSpPr>
          <p:cNvPr id="186" name="Google Shape;18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92" name="Google Shape;19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latin typeface="Courier New"/>
                <a:ea typeface="Courier New"/>
                <a:cs typeface="Courier New"/>
                <a:sym typeface="Courier New"/>
              </a:rPr>
              <a:t>event</a:t>
            </a:r>
            <a:r>
              <a:rPr lang="sv-SE"/>
              <a:t>: The event that triggered the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guard</a:t>
            </a:r>
            <a:r>
              <a:rPr lang="sv-SE"/>
              <a:t>: Conditions that must be true to choose this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activity</a:t>
            </a:r>
            <a:r>
              <a:rPr lang="sv-SE"/>
              <a:t>: Behavior exhibited by the object when this transition is taken. </a:t>
            </a:r>
            <a:endParaRPr/>
          </a:p>
        </p:txBody>
      </p:sp>
      <p:sp>
        <p:nvSpPr>
          <p:cNvPr id="193" name="Google Shape;19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99" name="Google Shape;199;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All three are optional.</a:t>
            </a:r>
            <a:endParaRPr/>
          </a:p>
          <a:p>
            <a:pPr indent="-381000" lvl="1" marL="914400" marR="0" rtl="0" algn="l">
              <a:lnSpc>
                <a:spcPct val="100000"/>
              </a:lnSpc>
              <a:spcBef>
                <a:spcPts val="0"/>
              </a:spcBef>
              <a:spcAft>
                <a:spcPts val="0"/>
              </a:spcAft>
              <a:buSzPts val="2400"/>
              <a:buChar char="•"/>
            </a:pPr>
            <a:r>
              <a:rPr lang="sv-SE"/>
              <a:t>Missing Activity: No output from this transition. </a:t>
            </a:r>
            <a:endParaRPr/>
          </a:p>
          <a:p>
            <a:pPr indent="-368300" lvl="1" marL="914400" marR="0" rtl="0" algn="l">
              <a:lnSpc>
                <a:spcPct val="100000"/>
              </a:lnSpc>
              <a:spcBef>
                <a:spcPts val="0"/>
              </a:spcBef>
              <a:spcAft>
                <a:spcPts val="0"/>
              </a:spcAft>
              <a:buSzPts val="2200"/>
              <a:buChar char="•"/>
            </a:pPr>
            <a:r>
              <a:rPr lang="sv-SE"/>
              <a:t>Missing Guard: Always take this transition if the event occurs.</a:t>
            </a:r>
            <a:endParaRPr/>
          </a:p>
          <a:p>
            <a:pPr indent="-368300" lvl="1" marL="914400" marR="0" rtl="0" algn="l">
              <a:lnSpc>
                <a:spcPct val="100000"/>
              </a:lnSpc>
              <a:spcBef>
                <a:spcPts val="0"/>
              </a:spcBef>
              <a:spcAft>
                <a:spcPts val="0"/>
              </a:spcAft>
              <a:buSzPts val="2200"/>
              <a:buChar char="•"/>
            </a:pPr>
            <a:r>
              <a:rPr lang="sv-SE"/>
              <a:t>Missing Event: Take this transition immediately.</a:t>
            </a:r>
            <a:endParaRPr/>
          </a:p>
        </p:txBody>
      </p:sp>
      <p:sp>
        <p:nvSpPr>
          <p:cNvPr id="200" name="Google Shape;20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 Examples</a:t>
            </a:r>
            <a:endParaRPr/>
          </a:p>
        </p:txBody>
      </p:sp>
      <p:sp>
        <p:nvSpPr>
          <p:cNvPr id="206" name="Google Shape;206;p31"/>
          <p:cNvSpPr txBox="1"/>
          <p:nvPr>
            <p:ph idx="1" type="body"/>
          </p:nvPr>
        </p:nvSpPr>
        <p:spPr>
          <a:xfrm>
            <a:off x="468900" y="1093025"/>
            <a:ext cx="8217900" cy="3669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rtl="0" algn="l">
              <a:spcBef>
                <a:spcPts val="1000"/>
              </a:spcBef>
              <a:spcAft>
                <a:spcPts val="0"/>
              </a:spcAft>
              <a:buSzPts val="2600"/>
              <a:buChar char="•"/>
            </a:pPr>
            <a:r>
              <a:rPr lang="sv-SE"/>
              <a:t>The controller is in the “self-test” mode after the test button is pressed, and leaves it when the rest button is pressed.</a:t>
            </a:r>
            <a:endParaRPr/>
          </a:p>
          <a:p>
            <a:pPr indent="-368300" lvl="1" marL="914400" rtl="0" algn="l">
              <a:spcBef>
                <a:spcPts val="0"/>
              </a:spcBef>
              <a:spcAft>
                <a:spcPts val="0"/>
              </a:spcAft>
              <a:buSzPts val="2200"/>
              <a:buChar char="•"/>
            </a:pPr>
            <a:r>
              <a:rPr lang="sv-SE"/>
              <a:t>Pressing self-test button is an </a:t>
            </a:r>
            <a:r>
              <a:rPr b="1" lang="sv-SE">
                <a:latin typeface="Courier New"/>
                <a:ea typeface="Courier New"/>
                <a:cs typeface="Courier New"/>
                <a:sym typeface="Courier New"/>
              </a:rPr>
              <a:t>event</a:t>
            </a:r>
            <a:r>
              <a:rPr b="1" lang="sv-SE"/>
              <a:t>.</a:t>
            </a:r>
            <a:endParaRPr b="1"/>
          </a:p>
          <a:p>
            <a:pPr indent="-368300" lvl="1" marL="914400" rtl="0" algn="l">
              <a:spcBef>
                <a:spcPts val="0"/>
              </a:spcBef>
              <a:spcAft>
                <a:spcPts val="0"/>
              </a:spcAft>
              <a:buSzPts val="2200"/>
              <a:buChar char="•"/>
            </a:pPr>
            <a:r>
              <a:rPr lang="sv-SE"/>
              <a:t>Pressing the rest button is an </a:t>
            </a:r>
            <a:r>
              <a:rPr b="1" lang="sv-SE">
                <a:latin typeface="Courier New"/>
                <a:ea typeface="Courier New"/>
                <a:cs typeface="Courier New"/>
                <a:sym typeface="Courier New"/>
              </a:rPr>
              <a:t>event</a:t>
            </a:r>
            <a:r>
              <a:rPr lang="sv-SE"/>
              <a:t>.</a:t>
            </a:r>
            <a:endParaRPr/>
          </a:p>
          <a:p>
            <a:pPr indent="-393700" lvl="0" marL="457200" rtl="0" algn="l">
              <a:spcBef>
                <a:spcPts val="0"/>
              </a:spcBef>
              <a:spcAft>
                <a:spcPts val="0"/>
              </a:spcAft>
              <a:buSzPts val="2600"/>
              <a:buChar char="•"/>
            </a:pPr>
            <a:r>
              <a:rPr lang="sv-SE"/>
              <a:t>The tank is in the “too-low” state when fuel level is below the threshold for N seconds.</a:t>
            </a:r>
            <a:endParaRPr/>
          </a:p>
          <a:p>
            <a:pPr indent="-368300" lvl="1" marL="914400" rtl="0" algn="l">
              <a:spcBef>
                <a:spcPts val="0"/>
              </a:spcBef>
              <a:spcAft>
                <a:spcPts val="0"/>
              </a:spcAft>
              <a:buSzPts val="2200"/>
              <a:buChar char="•"/>
            </a:pPr>
            <a:r>
              <a:rPr lang="sv-SE"/>
              <a:t>Fuel level below threshold for N seconds is a </a:t>
            </a:r>
            <a:r>
              <a:rPr b="1" lang="sv-SE">
                <a:latin typeface="Courier New"/>
                <a:ea typeface="Courier New"/>
                <a:cs typeface="Courier New"/>
                <a:sym typeface="Courier New"/>
              </a:rPr>
              <a:t>guard</a:t>
            </a:r>
            <a:r>
              <a:rPr lang="sv-SE"/>
              <a:t>. </a:t>
            </a:r>
            <a:endParaRPr/>
          </a:p>
          <a:p>
            <a:pPr indent="0" lvl="0" marL="0" marR="0" rtl="0" algn="l">
              <a:lnSpc>
                <a:spcPct val="100000"/>
              </a:lnSpc>
              <a:spcBef>
                <a:spcPts val="600"/>
              </a:spcBef>
              <a:spcAft>
                <a:spcPts val="0"/>
              </a:spcAft>
              <a:buNone/>
            </a:pPr>
            <a:r>
              <a:t/>
            </a:r>
            <a:endParaRPr sz="2400"/>
          </a:p>
        </p:txBody>
      </p:sp>
      <p:sp>
        <p:nvSpPr>
          <p:cNvPr id="207" name="Google Shape;20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Gumball Machine</a:t>
            </a:r>
            <a:endParaRPr/>
          </a:p>
        </p:txBody>
      </p:sp>
      <p:sp>
        <p:nvSpPr>
          <p:cNvPr id="213" name="Google Shape;213;p32"/>
          <p:cNvSpPr/>
          <p:nvPr/>
        </p:nvSpPr>
        <p:spPr>
          <a:xfrm>
            <a:off x="3618169" y="1936442"/>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Quarter</a:t>
            </a:r>
            <a:endParaRPr/>
          </a:p>
        </p:txBody>
      </p:sp>
      <p:sp>
        <p:nvSpPr>
          <p:cNvPr id="214" name="Google Shape;214;p32"/>
          <p:cNvSpPr/>
          <p:nvPr/>
        </p:nvSpPr>
        <p:spPr>
          <a:xfrm>
            <a:off x="4057505" y="1294031"/>
            <a:ext cx="296100" cy="2217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32"/>
          <p:cNvCxnSpPr>
            <a:stCxn id="214" idx="4"/>
            <a:endCxn id="213" idx="0"/>
          </p:cNvCxnSpPr>
          <p:nvPr/>
        </p:nvCxnSpPr>
        <p:spPr>
          <a:xfrm>
            <a:off x="4205555" y="1515731"/>
            <a:ext cx="300" cy="420600"/>
          </a:xfrm>
          <a:prstGeom prst="straightConnector1">
            <a:avLst/>
          </a:prstGeom>
          <a:noFill/>
          <a:ln cap="flat" cmpd="sng" w="19050">
            <a:solidFill>
              <a:schemeClr val="dk2"/>
            </a:solidFill>
            <a:prstDash val="solid"/>
            <a:round/>
            <a:headEnd len="med" w="med" type="none"/>
            <a:tailEnd len="med" w="med" type="triangle"/>
          </a:ln>
        </p:spPr>
      </p:cxnSp>
      <p:sp>
        <p:nvSpPr>
          <p:cNvPr id="216" name="Google Shape;216;p32"/>
          <p:cNvSpPr/>
          <p:nvPr/>
        </p:nvSpPr>
        <p:spPr>
          <a:xfrm>
            <a:off x="3618169" y="2829445"/>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Quarter Inserted</a:t>
            </a:r>
            <a:endParaRPr/>
          </a:p>
        </p:txBody>
      </p:sp>
      <p:cxnSp>
        <p:nvCxnSpPr>
          <p:cNvPr id="217" name="Google Shape;217;p32"/>
          <p:cNvCxnSpPr>
            <a:stCxn id="213" idx="2"/>
            <a:endCxn id="216" idx="0"/>
          </p:cNvCxnSpPr>
          <p:nvPr/>
        </p:nvCxnSpPr>
        <p:spPr>
          <a:xfrm>
            <a:off x="4205719" y="2416442"/>
            <a:ext cx="0" cy="413100"/>
          </a:xfrm>
          <a:prstGeom prst="straightConnector1">
            <a:avLst/>
          </a:prstGeom>
          <a:noFill/>
          <a:ln cap="flat" cmpd="sng" w="19050">
            <a:solidFill>
              <a:schemeClr val="dk2"/>
            </a:solidFill>
            <a:prstDash val="solid"/>
            <a:round/>
            <a:headEnd len="med" w="med" type="none"/>
            <a:tailEnd len="med" w="med" type="triangle"/>
          </a:ln>
        </p:spPr>
      </p:cxnSp>
      <p:sp>
        <p:nvSpPr>
          <p:cNvPr id="218" name="Google Shape;218;p32"/>
          <p:cNvSpPr txBox="1"/>
          <p:nvPr/>
        </p:nvSpPr>
        <p:spPr>
          <a:xfrm>
            <a:off x="4269907" y="2512148"/>
            <a:ext cx="2739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inserts quarter</a:t>
            </a:r>
            <a:endParaRPr/>
          </a:p>
        </p:txBody>
      </p:sp>
      <p:cxnSp>
        <p:nvCxnSpPr>
          <p:cNvPr id="219" name="Google Shape;219;p32"/>
          <p:cNvCxnSpPr/>
          <p:nvPr/>
        </p:nvCxnSpPr>
        <p:spPr>
          <a:xfrm rot="10800000">
            <a:off x="3802806" y="2416345"/>
            <a:ext cx="0" cy="413100"/>
          </a:xfrm>
          <a:prstGeom prst="straightConnector1">
            <a:avLst/>
          </a:prstGeom>
          <a:noFill/>
          <a:ln cap="flat" cmpd="sng" w="19050">
            <a:solidFill>
              <a:schemeClr val="dk2"/>
            </a:solidFill>
            <a:prstDash val="solid"/>
            <a:round/>
            <a:headEnd len="med" w="med" type="none"/>
            <a:tailEnd len="med" w="med" type="triangle"/>
          </a:ln>
        </p:spPr>
      </p:cxnSp>
      <p:sp>
        <p:nvSpPr>
          <p:cNvPr id="220" name="Google Shape;220;p32"/>
          <p:cNvSpPr txBox="1"/>
          <p:nvPr/>
        </p:nvSpPr>
        <p:spPr>
          <a:xfrm>
            <a:off x="1970726" y="2512148"/>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ejects quarter</a:t>
            </a:r>
            <a:endParaRPr/>
          </a:p>
        </p:txBody>
      </p:sp>
      <p:sp>
        <p:nvSpPr>
          <p:cNvPr id="221" name="Google Shape;221;p32"/>
          <p:cNvSpPr/>
          <p:nvPr/>
        </p:nvSpPr>
        <p:spPr>
          <a:xfrm>
            <a:off x="5598298"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Gumball Sold</a:t>
            </a:r>
            <a:endParaRPr/>
          </a:p>
        </p:txBody>
      </p:sp>
      <p:cxnSp>
        <p:nvCxnSpPr>
          <p:cNvPr id="222" name="Google Shape;222;p32"/>
          <p:cNvCxnSpPr>
            <a:endCxn id="221" idx="0"/>
          </p:cNvCxnSpPr>
          <p:nvPr/>
        </p:nvCxnSpPr>
        <p:spPr>
          <a:xfrm>
            <a:off x="4792948" y="3069504"/>
            <a:ext cx="1392900" cy="532500"/>
          </a:xfrm>
          <a:prstGeom prst="straightConnector1">
            <a:avLst/>
          </a:prstGeom>
          <a:noFill/>
          <a:ln cap="flat" cmpd="sng" w="19050">
            <a:solidFill>
              <a:schemeClr val="dk2"/>
            </a:solidFill>
            <a:prstDash val="solid"/>
            <a:round/>
            <a:headEnd len="med" w="med" type="none"/>
            <a:tailEnd len="med" w="med" type="triangle"/>
          </a:ln>
        </p:spPr>
      </p:cxnSp>
      <p:sp>
        <p:nvSpPr>
          <p:cNvPr id="223" name="Google Shape;223;p32"/>
          <p:cNvSpPr txBox="1"/>
          <p:nvPr/>
        </p:nvSpPr>
        <p:spPr>
          <a:xfrm>
            <a:off x="5362020" y="3057080"/>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turns crank</a:t>
            </a:r>
            <a:endParaRPr/>
          </a:p>
        </p:txBody>
      </p:sp>
      <p:sp>
        <p:nvSpPr>
          <p:cNvPr id="224" name="Google Shape;224;p32"/>
          <p:cNvSpPr/>
          <p:nvPr/>
        </p:nvSpPr>
        <p:spPr>
          <a:xfrm>
            <a:off x="1291167"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Out of Gumballs</a:t>
            </a:r>
            <a:endParaRPr/>
          </a:p>
        </p:txBody>
      </p:sp>
      <p:cxnSp>
        <p:nvCxnSpPr>
          <p:cNvPr id="225" name="Google Shape;225;p32"/>
          <p:cNvCxnSpPr>
            <a:endCxn id="224" idx="3"/>
          </p:cNvCxnSpPr>
          <p:nvPr/>
        </p:nvCxnSpPr>
        <p:spPr>
          <a:xfrm rot="10800000">
            <a:off x="2466267" y="3842004"/>
            <a:ext cx="3132300" cy="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32"/>
          <p:cNvSpPr txBox="1"/>
          <p:nvPr/>
        </p:nvSpPr>
        <p:spPr>
          <a:xfrm>
            <a:off x="828622" y="1800944"/>
            <a:ext cx="20019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&gt; 0]</a:t>
            </a:r>
            <a:endParaRPr/>
          </a:p>
        </p:txBody>
      </p:sp>
      <p:sp>
        <p:nvSpPr>
          <p:cNvPr id="227" name="Google Shape;227;p32"/>
          <p:cNvSpPr/>
          <p:nvPr/>
        </p:nvSpPr>
        <p:spPr>
          <a:xfrm>
            <a:off x="4819009" y="2170530"/>
            <a:ext cx="2580561" cy="1663365"/>
          </a:xfrm>
          <a:custGeom>
            <a:rect b="b" l="l" r="r" t="t"/>
            <a:pathLst>
              <a:path extrusionOk="0" h="96399" w="111870">
                <a:moveTo>
                  <a:pt x="85688" y="96399"/>
                </a:moveTo>
                <a:lnTo>
                  <a:pt x="111870" y="1785"/>
                </a:lnTo>
                <a:lnTo>
                  <a:pt x="0" y="0"/>
                </a:lnTo>
              </a:path>
            </a:pathLst>
          </a:custGeom>
          <a:noFill/>
          <a:ln cap="flat" cmpd="sng" w="19050">
            <a:solidFill>
              <a:schemeClr val="dk2"/>
            </a:solidFill>
            <a:prstDash val="solid"/>
            <a:round/>
            <a:headEnd len="med" w="med" type="none"/>
            <a:tailEnd len="med" w="med" type="triangle"/>
          </a:ln>
        </p:spPr>
      </p:sp>
      <p:sp>
        <p:nvSpPr>
          <p:cNvPr id="228" name="Google Shape;228;p32"/>
          <p:cNvSpPr txBox="1"/>
          <p:nvPr/>
        </p:nvSpPr>
        <p:spPr>
          <a:xfrm>
            <a:off x="7009463" y="3278633"/>
            <a:ext cx="1571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&gt; 0] / dispense gumball</a:t>
            </a:r>
            <a:endParaRPr/>
          </a:p>
        </p:txBody>
      </p:sp>
      <p:sp>
        <p:nvSpPr>
          <p:cNvPr id="229" name="Google Shape;229;p32"/>
          <p:cNvSpPr/>
          <p:nvPr/>
        </p:nvSpPr>
        <p:spPr>
          <a:xfrm>
            <a:off x="563438" y="2098649"/>
            <a:ext cx="3019813" cy="1745516"/>
          </a:xfrm>
          <a:custGeom>
            <a:rect b="b" l="l" r="r" t="t"/>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med" w="med" type="none"/>
            <a:tailEnd len="med" w="med" type="triangle"/>
          </a:ln>
        </p:spPr>
      </p:sp>
      <p:sp>
        <p:nvSpPr>
          <p:cNvPr id="230" name="Google Shape;230;p32"/>
          <p:cNvSpPr txBox="1"/>
          <p:nvPr/>
        </p:nvSpPr>
        <p:spPr>
          <a:xfrm>
            <a:off x="2653401" y="3920112"/>
            <a:ext cx="2874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 0] / dispense gumball</a:t>
            </a:r>
            <a:endParaRPr/>
          </a:p>
        </p:txBody>
      </p:sp>
      <p:sp>
        <p:nvSpPr>
          <p:cNvPr id="231" name="Google Shape;231;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on Transitions</a:t>
            </a:r>
            <a:endParaRPr/>
          </a:p>
        </p:txBody>
      </p:sp>
      <p:sp>
        <p:nvSpPr>
          <p:cNvPr id="237" name="Google Shape;237;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Guards must be mutually exclusive</a:t>
            </a:r>
            <a:endParaRPr/>
          </a:p>
        </p:txBody>
      </p:sp>
      <p:sp>
        <p:nvSpPr>
          <p:cNvPr id="238" name="Google Shape;238;p33"/>
          <p:cNvSpPr txBox="1"/>
          <p:nvPr>
            <p:ph idx="1" type="body"/>
          </p:nvPr>
        </p:nvSpPr>
        <p:spPr>
          <a:xfrm>
            <a:off x="4692275" y="1597163"/>
            <a:ext cx="3994500" cy="29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If an event occurs and no transition is valid, then the event is ignored.</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sv-SE" sz="2400">
                <a:solidFill>
                  <a:schemeClr val="dk1"/>
                </a:solidFill>
              </a:rPr>
              <a:t>last bill ejected [balance &gt; 0 &amp;&amp; balance &gt;= needed]</a:t>
            </a:r>
            <a:endParaRPr b="1" sz="2400">
              <a:solidFill>
                <a:schemeClr val="dk1"/>
              </a:solidFill>
            </a:endParaRPr>
          </a:p>
        </p:txBody>
      </p:sp>
      <p:sp>
        <p:nvSpPr>
          <p:cNvPr id="239" name="Google Shape;239;p33"/>
          <p:cNvSpPr/>
          <p:nvPr/>
        </p:nvSpPr>
        <p:spPr>
          <a:xfrm>
            <a:off x="1955325" y="2437519"/>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Able to Purchase</a:t>
            </a:r>
            <a:endParaRPr/>
          </a:p>
        </p:txBody>
      </p:sp>
      <p:sp>
        <p:nvSpPr>
          <p:cNvPr id="240" name="Google Shape;240;p33"/>
          <p:cNvSpPr txBox="1"/>
          <p:nvPr/>
        </p:nvSpPr>
        <p:spPr>
          <a:xfrm>
            <a:off x="331650" y="281919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 0]</a:t>
            </a:r>
            <a:endParaRPr/>
          </a:p>
        </p:txBody>
      </p:sp>
      <p:sp>
        <p:nvSpPr>
          <p:cNvPr id="241" name="Google Shape;241;p33"/>
          <p:cNvSpPr/>
          <p:nvPr/>
        </p:nvSpPr>
        <p:spPr>
          <a:xfrm>
            <a:off x="52717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Money</a:t>
            </a:r>
            <a:endParaRPr/>
          </a:p>
        </p:txBody>
      </p:sp>
      <p:cxnSp>
        <p:nvCxnSpPr>
          <p:cNvPr id="242" name="Google Shape;242;p33"/>
          <p:cNvCxnSpPr>
            <a:stCxn id="239" idx="2"/>
            <a:endCxn id="241" idx="0"/>
          </p:cNvCxnSpPr>
          <p:nvPr/>
        </p:nvCxnSpPr>
        <p:spPr>
          <a:xfrm flipH="1">
            <a:off x="1163925" y="2959219"/>
            <a:ext cx="1428000" cy="616200"/>
          </a:xfrm>
          <a:prstGeom prst="straightConnector1">
            <a:avLst/>
          </a:prstGeom>
          <a:noFill/>
          <a:ln cap="flat" cmpd="sng" w="19050">
            <a:solidFill>
              <a:schemeClr val="dk2"/>
            </a:solidFill>
            <a:prstDash val="solid"/>
            <a:round/>
            <a:headEnd len="med" w="med" type="none"/>
            <a:tailEnd len="med" w="med" type="triangle"/>
          </a:ln>
        </p:spPr>
      </p:cxnSp>
      <p:sp>
        <p:nvSpPr>
          <p:cNvPr id="243" name="Google Shape;243;p33"/>
          <p:cNvSpPr/>
          <p:nvPr/>
        </p:nvSpPr>
        <p:spPr>
          <a:xfrm>
            <a:off x="259192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More Money Needed</a:t>
            </a:r>
            <a:endParaRPr/>
          </a:p>
        </p:txBody>
      </p:sp>
      <p:cxnSp>
        <p:nvCxnSpPr>
          <p:cNvPr id="244" name="Google Shape;244;p33"/>
          <p:cNvCxnSpPr>
            <a:stCxn id="239" idx="2"/>
            <a:endCxn id="243" idx="0"/>
          </p:cNvCxnSpPr>
          <p:nvPr/>
        </p:nvCxnSpPr>
        <p:spPr>
          <a:xfrm>
            <a:off x="2591925" y="2959219"/>
            <a:ext cx="636600" cy="616200"/>
          </a:xfrm>
          <a:prstGeom prst="straightConnector1">
            <a:avLst/>
          </a:prstGeom>
          <a:noFill/>
          <a:ln cap="flat" cmpd="sng" w="19050">
            <a:solidFill>
              <a:schemeClr val="dk2"/>
            </a:solidFill>
            <a:prstDash val="solid"/>
            <a:round/>
            <a:headEnd len="med" w="med" type="none"/>
            <a:tailEnd len="med" w="med" type="triangle"/>
          </a:ln>
        </p:spPr>
      </p:cxnSp>
      <p:sp>
        <p:nvSpPr>
          <p:cNvPr id="245" name="Google Shape;245;p33"/>
          <p:cNvSpPr txBox="1"/>
          <p:nvPr/>
        </p:nvSpPr>
        <p:spPr>
          <a:xfrm>
            <a:off x="3141575" y="277614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&gt; 0 &amp;&amp; balance &lt; needed]  </a:t>
            </a:r>
            <a:endParaRPr/>
          </a:p>
        </p:txBody>
      </p:sp>
      <p:sp>
        <p:nvSpPr>
          <p:cNvPr id="246" name="Google Shape;24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Models and Software Analysis</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Before and while building products, engineers analyze models to address design questions.</a:t>
            </a:r>
            <a:endParaRPr/>
          </a:p>
          <a:p>
            <a:pPr indent="-393700" lvl="0" marL="457200" marR="0" rtl="0" algn="l">
              <a:lnSpc>
                <a:spcPct val="100000"/>
              </a:lnSpc>
              <a:spcBef>
                <a:spcPts val="0"/>
              </a:spcBef>
              <a:spcAft>
                <a:spcPts val="0"/>
              </a:spcAft>
              <a:buSzPts val="2600"/>
              <a:buChar char="•"/>
            </a:pPr>
            <a:r>
              <a:rPr lang="sv-SE"/>
              <a:t>Software is no different.</a:t>
            </a:r>
            <a:endParaRPr/>
          </a:p>
          <a:p>
            <a:pPr indent="-419100" lvl="0" marL="457200" marR="0" rtl="0" algn="l">
              <a:lnSpc>
                <a:spcPct val="100000"/>
              </a:lnSpc>
              <a:spcBef>
                <a:spcPts val="0"/>
              </a:spcBef>
              <a:spcAft>
                <a:spcPts val="0"/>
              </a:spcAft>
              <a:buClr>
                <a:schemeClr val="dk1"/>
              </a:buClr>
              <a:buSzPts val="3000"/>
              <a:buFont typeface="Arial"/>
              <a:buChar char="•"/>
            </a:pPr>
            <a:r>
              <a:rPr lang="sv-SE"/>
              <a:t>Software models capture different ways that the software </a:t>
            </a:r>
            <a:r>
              <a:rPr i="1" lang="sv-SE"/>
              <a:t>behaves</a:t>
            </a:r>
            <a:r>
              <a:rPr lang="sv-SE"/>
              <a:t> during execution.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Internal Activities</a:t>
            </a:r>
            <a:endParaRPr/>
          </a:p>
        </p:txBody>
      </p:sp>
      <p:sp>
        <p:nvSpPr>
          <p:cNvPr id="252" name="Google Shape;252;p34"/>
          <p:cNvSpPr txBox="1"/>
          <p:nvPr>
            <p:ph idx="1" type="body"/>
          </p:nvPr>
        </p:nvSpPr>
        <p:spPr>
          <a:xfrm>
            <a:off x="468895" y="1282400"/>
            <a:ext cx="42765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States can react to events and conditions without transitioning using internal activities.</a:t>
            </a:r>
            <a:endParaRPr sz="2400"/>
          </a:p>
        </p:txBody>
      </p:sp>
      <p:sp>
        <p:nvSpPr>
          <p:cNvPr id="253" name="Google Shape;253;p34"/>
          <p:cNvSpPr txBox="1"/>
          <p:nvPr>
            <p:ph idx="1" type="body"/>
          </p:nvPr>
        </p:nvSpPr>
        <p:spPr>
          <a:xfrm>
            <a:off x="4692275" y="900128"/>
            <a:ext cx="3994500" cy="34803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Special events: </a:t>
            </a:r>
            <a:r>
              <a:rPr b="1" lang="sv-SE" sz="2400">
                <a:solidFill>
                  <a:schemeClr val="dk1"/>
                </a:solidFill>
              </a:rPr>
              <a:t>entry</a:t>
            </a:r>
            <a:r>
              <a:rPr lang="sv-SE" sz="2400">
                <a:solidFill>
                  <a:schemeClr val="dk1"/>
                </a:solidFill>
              </a:rPr>
              <a:t> and </a:t>
            </a:r>
            <a:r>
              <a:rPr b="1" lang="sv-SE" sz="2400">
                <a:solidFill>
                  <a:schemeClr val="dk1"/>
                </a:solidFill>
              </a:rPr>
              <a:t>exit</a:t>
            </a:r>
            <a:r>
              <a:rPr lang="sv-SE" sz="2400">
                <a:solidFill>
                  <a:schemeClr val="dk1"/>
                </a:solidFill>
              </a:rPr>
              <a:t>.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activities occur until a transition occurs.</a:t>
            </a:r>
            <a:endParaRPr sz="24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On each “time step”.</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and exit not re-triggered without a self-transition.</a:t>
            </a:r>
            <a:endParaRPr sz="1800">
              <a:solidFill>
                <a:schemeClr val="dk1"/>
              </a:solidFill>
            </a:endParaRPr>
          </a:p>
        </p:txBody>
      </p:sp>
      <p:sp>
        <p:nvSpPr>
          <p:cNvPr id="254" name="Google Shape;254;p34"/>
          <p:cNvSpPr/>
          <p:nvPr/>
        </p:nvSpPr>
        <p:spPr>
          <a:xfrm>
            <a:off x="611375" y="2989613"/>
            <a:ext cx="3912600" cy="1461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Typing</a:t>
            </a:r>
            <a:endParaRPr b="1" sz="2400"/>
          </a:p>
          <a:p>
            <a:pPr indent="0" lvl="0" marL="0" rtl="0" algn="l">
              <a:spcBef>
                <a:spcPts val="0"/>
              </a:spcBef>
              <a:spcAft>
                <a:spcPts val="0"/>
              </a:spcAft>
              <a:buNone/>
            </a:pPr>
            <a:r>
              <a:rPr lang="sv-SE"/>
              <a:t>entry / highlight all</a:t>
            </a:r>
            <a:endParaRPr/>
          </a:p>
          <a:p>
            <a:pPr indent="0" lvl="0" marL="0" rtl="0" algn="l">
              <a:spcBef>
                <a:spcPts val="0"/>
              </a:spcBef>
              <a:spcAft>
                <a:spcPts val="0"/>
              </a:spcAft>
              <a:buNone/>
            </a:pPr>
            <a:r>
              <a:rPr lang="sv-SE"/>
              <a:t>exit / update field</a:t>
            </a:r>
            <a:endParaRPr/>
          </a:p>
          <a:p>
            <a:pPr indent="0" lvl="0" marL="0" rtl="0" algn="l">
              <a:spcBef>
                <a:spcPts val="0"/>
              </a:spcBef>
              <a:spcAft>
                <a:spcPts val="0"/>
              </a:spcAft>
              <a:buNone/>
            </a:pPr>
            <a:r>
              <a:rPr lang="sv-SE"/>
              <a:t>character entered / add to field</a:t>
            </a:r>
            <a:endParaRPr/>
          </a:p>
          <a:p>
            <a:pPr indent="0" lvl="0" marL="0" rtl="0" algn="l">
              <a:spcBef>
                <a:spcPts val="0"/>
              </a:spcBef>
              <a:spcAft>
                <a:spcPts val="0"/>
              </a:spcAft>
              <a:buNone/>
            </a:pPr>
            <a:r>
              <a:rPr lang="sv-SE"/>
              <a:t>help requested [verbose] / open help page</a:t>
            </a:r>
            <a:endParaRPr/>
          </a:p>
          <a:p>
            <a:pPr indent="0" lvl="0" marL="0" rtl="0" algn="l">
              <a:spcBef>
                <a:spcPts val="0"/>
              </a:spcBef>
              <a:spcAft>
                <a:spcPts val="0"/>
              </a:spcAft>
              <a:buNone/>
            </a:pPr>
            <a:r>
              <a:rPr lang="sv-SE"/>
              <a:t>help requested [minimal] / update status bar</a:t>
            </a:r>
            <a:endParaRPr/>
          </a:p>
        </p:txBody>
      </p:sp>
      <p:sp>
        <p:nvSpPr>
          <p:cNvPr id="255" name="Google Shape;255;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a:t>
            </a:r>
            <a:endParaRPr/>
          </a:p>
        </p:txBody>
      </p:sp>
      <p:sp>
        <p:nvSpPr>
          <p:cNvPr id="261" name="Google Shape;261;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t>If the product is covered by warranty or maintenance contract, maintenance can be requested through the web site or by bringing the item to a designated maintenance station.</a:t>
            </a:r>
            <a:endParaRPr sz="2000"/>
          </a:p>
          <a:p>
            <a:pPr indent="0" lvl="0" marL="0" marR="0" rtl="0" algn="l">
              <a:lnSpc>
                <a:spcPct val="100000"/>
              </a:lnSpc>
              <a:spcBef>
                <a:spcPts val="600"/>
              </a:spcBef>
              <a:spcAft>
                <a:spcPts val="0"/>
              </a:spcAft>
              <a:buNone/>
            </a:pPr>
            <a:r>
              <a:rPr lang="sv-SE" sz="2000"/>
              <a:t>If the maintenance is requested by web and the customer is a US resident, the item is picked up from the customer. Otherwise, the customer will ship the item.</a:t>
            </a:r>
            <a:endParaRPr sz="2000"/>
          </a:p>
          <a:p>
            <a:pPr indent="0" lvl="0" marL="0" marR="0" rtl="0" algn="l">
              <a:lnSpc>
                <a:spcPct val="100000"/>
              </a:lnSpc>
              <a:spcBef>
                <a:spcPts val="600"/>
              </a:spcBef>
              <a:spcAft>
                <a:spcPts val="0"/>
              </a:spcAft>
              <a:buNone/>
            </a:pPr>
            <a:r>
              <a:rPr lang="sv-SE" sz="2000"/>
              <a:t>If the product is not covered by warranty or the warranty number is not valid, the item must be brought to a maintenance station. The station informs the customer of the estimated cost. Maintenance starts when the customer accepts the estimate. If the customer does not accept, the item is returned.</a:t>
            </a:r>
            <a:endParaRPr sz="2000"/>
          </a:p>
        </p:txBody>
      </p:sp>
      <p:sp>
        <p:nvSpPr>
          <p:cNvPr id="262" name="Google Shape;262;p35"/>
          <p:cNvSpPr/>
          <p:nvPr/>
        </p:nvSpPr>
        <p:spPr>
          <a:xfrm>
            <a:off x="5550250" y="2031794"/>
            <a:ext cx="1537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Maintenance</a:t>
            </a:r>
            <a:endParaRPr/>
          </a:p>
        </p:txBody>
      </p:sp>
      <p:sp>
        <p:nvSpPr>
          <p:cNvPr id="263" name="Google Shape;263;p35"/>
          <p:cNvSpPr/>
          <p:nvPr/>
        </p:nvSpPr>
        <p:spPr>
          <a:xfrm>
            <a:off x="1333700" y="2286969"/>
            <a:ext cx="1828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Waiting for Pick Up</a:t>
            </a:r>
            <a:endParaRPr/>
          </a:p>
        </p:txBody>
      </p:sp>
      <p:sp>
        <p:nvSpPr>
          <p:cNvPr id="264" name="Google Shape;264;p35"/>
          <p:cNvSpPr/>
          <p:nvPr/>
        </p:nvSpPr>
        <p:spPr>
          <a:xfrm>
            <a:off x="3671825" y="3170206"/>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 No Warranty</a:t>
            </a:r>
            <a:endParaRPr/>
          </a:p>
        </p:txBody>
      </p:sp>
      <p:sp>
        <p:nvSpPr>
          <p:cNvPr id="265" name="Google Shape;265;p35"/>
          <p:cNvSpPr/>
          <p:nvPr/>
        </p:nvSpPr>
        <p:spPr>
          <a:xfrm>
            <a:off x="2950850" y="4628400"/>
            <a:ext cx="21405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Acceptance</a:t>
            </a:r>
            <a:endParaRPr/>
          </a:p>
        </p:txBody>
      </p:sp>
      <p:sp>
        <p:nvSpPr>
          <p:cNvPr id="266" name="Google Shape;266;p35"/>
          <p:cNvSpPr/>
          <p:nvPr/>
        </p:nvSpPr>
        <p:spPr>
          <a:xfrm>
            <a:off x="5199775" y="4628400"/>
            <a:ext cx="21405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Returning</a:t>
            </a:r>
            <a:endParaRPr/>
          </a:p>
        </p:txBody>
      </p:sp>
      <p:sp>
        <p:nvSpPr>
          <p:cNvPr id="267" name="Google Shape;26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a:t>
            </a:r>
            <a:endParaRPr/>
          </a:p>
        </p:txBody>
      </p:sp>
      <p:sp>
        <p:nvSpPr>
          <p:cNvPr id="273" name="Google Shape;27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If the maintenance station cannot solve the problem, the product is sent to the regional headquarters (if in the US) or the main headquarters (otherwise). If the regional headquarters cannot solve the problem, the product is sent to main headquarters. </a:t>
            </a:r>
            <a:endParaRPr sz="2400"/>
          </a:p>
          <a:p>
            <a:pPr indent="0" lvl="0" marL="0" marR="0" rtl="0" algn="l">
              <a:lnSpc>
                <a:spcPct val="100000"/>
              </a:lnSpc>
              <a:spcBef>
                <a:spcPts val="600"/>
              </a:spcBef>
              <a:spcAft>
                <a:spcPts val="0"/>
              </a:spcAft>
              <a:buNone/>
            </a:pPr>
            <a:r>
              <a:rPr lang="sv-SE" sz="2400"/>
              <a:t>Maintenance is suspended if some components are not available.</a:t>
            </a:r>
            <a:endParaRPr sz="2400"/>
          </a:p>
          <a:p>
            <a:pPr indent="0" lvl="0" marL="0" marR="0" rtl="0" algn="l">
              <a:lnSpc>
                <a:spcPct val="100000"/>
              </a:lnSpc>
              <a:spcBef>
                <a:spcPts val="600"/>
              </a:spcBef>
              <a:spcAft>
                <a:spcPts val="0"/>
              </a:spcAft>
              <a:buNone/>
            </a:pPr>
            <a:r>
              <a:rPr lang="sv-SE" sz="2400"/>
              <a:t>Once repaired, the product is returned to the customer.</a:t>
            </a:r>
            <a:endParaRPr sz="2400"/>
          </a:p>
        </p:txBody>
      </p:sp>
      <p:sp>
        <p:nvSpPr>
          <p:cNvPr id="274" name="Google Shape;274;p36"/>
          <p:cNvSpPr/>
          <p:nvPr/>
        </p:nvSpPr>
        <p:spPr>
          <a:xfrm>
            <a:off x="327675" y="120727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Station</a:t>
            </a:r>
            <a:endParaRPr/>
          </a:p>
        </p:txBody>
      </p:sp>
      <p:sp>
        <p:nvSpPr>
          <p:cNvPr id="275" name="Google Shape;275;p36"/>
          <p:cNvSpPr/>
          <p:nvPr/>
        </p:nvSpPr>
        <p:spPr>
          <a:xfrm>
            <a:off x="3787925" y="2961213"/>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Regional HQ</a:t>
            </a:r>
            <a:endParaRPr/>
          </a:p>
        </p:txBody>
      </p:sp>
      <p:sp>
        <p:nvSpPr>
          <p:cNvPr id="276" name="Google Shape;276;p36"/>
          <p:cNvSpPr/>
          <p:nvPr/>
        </p:nvSpPr>
        <p:spPr>
          <a:xfrm>
            <a:off x="6144475" y="2961213"/>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Main HQ</a:t>
            </a:r>
            <a:endParaRPr/>
          </a:p>
        </p:txBody>
      </p:sp>
      <p:sp>
        <p:nvSpPr>
          <p:cNvPr id="277" name="Google Shape;277;p36"/>
          <p:cNvSpPr/>
          <p:nvPr/>
        </p:nvSpPr>
        <p:spPr>
          <a:xfrm>
            <a:off x="2001700" y="3723088"/>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Component</a:t>
            </a:r>
            <a:endParaRPr/>
          </a:p>
        </p:txBody>
      </p:sp>
      <p:sp>
        <p:nvSpPr>
          <p:cNvPr id="278" name="Google Shape;278;p36"/>
          <p:cNvSpPr/>
          <p:nvPr/>
        </p:nvSpPr>
        <p:spPr>
          <a:xfrm>
            <a:off x="3411325" y="443342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Repaired</a:t>
            </a:r>
            <a:endParaRPr/>
          </a:p>
        </p:txBody>
      </p:sp>
      <p:sp>
        <p:nvSpPr>
          <p:cNvPr id="279" name="Google Shape;279;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br>
              <a:rPr lang="sv-SE"/>
            </a:br>
            <a:r>
              <a:rPr lang="sv-SE"/>
              <a:t>Maintenance</a:t>
            </a:r>
            <a:endParaRPr/>
          </a:p>
        </p:txBody>
      </p:sp>
      <p:pic>
        <p:nvPicPr>
          <p:cNvPr descr="scan0003.jpg" id="285" name="Google Shape;285;p37"/>
          <p:cNvPicPr preferRelativeResize="0"/>
          <p:nvPr/>
        </p:nvPicPr>
        <p:blipFill>
          <a:blip r:embed="rId3">
            <a:alphaModFix/>
          </a:blip>
          <a:stretch>
            <a:fillRect/>
          </a:stretch>
        </p:blipFill>
        <p:spPr>
          <a:xfrm>
            <a:off x="4007197" y="445400"/>
            <a:ext cx="5085378" cy="4698125"/>
          </a:xfrm>
          <a:prstGeom prst="rect">
            <a:avLst/>
          </a:prstGeom>
          <a:noFill/>
          <a:ln>
            <a:noFill/>
          </a:ln>
        </p:spPr>
      </p:pic>
      <p:sp>
        <p:nvSpPr>
          <p:cNvPr id="286" name="Google Shape;28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Space</a:t>
            </a:r>
            <a:endParaRPr/>
          </a:p>
        </p:txBody>
      </p:sp>
      <p:sp>
        <p:nvSpPr>
          <p:cNvPr id="292" name="Google Shape;292;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Most systems have an </a:t>
            </a:r>
            <a:r>
              <a:rPr i="1" lang="sv-SE"/>
              <a:t>infinite</a:t>
            </a:r>
            <a:r>
              <a:rPr lang="sv-SE"/>
              <a:t> number of states.</a:t>
            </a:r>
            <a:endParaRPr/>
          </a:p>
          <a:p>
            <a:pPr indent="-368300" lvl="1" marL="914400" marR="0" rtl="0" algn="l">
              <a:lnSpc>
                <a:spcPct val="100000"/>
              </a:lnSpc>
              <a:spcBef>
                <a:spcPts val="0"/>
              </a:spcBef>
              <a:spcAft>
                <a:spcPts val="0"/>
              </a:spcAft>
              <a:buSzPts val="2200"/>
              <a:buChar char="•"/>
            </a:pPr>
            <a:r>
              <a:rPr lang="sv-SE"/>
              <a:t>For a communication protocol, there are an infinite number of possible messages that can be passed.</a:t>
            </a:r>
            <a:endParaRPr/>
          </a:p>
          <a:p>
            <a:pPr indent="-393700" lvl="0" marL="457200" marR="0" rtl="0" algn="l">
              <a:lnSpc>
                <a:spcPct val="100000"/>
              </a:lnSpc>
              <a:spcBef>
                <a:spcPts val="0"/>
              </a:spcBef>
              <a:spcAft>
                <a:spcPts val="0"/>
              </a:spcAft>
              <a:buSzPts val="2600"/>
              <a:buChar char="•"/>
            </a:pPr>
            <a:r>
              <a:rPr lang="sv-SE"/>
              <a:t>Non-finite components must be ignored or abstracted until the model is finite.</a:t>
            </a:r>
            <a:endParaRPr/>
          </a:p>
          <a:p>
            <a:pPr indent="-368300" lvl="1" marL="914400" marR="0" rtl="0" algn="l">
              <a:lnSpc>
                <a:spcPct val="100000"/>
              </a:lnSpc>
              <a:spcBef>
                <a:spcPts val="0"/>
              </a:spcBef>
              <a:spcAft>
                <a:spcPts val="0"/>
              </a:spcAft>
              <a:buSzPts val="2200"/>
              <a:buChar char="•"/>
            </a:pPr>
            <a:r>
              <a:rPr lang="sv-SE"/>
              <a:t>For the communication protocol, the message text </a:t>
            </a:r>
            <a:r>
              <a:rPr i="1" lang="sv-SE"/>
              <a:t>doesn’t matter</a:t>
            </a:r>
            <a:r>
              <a:rPr lang="sv-SE"/>
              <a:t>. How it is used does matter.</a:t>
            </a:r>
            <a:endParaRPr/>
          </a:p>
          <a:p>
            <a:pPr indent="-368300" lvl="1" marL="914400" marR="0" rtl="0" algn="l">
              <a:lnSpc>
                <a:spcPct val="100000"/>
              </a:lnSpc>
              <a:spcBef>
                <a:spcPts val="0"/>
              </a:spcBef>
              <a:spcAft>
                <a:spcPts val="0"/>
              </a:spcAft>
              <a:buSzPts val="2200"/>
              <a:buChar char="•"/>
            </a:pPr>
            <a:r>
              <a:rPr lang="sv-SE"/>
              <a:t>Requires an </a:t>
            </a:r>
            <a:r>
              <a:rPr i="1" lang="sv-SE"/>
              <a:t>abstraction function</a:t>
            </a:r>
            <a:r>
              <a:rPr lang="sv-SE"/>
              <a:t> to map back to the real system.</a:t>
            </a:r>
            <a:endParaRPr/>
          </a:p>
        </p:txBody>
      </p:sp>
      <p:sp>
        <p:nvSpPr>
          <p:cNvPr id="293" name="Google Shape;293;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Abstraction Functions</a:t>
            </a:r>
            <a:endParaRPr/>
          </a:p>
        </p:txBody>
      </p:sp>
      <p:sp>
        <p:nvSpPr>
          <p:cNvPr id="299" name="Google Shape;299;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can link a concrete state to a model state through an </a:t>
            </a:r>
            <a:r>
              <a:rPr i="1" lang="sv-SE"/>
              <a:t>abstraction function</a:t>
            </a:r>
            <a:r>
              <a:rPr lang="sv-SE"/>
              <a:t>. </a:t>
            </a:r>
            <a:endParaRPr/>
          </a:p>
          <a:p>
            <a:pPr indent="-368300" lvl="1" marL="914400" marR="0" rtl="0" algn="l">
              <a:lnSpc>
                <a:spcPct val="100000"/>
              </a:lnSpc>
              <a:spcBef>
                <a:spcPts val="0"/>
              </a:spcBef>
              <a:spcAft>
                <a:spcPts val="0"/>
              </a:spcAft>
              <a:buSzPts val="2200"/>
              <a:buChar char="•"/>
            </a:pPr>
            <a:r>
              <a:rPr lang="sv-SE"/>
              <a:t>Translates the real program to a model by stripping away details.</a:t>
            </a:r>
            <a:endParaRPr/>
          </a:p>
          <a:p>
            <a:pPr indent="-368300" lvl="1" marL="914400" marR="0" rtl="0" algn="l">
              <a:lnSpc>
                <a:spcPct val="100000"/>
              </a:lnSpc>
              <a:spcBef>
                <a:spcPts val="0"/>
              </a:spcBef>
              <a:spcAft>
                <a:spcPts val="0"/>
              </a:spcAft>
              <a:buSzPts val="2200"/>
              <a:buChar char="•"/>
            </a:pPr>
            <a:r>
              <a:rPr lang="sv-SE"/>
              <a:t>Groups states that only differ through details abstracted from the model. </a:t>
            </a:r>
            <a:endParaRPr/>
          </a:p>
          <a:p>
            <a:pPr indent="-368300" lvl="1" marL="914400" marR="0" rtl="0" algn="l">
              <a:lnSpc>
                <a:spcPct val="100000"/>
              </a:lnSpc>
              <a:spcBef>
                <a:spcPts val="0"/>
              </a:spcBef>
              <a:spcAft>
                <a:spcPts val="0"/>
              </a:spcAft>
              <a:buSzPts val="2200"/>
              <a:buChar char="•"/>
            </a:pPr>
            <a:r>
              <a:rPr lang="sv-SE"/>
              <a:t>This has two effects:</a:t>
            </a:r>
            <a:endParaRPr/>
          </a:p>
          <a:p>
            <a:pPr indent="-342900" lvl="2" marL="1371600" marR="0" rtl="0" algn="l">
              <a:lnSpc>
                <a:spcPct val="100000"/>
              </a:lnSpc>
              <a:spcBef>
                <a:spcPts val="0"/>
              </a:spcBef>
              <a:spcAft>
                <a:spcPts val="0"/>
              </a:spcAft>
              <a:buSzPts val="1800"/>
              <a:buChar char="•"/>
            </a:pPr>
            <a:r>
              <a:rPr lang="sv-SE"/>
              <a:t>Sequences of transitions are collapsed into fewer execution steps. </a:t>
            </a:r>
            <a:endParaRPr/>
          </a:p>
          <a:p>
            <a:pPr indent="-342900" lvl="2" marL="1371600" marR="0" rtl="0" algn="l">
              <a:lnSpc>
                <a:spcPct val="100000"/>
              </a:lnSpc>
              <a:spcBef>
                <a:spcPts val="0"/>
              </a:spcBef>
              <a:spcAft>
                <a:spcPts val="0"/>
              </a:spcAft>
              <a:buSzPts val="1800"/>
              <a:buChar char="•"/>
            </a:pPr>
            <a:r>
              <a:rPr lang="sv-SE"/>
              <a:t>Nondeterminism can be introduced. </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300" name="Google Shape;300;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Abstraction Functions</a:t>
            </a:r>
            <a:endParaRPr/>
          </a:p>
        </p:txBody>
      </p:sp>
      <p:sp>
        <p:nvSpPr>
          <p:cNvPr id="306" name="Google Shape;306;p40"/>
          <p:cNvSpPr txBox="1"/>
          <p:nvPr>
            <p:ph idx="1" type="body"/>
          </p:nvPr>
        </p:nvSpPr>
        <p:spPr>
          <a:xfrm>
            <a:off x="258250" y="1282400"/>
            <a:ext cx="84288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This has two effects:</a:t>
            </a:r>
            <a:endParaRPr sz="2400"/>
          </a:p>
          <a:p>
            <a:pPr indent="-381000" lvl="0" marL="457200" marR="0" rtl="0" algn="l">
              <a:lnSpc>
                <a:spcPct val="100000"/>
              </a:lnSpc>
              <a:spcBef>
                <a:spcPts val="600"/>
              </a:spcBef>
              <a:spcAft>
                <a:spcPts val="0"/>
              </a:spcAft>
              <a:buSzPts val="2400"/>
              <a:buChar char="•"/>
            </a:pPr>
            <a:r>
              <a:rPr lang="sv-SE" sz="2400"/>
              <a:t>Sequences of transitions </a:t>
            </a:r>
            <a:br>
              <a:rPr lang="sv-SE" sz="2400"/>
            </a:br>
            <a:r>
              <a:rPr lang="sv-SE" sz="2400"/>
              <a:t>are collapsed into fewer </a:t>
            </a:r>
            <a:br>
              <a:rPr lang="sv-SE" sz="2400"/>
            </a:br>
            <a:r>
              <a:rPr lang="sv-SE" sz="2400"/>
              <a:t>execution steps.</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sv-SE" sz="2400"/>
              <a:t>Nondeterminism can </a:t>
            </a:r>
            <a:br>
              <a:rPr lang="sv-SE" sz="2400"/>
            </a:br>
            <a:r>
              <a:rPr lang="sv-SE" sz="2400"/>
              <a:t>be introduced. </a:t>
            </a:r>
            <a:endParaRPr sz="2400"/>
          </a:p>
          <a:p>
            <a:pPr indent="0" lvl="0" marL="457200" marR="0" rtl="0" algn="l">
              <a:lnSpc>
                <a:spcPct val="100000"/>
              </a:lnSpc>
              <a:spcBef>
                <a:spcPts val="600"/>
              </a:spcBef>
              <a:spcAft>
                <a:spcPts val="0"/>
              </a:spcAft>
              <a:buNone/>
            </a:pPr>
            <a:r>
              <a:t/>
            </a:r>
            <a:endParaRPr sz="2400"/>
          </a:p>
          <a:p>
            <a:pPr indent="0" lvl="0" marL="914400" marR="0" rtl="0" algn="l">
              <a:lnSpc>
                <a:spcPct val="100000"/>
              </a:lnSpc>
              <a:spcBef>
                <a:spcPts val="600"/>
              </a:spcBef>
              <a:spcAft>
                <a:spcPts val="0"/>
              </a:spcAft>
              <a:buNone/>
            </a:pPr>
            <a:r>
              <a:t/>
            </a:r>
            <a:endParaRPr sz="2400"/>
          </a:p>
        </p:txBody>
      </p:sp>
      <p:sp>
        <p:nvSpPr>
          <p:cNvPr id="307" name="Google Shape;307;p40"/>
          <p:cNvSpPr/>
          <p:nvPr/>
        </p:nvSpPr>
        <p:spPr>
          <a:xfrm>
            <a:off x="4700613" y="1382184"/>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rPr lang="sv-SE"/>
              <a:t>z = 0;</a:t>
            </a:r>
            <a:endParaRPr/>
          </a:p>
        </p:txBody>
      </p:sp>
      <p:sp>
        <p:nvSpPr>
          <p:cNvPr id="308" name="Google Shape;308;p40"/>
          <p:cNvSpPr/>
          <p:nvPr/>
        </p:nvSpPr>
        <p:spPr>
          <a:xfrm>
            <a:off x="5802738" y="1382184"/>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rPr lang="sv-SE"/>
              <a:t>z = 1;</a:t>
            </a:r>
            <a:endParaRPr/>
          </a:p>
        </p:txBody>
      </p:sp>
      <p:cxnSp>
        <p:nvCxnSpPr>
          <p:cNvPr id="309" name="Google Shape;309;p40"/>
          <p:cNvCxnSpPr>
            <a:stCxn id="307" idx="3"/>
            <a:endCxn id="308" idx="1"/>
          </p:cNvCxnSpPr>
          <p:nvPr/>
        </p:nvCxnSpPr>
        <p:spPr>
          <a:xfrm>
            <a:off x="5380413" y="1700934"/>
            <a:ext cx="422400" cy="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40"/>
          <p:cNvSpPr/>
          <p:nvPr/>
        </p:nvSpPr>
        <p:spPr>
          <a:xfrm>
            <a:off x="6904863" y="1382184"/>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rPr lang="sv-SE"/>
              <a:t>z = 0;</a:t>
            </a:r>
            <a:endParaRPr/>
          </a:p>
        </p:txBody>
      </p:sp>
      <p:cxnSp>
        <p:nvCxnSpPr>
          <p:cNvPr id="311" name="Google Shape;311;p40"/>
          <p:cNvCxnSpPr>
            <a:stCxn id="308" idx="3"/>
            <a:endCxn id="310" idx="1"/>
          </p:cNvCxnSpPr>
          <p:nvPr/>
        </p:nvCxnSpPr>
        <p:spPr>
          <a:xfrm>
            <a:off x="6482538" y="1700934"/>
            <a:ext cx="422400" cy="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40"/>
          <p:cNvSpPr/>
          <p:nvPr/>
        </p:nvSpPr>
        <p:spPr>
          <a:xfrm>
            <a:off x="8006988" y="1382184"/>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rPr lang="sv-SE"/>
              <a:t>z = 1;</a:t>
            </a:r>
            <a:endParaRPr/>
          </a:p>
        </p:txBody>
      </p:sp>
      <p:cxnSp>
        <p:nvCxnSpPr>
          <p:cNvPr id="313" name="Google Shape;313;p40"/>
          <p:cNvCxnSpPr>
            <a:stCxn id="310" idx="3"/>
            <a:endCxn id="312" idx="1"/>
          </p:cNvCxnSpPr>
          <p:nvPr/>
        </p:nvCxnSpPr>
        <p:spPr>
          <a:xfrm>
            <a:off x="7584663" y="1700934"/>
            <a:ext cx="422400" cy="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40"/>
          <p:cNvSpPr/>
          <p:nvPr/>
        </p:nvSpPr>
        <p:spPr>
          <a:xfrm>
            <a:off x="5656625" y="2343234"/>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t/>
            </a:r>
            <a:endParaRPr/>
          </a:p>
        </p:txBody>
      </p:sp>
      <p:sp>
        <p:nvSpPr>
          <p:cNvPr id="315" name="Google Shape;315;p40"/>
          <p:cNvSpPr/>
          <p:nvPr/>
        </p:nvSpPr>
        <p:spPr>
          <a:xfrm>
            <a:off x="6758750" y="2343234"/>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t/>
            </a:r>
            <a:endParaRPr/>
          </a:p>
        </p:txBody>
      </p:sp>
      <p:cxnSp>
        <p:nvCxnSpPr>
          <p:cNvPr id="316" name="Google Shape;316;p40"/>
          <p:cNvCxnSpPr>
            <a:stCxn id="314" idx="3"/>
            <a:endCxn id="315" idx="1"/>
          </p:cNvCxnSpPr>
          <p:nvPr/>
        </p:nvCxnSpPr>
        <p:spPr>
          <a:xfrm>
            <a:off x="6336425" y="2607534"/>
            <a:ext cx="422400" cy="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40"/>
          <p:cNvSpPr txBox="1"/>
          <p:nvPr/>
        </p:nvSpPr>
        <p:spPr>
          <a:xfrm>
            <a:off x="3619625" y="1566028"/>
            <a:ext cx="9897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Program:</a:t>
            </a:r>
            <a:endParaRPr/>
          </a:p>
        </p:txBody>
      </p:sp>
      <p:sp>
        <p:nvSpPr>
          <p:cNvPr id="318" name="Google Shape;318;p40"/>
          <p:cNvSpPr txBox="1"/>
          <p:nvPr/>
        </p:nvSpPr>
        <p:spPr>
          <a:xfrm>
            <a:off x="4616838" y="2506903"/>
            <a:ext cx="9897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Model:</a:t>
            </a:r>
            <a:endParaRPr/>
          </a:p>
        </p:txBody>
      </p:sp>
      <p:sp>
        <p:nvSpPr>
          <p:cNvPr id="319" name="Google Shape;319;p40"/>
          <p:cNvSpPr/>
          <p:nvPr/>
        </p:nvSpPr>
        <p:spPr>
          <a:xfrm>
            <a:off x="4644888" y="3095372"/>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rPr lang="sv-SE"/>
              <a:t>z = 0;</a:t>
            </a:r>
            <a:endParaRPr/>
          </a:p>
        </p:txBody>
      </p:sp>
      <p:sp>
        <p:nvSpPr>
          <p:cNvPr id="320" name="Google Shape;320;p40"/>
          <p:cNvSpPr/>
          <p:nvPr/>
        </p:nvSpPr>
        <p:spPr>
          <a:xfrm>
            <a:off x="5747013" y="3095372"/>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rPr lang="sv-SE"/>
              <a:t>z = 0;</a:t>
            </a:r>
            <a:endParaRPr/>
          </a:p>
        </p:txBody>
      </p:sp>
      <p:cxnSp>
        <p:nvCxnSpPr>
          <p:cNvPr id="321" name="Google Shape;321;p40"/>
          <p:cNvCxnSpPr>
            <a:stCxn id="319" idx="3"/>
            <a:endCxn id="320" idx="1"/>
          </p:cNvCxnSpPr>
          <p:nvPr/>
        </p:nvCxnSpPr>
        <p:spPr>
          <a:xfrm>
            <a:off x="5324688" y="3414122"/>
            <a:ext cx="422400" cy="0"/>
          </a:xfrm>
          <a:prstGeom prst="straightConnector1">
            <a:avLst/>
          </a:prstGeom>
          <a:noFill/>
          <a:ln cap="flat" cmpd="sng" w="9525">
            <a:solidFill>
              <a:schemeClr val="dk2"/>
            </a:solidFill>
            <a:prstDash val="solid"/>
            <a:round/>
            <a:headEnd len="med" w="med" type="none"/>
            <a:tailEnd len="med" w="med" type="triangle"/>
          </a:ln>
        </p:spPr>
      </p:cxnSp>
      <p:sp>
        <p:nvSpPr>
          <p:cNvPr id="322" name="Google Shape;322;p40"/>
          <p:cNvSpPr/>
          <p:nvPr/>
        </p:nvSpPr>
        <p:spPr>
          <a:xfrm>
            <a:off x="4603100" y="3854616"/>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rPr lang="sv-SE"/>
              <a:t>z = 1;</a:t>
            </a:r>
            <a:endParaRPr/>
          </a:p>
        </p:txBody>
      </p:sp>
      <p:sp>
        <p:nvSpPr>
          <p:cNvPr id="323" name="Google Shape;323;p40"/>
          <p:cNvSpPr/>
          <p:nvPr/>
        </p:nvSpPr>
        <p:spPr>
          <a:xfrm>
            <a:off x="5705225" y="3854616"/>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1;</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rPr lang="sv-SE"/>
              <a:t>z = 1;</a:t>
            </a:r>
            <a:endParaRPr/>
          </a:p>
        </p:txBody>
      </p:sp>
      <p:cxnSp>
        <p:nvCxnSpPr>
          <p:cNvPr id="324" name="Google Shape;324;p40"/>
          <p:cNvCxnSpPr>
            <a:stCxn id="322" idx="3"/>
            <a:endCxn id="323" idx="1"/>
          </p:cNvCxnSpPr>
          <p:nvPr/>
        </p:nvCxnSpPr>
        <p:spPr>
          <a:xfrm>
            <a:off x="5282900" y="4173366"/>
            <a:ext cx="422400" cy="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40"/>
          <p:cNvSpPr/>
          <p:nvPr/>
        </p:nvSpPr>
        <p:spPr>
          <a:xfrm>
            <a:off x="7599275" y="3202641"/>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t/>
            </a:r>
            <a:endParaRPr/>
          </a:p>
        </p:txBody>
      </p:sp>
      <p:sp>
        <p:nvSpPr>
          <p:cNvPr id="326" name="Google Shape;326;p40"/>
          <p:cNvSpPr/>
          <p:nvPr/>
        </p:nvSpPr>
        <p:spPr>
          <a:xfrm>
            <a:off x="7169400" y="3963291"/>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t/>
            </a:r>
            <a:endParaRPr/>
          </a:p>
        </p:txBody>
      </p:sp>
      <p:sp>
        <p:nvSpPr>
          <p:cNvPr id="327" name="Google Shape;327;p40"/>
          <p:cNvSpPr txBox="1"/>
          <p:nvPr/>
        </p:nvSpPr>
        <p:spPr>
          <a:xfrm>
            <a:off x="3563900" y="3279216"/>
            <a:ext cx="9897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Program:</a:t>
            </a:r>
            <a:endParaRPr/>
          </a:p>
        </p:txBody>
      </p:sp>
      <p:sp>
        <p:nvSpPr>
          <p:cNvPr id="328" name="Google Shape;328;p40"/>
          <p:cNvSpPr txBox="1"/>
          <p:nvPr/>
        </p:nvSpPr>
        <p:spPr>
          <a:xfrm>
            <a:off x="6518188" y="3279216"/>
            <a:ext cx="9897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Model:</a:t>
            </a:r>
            <a:endParaRPr/>
          </a:p>
        </p:txBody>
      </p:sp>
      <p:cxnSp>
        <p:nvCxnSpPr>
          <p:cNvPr id="329" name="Google Shape;329;p40"/>
          <p:cNvCxnSpPr/>
          <p:nvPr/>
        </p:nvCxnSpPr>
        <p:spPr>
          <a:xfrm>
            <a:off x="-12" y="2961619"/>
            <a:ext cx="9144000" cy="0"/>
          </a:xfrm>
          <a:prstGeom prst="straightConnector1">
            <a:avLst/>
          </a:prstGeom>
          <a:noFill/>
          <a:ln cap="flat" cmpd="sng" w="9525">
            <a:solidFill>
              <a:schemeClr val="dk2"/>
            </a:solidFill>
            <a:prstDash val="solid"/>
            <a:round/>
            <a:headEnd len="med" w="med" type="none"/>
            <a:tailEnd len="med" w="med" type="none"/>
          </a:ln>
        </p:spPr>
      </p:cxnSp>
      <p:sp>
        <p:nvSpPr>
          <p:cNvPr id="330" name="Google Shape;330;p40"/>
          <p:cNvSpPr/>
          <p:nvPr/>
        </p:nvSpPr>
        <p:spPr>
          <a:xfrm>
            <a:off x="8041600" y="3960478"/>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1;</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t/>
            </a:r>
            <a:endParaRPr/>
          </a:p>
        </p:txBody>
      </p:sp>
      <p:cxnSp>
        <p:nvCxnSpPr>
          <p:cNvPr id="331" name="Google Shape;331;p40"/>
          <p:cNvCxnSpPr>
            <a:stCxn id="325" idx="2"/>
            <a:endCxn id="326" idx="0"/>
          </p:cNvCxnSpPr>
          <p:nvPr/>
        </p:nvCxnSpPr>
        <p:spPr>
          <a:xfrm flipH="1">
            <a:off x="7509275" y="3731241"/>
            <a:ext cx="429900" cy="2322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0"/>
          <p:cNvCxnSpPr>
            <a:stCxn id="325" idx="2"/>
            <a:endCxn id="330" idx="0"/>
          </p:cNvCxnSpPr>
          <p:nvPr/>
        </p:nvCxnSpPr>
        <p:spPr>
          <a:xfrm>
            <a:off x="7939175" y="3731241"/>
            <a:ext cx="442200" cy="2292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Secret Panel Controller</a:t>
            </a:r>
            <a:endParaRPr/>
          </a:p>
        </p:txBody>
      </p:sp>
      <p:sp>
        <p:nvSpPr>
          <p:cNvPr id="339" name="Google Shape;339;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You must design a state machine for the controller of a secret panel in Dracula’s castle. </a:t>
            </a:r>
            <a:endParaRPr sz="2400"/>
          </a:p>
          <a:p>
            <a:pPr indent="0" lvl="0" marL="0" marR="0" rtl="0" algn="l">
              <a:lnSpc>
                <a:spcPct val="100000"/>
              </a:lnSpc>
              <a:spcBef>
                <a:spcPts val="600"/>
              </a:spcBef>
              <a:spcAft>
                <a:spcPts val="0"/>
              </a:spcAft>
              <a:buNone/>
            </a:pPr>
            <a:r>
              <a:rPr lang="sv-SE" sz="2000"/>
              <a:t>Dracula wants to keep his valuables in a safe that’s hard to find. So, to reveal the lock to the safe, Dracula must remove a strategic candle from its holder. This will reveal the lock only if the door is closed. Once Dracula can see the lock, he can insert his key to open the safe. For extra safety, the safe can only be opened if he replaces the candle first. If someone attempts to open the safe without replacing the candle, a monster is unleashed.</a:t>
            </a:r>
            <a:endParaRPr sz="2000"/>
          </a:p>
        </p:txBody>
      </p:sp>
      <p:sp>
        <p:nvSpPr>
          <p:cNvPr id="340" name="Google Shape;340;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346" name="Google Shape;346;p42"/>
          <p:cNvSpPr/>
          <p:nvPr/>
        </p:nvSpPr>
        <p:spPr>
          <a:xfrm>
            <a:off x="1793800"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a:t>
            </a:r>
            <a:endParaRPr/>
          </a:p>
        </p:txBody>
      </p:sp>
      <p:sp>
        <p:nvSpPr>
          <p:cNvPr id="347" name="Google Shape;347;p42"/>
          <p:cNvSpPr/>
          <p:nvPr/>
        </p:nvSpPr>
        <p:spPr>
          <a:xfrm>
            <a:off x="528900" y="2839256"/>
            <a:ext cx="218100" cy="1560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42"/>
          <p:cNvCxnSpPr>
            <a:stCxn id="347" idx="6"/>
            <a:endCxn id="346" idx="1"/>
          </p:cNvCxnSpPr>
          <p:nvPr/>
        </p:nvCxnSpPr>
        <p:spPr>
          <a:xfrm>
            <a:off x="747000" y="2917256"/>
            <a:ext cx="1046700" cy="0"/>
          </a:xfrm>
          <a:prstGeom prst="straightConnector1">
            <a:avLst/>
          </a:prstGeom>
          <a:noFill/>
          <a:ln cap="flat" cmpd="sng" w="19050">
            <a:solidFill>
              <a:schemeClr val="dk2"/>
            </a:solidFill>
            <a:prstDash val="solid"/>
            <a:round/>
            <a:headEnd len="med" w="med" type="none"/>
            <a:tailEnd len="med" w="med" type="triangle"/>
          </a:ln>
        </p:spPr>
      </p:cxnSp>
      <p:sp>
        <p:nvSpPr>
          <p:cNvPr id="349" name="Google Shape;349;p42"/>
          <p:cNvSpPr/>
          <p:nvPr/>
        </p:nvSpPr>
        <p:spPr>
          <a:xfrm>
            <a:off x="6029275" y="162673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350" name="Google Shape;350;p42"/>
          <p:cNvSpPr/>
          <p:nvPr/>
        </p:nvSpPr>
        <p:spPr>
          <a:xfrm>
            <a:off x="6029275"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 Revealed</a:t>
            </a:r>
            <a:endParaRPr/>
          </a:p>
        </p:txBody>
      </p:sp>
      <p:sp>
        <p:nvSpPr>
          <p:cNvPr id="351" name="Google Shape;351;p42"/>
          <p:cNvSpPr/>
          <p:nvPr/>
        </p:nvSpPr>
        <p:spPr>
          <a:xfrm>
            <a:off x="6029275" y="3808556"/>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Monster Unleashed</a:t>
            </a:r>
            <a:endParaRPr/>
          </a:p>
        </p:txBody>
      </p:sp>
      <p:cxnSp>
        <p:nvCxnSpPr>
          <p:cNvPr id="352" name="Google Shape;352;p42"/>
          <p:cNvCxnSpPr>
            <a:stCxn id="346" idx="3"/>
            <a:endCxn id="350" idx="1"/>
          </p:cNvCxnSpPr>
          <p:nvPr/>
        </p:nvCxnSpPr>
        <p:spPr>
          <a:xfrm>
            <a:off x="3022600" y="2917331"/>
            <a:ext cx="3006600" cy="0"/>
          </a:xfrm>
          <a:prstGeom prst="straightConnector1">
            <a:avLst/>
          </a:prstGeom>
          <a:noFill/>
          <a:ln cap="flat" cmpd="sng" w="19050">
            <a:solidFill>
              <a:schemeClr val="dk2"/>
            </a:solidFill>
            <a:prstDash val="solid"/>
            <a:round/>
            <a:headEnd len="med" w="med" type="none"/>
            <a:tailEnd len="med" w="med" type="triangle"/>
          </a:ln>
        </p:spPr>
      </p:cxnSp>
      <p:sp>
        <p:nvSpPr>
          <p:cNvPr id="353" name="Google Shape;353;p42"/>
          <p:cNvSpPr txBox="1"/>
          <p:nvPr/>
        </p:nvSpPr>
        <p:spPr>
          <a:xfrm>
            <a:off x="3072225" y="2490000"/>
            <a:ext cx="27963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candle removed [door closed] / reveal lock</a:t>
            </a:r>
            <a:endParaRPr/>
          </a:p>
        </p:txBody>
      </p:sp>
      <p:cxnSp>
        <p:nvCxnSpPr>
          <p:cNvPr id="354" name="Google Shape;354;p42"/>
          <p:cNvCxnSpPr>
            <a:stCxn id="350" idx="0"/>
            <a:endCxn id="349" idx="2"/>
          </p:cNvCxnSpPr>
          <p:nvPr/>
        </p:nvCxnSpPr>
        <p:spPr>
          <a:xfrm rot="10800000">
            <a:off x="6643675" y="1998581"/>
            <a:ext cx="0" cy="732900"/>
          </a:xfrm>
          <a:prstGeom prst="straightConnector1">
            <a:avLst/>
          </a:prstGeom>
          <a:noFill/>
          <a:ln cap="flat" cmpd="sng" w="19050">
            <a:solidFill>
              <a:schemeClr val="dk2"/>
            </a:solidFill>
            <a:prstDash val="solid"/>
            <a:round/>
            <a:headEnd len="med" w="med" type="none"/>
            <a:tailEnd len="med" w="med" type="triangle"/>
          </a:ln>
        </p:spPr>
      </p:cxnSp>
      <p:sp>
        <p:nvSpPr>
          <p:cNvPr id="355" name="Google Shape;355;p42"/>
          <p:cNvSpPr txBox="1"/>
          <p:nvPr/>
        </p:nvSpPr>
        <p:spPr>
          <a:xfrm>
            <a:off x="6798550" y="208861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in] / open safe</a:t>
            </a:r>
            <a:endParaRPr/>
          </a:p>
        </p:txBody>
      </p:sp>
      <p:cxnSp>
        <p:nvCxnSpPr>
          <p:cNvPr id="356" name="Google Shape;356;p42"/>
          <p:cNvCxnSpPr>
            <a:stCxn id="349" idx="1"/>
            <a:endCxn id="346" idx="0"/>
          </p:cNvCxnSpPr>
          <p:nvPr/>
        </p:nvCxnSpPr>
        <p:spPr>
          <a:xfrm flipH="1">
            <a:off x="2408275" y="1812581"/>
            <a:ext cx="3621000" cy="918900"/>
          </a:xfrm>
          <a:prstGeom prst="straightConnector1">
            <a:avLst/>
          </a:prstGeom>
          <a:noFill/>
          <a:ln cap="flat" cmpd="sng" w="19050">
            <a:solidFill>
              <a:schemeClr val="dk2"/>
            </a:solidFill>
            <a:prstDash val="solid"/>
            <a:round/>
            <a:headEnd len="med" w="med" type="none"/>
            <a:tailEnd len="med" w="med" type="triangle"/>
          </a:ln>
        </p:spPr>
      </p:cxnSp>
      <p:sp>
        <p:nvSpPr>
          <p:cNvPr id="357" name="Google Shape;357;p42"/>
          <p:cNvSpPr txBox="1"/>
          <p:nvPr/>
        </p:nvSpPr>
        <p:spPr>
          <a:xfrm>
            <a:off x="3022600" y="1739269"/>
            <a:ext cx="19029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safe closed / close panel</a:t>
            </a:r>
            <a:endParaRPr/>
          </a:p>
        </p:txBody>
      </p:sp>
      <p:cxnSp>
        <p:nvCxnSpPr>
          <p:cNvPr id="358" name="Google Shape;358;p42"/>
          <p:cNvCxnSpPr>
            <a:stCxn id="350" idx="2"/>
            <a:endCxn id="351" idx="0"/>
          </p:cNvCxnSpPr>
          <p:nvPr/>
        </p:nvCxnSpPr>
        <p:spPr>
          <a:xfrm>
            <a:off x="6643675" y="3103181"/>
            <a:ext cx="0" cy="705300"/>
          </a:xfrm>
          <a:prstGeom prst="straightConnector1">
            <a:avLst/>
          </a:prstGeom>
          <a:noFill/>
          <a:ln cap="flat" cmpd="sng" w="19050">
            <a:solidFill>
              <a:schemeClr val="dk2"/>
            </a:solidFill>
            <a:prstDash val="solid"/>
            <a:round/>
            <a:headEnd len="med" w="med" type="none"/>
            <a:tailEnd len="med" w="med" type="triangle"/>
          </a:ln>
        </p:spPr>
      </p:cxnSp>
      <p:sp>
        <p:nvSpPr>
          <p:cNvPr id="359" name="Google Shape;359;p42"/>
          <p:cNvSpPr txBox="1"/>
          <p:nvPr/>
        </p:nvSpPr>
        <p:spPr>
          <a:xfrm>
            <a:off x="6798550" y="3168994"/>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out] / release monster</a:t>
            </a:r>
            <a:endParaRPr/>
          </a:p>
        </p:txBody>
      </p:sp>
      <p:sp>
        <p:nvSpPr>
          <p:cNvPr id="360" name="Google Shape;36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1" name="Google Shape;361;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Coverage</a:t>
            </a:r>
            <a:endParaRPr/>
          </a:p>
        </p:txBody>
      </p:sp>
      <p:sp>
        <p:nvSpPr>
          <p:cNvPr id="367" name="Google Shape;367;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Each state reached by one or more test cases.</a:t>
            </a:r>
            <a:endParaRPr/>
          </a:p>
          <a:p>
            <a:pPr indent="-393700" lvl="0" marL="457200" marR="0" rtl="0" algn="l">
              <a:lnSpc>
                <a:spcPct val="100000"/>
              </a:lnSpc>
              <a:spcBef>
                <a:spcPts val="0"/>
              </a:spcBef>
              <a:spcAft>
                <a:spcPts val="0"/>
              </a:spcAft>
              <a:buSzPts val="2600"/>
              <a:buChar char="•"/>
            </a:pPr>
            <a:r>
              <a:rPr lang="sv-SE"/>
              <a:t>Like statement coverage - unless model has been placed in each state, faults cannot be revealed.</a:t>
            </a:r>
            <a:endParaRPr/>
          </a:p>
          <a:p>
            <a:pPr indent="-393700" lvl="0" marL="457200" marR="0" rtl="0" algn="l">
              <a:lnSpc>
                <a:spcPct val="100000"/>
              </a:lnSpc>
              <a:spcBef>
                <a:spcPts val="0"/>
              </a:spcBef>
              <a:spcAft>
                <a:spcPts val="0"/>
              </a:spcAft>
              <a:buSzPts val="2600"/>
              <a:buChar char="•"/>
            </a:pPr>
            <a:r>
              <a:rPr lang="sv-SE"/>
              <a:t>Easy to understand and obtain, but low fault-revealing power.</a:t>
            </a:r>
            <a:endParaRPr/>
          </a:p>
          <a:p>
            <a:pPr indent="-368300" lvl="1" marL="914400" marR="0" rtl="0" algn="l">
              <a:lnSpc>
                <a:spcPct val="100000"/>
              </a:lnSpc>
              <a:spcBef>
                <a:spcPts val="0"/>
              </a:spcBef>
              <a:spcAft>
                <a:spcPts val="0"/>
              </a:spcAft>
              <a:buSzPts val="2200"/>
              <a:buChar char="•"/>
            </a:pPr>
            <a:r>
              <a:rPr lang="sv-SE"/>
              <a:t>The software takes action during the </a:t>
            </a:r>
            <a:r>
              <a:rPr i="1" lang="sv-SE"/>
              <a:t>transitions</a:t>
            </a:r>
            <a:r>
              <a:rPr lang="sv-SE"/>
              <a:t>, and most states can be reached through multiple transitions.</a:t>
            </a:r>
            <a:endParaRPr/>
          </a:p>
        </p:txBody>
      </p:sp>
      <p:sp>
        <p:nvSpPr>
          <p:cNvPr id="368" name="Google Shape;368;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Behavior Modeling</a:t>
            </a:r>
            <a:endParaRPr/>
          </a:p>
        </p:txBody>
      </p:sp>
      <p:sp>
        <p:nvSpPr>
          <p:cNvPr id="99" name="Google Shape;99;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Abstraction</a:t>
            </a:r>
            <a:r>
              <a:rPr lang="sv-SE"/>
              <a:t> - simplify a problem by identifying and focusing on important aspects while ignoring all other details.</a:t>
            </a:r>
            <a:endParaRPr/>
          </a:p>
          <a:p>
            <a:pPr indent="-393700" lvl="0" marL="457200" marR="0" rtl="0" algn="l">
              <a:lnSpc>
                <a:spcPct val="100000"/>
              </a:lnSpc>
              <a:spcBef>
                <a:spcPts val="0"/>
              </a:spcBef>
              <a:spcAft>
                <a:spcPts val="0"/>
              </a:spcAft>
              <a:buSzPts val="2600"/>
              <a:buChar char="•"/>
            </a:pPr>
            <a:r>
              <a:rPr lang="sv-SE"/>
              <a:t>Key to solving </a:t>
            </a:r>
            <a:r>
              <a:rPr i="1" lang="sv-SE"/>
              <a:t>many</a:t>
            </a:r>
            <a:r>
              <a:rPr lang="sv-SE"/>
              <a:t> computing problems.</a:t>
            </a:r>
            <a:endParaRPr/>
          </a:p>
          <a:p>
            <a:pPr indent="-368300" lvl="1" marL="914400" marR="0" rtl="0" algn="l">
              <a:lnSpc>
                <a:spcPct val="100000"/>
              </a:lnSpc>
              <a:spcBef>
                <a:spcPts val="0"/>
              </a:spcBef>
              <a:spcAft>
                <a:spcPts val="0"/>
              </a:spcAft>
              <a:buSzPts val="2200"/>
              <a:buChar char="•"/>
            </a:pPr>
            <a:r>
              <a:rPr lang="sv-SE"/>
              <a:t>Solve a simpler version, then apply to the big problem.</a:t>
            </a:r>
            <a:endParaRPr/>
          </a:p>
          <a:p>
            <a:pPr indent="-393700" lvl="0" marL="457200" marR="0" rtl="0" algn="l">
              <a:lnSpc>
                <a:spcPct val="100000"/>
              </a:lnSpc>
              <a:spcBef>
                <a:spcPts val="0"/>
              </a:spcBef>
              <a:spcAft>
                <a:spcPts val="0"/>
              </a:spcAft>
              <a:buSzPts val="2600"/>
              <a:buChar char="•"/>
            </a:pPr>
            <a:r>
              <a:rPr lang="sv-SE"/>
              <a:t>A </a:t>
            </a:r>
            <a:r>
              <a:rPr b="1" lang="sv-SE"/>
              <a:t>model</a:t>
            </a:r>
            <a:r>
              <a:rPr lang="sv-SE"/>
              <a:t> is a simplified representation of an artifact, focusing on one facet of that artifact.</a:t>
            </a:r>
            <a:endParaRPr/>
          </a:p>
          <a:p>
            <a:pPr indent="-368300" lvl="1" marL="914400" marR="0" rtl="0" algn="l">
              <a:lnSpc>
                <a:spcPct val="100000"/>
              </a:lnSpc>
              <a:spcBef>
                <a:spcPts val="0"/>
              </a:spcBef>
              <a:spcAft>
                <a:spcPts val="0"/>
              </a:spcAft>
              <a:buSzPts val="2200"/>
              <a:buChar char="•"/>
            </a:pPr>
            <a:r>
              <a:rPr lang="sv-SE"/>
              <a:t>The model ignores </a:t>
            </a:r>
            <a:r>
              <a:rPr i="1" lang="sv-SE"/>
              <a:t>all </a:t>
            </a:r>
            <a:r>
              <a:rPr lang="sv-SE"/>
              <a:t>other elements of that artifact.</a:t>
            </a:r>
            <a:endParaRPr/>
          </a:p>
        </p:txBody>
      </p:sp>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Transition Coverage</a:t>
            </a:r>
            <a:endParaRPr/>
          </a:p>
        </p:txBody>
      </p:sp>
      <p:sp>
        <p:nvSpPr>
          <p:cNvPr id="374" name="Google Shape;374;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transition specifies a pre/post-condition.</a:t>
            </a:r>
            <a:endParaRPr/>
          </a:p>
          <a:p>
            <a:pPr indent="-419100" lvl="1" marL="914400" marR="0" rtl="0" algn="l">
              <a:lnSpc>
                <a:spcPct val="100000"/>
              </a:lnSpc>
              <a:spcBef>
                <a:spcPts val="0"/>
              </a:spcBef>
              <a:spcAft>
                <a:spcPts val="0"/>
              </a:spcAft>
              <a:buClr>
                <a:schemeClr val="dk1"/>
              </a:buClr>
              <a:buSzPts val="3000"/>
              <a:buFont typeface="Arial"/>
              <a:buChar char="•"/>
            </a:pPr>
            <a:r>
              <a:rPr lang="sv-SE"/>
              <a:t>“If the system is in state S and sees event I, then after reacting to it, the system will be in state T.”</a:t>
            </a:r>
            <a:endParaRPr/>
          </a:p>
          <a:p>
            <a:pPr indent="-419100" lvl="1" marL="914400" marR="0" rtl="0" algn="l">
              <a:lnSpc>
                <a:spcPct val="100000"/>
              </a:lnSpc>
              <a:spcBef>
                <a:spcPts val="0"/>
              </a:spcBef>
              <a:spcAft>
                <a:spcPts val="0"/>
              </a:spcAft>
              <a:buClr>
                <a:schemeClr val="dk1"/>
              </a:buClr>
              <a:buSzPts val="3000"/>
              <a:buFont typeface="Arial"/>
              <a:buChar char="•"/>
            </a:pPr>
            <a:r>
              <a:rPr lang="sv-SE"/>
              <a:t>A faulty system could violate any of these precondition, postcondition pairs.</a:t>
            </a:r>
            <a:endParaRPr/>
          </a:p>
          <a:p>
            <a:pPr indent="-393700" lvl="0" marL="457200" marR="0" rtl="0" algn="l">
              <a:lnSpc>
                <a:spcPct val="100000"/>
              </a:lnSpc>
              <a:spcBef>
                <a:spcPts val="0"/>
              </a:spcBef>
              <a:spcAft>
                <a:spcPts val="0"/>
              </a:spcAft>
              <a:buSzPts val="2600"/>
              <a:buChar char="•"/>
            </a:pPr>
            <a:r>
              <a:rPr lang="sv-SE"/>
              <a:t>Coverage requires that every transition be covered by one or more test cases.</a:t>
            </a:r>
            <a:endParaRPr/>
          </a:p>
          <a:p>
            <a:pPr indent="-368300" lvl="1" marL="914400" marR="0" rtl="0" algn="l">
              <a:lnSpc>
                <a:spcPct val="100000"/>
              </a:lnSpc>
              <a:spcBef>
                <a:spcPts val="0"/>
              </a:spcBef>
              <a:spcAft>
                <a:spcPts val="0"/>
              </a:spcAft>
              <a:buSzPts val="2200"/>
              <a:buChar char="•"/>
            </a:pPr>
            <a:r>
              <a:rPr lang="sv-SE"/>
              <a:t>Subsumes state coverage.</a:t>
            </a:r>
            <a:endParaRPr/>
          </a:p>
        </p:txBody>
      </p:sp>
      <p:sp>
        <p:nvSpPr>
          <p:cNvPr id="375" name="Google Shape;37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a:t>
            </a:r>
            <a:endParaRPr/>
          </a:p>
        </p:txBody>
      </p:sp>
      <p:pic>
        <p:nvPicPr>
          <p:cNvPr descr="scan0003.jpg" id="381" name="Google Shape;381;p45"/>
          <p:cNvPicPr preferRelativeResize="0"/>
          <p:nvPr/>
        </p:nvPicPr>
        <p:blipFill>
          <a:blip r:embed="rId3">
            <a:alphaModFix/>
          </a:blip>
          <a:stretch>
            <a:fillRect/>
          </a:stretch>
        </p:blipFill>
        <p:spPr>
          <a:xfrm>
            <a:off x="247925" y="1132851"/>
            <a:ext cx="4324075" cy="4017431"/>
          </a:xfrm>
          <a:prstGeom prst="rect">
            <a:avLst/>
          </a:prstGeom>
          <a:noFill/>
          <a:ln>
            <a:noFill/>
          </a:ln>
        </p:spPr>
      </p:pic>
      <p:sp>
        <p:nvSpPr>
          <p:cNvPr id="382" name="Google Shape;382;p45"/>
          <p:cNvSpPr txBox="1"/>
          <p:nvPr/>
        </p:nvSpPr>
        <p:spPr>
          <a:xfrm>
            <a:off x="5629500" y="753226"/>
            <a:ext cx="3057300" cy="242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If n</a:t>
            </a:r>
            <a:r>
              <a:rPr lang="sv-SE" sz="1800"/>
              <a:t>o “final” states, we could achieve transition coverage with one large test case.</a:t>
            </a:r>
            <a:endParaRPr sz="1800"/>
          </a:p>
          <a:p>
            <a:pPr indent="-342900" lvl="1" marL="914400" rtl="0" algn="l">
              <a:spcBef>
                <a:spcPts val="0"/>
              </a:spcBef>
              <a:spcAft>
                <a:spcPts val="0"/>
              </a:spcAft>
              <a:buSzPts val="1800"/>
              <a:buChar char="○"/>
            </a:pPr>
            <a:r>
              <a:rPr lang="sv-SE" sz="1800"/>
              <a:t>Smarter to break down FSM and target sections in isolation.</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383" name="Google Shape;383;p45"/>
          <p:cNvSpPr txBox="1"/>
          <p:nvPr/>
        </p:nvSpPr>
        <p:spPr>
          <a:xfrm>
            <a:off x="4842850" y="3120550"/>
            <a:ext cx="41532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chemeClr val="dk1"/>
                </a:solidFill>
              </a:rPr>
              <a:t>Example Suite:</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T1: </a:t>
            </a:r>
            <a:r>
              <a:rPr lang="sv-SE">
                <a:solidFill>
                  <a:srgbClr val="FF0000"/>
                </a:solidFill>
              </a:rPr>
              <a:t>request w/ no warranty (0-&gt;2) - estimate costs (2-&gt;4) - reject (4-&gt;1) - pick up (1-&gt;0)</a:t>
            </a:r>
            <a:endParaRPr>
              <a:solidFill>
                <a:srgbClr val="FF0000"/>
              </a:solidFill>
            </a:endParaRPr>
          </a:p>
        </p:txBody>
      </p:sp>
      <p:sp>
        <p:nvSpPr>
          <p:cNvPr id="384" name="Google Shape;384;p45"/>
          <p:cNvSpPr txBox="1"/>
          <p:nvPr/>
        </p:nvSpPr>
        <p:spPr>
          <a:xfrm>
            <a:off x="4880400" y="3795250"/>
            <a:ext cx="38109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T2: </a:t>
            </a:r>
            <a:r>
              <a:rPr lang="sv-SE">
                <a:solidFill>
                  <a:srgbClr val="0000FF"/>
                </a:solidFill>
              </a:rPr>
              <a:t>0-&gt;5-&gt;2-&gt;4-&gt;5-&gt;6-&gt;0</a:t>
            </a:r>
            <a:endParaRPr>
              <a:solidFill>
                <a:srgbClr val="0000FF"/>
              </a:solidFill>
            </a:endParaRPr>
          </a:p>
        </p:txBody>
      </p:sp>
      <p:sp>
        <p:nvSpPr>
          <p:cNvPr id="385" name="Google Shape;385;p45"/>
          <p:cNvSpPr txBox="1"/>
          <p:nvPr/>
        </p:nvSpPr>
        <p:spPr>
          <a:xfrm>
            <a:off x="4880400" y="4049325"/>
            <a:ext cx="32115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T3: </a:t>
            </a:r>
            <a:r>
              <a:rPr lang="sv-SE">
                <a:solidFill>
                  <a:srgbClr val="9900FF"/>
                </a:solidFill>
              </a:rPr>
              <a:t>0-&gt;3-&gt;5-&gt;9-&gt;6-&gt;0</a:t>
            </a:r>
            <a:endParaRPr>
              <a:solidFill>
                <a:srgbClr val="9900FF"/>
              </a:solidFill>
            </a:endParaRPr>
          </a:p>
        </p:txBody>
      </p:sp>
      <p:sp>
        <p:nvSpPr>
          <p:cNvPr id="386" name="Google Shape;386;p45"/>
          <p:cNvSpPr txBox="1"/>
          <p:nvPr/>
        </p:nvSpPr>
        <p:spPr>
          <a:xfrm>
            <a:off x="4899400" y="4322025"/>
            <a:ext cx="40401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T4: </a:t>
            </a:r>
            <a:r>
              <a:rPr lang="sv-SE">
                <a:solidFill>
                  <a:srgbClr val="FF00FF"/>
                </a:solidFill>
              </a:rPr>
              <a:t>0-&gt;3-&gt;5-&gt;7-&gt;5-&gt;8-&gt;7-&gt;8-&gt;9-&gt;7-&gt;9-&gt;6-&gt;0</a:t>
            </a:r>
            <a:endParaRPr>
              <a:solidFill>
                <a:srgbClr val="FF00FF"/>
              </a:solidFill>
            </a:endParaRPr>
          </a:p>
        </p:txBody>
      </p:sp>
      <p:sp>
        <p:nvSpPr>
          <p:cNvPr id="387" name="Google Shape;387;p45"/>
          <p:cNvSpPr/>
          <p:nvPr/>
        </p:nvSpPr>
        <p:spPr>
          <a:xfrm>
            <a:off x="399083" y="1630890"/>
            <a:ext cx="2308462" cy="1365789"/>
          </a:xfrm>
          <a:custGeom>
            <a:rect b="b" l="l" r="r" t="t"/>
            <a:pathLst>
              <a:path extrusionOk="0" h="75646" w="96427">
                <a:moveTo>
                  <a:pt x="93933" y="0"/>
                </a:moveTo>
                <a:lnTo>
                  <a:pt x="96427" y="7481"/>
                </a:lnTo>
                <a:lnTo>
                  <a:pt x="44888" y="31173"/>
                </a:lnTo>
                <a:lnTo>
                  <a:pt x="42810" y="71074"/>
                </a:lnTo>
                <a:lnTo>
                  <a:pt x="29925" y="75646"/>
                </a:lnTo>
                <a:lnTo>
                  <a:pt x="415" y="46967"/>
                </a:lnTo>
                <a:lnTo>
                  <a:pt x="0" y="34082"/>
                </a:lnTo>
                <a:lnTo>
                  <a:pt x="79802" y="831"/>
                </a:lnTo>
              </a:path>
            </a:pathLst>
          </a:custGeom>
          <a:noFill/>
          <a:ln cap="flat" cmpd="sng" w="38100">
            <a:solidFill>
              <a:srgbClr val="FF0000"/>
            </a:solidFill>
            <a:prstDash val="solid"/>
            <a:round/>
            <a:headEnd len="med" w="med" type="none"/>
            <a:tailEnd len="med" w="med" type="none"/>
          </a:ln>
        </p:spPr>
      </p:sp>
      <p:sp>
        <p:nvSpPr>
          <p:cNvPr id="388" name="Google Shape;388;p45"/>
          <p:cNvSpPr/>
          <p:nvPr/>
        </p:nvSpPr>
        <p:spPr>
          <a:xfrm>
            <a:off x="1270054" y="1608387"/>
            <a:ext cx="3074638" cy="1410818"/>
          </a:xfrm>
          <a:custGeom>
            <a:rect b="b" l="l" r="r" t="t"/>
            <a:pathLst>
              <a:path extrusionOk="0" h="78140" w="128431">
                <a:moveTo>
                  <a:pt x="52370" y="4572"/>
                </a:moveTo>
                <a:lnTo>
                  <a:pt x="52785" y="70658"/>
                </a:lnTo>
                <a:lnTo>
                  <a:pt x="12884" y="40733"/>
                </a:lnTo>
                <a:lnTo>
                  <a:pt x="0" y="49461"/>
                </a:lnTo>
                <a:lnTo>
                  <a:pt x="415" y="71074"/>
                </a:lnTo>
                <a:lnTo>
                  <a:pt x="14131" y="78140"/>
                </a:lnTo>
                <a:lnTo>
                  <a:pt x="38654" y="77724"/>
                </a:lnTo>
                <a:lnTo>
                  <a:pt x="128431" y="76062"/>
                </a:lnTo>
                <a:lnTo>
                  <a:pt x="128016" y="43226"/>
                </a:lnTo>
                <a:lnTo>
                  <a:pt x="114715" y="15379"/>
                </a:lnTo>
                <a:lnTo>
                  <a:pt x="96012" y="3325"/>
                </a:lnTo>
                <a:lnTo>
                  <a:pt x="67748" y="0"/>
                </a:lnTo>
              </a:path>
            </a:pathLst>
          </a:custGeom>
          <a:noFill/>
          <a:ln cap="flat" cmpd="sng" w="38100">
            <a:solidFill>
              <a:srgbClr val="0000FF"/>
            </a:solidFill>
            <a:prstDash val="solid"/>
            <a:round/>
            <a:headEnd len="med" w="med" type="none"/>
            <a:tailEnd len="med" w="med" type="none"/>
          </a:ln>
        </p:spPr>
      </p:sp>
      <p:sp>
        <p:nvSpPr>
          <p:cNvPr id="389" name="Google Shape;389;p45"/>
          <p:cNvSpPr/>
          <p:nvPr/>
        </p:nvSpPr>
        <p:spPr>
          <a:xfrm>
            <a:off x="1076050" y="1630900"/>
            <a:ext cx="3432513" cy="3236349"/>
          </a:xfrm>
          <a:custGeom>
            <a:rect b="b" l="l" r="r" t="t"/>
            <a:pathLst>
              <a:path extrusionOk="0" h="172905" w="159189">
                <a:moveTo>
                  <a:pt x="75646" y="10807"/>
                </a:moveTo>
                <a:lnTo>
                  <a:pt x="125938" y="36161"/>
                </a:lnTo>
                <a:lnTo>
                  <a:pt x="127185" y="50292"/>
                </a:lnTo>
                <a:lnTo>
                  <a:pt x="75230" y="72737"/>
                </a:lnTo>
                <a:lnTo>
                  <a:pt x="58189" y="81881"/>
                </a:lnTo>
                <a:lnTo>
                  <a:pt x="17041" y="115132"/>
                </a:lnTo>
                <a:lnTo>
                  <a:pt x="0" y="143811"/>
                </a:lnTo>
                <a:lnTo>
                  <a:pt x="2910" y="157111"/>
                </a:lnTo>
                <a:lnTo>
                  <a:pt x="29926" y="169580"/>
                </a:lnTo>
                <a:lnTo>
                  <a:pt x="90193" y="172905"/>
                </a:lnTo>
                <a:lnTo>
                  <a:pt x="106819" y="165008"/>
                </a:lnTo>
                <a:lnTo>
                  <a:pt x="159189" y="85206"/>
                </a:lnTo>
                <a:lnTo>
                  <a:pt x="151292" y="76478"/>
                </a:lnTo>
                <a:lnTo>
                  <a:pt x="151707" y="44474"/>
                </a:lnTo>
                <a:lnTo>
                  <a:pt x="138407" y="16626"/>
                </a:lnTo>
                <a:lnTo>
                  <a:pt x="118041" y="2494"/>
                </a:lnTo>
                <a:lnTo>
                  <a:pt x="88531" y="0"/>
                </a:lnTo>
              </a:path>
            </a:pathLst>
          </a:custGeom>
          <a:noFill/>
          <a:ln cap="flat" cmpd="sng" w="38100">
            <a:solidFill>
              <a:srgbClr val="9900FF"/>
            </a:solidFill>
            <a:prstDash val="solid"/>
            <a:round/>
            <a:headEnd len="med" w="med" type="none"/>
            <a:tailEnd len="med" w="med" type="none"/>
          </a:ln>
        </p:spPr>
      </p:sp>
      <p:sp>
        <p:nvSpPr>
          <p:cNvPr id="390" name="Google Shape;390;p45"/>
          <p:cNvSpPr/>
          <p:nvPr/>
        </p:nvSpPr>
        <p:spPr>
          <a:xfrm>
            <a:off x="1652999" y="1673175"/>
            <a:ext cx="2691553" cy="3151807"/>
          </a:xfrm>
          <a:custGeom>
            <a:rect b="b" l="l" r="r" t="t"/>
            <a:pathLst>
              <a:path extrusionOk="0" h="174567" w="127185">
                <a:moveTo>
                  <a:pt x="41148" y="12053"/>
                </a:moveTo>
                <a:lnTo>
                  <a:pt x="93103" y="37407"/>
                </a:lnTo>
                <a:lnTo>
                  <a:pt x="94765" y="53617"/>
                </a:lnTo>
                <a:lnTo>
                  <a:pt x="43226" y="77308"/>
                </a:lnTo>
                <a:lnTo>
                  <a:pt x="39070" y="89777"/>
                </a:lnTo>
                <a:lnTo>
                  <a:pt x="0" y="126353"/>
                </a:lnTo>
                <a:lnTo>
                  <a:pt x="16210" y="131341"/>
                </a:lnTo>
                <a:lnTo>
                  <a:pt x="32420" y="117209"/>
                </a:lnTo>
                <a:lnTo>
                  <a:pt x="38654" y="105156"/>
                </a:lnTo>
                <a:lnTo>
                  <a:pt x="40732" y="90609"/>
                </a:lnTo>
                <a:lnTo>
                  <a:pt x="70243" y="123860"/>
                </a:lnTo>
                <a:lnTo>
                  <a:pt x="56111" y="131341"/>
                </a:lnTo>
                <a:lnTo>
                  <a:pt x="17041" y="131757"/>
                </a:lnTo>
                <a:lnTo>
                  <a:pt x="22860" y="142563"/>
                </a:lnTo>
                <a:lnTo>
                  <a:pt x="40317" y="142979"/>
                </a:lnTo>
                <a:lnTo>
                  <a:pt x="56527" y="131341"/>
                </a:lnTo>
                <a:lnTo>
                  <a:pt x="70658" y="137160"/>
                </a:lnTo>
                <a:lnTo>
                  <a:pt x="71905" y="166255"/>
                </a:lnTo>
                <a:lnTo>
                  <a:pt x="57773" y="174152"/>
                </a:lnTo>
                <a:lnTo>
                  <a:pt x="1247" y="140485"/>
                </a:lnTo>
                <a:lnTo>
                  <a:pt x="7481" y="157526"/>
                </a:lnTo>
                <a:lnTo>
                  <a:pt x="27016" y="168748"/>
                </a:lnTo>
                <a:lnTo>
                  <a:pt x="56111" y="174567"/>
                </a:lnTo>
                <a:lnTo>
                  <a:pt x="73983" y="169164"/>
                </a:lnTo>
                <a:lnTo>
                  <a:pt x="127185" y="88531"/>
                </a:lnTo>
                <a:lnTo>
                  <a:pt x="120535" y="78140"/>
                </a:lnTo>
                <a:lnTo>
                  <a:pt x="119703" y="43642"/>
                </a:lnTo>
                <a:lnTo>
                  <a:pt x="106819" y="19119"/>
                </a:lnTo>
                <a:lnTo>
                  <a:pt x="86868" y="3741"/>
                </a:lnTo>
                <a:lnTo>
                  <a:pt x="52370" y="0"/>
                </a:lnTo>
              </a:path>
            </a:pathLst>
          </a:custGeom>
          <a:noFill/>
          <a:ln cap="flat" cmpd="sng" w="38100">
            <a:solidFill>
              <a:srgbClr val="FF00FF"/>
            </a:solidFill>
            <a:prstDash val="solid"/>
            <a:round/>
            <a:headEnd len="med" w="med" type="none"/>
            <a:tailEnd len="med" w="med" type="none"/>
          </a:ln>
        </p:spPr>
      </p:sp>
      <p:sp>
        <p:nvSpPr>
          <p:cNvPr id="391" name="Google Shape;391;p45"/>
          <p:cNvSpPr txBox="1"/>
          <p:nvPr/>
        </p:nvSpPr>
        <p:spPr>
          <a:xfrm>
            <a:off x="4899400" y="4594725"/>
            <a:ext cx="32115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T5: </a:t>
            </a:r>
            <a:r>
              <a:rPr lang="sv-SE">
                <a:solidFill>
                  <a:srgbClr val="6AA84F"/>
                </a:solidFill>
              </a:rPr>
              <a:t>0-&gt;5-&gt;8-&gt;6-&gt;0</a:t>
            </a:r>
            <a:endParaRPr>
              <a:solidFill>
                <a:srgbClr val="6AA84F"/>
              </a:solidFill>
            </a:endParaRPr>
          </a:p>
        </p:txBody>
      </p:sp>
      <p:sp>
        <p:nvSpPr>
          <p:cNvPr id="392" name="Google Shape;392;p45"/>
          <p:cNvSpPr/>
          <p:nvPr/>
        </p:nvSpPr>
        <p:spPr>
          <a:xfrm>
            <a:off x="2422025" y="1521424"/>
            <a:ext cx="1970166" cy="2470589"/>
          </a:xfrm>
          <a:custGeom>
            <a:rect b="b" l="l" r="r" t="t"/>
            <a:pathLst>
              <a:path extrusionOk="0" h="125938" w="82296">
                <a:moveTo>
                  <a:pt x="0" y="12469"/>
                </a:moveTo>
                <a:lnTo>
                  <a:pt x="0" y="78971"/>
                </a:lnTo>
                <a:lnTo>
                  <a:pt x="415" y="91440"/>
                </a:lnTo>
                <a:lnTo>
                  <a:pt x="32004" y="125938"/>
                </a:lnTo>
                <a:lnTo>
                  <a:pt x="74814" y="88946"/>
                </a:lnTo>
                <a:lnTo>
                  <a:pt x="82296" y="76893"/>
                </a:lnTo>
                <a:lnTo>
                  <a:pt x="82296" y="44889"/>
                </a:lnTo>
                <a:lnTo>
                  <a:pt x="70242" y="18703"/>
                </a:lnTo>
                <a:lnTo>
                  <a:pt x="52785" y="5819"/>
                </a:lnTo>
                <a:lnTo>
                  <a:pt x="11222" y="0"/>
                </a:lnTo>
              </a:path>
            </a:pathLst>
          </a:custGeom>
          <a:noFill/>
          <a:ln cap="flat" cmpd="sng" w="38100">
            <a:solidFill>
              <a:srgbClr val="6AA84F"/>
            </a:solidFill>
            <a:prstDash val="solid"/>
            <a:round/>
            <a:headEnd len="med" w="med" type="none"/>
            <a:tailEnd len="med" w="med" type="none"/>
          </a:ln>
        </p:spPr>
      </p:sp>
      <p:sp>
        <p:nvSpPr>
          <p:cNvPr id="393" name="Google Shape;393;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History Sensitivity</a:t>
            </a:r>
            <a:endParaRPr/>
          </a:p>
        </p:txBody>
      </p:sp>
      <p:sp>
        <p:nvSpPr>
          <p:cNvPr id="399" name="Google Shape;399;p46"/>
          <p:cNvSpPr txBox="1"/>
          <p:nvPr>
            <p:ph idx="1" type="body"/>
          </p:nvPr>
        </p:nvSpPr>
        <p:spPr>
          <a:xfrm>
            <a:off x="468900" y="1237450"/>
            <a:ext cx="8217900" cy="3525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Transition coverage based on assumption that transitions out of a state are independent of transitions into a state.</a:t>
            </a:r>
            <a:endParaRPr/>
          </a:p>
          <a:p>
            <a:pPr indent="-393700" lvl="0" marL="457200" marR="0" rtl="0" algn="l">
              <a:lnSpc>
                <a:spcPct val="100000"/>
              </a:lnSpc>
              <a:spcBef>
                <a:spcPts val="0"/>
              </a:spcBef>
              <a:spcAft>
                <a:spcPts val="0"/>
              </a:spcAft>
              <a:buSzPts val="2600"/>
              <a:buChar char="•"/>
            </a:pPr>
            <a:r>
              <a:rPr lang="sv-SE"/>
              <a:t>Many machines exhibit “history sensitivity”. </a:t>
            </a:r>
            <a:endParaRPr/>
          </a:p>
          <a:p>
            <a:pPr indent="-368300" lvl="1" marL="914400" marR="0" rtl="0" algn="l">
              <a:lnSpc>
                <a:spcPct val="100000"/>
              </a:lnSpc>
              <a:spcBef>
                <a:spcPts val="0"/>
              </a:spcBef>
              <a:spcAft>
                <a:spcPts val="0"/>
              </a:spcAft>
              <a:buSzPts val="2200"/>
              <a:buChar char="•"/>
            </a:pPr>
            <a:r>
              <a:rPr lang="sv-SE"/>
              <a:t>Transitions available depend on the </a:t>
            </a:r>
            <a:r>
              <a:rPr i="1" lang="sv-SE"/>
              <a:t>history</a:t>
            </a:r>
            <a:r>
              <a:rPr lang="sv-SE"/>
              <a:t> of previous actions.</a:t>
            </a:r>
            <a:endParaRPr/>
          </a:p>
          <a:p>
            <a:pPr indent="-368300" lvl="1" marL="914400" marR="0" rtl="0" algn="l">
              <a:lnSpc>
                <a:spcPct val="100000"/>
              </a:lnSpc>
              <a:spcBef>
                <a:spcPts val="0"/>
              </a:spcBef>
              <a:spcAft>
                <a:spcPts val="0"/>
              </a:spcAft>
              <a:buSzPts val="2200"/>
              <a:buChar char="•"/>
            </a:pPr>
            <a:r>
              <a:rPr lang="sv-SE"/>
              <a:t>AKA - the path to the current state. </a:t>
            </a:r>
            <a:endParaRPr/>
          </a:p>
          <a:p>
            <a:pPr indent="-368300" lvl="1" marL="914400" marR="0" rtl="0" algn="l">
              <a:lnSpc>
                <a:spcPct val="100000"/>
              </a:lnSpc>
              <a:spcBef>
                <a:spcPts val="0"/>
              </a:spcBef>
              <a:spcAft>
                <a:spcPts val="0"/>
              </a:spcAft>
              <a:buSzPts val="2200"/>
              <a:buChar char="•"/>
            </a:pPr>
            <a:r>
              <a:rPr lang="sv-SE"/>
              <a:t>Can be a sign of a bad model design.</a:t>
            </a:r>
            <a:endParaRPr/>
          </a:p>
          <a:p>
            <a:pPr indent="-342900" lvl="2" marL="1371600" marR="0" rtl="0" algn="l">
              <a:lnSpc>
                <a:spcPct val="100000"/>
              </a:lnSpc>
              <a:spcBef>
                <a:spcPts val="0"/>
              </a:spcBef>
              <a:spcAft>
                <a:spcPts val="0"/>
              </a:spcAft>
              <a:buSzPts val="1800"/>
              <a:buChar char="•"/>
            </a:pPr>
            <a:r>
              <a:rPr lang="sv-SE"/>
              <a:t>“wait for component” in example.</a:t>
            </a:r>
            <a:endParaRPr/>
          </a:p>
          <a:p>
            <a:pPr indent="-368300" lvl="1" marL="914400" marR="0" rtl="0" algn="l">
              <a:lnSpc>
                <a:spcPct val="100000"/>
              </a:lnSpc>
              <a:spcBef>
                <a:spcPts val="0"/>
              </a:spcBef>
              <a:spcAft>
                <a:spcPts val="0"/>
              </a:spcAft>
              <a:buSzPts val="2200"/>
              <a:buChar char="•"/>
            </a:pPr>
            <a:r>
              <a:rPr lang="sv-SE"/>
              <a:t>Path-based metrics can cope with sensitivity.</a:t>
            </a:r>
            <a:endParaRPr/>
          </a:p>
        </p:txBody>
      </p:sp>
      <p:sp>
        <p:nvSpPr>
          <p:cNvPr id="400" name="Google Shape;40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Metrics</a:t>
            </a:r>
            <a:endParaRPr/>
          </a:p>
        </p:txBody>
      </p:sp>
      <p:sp>
        <p:nvSpPr>
          <p:cNvPr id="406" name="Google Shape;406;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Single State Path Coverage</a:t>
            </a:r>
            <a:endParaRPr/>
          </a:p>
          <a:p>
            <a:pPr indent="-368300" lvl="1" marL="914400" marR="0" rtl="0" algn="l">
              <a:lnSpc>
                <a:spcPct val="100000"/>
              </a:lnSpc>
              <a:spcBef>
                <a:spcPts val="0"/>
              </a:spcBef>
              <a:spcAft>
                <a:spcPts val="0"/>
              </a:spcAft>
              <a:buSzPts val="2200"/>
              <a:buChar char="•"/>
            </a:pPr>
            <a:r>
              <a:rPr lang="sv-SE"/>
              <a:t>Requires that each subpath that traverses states at most once to be included in a path that is exercised.</a:t>
            </a:r>
            <a:endParaRPr/>
          </a:p>
          <a:p>
            <a:pPr indent="-393700" lvl="0" marL="457200" marR="0" rtl="0" algn="l">
              <a:lnSpc>
                <a:spcPct val="100000"/>
              </a:lnSpc>
              <a:spcBef>
                <a:spcPts val="0"/>
              </a:spcBef>
              <a:spcAft>
                <a:spcPts val="0"/>
              </a:spcAft>
              <a:buSzPts val="2600"/>
              <a:buChar char="•"/>
            </a:pPr>
            <a:r>
              <a:rPr lang="sv-SE"/>
              <a:t>Single Transition Path Coverage</a:t>
            </a:r>
            <a:endParaRPr/>
          </a:p>
          <a:p>
            <a:pPr indent="-368300" lvl="1" marL="914400" marR="0" rtl="0" algn="l">
              <a:lnSpc>
                <a:spcPct val="100000"/>
              </a:lnSpc>
              <a:spcBef>
                <a:spcPts val="0"/>
              </a:spcBef>
              <a:spcAft>
                <a:spcPts val="0"/>
              </a:spcAft>
              <a:buSzPts val="2200"/>
              <a:buChar char="•"/>
            </a:pPr>
            <a:r>
              <a:rPr lang="sv-SE"/>
              <a:t>Requires that each subpath that traverses a transition at most once to be included in a path that is exercised.</a:t>
            </a:r>
            <a:endParaRPr/>
          </a:p>
          <a:p>
            <a:pPr indent="-393700" lvl="0" marL="457200" marR="0" rtl="0" algn="l">
              <a:lnSpc>
                <a:spcPct val="100000"/>
              </a:lnSpc>
              <a:spcBef>
                <a:spcPts val="0"/>
              </a:spcBef>
              <a:spcAft>
                <a:spcPts val="0"/>
              </a:spcAft>
              <a:buSzPts val="2600"/>
              <a:buChar char="•"/>
            </a:pPr>
            <a:r>
              <a:rPr lang="sv-SE"/>
              <a:t>Boundary Interior Loop Coverage</a:t>
            </a:r>
            <a:endParaRPr/>
          </a:p>
          <a:p>
            <a:pPr indent="-368300" lvl="1" marL="914400" marR="0" rtl="0" algn="l">
              <a:lnSpc>
                <a:spcPct val="100000"/>
              </a:lnSpc>
              <a:spcBef>
                <a:spcPts val="0"/>
              </a:spcBef>
              <a:spcAft>
                <a:spcPts val="0"/>
              </a:spcAft>
              <a:buSzPts val="2200"/>
              <a:buChar char="•"/>
            </a:pPr>
            <a:r>
              <a:rPr lang="sv-SE"/>
              <a:t>Each distinct loop must be exercised minimum, an intermediate, and a large number of times.</a:t>
            </a:r>
            <a:endParaRPr/>
          </a:p>
        </p:txBody>
      </p:sp>
      <p:sp>
        <p:nvSpPr>
          <p:cNvPr id="407" name="Google Shape;40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Single State/Transition Path Coverage</a:t>
            </a:r>
            <a:endParaRPr sz="3000"/>
          </a:p>
        </p:txBody>
      </p:sp>
      <p:pic>
        <p:nvPicPr>
          <p:cNvPr descr="scan0003.jpg" id="413" name="Google Shape;413;p48"/>
          <p:cNvPicPr preferRelativeResize="0"/>
          <p:nvPr/>
        </p:nvPicPr>
        <p:blipFill>
          <a:blip r:embed="rId3">
            <a:alphaModFix/>
          </a:blip>
          <a:stretch>
            <a:fillRect/>
          </a:stretch>
        </p:blipFill>
        <p:spPr>
          <a:xfrm>
            <a:off x="4002900" y="1088575"/>
            <a:ext cx="4335450" cy="4005300"/>
          </a:xfrm>
          <a:prstGeom prst="rect">
            <a:avLst/>
          </a:prstGeom>
          <a:noFill/>
          <a:ln>
            <a:noFill/>
          </a:ln>
        </p:spPr>
      </p:pic>
      <p:sp>
        <p:nvSpPr>
          <p:cNvPr id="414" name="Google Shape;414;p48"/>
          <p:cNvSpPr txBox="1"/>
          <p:nvPr/>
        </p:nvSpPr>
        <p:spPr>
          <a:xfrm>
            <a:off x="457200" y="1270519"/>
            <a:ext cx="34158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2400">
                <a:solidFill>
                  <a:schemeClr val="dk1"/>
                </a:solidFill>
              </a:rPr>
              <a:t>Single State/Transition Path Coverage</a:t>
            </a:r>
            <a:endParaRPr sz="2400">
              <a:solidFill>
                <a:schemeClr val="dk1"/>
              </a:solidFill>
            </a:endParaRPr>
          </a:p>
          <a:p>
            <a:pPr indent="-381000" lvl="0" marL="457200" rtl="0" algn="l">
              <a:spcBef>
                <a:spcPts val="600"/>
              </a:spcBef>
              <a:spcAft>
                <a:spcPts val="0"/>
              </a:spcAft>
              <a:buClr>
                <a:schemeClr val="dk1"/>
              </a:buClr>
              <a:buSzPts val="2400"/>
              <a:buChar char="●"/>
            </a:pPr>
            <a:r>
              <a:rPr lang="sv-SE" sz="2400">
                <a:solidFill>
                  <a:schemeClr val="dk1"/>
                </a:solidFill>
              </a:rPr>
              <a:t>Requires that </a:t>
            </a:r>
            <a:br>
              <a:rPr lang="sv-SE" sz="2400">
                <a:solidFill>
                  <a:schemeClr val="dk1"/>
                </a:solidFill>
              </a:rPr>
            </a:br>
            <a:r>
              <a:rPr lang="sv-SE" sz="2400">
                <a:solidFill>
                  <a:schemeClr val="dk1"/>
                </a:solidFill>
              </a:rPr>
              <a:t>each subpath </a:t>
            </a:r>
            <a:br>
              <a:rPr lang="sv-SE" sz="2400">
                <a:solidFill>
                  <a:schemeClr val="dk1"/>
                </a:solidFill>
              </a:rPr>
            </a:br>
            <a:r>
              <a:rPr lang="sv-SE" sz="2400">
                <a:solidFill>
                  <a:schemeClr val="dk1"/>
                </a:solidFill>
              </a:rPr>
              <a:t>that traverses states/transitions at most once to be included in a path that is exercised.</a:t>
            </a:r>
            <a:endParaRPr/>
          </a:p>
        </p:txBody>
      </p:sp>
      <p:sp>
        <p:nvSpPr>
          <p:cNvPr id="415" name="Google Shape;415;p48"/>
          <p:cNvSpPr/>
          <p:nvPr/>
        </p:nvSpPr>
        <p:spPr>
          <a:xfrm>
            <a:off x="4064100" y="1540625"/>
            <a:ext cx="2379025" cy="1375594"/>
          </a:xfrm>
          <a:custGeom>
            <a:rect b="b" l="l" r="r" t="t"/>
            <a:pathLst>
              <a:path extrusionOk="0" h="73365" w="95161">
                <a:moveTo>
                  <a:pt x="95161" y="3190"/>
                </a:moveTo>
                <a:lnTo>
                  <a:pt x="43593" y="35619"/>
                </a:lnTo>
                <a:lnTo>
                  <a:pt x="43061" y="73365"/>
                </a:lnTo>
                <a:lnTo>
                  <a:pt x="0" y="40935"/>
                </a:lnTo>
                <a:lnTo>
                  <a:pt x="87718" y="0"/>
                </a:lnTo>
              </a:path>
            </a:pathLst>
          </a:custGeom>
          <a:noFill/>
          <a:ln cap="flat" cmpd="sng" w="19050">
            <a:solidFill>
              <a:srgbClr val="FF0000"/>
            </a:solidFill>
            <a:prstDash val="solid"/>
            <a:round/>
            <a:headEnd len="med" w="med" type="none"/>
            <a:tailEnd len="med" w="med" type="none"/>
          </a:ln>
        </p:spPr>
      </p:sp>
      <p:sp>
        <p:nvSpPr>
          <p:cNvPr id="416" name="Google Shape;416;p48"/>
          <p:cNvSpPr/>
          <p:nvPr/>
        </p:nvSpPr>
        <p:spPr>
          <a:xfrm>
            <a:off x="5007725" y="1510725"/>
            <a:ext cx="2987175" cy="1555013"/>
          </a:xfrm>
          <a:custGeom>
            <a:rect b="b" l="l" r="r" t="t"/>
            <a:pathLst>
              <a:path extrusionOk="0" h="82934" w="135565">
                <a:moveTo>
                  <a:pt x="55289" y="4785"/>
                </a:moveTo>
                <a:lnTo>
                  <a:pt x="0" y="41467"/>
                </a:lnTo>
                <a:lnTo>
                  <a:pt x="2658" y="82934"/>
                </a:lnTo>
                <a:lnTo>
                  <a:pt x="57416" y="80808"/>
                </a:lnTo>
                <a:lnTo>
                  <a:pt x="135565" y="79213"/>
                </a:lnTo>
                <a:lnTo>
                  <a:pt x="132907" y="19670"/>
                </a:lnTo>
                <a:lnTo>
                  <a:pt x="60606" y="0"/>
                </a:lnTo>
              </a:path>
            </a:pathLst>
          </a:custGeom>
          <a:noFill/>
          <a:ln cap="flat" cmpd="sng" w="19050">
            <a:solidFill>
              <a:srgbClr val="FF0000"/>
            </a:solidFill>
            <a:prstDash val="solid"/>
            <a:round/>
            <a:headEnd len="med" w="med" type="none"/>
            <a:tailEnd len="med" w="med" type="none"/>
          </a:ln>
        </p:spPr>
      </p:sp>
      <p:sp>
        <p:nvSpPr>
          <p:cNvPr id="417" name="Google Shape;417;p48"/>
          <p:cNvSpPr/>
          <p:nvPr/>
        </p:nvSpPr>
        <p:spPr>
          <a:xfrm>
            <a:off x="5207100" y="1550600"/>
            <a:ext cx="1289175" cy="1445363"/>
          </a:xfrm>
          <a:custGeom>
            <a:rect b="b" l="l" r="r" t="t"/>
            <a:pathLst>
              <a:path extrusionOk="0" h="77086" w="51567">
                <a:moveTo>
                  <a:pt x="48378" y="0"/>
                </a:moveTo>
                <a:lnTo>
                  <a:pt x="0" y="37214"/>
                </a:lnTo>
                <a:lnTo>
                  <a:pt x="0" y="77086"/>
                </a:lnTo>
                <a:lnTo>
                  <a:pt x="51567" y="75491"/>
                </a:lnTo>
                <a:lnTo>
                  <a:pt x="5316" y="39340"/>
                </a:lnTo>
              </a:path>
            </a:pathLst>
          </a:custGeom>
          <a:noFill/>
          <a:ln cap="flat" cmpd="sng" w="19050">
            <a:solidFill>
              <a:srgbClr val="FF0000"/>
            </a:solidFill>
            <a:prstDash val="solid"/>
            <a:round/>
            <a:headEnd len="med" w="med" type="none"/>
            <a:tailEnd len="med" w="med" type="none"/>
          </a:ln>
        </p:spPr>
      </p:sp>
      <p:sp>
        <p:nvSpPr>
          <p:cNvPr id="418" name="Google Shape;418;p48"/>
          <p:cNvSpPr/>
          <p:nvPr/>
        </p:nvSpPr>
        <p:spPr>
          <a:xfrm>
            <a:off x="5114050" y="1450900"/>
            <a:ext cx="2934791" cy="2584356"/>
          </a:xfrm>
          <a:custGeom>
            <a:rect b="b" l="l" r="r" t="t"/>
            <a:pathLst>
              <a:path extrusionOk="0" h="127591" w="136629">
                <a:moveTo>
                  <a:pt x="54758" y="7443"/>
                </a:moveTo>
                <a:lnTo>
                  <a:pt x="0" y="46252"/>
                </a:lnTo>
                <a:lnTo>
                  <a:pt x="4253" y="81871"/>
                </a:lnTo>
                <a:lnTo>
                  <a:pt x="54226" y="80276"/>
                </a:lnTo>
                <a:lnTo>
                  <a:pt x="85061" y="127591"/>
                </a:lnTo>
                <a:lnTo>
                  <a:pt x="136629" y="81339"/>
                </a:lnTo>
                <a:lnTo>
                  <a:pt x="129717" y="17544"/>
                </a:lnTo>
                <a:lnTo>
                  <a:pt x="54758" y="0"/>
                </a:lnTo>
              </a:path>
            </a:pathLst>
          </a:custGeom>
          <a:noFill/>
          <a:ln cap="flat" cmpd="sng" w="19050">
            <a:solidFill>
              <a:srgbClr val="FF0000"/>
            </a:solidFill>
            <a:prstDash val="solid"/>
            <a:round/>
            <a:headEnd len="med" w="med" type="none"/>
            <a:tailEnd len="med" w="med" type="none"/>
          </a:ln>
        </p:spPr>
      </p:sp>
      <p:sp>
        <p:nvSpPr>
          <p:cNvPr id="419" name="Google Shape;419;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5"/>
                                        </p:tgtEl>
                                      </p:cBhvr>
                                    </p:animEffect>
                                    <p:set>
                                      <p:cBhvr>
                                        <p:cTn dur="1" fill="hold">
                                          <p:stCondLst>
                                            <p:cond delay="0"/>
                                          </p:stCondLst>
                                        </p:cTn>
                                        <p:tgtEl>
                                          <p:spTgt spid="4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6"/>
                                        </p:tgtEl>
                                      </p:cBhvr>
                                    </p:animEffect>
                                    <p:set>
                                      <p:cBhvr>
                                        <p:cTn dur="1" fill="hold">
                                          <p:stCondLst>
                                            <p:cond delay="0"/>
                                          </p:stCondLst>
                                        </p:cTn>
                                        <p:tgtEl>
                                          <p:spTgt spid="4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7"/>
                                        </p:tgtEl>
                                      </p:cBhvr>
                                    </p:animEffect>
                                    <p:set>
                                      <p:cBhvr>
                                        <p:cTn dur="1" fill="hold">
                                          <p:stCondLst>
                                            <p:cond delay="0"/>
                                          </p:stCondLst>
                                        </p:cTn>
                                        <p:tgtEl>
                                          <p:spTgt spid="4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8"/>
                                        </p:tgtEl>
                                      </p:cBhvr>
                                    </p:animEffect>
                                    <p:set>
                                      <p:cBhvr>
                                        <p:cTn dur="1" fill="hold">
                                          <p:stCondLst>
                                            <p:cond delay="0"/>
                                          </p:stCondLst>
                                        </p:cTn>
                                        <p:tgtEl>
                                          <p:spTgt spid="4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Loop Coverage</a:t>
            </a:r>
            <a:endParaRPr/>
          </a:p>
        </p:txBody>
      </p:sp>
      <p:pic>
        <p:nvPicPr>
          <p:cNvPr descr="scan0003.jpg" id="425" name="Google Shape;425;p49"/>
          <p:cNvPicPr preferRelativeResize="0"/>
          <p:nvPr/>
        </p:nvPicPr>
        <p:blipFill>
          <a:blip r:embed="rId3">
            <a:alphaModFix/>
          </a:blip>
          <a:stretch>
            <a:fillRect/>
          </a:stretch>
        </p:blipFill>
        <p:spPr>
          <a:xfrm>
            <a:off x="3243025" y="1156250"/>
            <a:ext cx="4315953" cy="3987275"/>
          </a:xfrm>
          <a:prstGeom prst="rect">
            <a:avLst/>
          </a:prstGeom>
          <a:noFill/>
          <a:ln>
            <a:noFill/>
          </a:ln>
        </p:spPr>
      </p:pic>
      <p:sp>
        <p:nvSpPr>
          <p:cNvPr id="426" name="Google Shape;426;p49"/>
          <p:cNvSpPr txBox="1"/>
          <p:nvPr/>
        </p:nvSpPr>
        <p:spPr>
          <a:xfrm>
            <a:off x="457200" y="1270519"/>
            <a:ext cx="34158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3000">
                <a:solidFill>
                  <a:schemeClr val="dk1"/>
                </a:solidFill>
              </a:rPr>
              <a:t>Boundary Interior Loop Coverage</a:t>
            </a:r>
            <a:endParaRPr sz="3000">
              <a:solidFill>
                <a:schemeClr val="dk1"/>
              </a:solidFill>
            </a:endParaRPr>
          </a:p>
          <a:p>
            <a:pPr indent="-381000" lvl="0" marL="457200" rtl="0" algn="l">
              <a:spcBef>
                <a:spcPts val="600"/>
              </a:spcBef>
              <a:spcAft>
                <a:spcPts val="0"/>
              </a:spcAft>
              <a:buClr>
                <a:schemeClr val="dk1"/>
              </a:buClr>
              <a:buSzPts val="2400"/>
              <a:buChar char="●"/>
            </a:pPr>
            <a:r>
              <a:rPr lang="sv-SE" sz="2400">
                <a:solidFill>
                  <a:schemeClr val="dk1"/>
                </a:solidFill>
              </a:rPr>
              <a:t>Each distinct </a:t>
            </a:r>
            <a:br>
              <a:rPr lang="sv-SE" sz="2400">
                <a:solidFill>
                  <a:schemeClr val="dk1"/>
                </a:solidFill>
              </a:rPr>
            </a:br>
            <a:r>
              <a:rPr lang="sv-SE" sz="2400">
                <a:solidFill>
                  <a:schemeClr val="dk1"/>
                </a:solidFill>
              </a:rPr>
              <a:t>loop must be exercised minimum, an intermediate, and a large number of times.</a:t>
            </a:r>
            <a:endParaRPr sz="2400">
              <a:solidFill>
                <a:schemeClr val="dk1"/>
              </a:solidFill>
            </a:endParaRPr>
          </a:p>
        </p:txBody>
      </p:sp>
      <p:sp>
        <p:nvSpPr>
          <p:cNvPr id="427" name="Google Shape;427;p49"/>
          <p:cNvSpPr/>
          <p:nvPr/>
        </p:nvSpPr>
        <p:spPr>
          <a:xfrm>
            <a:off x="3501750" y="1420375"/>
            <a:ext cx="2319704" cy="1656105"/>
          </a:xfrm>
          <a:custGeom>
            <a:rect b="b" l="l" r="r" t="t"/>
            <a:pathLst>
              <a:path extrusionOk="0" h="71238" w="101541">
                <a:moveTo>
                  <a:pt x="101541" y="0"/>
                </a:moveTo>
                <a:lnTo>
                  <a:pt x="48910" y="30303"/>
                </a:lnTo>
                <a:lnTo>
                  <a:pt x="47847" y="71238"/>
                </a:lnTo>
                <a:lnTo>
                  <a:pt x="0" y="37214"/>
                </a:lnTo>
                <a:close/>
              </a:path>
            </a:pathLst>
          </a:custGeom>
          <a:noFill/>
          <a:ln cap="flat" cmpd="sng" w="19050">
            <a:solidFill>
              <a:srgbClr val="FF0000"/>
            </a:solidFill>
            <a:prstDash val="solid"/>
            <a:round/>
            <a:headEnd len="med" w="med" type="none"/>
            <a:tailEnd len="med" w="med" type="none"/>
          </a:ln>
        </p:spPr>
      </p:sp>
      <p:sp>
        <p:nvSpPr>
          <p:cNvPr id="428" name="Google Shape;428;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Generation</a:t>
            </a:r>
            <a:endParaRPr/>
          </a:p>
        </p:txBody>
      </p:sp>
      <p:sp>
        <p:nvSpPr>
          <p:cNvPr id="434" name="Google Shape;434;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Test cases created for models can be applied to programs.</a:t>
            </a:r>
            <a:endParaRPr/>
          </a:p>
          <a:p>
            <a:pPr indent="-368300" lvl="1" marL="914400" marR="0" rtl="0" algn="l">
              <a:lnSpc>
                <a:spcPct val="100000"/>
              </a:lnSpc>
              <a:spcBef>
                <a:spcPts val="0"/>
              </a:spcBef>
              <a:spcAft>
                <a:spcPts val="0"/>
              </a:spcAft>
              <a:buSzPts val="2200"/>
              <a:buChar char="•"/>
            </a:pPr>
            <a:r>
              <a:rPr lang="sv-SE"/>
              <a:t>Events can be translated into method input.</a:t>
            </a:r>
            <a:endParaRPr/>
          </a:p>
          <a:p>
            <a:pPr indent="-368300" lvl="1" marL="914400" marR="0" rtl="0" algn="l">
              <a:lnSpc>
                <a:spcPct val="100000"/>
              </a:lnSpc>
              <a:spcBef>
                <a:spcPts val="0"/>
              </a:spcBef>
              <a:spcAft>
                <a:spcPts val="0"/>
              </a:spcAft>
              <a:buSzPts val="2200"/>
              <a:buChar char="•"/>
            </a:pPr>
            <a:r>
              <a:rPr lang="sv-SE"/>
              <a:t>System output, when abstracted, should match model output.</a:t>
            </a:r>
            <a:endParaRPr/>
          </a:p>
          <a:p>
            <a:pPr indent="-393700" lvl="0" marL="457200" marR="0" rtl="0" algn="l">
              <a:lnSpc>
                <a:spcPct val="100000"/>
              </a:lnSpc>
              <a:spcBef>
                <a:spcPts val="0"/>
              </a:spcBef>
              <a:spcAft>
                <a:spcPts val="0"/>
              </a:spcAft>
              <a:buSzPts val="2600"/>
              <a:buChar char="•"/>
            </a:pPr>
            <a:r>
              <a:rPr lang="sv-SE"/>
              <a:t>Model coverage is one form of requirements coverage. Tests should be effective for verification.</a:t>
            </a:r>
            <a:endParaRPr/>
          </a:p>
        </p:txBody>
      </p:sp>
      <p:sp>
        <p:nvSpPr>
          <p:cNvPr id="435" name="Google Shape;435;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441" name="Google Shape;441;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top.png" id="442" name="Google Shape;442;p51"/>
          <p:cNvPicPr preferRelativeResize="0"/>
          <p:nvPr/>
        </p:nvPicPr>
        <p:blipFill>
          <a:blip r:embed="rId3">
            <a:alphaModFix/>
          </a:blip>
          <a:stretch>
            <a:fillRect/>
          </a:stretch>
        </p:blipFill>
        <p:spPr>
          <a:xfrm>
            <a:off x="5866250" y="1867300"/>
            <a:ext cx="2820562" cy="1833187"/>
          </a:xfrm>
          <a:prstGeom prst="rect">
            <a:avLst/>
          </a:prstGeom>
          <a:noFill/>
          <a:ln>
            <a:noFill/>
          </a:ln>
        </p:spPr>
      </p:pic>
      <p:pic>
        <p:nvPicPr>
          <p:cNvPr descr="model.png" id="443" name="Google Shape;443;p51"/>
          <p:cNvPicPr preferRelativeResize="0"/>
          <p:nvPr/>
        </p:nvPicPr>
        <p:blipFill>
          <a:blip r:embed="rId4">
            <a:alphaModFix/>
          </a:blip>
          <a:stretch>
            <a:fillRect/>
          </a:stretch>
        </p:blipFill>
        <p:spPr>
          <a:xfrm>
            <a:off x="468900" y="2742681"/>
            <a:ext cx="5252979" cy="1949014"/>
          </a:xfrm>
          <a:prstGeom prst="rect">
            <a:avLst/>
          </a:prstGeom>
          <a:noFill/>
          <a:ln cap="flat" cmpd="sng" w="38100">
            <a:solidFill>
              <a:srgbClr val="000000"/>
            </a:solidFill>
            <a:prstDash val="solid"/>
            <a:round/>
            <a:headEnd len="sm" w="sm" type="none"/>
            <a:tailEnd len="sm" w="sm" type="none"/>
          </a:ln>
        </p:spPr>
      </p:pic>
      <p:sp>
        <p:nvSpPr>
          <p:cNvPr id="444" name="Google Shape;44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State Coverage</a:t>
            </a:r>
            <a:endParaRPr/>
          </a:p>
        </p:txBody>
      </p:sp>
      <p:sp>
        <p:nvSpPr>
          <p:cNvPr id="450" name="Google Shape;450;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[true,1], [false,2], [false, 65] </a:t>
            </a:r>
            <a:endParaRPr sz="2400"/>
          </a:p>
        </p:txBody>
      </p:sp>
      <p:pic>
        <p:nvPicPr>
          <p:cNvPr descr="model-top.png" id="451" name="Google Shape;451;p52"/>
          <p:cNvPicPr preferRelativeResize="0"/>
          <p:nvPr/>
        </p:nvPicPr>
        <p:blipFill>
          <a:blip r:embed="rId3">
            <a:alphaModFix/>
          </a:blip>
          <a:stretch>
            <a:fillRect/>
          </a:stretch>
        </p:blipFill>
        <p:spPr>
          <a:xfrm>
            <a:off x="4779850" y="1200150"/>
            <a:ext cx="2820562" cy="1833187"/>
          </a:xfrm>
          <a:prstGeom prst="rect">
            <a:avLst/>
          </a:prstGeom>
          <a:noFill/>
          <a:ln>
            <a:noFill/>
          </a:ln>
        </p:spPr>
      </p:pic>
      <p:pic>
        <p:nvPicPr>
          <p:cNvPr descr="model.png" id="452" name="Google Shape;452;p52"/>
          <p:cNvPicPr preferRelativeResize="0"/>
          <p:nvPr/>
        </p:nvPicPr>
        <p:blipFill>
          <a:blip r:embed="rId4">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453" name="Google Shape;453;p52"/>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454" name="Google Shape;454;p52"/>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455" name="Google Shape;455;p52"/>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sp>
        <p:nvSpPr>
          <p:cNvPr id="456" name="Google Shape;45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Transition Coverage</a:t>
            </a:r>
            <a:endParaRPr/>
          </a:p>
        </p:txBody>
      </p:sp>
      <p:sp>
        <p:nvSpPr>
          <p:cNvPr id="462" name="Google Shape;462;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AutoNum type="arabicPeriod"/>
            </a:pPr>
            <a:r>
              <a:rPr lang="sv-SE" sz="2400"/>
              <a:t>[true,1], [false,2], [false, 65], [true, 66], [false, 77], [true, 78], [false, 79], [false, 140], [false, 141]</a:t>
            </a:r>
            <a:endParaRPr sz="2400"/>
          </a:p>
          <a:p>
            <a:pPr indent="-381000" lvl="0" marL="457200" marR="0" rtl="0" algn="l">
              <a:lnSpc>
                <a:spcPct val="100000"/>
              </a:lnSpc>
              <a:spcBef>
                <a:spcPts val="0"/>
              </a:spcBef>
              <a:spcAft>
                <a:spcPts val="0"/>
              </a:spcAft>
              <a:buSzPts val="2400"/>
              <a:buAutoNum type="arabicPeriod"/>
            </a:pPr>
            <a:r>
              <a:rPr lang="sv-SE" sz="2400"/>
              <a:t>[false, 1]</a:t>
            </a:r>
            <a:endParaRPr sz="2400"/>
          </a:p>
        </p:txBody>
      </p:sp>
      <p:pic>
        <p:nvPicPr>
          <p:cNvPr descr="model.png" id="463" name="Google Shape;463;p53"/>
          <p:cNvPicPr preferRelativeResize="0"/>
          <p:nvPr/>
        </p:nvPicPr>
        <p:blipFill>
          <a:blip r:embed="rId3">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464" name="Google Shape;464;p53"/>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465" name="Google Shape;465;p53"/>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466" name="Google Shape;466;p53"/>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cxnSp>
        <p:nvCxnSpPr>
          <p:cNvPr id="467" name="Google Shape;467;p53"/>
          <p:cNvCxnSpPr/>
          <p:nvPr/>
        </p:nvCxnSpPr>
        <p:spPr>
          <a:xfrm flipH="1">
            <a:off x="4293025" y="4007138"/>
            <a:ext cx="2830800" cy="259200"/>
          </a:xfrm>
          <a:prstGeom prst="straightConnector1">
            <a:avLst/>
          </a:prstGeom>
          <a:noFill/>
          <a:ln cap="flat" cmpd="sng" w="19050">
            <a:solidFill>
              <a:srgbClr val="FF0000"/>
            </a:solidFill>
            <a:prstDash val="solid"/>
            <a:round/>
            <a:headEnd len="med" w="med" type="none"/>
            <a:tailEnd len="med" w="med" type="triangle"/>
          </a:ln>
        </p:spPr>
      </p:cxnSp>
      <p:cxnSp>
        <p:nvCxnSpPr>
          <p:cNvPr id="468" name="Google Shape;468;p53"/>
          <p:cNvCxnSpPr/>
          <p:nvPr/>
        </p:nvCxnSpPr>
        <p:spPr>
          <a:xfrm flipH="1" rot="10800000">
            <a:off x="3761275" y="3060244"/>
            <a:ext cx="119700" cy="976800"/>
          </a:xfrm>
          <a:prstGeom prst="straightConnector1">
            <a:avLst/>
          </a:prstGeom>
          <a:noFill/>
          <a:ln cap="flat" cmpd="sng" w="19050">
            <a:solidFill>
              <a:srgbClr val="FF0000"/>
            </a:solidFill>
            <a:prstDash val="solid"/>
            <a:round/>
            <a:headEnd len="med" w="med" type="none"/>
            <a:tailEnd len="med" w="med" type="triangle"/>
          </a:ln>
        </p:spPr>
      </p:cxnSp>
      <p:cxnSp>
        <p:nvCxnSpPr>
          <p:cNvPr id="469" name="Google Shape;469;p53"/>
          <p:cNvCxnSpPr/>
          <p:nvPr/>
        </p:nvCxnSpPr>
        <p:spPr>
          <a:xfrm flipH="1">
            <a:off x="4067100" y="3139931"/>
            <a:ext cx="66300" cy="897000"/>
          </a:xfrm>
          <a:prstGeom prst="straightConnector1">
            <a:avLst/>
          </a:prstGeom>
          <a:noFill/>
          <a:ln cap="flat" cmpd="sng" w="19050">
            <a:solidFill>
              <a:srgbClr val="FF0000"/>
            </a:solidFill>
            <a:prstDash val="solid"/>
            <a:round/>
            <a:headEnd len="med" w="med" type="none"/>
            <a:tailEnd len="med" w="med" type="triangle"/>
          </a:ln>
        </p:spPr>
      </p:cxnSp>
      <p:cxnSp>
        <p:nvCxnSpPr>
          <p:cNvPr id="470" name="Google Shape;470;p53"/>
          <p:cNvCxnSpPr/>
          <p:nvPr/>
        </p:nvCxnSpPr>
        <p:spPr>
          <a:xfrm flipH="1" rot="10800000">
            <a:off x="3548625" y="3030488"/>
            <a:ext cx="53100" cy="996600"/>
          </a:xfrm>
          <a:prstGeom prst="straightConnector1">
            <a:avLst/>
          </a:prstGeom>
          <a:noFill/>
          <a:ln cap="flat" cmpd="sng" w="19050">
            <a:solidFill>
              <a:srgbClr val="FF0000"/>
            </a:solidFill>
            <a:prstDash val="solid"/>
            <a:round/>
            <a:headEnd len="med" w="med" type="none"/>
            <a:tailEnd len="med" w="med" type="triangle"/>
          </a:ln>
        </p:spPr>
      </p:cxnSp>
      <p:cxnSp>
        <p:nvCxnSpPr>
          <p:cNvPr id="471" name="Google Shape;471;p53"/>
          <p:cNvCxnSpPr/>
          <p:nvPr/>
        </p:nvCxnSpPr>
        <p:spPr>
          <a:xfrm>
            <a:off x="4306175" y="2990400"/>
            <a:ext cx="2325900" cy="568200"/>
          </a:xfrm>
          <a:prstGeom prst="straightConnector1">
            <a:avLst/>
          </a:prstGeom>
          <a:noFill/>
          <a:ln cap="flat" cmpd="sng" w="19050">
            <a:solidFill>
              <a:srgbClr val="FF0000"/>
            </a:solidFill>
            <a:prstDash val="solid"/>
            <a:round/>
            <a:headEnd len="med" w="med" type="none"/>
            <a:tailEnd len="med" w="med" type="triangle"/>
          </a:ln>
        </p:spPr>
      </p:cxnSp>
      <p:cxnSp>
        <p:nvCxnSpPr>
          <p:cNvPr id="472" name="Google Shape;472;p53"/>
          <p:cNvCxnSpPr/>
          <p:nvPr/>
        </p:nvCxnSpPr>
        <p:spPr>
          <a:xfrm rot="10800000">
            <a:off x="4306300" y="2910675"/>
            <a:ext cx="2565000" cy="618000"/>
          </a:xfrm>
          <a:prstGeom prst="straightConnector1">
            <a:avLst/>
          </a:prstGeom>
          <a:noFill/>
          <a:ln cap="flat" cmpd="sng" w="19050">
            <a:solidFill>
              <a:srgbClr val="FF0000"/>
            </a:solidFill>
            <a:prstDash val="solid"/>
            <a:round/>
            <a:headEnd len="med" w="med" type="none"/>
            <a:tailEnd len="med" w="med" type="triangle"/>
          </a:ln>
        </p:spPr>
      </p:cxnSp>
      <p:cxnSp>
        <p:nvCxnSpPr>
          <p:cNvPr id="473" name="Google Shape;473;p53"/>
          <p:cNvCxnSpPr/>
          <p:nvPr/>
        </p:nvCxnSpPr>
        <p:spPr>
          <a:xfrm flipH="1" rot="10800000">
            <a:off x="1860700" y="2910619"/>
            <a:ext cx="1820700" cy="388800"/>
          </a:xfrm>
          <a:prstGeom prst="straightConnector1">
            <a:avLst/>
          </a:prstGeom>
          <a:noFill/>
          <a:ln cap="flat" cmpd="sng" w="19050">
            <a:solidFill>
              <a:srgbClr val="FF00FF"/>
            </a:solidFill>
            <a:prstDash val="solid"/>
            <a:round/>
            <a:headEnd len="med" w="med" type="none"/>
            <a:tailEnd len="med" w="med" type="triangle"/>
          </a:ln>
        </p:spPr>
      </p:cxnSp>
      <p:sp>
        <p:nvSpPr>
          <p:cNvPr id="474" name="Google Shape;474;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a:t>
            </a:r>
            <a:r>
              <a:rPr lang="sv-SE"/>
              <a:t>Models</a:t>
            </a:r>
            <a:endParaRPr/>
          </a:p>
        </p:txBody>
      </p:sp>
      <p:sp>
        <p:nvSpPr>
          <p:cNvPr id="106" name="Google Shape;106;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 </a:t>
            </a:r>
            <a:r>
              <a:rPr b="1" lang="sv-SE"/>
              <a:t>model</a:t>
            </a:r>
            <a:r>
              <a:rPr lang="sv-SE"/>
              <a:t> is an abstraction of the system being developed.</a:t>
            </a:r>
            <a:endParaRPr/>
          </a:p>
          <a:p>
            <a:pPr indent="-368300" lvl="1" marL="914400" rtl="0" algn="l">
              <a:spcBef>
                <a:spcPts val="500"/>
              </a:spcBef>
              <a:spcAft>
                <a:spcPts val="0"/>
              </a:spcAft>
              <a:buSzPts val="2200"/>
              <a:buChar char="•"/>
            </a:pPr>
            <a:r>
              <a:rPr lang="sv-SE"/>
              <a:t>By abstracting away unnecessary details, extremely powerful analyses can be performed.</a:t>
            </a:r>
            <a:endParaRPr/>
          </a:p>
          <a:p>
            <a:pPr indent="-393700" lvl="0" marL="457200" rtl="0" algn="l">
              <a:spcBef>
                <a:spcPts val="1000"/>
              </a:spcBef>
              <a:spcAft>
                <a:spcPts val="0"/>
              </a:spcAft>
              <a:buSzPts val="2600"/>
              <a:buChar char="•"/>
            </a:pPr>
            <a:r>
              <a:rPr lang="sv-SE"/>
              <a:t>Can be extracted from specifications and design plans</a:t>
            </a:r>
            <a:endParaRPr/>
          </a:p>
          <a:p>
            <a:pPr indent="-368300" lvl="1" marL="914400" rtl="0" algn="l">
              <a:spcBef>
                <a:spcPts val="500"/>
              </a:spcBef>
              <a:spcAft>
                <a:spcPts val="0"/>
              </a:spcAft>
              <a:buSzPts val="2200"/>
              <a:buChar char="•"/>
            </a:pPr>
            <a:r>
              <a:rPr lang="sv-SE"/>
              <a:t>Illustrate the </a:t>
            </a:r>
            <a:r>
              <a:rPr i="1" lang="sv-SE"/>
              <a:t>intended</a:t>
            </a:r>
            <a:r>
              <a:rPr lang="sv-SE"/>
              <a:t> behavior of the system.</a:t>
            </a:r>
            <a:endParaRPr/>
          </a:p>
          <a:p>
            <a:pPr indent="-368300" lvl="1" marL="914400" rtl="0" algn="l">
              <a:spcBef>
                <a:spcPts val="500"/>
              </a:spcBef>
              <a:spcAft>
                <a:spcPts val="0"/>
              </a:spcAft>
              <a:buSzPts val="2200"/>
              <a:buChar char="•"/>
            </a:pPr>
            <a:r>
              <a:rPr lang="sv-SE"/>
              <a:t>Often take the form of state machines.</a:t>
            </a:r>
            <a:endParaRPr/>
          </a:p>
          <a:p>
            <a:pPr indent="-342900" lvl="2" marL="1371600" rtl="0" algn="l">
              <a:spcBef>
                <a:spcPts val="500"/>
              </a:spcBef>
              <a:spcAft>
                <a:spcPts val="0"/>
              </a:spcAft>
              <a:buSzPts val="1800"/>
              <a:buChar char="•"/>
            </a:pPr>
            <a:r>
              <a:rPr lang="sv-SE"/>
              <a:t>Events cause the system to react, changing its internal state.</a:t>
            </a:r>
            <a:endParaRPr/>
          </a:p>
        </p:txBody>
      </p:sp>
      <p:sp>
        <p:nvSpPr>
          <p:cNvPr id="107" name="Google Shape;107;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81" name="Google Shape;481;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88" name="Google Shape;488;p5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Decision Structures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Logic Terminology</a:t>
            </a:r>
            <a:endParaRPr/>
          </a:p>
        </p:txBody>
      </p:sp>
      <p:sp>
        <p:nvSpPr>
          <p:cNvPr id="494" name="Google Shape;494;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a:t>
            </a:r>
            <a:r>
              <a:rPr i="1" lang="sv-SE"/>
              <a:t>predicate</a:t>
            </a:r>
            <a:r>
              <a:rPr lang="sv-SE"/>
              <a:t> is a function with a boolean outcome.</a:t>
            </a:r>
            <a:endParaRPr/>
          </a:p>
          <a:p>
            <a:pPr indent="-368300" lvl="1" marL="914400" marR="0" rtl="0" algn="l">
              <a:lnSpc>
                <a:spcPct val="100000"/>
              </a:lnSpc>
              <a:spcBef>
                <a:spcPts val="0"/>
              </a:spcBef>
              <a:spcAft>
                <a:spcPts val="0"/>
              </a:spcAft>
              <a:buSzPts val="2200"/>
              <a:buChar char="•"/>
            </a:pPr>
            <a:r>
              <a:rPr lang="sv-SE"/>
              <a:t>If inputs of the function are clear, they are left implicit.</a:t>
            </a:r>
            <a:endParaRPr/>
          </a:p>
          <a:p>
            <a:pPr indent="-342900" lvl="2" marL="1371600" marR="0" rtl="0" algn="l">
              <a:lnSpc>
                <a:spcPct val="100000"/>
              </a:lnSpc>
              <a:spcBef>
                <a:spcPts val="0"/>
              </a:spcBef>
              <a:spcAft>
                <a:spcPts val="0"/>
              </a:spcAft>
              <a:buSzPts val="1800"/>
              <a:buChar char="•"/>
            </a:pPr>
            <a:r>
              <a:rPr lang="sv-SE"/>
              <a:t>We don’t care how accounts are represented. There are just predicates “is-a-educational-customer”, “is-a-corporate-customer”</a:t>
            </a:r>
            <a:endParaRPr/>
          </a:p>
          <a:p>
            <a:pPr indent="-393700" lvl="0" marL="457200" marR="0" rtl="0" algn="l">
              <a:lnSpc>
                <a:spcPct val="100000"/>
              </a:lnSpc>
              <a:spcBef>
                <a:spcPts val="0"/>
              </a:spcBef>
              <a:spcAft>
                <a:spcPts val="0"/>
              </a:spcAft>
              <a:buSzPts val="2600"/>
              <a:buChar char="•"/>
            </a:pPr>
            <a:r>
              <a:rPr lang="sv-SE"/>
              <a:t>A </a:t>
            </a:r>
            <a:r>
              <a:rPr i="1" lang="sv-SE"/>
              <a:t>condition</a:t>
            </a:r>
            <a:r>
              <a:rPr lang="sv-SE"/>
              <a:t> is a predicate that cannot be decomposed further.</a:t>
            </a:r>
            <a:endParaRPr/>
          </a:p>
          <a:p>
            <a:pPr indent="-393700" lvl="0" marL="457200" marR="0" rtl="0" algn="l">
              <a:lnSpc>
                <a:spcPct val="100000"/>
              </a:lnSpc>
              <a:spcBef>
                <a:spcPts val="0"/>
              </a:spcBef>
              <a:spcAft>
                <a:spcPts val="0"/>
              </a:spcAft>
              <a:buSzPts val="2600"/>
              <a:buChar char="•"/>
            </a:pPr>
            <a:r>
              <a:rPr lang="sv-SE"/>
              <a:t>A </a:t>
            </a:r>
            <a:r>
              <a:rPr i="1" lang="sv-SE"/>
              <a:t>decision</a:t>
            </a:r>
            <a:r>
              <a:rPr lang="sv-SE"/>
              <a:t>, is 2+ conditions, connected with operators (and, or, xor, implication). </a:t>
            </a:r>
            <a:endParaRPr/>
          </a:p>
        </p:txBody>
      </p:sp>
      <p:sp>
        <p:nvSpPr>
          <p:cNvPr id="495" name="Google Shape;49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Structures</a:t>
            </a:r>
            <a:endParaRPr/>
          </a:p>
        </p:txBody>
      </p:sp>
      <p:sp>
        <p:nvSpPr>
          <p:cNvPr id="501" name="Google Shape;50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Specifications often expressed as </a:t>
            </a:r>
            <a:r>
              <a:rPr i="1" lang="sv-SE" sz="2400"/>
              <a:t>decision structures</a:t>
            </a:r>
            <a:endParaRPr sz="2400"/>
          </a:p>
          <a:p>
            <a:pPr indent="-368300" lvl="1" marL="914400" marR="0" rtl="0" algn="l">
              <a:lnSpc>
                <a:spcPct val="100000"/>
              </a:lnSpc>
              <a:spcBef>
                <a:spcPts val="0"/>
              </a:spcBef>
              <a:spcAft>
                <a:spcPts val="0"/>
              </a:spcAft>
              <a:buSzPts val="2200"/>
              <a:buChar char="•"/>
            </a:pPr>
            <a:r>
              <a:rPr lang="sv-SE"/>
              <a:t>Conditions on input values, and corresponding results.</a:t>
            </a:r>
            <a:endParaRPr/>
          </a:p>
          <a:p>
            <a:pPr indent="-368300" lvl="1" marL="914400" marR="0" rtl="0" algn="l">
              <a:lnSpc>
                <a:spcPct val="100000"/>
              </a:lnSpc>
              <a:spcBef>
                <a:spcPts val="0"/>
              </a:spcBef>
              <a:spcAft>
                <a:spcPts val="0"/>
              </a:spcAft>
              <a:buSzPts val="2200"/>
              <a:buChar char="•"/>
            </a:pPr>
            <a:r>
              <a:rPr lang="sv-SE"/>
              <a:t>Example:</a:t>
            </a:r>
            <a:endParaRPr/>
          </a:p>
          <a:p>
            <a:pPr indent="-355600" lvl="2" marL="1371600" marR="0" rtl="0" algn="l">
              <a:lnSpc>
                <a:spcPct val="100000"/>
              </a:lnSpc>
              <a:spcBef>
                <a:spcPts val="0"/>
              </a:spcBef>
              <a:spcAft>
                <a:spcPts val="0"/>
              </a:spcAft>
              <a:buSzPts val="2000"/>
              <a:buChar char="•"/>
            </a:pPr>
            <a:r>
              <a:rPr lang="sv-SE" sz="2000"/>
              <a:t>NoDiscount = 	(indAcct ^ !(current &gt; indThreshold) ^ </a:t>
            </a:r>
            <a:br>
              <a:rPr lang="sv-SE" sz="2000"/>
            </a:br>
            <a:r>
              <a:rPr lang="sv-SE" sz="2000"/>
              <a:t>				!(offerPrice &lt; indNormalPrice)) </a:t>
            </a:r>
            <a:br>
              <a:rPr lang="sv-SE" sz="2000"/>
            </a:br>
            <a:r>
              <a:rPr lang="sv-SE" sz="2000"/>
              <a:t>				v (busAcct ^ !(current &gt; busThreshold) ^</a:t>
            </a:r>
            <a:br>
              <a:rPr lang="sv-SE" sz="2000"/>
            </a:br>
            <a:r>
              <a:rPr lang="sv-SE" sz="2000"/>
              <a:t>				!(current &gt; busYearlyThreshold) ^</a:t>
            </a:r>
            <a:br>
              <a:rPr lang="sv-SE" sz="2000"/>
            </a:br>
            <a:r>
              <a:rPr lang="sv-SE" sz="2000"/>
              <a:t> 				!(offerPrice &lt; busNormalPrice))</a:t>
            </a:r>
            <a:endParaRPr sz="2000"/>
          </a:p>
          <a:p>
            <a:pPr indent="-381000" lvl="0" marL="457200" marR="0" rtl="0" algn="l">
              <a:lnSpc>
                <a:spcPct val="100000"/>
              </a:lnSpc>
              <a:spcBef>
                <a:spcPts val="0"/>
              </a:spcBef>
              <a:spcAft>
                <a:spcPts val="0"/>
              </a:spcAft>
              <a:buSzPts val="2400"/>
              <a:buChar char="•"/>
            </a:pPr>
            <a:r>
              <a:rPr lang="sv-SE" sz="2400"/>
              <a:t>Decision structures can be modeled as tables, relating predicate values to outputs.</a:t>
            </a:r>
            <a:endParaRPr sz="2400"/>
          </a:p>
        </p:txBody>
      </p:sp>
      <p:sp>
        <p:nvSpPr>
          <p:cNvPr id="502" name="Google Shape;50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Tables</a:t>
            </a:r>
            <a:endParaRPr/>
          </a:p>
        </p:txBody>
      </p:sp>
      <p:sp>
        <p:nvSpPr>
          <p:cNvPr id="508" name="Google Shape;508;p58"/>
          <p:cNvSpPr txBox="1"/>
          <p:nvPr>
            <p:ph idx="1" type="body"/>
          </p:nvPr>
        </p:nvSpPr>
        <p:spPr>
          <a:xfrm>
            <a:off x="468900" y="1172900"/>
            <a:ext cx="8217900" cy="35898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Decision structures can be modeled as tables, relating predicate values to outputs.</a:t>
            </a:r>
            <a:endParaRPr/>
          </a:p>
          <a:p>
            <a:pPr indent="-368300" lvl="1" marL="914400" marR="0" rtl="0" algn="l">
              <a:lnSpc>
                <a:spcPct val="100000"/>
              </a:lnSpc>
              <a:spcBef>
                <a:spcPts val="0"/>
              </a:spcBef>
              <a:spcAft>
                <a:spcPts val="0"/>
              </a:spcAft>
              <a:buSzPts val="2200"/>
              <a:buChar char="•"/>
            </a:pPr>
            <a:r>
              <a:rPr lang="sv-SE"/>
              <a:t>Rows represent basic conditions. </a:t>
            </a:r>
            <a:endParaRPr/>
          </a:p>
          <a:p>
            <a:pPr indent="-368300" lvl="1" marL="914400" marR="0" rtl="0" algn="l">
              <a:lnSpc>
                <a:spcPct val="100000"/>
              </a:lnSpc>
              <a:spcBef>
                <a:spcPts val="0"/>
              </a:spcBef>
              <a:spcAft>
                <a:spcPts val="0"/>
              </a:spcAft>
              <a:buSzPts val="2200"/>
              <a:buChar char="•"/>
            </a:pPr>
            <a:r>
              <a:rPr lang="sv-SE"/>
              <a:t>Columns represent combinations of conditions, with the last row indicating the expected output for that combination.</a:t>
            </a:r>
            <a:endParaRPr/>
          </a:p>
          <a:p>
            <a:pPr indent="-368300" lvl="1" marL="914400" marR="0" rtl="0" algn="l">
              <a:lnSpc>
                <a:spcPct val="100000"/>
              </a:lnSpc>
              <a:spcBef>
                <a:spcPts val="0"/>
              </a:spcBef>
              <a:spcAft>
                <a:spcPts val="0"/>
              </a:spcAft>
              <a:buSzPts val="2200"/>
              <a:buChar char="•"/>
            </a:pPr>
            <a:r>
              <a:rPr lang="sv-SE"/>
              <a:t>Cells are labeled T, F, or - (don’t care).</a:t>
            </a:r>
            <a:endParaRPr/>
          </a:p>
          <a:p>
            <a:pPr indent="-368300" lvl="1" marL="914400" marR="0" rtl="0" algn="l">
              <a:lnSpc>
                <a:spcPct val="100000"/>
              </a:lnSpc>
              <a:spcBef>
                <a:spcPts val="0"/>
              </a:spcBef>
              <a:spcAft>
                <a:spcPts val="0"/>
              </a:spcAft>
              <a:buSzPts val="2200"/>
              <a:buChar char="•"/>
            </a:pPr>
            <a:r>
              <a:rPr lang="sv-SE"/>
              <a:t>Column is equivalent to a logical expression joining the required values.</a:t>
            </a:r>
            <a:endParaRPr/>
          </a:p>
        </p:txBody>
      </p:sp>
      <p:sp>
        <p:nvSpPr>
          <p:cNvPr id="509" name="Google Shape;50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Tables</a:t>
            </a:r>
            <a:endParaRPr/>
          </a:p>
        </p:txBody>
      </p:sp>
      <p:sp>
        <p:nvSpPr>
          <p:cNvPr id="515" name="Google Shape;515;p59"/>
          <p:cNvSpPr txBox="1"/>
          <p:nvPr>
            <p:ph idx="1" type="body"/>
          </p:nvPr>
        </p:nvSpPr>
        <p:spPr>
          <a:xfrm>
            <a:off x="468900" y="1282400"/>
            <a:ext cx="53202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Can be augmented with a set of constraints that limit combinations.</a:t>
            </a:r>
            <a:endParaRPr sz="2400"/>
          </a:p>
          <a:p>
            <a:pPr indent="-381000" lvl="1" marL="914400" marR="0" rtl="0" algn="l">
              <a:lnSpc>
                <a:spcPct val="100000"/>
              </a:lnSpc>
              <a:spcBef>
                <a:spcPts val="0"/>
              </a:spcBef>
              <a:spcAft>
                <a:spcPts val="0"/>
              </a:spcAft>
              <a:buSzPts val="2400"/>
              <a:buChar char="•"/>
            </a:pPr>
            <a:r>
              <a:rPr lang="sv-SE"/>
              <a:t>Formalize the relations among basic conditions</a:t>
            </a:r>
            <a:endParaRPr sz="2400"/>
          </a:p>
          <a:p>
            <a:pPr indent="-381000" lvl="1" marL="914400" marR="0" rtl="0" algn="l">
              <a:lnSpc>
                <a:spcPct val="100000"/>
              </a:lnSpc>
              <a:spcBef>
                <a:spcPts val="0"/>
              </a:spcBef>
              <a:spcAft>
                <a:spcPts val="0"/>
              </a:spcAft>
              <a:buSzPts val="2400"/>
              <a:buChar char="•"/>
            </a:pPr>
            <a:r>
              <a:rPr lang="sv-SE"/>
              <a:t>Expressions over predicates:</a:t>
            </a:r>
            <a:endParaRPr/>
          </a:p>
          <a:p>
            <a:pPr indent="-342900" lvl="2" marL="1371600" marR="0" rtl="0" algn="l">
              <a:lnSpc>
                <a:spcPct val="100000"/>
              </a:lnSpc>
              <a:spcBef>
                <a:spcPts val="0"/>
              </a:spcBef>
              <a:spcAft>
                <a:spcPts val="0"/>
              </a:spcAft>
              <a:buSzPts val="1800"/>
              <a:buChar char="•"/>
            </a:pPr>
            <a:r>
              <a:rPr lang="sv-SE" sz="1800"/>
              <a:t>(Cond1 ^ !Cond2 =&gt; Cond3)</a:t>
            </a:r>
            <a:endParaRPr sz="1800"/>
          </a:p>
          <a:p>
            <a:pPr indent="-368300" lvl="1" marL="914400" marR="0" rtl="0" algn="l">
              <a:lnSpc>
                <a:spcPct val="100000"/>
              </a:lnSpc>
              <a:spcBef>
                <a:spcPts val="0"/>
              </a:spcBef>
              <a:spcAft>
                <a:spcPts val="0"/>
              </a:spcAft>
              <a:buSzPts val="2200"/>
              <a:buChar char="•"/>
            </a:pPr>
            <a:r>
              <a:rPr lang="sv-SE"/>
              <a:t>Short-hand for common combinations:</a:t>
            </a:r>
            <a:endParaRPr/>
          </a:p>
          <a:p>
            <a:pPr indent="-342900" lvl="2" marL="1371600" marR="0" rtl="0" algn="l">
              <a:lnSpc>
                <a:spcPct val="100000"/>
              </a:lnSpc>
              <a:spcBef>
                <a:spcPts val="0"/>
              </a:spcBef>
              <a:spcAft>
                <a:spcPts val="0"/>
              </a:spcAft>
              <a:buSzPts val="1800"/>
              <a:buChar char="•"/>
            </a:pPr>
            <a:r>
              <a:rPr lang="sv-SE"/>
              <a:t>at-most-one(C1...Cn)</a:t>
            </a:r>
            <a:endParaRPr/>
          </a:p>
          <a:p>
            <a:pPr indent="-342900" lvl="2" marL="1371600" marR="0" rtl="0" algn="l">
              <a:lnSpc>
                <a:spcPct val="100000"/>
              </a:lnSpc>
              <a:spcBef>
                <a:spcPts val="0"/>
              </a:spcBef>
              <a:spcAft>
                <a:spcPts val="0"/>
              </a:spcAft>
              <a:buSzPts val="1800"/>
              <a:buChar char="•"/>
            </a:pPr>
            <a:r>
              <a:rPr lang="sv-SE"/>
              <a:t>exactly-one(C1...Cn)</a:t>
            </a:r>
            <a:endParaRPr/>
          </a:p>
        </p:txBody>
      </p:sp>
      <p:graphicFrame>
        <p:nvGraphicFramePr>
          <p:cNvPr id="516" name="Google Shape;516;p59"/>
          <p:cNvGraphicFramePr/>
          <p:nvPr/>
        </p:nvGraphicFramePr>
        <p:xfrm>
          <a:off x="5841650" y="1595006"/>
          <a:ext cx="3000000" cy="3000000"/>
        </p:xfrm>
        <a:graphic>
          <a:graphicData uri="http://schemas.openxmlformats.org/drawingml/2006/table">
            <a:tbl>
              <a:tblPr>
                <a:noFill/>
                <a:tableStyleId>{5210E19F-D49E-4862-8A1C-2AC241BA220B}</a:tableStyleId>
              </a:tblPr>
              <a:tblGrid>
                <a:gridCol w="838850"/>
                <a:gridCol w="838850"/>
                <a:gridCol w="838850"/>
              </a:tblGrid>
              <a:tr h="327025">
                <a:tc>
                  <a:txBody>
                    <a:bodyPr/>
                    <a:lstStyle/>
                    <a:p>
                      <a:pPr indent="0" lvl="0" marL="0" rtl="0" algn="l">
                        <a:spcBef>
                          <a:spcPts val="0"/>
                        </a:spcBef>
                        <a:spcAft>
                          <a:spcPts val="0"/>
                        </a:spcAft>
                        <a:buNone/>
                      </a:pPr>
                      <a:r>
                        <a:rPr b="1" lang="sv-SE" sz="1100"/>
                        <a:t>Cond1</a:t>
                      </a:r>
                      <a:endParaRPr b="1"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327025">
                <a:tc>
                  <a:txBody>
                    <a:bodyPr/>
                    <a:lstStyle/>
                    <a:p>
                      <a:pPr indent="0" lvl="0" marL="0" rtl="0" algn="l">
                        <a:spcBef>
                          <a:spcPts val="0"/>
                        </a:spcBef>
                        <a:spcAft>
                          <a:spcPts val="0"/>
                        </a:spcAft>
                        <a:buNone/>
                      </a:pPr>
                      <a:r>
                        <a:rPr b="1" lang="sv-SE" sz="1100"/>
                        <a:t>Cond2</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327025">
                <a:tc>
                  <a:txBody>
                    <a:bodyPr/>
                    <a:lstStyle/>
                    <a:p>
                      <a:pPr indent="0" lvl="0" marL="0" rtl="0" algn="l">
                        <a:spcBef>
                          <a:spcPts val="0"/>
                        </a:spcBef>
                        <a:spcAft>
                          <a:spcPts val="0"/>
                        </a:spcAft>
                        <a:buNone/>
                      </a:pPr>
                      <a:r>
                        <a:rPr b="1" lang="sv-SE" sz="1100"/>
                        <a:t>Cond3</a:t>
                      </a:r>
                      <a:endParaRPr b="1"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327025">
                <a:tc>
                  <a:txBody>
                    <a:bodyPr/>
                    <a:lstStyle/>
                    <a:p>
                      <a:pPr indent="0" lvl="0" marL="0" rtl="0" algn="l">
                        <a:spcBef>
                          <a:spcPts val="0"/>
                        </a:spcBef>
                        <a:spcAft>
                          <a:spcPts val="0"/>
                        </a:spcAft>
                        <a:buNone/>
                      </a:pPr>
                      <a:r>
                        <a:rPr b="1" lang="sv-SE" sz="1100"/>
                        <a:t>Out</a:t>
                      </a:r>
                      <a:endParaRPr b="1"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bl>
          </a:graphicData>
        </a:graphic>
      </p:graphicFrame>
      <p:sp>
        <p:nvSpPr>
          <p:cNvPr id="517" name="Google Shape;517;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r>
              <a:rPr lang="sv-SE">
                <a:solidFill>
                  <a:srgbClr val="FFFFFF"/>
                </a:solidFill>
              </a:rPr>
              <a:t> Decision Table</a:t>
            </a:r>
            <a:endParaRPr>
              <a:solidFill>
                <a:srgbClr val="FFFFFF"/>
              </a:solidFill>
            </a:endParaRPr>
          </a:p>
        </p:txBody>
      </p:sp>
      <p:graphicFrame>
        <p:nvGraphicFramePr>
          <p:cNvPr id="523" name="Google Shape;523;p60"/>
          <p:cNvGraphicFramePr/>
          <p:nvPr/>
        </p:nvGraphicFramePr>
        <p:xfrm>
          <a:off x="145138" y="1163813"/>
          <a:ext cx="3000000" cy="3000000"/>
        </p:xfrm>
        <a:graphic>
          <a:graphicData uri="http://schemas.openxmlformats.org/drawingml/2006/table">
            <a:tbl>
              <a:tblPr>
                <a:noFill/>
                <a:tableStyleId>{5210E19F-D49E-4862-8A1C-2AC241BA220B}</a:tableStyleId>
              </a:tblPr>
              <a:tblGrid>
                <a:gridCol w="1012575"/>
                <a:gridCol w="435050"/>
                <a:gridCol w="651125"/>
                <a:gridCol w="579800"/>
                <a:gridCol w="688675"/>
                <a:gridCol w="555000"/>
                <a:gridCol w="660200"/>
                <a:gridCol w="495425"/>
                <a:gridCol w="666775"/>
              </a:tblGrid>
              <a:tr h="285750">
                <a:tc>
                  <a:txBody>
                    <a:bodyPr/>
                    <a:lstStyle/>
                    <a:p>
                      <a:pPr indent="0" lvl="0" marL="0" rtl="0" algn="l">
                        <a:spcBef>
                          <a:spcPts val="0"/>
                        </a:spcBef>
                        <a:spcAft>
                          <a:spcPts val="0"/>
                        </a:spcAft>
                        <a:buNone/>
                      </a:pPr>
                      <a:r>
                        <a:rPr b="1" lang="sv-SE" sz="1100"/>
                        <a:t>EduAc</a:t>
                      </a:r>
                      <a:endParaRPr b="1"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BusAc</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CP &gt; CT1</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YP &gt; YT1</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CP &gt; Ct2</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YP &gt; YT2</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Special &gt; Normal</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Special &gt; Tier 1</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Special &gt; Tier 2</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Out </a:t>
                      </a:r>
                      <a:br>
                        <a:rPr b="1" lang="sv-SE" sz="1100"/>
                      </a:br>
                      <a:r>
                        <a:rPr b="1" lang="sv-SE" sz="1100"/>
                        <a:t>(Price Type)</a:t>
                      </a:r>
                      <a:endParaRPr b="1" sz="1100"/>
                    </a:p>
                  </a:txBody>
                  <a:tcPr marT="68575" marB="68575" marR="91425" marL="91425"/>
                </a:tc>
                <a:tc>
                  <a:txBody>
                    <a:bodyPr/>
                    <a:lstStyle/>
                    <a:p>
                      <a:pPr indent="0" lvl="0" marL="0" rtl="0" algn="l">
                        <a:spcBef>
                          <a:spcPts val="0"/>
                        </a:spcBef>
                        <a:spcAft>
                          <a:spcPts val="0"/>
                        </a:spcAft>
                        <a:buNone/>
                      </a:pPr>
                      <a:r>
                        <a:rPr lang="sv-SE" sz="1100"/>
                        <a:t>Edu</a:t>
                      </a:r>
                      <a:endParaRPr sz="1100"/>
                    </a:p>
                  </a:txBody>
                  <a:tcPr marT="68575" marB="68575" marR="91425" marL="91425"/>
                </a:tc>
                <a:tc>
                  <a:txBody>
                    <a:bodyPr/>
                    <a:lstStyle/>
                    <a:p>
                      <a:pPr indent="0" lvl="0" marL="0" rtl="0" algn="l">
                        <a:spcBef>
                          <a:spcPts val="0"/>
                        </a:spcBef>
                        <a:spcAft>
                          <a:spcPts val="0"/>
                        </a:spcAft>
                        <a:buNone/>
                      </a:pPr>
                      <a:r>
                        <a:rPr lang="sv-SE" sz="1100"/>
                        <a:t>Special</a:t>
                      </a:r>
                      <a:endParaRPr sz="1100"/>
                    </a:p>
                  </a:txBody>
                  <a:tcPr marT="68575" marB="68575" marR="91425" marL="91425"/>
                </a:tc>
                <a:tc>
                  <a:txBody>
                    <a:bodyPr/>
                    <a:lstStyle/>
                    <a:p>
                      <a:pPr indent="0" lvl="0" marL="0" rtl="0" algn="l">
                        <a:spcBef>
                          <a:spcPts val="0"/>
                        </a:spcBef>
                        <a:spcAft>
                          <a:spcPts val="0"/>
                        </a:spcAft>
                        <a:buNone/>
                      </a:pPr>
                      <a:r>
                        <a:rPr lang="sv-SE" sz="1100"/>
                        <a:t>None</a:t>
                      </a:r>
                      <a:endParaRPr sz="1100"/>
                    </a:p>
                  </a:txBody>
                  <a:tcPr marT="68575" marB="68575" marR="91425" marL="91425"/>
                </a:tc>
                <a:tc>
                  <a:txBody>
                    <a:bodyPr/>
                    <a:lstStyle/>
                    <a:p>
                      <a:pPr indent="0" lvl="0" marL="0" rtl="0" algn="l">
                        <a:spcBef>
                          <a:spcPts val="0"/>
                        </a:spcBef>
                        <a:spcAft>
                          <a:spcPts val="0"/>
                        </a:spcAft>
                        <a:buNone/>
                      </a:pPr>
                      <a:r>
                        <a:rPr lang="sv-SE" sz="1100"/>
                        <a:t>Special</a:t>
                      </a:r>
                      <a:endParaRPr sz="1100"/>
                    </a:p>
                  </a:txBody>
                  <a:tcPr marT="68575" marB="68575" marR="91425" marL="91425"/>
                </a:tc>
                <a:tc>
                  <a:txBody>
                    <a:bodyPr/>
                    <a:lstStyle/>
                    <a:p>
                      <a:pPr indent="0" lvl="0" marL="0" rtl="0" algn="l">
                        <a:spcBef>
                          <a:spcPts val="0"/>
                        </a:spcBef>
                        <a:spcAft>
                          <a:spcPts val="0"/>
                        </a:spcAft>
                        <a:buNone/>
                      </a:pPr>
                      <a:r>
                        <a:rPr lang="sv-SE" sz="1100"/>
                        <a:t>Tier 1</a:t>
                      </a:r>
                      <a:endParaRPr sz="1100"/>
                    </a:p>
                  </a:txBody>
                  <a:tcPr marT="68575" marB="68575" marR="91425" marL="91425"/>
                </a:tc>
                <a:tc>
                  <a:txBody>
                    <a:bodyPr/>
                    <a:lstStyle/>
                    <a:p>
                      <a:pPr indent="0" lvl="0" marL="0" rtl="0" algn="l">
                        <a:spcBef>
                          <a:spcPts val="0"/>
                        </a:spcBef>
                        <a:spcAft>
                          <a:spcPts val="0"/>
                        </a:spcAft>
                        <a:buNone/>
                      </a:pPr>
                      <a:r>
                        <a:rPr lang="sv-SE" sz="1100"/>
                        <a:t>Special</a:t>
                      </a:r>
                      <a:endParaRPr sz="1100"/>
                    </a:p>
                  </a:txBody>
                  <a:tcPr marT="68575" marB="68575" marR="91425" marL="91425"/>
                </a:tc>
                <a:tc>
                  <a:txBody>
                    <a:bodyPr/>
                    <a:lstStyle/>
                    <a:p>
                      <a:pPr indent="0" lvl="0" marL="0" rtl="0" algn="l">
                        <a:spcBef>
                          <a:spcPts val="0"/>
                        </a:spcBef>
                        <a:spcAft>
                          <a:spcPts val="0"/>
                        </a:spcAft>
                        <a:buNone/>
                      </a:pPr>
                      <a:r>
                        <a:rPr lang="sv-SE" sz="1100"/>
                        <a:t>Tier 2</a:t>
                      </a:r>
                      <a:endParaRPr sz="1100"/>
                    </a:p>
                  </a:txBody>
                  <a:tcPr marT="68575" marB="68575" marR="91425" marL="91425"/>
                </a:tc>
                <a:tc>
                  <a:txBody>
                    <a:bodyPr/>
                    <a:lstStyle/>
                    <a:p>
                      <a:pPr indent="0" lvl="0" marL="0" rtl="0" algn="l">
                        <a:spcBef>
                          <a:spcPts val="0"/>
                        </a:spcBef>
                        <a:spcAft>
                          <a:spcPts val="0"/>
                        </a:spcAft>
                        <a:buNone/>
                      </a:pPr>
                      <a:r>
                        <a:rPr lang="sv-SE" sz="1100"/>
                        <a:t>Special</a:t>
                      </a:r>
                      <a:endParaRPr sz="1100"/>
                    </a:p>
                  </a:txBody>
                  <a:tcPr marT="68575" marB="68575" marR="91425" marL="91425"/>
                </a:tc>
              </a:tr>
            </a:tbl>
          </a:graphicData>
        </a:graphic>
      </p:graphicFrame>
      <p:sp>
        <p:nvSpPr>
          <p:cNvPr id="524" name="Google Shape;524;p60"/>
          <p:cNvSpPr txBox="1"/>
          <p:nvPr/>
        </p:nvSpPr>
        <p:spPr>
          <a:xfrm>
            <a:off x="6337900" y="614000"/>
            <a:ext cx="2410200" cy="42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Constraints</a:t>
            </a:r>
            <a:endParaRPr/>
          </a:p>
          <a:p>
            <a:pPr indent="0" lvl="0" marL="0" rtl="0" algn="l">
              <a:spcBef>
                <a:spcPts val="0"/>
              </a:spcBef>
              <a:spcAft>
                <a:spcPts val="0"/>
              </a:spcAft>
              <a:buNone/>
            </a:pPr>
            <a:r>
              <a:rPr lang="sv-SE"/>
              <a:t>at-most-one(EduAc,BusAc)</a:t>
            </a:r>
            <a:endParaRPr/>
          </a:p>
          <a:p>
            <a:pPr indent="0" lvl="0" marL="0" rtl="0" algn="l">
              <a:spcBef>
                <a:spcPts val="0"/>
              </a:spcBef>
              <a:spcAft>
                <a:spcPts val="0"/>
              </a:spcAft>
              <a:buNone/>
            </a:pPr>
            <a:r>
              <a:rPr lang="sv-SE"/>
              <a:t>at-most-one(YP&lt;=YT1, YP &gt; YT2)</a:t>
            </a:r>
            <a:endParaRPr/>
          </a:p>
          <a:p>
            <a:pPr indent="0" lvl="0" marL="0" rtl="0" algn="l">
              <a:spcBef>
                <a:spcPts val="0"/>
              </a:spcBef>
              <a:spcAft>
                <a:spcPts val="0"/>
              </a:spcAft>
              <a:buNone/>
            </a:pPr>
            <a:r>
              <a:rPr lang="sv-SE"/>
              <a:t>at-most-one(CP&lt;=CT1, CP &gt; CT2)</a:t>
            </a:r>
            <a:endParaRPr/>
          </a:p>
          <a:p>
            <a:pPr indent="0" lvl="0" marL="0" rtl="0" algn="l">
              <a:spcBef>
                <a:spcPts val="0"/>
              </a:spcBef>
              <a:spcAft>
                <a:spcPts val="0"/>
              </a:spcAft>
              <a:buNone/>
            </a:pPr>
            <a:r>
              <a:rPr lang="sv-SE"/>
              <a:t>at-most-one(SP&lt;=T1, SP &gt; T2)</a:t>
            </a:r>
            <a:endParaRPr/>
          </a:p>
          <a:p>
            <a:pPr indent="0" lvl="0" marL="0" rtl="0" algn="l">
              <a:spcBef>
                <a:spcPts val="0"/>
              </a:spcBef>
              <a:spcAft>
                <a:spcPts val="0"/>
              </a:spcAft>
              <a:buNone/>
            </a:pPr>
            <a:r>
              <a:rPr lang="sv-SE"/>
              <a:t>YP &gt; YT2 =&gt; YP &gt; YT1</a:t>
            </a:r>
            <a:endParaRPr/>
          </a:p>
          <a:p>
            <a:pPr indent="0" lvl="0" marL="0" rtl="0" algn="l">
              <a:spcBef>
                <a:spcPts val="0"/>
              </a:spcBef>
              <a:spcAft>
                <a:spcPts val="0"/>
              </a:spcAft>
              <a:buNone/>
            </a:pPr>
            <a:r>
              <a:rPr lang="sv-SE"/>
              <a:t>CP &gt; CT2 =&gt; CP &gt; CT1</a:t>
            </a:r>
            <a:endParaRPr/>
          </a:p>
          <a:p>
            <a:pPr indent="0" lvl="0" marL="0" rtl="0" algn="l">
              <a:spcBef>
                <a:spcPts val="0"/>
              </a:spcBef>
              <a:spcAft>
                <a:spcPts val="0"/>
              </a:spcAft>
              <a:buNone/>
            </a:pPr>
            <a:r>
              <a:rPr lang="sv-SE"/>
              <a:t>Special &gt; Tier 2 =&gt; Special &gt; Tier 1</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SE"/>
              <a:t>Abbreviations</a:t>
            </a:r>
            <a:endParaRPr/>
          </a:p>
          <a:p>
            <a:pPr indent="0" lvl="0" marL="0" rtl="0" algn="l">
              <a:spcBef>
                <a:spcPts val="0"/>
              </a:spcBef>
              <a:spcAft>
                <a:spcPts val="0"/>
              </a:spcAft>
              <a:buNone/>
            </a:pPr>
            <a:r>
              <a:rPr lang="sv-SE"/>
              <a:t>CP = current purchase</a:t>
            </a:r>
            <a:endParaRPr/>
          </a:p>
          <a:p>
            <a:pPr indent="0" lvl="0" marL="0" rtl="0" algn="l">
              <a:spcBef>
                <a:spcPts val="0"/>
              </a:spcBef>
              <a:spcAft>
                <a:spcPts val="0"/>
              </a:spcAft>
              <a:buNone/>
            </a:pPr>
            <a:r>
              <a:rPr lang="sv-SE"/>
              <a:t>YP = yearly purchase</a:t>
            </a:r>
            <a:endParaRPr/>
          </a:p>
          <a:p>
            <a:pPr indent="0" lvl="0" marL="0" rtl="0" algn="l">
              <a:spcBef>
                <a:spcPts val="0"/>
              </a:spcBef>
              <a:spcAft>
                <a:spcPts val="0"/>
              </a:spcAft>
              <a:buNone/>
            </a:pPr>
            <a:r>
              <a:rPr lang="sv-SE"/>
              <a:t>C(Y)T = current/yearly threshold</a:t>
            </a:r>
            <a:endParaRPr/>
          </a:p>
          <a:p>
            <a:pPr indent="0" lvl="0" marL="0" rtl="0" algn="l">
              <a:spcBef>
                <a:spcPts val="0"/>
              </a:spcBef>
              <a:spcAft>
                <a:spcPts val="0"/>
              </a:spcAft>
              <a:buNone/>
            </a:pPr>
            <a:r>
              <a:t/>
            </a:r>
            <a:endParaRPr/>
          </a:p>
        </p:txBody>
      </p:sp>
      <p:sp>
        <p:nvSpPr>
          <p:cNvPr id="525" name="Google Shape;525;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Table Coverage</a:t>
            </a:r>
            <a:endParaRPr/>
          </a:p>
        </p:txBody>
      </p:sp>
      <p:sp>
        <p:nvSpPr>
          <p:cNvPr id="531" name="Google Shape;531;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Basic Condition Coverage</a:t>
            </a:r>
            <a:endParaRPr/>
          </a:p>
          <a:p>
            <a:pPr indent="-368300" lvl="1" marL="914400" marR="0" rtl="0" algn="l">
              <a:lnSpc>
                <a:spcPct val="100000"/>
              </a:lnSpc>
              <a:spcBef>
                <a:spcPts val="0"/>
              </a:spcBef>
              <a:spcAft>
                <a:spcPts val="0"/>
              </a:spcAft>
              <a:buSzPts val="2200"/>
              <a:buChar char="•"/>
            </a:pPr>
            <a:r>
              <a:rPr lang="sv-SE"/>
              <a:t>Translate each column into a test case. </a:t>
            </a:r>
            <a:endParaRPr/>
          </a:p>
          <a:p>
            <a:pPr indent="-368300" lvl="1" marL="914400" marR="0" rtl="0" algn="l">
              <a:lnSpc>
                <a:spcPct val="100000"/>
              </a:lnSpc>
              <a:spcBef>
                <a:spcPts val="0"/>
              </a:spcBef>
              <a:spcAft>
                <a:spcPts val="0"/>
              </a:spcAft>
              <a:buSzPts val="2200"/>
              <a:buChar char="•"/>
            </a:pPr>
            <a:r>
              <a:rPr lang="sv-SE"/>
              <a:t>Don’t care entries can be filled out arbitrarily, as long as constraints are not violated. </a:t>
            </a:r>
            <a:endParaRPr/>
          </a:p>
          <a:p>
            <a:pPr indent="-393700" lvl="0" marL="457200" marR="0" rtl="0" algn="l">
              <a:lnSpc>
                <a:spcPct val="100000"/>
              </a:lnSpc>
              <a:spcBef>
                <a:spcPts val="0"/>
              </a:spcBef>
              <a:spcAft>
                <a:spcPts val="0"/>
              </a:spcAft>
              <a:buSzPts val="2600"/>
              <a:buChar char="•"/>
            </a:pPr>
            <a:r>
              <a:rPr lang="sv-SE"/>
              <a:t>Compound Condition Coverage</a:t>
            </a:r>
            <a:endParaRPr/>
          </a:p>
          <a:p>
            <a:pPr indent="-368300" lvl="1" marL="914400" marR="0" rtl="0" algn="l">
              <a:lnSpc>
                <a:spcPct val="100000"/>
              </a:lnSpc>
              <a:spcBef>
                <a:spcPts val="0"/>
              </a:spcBef>
              <a:spcAft>
                <a:spcPts val="0"/>
              </a:spcAft>
              <a:buSzPts val="2200"/>
              <a:buChar char="•"/>
            </a:pPr>
            <a:r>
              <a:rPr lang="sv-SE"/>
              <a:t>All combinations of truth values for predicates must be covered by test cases.</a:t>
            </a:r>
            <a:endParaRPr/>
          </a:p>
          <a:p>
            <a:pPr indent="-368300" lvl="1" marL="914400" marR="0" rtl="0" algn="l">
              <a:lnSpc>
                <a:spcPct val="100000"/>
              </a:lnSpc>
              <a:spcBef>
                <a:spcPts val="0"/>
              </a:spcBef>
              <a:spcAft>
                <a:spcPts val="0"/>
              </a:spcAft>
              <a:buSzPts val="2200"/>
              <a:buChar char="•"/>
            </a:pPr>
            <a:r>
              <a:rPr lang="sv-SE"/>
              <a:t>Requires 2</a:t>
            </a:r>
            <a:r>
              <a:rPr baseline="30000" lang="sv-SE"/>
              <a:t>n</a:t>
            </a:r>
            <a:r>
              <a:rPr lang="sv-SE"/>
              <a:t> test cases for n predicates.</a:t>
            </a:r>
            <a:endParaRPr/>
          </a:p>
          <a:p>
            <a:pPr indent="-342900" lvl="2" marL="1371600" marR="0" rtl="0" algn="l">
              <a:lnSpc>
                <a:spcPct val="100000"/>
              </a:lnSpc>
              <a:spcBef>
                <a:spcPts val="0"/>
              </a:spcBef>
              <a:spcAft>
                <a:spcPts val="0"/>
              </a:spcAft>
              <a:buSzPts val="1800"/>
              <a:buChar char="•"/>
            </a:pPr>
            <a:r>
              <a:rPr lang="sv-SE"/>
              <a:t>Can only be applied to small sets of predicates.</a:t>
            </a:r>
            <a:endParaRPr/>
          </a:p>
        </p:txBody>
      </p:sp>
      <p:sp>
        <p:nvSpPr>
          <p:cNvPr id="532" name="Google Shape;532;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Basic Condition Coverage</a:t>
            </a:r>
            <a:endParaRPr/>
          </a:p>
        </p:txBody>
      </p:sp>
      <p:graphicFrame>
        <p:nvGraphicFramePr>
          <p:cNvPr id="538" name="Google Shape;538;p62"/>
          <p:cNvGraphicFramePr/>
          <p:nvPr/>
        </p:nvGraphicFramePr>
        <p:xfrm>
          <a:off x="457188" y="1356638"/>
          <a:ext cx="3000000" cy="3000000"/>
        </p:xfrm>
        <a:graphic>
          <a:graphicData uri="http://schemas.openxmlformats.org/drawingml/2006/table">
            <a:tbl>
              <a:tblPr>
                <a:noFill/>
                <a:tableStyleId>{5210E19F-D49E-4862-8A1C-2AC241BA220B}</a:tableStyleId>
              </a:tblPr>
              <a:tblGrid>
                <a:gridCol w="1012675"/>
                <a:gridCol w="602450"/>
                <a:gridCol w="445200"/>
                <a:gridCol w="557500"/>
                <a:gridCol w="443175"/>
                <a:gridCol w="471200"/>
                <a:gridCol w="611650"/>
                <a:gridCol w="636300"/>
                <a:gridCol w="700875"/>
              </a:tblGrid>
              <a:tr h="285750">
                <a:tc>
                  <a:txBody>
                    <a:bodyPr/>
                    <a:lstStyle/>
                    <a:p>
                      <a:pPr indent="0" lvl="0" marL="0" rtl="0" algn="l">
                        <a:spcBef>
                          <a:spcPts val="0"/>
                        </a:spcBef>
                        <a:spcAft>
                          <a:spcPts val="0"/>
                        </a:spcAft>
                        <a:buNone/>
                      </a:pPr>
                      <a:r>
                        <a:rPr b="1" lang="sv-SE" sz="1100"/>
                        <a:t>EduAc</a:t>
                      </a:r>
                      <a:endParaRPr b="1"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BusAc</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CP &gt; CT1</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YP &gt; YT1</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CP &gt; Ct2</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YP &gt; YT2</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SP &gt; Sc</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SP &gt; T1</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SP &gt; T2</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Out</a:t>
                      </a:r>
                      <a:endParaRPr b="1" sz="1100"/>
                    </a:p>
                  </a:txBody>
                  <a:tcPr marT="68575" marB="68575" marR="91425" marL="91425"/>
                </a:tc>
                <a:tc>
                  <a:txBody>
                    <a:bodyPr/>
                    <a:lstStyle/>
                    <a:p>
                      <a:pPr indent="0" lvl="0" marL="0" rtl="0" algn="l">
                        <a:spcBef>
                          <a:spcPts val="0"/>
                        </a:spcBef>
                        <a:spcAft>
                          <a:spcPts val="0"/>
                        </a:spcAft>
                        <a:buNone/>
                      </a:pPr>
                      <a:r>
                        <a:rPr lang="sv-SE" sz="1100"/>
                        <a:t>Edu</a:t>
                      </a:r>
                      <a:endParaRPr sz="1100"/>
                    </a:p>
                  </a:txBody>
                  <a:tcPr marT="68575" marB="68575" marR="91425" marL="91425"/>
                </a:tc>
                <a:tc>
                  <a:txBody>
                    <a:bodyPr/>
                    <a:lstStyle/>
                    <a:p>
                      <a:pPr indent="0" lvl="0" marL="0" rtl="0" algn="l">
                        <a:spcBef>
                          <a:spcPts val="0"/>
                        </a:spcBef>
                        <a:spcAft>
                          <a:spcPts val="0"/>
                        </a:spcAft>
                        <a:buNone/>
                      </a:pPr>
                      <a:r>
                        <a:rPr lang="sv-SE" sz="1100"/>
                        <a:t>SP</a:t>
                      </a:r>
                      <a:endParaRPr sz="1100"/>
                    </a:p>
                  </a:txBody>
                  <a:tcPr marT="68575" marB="68575" marR="91425" marL="91425"/>
                </a:tc>
                <a:tc>
                  <a:txBody>
                    <a:bodyPr/>
                    <a:lstStyle/>
                    <a:p>
                      <a:pPr indent="0" lvl="0" marL="0" rtl="0" algn="l">
                        <a:spcBef>
                          <a:spcPts val="0"/>
                        </a:spcBef>
                        <a:spcAft>
                          <a:spcPts val="0"/>
                        </a:spcAft>
                        <a:buNone/>
                      </a:pPr>
                      <a:r>
                        <a:rPr lang="sv-SE" sz="1100"/>
                        <a:t>ND</a:t>
                      </a:r>
                      <a:endParaRPr sz="1100"/>
                    </a:p>
                  </a:txBody>
                  <a:tcPr marT="68575" marB="68575" marR="91425" marL="91425"/>
                </a:tc>
                <a:tc>
                  <a:txBody>
                    <a:bodyPr/>
                    <a:lstStyle/>
                    <a:p>
                      <a:pPr indent="0" lvl="0" marL="0" rtl="0" algn="l">
                        <a:spcBef>
                          <a:spcPts val="0"/>
                        </a:spcBef>
                        <a:spcAft>
                          <a:spcPts val="0"/>
                        </a:spcAft>
                        <a:buNone/>
                      </a:pPr>
                      <a:r>
                        <a:rPr lang="sv-SE" sz="1100"/>
                        <a:t>SP</a:t>
                      </a:r>
                      <a:endParaRPr sz="1100"/>
                    </a:p>
                  </a:txBody>
                  <a:tcPr marT="68575" marB="68575" marR="91425" marL="91425"/>
                </a:tc>
                <a:tc>
                  <a:txBody>
                    <a:bodyPr/>
                    <a:lstStyle/>
                    <a:p>
                      <a:pPr indent="0" lvl="0" marL="0" rtl="0" algn="l">
                        <a:spcBef>
                          <a:spcPts val="0"/>
                        </a:spcBef>
                        <a:spcAft>
                          <a:spcPts val="0"/>
                        </a:spcAft>
                        <a:buNone/>
                      </a:pPr>
                      <a:r>
                        <a:rPr lang="sv-SE" sz="1100"/>
                        <a:t>T1</a:t>
                      </a:r>
                      <a:endParaRPr sz="1100"/>
                    </a:p>
                  </a:txBody>
                  <a:tcPr marT="68575" marB="68575" marR="91425" marL="91425"/>
                </a:tc>
                <a:tc>
                  <a:txBody>
                    <a:bodyPr/>
                    <a:lstStyle/>
                    <a:p>
                      <a:pPr indent="0" lvl="0" marL="0" rtl="0" algn="l">
                        <a:spcBef>
                          <a:spcPts val="0"/>
                        </a:spcBef>
                        <a:spcAft>
                          <a:spcPts val="0"/>
                        </a:spcAft>
                        <a:buNone/>
                      </a:pPr>
                      <a:r>
                        <a:rPr lang="sv-SE" sz="1100"/>
                        <a:t>SP</a:t>
                      </a:r>
                      <a:endParaRPr sz="1100"/>
                    </a:p>
                  </a:txBody>
                  <a:tcPr marT="68575" marB="68575" marR="91425" marL="91425"/>
                </a:tc>
                <a:tc>
                  <a:txBody>
                    <a:bodyPr/>
                    <a:lstStyle/>
                    <a:p>
                      <a:pPr indent="0" lvl="0" marL="0" rtl="0" algn="l">
                        <a:spcBef>
                          <a:spcPts val="0"/>
                        </a:spcBef>
                        <a:spcAft>
                          <a:spcPts val="0"/>
                        </a:spcAft>
                        <a:buNone/>
                      </a:pPr>
                      <a:r>
                        <a:rPr lang="sv-SE" sz="1100"/>
                        <a:t>T2</a:t>
                      </a:r>
                      <a:endParaRPr sz="1100"/>
                    </a:p>
                  </a:txBody>
                  <a:tcPr marT="68575" marB="68575" marR="91425" marL="91425"/>
                </a:tc>
                <a:tc>
                  <a:txBody>
                    <a:bodyPr/>
                    <a:lstStyle/>
                    <a:p>
                      <a:pPr indent="0" lvl="0" marL="0" rtl="0" algn="l">
                        <a:spcBef>
                          <a:spcPts val="0"/>
                        </a:spcBef>
                        <a:spcAft>
                          <a:spcPts val="0"/>
                        </a:spcAft>
                        <a:buNone/>
                      </a:pPr>
                      <a:r>
                        <a:rPr lang="sv-SE" sz="1100"/>
                        <a:t>SP</a:t>
                      </a:r>
                      <a:endParaRPr sz="1100"/>
                    </a:p>
                  </a:txBody>
                  <a:tcPr marT="68575" marB="68575" marR="91425" marL="91425"/>
                </a:tc>
              </a:tr>
            </a:tbl>
          </a:graphicData>
        </a:graphic>
      </p:graphicFrame>
      <p:sp>
        <p:nvSpPr>
          <p:cNvPr id="539" name="Google Shape;539;p62"/>
          <p:cNvSpPr txBox="1"/>
          <p:nvPr/>
        </p:nvSpPr>
        <p:spPr>
          <a:xfrm>
            <a:off x="6010250" y="1282406"/>
            <a:ext cx="2961300" cy="34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Constraints</a:t>
            </a:r>
            <a:endParaRPr/>
          </a:p>
          <a:p>
            <a:pPr indent="0" lvl="0" marL="0" rtl="0" algn="l">
              <a:spcBef>
                <a:spcPts val="0"/>
              </a:spcBef>
              <a:spcAft>
                <a:spcPts val="0"/>
              </a:spcAft>
              <a:buNone/>
            </a:pPr>
            <a:r>
              <a:rPr lang="sv-SE"/>
              <a:t>at-most-one(EduAc,BusAc)</a:t>
            </a:r>
            <a:endParaRPr/>
          </a:p>
          <a:p>
            <a:pPr indent="0" lvl="0" marL="0" rtl="0" algn="l">
              <a:spcBef>
                <a:spcPts val="0"/>
              </a:spcBef>
              <a:spcAft>
                <a:spcPts val="0"/>
              </a:spcAft>
              <a:buNone/>
            </a:pPr>
            <a:r>
              <a:rPr lang="sv-SE"/>
              <a:t>at-most-one(YP&lt;=YT1, YP &gt; YT2)</a:t>
            </a:r>
            <a:endParaRPr/>
          </a:p>
          <a:p>
            <a:pPr indent="0" lvl="0" marL="0" rtl="0" algn="l">
              <a:spcBef>
                <a:spcPts val="0"/>
              </a:spcBef>
              <a:spcAft>
                <a:spcPts val="0"/>
              </a:spcAft>
              <a:buNone/>
            </a:pPr>
            <a:r>
              <a:rPr lang="sv-SE"/>
              <a:t>at-most-one(CP&lt;=CT1, CP &gt; CT2)</a:t>
            </a:r>
            <a:endParaRPr/>
          </a:p>
          <a:p>
            <a:pPr indent="0" lvl="0" marL="0" rtl="0" algn="l">
              <a:spcBef>
                <a:spcPts val="0"/>
              </a:spcBef>
              <a:spcAft>
                <a:spcPts val="0"/>
              </a:spcAft>
              <a:buNone/>
            </a:pPr>
            <a:r>
              <a:rPr lang="sv-SE"/>
              <a:t>at-most-one(SP&lt;=T1, SP &gt; T2)</a:t>
            </a:r>
            <a:endParaRPr/>
          </a:p>
          <a:p>
            <a:pPr indent="0" lvl="0" marL="0" rtl="0" algn="l">
              <a:spcBef>
                <a:spcPts val="0"/>
              </a:spcBef>
              <a:spcAft>
                <a:spcPts val="0"/>
              </a:spcAft>
              <a:buNone/>
            </a:pPr>
            <a:r>
              <a:rPr lang="sv-SE"/>
              <a:t>YP &gt; YT2 =&gt; YP &gt; YT1</a:t>
            </a:r>
            <a:endParaRPr/>
          </a:p>
          <a:p>
            <a:pPr indent="0" lvl="0" marL="0" rtl="0" algn="l">
              <a:spcBef>
                <a:spcPts val="0"/>
              </a:spcBef>
              <a:spcAft>
                <a:spcPts val="0"/>
              </a:spcAft>
              <a:buNone/>
            </a:pPr>
            <a:r>
              <a:rPr lang="sv-SE"/>
              <a:t>CP &gt; CT2 =&gt; CP &gt; CT1</a:t>
            </a:r>
            <a:endParaRPr/>
          </a:p>
          <a:p>
            <a:pPr indent="0" lvl="0" marL="0" rtl="0" algn="l">
              <a:spcBef>
                <a:spcPts val="0"/>
              </a:spcBef>
              <a:spcAft>
                <a:spcPts val="0"/>
              </a:spcAft>
              <a:buNone/>
            </a:pPr>
            <a:r>
              <a:rPr lang="sv-SE"/>
              <a:t>SP &gt; T2 =&gt; SP &gt; T1</a:t>
            </a:r>
            <a:endParaRPr/>
          </a:p>
          <a:p>
            <a:pPr indent="0" lvl="0" marL="0" rtl="0" algn="l">
              <a:spcBef>
                <a:spcPts val="0"/>
              </a:spcBef>
              <a:spcAft>
                <a:spcPts val="0"/>
              </a:spcAft>
              <a:buNone/>
            </a:pPr>
            <a:r>
              <a:t/>
            </a:r>
            <a:endParaRPr/>
          </a:p>
        </p:txBody>
      </p:sp>
      <p:sp>
        <p:nvSpPr>
          <p:cNvPr id="540" name="Google Shape;540;p62"/>
          <p:cNvSpPr/>
          <p:nvPr/>
        </p:nvSpPr>
        <p:spPr>
          <a:xfrm>
            <a:off x="6126225" y="3514056"/>
            <a:ext cx="27294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Test 1:</a:t>
            </a:r>
            <a:r>
              <a:rPr lang="sv-SE"/>
              <a:t> (T,-,-,-,-,-,F,-,-)</a:t>
            </a:r>
            <a:endParaRPr/>
          </a:p>
        </p:txBody>
      </p:sp>
      <p:cxnSp>
        <p:nvCxnSpPr>
          <p:cNvPr id="541" name="Google Shape;541;p62"/>
          <p:cNvCxnSpPr/>
          <p:nvPr/>
        </p:nvCxnSpPr>
        <p:spPr>
          <a:xfrm>
            <a:off x="1734200" y="1234144"/>
            <a:ext cx="0" cy="3237000"/>
          </a:xfrm>
          <a:prstGeom prst="straightConnector1">
            <a:avLst/>
          </a:prstGeom>
          <a:noFill/>
          <a:ln cap="flat" cmpd="sng" w="28575">
            <a:solidFill>
              <a:srgbClr val="FF0000"/>
            </a:solidFill>
            <a:prstDash val="solid"/>
            <a:round/>
            <a:headEnd len="med" w="med" type="none"/>
            <a:tailEnd len="med" w="med" type="none"/>
          </a:ln>
        </p:spPr>
      </p:cxnSp>
      <p:sp>
        <p:nvSpPr>
          <p:cNvPr id="542" name="Google Shape;542;p62"/>
          <p:cNvSpPr/>
          <p:nvPr/>
        </p:nvSpPr>
        <p:spPr>
          <a:xfrm>
            <a:off x="6126225" y="3912981"/>
            <a:ext cx="27294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Test 2:</a:t>
            </a:r>
            <a:r>
              <a:rPr lang="sv-SE"/>
              <a:t> (T,-,-,-,-,-,</a:t>
            </a:r>
            <a:r>
              <a:rPr b="1" lang="sv-SE">
                <a:solidFill>
                  <a:srgbClr val="0000FF"/>
                </a:solidFill>
              </a:rPr>
              <a:t>T</a:t>
            </a:r>
            <a:r>
              <a:rPr lang="sv-SE"/>
              <a:t>,-,-)</a:t>
            </a:r>
            <a:endParaRPr/>
          </a:p>
        </p:txBody>
      </p:sp>
      <p:cxnSp>
        <p:nvCxnSpPr>
          <p:cNvPr id="543" name="Google Shape;543;p62"/>
          <p:cNvCxnSpPr/>
          <p:nvPr/>
        </p:nvCxnSpPr>
        <p:spPr>
          <a:xfrm>
            <a:off x="2251175" y="1234144"/>
            <a:ext cx="0" cy="3237000"/>
          </a:xfrm>
          <a:prstGeom prst="straightConnector1">
            <a:avLst/>
          </a:prstGeom>
          <a:noFill/>
          <a:ln cap="flat" cmpd="sng" w="28575">
            <a:solidFill>
              <a:srgbClr val="FF0000"/>
            </a:solidFill>
            <a:prstDash val="solid"/>
            <a:round/>
            <a:headEnd len="med" w="med" type="none"/>
            <a:tailEnd len="med" w="med" type="none"/>
          </a:ln>
        </p:spPr>
      </p:cxnSp>
      <p:sp>
        <p:nvSpPr>
          <p:cNvPr id="544" name="Google Shape;544;p62"/>
          <p:cNvSpPr/>
          <p:nvPr/>
        </p:nvSpPr>
        <p:spPr>
          <a:xfrm>
            <a:off x="6126225" y="4311906"/>
            <a:ext cx="27294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Test 3:</a:t>
            </a:r>
            <a:r>
              <a:rPr lang="sv-SE"/>
              <a:t> (F,F,F,-,-,-,F,-,-)</a:t>
            </a:r>
            <a:endParaRPr/>
          </a:p>
        </p:txBody>
      </p:sp>
      <p:cxnSp>
        <p:nvCxnSpPr>
          <p:cNvPr id="545" name="Google Shape;545;p62"/>
          <p:cNvCxnSpPr/>
          <p:nvPr/>
        </p:nvCxnSpPr>
        <p:spPr>
          <a:xfrm>
            <a:off x="2748450" y="1234144"/>
            <a:ext cx="0" cy="3237000"/>
          </a:xfrm>
          <a:prstGeom prst="straightConnector1">
            <a:avLst/>
          </a:prstGeom>
          <a:noFill/>
          <a:ln cap="flat" cmpd="sng" w="28575">
            <a:solidFill>
              <a:srgbClr val="FF0000"/>
            </a:solidFill>
            <a:prstDash val="solid"/>
            <a:round/>
            <a:headEnd len="med" w="med" type="none"/>
            <a:tailEnd len="med" w="med" type="none"/>
          </a:ln>
        </p:spPr>
      </p:cxnSp>
      <p:sp>
        <p:nvSpPr>
          <p:cNvPr id="546" name="Google Shape;546;p62"/>
          <p:cNvSpPr/>
          <p:nvPr/>
        </p:nvSpPr>
        <p:spPr>
          <a:xfrm>
            <a:off x="4719800" y="1197188"/>
            <a:ext cx="384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solidFill>
                  <a:srgbClr val="FF0000"/>
                </a:solidFill>
              </a:rPr>
              <a:t>?</a:t>
            </a:r>
            <a:endParaRPr b="1">
              <a:solidFill>
                <a:srgbClr val="FF0000"/>
              </a:solidFill>
            </a:endParaRPr>
          </a:p>
        </p:txBody>
      </p:sp>
      <p:sp>
        <p:nvSpPr>
          <p:cNvPr id="547" name="Google Shape;547;p62"/>
          <p:cNvSpPr/>
          <p:nvPr/>
        </p:nvSpPr>
        <p:spPr>
          <a:xfrm>
            <a:off x="6074200" y="1809881"/>
            <a:ext cx="2897400" cy="20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2"/>
          <p:cNvSpPr/>
          <p:nvPr/>
        </p:nvSpPr>
        <p:spPr>
          <a:xfrm>
            <a:off x="4591700" y="2564379"/>
            <a:ext cx="384300" cy="26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2"/>
          <p:cNvSpPr/>
          <p:nvPr/>
        </p:nvSpPr>
        <p:spPr>
          <a:xfrm>
            <a:off x="3078875" y="1984631"/>
            <a:ext cx="384300" cy="20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2"/>
          <p:cNvSpPr/>
          <p:nvPr/>
        </p:nvSpPr>
        <p:spPr>
          <a:xfrm>
            <a:off x="6126225" y="4311906"/>
            <a:ext cx="27294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Test 3:</a:t>
            </a:r>
            <a:r>
              <a:rPr lang="sv-SE"/>
              <a:t> (F,F,F,-,</a:t>
            </a:r>
            <a:r>
              <a:rPr b="1" lang="sv-SE">
                <a:solidFill>
                  <a:srgbClr val="FF0000"/>
                </a:solidFill>
              </a:rPr>
              <a:t>F</a:t>
            </a:r>
            <a:r>
              <a:rPr lang="sv-SE"/>
              <a:t>,-,F,-,-)</a:t>
            </a:r>
            <a:endParaRPr/>
          </a:p>
        </p:txBody>
      </p:sp>
      <p:sp>
        <p:nvSpPr>
          <p:cNvPr id="551" name="Google Shape;551;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
                                        <p:tgtEl>
                                          <p:spTgt spid="540"/>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
                                        <p:tgtEl>
                                          <p:spTgt spid="545"/>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
                                        <p:tgtEl>
                                          <p:spTgt spid="5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
                                        <p:tgtEl>
                                          <p:spTgt spid="5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Example - Compound Condition Coverage</a:t>
            </a:r>
            <a:endParaRPr sz="3000"/>
          </a:p>
        </p:txBody>
      </p:sp>
      <p:graphicFrame>
        <p:nvGraphicFramePr>
          <p:cNvPr id="557" name="Google Shape;557;p63"/>
          <p:cNvGraphicFramePr/>
          <p:nvPr/>
        </p:nvGraphicFramePr>
        <p:xfrm>
          <a:off x="457188" y="1356638"/>
          <a:ext cx="3000000" cy="3000000"/>
        </p:xfrm>
        <a:graphic>
          <a:graphicData uri="http://schemas.openxmlformats.org/drawingml/2006/table">
            <a:tbl>
              <a:tblPr>
                <a:noFill/>
                <a:tableStyleId>{5210E19F-D49E-4862-8A1C-2AC241BA220B}</a:tableStyleId>
              </a:tblPr>
              <a:tblGrid>
                <a:gridCol w="1012675"/>
                <a:gridCol w="602450"/>
                <a:gridCol w="445200"/>
              </a:tblGrid>
              <a:tr h="285750">
                <a:tc>
                  <a:txBody>
                    <a:bodyPr/>
                    <a:lstStyle/>
                    <a:p>
                      <a:pPr indent="0" lvl="0" marL="0" rtl="0" algn="l">
                        <a:spcBef>
                          <a:spcPts val="0"/>
                        </a:spcBef>
                        <a:spcAft>
                          <a:spcPts val="0"/>
                        </a:spcAft>
                        <a:buNone/>
                      </a:pPr>
                      <a:r>
                        <a:rPr b="1" lang="sv-SE" sz="1100"/>
                        <a:t>EduAc</a:t>
                      </a:r>
                      <a:endParaRPr b="1"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BusAc</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CP &gt; CT1</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YP &gt; YT1</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CP &gt; Ct2</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YP &gt; YT2</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SP &gt; Sc</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SP &gt; T1</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SP &gt; T2</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bl>
          </a:graphicData>
        </a:graphic>
      </p:graphicFrame>
      <p:sp>
        <p:nvSpPr>
          <p:cNvPr id="558" name="Google Shape;558;p63"/>
          <p:cNvSpPr txBox="1"/>
          <p:nvPr/>
        </p:nvSpPr>
        <p:spPr>
          <a:xfrm>
            <a:off x="2832950" y="2886750"/>
            <a:ext cx="2926500" cy="13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Constraints</a:t>
            </a:r>
            <a:endParaRPr/>
          </a:p>
          <a:p>
            <a:pPr indent="0" lvl="0" marL="0" rtl="0" algn="l">
              <a:spcBef>
                <a:spcPts val="0"/>
              </a:spcBef>
              <a:spcAft>
                <a:spcPts val="0"/>
              </a:spcAft>
              <a:buNone/>
            </a:pPr>
            <a:r>
              <a:rPr lang="sv-SE"/>
              <a:t>at-most-one(EduAc,BusAc)</a:t>
            </a:r>
            <a:endParaRPr/>
          </a:p>
          <a:p>
            <a:pPr indent="0" lvl="0" marL="0" rtl="0" algn="l">
              <a:spcBef>
                <a:spcPts val="0"/>
              </a:spcBef>
              <a:spcAft>
                <a:spcPts val="0"/>
              </a:spcAft>
              <a:buNone/>
            </a:pPr>
            <a:r>
              <a:rPr lang="sv-SE"/>
              <a:t>at-most-one(YP&lt;=YT1, YP &gt; YT2)</a:t>
            </a:r>
            <a:endParaRPr/>
          </a:p>
          <a:p>
            <a:pPr indent="0" lvl="0" marL="0" rtl="0" algn="l">
              <a:spcBef>
                <a:spcPts val="0"/>
              </a:spcBef>
              <a:spcAft>
                <a:spcPts val="0"/>
              </a:spcAft>
              <a:buNone/>
            </a:pPr>
            <a:r>
              <a:rPr lang="sv-SE"/>
              <a:t>at-most-one(CP&lt;=CT1, CP &gt; CT2)</a:t>
            </a:r>
            <a:endParaRPr/>
          </a:p>
          <a:p>
            <a:pPr indent="0" lvl="0" marL="0" rtl="0" algn="l">
              <a:spcBef>
                <a:spcPts val="0"/>
              </a:spcBef>
              <a:spcAft>
                <a:spcPts val="0"/>
              </a:spcAft>
              <a:buClr>
                <a:schemeClr val="dk1"/>
              </a:buClr>
              <a:buSzPts val="1100"/>
              <a:buFont typeface="Arial"/>
              <a:buNone/>
            </a:pPr>
            <a:r>
              <a:rPr lang="sv-SE"/>
              <a:t>at-most-one(SP&lt;=T1, SP &gt; T2)</a:t>
            </a:r>
            <a:endParaRPr/>
          </a:p>
          <a:p>
            <a:pPr indent="0" lvl="0" marL="0" rtl="0" algn="l">
              <a:spcBef>
                <a:spcPts val="0"/>
              </a:spcBef>
              <a:spcAft>
                <a:spcPts val="0"/>
              </a:spcAft>
              <a:buNone/>
            </a:pPr>
            <a:r>
              <a:rPr lang="sv-SE"/>
              <a:t>YP &gt; YT2 =&gt; YP &gt; YT1</a:t>
            </a:r>
            <a:endParaRPr/>
          </a:p>
          <a:p>
            <a:pPr indent="0" lvl="0" marL="0" rtl="0" algn="l">
              <a:spcBef>
                <a:spcPts val="0"/>
              </a:spcBef>
              <a:spcAft>
                <a:spcPts val="0"/>
              </a:spcAft>
              <a:buNone/>
            </a:pPr>
            <a:r>
              <a:rPr lang="sv-SE"/>
              <a:t>CP &gt; CT2 =&gt; CP &gt; CT1</a:t>
            </a:r>
            <a:endParaRPr/>
          </a:p>
          <a:p>
            <a:pPr indent="0" lvl="0" marL="0" rtl="0" algn="l">
              <a:spcBef>
                <a:spcPts val="0"/>
              </a:spcBef>
              <a:spcAft>
                <a:spcPts val="0"/>
              </a:spcAft>
              <a:buNone/>
            </a:pPr>
            <a:r>
              <a:rPr lang="sv-SE"/>
              <a:t>SP &gt; T2 =&gt; SP &gt; T1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9" name="Google Shape;559;p63"/>
          <p:cNvSpPr/>
          <p:nvPr/>
        </p:nvSpPr>
        <p:spPr>
          <a:xfrm>
            <a:off x="2749100" y="1411500"/>
            <a:ext cx="2749200" cy="1475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 etc</a:t>
            </a:r>
            <a:endParaRPr b="1" sz="2400"/>
          </a:p>
          <a:p>
            <a:pPr indent="0" lvl="0" marL="0" rtl="0" algn="l">
              <a:spcBef>
                <a:spcPts val="0"/>
              </a:spcBef>
              <a:spcAft>
                <a:spcPts val="0"/>
              </a:spcAft>
              <a:buNone/>
            </a:pPr>
            <a:r>
              <a:rPr b="1" lang="sv-SE" sz="2400"/>
              <a:t>(2</a:t>
            </a:r>
            <a:r>
              <a:rPr b="1" baseline="30000" lang="sv-SE" sz="2400"/>
              <a:t>9</a:t>
            </a:r>
            <a:r>
              <a:rPr b="1" lang="sv-SE" sz="2400"/>
              <a:t> combinations)</a:t>
            </a:r>
            <a:endParaRPr b="1" sz="2400"/>
          </a:p>
        </p:txBody>
      </p:sp>
      <p:graphicFrame>
        <p:nvGraphicFramePr>
          <p:cNvPr id="560" name="Google Shape;560;p63"/>
          <p:cNvGraphicFramePr/>
          <p:nvPr/>
        </p:nvGraphicFramePr>
        <p:xfrm>
          <a:off x="457188" y="1356638"/>
          <a:ext cx="3000000" cy="3000000"/>
        </p:xfrm>
        <a:graphic>
          <a:graphicData uri="http://schemas.openxmlformats.org/drawingml/2006/table">
            <a:tbl>
              <a:tblPr>
                <a:noFill/>
                <a:tableStyleId>{5210E19F-D49E-4862-8A1C-2AC241BA220B}</a:tableStyleId>
              </a:tblPr>
              <a:tblGrid>
                <a:gridCol w="1012675"/>
                <a:gridCol w="602450"/>
                <a:gridCol w="445200"/>
              </a:tblGrid>
              <a:tr h="285750">
                <a:tc>
                  <a:txBody>
                    <a:bodyPr/>
                    <a:lstStyle/>
                    <a:p>
                      <a:pPr indent="0" lvl="0" marL="0" rtl="0" algn="l">
                        <a:spcBef>
                          <a:spcPts val="0"/>
                        </a:spcBef>
                        <a:spcAft>
                          <a:spcPts val="0"/>
                        </a:spcAft>
                        <a:buNone/>
                      </a:pPr>
                      <a:r>
                        <a:rPr b="1" lang="sv-SE" sz="1100"/>
                        <a:t>EduAc</a:t>
                      </a:r>
                      <a:endParaRPr b="1"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BusAc</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tc>
              </a:tr>
              <a:tr h="285750">
                <a:tc>
                  <a:txBody>
                    <a:bodyPr/>
                    <a:lstStyle/>
                    <a:p>
                      <a:pPr indent="0" lvl="0" marL="0" rtl="0" algn="l">
                        <a:spcBef>
                          <a:spcPts val="0"/>
                        </a:spcBef>
                        <a:spcAft>
                          <a:spcPts val="0"/>
                        </a:spcAft>
                        <a:buNone/>
                      </a:pPr>
                      <a:r>
                        <a:rPr b="1" lang="sv-SE" sz="1100"/>
                        <a:t>CP &gt; CT1</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YP &gt; YT1</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CP &gt; Ct2</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YP &gt; YT2</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SP &gt; Sc</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SP &gt; T1</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SP &gt; T2</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bl>
          </a:graphicData>
        </a:graphic>
      </p:graphicFrame>
      <p:sp>
        <p:nvSpPr>
          <p:cNvPr id="561" name="Google Shape;561;p63"/>
          <p:cNvSpPr/>
          <p:nvPr/>
        </p:nvSpPr>
        <p:spPr>
          <a:xfrm>
            <a:off x="5852950" y="3208244"/>
            <a:ext cx="2384400" cy="1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Removes 128 combinations</a:t>
            </a:r>
            <a:endParaRPr/>
          </a:p>
        </p:txBody>
      </p:sp>
      <p:sp>
        <p:nvSpPr>
          <p:cNvPr id="562" name="Google Shape;562;p63"/>
          <p:cNvSpPr/>
          <p:nvPr/>
        </p:nvSpPr>
        <p:spPr>
          <a:xfrm>
            <a:off x="5852950" y="3378119"/>
            <a:ext cx="2926500" cy="1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Removes 96 more combinations</a:t>
            </a:r>
            <a:endParaRPr/>
          </a:p>
        </p:txBody>
      </p:sp>
      <p:sp>
        <p:nvSpPr>
          <p:cNvPr id="563" name="Google Shape;563;p63"/>
          <p:cNvSpPr/>
          <p:nvPr/>
        </p:nvSpPr>
        <p:spPr>
          <a:xfrm>
            <a:off x="5852950" y="3547994"/>
            <a:ext cx="2926500" cy="16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Removes 64 more combinations</a:t>
            </a:r>
            <a:endParaRPr/>
          </a:p>
        </p:txBody>
      </p:sp>
      <p:sp>
        <p:nvSpPr>
          <p:cNvPr id="564" name="Google Shape;564;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Can We Do With This Model?</a:t>
            </a:r>
            <a:endParaRPr/>
          </a:p>
        </p:txBody>
      </p:sp>
      <p:sp>
        <p:nvSpPr>
          <p:cNvPr id="113" name="Google Shape;113;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sv-SE" sz="2400"/>
              <a:t>… Then we can derive test cases from the model that can be applied to the program. If the model and program do not agree, then there is a fault.</a:t>
            </a:r>
            <a:endParaRPr sz="2400"/>
          </a:p>
        </p:txBody>
      </p:sp>
      <p:pic>
        <p:nvPicPr>
          <p:cNvPr descr="model-top.png" id="114" name="Google Shape;114;p19"/>
          <p:cNvPicPr preferRelativeResize="0"/>
          <p:nvPr/>
        </p:nvPicPr>
        <p:blipFill>
          <a:blip r:embed="rId3">
            <a:alphaModFix/>
          </a:blip>
          <a:stretch>
            <a:fillRect/>
          </a:stretch>
        </p:blipFill>
        <p:spPr>
          <a:xfrm>
            <a:off x="3165612" y="1239244"/>
            <a:ext cx="2468548" cy="1604400"/>
          </a:xfrm>
          <a:prstGeom prst="rect">
            <a:avLst/>
          </a:prstGeom>
          <a:noFill/>
          <a:ln>
            <a:noFill/>
          </a:ln>
        </p:spPr>
      </p:pic>
      <p:sp>
        <p:nvSpPr>
          <p:cNvPr id="115" name="Google Shape;115;p19"/>
          <p:cNvSpPr/>
          <p:nvPr/>
        </p:nvSpPr>
        <p:spPr>
          <a:xfrm>
            <a:off x="704138" y="1620600"/>
            <a:ext cx="2021436" cy="126997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 </a:t>
            </a:r>
            <a:endParaRPr/>
          </a:p>
        </p:txBody>
      </p:sp>
      <p:cxnSp>
        <p:nvCxnSpPr>
          <p:cNvPr id="116" name="Google Shape;116;p19"/>
          <p:cNvCxnSpPr>
            <a:stCxn id="115" idx="0"/>
            <a:endCxn id="114" idx="1"/>
          </p:cNvCxnSpPr>
          <p:nvPr/>
        </p:nvCxnSpPr>
        <p:spPr>
          <a:xfrm flipH="1" rot="10800000">
            <a:off x="2723889" y="2041386"/>
            <a:ext cx="441600" cy="214200"/>
          </a:xfrm>
          <a:prstGeom prst="straightConnector1">
            <a:avLst/>
          </a:prstGeom>
          <a:noFill/>
          <a:ln cap="flat" cmpd="sng" w="19050">
            <a:solidFill>
              <a:schemeClr val="dk2"/>
            </a:solidFill>
            <a:prstDash val="solid"/>
            <a:round/>
            <a:headEnd len="med" w="med" type="none"/>
            <a:tailEnd len="med" w="med" type="triangle"/>
          </a:ln>
        </p:spPr>
      </p:cxnSp>
      <p:sp>
        <p:nvSpPr>
          <p:cNvPr id="117" name="Google Shape;117;p19"/>
          <p:cNvSpPr/>
          <p:nvPr/>
        </p:nvSpPr>
        <p:spPr>
          <a:xfrm>
            <a:off x="6718200" y="1807172"/>
            <a:ext cx="1968600" cy="8967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000"/>
              <a:t>public static void Main(){</a:t>
            </a:r>
            <a:endParaRPr sz="1000"/>
          </a:p>
          <a:p>
            <a:pPr indent="0" lvl="0" marL="0" rtl="0" algn="l">
              <a:spcBef>
                <a:spcPts val="0"/>
              </a:spcBef>
              <a:spcAft>
                <a:spcPts val="0"/>
              </a:spcAft>
              <a:buNone/>
            </a:pPr>
            <a:r>
              <a:rPr lang="sv-SE" sz="1000"/>
              <a:t>	System.out.println(“Hello world!”);</a:t>
            </a:r>
            <a:endParaRPr sz="1000"/>
          </a:p>
          <a:p>
            <a:pPr indent="0" lvl="0" marL="0" rtl="0" algn="l">
              <a:spcBef>
                <a:spcPts val="0"/>
              </a:spcBef>
              <a:spcAft>
                <a:spcPts val="0"/>
              </a:spcAft>
              <a:buNone/>
            </a:pPr>
            <a:r>
              <a:rPr lang="sv-SE" sz="1000"/>
              <a:t>}</a:t>
            </a:r>
            <a:endParaRPr sz="1000"/>
          </a:p>
        </p:txBody>
      </p:sp>
      <p:cxnSp>
        <p:nvCxnSpPr>
          <p:cNvPr id="118" name="Google Shape;118;p19"/>
          <p:cNvCxnSpPr>
            <a:stCxn id="114" idx="3"/>
            <a:endCxn id="117" idx="1"/>
          </p:cNvCxnSpPr>
          <p:nvPr/>
        </p:nvCxnSpPr>
        <p:spPr>
          <a:xfrm>
            <a:off x="5634161" y="2041444"/>
            <a:ext cx="1083900" cy="2142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19"/>
          <p:cNvSpPr txBox="1"/>
          <p:nvPr/>
        </p:nvSpPr>
        <p:spPr>
          <a:xfrm>
            <a:off x="596963" y="2967188"/>
            <a:ext cx="2021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a:t>
            </a:r>
            <a:r>
              <a:rPr lang="sv-SE"/>
              <a:t> the model satisfies the specification...</a:t>
            </a:r>
            <a:endParaRPr/>
          </a:p>
        </p:txBody>
      </p:sp>
      <p:sp>
        <p:nvSpPr>
          <p:cNvPr id="120" name="Google Shape;120;p19"/>
          <p:cNvSpPr txBox="1"/>
          <p:nvPr/>
        </p:nvSpPr>
        <p:spPr>
          <a:xfrm>
            <a:off x="3714888" y="2843644"/>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is well-formed, consistent, and complete.</a:t>
            </a:r>
            <a:endParaRPr/>
          </a:p>
        </p:txBody>
      </p:sp>
      <p:sp>
        <p:nvSpPr>
          <p:cNvPr id="121" name="Google Shape;121;p19"/>
          <p:cNvSpPr txBox="1"/>
          <p:nvPr/>
        </p:nvSpPr>
        <p:spPr>
          <a:xfrm>
            <a:off x="6456988" y="2843644"/>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accurately represents the program.</a:t>
            </a:r>
            <a:endParaRPr/>
          </a:p>
        </p:txBody>
      </p:sp>
      <p:sp>
        <p:nvSpPr>
          <p:cNvPr id="122" name="Google Shape;122;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Table Coverage</a:t>
            </a:r>
            <a:endParaRPr/>
          </a:p>
        </p:txBody>
      </p:sp>
      <p:sp>
        <p:nvSpPr>
          <p:cNvPr id="570" name="Google Shape;570;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Modified Decision/Condition Coverage (MC/DC)</a:t>
            </a:r>
            <a:endParaRPr/>
          </a:p>
          <a:p>
            <a:pPr indent="-368300" lvl="1" marL="914400" marR="0" rtl="0" algn="l">
              <a:lnSpc>
                <a:spcPct val="100000"/>
              </a:lnSpc>
              <a:spcBef>
                <a:spcPts val="0"/>
              </a:spcBef>
              <a:spcAft>
                <a:spcPts val="0"/>
              </a:spcAft>
              <a:buSzPts val="2200"/>
              <a:buChar char="•"/>
            </a:pPr>
            <a:r>
              <a:rPr lang="sv-SE"/>
              <a:t>Each column represents a test case.</a:t>
            </a:r>
            <a:endParaRPr/>
          </a:p>
          <a:p>
            <a:pPr indent="-368300" lvl="1" marL="914400" marR="0" rtl="0" algn="l">
              <a:lnSpc>
                <a:spcPct val="100000"/>
              </a:lnSpc>
              <a:spcBef>
                <a:spcPts val="0"/>
              </a:spcBef>
              <a:spcAft>
                <a:spcPts val="0"/>
              </a:spcAft>
              <a:buSzPts val="2200"/>
              <a:buChar char="•"/>
            </a:pPr>
            <a:r>
              <a:rPr lang="sv-SE"/>
              <a:t>In addition, new columns are generated by modifying the cells containing T and F. </a:t>
            </a:r>
            <a:endParaRPr/>
          </a:p>
          <a:p>
            <a:pPr indent="-368300" lvl="1" marL="914400" marR="0" rtl="0" algn="l">
              <a:lnSpc>
                <a:spcPct val="100000"/>
              </a:lnSpc>
              <a:spcBef>
                <a:spcPts val="0"/>
              </a:spcBef>
              <a:spcAft>
                <a:spcPts val="0"/>
              </a:spcAft>
              <a:buSzPts val="2200"/>
              <a:buChar char="•"/>
            </a:pPr>
            <a:r>
              <a:rPr lang="sv-SE"/>
              <a:t>If changing a value results in a test case consistent with an existing column, the two are merged back into one.</a:t>
            </a:r>
            <a:endParaRPr/>
          </a:p>
          <a:p>
            <a:pPr indent="-368300" lvl="1" marL="914400" marR="0" rtl="0" algn="l">
              <a:lnSpc>
                <a:spcPct val="100000"/>
              </a:lnSpc>
              <a:spcBef>
                <a:spcPts val="0"/>
              </a:spcBef>
              <a:spcAft>
                <a:spcPts val="0"/>
              </a:spcAft>
              <a:buSzPts val="2200"/>
              <a:buChar char="•"/>
            </a:pPr>
            <a:r>
              <a:rPr lang="sv-SE"/>
              <a:t>A test suite should not just test positive combinations of values, but also negative combinations.</a:t>
            </a:r>
            <a:endParaRPr/>
          </a:p>
        </p:txBody>
      </p:sp>
      <p:sp>
        <p:nvSpPr>
          <p:cNvPr id="571" name="Google Shape;571;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Decision Table</a:t>
            </a:r>
            <a:endParaRPr/>
          </a:p>
        </p:txBody>
      </p:sp>
      <p:graphicFrame>
        <p:nvGraphicFramePr>
          <p:cNvPr id="577" name="Google Shape;577;p65"/>
          <p:cNvGraphicFramePr/>
          <p:nvPr/>
        </p:nvGraphicFramePr>
        <p:xfrm>
          <a:off x="2106938" y="1421100"/>
          <a:ext cx="3000000" cy="3000000"/>
        </p:xfrm>
        <a:graphic>
          <a:graphicData uri="http://schemas.openxmlformats.org/drawingml/2006/table">
            <a:tbl>
              <a:tblPr>
                <a:noFill/>
                <a:tableStyleId>{5210E19F-D49E-4862-8A1C-2AC241BA220B}</a:tableStyleId>
              </a:tblPr>
              <a:tblGrid>
                <a:gridCol w="1012675"/>
                <a:gridCol w="602450"/>
                <a:gridCol w="445200"/>
                <a:gridCol w="557500"/>
                <a:gridCol w="443175"/>
                <a:gridCol w="471200"/>
                <a:gridCol w="611650"/>
                <a:gridCol w="636300"/>
                <a:gridCol w="700875"/>
              </a:tblGrid>
              <a:tr h="285750">
                <a:tc>
                  <a:txBody>
                    <a:bodyPr/>
                    <a:lstStyle/>
                    <a:p>
                      <a:pPr indent="0" lvl="0" marL="0" rtl="0" algn="l">
                        <a:spcBef>
                          <a:spcPts val="0"/>
                        </a:spcBef>
                        <a:spcAft>
                          <a:spcPts val="0"/>
                        </a:spcAft>
                        <a:buNone/>
                      </a:pPr>
                      <a:r>
                        <a:rPr b="1" lang="sv-SE" sz="1100"/>
                        <a:t>EduAc</a:t>
                      </a:r>
                      <a:endParaRPr b="1"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BusAc</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b="1" lang="sv-SE" sz="1100"/>
                        <a:t>CP &gt; CT1</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YP &gt; YT1</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CP &gt; Ct2</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YP &gt; YT2</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SP &gt; Sc</a:t>
                      </a:r>
                      <a:endParaRPr b="1"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SP &gt; T1</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SP &gt; T2</a:t>
                      </a:r>
                      <a:endParaRPr b="1"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Out</a:t>
                      </a:r>
                      <a:endParaRPr b="1" sz="1100"/>
                    </a:p>
                  </a:txBody>
                  <a:tcPr marT="68575" marB="68575" marR="91425" marL="91425"/>
                </a:tc>
                <a:tc>
                  <a:txBody>
                    <a:bodyPr/>
                    <a:lstStyle/>
                    <a:p>
                      <a:pPr indent="0" lvl="0" marL="0" rtl="0" algn="l">
                        <a:spcBef>
                          <a:spcPts val="0"/>
                        </a:spcBef>
                        <a:spcAft>
                          <a:spcPts val="0"/>
                        </a:spcAft>
                        <a:buNone/>
                      </a:pPr>
                      <a:r>
                        <a:rPr lang="sv-SE" sz="1100"/>
                        <a:t>Edu</a:t>
                      </a:r>
                      <a:endParaRPr sz="1100"/>
                    </a:p>
                  </a:txBody>
                  <a:tcPr marT="68575" marB="68575" marR="91425" marL="91425"/>
                </a:tc>
                <a:tc>
                  <a:txBody>
                    <a:bodyPr/>
                    <a:lstStyle/>
                    <a:p>
                      <a:pPr indent="0" lvl="0" marL="0" rtl="0" algn="l">
                        <a:spcBef>
                          <a:spcPts val="0"/>
                        </a:spcBef>
                        <a:spcAft>
                          <a:spcPts val="0"/>
                        </a:spcAft>
                        <a:buNone/>
                      </a:pPr>
                      <a:r>
                        <a:rPr lang="sv-SE" sz="1100"/>
                        <a:t>SP</a:t>
                      </a:r>
                      <a:endParaRPr sz="1100"/>
                    </a:p>
                  </a:txBody>
                  <a:tcPr marT="68575" marB="68575" marR="91425" marL="91425"/>
                </a:tc>
                <a:tc>
                  <a:txBody>
                    <a:bodyPr/>
                    <a:lstStyle/>
                    <a:p>
                      <a:pPr indent="0" lvl="0" marL="0" rtl="0" algn="l">
                        <a:spcBef>
                          <a:spcPts val="0"/>
                        </a:spcBef>
                        <a:spcAft>
                          <a:spcPts val="0"/>
                        </a:spcAft>
                        <a:buNone/>
                      </a:pPr>
                      <a:r>
                        <a:rPr lang="sv-SE" sz="1100"/>
                        <a:t>ND</a:t>
                      </a:r>
                      <a:endParaRPr sz="1100"/>
                    </a:p>
                  </a:txBody>
                  <a:tcPr marT="68575" marB="68575" marR="91425" marL="91425"/>
                </a:tc>
                <a:tc>
                  <a:txBody>
                    <a:bodyPr/>
                    <a:lstStyle/>
                    <a:p>
                      <a:pPr indent="0" lvl="0" marL="0" rtl="0" algn="l">
                        <a:spcBef>
                          <a:spcPts val="0"/>
                        </a:spcBef>
                        <a:spcAft>
                          <a:spcPts val="0"/>
                        </a:spcAft>
                        <a:buNone/>
                      </a:pPr>
                      <a:r>
                        <a:rPr lang="sv-SE" sz="1100"/>
                        <a:t>SP</a:t>
                      </a:r>
                      <a:endParaRPr sz="1100"/>
                    </a:p>
                  </a:txBody>
                  <a:tcPr marT="68575" marB="68575" marR="91425" marL="91425"/>
                </a:tc>
                <a:tc>
                  <a:txBody>
                    <a:bodyPr/>
                    <a:lstStyle/>
                    <a:p>
                      <a:pPr indent="0" lvl="0" marL="0" rtl="0" algn="l">
                        <a:spcBef>
                          <a:spcPts val="0"/>
                        </a:spcBef>
                        <a:spcAft>
                          <a:spcPts val="0"/>
                        </a:spcAft>
                        <a:buNone/>
                      </a:pPr>
                      <a:r>
                        <a:rPr lang="sv-SE" sz="1100"/>
                        <a:t>T1</a:t>
                      </a:r>
                      <a:endParaRPr sz="1100"/>
                    </a:p>
                  </a:txBody>
                  <a:tcPr marT="68575" marB="68575" marR="91425" marL="91425"/>
                </a:tc>
                <a:tc>
                  <a:txBody>
                    <a:bodyPr/>
                    <a:lstStyle/>
                    <a:p>
                      <a:pPr indent="0" lvl="0" marL="0" rtl="0" algn="l">
                        <a:spcBef>
                          <a:spcPts val="0"/>
                        </a:spcBef>
                        <a:spcAft>
                          <a:spcPts val="0"/>
                        </a:spcAft>
                        <a:buNone/>
                      </a:pPr>
                      <a:r>
                        <a:rPr lang="sv-SE" sz="1100"/>
                        <a:t>SP</a:t>
                      </a:r>
                      <a:endParaRPr sz="1100"/>
                    </a:p>
                  </a:txBody>
                  <a:tcPr marT="68575" marB="68575" marR="91425" marL="91425"/>
                </a:tc>
                <a:tc>
                  <a:txBody>
                    <a:bodyPr/>
                    <a:lstStyle/>
                    <a:p>
                      <a:pPr indent="0" lvl="0" marL="0" rtl="0" algn="l">
                        <a:spcBef>
                          <a:spcPts val="0"/>
                        </a:spcBef>
                        <a:spcAft>
                          <a:spcPts val="0"/>
                        </a:spcAft>
                        <a:buNone/>
                      </a:pPr>
                      <a:r>
                        <a:rPr lang="sv-SE" sz="1100"/>
                        <a:t>T2</a:t>
                      </a:r>
                      <a:endParaRPr sz="1100"/>
                    </a:p>
                  </a:txBody>
                  <a:tcPr marT="68575" marB="68575" marR="91425" marL="91425"/>
                </a:tc>
                <a:tc>
                  <a:txBody>
                    <a:bodyPr/>
                    <a:lstStyle/>
                    <a:p>
                      <a:pPr indent="0" lvl="0" marL="0" rtl="0" algn="l">
                        <a:spcBef>
                          <a:spcPts val="0"/>
                        </a:spcBef>
                        <a:spcAft>
                          <a:spcPts val="0"/>
                        </a:spcAft>
                        <a:buNone/>
                      </a:pPr>
                      <a:r>
                        <a:rPr lang="sv-SE" sz="1100"/>
                        <a:t>SP</a:t>
                      </a:r>
                      <a:endParaRPr sz="1100"/>
                    </a:p>
                  </a:txBody>
                  <a:tcPr marT="68575" marB="68575" marR="91425" marL="91425"/>
                </a:tc>
              </a:tr>
            </a:tbl>
          </a:graphicData>
        </a:graphic>
      </p:graphicFrame>
      <p:graphicFrame>
        <p:nvGraphicFramePr>
          <p:cNvPr id="578" name="Google Shape;578;p65"/>
          <p:cNvGraphicFramePr/>
          <p:nvPr/>
        </p:nvGraphicFramePr>
        <p:xfrm>
          <a:off x="1729438" y="1413975"/>
          <a:ext cx="3000000" cy="3000000"/>
        </p:xfrm>
        <a:graphic>
          <a:graphicData uri="http://schemas.openxmlformats.org/drawingml/2006/table">
            <a:tbl>
              <a:tblPr>
                <a:noFill/>
                <a:tableStyleId>{5210E19F-D49E-4862-8A1C-2AC241BA220B}</a:tableStyleId>
              </a:tblPr>
              <a:tblGrid>
                <a:gridCol w="1038125"/>
                <a:gridCol w="560000"/>
                <a:gridCol w="518400"/>
                <a:gridCol w="456100"/>
                <a:gridCol w="478875"/>
                <a:gridCol w="487800"/>
                <a:gridCol w="461650"/>
                <a:gridCol w="476400"/>
                <a:gridCol w="506000"/>
                <a:gridCol w="476575"/>
                <a:gridCol w="639400"/>
              </a:tblGrid>
              <a:tr h="297150">
                <a:tc>
                  <a:txBody>
                    <a:bodyPr/>
                    <a:lstStyle/>
                    <a:p>
                      <a:pPr indent="0" lvl="0" marL="0" rtl="0" algn="l">
                        <a:spcBef>
                          <a:spcPts val="0"/>
                        </a:spcBef>
                        <a:spcAft>
                          <a:spcPts val="0"/>
                        </a:spcAft>
                        <a:buNone/>
                      </a:pPr>
                      <a:r>
                        <a:rPr b="1" lang="sv-SE" sz="1100"/>
                        <a:t>EduAc</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BusAc</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CP &gt; CT1</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YP &gt; YT1</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CP &gt; Ct2</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YP &gt; YT2</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SP &gt; Sc</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SP &gt; T1</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SP &gt; T2</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Out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Edu</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ND</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SP</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ND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T1</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T2</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r>
            </a:tbl>
          </a:graphicData>
        </a:graphic>
      </p:graphicFrame>
      <p:graphicFrame>
        <p:nvGraphicFramePr>
          <p:cNvPr id="579" name="Google Shape;579;p65"/>
          <p:cNvGraphicFramePr/>
          <p:nvPr/>
        </p:nvGraphicFramePr>
        <p:xfrm>
          <a:off x="1729438" y="1415400"/>
          <a:ext cx="3000000" cy="3000000"/>
        </p:xfrm>
        <a:graphic>
          <a:graphicData uri="http://schemas.openxmlformats.org/drawingml/2006/table">
            <a:tbl>
              <a:tblPr>
                <a:noFill/>
                <a:tableStyleId>{5210E19F-D49E-4862-8A1C-2AC241BA220B}</a:tableStyleId>
              </a:tblPr>
              <a:tblGrid>
                <a:gridCol w="1038125"/>
                <a:gridCol w="560000"/>
                <a:gridCol w="518400"/>
                <a:gridCol w="456100"/>
                <a:gridCol w="551625"/>
                <a:gridCol w="493850"/>
                <a:gridCol w="476400"/>
                <a:gridCol w="476350"/>
                <a:gridCol w="506025"/>
                <a:gridCol w="455800"/>
                <a:gridCol w="566650"/>
              </a:tblGrid>
              <a:tr h="297150">
                <a:tc>
                  <a:txBody>
                    <a:bodyPr/>
                    <a:lstStyle/>
                    <a:p>
                      <a:pPr indent="0" lvl="0" marL="0" rtl="0" algn="l">
                        <a:spcBef>
                          <a:spcPts val="0"/>
                        </a:spcBef>
                        <a:spcAft>
                          <a:spcPts val="0"/>
                        </a:spcAft>
                        <a:buNone/>
                      </a:pPr>
                      <a:r>
                        <a:rPr b="1" lang="sv-SE" sz="1100"/>
                        <a:t>EduAc</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BusAc</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CP &gt; CT1</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YP &gt; YT1</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CP &gt; Ct2</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YP &gt; YT2</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SP &gt; Sc</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SP &gt; T1</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SP &gt; T2</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b="1" lang="sv-SE" sz="1100"/>
                        <a:t>Out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Edu</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SP</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Edu</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ND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T1</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T2</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r>
            </a:tbl>
          </a:graphicData>
        </a:graphic>
      </p:graphicFrame>
      <p:graphicFrame>
        <p:nvGraphicFramePr>
          <p:cNvPr id="580" name="Google Shape;580;p65"/>
          <p:cNvGraphicFramePr/>
          <p:nvPr/>
        </p:nvGraphicFramePr>
        <p:xfrm>
          <a:off x="714863" y="1415400"/>
          <a:ext cx="3000000" cy="3000000"/>
        </p:xfrm>
        <a:graphic>
          <a:graphicData uri="http://schemas.openxmlformats.org/drawingml/2006/table">
            <a:tbl>
              <a:tblPr>
                <a:noFill/>
                <a:tableStyleId>{5210E19F-D49E-4862-8A1C-2AC241BA220B}</a:tableStyleId>
              </a:tblPr>
              <a:tblGrid>
                <a:gridCol w="1170000"/>
                <a:gridCol w="631125"/>
                <a:gridCol w="584250"/>
                <a:gridCol w="514050"/>
                <a:gridCol w="621700"/>
                <a:gridCol w="556600"/>
                <a:gridCol w="556600"/>
                <a:gridCol w="556600"/>
                <a:gridCol w="536925"/>
                <a:gridCol w="536875"/>
                <a:gridCol w="570325"/>
                <a:gridCol w="513700"/>
                <a:gridCol w="638650"/>
              </a:tblGrid>
              <a:tr h="281675">
                <a:tc>
                  <a:txBody>
                    <a:bodyPr/>
                    <a:lstStyle/>
                    <a:p>
                      <a:pPr indent="0" lvl="0" marL="0" rtl="0" algn="l">
                        <a:spcBef>
                          <a:spcPts val="0"/>
                        </a:spcBef>
                        <a:spcAft>
                          <a:spcPts val="0"/>
                        </a:spcAft>
                        <a:buNone/>
                      </a:pPr>
                      <a:r>
                        <a:rPr b="1" lang="sv-SE" sz="1100"/>
                        <a:t>EduAc</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81675">
                <a:tc>
                  <a:txBody>
                    <a:bodyPr/>
                    <a:lstStyle/>
                    <a:p>
                      <a:pPr indent="0" lvl="0" marL="0" rtl="0" algn="l">
                        <a:spcBef>
                          <a:spcPts val="0"/>
                        </a:spcBef>
                        <a:spcAft>
                          <a:spcPts val="0"/>
                        </a:spcAft>
                        <a:buNone/>
                      </a:pPr>
                      <a:r>
                        <a:rPr b="1" lang="sv-SE" sz="1100"/>
                        <a:t>BusAc</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78975">
                <a:tc>
                  <a:txBody>
                    <a:bodyPr/>
                    <a:lstStyle/>
                    <a:p>
                      <a:pPr indent="0" lvl="0" marL="0" rtl="0" algn="l">
                        <a:spcBef>
                          <a:spcPts val="0"/>
                        </a:spcBef>
                        <a:spcAft>
                          <a:spcPts val="0"/>
                        </a:spcAft>
                        <a:buNone/>
                      </a:pPr>
                      <a:r>
                        <a:rPr b="1" lang="sv-SE" sz="1100"/>
                        <a:t>CP &gt; CT1</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78975">
                <a:tc>
                  <a:txBody>
                    <a:bodyPr/>
                    <a:lstStyle/>
                    <a:p>
                      <a:pPr indent="0" lvl="0" marL="0" rtl="0" algn="l">
                        <a:spcBef>
                          <a:spcPts val="0"/>
                        </a:spcBef>
                        <a:spcAft>
                          <a:spcPts val="0"/>
                        </a:spcAft>
                        <a:buNone/>
                      </a:pPr>
                      <a:r>
                        <a:rPr b="1" lang="sv-SE" sz="1100"/>
                        <a:t>YP &gt; YT1</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78975">
                <a:tc>
                  <a:txBody>
                    <a:bodyPr/>
                    <a:lstStyle/>
                    <a:p>
                      <a:pPr indent="0" lvl="0" marL="0" rtl="0" algn="l">
                        <a:spcBef>
                          <a:spcPts val="0"/>
                        </a:spcBef>
                        <a:spcAft>
                          <a:spcPts val="0"/>
                        </a:spcAft>
                        <a:buNone/>
                      </a:pPr>
                      <a:r>
                        <a:rPr b="1" lang="sv-SE" sz="1100"/>
                        <a:t>CP &gt; Ct2</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78975">
                <a:tc>
                  <a:txBody>
                    <a:bodyPr/>
                    <a:lstStyle/>
                    <a:p>
                      <a:pPr indent="0" lvl="0" marL="0" rtl="0" algn="l">
                        <a:spcBef>
                          <a:spcPts val="0"/>
                        </a:spcBef>
                        <a:spcAft>
                          <a:spcPts val="0"/>
                        </a:spcAft>
                        <a:buNone/>
                      </a:pPr>
                      <a:r>
                        <a:rPr b="1" lang="sv-SE" sz="1100"/>
                        <a:t>YP &gt; YT2</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78975">
                <a:tc>
                  <a:txBody>
                    <a:bodyPr/>
                    <a:lstStyle/>
                    <a:p>
                      <a:pPr indent="0" lvl="0" marL="0" rtl="0" algn="l">
                        <a:spcBef>
                          <a:spcPts val="0"/>
                        </a:spcBef>
                        <a:spcAft>
                          <a:spcPts val="0"/>
                        </a:spcAft>
                        <a:buNone/>
                      </a:pPr>
                      <a:r>
                        <a:rPr b="1" lang="sv-SE" sz="1100"/>
                        <a:t>SP &gt; Sc</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81675">
                <a:tc>
                  <a:txBody>
                    <a:bodyPr/>
                    <a:lstStyle/>
                    <a:p>
                      <a:pPr indent="0" lvl="0" marL="0" rtl="0" algn="l">
                        <a:spcBef>
                          <a:spcPts val="0"/>
                        </a:spcBef>
                        <a:spcAft>
                          <a:spcPts val="0"/>
                        </a:spcAft>
                        <a:buNone/>
                      </a:pPr>
                      <a:r>
                        <a:rPr b="1" lang="sv-SE" sz="1100"/>
                        <a:t>SP &gt; T1</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81675">
                <a:tc>
                  <a:txBody>
                    <a:bodyPr/>
                    <a:lstStyle/>
                    <a:p>
                      <a:pPr indent="0" lvl="0" marL="0" rtl="0" algn="l">
                        <a:spcBef>
                          <a:spcPts val="0"/>
                        </a:spcBef>
                        <a:spcAft>
                          <a:spcPts val="0"/>
                        </a:spcAft>
                        <a:buNone/>
                      </a:pPr>
                      <a:r>
                        <a:rPr b="1" lang="sv-SE" sz="1100"/>
                        <a:t>SP &gt; T2</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78975">
                <a:tc>
                  <a:txBody>
                    <a:bodyPr/>
                    <a:lstStyle/>
                    <a:p>
                      <a:pPr indent="0" lvl="0" marL="0" rtl="0" algn="l">
                        <a:spcBef>
                          <a:spcPts val="0"/>
                        </a:spcBef>
                        <a:spcAft>
                          <a:spcPts val="0"/>
                        </a:spcAft>
                        <a:buNone/>
                      </a:pPr>
                      <a:r>
                        <a:rPr b="1" lang="sv-SE" sz="1100"/>
                        <a:t>Out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Edu</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ND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Edu</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ND</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T2</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SP</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T1</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T2</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SP</a:t>
                      </a:r>
                      <a:endParaRPr sz="1100"/>
                    </a:p>
                  </a:txBody>
                  <a:tcPr marT="68575" marB="68575" marR="91425" marL="91425">
                    <a:solidFill>
                      <a:srgbClr val="FFFFFF"/>
                    </a:solidFill>
                  </a:tcPr>
                </a:tc>
              </a:tr>
            </a:tbl>
          </a:graphicData>
        </a:graphic>
      </p:graphicFrame>
      <p:sp>
        <p:nvSpPr>
          <p:cNvPr id="581" name="Google Shape;581;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78"/>
                                        </p:tgtEl>
                                      </p:cBhvr>
                                    </p:animEffect>
                                    <p:set>
                                      <p:cBhvr>
                                        <p:cTn dur="1" fill="hold">
                                          <p:stCondLst>
                                            <p:cond delay="0"/>
                                          </p:stCondLst>
                                        </p:cTn>
                                        <p:tgtEl>
                                          <p:spTgt spid="57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
                                        <p:tgtEl>
                                          <p:spTgt spid="5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587" name="Google Shape;587;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Airline Ticket Discount Function</a:t>
            </a:r>
            <a:endParaRPr/>
          </a:p>
          <a:p>
            <a:pPr indent="-368300" lvl="1" marL="914400" marR="0" rtl="0" algn="l">
              <a:lnSpc>
                <a:spcPct val="100000"/>
              </a:lnSpc>
              <a:spcBef>
                <a:spcPts val="0"/>
              </a:spcBef>
              <a:spcAft>
                <a:spcPts val="0"/>
              </a:spcAft>
              <a:buSzPts val="2200"/>
              <a:buChar char="•"/>
            </a:pPr>
            <a:r>
              <a:rPr lang="sv-SE"/>
              <a:t>Read the specification and draw a decision table.</a:t>
            </a:r>
            <a:endParaRPr/>
          </a:p>
          <a:p>
            <a:pPr indent="-368300" lvl="1" marL="914400" marR="0" rtl="0" algn="l">
              <a:lnSpc>
                <a:spcPct val="100000"/>
              </a:lnSpc>
              <a:spcBef>
                <a:spcPts val="0"/>
              </a:spcBef>
              <a:spcAft>
                <a:spcPts val="0"/>
              </a:spcAft>
              <a:buSzPts val="2200"/>
              <a:buChar char="•"/>
            </a:pPr>
            <a:r>
              <a:rPr lang="sv-SE"/>
              <a:t>How many tests would be required for compound condition coverage?</a:t>
            </a:r>
            <a:endParaRPr/>
          </a:p>
          <a:p>
            <a:pPr indent="-368300" lvl="1" marL="914400" marR="0" rtl="0" algn="l">
              <a:lnSpc>
                <a:spcPct val="100000"/>
              </a:lnSpc>
              <a:spcBef>
                <a:spcPts val="0"/>
              </a:spcBef>
              <a:spcAft>
                <a:spcPts val="0"/>
              </a:spcAft>
              <a:buSzPts val="2200"/>
              <a:buChar char="•"/>
            </a:pPr>
            <a:r>
              <a:rPr lang="sv-SE"/>
              <a:t>Expand the table to form a MC/DC test suite. How many tests were added?</a:t>
            </a:r>
            <a:endParaRPr/>
          </a:p>
        </p:txBody>
      </p:sp>
      <p:sp>
        <p:nvSpPr>
          <p:cNvPr id="588" name="Google Shape;58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Decision Table</a:t>
            </a:r>
            <a:endParaRPr/>
          </a:p>
        </p:txBody>
      </p:sp>
      <p:graphicFrame>
        <p:nvGraphicFramePr>
          <p:cNvPr id="594" name="Google Shape;594;p67"/>
          <p:cNvGraphicFramePr/>
          <p:nvPr/>
        </p:nvGraphicFramePr>
        <p:xfrm>
          <a:off x="1028700" y="1335244"/>
          <a:ext cx="3000000" cy="3000000"/>
        </p:xfrm>
        <a:graphic>
          <a:graphicData uri="http://schemas.openxmlformats.org/drawingml/2006/table">
            <a:tbl>
              <a:tblPr>
                <a:noFill/>
                <a:tableStyleId>{5210E19F-D49E-4862-8A1C-2AC241BA220B}</a:tableStyleId>
              </a:tblPr>
              <a:tblGrid>
                <a:gridCol w="1283450"/>
                <a:gridCol w="415575"/>
                <a:gridCol w="403675"/>
                <a:gridCol w="403675"/>
                <a:gridCol w="422725"/>
                <a:gridCol w="403675"/>
                <a:gridCol w="403675"/>
              </a:tblGrid>
              <a:tr h="297150">
                <a:tc>
                  <a:txBody>
                    <a:bodyPr/>
                    <a:lstStyle/>
                    <a:p>
                      <a:pPr indent="0" lvl="0" marL="0" rtl="0" algn="l">
                        <a:spcBef>
                          <a:spcPts val="0"/>
                        </a:spcBef>
                        <a:spcAft>
                          <a:spcPts val="0"/>
                        </a:spcAft>
                        <a:buNone/>
                      </a:pPr>
                      <a:r>
                        <a:rPr lang="sv-SE" sz="1100"/>
                        <a:t>Infant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97150">
                <a:tc>
                  <a:txBody>
                    <a:bodyPr/>
                    <a:lstStyle/>
                    <a:p>
                      <a:pPr indent="0" lvl="0" marL="0" rtl="0" algn="l">
                        <a:spcBef>
                          <a:spcPts val="0"/>
                        </a:spcBef>
                        <a:spcAft>
                          <a:spcPts val="0"/>
                        </a:spcAft>
                        <a:buNone/>
                      </a:pPr>
                      <a:r>
                        <a:rPr lang="sv-SE" sz="1100"/>
                        <a:t>Child</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97150">
                <a:tc>
                  <a:txBody>
                    <a:bodyPr/>
                    <a:lstStyle/>
                    <a:p>
                      <a:pPr indent="0" lvl="0" marL="0" rtl="0" algn="l">
                        <a:spcBef>
                          <a:spcPts val="0"/>
                        </a:spcBef>
                        <a:spcAft>
                          <a:spcPts val="0"/>
                        </a:spcAft>
                        <a:buNone/>
                      </a:pPr>
                      <a:r>
                        <a:rPr lang="sv-SE" sz="1100"/>
                        <a:t>Domestic</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85750">
                <a:tc>
                  <a:txBody>
                    <a:bodyPr/>
                    <a:lstStyle/>
                    <a:p>
                      <a:pPr indent="0" lvl="0" marL="0" rtl="0" algn="l">
                        <a:spcBef>
                          <a:spcPts val="0"/>
                        </a:spcBef>
                        <a:spcAft>
                          <a:spcPts val="0"/>
                        </a:spcAft>
                        <a:buNone/>
                      </a:pPr>
                      <a:r>
                        <a:rPr lang="sv-SE" sz="1100"/>
                        <a:t>International</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lang="sv-SE" sz="1100"/>
                        <a:t>Early</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85750">
                <a:tc>
                  <a:txBody>
                    <a:bodyPr/>
                    <a:lstStyle/>
                    <a:p>
                      <a:pPr indent="0" lvl="0" marL="0" rtl="0" algn="l">
                        <a:spcBef>
                          <a:spcPts val="0"/>
                        </a:spcBef>
                        <a:spcAft>
                          <a:spcPts val="0"/>
                        </a:spcAft>
                        <a:buNone/>
                      </a:pPr>
                      <a:r>
                        <a:rPr lang="sv-SE" sz="1100"/>
                        <a:t>Off-Season</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85750">
                <a:tc>
                  <a:txBody>
                    <a:bodyPr/>
                    <a:lstStyle/>
                    <a:p>
                      <a:pPr indent="0" lvl="0" marL="0" rtl="0" algn="l">
                        <a:spcBef>
                          <a:spcPts val="0"/>
                        </a:spcBef>
                        <a:spcAft>
                          <a:spcPts val="0"/>
                        </a:spcAft>
                        <a:buNone/>
                      </a:pPr>
                      <a:r>
                        <a:rPr b="1" lang="sv-SE" sz="1100"/>
                        <a:t>Discount</a:t>
                      </a:r>
                      <a:endParaRPr b="1" sz="1100"/>
                    </a:p>
                  </a:txBody>
                  <a:tcPr marT="68575" marB="68575" marR="91425" marL="91425"/>
                </a:tc>
                <a:tc>
                  <a:txBody>
                    <a:bodyPr/>
                    <a:lstStyle/>
                    <a:p>
                      <a:pPr indent="0" lvl="0" marL="0" rtl="0" algn="l">
                        <a:spcBef>
                          <a:spcPts val="0"/>
                        </a:spcBef>
                        <a:spcAft>
                          <a:spcPts val="0"/>
                        </a:spcAft>
                        <a:buNone/>
                      </a:pPr>
                      <a:r>
                        <a:rPr lang="sv-SE" sz="1100"/>
                        <a:t>80</a:t>
                      </a:r>
                      <a:endParaRPr sz="1100"/>
                    </a:p>
                  </a:txBody>
                  <a:tcPr marT="68575" marB="68575" marR="91425" marL="91425"/>
                </a:tc>
                <a:tc>
                  <a:txBody>
                    <a:bodyPr/>
                    <a:lstStyle/>
                    <a:p>
                      <a:pPr indent="0" lvl="0" marL="0" rtl="0" algn="l">
                        <a:spcBef>
                          <a:spcPts val="0"/>
                        </a:spcBef>
                        <a:spcAft>
                          <a:spcPts val="0"/>
                        </a:spcAft>
                        <a:buNone/>
                      </a:pPr>
                      <a:r>
                        <a:rPr lang="sv-SE" sz="1100"/>
                        <a:t>70</a:t>
                      </a:r>
                      <a:endParaRPr sz="1100"/>
                    </a:p>
                  </a:txBody>
                  <a:tcPr marT="68575" marB="68575" marR="91425" marL="91425"/>
                </a:tc>
                <a:tc>
                  <a:txBody>
                    <a:bodyPr/>
                    <a:lstStyle/>
                    <a:p>
                      <a:pPr indent="0" lvl="0" marL="0" rtl="0" algn="l">
                        <a:spcBef>
                          <a:spcPts val="0"/>
                        </a:spcBef>
                        <a:spcAft>
                          <a:spcPts val="0"/>
                        </a:spcAft>
                        <a:buNone/>
                      </a:pPr>
                      <a:r>
                        <a:rPr lang="sv-SE" sz="1100"/>
                        <a:t>20</a:t>
                      </a:r>
                      <a:endParaRPr sz="1100"/>
                    </a:p>
                  </a:txBody>
                  <a:tcPr marT="68575" marB="68575" marR="91425" marL="91425"/>
                </a:tc>
                <a:tc>
                  <a:txBody>
                    <a:bodyPr/>
                    <a:lstStyle/>
                    <a:p>
                      <a:pPr indent="0" lvl="0" marL="0" rtl="0" algn="l">
                        <a:spcBef>
                          <a:spcPts val="0"/>
                        </a:spcBef>
                        <a:spcAft>
                          <a:spcPts val="0"/>
                        </a:spcAft>
                        <a:buNone/>
                      </a:pPr>
                      <a:r>
                        <a:rPr lang="sv-SE" sz="1100"/>
                        <a:t>10</a:t>
                      </a:r>
                      <a:endParaRPr sz="1100"/>
                    </a:p>
                  </a:txBody>
                  <a:tcPr marT="68575" marB="68575" marR="91425" marL="91425"/>
                </a:tc>
                <a:tc>
                  <a:txBody>
                    <a:bodyPr/>
                    <a:lstStyle/>
                    <a:p>
                      <a:pPr indent="0" lvl="0" marL="0" rtl="0" algn="l">
                        <a:spcBef>
                          <a:spcPts val="0"/>
                        </a:spcBef>
                        <a:spcAft>
                          <a:spcPts val="0"/>
                        </a:spcAft>
                        <a:buNone/>
                      </a:pPr>
                      <a:r>
                        <a:rPr lang="sv-SE" sz="1100"/>
                        <a:t>10</a:t>
                      </a:r>
                      <a:endParaRPr sz="1100"/>
                    </a:p>
                  </a:txBody>
                  <a:tcPr marT="68575" marB="68575" marR="91425" marL="91425"/>
                </a:tc>
                <a:tc>
                  <a:txBody>
                    <a:bodyPr/>
                    <a:lstStyle/>
                    <a:p>
                      <a:pPr indent="0" lvl="0" marL="0" rtl="0" algn="l">
                        <a:spcBef>
                          <a:spcPts val="0"/>
                        </a:spcBef>
                        <a:spcAft>
                          <a:spcPts val="0"/>
                        </a:spcAft>
                        <a:buNone/>
                      </a:pPr>
                      <a:r>
                        <a:rPr lang="sv-SE" sz="1100"/>
                        <a:t>15</a:t>
                      </a:r>
                      <a:endParaRPr sz="1100"/>
                    </a:p>
                  </a:txBody>
                  <a:tcPr marT="68575" marB="68575" marR="91425" marL="91425"/>
                </a:tc>
              </a:tr>
            </a:tbl>
          </a:graphicData>
        </a:graphic>
      </p:graphicFrame>
      <p:sp>
        <p:nvSpPr>
          <p:cNvPr id="595" name="Google Shape;595;p67"/>
          <p:cNvSpPr txBox="1"/>
          <p:nvPr/>
        </p:nvSpPr>
        <p:spPr>
          <a:xfrm>
            <a:off x="5652650" y="1293656"/>
            <a:ext cx="2815800" cy="9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Constraints: </a:t>
            </a:r>
            <a:endParaRPr b="1"/>
          </a:p>
          <a:p>
            <a:pPr indent="-317500" lvl="0" marL="457200" rtl="0" algn="l">
              <a:spcBef>
                <a:spcPts val="0"/>
              </a:spcBef>
              <a:spcAft>
                <a:spcPts val="0"/>
              </a:spcAft>
              <a:buSzPts val="1400"/>
              <a:buChar char="●"/>
            </a:pPr>
            <a:r>
              <a:rPr lang="sv-SE"/>
              <a:t>Infant =&gt; !Child</a:t>
            </a:r>
            <a:endParaRPr/>
          </a:p>
          <a:p>
            <a:pPr indent="-317500" lvl="0" marL="457200" rtl="0" algn="l">
              <a:spcBef>
                <a:spcPts val="0"/>
              </a:spcBef>
              <a:spcAft>
                <a:spcPts val="0"/>
              </a:spcAft>
              <a:buSzPts val="1400"/>
              <a:buChar char="●"/>
            </a:pPr>
            <a:r>
              <a:rPr lang="sv-SE"/>
              <a:t>Child =&gt; !Infant</a:t>
            </a:r>
            <a:endParaRPr/>
          </a:p>
          <a:p>
            <a:pPr indent="-317500" lvl="0" marL="457200" rtl="0" algn="l">
              <a:spcBef>
                <a:spcPts val="0"/>
              </a:spcBef>
              <a:spcAft>
                <a:spcPts val="0"/>
              </a:spcAft>
              <a:buSzPts val="1400"/>
              <a:buChar char="●"/>
            </a:pPr>
            <a:r>
              <a:rPr lang="sv-SE"/>
              <a:t>Domestic =&gt; !International</a:t>
            </a:r>
            <a:endParaRPr/>
          </a:p>
          <a:p>
            <a:pPr indent="-317500" lvl="0" marL="457200" rtl="0" algn="l">
              <a:spcBef>
                <a:spcPts val="0"/>
              </a:spcBef>
              <a:spcAft>
                <a:spcPts val="0"/>
              </a:spcAft>
              <a:buSzPts val="1400"/>
              <a:buChar char="●"/>
            </a:pPr>
            <a:r>
              <a:rPr lang="sv-SE"/>
              <a:t>International =&gt; !Domestic</a:t>
            </a:r>
            <a:endParaRPr/>
          </a:p>
          <a:p>
            <a:pPr indent="-317500" lvl="0" marL="457200" rtl="0" algn="l">
              <a:spcBef>
                <a:spcPts val="0"/>
              </a:spcBef>
              <a:spcAft>
                <a:spcPts val="0"/>
              </a:spcAft>
              <a:buSzPts val="1400"/>
              <a:buChar char="●"/>
            </a:pPr>
            <a:r>
              <a:rPr lang="sv-SE"/>
              <a:t>Domestic xor International</a:t>
            </a:r>
            <a:endParaRPr/>
          </a:p>
        </p:txBody>
      </p:sp>
      <p:sp>
        <p:nvSpPr>
          <p:cNvPr id="596" name="Google Shape;596;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Decision Table</a:t>
            </a:r>
            <a:endParaRPr/>
          </a:p>
        </p:txBody>
      </p:sp>
      <p:graphicFrame>
        <p:nvGraphicFramePr>
          <p:cNvPr id="602" name="Google Shape;602;p68"/>
          <p:cNvGraphicFramePr/>
          <p:nvPr/>
        </p:nvGraphicFramePr>
        <p:xfrm>
          <a:off x="627400" y="1478738"/>
          <a:ext cx="3000000" cy="3000000"/>
        </p:xfrm>
        <a:graphic>
          <a:graphicData uri="http://schemas.openxmlformats.org/drawingml/2006/table">
            <a:tbl>
              <a:tblPr>
                <a:noFill/>
                <a:tableStyleId>{5210E19F-D49E-4862-8A1C-2AC241BA220B}</a:tableStyleId>
              </a:tblPr>
              <a:tblGrid>
                <a:gridCol w="1763050"/>
                <a:gridCol w="572175"/>
                <a:gridCol w="572175"/>
                <a:gridCol w="572175"/>
                <a:gridCol w="572175"/>
                <a:gridCol w="572175"/>
                <a:gridCol w="572175"/>
                <a:gridCol w="572175"/>
                <a:gridCol w="580675"/>
                <a:gridCol w="572175"/>
                <a:gridCol w="572175"/>
              </a:tblGrid>
              <a:tr h="297150">
                <a:tc>
                  <a:txBody>
                    <a:bodyPr/>
                    <a:lstStyle/>
                    <a:p>
                      <a:pPr indent="0" lvl="0" marL="0" rtl="0" algn="l">
                        <a:spcBef>
                          <a:spcPts val="0"/>
                        </a:spcBef>
                        <a:spcAft>
                          <a:spcPts val="0"/>
                        </a:spcAft>
                        <a:buNone/>
                      </a:pPr>
                      <a:r>
                        <a:rPr lang="sv-SE" sz="1100"/>
                        <a:t>Infant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97150">
                <a:tc>
                  <a:txBody>
                    <a:bodyPr/>
                    <a:lstStyle/>
                    <a:p>
                      <a:pPr indent="0" lvl="0" marL="0" rtl="0" algn="l">
                        <a:spcBef>
                          <a:spcPts val="0"/>
                        </a:spcBef>
                        <a:spcAft>
                          <a:spcPts val="0"/>
                        </a:spcAft>
                        <a:buNone/>
                      </a:pPr>
                      <a:r>
                        <a:rPr lang="sv-SE" sz="1100"/>
                        <a:t>Child</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97150">
                <a:tc>
                  <a:txBody>
                    <a:bodyPr/>
                    <a:lstStyle/>
                    <a:p>
                      <a:pPr indent="0" lvl="0" marL="0" rtl="0" algn="l">
                        <a:spcBef>
                          <a:spcPts val="0"/>
                        </a:spcBef>
                        <a:spcAft>
                          <a:spcPts val="0"/>
                        </a:spcAft>
                        <a:buNone/>
                      </a:pPr>
                      <a:r>
                        <a:rPr lang="sv-SE" sz="1100"/>
                        <a:t>Domestic</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r>
              <a:tr h="297150">
                <a:tc>
                  <a:txBody>
                    <a:bodyPr/>
                    <a:lstStyle/>
                    <a:p>
                      <a:pPr indent="0" lvl="0" marL="0" rtl="0" algn="l">
                        <a:spcBef>
                          <a:spcPts val="0"/>
                        </a:spcBef>
                        <a:spcAft>
                          <a:spcPts val="0"/>
                        </a:spcAft>
                        <a:buNone/>
                      </a:pPr>
                      <a:r>
                        <a:rPr lang="sv-SE" sz="1100"/>
                        <a:t>International</a:t>
                      </a:r>
                      <a:endParaRPr sz="1100"/>
                    </a:p>
                  </a:txBody>
                  <a:tcPr marT="68575" marB="68575" marR="91425" marL="91425"/>
                </a:tc>
                <a:tc>
                  <a:txBody>
                    <a:bodyPr/>
                    <a:lstStyle/>
                    <a:p>
                      <a:pPr indent="0" lvl="0" marL="0" rtl="0" algn="l">
                        <a:spcBef>
                          <a:spcPts val="0"/>
                        </a:spcBef>
                        <a:spcAft>
                          <a:spcPts val="0"/>
                        </a:spcAft>
                        <a:buNone/>
                      </a:pPr>
                      <a:r>
                        <a:rPr lang="sv-SE" sz="1100"/>
                        <a:t>F</a:t>
                      </a:r>
                      <a:endParaRPr sz="1100"/>
                    </a:p>
                  </a:txBody>
                  <a:tcPr marT="68575" marB="68575" marR="91425" marL="91425"/>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97150">
                <a:tc>
                  <a:txBody>
                    <a:bodyPr/>
                    <a:lstStyle/>
                    <a:p>
                      <a:pPr indent="0" lvl="0" marL="0" rtl="0" algn="l">
                        <a:spcBef>
                          <a:spcPts val="0"/>
                        </a:spcBef>
                        <a:spcAft>
                          <a:spcPts val="0"/>
                        </a:spcAft>
                        <a:buNone/>
                      </a:pPr>
                      <a:r>
                        <a:rPr lang="sv-SE" sz="1100"/>
                        <a:t>Early</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r>
              <a:tr h="297150">
                <a:tc>
                  <a:txBody>
                    <a:bodyPr/>
                    <a:lstStyle/>
                    <a:p>
                      <a:pPr indent="0" lvl="0" marL="0" rtl="0" algn="l">
                        <a:spcBef>
                          <a:spcPts val="0"/>
                        </a:spcBef>
                        <a:spcAft>
                          <a:spcPts val="0"/>
                        </a:spcAft>
                        <a:buNone/>
                      </a:pPr>
                      <a:r>
                        <a:rPr lang="sv-SE" sz="1100"/>
                        <a:t>Off-Season</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a:t>
                      </a:r>
                      <a:endParaRPr sz="1100"/>
                    </a:p>
                  </a:txBody>
                  <a:tcPr marT="68575" marB="68575" marR="91425" marL="91425"/>
                </a:tc>
                <a:tc>
                  <a:txBody>
                    <a:bodyPr/>
                    <a:lstStyle/>
                    <a:p>
                      <a:pPr indent="0" lvl="0" marL="0" rtl="0" algn="l">
                        <a:spcBef>
                          <a:spcPts val="0"/>
                        </a:spcBef>
                        <a:spcAft>
                          <a:spcPts val="0"/>
                        </a:spcAft>
                        <a:buNone/>
                      </a:pPr>
                      <a:r>
                        <a:rPr lang="sv-SE" sz="1100"/>
                        <a:t>T</a:t>
                      </a:r>
                      <a:endParaRPr sz="1100"/>
                    </a:p>
                  </a:txBody>
                  <a:tcPr marT="68575" marB="68575" marR="91425" marL="91425"/>
                </a:tc>
              </a:tr>
              <a:tr h="297150">
                <a:tc>
                  <a:txBody>
                    <a:bodyPr/>
                    <a:lstStyle/>
                    <a:p>
                      <a:pPr indent="0" lvl="0" marL="0" rtl="0" algn="l">
                        <a:spcBef>
                          <a:spcPts val="0"/>
                        </a:spcBef>
                        <a:spcAft>
                          <a:spcPts val="0"/>
                        </a:spcAft>
                        <a:buNone/>
                      </a:pPr>
                      <a:r>
                        <a:rPr b="1" lang="sv-SE" sz="1100"/>
                        <a:t>Discount</a:t>
                      </a:r>
                      <a:endParaRPr b="1" sz="1100"/>
                    </a:p>
                  </a:txBody>
                  <a:tcPr marT="68575" marB="68575" marR="91425" marL="91425"/>
                </a:tc>
                <a:tc>
                  <a:txBody>
                    <a:bodyPr/>
                    <a:lstStyle/>
                    <a:p>
                      <a:pPr indent="0" lvl="0" marL="0" rtl="0" algn="l">
                        <a:spcBef>
                          <a:spcPts val="0"/>
                        </a:spcBef>
                        <a:spcAft>
                          <a:spcPts val="0"/>
                        </a:spcAft>
                        <a:buNone/>
                      </a:pPr>
                      <a:r>
                        <a:rPr lang="sv-SE" sz="1100"/>
                        <a:t>80</a:t>
                      </a:r>
                      <a:endParaRPr sz="1100"/>
                    </a:p>
                  </a:txBody>
                  <a:tcPr marT="68575" marB="68575" marR="91425" marL="91425"/>
                </a:tc>
                <a:tc>
                  <a:txBody>
                    <a:bodyPr/>
                    <a:lstStyle/>
                    <a:p>
                      <a:pPr indent="0" lvl="0" marL="0" rtl="0" algn="l">
                        <a:spcBef>
                          <a:spcPts val="0"/>
                        </a:spcBef>
                        <a:spcAft>
                          <a:spcPts val="0"/>
                        </a:spcAft>
                        <a:buNone/>
                      </a:pPr>
                      <a:r>
                        <a:rPr b="1" lang="sv-SE" sz="1100">
                          <a:solidFill>
                            <a:srgbClr val="0000FF"/>
                          </a:solidFill>
                        </a:rPr>
                        <a:t>0</a:t>
                      </a:r>
                      <a:endParaRPr b="1" sz="1100">
                        <a:solidFill>
                          <a:srgbClr val="0000FF"/>
                        </a:solidFill>
                      </a:endParaRPr>
                    </a:p>
                  </a:txBody>
                  <a:tcPr marT="68575" marB="68575" marR="91425" marL="91425"/>
                </a:tc>
                <a:tc>
                  <a:txBody>
                    <a:bodyPr/>
                    <a:lstStyle/>
                    <a:p>
                      <a:pPr indent="0" lvl="0" marL="0" rtl="0" algn="l">
                        <a:spcBef>
                          <a:spcPts val="0"/>
                        </a:spcBef>
                        <a:spcAft>
                          <a:spcPts val="0"/>
                        </a:spcAft>
                        <a:buNone/>
                      </a:pPr>
                      <a:r>
                        <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t/>
                      </a:r>
                      <a:endParaRPr b="1" sz="1100">
                        <a:solidFill>
                          <a:srgbClr val="FF0000"/>
                        </a:solidFill>
                      </a:endParaRPr>
                    </a:p>
                  </a:txBody>
                  <a:tcPr marT="68575" marB="68575" marR="91425" marL="91425"/>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tc>
                <a:tc>
                  <a:txBody>
                    <a:bodyPr/>
                    <a:lstStyle/>
                    <a:p>
                      <a:pPr indent="0" lvl="0" marL="0" rtl="0" algn="l">
                        <a:spcBef>
                          <a:spcPts val="0"/>
                        </a:spcBef>
                        <a:spcAft>
                          <a:spcPts val="0"/>
                        </a:spcAft>
                        <a:buNone/>
                      </a:pPr>
                      <a:r>
                        <a:rPr lang="sv-SE" sz="1100"/>
                        <a:t>70</a:t>
                      </a:r>
                      <a:endParaRPr sz="1100"/>
                    </a:p>
                  </a:txBody>
                  <a:tcPr marT="68575" marB="68575" marR="91425" marL="91425"/>
                </a:tc>
                <a:tc>
                  <a:txBody>
                    <a:bodyPr/>
                    <a:lstStyle/>
                    <a:p>
                      <a:pPr indent="0" lvl="0" marL="0" rtl="0" algn="l">
                        <a:spcBef>
                          <a:spcPts val="0"/>
                        </a:spcBef>
                        <a:spcAft>
                          <a:spcPts val="0"/>
                        </a:spcAft>
                        <a:buNone/>
                      </a:pPr>
                      <a:r>
                        <a:rPr lang="sv-SE" sz="1100"/>
                        <a:t>20</a:t>
                      </a:r>
                      <a:endParaRPr sz="1100"/>
                    </a:p>
                  </a:txBody>
                  <a:tcPr marT="68575" marB="68575" marR="91425" marL="91425"/>
                </a:tc>
                <a:tc>
                  <a:txBody>
                    <a:bodyPr/>
                    <a:lstStyle/>
                    <a:p>
                      <a:pPr indent="0" lvl="0" marL="0" rtl="0" algn="l">
                        <a:spcBef>
                          <a:spcPts val="0"/>
                        </a:spcBef>
                        <a:spcAft>
                          <a:spcPts val="0"/>
                        </a:spcAft>
                        <a:buNone/>
                      </a:pPr>
                      <a:r>
                        <a:rPr lang="sv-SE" sz="1100"/>
                        <a:t>10</a:t>
                      </a:r>
                      <a:endParaRPr sz="1100"/>
                    </a:p>
                  </a:txBody>
                  <a:tcPr marT="68575" marB="68575" marR="91425" marL="91425"/>
                </a:tc>
                <a:tc>
                  <a:txBody>
                    <a:bodyPr/>
                    <a:lstStyle/>
                    <a:p>
                      <a:pPr indent="0" lvl="0" marL="0" rtl="0" algn="l">
                        <a:spcBef>
                          <a:spcPts val="0"/>
                        </a:spcBef>
                        <a:spcAft>
                          <a:spcPts val="0"/>
                        </a:spcAft>
                        <a:buNone/>
                      </a:pPr>
                      <a:r>
                        <a:rPr lang="sv-SE" sz="1100"/>
                        <a:t>10</a:t>
                      </a:r>
                      <a:endParaRPr sz="1100"/>
                    </a:p>
                  </a:txBody>
                  <a:tcPr marT="68575" marB="68575" marR="91425" marL="91425"/>
                </a:tc>
                <a:tc>
                  <a:txBody>
                    <a:bodyPr/>
                    <a:lstStyle/>
                    <a:p>
                      <a:pPr indent="0" lvl="0" marL="0" rtl="0" algn="l">
                        <a:spcBef>
                          <a:spcPts val="0"/>
                        </a:spcBef>
                        <a:spcAft>
                          <a:spcPts val="0"/>
                        </a:spcAft>
                        <a:buNone/>
                      </a:pPr>
                      <a:r>
                        <a:rPr lang="sv-SE" sz="1100"/>
                        <a:t>15</a:t>
                      </a:r>
                      <a:endParaRPr sz="1100"/>
                    </a:p>
                  </a:txBody>
                  <a:tcPr marT="68575" marB="68575" marR="91425" marL="91425"/>
                </a:tc>
              </a:tr>
            </a:tbl>
          </a:graphicData>
        </a:graphic>
      </p:graphicFrame>
      <p:sp>
        <p:nvSpPr>
          <p:cNvPr id="603" name="Google Shape;603;p68"/>
          <p:cNvSpPr txBox="1"/>
          <p:nvPr/>
        </p:nvSpPr>
        <p:spPr>
          <a:xfrm>
            <a:off x="163100" y="3553869"/>
            <a:ext cx="3075600" cy="9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Constraints: </a:t>
            </a:r>
            <a:endParaRPr b="1"/>
          </a:p>
          <a:p>
            <a:pPr indent="-317500" lvl="0" marL="457200" rtl="0" algn="l">
              <a:spcBef>
                <a:spcPts val="0"/>
              </a:spcBef>
              <a:spcAft>
                <a:spcPts val="0"/>
              </a:spcAft>
              <a:buSzPts val="1400"/>
              <a:buChar char="●"/>
            </a:pPr>
            <a:r>
              <a:rPr lang="sv-SE"/>
              <a:t>Infant =&gt; !Child</a:t>
            </a:r>
            <a:endParaRPr/>
          </a:p>
          <a:p>
            <a:pPr indent="-317500" lvl="0" marL="457200" rtl="0" algn="l">
              <a:spcBef>
                <a:spcPts val="0"/>
              </a:spcBef>
              <a:spcAft>
                <a:spcPts val="0"/>
              </a:spcAft>
              <a:buSzPts val="1400"/>
              <a:buChar char="●"/>
            </a:pPr>
            <a:r>
              <a:rPr lang="sv-SE"/>
              <a:t>Child =&gt; !Infant</a:t>
            </a:r>
            <a:endParaRPr/>
          </a:p>
          <a:p>
            <a:pPr indent="-317500" lvl="0" marL="457200" rtl="0" algn="l">
              <a:spcBef>
                <a:spcPts val="0"/>
              </a:spcBef>
              <a:spcAft>
                <a:spcPts val="0"/>
              </a:spcAft>
              <a:buSzPts val="1400"/>
              <a:buChar char="●"/>
            </a:pPr>
            <a:r>
              <a:rPr lang="sv-SE"/>
              <a:t>Domestic =&gt; !International</a:t>
            </a:r>
            <a:endParaRPr/>
          </a:p>
          <a:p>
            <a:pPr indent="-317500" lvl="0" marL="457200" rtl="0" algn="l">
              <a:spcBef>
                <a:spcPts val="0"/>
              </a:spcBef>
              <a:spcAft>
                <a:spcPts val="0"/>
              </a:spcAft>
              <a:buSzPts val="1400"/>
              <a:buChar char="●"/>
            </a:pPr>
            <a:r>
              <a:rPr lang="sv-SE"/>
              <a:t>International =&gt; !Domestic</a:t>
            </a:r>
            <a:endParaRPr/>
          </a:p>
          <a:p>
            <a:pPr indent="-317500" lvl="0" marL="457200" rtl="0" algn="l">
              <a:spcBef>
                <a:spcPts val="0"/>
              </a:spcBef>
              <a:spcAft>
                <a:spcPts val="0"/>
              </a:spcAft>
              <a:buSzPts val="1400"/>
              <a:buChar char="●"/>
            </a:pPr>
            <a:r>
              <a:rPr lang="sv-SE"/>
              <a:t>(Domestic xor International)</a:t>
            </a:r>
            <a:endParaRPr/>
          </a:p>
        </p:txBody>
      </p:sp>
      <p:graphicFrame>
        <p:nvGraphicFramePr>
          <p:cNvPr id="604" name="Google Shape;604;p68"/>
          <p:cNvGraphicFramePr/>
          <p:nvPr/>
        </p:nvGraphicFramePr>
        <p:xfrm>
          <a:off x="627375" y="1478738"/>
          <a:ext cx="3000000" cy="3000000"/>
        </p:xfrm>
        <a:graphic>
          <a:graphicData uri="http://schemas.openxmlformats.org/drawingml/2006/table">
            <a:tbl>
              <a:tblPr>
                <a:noFill/>
                <a:tableStyleId>{5210E19F-D49E-4862-8A1C-2AC241BA220B}</a:tableStyleId>
              </a:tblPr>
              <a:tblGrid>
                <a:gridCol w="1529475"/>
                <a:gridCol w="496375"/>
                <a:gridCol w="496375"/>
                <a:gridCol w="496375"/>
                <a:gridCol w="496375"/>
                <a:gridCol w="496375"/>
                <a:gridCol w="496375"/>
                <a:gridCol w="496375"/>
                <a:gridCol w="496375"/>
                <a:gridCol w="496375"/>
                <a:gridCol w="503750"/>
                <a:gridCol w="496375"/>
                <a:gridCol w="496375"/>
              </a:tblGrid>
              <a:tr h="297150">
                <a:tc>
                  <a:txBody>
                    <a:bodyPr/>
                    <a:lstStyle/>
                    <a:p>
                      <a:pPr indent="0" lvl="0" marL="0" rtl="0" algn="l">
                        <a:spcBef>
                          <a:spcPts val="0"/>
                        </a:spcBef>
                        <a:spcAft>
                          <a:spcPts val="0"/>
                        </a:spcAft>
                        <a:buNone/>
                      </a:pPr>
                      <a:r>
                        <a:rPr lang="sv-SE" sz="1100"/>
                        <a:t>Infant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Child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Domestic</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International</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Early</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Off-Season</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Discount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80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70</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70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20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r>
            </a:tbl>
          </a:graphicData>
        </a:graphic>
      </p:graphicFrame>
      <p:graphicFrame>
        <p:nvGraphicFramePr>
          <p:cNvPr id="605" name="Google Shape;605;p68"/>
          <p:cNvGraphicFramePr/>
          <p:nvPr/>
        </p:nvGraphicFramePr>
        <p:xfrm>
          <a:off x="627375" y="1478738"/>
          <a:ext cx="3000000" cy="3000000"/>
        </p:xfrm>
        <a:graphic>
          <a:graphicData uri="http://schemas.openxmlformats.org/drawingml/2006/table">
            <a:tbl>
              <a:tblPr>
                <a:noFill/>
                <a:tableStyleId>{5210E19F-D49E-4862-8A1C-2AC241BA220B}</a:tableStyleId>
              </a:tblPr>
              <a:tblGrid>
                <a:gridCol w="1529475"/>
                <a:gridCol w="496375"/>
                <a:gridCol w="496375"/>
                <a:gridCol w="496375"/>
                <a:gridCol w="496375"/>
                <a:gridCol w="496375"/>
                <a:gridCol w="496375"/>
                <a:gridCol w="496375"/>
                <a:gridCol w="503750"/>
                <a:gridCol w="496375"/>
                <a:gridCol w="496375"/>
              </a:tblGrid>
              <a:tr h="297150">
                <a:tc>
                  <a:txBody>
                    <a:bodyPr/>
                    <a:lstStyle/>
                    <a:p>
                      <a:pPr indent="0" lvl="0" marL="0" rtl="0" algn="l">
                        <a:spcBef>
                          <a:spcPts val="0"/>
                        </a:spcBef>
                        <a:spcAft>
                          <a:spcPts val="0"/>
                        </a:spcAft>
                        <a:buNone/>
                      </a:pPr>
                      <a:r>
                        <a:rPr lang="sv-SE" sz="1100"/>
                        <a:t>Infant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Child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Domestic</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International</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Early</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Off-Season</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Discount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80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70</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20</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r>
            </a:tbl>
          </a:graphicData>
        </a:graphic>
      </p:graphicFrame>
      <p:graphicFrame>
        <p:nvGraphicFramePr>
          <p:cNvPr id="606" name="Google Shape;606;p68"/>
          <p:cNvGraphicFramePr/>
          <p:nvPr/>
        </p:nvGraphicFramePr>
        <p:xfrm>
          <a:off x="627375" y="1478738"/>
          <a:ext cx="3000000" cy="3000000"/>
        </p:xfrm>
        <a:graphic>
          <a:graphicData uri="http://schemas.openxmlformats.org/drawingml/2006/table">
            <a:tbl>
              <a:tblPr>
                <a:noFill/>
                <a:tableStyleId>{5210E19F-D49E-4862-8A1C-2AC241BA220B}</a:tableStyleId>
              </a:tblPr>
              <a:tblGrid>
                <a:gridCol w="1450175"/>
                <a:gridCol w="470650"/>
                <a:gridCol w="470650"/>
                <a:gridCol w="470650"/>
                <a:gridCol w="470650"/>
                <a:gridCol w="470650"/>
                <a:gridCol w="470650"/>
                <a:gridCol w="477625"/>
                <a:gridCol w="477625"/>
                <a:gridCol w="477625"/>
                <a:gridCol w="470650"/>
                <a:gridCol w="470650"/>
              </a:tblGrid>
              <a:tr h="297150">
                <a:tc>
                  <a:txBody>
                    <a:bodyPr/>
                    <a:lstStyle/>
                    <a:p>
                      <a:pPr indent="0" lvl="0" marL="0" rtl="0" algn="l">
                        <a:spcBef>
                          <a:spcPts val="0"/>
                        </a:spcBef>
                        <a:spcAft>
                          <a:spcPts val="0"/>
                        </a:spcAft>
                        <a:buNone/>
                      </a:pPr>
                      <a:r>
                        <a:rPr lang="sv-SE" sz="1100"/>
                        <a:t>Infant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Child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Domestic</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International</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Early</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Off-Season</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Discount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80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70</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20</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r>
            </a:tbl>
          </a:graphicData>
        </a:graphic>
      </p:graphicFrame>
      <p:graphicFrame>
        <p:nvGraphicFramePr>
          <p:cNvPr id="607" name="Google Shape;607;p68"/>
          <p:cNvGraphicFramePr/>
          <p:nvPr/>
        </p:nvGraphicFramePr>
        <p:xfrm>
          <a:off x="590625" y="1478738"/>
          <a:ext cx="3000000" cy="3000000"/>
        </p:xfrm>
        <a:graphic>
          <a:graphicData uri="http://schemas.openxmlformats.org/drawingml/2006/table">
            <a:tbl>
              <a:tblPr>
                <a:noFill/>
                <a:tableStyleId>{5210E19F-D49E-4862-8A1C-2AC241BA220B}</a:tableStyleId>
              </a:tblPr>
              <a:tblGrid>
                <a:gridCol w="1572200"/>
                <a:gridCol w="510250"/>
                <a:gridCol w="510250"/>
                <a:gridCol w="510250"/>
                <a:gridCol w="510250"/>
                <a:gridCol w="510250"/>
                <a:gridCol w="510250"/>
                <a:gridCol w="517825"/>
                <a:gridCol w="510250"/>
                <a:gridCol w="510250"/>
                <a:gridCol w="510250"/>
                <a:gridCol w="510250"/>
                <a:gridCol w="510250"/>
              </a:tblGrid>
              <a:tr h="297150">
                <a:tc>
                  <a:txBody>
                    <a:bodyPr/>
                    <a:lstStyle/>
                    <a:p>
                      <a:pPr indent="0" lvl="0" marL="0" rtl="0" algn="l">
                        <a:spcBef>
                          <a:spcPts val="0"/>
                        </a:spcBef>
                        <a:spcAft>
                          <a:spcPts val="0"/>
                        </a:spcAft>
                        <a:buNone/>
                      </a:pPr>
                      <a:r>
                        <a:rPr lang="sv-SE" sz="1100"/>
                        <a:t>Infant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Child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Domestic</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International</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Early</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Off-Season</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Discount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80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70</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20</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r>
            </a:tbl>
          </a:graphicData>
        </a:graphic>
      </p:graphicFrame>
      <p:graphicFrame>
        <p:nvGraphicFramePr>
          <p:cNvPr id="608" name="Google Shape;608;p68"/>
          <p:cNvGraphicFramePr/>
          <p:nvPr/>
        </p:nvGraphicFramePr>
        <p:xfrm>
          <a:off x="505413" y="1439775"/>
          <a:ext cx="3000000" cy="3000000"/>
        </p:xfrm>
        <a:graphic>
          <a:graphicData uri="http://schemas.openxmlformats.org/drawingml/2006/table">
            <a:tbl>
              <a:tblPr>
                <a:noFill/>
                <a:tableStyleId>{5210E19F-D49E-4862-8A1C-2AC241BA220B}</a:tableStyleId>
              </a:tblPr>
              <a:tblGrid>
                <a:gridCol w="1385000"/>
                <a:gridCol w="449425"/>
                <a:gridCol w="449425"/>
                <a:gridCol w="449425"/>
                <a:gridCol w="449425"/>
                <a:gridCol w="449425"/>
                <a:gridCol w="449425"/>
                <a:gridCol w="456200"/>
                <a:gridCol w="449425"/>
                <a:gridCol w="449425"/>
                <a:gridCol w="449425"/>
                <a:gridCol w="449425"/>
                <a:gridCol w="449425"/>
                <a:gridCol w="449425"/>
                <a:gridCol w="449425"/>
                <a:gridCol w="449425"/>
              </a:tblGrid>
              <a:tr h="297150">
                <a:tc>
                  <a:txBody>
                    <a:bodyPr/>
                    <a:lstStyle/>
                    <a:p>
                      <a:pPr indent="0" lvl="0" marL="0" rtl="0" algn="l">
                        <a:spcBef>
                          <a:spcPts val="0"/>
                        </a:spcBef>
                        <a:spcAft>
                          <a:spcPts val="0"/>
                        </a:spcAft>
                        <a:buNone/>
                      </a:pPr>
                      <a:r>
                        <a:rPr lang="sv-SE" sz="1100"/>
                        <a:t>Infant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Child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Domestic</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International</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Early</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Off-Season</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Discount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80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70</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20</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sz="1100"/>
                    </a:p>
                  </a:txBody>
                  <a:tcPr marT="68575" marB="68575" marR="91425" marL="91425">
                    <a:solidFill>
                      <a:srgbClr val="FFFFFF"/>
                    </a:solidFill>
                  </a:tcPr>
                </a:tc>
                <a:tc>
                  <a:txBody>
                    <a:bodyPr/>
                    <a:lstStyle/>
                    <a:p>
                      <a:pPr indent="0" lvl="0" marL="0" rtl="0" algn="l">
                        <a:spcBef>
                          <a:spcPts val="0"/>
                        </a:spcBef>
                        <a:spcAft>
                          <a:spcPts val="0"/>
                        </a:spcAft>
                        <a:buNone/>
                      </a:pPr>
                      <a:r>
                        <a:t/>
                      </a:r>
                      <a:endParaRPr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t/>
                      </a:r>
                      <a:endParaRPr sz="1100"/>
                    </a:p>
                  </a:txBody>
                  <a:tcPr marT="68575" marB="68575" marR="91425" marL="91425">
                    <a:solidFill>
                      <a:srgbClr val="FFFFFF"/>
                    </a:solidFill>
                  </a:tcPr>
                </a:tc>
              </a:tr>
            </a:tbl>
          </a:graphicData>
        </a:graphic>
      </p:graphicFrame>
      <p:graphicFrame>
        <p:nvGraphicFramePr>
          <p:cNvPr id="609" name="Google Shape;609;p68"/>
          <p:cNvGraphicFramePr/>
          <p:nvPr/>
        </p:nvGraphicFramePr>
        <p:xfrm>
          <a:off x="590613" y="1478738"/>
          <a:ext cx="3000000" cy="3000000"/>
        </p:xfrm>
        <a:graphic>
          <a:graphicData uri="http://schemas.openxmlformats.org/drawingml/2006/table">
            <a:tbl>
              <a:tblPr>
                <a:noFill/>
                <a:tableStyleId>{5210E19F-D49E-4862-8A1C-2AC241BA220B}</a:tableStyleId>
              </a:tblPr>
              <a:tblGrid>
                <a:gridCol w="1385000"/>
                <a:gridCol w="449425"/>
                <a:gridCol w="449425"/>
                <a:gridCol w="449425"/>
                <a:gridCol w="449425"/>
                <a:gridCol w="449425"/>
                <a:gridCol w="449425"/>
                <a:gridCol w="456200"/>
                <a:gridCol w="449425"/>
                <a:gridCol w="449425"/>
                <a:gridCol w="449425"/>
                <a:gridCol w="449425"/>
                <a:gridCol w="449425"/>
                <a:gridCol w="449425"/>
              </a:tblGrid>
              <a:tr h="297150">
                <a:tc>
                  <a:txBody>
                    <a:bodyPr/>
                    <a:lstStyle/>
                    <a:p>
                      <a:pPr indent="0" lvl="0" marL="0" rtl="0" algn="l">
                        <a:spcBef>
                          <a:spcPts val="0"/>
                        </a:spcBef>
                        <a:spcAft>
                          <a:spcPts val="0"/>
                        </a:spcAft>
                        <a:buNone/>
                      </a:pPr>
                      <a:r>
                        <a:rPr lang="sv-SE" sz="1100"/>
                        <a:t>Infant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Child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Domestic</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International</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Early</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Off-Season</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Discount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80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70</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20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10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70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15</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0</a:t>
                      </a:r>
                      <a:endParaRPr b="1" sz="1100">
                        <a:solidFill>
                          <a:srgbClr val="0000FF"/>
                        </a:solidFill>
                      </a:endParaRPr>
                    </a:p>
                  </a:txBody>
                  <a:tcPr marT="68575" marB="68575" marR="91425" marL="91425">
                    <a:solidFill>
                      <a:srgbClr val="FFFFFF"/>
                    </a:solidFill>
                  </a:tcPr>
                </a:tc>
              </a:tr>
            </a:tbl>
          </a:graphicData>
        </a:graphic>
      </p:graphicFrame>
      <p:graphicFrame>
        <p:nvGraphicFramePr>
          <p:cNvPr id="610" name="Google Shape;610;p68"/>
          <p:cNvGraphicFramePr/>
          <p:nvPr/>
        </p:nvGraphicFramePr>
        <p:xfrm>
          <a:off x="590613" y="1478738"/>
          <a:ext cx="3000000" cy="3000000"/>
        </p:xfrm>
        <a:graphic>
          <a:graphicData uri="http://schemas.openxmlformats.org/drawingml/2006/table">
            <a:tbl>
              <a:tblPr>
                <a:noFill/>
                <a:tableStyleId>{5210E19F-D49E-4862-8A1C-2AC241BA220B}</a:tableStyleId>
              </a:tblPr>
              <a:tblGrid>
                <a:gridCol w="1385000"/>
                <a:gridCol w="449425"/>
                <a:gridCol w="449425"/>
                <a:gridCol w="449425"/>
                <a:gridCol w="449425"/>
                <a:gridCol w="449425"/>
                <a:gridCol w="449425"/>
                <a:gridCol w="456200"/>
                <a:gridCol w="449425"/>
                <a:gridCol w="449425"/>
                <a:gridCol w="449425"/>
                <a:gridCol w="449425"/>
                <a:gridCol w="449425"/>
                <a:gridCol w="449425"/>
              </a:tblGrid>
              <a:tr h="297150">
                <a:tc>
                  <a:txBody>
                    <a:bodyPr/>
                    <a:lstStyle/>
                    <a:p>
                      <a:pPr indent="0" lvl="0" marL="0" rtl="0" algn="l">
                        <a:spcBef>
                          <a:spcPts val="0"/>
                        </a:spcBef>
                        <a:spcAft>
                          <a:spcPts val="0"/>
                        </a:spcAft>
                        <a:buNone/>
                      </a:pPr>
                      <a:r>
                        <a:rPr lang="sv-SE" sz="1100"/>
                        <a:t>Infant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T</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F</a:t>
                      </a:r>
                      <a:endParaRPr b="1" sz="1100">
                        <a:solidFill>
                          <a:srgbClr val="99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T</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F</a:t>
                      </a:r>
                      <a:endParaRPr b="1" sz="1100">
                        <a:solidFill>
                          <a:srgbClr val="99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Child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F</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F</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F</a:t>
                      </a:r>
                      <a:endParaRPr b="1" sz="1100">
                        <a:solidFill>
                          <a:srgbClr val="99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F</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F</a:t>
                      </a:r>
                      <a:endParaRPr b="1" sz="1100">
                        <a:solidFill>
                          <a:srgbClr val="99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Domestic</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F</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a:t>
                      </a:r>
                      <a:endParaRPr b="1" sz="1100">
                        <a:solidFill>
                          <a:srgbClr val="99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F</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F</a:t>
                      </a:r>
                      <a:endParaRPr b="1" sz="1100">
                        <a:solidFill>
                          <a:srgbClr val="99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International</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T</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a:t>
                      </a:r>
                      <a:endParaRPr b="1" sz="1100">
                        <a:solidFill>
                          <a:srgbClr val="99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T</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T</a:t>
                      </a:r>
                      <a:endParaRPr b="1" sz="1100">
                        <a:solidFill>
                          <a:srgbClr val="99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Early</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F</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F</a:t>
                      </a:r>
                      <a:endParaRPr b="1" sz="1100">
                        <a:solidFill>
                          <a:srgbClr val="99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a:t>
                      </a:r>
                      <a:endParaRPr b="1" sz="1100">
                        <a:solidFill>
                          <a:srgbClr val="99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Off-Season</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a:t>
                      </a:r>
                      <a:endParaRPr b="1" sz="1100">
                        <a:solidFill>
                          <a:srgbClr val="99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T</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F</a:t>
                      </a:r>
                      <a:endParaRPr b="1" sz="1100">
                        <a:solidFill>
                          <a:srgbClr val="9900FF"/>
                        </a:solidFill>
                      </a:endParaRPr>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Discount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80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70</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20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FF0000"/>
                          </a:solidFill>
                        </a:rPr>
                        <a:t>??</a:t>
                      </a:r>
                      <a:endParaRPr b="1" sz="1100">
                        <a:solidFill>
                          <a:srgbClr val="FF0000"/>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10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0000FF"/>
                          </a:solidFill>
                        </a:rPr>
                        <a:t>10</a:t>
                      </a:r>
                      <a:endParaRPr b="1" sz="1100">
                        <a:solidFill>
                          <a:srgbClr val="00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0</a:t>
                      </a:r>
                      <a:endParaRPr b="1" sz="1100">
                        <a:solidFill>
                          <a:srgbClr val="9900F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6AA84F"/>
                          </a:solidFill>
                        </a:rPr>
                        <a:t>70</a:t>
                      </a:r>
                      <a:endParaRPr b="1" sz="1100">
                        <a:solidFill>
                          <a:srgbClr val="6AA84F"/>
                        </a:solidFill>
                      </a:endParaRPr>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solidFill>
                            <a:srgbClr val="9900FF"/>
                          </a:solidFill>
                        </a:rPr>
                        <a:t>0</a:t>
                      </a:r>
                      <a:endParaRPr b="1" sz="1100">
                        <a:solidFill>
                          <a:srgbClr val="9900FF"/>
                        </a:solidFill>
                      </a:endParaRPr>
                    </a:p>
                  </a:txBody>
                  <a:tcPr marT="68575" marB="68575" marR="91425" marL="91425">
                    <a:solidFill>
                      <a:srgbClr val="FFFFFF"/>
                    </a:solidFill>
                  </a:tcPr>
                </a:tc>
              </a:tr>
            </a:tbl>
          </a:graphicData>
        </a:graphic>
      </p:graphicFrame>
      <p:graphicFrame>
        <p:nvGraphicFramePr>
          <p:cNvPr id="611" name="Google Shape;611;p68"/>
          <p:cNvGraphicFramePr/>
          <p:nvPr/>
        </p:nvGraphicFramePr>
        <p:xfrm>
          <a:off x="756888" y="1478738"/>
          <a:ext cx="3000000" cy="3000000"/>
        </p:xfrm>
        <a:graphic>
          <a:graphicData uri="http://schemas.openxmlformats.org/drawingml/2006/table">
            <a:tbl>
              <a:tblPr>
                <a:noFill/>
                <a:tableStyleId>{5210E19F-D49E-4862-8A1C-2AC241BA220B}</a:tableStyleId>
              </a:tblPr>
              <a:tblGrid>
                <a:gridCol w="1385000"/>
                <a:gridCol w="449425"/>
                <a:gridCol w="449425"/>
                <a:gridCol w="449425"/>
                <a:gridCol w="449425"/>
                <a:gridCol w="449425"/>
                <a:gridCol w="449425"/>
                <a:gridCol w="449425"/>
                <a:gridCol w="449425"/>
                <a:gridCol w="449425"/>
              </a:tblGrid>
              <a:tr h="297150">
                <a:tc>
                  <a:txBody>
                    <a:bodyPr/>
                    <a:lstStyle/>
                    <a:p>
                      <a:pPr indent="0" lvl="0" marL="0" rtl="0" algn="l">
                        <a:spcBef>
                          <a:spcPts val="0"/>
                        </a:spcBef>
                        <a:spcAft>
                          <a:spcPts val="0"/>
                        </a:spcAft>
                        <a:buNone/>
                      </a:pPr>
                      <a:r>
                        <a:rPr lang="sv-SE" sz="1100"/>
                        <a:t>Infant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Child</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Domestic</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International</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Early</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lang="sv-SE" sz="1100"/>
                        <a:t>Off-Season</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F</a:t>
                      </a:r>
                      <a:endParaRPr sz="1100"/>
                    </a:p>
                  </a:txBody>
                  <a:tcPr marT="68575" marB="68575" marR="91425" marL="91425">
                    <a:solidFill>
                      <a:srgbClr val="FFFFFF"/>
                    </a:solidFill>
                  </a:tcPr>
                </a:tc>
              </a:tr>
              <a:tr h="297150">
                <a:tc>
                  <a:txBody>
                    <a:bodyPr/>
                    <a:lstStyle/>
                    <a:p>
                      <a:pPr indent="0" lvl="0" marL="0" rtl="0" algn="l">
                        <a:spcBef>
                          <a:spcPts val="0"/>
                        </a:spcBef>
                        <a:spcAft>
                          <a:spcPts val="0"/>
                        </a:spcAft>
                        <a:buNone/>
                      </a:pPr>
                      <a:r>
                        <a:rPr b="1" lang="sv-SE" sz="1100"/>
                        <a:t>Discount</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80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20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70</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15</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0</a:t>
                      </a:r>
                      <a:endParaRPr sz="1100"/>
                    </a:p>
                  </a:txBody>
                  <a:tcPr marT="68575" marB="68575" marR="91425" marL="91425">
                    <a:solidFill>
                      <a:srgbClr val="FFFFFF"/>
                    </a:solidFill>
                  </a:tcPr>
                </a:tc>
              </a:tr>
            </a:tbl>
          </a:graphicData>
        </a:graphic>
      </p:graphicFrame>
      <p:sp>
        <p:nvSpPr>
          <p:cNvPr id="612" name="Google Shape;612;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02"/>
                                        </p:tgtEl>
                                      </p:cBhvr>
                                    </p:animEffect>
                                    <p:set>
                                      <p:cBhvr>
                                        <p:cTn dur="1" fill="hold">
                                          <p:stCondLst>
                                            <p:cond delay="0"/>
                                          </p:stCondLst>
                                        </p:cTn>
                                        <p:tgtEl>
                                          <p:spTgt spid="6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04"/>
                                        </p:tgtEl>
                                      </p:cBhvr>
                                    </p:animEffect>
                                    <p:set>
                                      <p:cBhvr>
                                        <p:cTn dur="1" fill="hold">
                                          <p:stCondLst>
                                            <p:cond delay="0"/>
                                          </p:stCondLst>
                                        </p:cTn>
                                        <p:tgtEl>
                                          <p:spTgt spid="6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05"/>
                                        </p:tgtEl>
                                      </p:cBhvr>
                                    </p:animEffect>
                                    <p:set>
                                      <p:cBhvr>
                                        <p:cTn dur="1" fill="hold">
                                          <p:stCondLst>
                                            <p:cond delay="0"/>
                                          </p:stCondLst>
                                        </p:cTn>
                                        <p:tgtEl>
                                          <p:spTgt spid="6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06"/>
                                        </p:tgtEl>
                                      </p:cBhvr>
                                    </p:animEffect>
                                    <p:set>
                                      <p:cBhvr>
                                        <p:cTn dur="1" fill="hold">
                                          <p:stCondLst>
                                            <p:cond delay="0"/>
                                          </p:stCondLst>
                                        </p:cTn>
                                        <p:tgtEl>
                                          <p:spTgt spid="6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07"/>
                                        </p:tgtEl>
                                      </p:cBhvr>
                                    </p:animEffect>
                                    <p:set>
                                      <p:cBhvr>
                                        <p:cTn dur="1" fill="hold">
                                          <p:stCondLst>
                                            <p:cond delay="0"/>
                                          </p:stCondLst>
                                        </p:cTn>
                                        <p:tgtEl>
                                          <p:spTgt spid="6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08"/>
                                        </p:tgtEl>
                                      </p:cBhvr>
                                    </p:animEffect>
                                    <p:set>
                                      <p:cBhvr>
                                        <p:cTn dur="1" fill="hold">
                                          <p:stCondLst>
                                            <p:cond delay="1000"/>
                                          </p:stCondLst>
                                        </p:cTn>
                                        <p:tgtEl>
                                          <p:spTgt spid="6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09"/>
                                        </p:tgtEl>
                                      </p:cBhvr>
                                    </p:animEffect>
                                    <p:set>
                                      <p:cBhvr>
                                        <p:cTn dur="1" fill="hold">
                                          <p:stCondLst>
                                            <p:cond delay="0"/>
                                          </p:stCondLst>
                                        </p:cTn>
                                        <p:tgtEl>
                                          <p:spTgt spid="6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10"/>
                                        </p:tgtEl>
                                      </p:cBhvr>
                                    </p:animEffect>
                                    <p:set>
                                      <p:cBhvr>
                                        <p:cTn dur="1" fill="hold">
                                          <p:stCondLst>
                                            <p:cond delay="0"/>
                                          </p:stCondLst>
                                        </p:cTn>
                                        <p:tgtEl>
                                          <p:spTgt spid="6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18" name="Google Shape;618;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If we build models from functional specifications, those models can be used to systematically generate test cases.</a:t>
            </a:r>
            <a:endParaRPr/>
          </a:p>
          <a:p>
            <a:pPr indent="-368300" lvl="1" marL="914400" marR="0" rtl="0" algn="l">
              <a:lnSpc>
                <a:spcPct val="100000"/>
              </a:lnSpc>
              <a:spcBef>
                <a:spcPts val="0"/>
              </a:spcBef>
              <a:spcAft>
                <a:spcPts val="0"/>
              </a:spcAft>
              <a:buSzPts val="2200"/>
              <a:buChar char="•"/>
            </a:pPr>
            <a:r>
              <a:rPr lang="sv-SE"/>
              <a:t>Models have structure. We can exploit that structure.</a:t>
            </a:r>
            <a:endParaRPr/>
          </a:p>
          <a:p>
            <a:pPr indent="-368300" lvl="1" marL="914400" marR="0" rtl="0" algn="l">
              <a:lnSpc>
                <a:spcPct val="100000"/>
              </a:lnSpc>
              <a:spcBef>
                <a:spcPts val="0"/>
              </a:spcBef>
              <a:spcAft>
                <a:spcPts val="0"/>
              </a:spcAft>
              <a:buSzPts val="2200"/>
              <a:buChar char="•"/>
            </a:pPr>
            <a:r>
              <a:rPr lang="sv-SE"/>
              <a:t>A form of functional testing.</a:t>
            </a:r>
            <a:endParaRPr/>
          </a:p>
          <a:p>
            <a:pPr indent="-393700" lvl="0" marL="457200" marR="0" rtl="0" algn="l">
              <a:lnSpc>
                <a:spcPct val="100000"/>
              </a:lnSpc>
              <a:spcBef>
                <a:spcPts val="0"/>
              </a:spcBef>
              <a:spcAft>
                <a:spcPts val="0"/>
              </a:spcAft>
              <a:buSzPts val="2600"/>
              <a:buChar char="•"/>
            </a:pPr>
            <a:r>
              <a:rPr lang="sv-SE"/>
              <a:t>Helps identify important input.</a:t>
            </a:r>
            <a:endParaRPr/>
          </a:p>
          <a:p>
            <a:pPr indent="-393700" lvl="0" marL="457200" marR="0" rtl="0" algn="l">
              <a:lnSpc>
                <a:spcPct val="100000"/>
              </a:lnSpc>
              <a:spcBef>
                <a:spcPts val="0"/>
              </a:spcBef>
              <a:spcAft>
                <a:spcPts val="0"/>
              </a:spcAft>
              <a:buSzPts val="2600"/>
              <a:buChar char="•"/>
            </a:pPr>
            <a:r>
              <a:rPr lang="sv-SE"/>
              <a:t>Coverage metrics based on the type of model guide test selection.</a:t>
            </a:r>
            <a:endParaRPr/>
          </a:p>
        </p:txBody>
      </p:sp>
      <p:sp>
        <p:nvSpPr>
          <p:cNvPr id="619" name="Google Shape;61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25" name="Google Shape;625;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State machines model expected behavior.</a:t>
            </a:r>
            <a:endParaRPr/>
          </a:p>
          <a:p>
            <a:pPr indent="-368300" lvl="1" marL="914400" marR="0" rtl="0" algn="l">
              <a:lnSpc>
                <a:spcPct val="100000"/>
              </a:lnSpc>
              <a:spcBef>
                <a:spcPts val="0"/>
              </a:spcBef>
              <a:spcAft>
                <a:spcPts val="0"/>
              </a:spcAft>
              <a:buSzPts val="2200"/>
              <a:buChar char="•"/>
            </a:pPr>
            <a:r>
              <a:rPr lang="sv-SE"/>
              <a:t>Cover states, transitions, non-looping paths, loops.</a:t>
            </a:r>
            <a:endParaRPr/>
          </a:p>
          <a:p>
            <a:pPr indent="-368300" lvl="1" marL="914400" marR="0" rtl="0" algn="l">
              <a:lnSpc>
                <a:spcPct val="100000"/>
              </a:lnSpc>
              <a:spcBef>
                <a:spcPts val="0"/>
              </a:spcBef>
              <a:spcAft>
                <a:spcPts val="0"/>
              </a:spcAft>
              <a:buSzPts val="2200"/>
              <a:buChar char="•"/>
            </a:pPr>
            <a:r>
              <a:rPr lang="sv-SE"/>
              <a:t>Can also be used in finite state verification (next class)</a:t>
            </a:r>
            <a:endParaRPr/>
          </a:p>
          <a:p>
            <a:pPr indent="-393700" lvl="0" marL="457200" marR="0" rtl="0" algn="l">
              <a:lnSpc>
                <a:spcPct val="100000"/>
              </a:lnSpc>
              <a:spcBef>
                <a:spcPts val="0"/>
              </a:spcBef>
              <a:spcAft>
                <a:spcPts val="0"/>
              </a:spcAft>
              <a:buSzPts val="2600"/>
              <a:buChar char="•"/>
            </a:pPr>
            <a:r>
              <a:rPr lang="sv-SE"/>
              <a:t>Decision tables model complex combinations of conditions and their expected outcomes.</a:t>
            </a:r>
            <a:endParaRPr/>
          </a:p>
          <a:p>
            <a:pPr indent="-368300" lvl="1" marL="914400" rtl="0" algn="l">
              <a:spcBef>
                <a:spcPts val="600"/>
              </a:spcBef>
              <a:spcAft>
                <a:spcPts val="0"/>
              </a:spcAft>
              <a:buSzPts val="2200"/>
              <a:buChar char="•"/>
            </a:pPr>
            <a:r>
              <a:rPr lang="sv-SE"/>
              <a:t>Cover basic conditions and their combinations.</a:t>
            </a:r>
            <a:endParaRPr/>
          </a:p>
        </p:txBody>
      </p:sp>
      <p:sp>
        <p:nvSpPr>
          <p:cNvPr id="626" name="Google Shape;62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71"/>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632" name="Google Shape;632;p71"/>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633" name="Google Shape;633;p71"/>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34" name="Google Shape;634;p71"/>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635" name="Google Shape;635;p71"/>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Finite State Verification</a:t>
            </a:r>
            <a:endParaRPr/>
          </a:p>
          <a:p>
            <a:pPr indent="-368300" lvl="1" marL="914400" rtl="0" algn="l">
              <a:lnSpc>
                <a:spcPct val="90000"/>
              </a:lnSpc>
              <a:spcBef>
                <a:spcPts val="0"/>
              </a:spcBef>
              <a:spcAft>
                <a:spcPts val="0"/>
              </a:spcAft>
              <a:buSzPts val="2200"/>
              <a:buChar char="•"/>
            </a:pPr>
            <a:r>
              <a:rPr lang="sv-SE"/>
              <a:t>Optional Reading - Pezze and Young, Chapter 8</a:t>
            </a:r>
            <a:endParaRPr/>
          </a:p>
          <a:p>
            <a:pPr indent="-393700" lvl="0" marL="457200" rtl="0" algn="l">
              <a:lnSpc>
                <a:spcPct val="90000"/>
              </a:lnSpc>
              <a:spcBef>
                <a:spcPts val="0"/>
              </a:spcBef>
              <a:spcAft>
                <a:spcPts val="0"/>
              </a:spcAft>
              <a:buSzPts val="2600"/>
              <a:buChar char="•"/>
            </a:pPr>
            <a:r>
              <a:rPr lang="sv-SE"/>
              <a:t>Homework 3</a:t>
            </a:r>
            <a:endParaRPr/>
          </a:p>
          <a:p>
            <a:pPr indent="-368300" lvl="1" marL="914400" rtl="0" algn="l">
              <a:lnSpc>
                <a:spcPct val="90000"/>
              </a:lnSpc>
              <a:spcBef>
                <a:spcPts val="0"/>
              </a:spcBef>
              <a:spcAft>
                <a:spcPts val="0"/>
              </a:spcAft>
              <a:buSzPts val="2200"/>
              <a:buChar char="•"/>
            </a:pPr>
            <a:r>
              <a:rPr lang="sv-SE"/>
              <a:t>Due Friday, March 13</a:t>
            </a:r>
            <a:endParaRPr/>
          </a:p>
          <a:p>
            <a:pPr indent="-368300" lvl="1" marL="914400" rtl="0" algn="l">
              <a:lnSpc>
                <a:spcPct val="90000"/>
              </a:lnSpc>
              <a:spcBef>
                <a:spcPts val="0"/>
              </a:spcBef>
              <a:spcAft>
                <a:spcPts val="0"/>
              </a:spcAft>
              <a:buSzPts val="2200"/>
              <a:buChar char="•"/>
            </a:pPr>
            <a:r>
              <a:rPr lang="sv-SE"/>
              <a:t>Questions?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Model-Based Testing</a:t>
            </a:r>
            <a:endParaRPr/>
          </a:p>
        </p:txBody>
      </p:sp>
      <p:sp>
        <p:nvSpPr>
          <p:cNvPr id="128" name="Google Shape;128;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Models describe the</a:t>
            </a:r>
            <a:r>
              <a:rPr i="1" lang="sv-SE"/>
              <a:t> structure</a:t>
            </a:r>
            <a:r>
              <a:rPr lang="sv-SE"/>
              <a:t> of the input space.</a:t>
            </a:r>
            <a:endParaRPr/>
          </a:p>
          <a:p>
            <a:pPr indent="-368300" lvl="1" marL="914400" marR="0" rtl="0" algn="l">
              <a:lnSpc>
                <a:spcPct val="100000"/>
              </a:lnSpc>
              <a:spcBef>
                <a:spcPts val="0"/>
              </a:spcBef>
              <a:spcAft>
                <a:spcPts val="0"/>
              </a:spcAft>
              <a:buSzPts val="2200"/>
              <a:buChar char="•"/>
            </a:pPr>
            <a:r>
              <a:rPr lang="sv-SE"/>
              <a:t>They identify what will happen when types of input are applied to the system.</a:t>
            </a:r>
            <a:endParaRPr/>
          </a:p>
          <a:p>
            <a:pPr indent="-419100" lvl="0" marL="457200" marR="0" rtl="0" algn="l">
              <a:lnSpc>
                <a:spcPct val="100000"/>
              </a:lnSpc>
              <a:spcBef>
                <a:spcPts val="0"/>
              </a:spcBef>
              <a:spcAft>
                <a:spcPts val="0"/>
              </a:spcAft>
              <a:buClr>
                <a:schemeClr val="dk1"/>
              </a:buClr>
              <a:buSzPts val="3000"/>
              <a:buFont typeface="Arial"/>
              <a:buChar char="•"/>
            </a:pPr>
            <a:r>
              <a:rPr lang="sv-SE"/>
              <a:t>That structure can be exploited:</a:t>
            </a:r>
            <a:endParaRPr/>
          </a:p>
          <a:p>
            <a:pPr indent="-368300" lvl="1" marL="914400" marR="0" rtl="0" algn="l">
              <a:lnSpc>
                <a:spcPct val="100000"/>
              </a:lnSpc>
              <a:spcBef>
                <a:spcPts val="0"/>
              </a:spcBef>
              <a:spcAft>
                <a:spcPts val="0"/>
              </a:spcAft>
              <a:buSzPts val="2200"/>
              <a:buChar char="•"/>
            </a:pPr>
            <a:r>
              <a:rPr lang="sv-SE"/>
              <a:t>Identify input partitions.</a:t>
            </a:r>
            <a:endParaRPr/>
          </a:p>
          <a:p>
            <a:pPr indent="-368300" lvl="1" marL="914400" marR="0" rtl="0" algn="l">
              <a:lnSpc>
                <a:spcPct val="100000"/>
              </a:lnSpc>
              <a:spcBef>
                <a:spcPts val="0"/>
              </a:spcBef>
              <a:spcAft>
                <a:spcPts val="0"/>
              </a:spcAft>
              <a:buSzPts val="2200"/>
              <a:buChar char="•"/>
            </a:pPr>
            <a:r>
              <a:rPr lang="sv-SE"/>
              <a:t>Identify constraints on inputs.</a:t>
            </a:r>
            <a:endParaRPr/>
          </a:p>
          <a:p>
            <a:pPr indent="-368300" lvl="1" marL="914400" marR="0" rtl="0" algn="l">
              <a:lnSpc>
                <a:spcPct val="100000"/>
              </a:lnSpc>
              <a:spcBef>
                <a:spcPts val="0"/>
              </a:spcBef>
              <a:spcAft>
                <a:spcPts val="0"/>
              </a:spcAft>
              <a:buSzPts val="2200"/>
              <a:buChar char="•"/>
            </a:pPr>
            <a:r>
              <a:rPr lang="sv-SE"/>
              <a:t>Identify significant input combinations.</a:t>
            </a:r>
            <a:endParaRPr/>
          </a:p>
          <a:p>
            <a:pPr indent="-393700" lvl="0" marL="457200" marR="0" rtl="0" algn="l">
              <a:lnSpc>
                <a:spcPct val="100000"/>
              </a:lnSpc>
              <a:spcBef>
                <a:spcPts val="0"/>
              </a:spcBef>
              <a:spcAft>
                <a:spcPts val="0"/>
              </a:spcAft>
              <a:buSzPts val="2600"/>
              <a:buChar char="•"/>
            </a:pPr>
            <a:r>
              <a:rPr lang="sv-SE"/>
              <a:t>Can derive and satisfy coverage metrics for certain types of models.</a:t>
            </a:r>
            <a:endParaRPr/>
          </a:p>
        </p:txBody>
      </p:sp>
      <p:sp>
        <p:nvSpPr>
          <p:cNvPr id="129" name="Google Shape;129;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Properties</a:t>
            </a:r>
            <a:endParaRPr/>
          </a:p>
        </p:txBody>
      </p:sp>
      <p:sp>
        <p:nvSpPr>
          <p:cNvPr id="135" name="Google Shape;135;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To be useful, a model must be:</a:t>
            </a:r>
            <a:endParaRPr/>
          </a:p>
          <a:p>
            <a:pPr indent="-393700" lvl="0" marL="457200" marR="0" rtl="0" algn="l">
              <a:lnSpc>
                <a:spcPct val="100000"/>
              </a:lnSpc>
              <a:spcBef>
                <a:spcPts val="600"/>
              </a:spcBef>
              <a:spcAft>
                <a:spcPts val="0"/>
              </a:spcAft>
              <a:buSzPts val="2600"/>
              <a:buChar char="•"/>
            </a:pPr>
            <a:r>
              <a:rPr lang="sv-SE"/>
              <a:t>Compact</a:t>
            </a:r>
            <a:endParaRPr/>
          </a:p>
          <a:p>
            <a:pPr indent="-368300" lvl="1" marL="914400" marR="0" rtl="0" algn="l">
              <a:lnSpc>
                <a:spcPct val="100000"/>
              </a:lnSpc>
              <a:spcBef>
                <a:spcPts val="0"/>
              </a:spcBef>
              <a:spcAft>
                <a:spcPts val="0"/>
              </a:spcAft>
              <a:buSzPts val="2200"/>
              <a:buChar char="•"/>
            </a:pPr>
            <a:r>
              <a:rPr lang="sv-SE"/>
              <a:t>Models must be simplified enough to be analyzed.</a:t>
            </a:r>
            <a:endParaRPr/>
          </a:p>
          <a:p>
            <a:pPr indent="-368300" lvl="1" marL="914400" marR="0" rtl="0" algn="l">
              <a:lnSpc>
                <a:spcPct val="100000"/>
              </a:lnSpc>
              <a:spcBef>
                <a:spcPts val="0"/>
              </a:spcBef>
              <a:spcAft>
                <a:spcPts val="0"/>
              </a:spcAft>
              <a:buSzPts val="2200"/>
              <a:buChar char="•"/>
            </a:pPr>
            <a:r>
              <a:rPr lang="sv-SE"/>
              <a:t>“How simple” depends on how it will be used.</a:t>
            </a:r>
            <a:endParaRPr/>
          </a:p>
          <a:p>
            <a:pPr indent="-393700" lvl="0" marL="457200" marR="0" rtl="0" algn="l">
              <a:lnSpc>
                <a:spcPct val="100000"/>
              </a:lnSpc>
              <a:spcBef>
                <a:spcPts val="0"/>
              </a:spcBef>
              <a:spcAft>
                <a:spcPts val="0"/>
              </a:spcAft>
              <a:buSzPts val="2600"/>
              <a:buChar char="•"/>
            </a:pPr>
            <a:r>
              <a:rPr lang="sv-SE"/>
              <a:t>Predictive</a:t>
            </a:r>
            <a:endParaRPr/>
          </a:p>
          <a:p>
            <a:pPr indent="-368300" lvl="1" marL="914400" marR="0" rtl="0" algn="l">
              <a:lnSpc>
                <a:spcPct val="100000"/>
              </a:lnSpc>
              <a:spcBef>
                <a:spcPts val="0"/>
              </a:spcBef>
              <a:spcAft>
                <a:spcPts val="0"/>
              </a:spcAft>
              <a:buSzPts val="2200"/>
              <a:buChar char="•"/>
            </a:pPr>
            <a:r>
              <a:rPr lang="sv-SE"/>
              <a:t>Represent the real system well enough to distinguish between good and bad outcomes of analyses.</a:t>
            </a:r>
            <a:endParaRPr/>
          </a:p>
          <a:p>
            <a:pPr indent="-368300" lvl="1" marL="914400" marR="0" rtl="0" algn="l">
              <a:lnSpc>
                <a:spcPct val="100000"/>
              </a:lnSpc>
              <a:spcBef>
                <a:spcPts val="0"/>
              </a:spcBef>
              <a:spcAft>
                <a:spcPts val="0"/>
              </a:spcAft>
              <a:buSzPts val="2200"/>
              <a:buChar char="•"/>
            </a:pPr>
            <a:r>
              <a:rPr lang="sv-SE"/>
              <a:t>No single model usually represents all characteristics of the system well enough for all types of analysis.</a:t>
            </a:r>
            <a:endParaRPr/>
          </a:p>
        </p:txBody>
      </p:sp>
      <p:sp>
        <p:nvSpPr>
          <p:cNvPr id="136" name="Google Shape;136;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Properties</a:t>
            </a:r>
            <a:endParaRPr/>
          </a:p>
        </p:txBody>
      </p:sp>
      <p:sp>
        <p:nvSpPr>
          <p:cNvPr id="142" name="Google Shape;142;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To be useful, a model must be:</a:t>
            </a:r>
            <a:endParaRPr/>
          </a:p>
          <a:p>
            <a:pPr indent="-419100" lvl="0" marL="457200" marR="0" rtl="0" algn="l">
              <a:lnSpc>
                <a:spcPct val="100000"/>
              </a:lnSpc>
              <a:spcBef>
                <a:spcPts val="600"/>
              </a:spcBef>
              <a:spcAft>
                <a:spcPts val="0"/>
              </a:spcAft>
              <a:buClr>
                <a:schemeClr val="dk1"/>
              </a:buClr>
              <a:buSzPts val="3000"/>
              <a:buFont typeface="Arial"/>
              <a:buChar char="•"/>
            </a:pPr>
            <a:r>
              <a:rPr lang="sv-SE"/>
              <a:t>Meaningful</a:t>
            </a:r>
            <a:endParaRPr/>
          </a:p>
          <a:p>
            <a:pPr indent="-368300" lvl="1" marL="914400" marR="0" rtl="0" algn="l">
              <a:lnSpc>
                <a:spcPct val="100000"/>
              </a:lnSpc>
              <a:spcBef>
                <a:spcPts val="0"/>
              </a:spcBef>
              <a:spcAft>
                <a:spcPts val="0"/>
              </a:spcAft>
              <a:buSzPts val="2200"/>
              <a:buChar char="•"/>
            </a:pPr>
            <a:r>
              <a:rPr lang="sv-SE"/>
              <a:t>Must provide more information than success and failure. Must allow diagnoses of the causes of failure.</a:t>
            </a:r>
            <a:endParaRPr/>
          </a:p>
          <a:p>
            <a:pPr indent="-393700" lvl="0" marL="457200" marR="0" rtl="0" algn="l">
              <a:lnSpc>
                <a:spcPct val="100000"/>
              </a:lnSpc>
              <a:spcBef>
                <a:spcPts val="0"/>
              </a:spcBef>
              <a:spcAft>
                <a:spcPts val="0"/>
              </a:spcAft>
              <a:buSzPts val="2600"/>
              <a:buChar char="•"/>
            </a:pPr>
            <a:r>
              <a:rPr lang="sv-SE"/>
              <a:t>Sufficiently General</a:t>
            </a:r>
            <a:endParaRPr/>
          </a:p>
          <a:p>
            <a:pPr indent="-368300" lvl="1" marL="914400" marR="0" rtl="0" algn="l">
              <a:lnSpc>
                <a:spcPct val="100000"/>
              </a:lnSpc>
              <a:spcBef>
                <a:spcPts val="0"/>
              </a:spcBef>
              <a:spcAft>
                <a:spcPts val="0"/>
              </a:spcAft>
              <a:buSzPts val="2200"/>
              <a:buChar char="•"/>
            </a:pPr>
            <a:r>
              <a:rPr lang="sv-SE"/>
              <a:t>Models must be practical for use in the domain of interest.</a:t>
            </a:r>
            <a:endParaRPr/>
          </a:p>
          <a:p>
            <a:pPr indent="-368300" lvl="1" marL="914400" marR="0" rtl="0" algn="l">
              <a:lnSpc>
                <a:spcPct val="100000"/>
              </a:lnSpc>
              <a:spcBef>
                <a:spcPts val="0"/>
              </a:spcBef>
              <a:spcAft>
                <a:spcPts val="0"/>
              </a:spcAft>
              <a:buSzPts val="2200"/>
              <a:buChar char="•"/>
            </a:pPr>
            <a:r>
              <a:rPr lang="sv-SE"/>
              <a:t>An analysis of C programs is not useful if it only works for programs without pointers.</a:t>
            </a:r>
            <a:endParaRPr/>
          </a:p>
        </p:txBody>
      </p:sp>
      <p:sp>
        <p:nvSpPr>
          <p:cNvPr id="143" name="Google Shape;14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0" name="Google Shape;150;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Finite State Machines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