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commentAuthors+xml" PartName="/ppt/commentAuthors.xml"/>
  <Override ContentType="application/vnd.openxmlformats-officedocument.presentationml.comments+xml" PartName="/ppt/comments/comment1.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8" r:id="rId6"/>
    <p:sldMasterId id="2147483669" r:id="rId7"/>
    <p:sldMasterId id="2147483670" r:id="rId8"/>
    <p:sldMasterId id="2147483671"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Gregory Ga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79ABFE0-3AEE-4F8C-B177-ED0F1554EEE2}">
  <a:tblStyle styleId="{C79ABFE0-3AEE-4F8C-B177-ED0F1554EE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4.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2-05T12:03:38.227">
    <p:pos x="6000" y="0"/>
    <p:text>Install on Mac</p:text>
  </p:cm>
  <p:cm authorId="0" idx="2" dt="2020-02-05T12:03:38.227">
    <p:pos x="6000" y="0"/>
    <p:text>Try both models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dd65de58c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dd65de58c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1050">
                <a:solidFill>
                  <a:srgbClr val="252525"/>
                </a:solidFill>
                <a:highlight>
                  <a:srgbClr val="FFFFFF"/>
                </a:highlight>
              </a:rPr>
              <a:t>temporal logic</a:t>
            </a:r>
            <a:r>
              <a:rPr lang="sv-SE" sz="1050">
                <a:solidFill>
                  <a:srgbClr val="252525"/>
                </a:solidFill>
                <a:highlight>
                  <a:srgbClr val="FFFFFF"/>
                </a:highlight>
              </a:rPr>
              <a:t> is any system of rules and symbolism for representing, and reasoning about, propositions qualified in terms of </a:t>
            </a:r>
            <a:r>
              <a:rPr lang="sv-SE" sz="1050">
                <a:solidFill>
                  <a:srgbClr val="0B0080"/>
                </a:solidFill>
                <a:highlight>
                  <a:srgbClr val="FFFFFF"/>
                </a:highlight>
                <a:uFill>
                  <a:noFill/>
                </a:uFill>
                <a:hlinkClick r:id="rId2"/>
              </a:rPr>
              <a:t>time</a:t>
            </a:r>
            <a:r>
              <a:rPr lang="sv-SE"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sv-SE" sz="1050">
                <a:solidFill>
                  <a:srgbClr val="252525"/>
                </a:solidFill>
                <a:highlight>
                  <a:srgbClr val="FFFFFF"/>
                </a:highlight>
              </a:rPr>
              <a:t>always</a:t>
            </a:r>
            <a:r>
              <a:rPr lang="sv-SE" sz="1050">
                <a:solidFill>
                  <a:srgbClr val="252525"/>
                </a:solidFill>
                <a:highlight>
                  <a:srgbClr val="FFFFFF"/>
                </a:highlight>
              </a:rPr>
              <a:t> hungry", "I will </a:t>
            </a:r>
            <a:r>
              <a:rPr i="1" lang="sv-SE" sz="1050">
                <a:solidFill>
                  <a:srgbClr val="252525"/>
                </a:solidFill>
                <a:highlight>
                  <a:srgbClr val="FFFFFF"/>
                </a:highlight>
              </a:rPr>
              <a:t>eventually</a:t>
            </a:r>
            <a:r>
              <a:rPr lang="sv-SE" sz="1050">
                <a:solidFill>
                  <a:srgbClr val="252525"/>
                </a:solidFill>
                <a:highlight>
                  <a:srgbClr val="FFFFFF"/>
                </a:highlight>
              </a:rPr>
              <a:t> be hungry", or "I will be hungry </a:t>
            </a:r>
            <a:r>
              <a:rPr i="1" lang="sv-SE" sz="1050">
                <a:solidFill>
                  <a:srgbClr val="252525"/>
                </a:solidFill>
                <a:highlight>
                  <a:srgbClr val="FFFFFF"/>
                </a:highlight>
              </a:rPr>
              <a:t>until</a:t>
            </a:r>
            <a:r>
              <a:rPr lang="sv-SE" sz="1050">
                <a:solidFill>
                  <a:srgbClr val="252525"/>
                </a:solidFill>
                <a:highlight>
                  <a:srgbClr val="FFFFFF"/>
                </a:highlight>
              </a:rPr>
              <a:t> I eat something".</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Typically, two types of temporal logic are used to express properties.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Linear time logic, or LTL, has the ability to reason about a time line. One can encode formulae about the future of </a:t>
            </a:r>
            <a:r>
              <a:rPr lang="sv-SE" sz="1050">
                <a:solidFill>
                  <a:srgbClr val="0B0080"/>
                </a:solidFill>
                <a:highlight>
                  <a:srgbClr val="FFFFFF"/>
                </a:highlight>
                <a:uFill>
                  <a:noFill/>
                </a:uFill>
                <a:hlinkClick r:id="rId3"/>
              </a:rPr>
              <a:t>paths</a:t>
            </a:r>
            <a:r>
              <a:rPr lang="sv-SE" sz="1050">
                <a:solidFill>
                  <a:srgbClr val="252525"/>
                </a:solidFill>
                <a:highlight>
                  <a:srgbClr val="FFFFFF"/>
                </a:highlight>
              </a:rPr>
              <a:t>, for instance, that a condition will eventually be true or that a condition will be true until another fact becomes true,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sv-SE" sz="1050">
                <a:solidFill>
                  <a:srgbClr val="252525"/>
                </a:solidFill>
                <a:highlight>
                  <a:srgbClr val="FFFFFF"/>
                </a:highlight>
              </a:rPr>
              <a:t>I</a:t>
            </a:r>
            <a:r>
              <a:rPr lang="sv-SE" sz="1050">
                <a:solidFill>
                  <a:srgbClr val="252525"/>
                </a:solidFill>
                <a:highlight>
                  <a:srgbClr val="FFFFFF"/>
                </a:highlight>
              </a:rPr>
              <a:t> will stay hungry forever." Or, in terms of liveness, "there is a possibility that eventually </a:t>
            </a:r>
            <a:r>
              <a:rPr i="1" lang="sv-SE" sz="1050">
                <a:solidFill>
                  <a:srgbClr val="252525"/>
                </a:solidFill>
                <a:highlight>
                  <a:srgbClr val="FFFFFF"/>
                </a:highlight>
              </a:rPr>
              <a:t>I</a:t>
            </a:r>
            <a:r>
              <a:rPr lang="sv-SE" sz="1050">
                <a:solidFill>
                  <a:srgbClr val="252525"/>
                </a:solidFill>
                <a:highlight>
                  <a:srgbClr val="FFFFFF"/>
                </a:highlight>
              </a:rPr>
              <a:t> am no longer hungry." If we do not know whether or not </a:t>
            </a:r>
            <a:r>
              <a:rPr i="1" lang="sv-SE" sz="1050">
                <a:solidFill>
                  <a:srgbClr val="252525"/>
                </a:solidFill>
                <a:highlight>
                  <a:srgbClr val="FFFFFF"/>
                </a:highlight>
              </a:rPr>
              <a:t>I</a:t>
            </a:r>
            <a:r>
              <a:rPr lang="sv-SE" sz="1050">
                <a:solidFill>
                  <a:srgbClr val="252525"/>
                </a:solidFill>
                <a:highlight>
                  <a:srgbClr val="FFFFFF"/>
                </a:highlight>
              </a:rPr>
              <a:t> will ever get fed, these statements are both true some times.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(read)</a:t>
            </a:r>
            <a:endParaRPr sz="1050">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dd65de58c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dd65de58c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dd65de58c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dd65de58c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dd65de58c_0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dd65de58c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dd65de58c_0_3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dd65de58c_0_3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F G done = final state, once done it can’t be undone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(discuss - no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if it’s requested, it will eventually be received, then processed, then eventually 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note - g whole expression will become and remain true (implies makes this an if)</a:t>
            </a:r>
            <a:endParaRPr sz="1050">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dd65de58c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dd65de58c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dd65de58c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dd65de58c_0_3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 "I will like chocolate from now on, no matter what happens."</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EF</a:t>
            </a:r>
            <a:r>
              <a:rPr lang="sv-SE" sz="1050">
                <a:solidFill>
                  <a:srgbClr val="252525"/>
                </a:solidFill>
                <a:highlight>
                  <a:srgbClr val="FFFFFF"/>
                </a:highlight>
              </a:rPr>
              <a:t>.P"It's possible I may like chocolate some day, at least for one day."</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AF</a:t>
            </a:r>
            <a:r>
              <a:rPr lang="sv-SE" sz="1050">
                <a:solidFill>
                  <a:srgbClr val="252525"/>
                </a:solidFill>
                <a:highlight>
                  <a:srgbClr val="FFFFFF"/>
                </a:highlight>
              </a:rPr>
              <a:t>.</a:t>
            </a:r>
            <a:r>
              <a:rPr b="1" lang="sv-SE" sz="1050">
                <a:solidFill>
                  <a:srgbClr val="252525"/>
                </a:solidFill>
                <a:highlight>
                  <a:srgbClr val="FFFFFF"/>
                </a:highlight>
              </a:rPr>
              <a:t>EG</a:t>
            </a:r>
            <a:r>
              <a:rPr lang="sv-SE" sz="1050">
                <a:solidFill>
                  <a:srgbClr val="252525"/>
                </a:solidFill>
                <a:highlight>
                  <a:srgbClr val="FFFFFF"/>
                </a:highlight>
              </a:rPr>
              <a:t>. "It's always possible (AF) that I will suddenly start liking chocolate for the rest of time." </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EG</a:t>
            </a:r>
            <a:r>
              <a:rPr lang="sv-SE" sz="1050">
                <a:solidFill>
                  <a:srgbClr val="252525"/>
                </a:solidFill>
                <a:highlight>
                  <a:srgbClr val="FFFFFF"/>
                </a:highlight>
              </a:rPr>
              <a:t>.</a:t>
            </a:r>
            <a:r>
              <a:rPr b="1" lang="sv-SE" sz="1050">
                <a:solidFill>
                  <a:srgbClr val="252525"/>
                </a:solidFill>
                <a:highlight>
                  <a:srgbClr val="FFFFFF"/>
                </a:highlight>
              </a:rPr>
              <a:t>AF</a:t>
            </a:r>
            <a:r>
              <a:rPr lang="sv-SE"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endParaRPr sz="1050">
              <a:solidFill>
                <a:srgbClr val="252525"/>
              </a:solidFill>
              <a:highlight>
                <a:srgbClr val="FFFFFF"/>
              </a:highlight>
            </a:endParaRPr>
          </a:p>
          <a:p>
            <a:pPr indent="0" lvl="0" marL="0" rtl="0" algn="l">
              <a:lnSpc>
                <a:spcPct val="160000"/>
              </a:lnSpc>
              <a:spcBef>
                <a:spcPts val="300"/>
              </a:spcBef>
              <a:spcAft>
                <a:spcPts val="100"/>
              </a:spcAft>
              <a:buNone/>
            </a:pPr>
            <a:r>
              <a:rPr b="1" lang="sv-SE" sz="1050">
                <a:solidFill>
                  <a:srgbClr val="252525"/>
                </a:solidFill>
                <a:highlight>
                  <a:srgbClr val="FFFFFF"/>
                </a:highlight>
              </a:rPr>
              <a:t>EF</a:t>
            </a:r>
            <a:r>
              <a:rPr lang="sv-SE" sz="1050">
                <a:solidFill>
                  <a:srgbClr val="252525"/>
                </a:solidFill>
                <a:highlight>
                  <a:srgbClr val="FFFFFF"/>
                </a:highlight>
              </a:rPr>
              <a:t>((</a:t>
            </a:r>
            <a:r>
              <a:rPr b="1" lang="sv-SE" sz="1050">
                <a:solidFill>
                  <a:srgbClr val="252525"/>
                </a:solidFill>
                <a:highlight>
                  <a:srgbClr val="FFFFFF"/>
                </a:highlight>
              </a:rPr>
              <a:t>EX</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a:t>
            </a:r>
            <a:r>
              <a:rPr b="1" lang="sv-SE" sz="1050">
                <a:solidFill>
                  <a:srgbClr val="252525"/>
                </a:solidFill>
                <a:highlight>
                  <a:srgbClr val="FFFFFF"/>
                </a:highlight>
              </a:rPr>
              <a:t>AG</a:t>
            </a:r>
            <a:r>
              <a:rPr lang="sv-SE" sz="1050">
                <a:solidFill>
                  <a:srgbClr val="252525"/>
                </a:solidFill>
                <a:highlight>
                  <a:srgbClr val="FFFFFF"/>
                </a:highlight>
              </a:rPr>
              <a:t>.Q)) "It's possible that: there will eventually come a time when it will be warm forever (AG.Q) and that before that time there will always be </a:t>
            </a:r>
            <a:r>
              <a:rPr i="1" lang="sv-SE" sz="1050">
                <a:solidFill>
                  <a:srgbClr val="252525"/>
                </a:solidFill>
                <a:highlight>
                  <a:srgbClr val="FFFFFF"/>
                </a:highlight>
              </a:rPr>
              <a:t>some</a:t>
            </a:r>
            <a:r>
              <a:rPr lang="sv-SE" sz="1050">
                <a:solidFill>
                  <a:srgbClr val="252525"/>
                </a:solidFill>
                <a:highlight>
                  <a:srgbClr val="FFFFFF"/>
                </a:highlight>
              </a:rPr>
              <a:t> way to get me to like chocolate the next day (EX.P)."</a:t>
            </a:r>
            <a:endParaRPr sz="1050">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dd65de58c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dd65de58c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dd65de58c_0_4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dd65de58c_0_4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lang="sv-SE"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endParaRPr sz="1050">
              <a:solidFill>
                <a:srgbClr val="252525"/>
              </a:solidFill>
              <a:highlight>
                <a:srgbClr val="FFFFFF"/>
              </a:highlight>
            </a:endParaRPr>
          </a:p>
          <a:p>
            <a:pPr indent="0" lvl="0" marL="0" rtl="0" algn="l">
              <a:lnSpc>
                <a:spcPct val="160000"/>
              </a:lnSpc>
              <a:spcBef>
                <a:spcPts val="300"/>
              </a:spcBef>
              <a:spcAft>
                <a:spcPts val="0"/>
              </a:spcAft>
              <a:buNone/>
            </a:pPr>
            <a:r>
              <a:rPr lang="sv-SE" sz="1050">
                <a:solidFill>
                  <a:srgbClr val="252525"/>
                </a:solidFill>
                <a:highlight>
                  <a:srgbClr val="FFFFFF"/>
                </a:highlight>
              </a:rPr>
              <a:t>read</a:t>
            </a:r>
            <a:endParaRPr sz="1050">
              <a:solidFill>
                <a:srgbClr val="252525"/>
              </a:solidFill>
              <a:highlight>
                <a:srgbClr val="FFFFFF"/>
              </a:highlight>
            </a:endParaRPr>
          </a:p>
          <a:p>
            <a:pPr indent="0" lvl="0" marL="0" rtl="0" algn="l">
              <a:lnSpc>
                <a:spcPct val="160000"/>
              </a:lnSpc>
              <a:spcBef>
                <a:spcPts val="300"/>
              </a:spcBef>
              <a:spcAft>
                <a:spcPts val="100"/>
              </a:spcAft>
              <a:buNone/>
            </a:pPr>
            <a:r>
              <a:rPr lang="sv-SE" sz="1050">
                <a:solidFill>
                  <a:srgbClr val="252525"/>
                </a:solidFill>
                <a:highlight>
                  <a:srgbClr val="FFFFFF"/>
                </a:highlight>
              </a:rPr>
              <a:t>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endParaRPr sz="1050">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dd65de58c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dd65de58c_0_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88" name="Google Shape;288;g7dd65de58c_0_7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dd65de58c_0_3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d65de58c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(1-3). discuss</a:t>
            </a:r>
            <a:endParaRPr/>
          </a:p>
          <a:p>
            <a:pPr indent="0" lvl="0" marL="0" rtl="0" algn="l">
              <a:lnSpc>
                <a:spcPct val="115000"/>
              </a:lnSpc>
              <a:spcBef>
                <a:spcPts val="0"/>
              </a:spcBef>
              <a:spcAft>
                <a:spcPts val="0"/>
              </a:spcAft>
              <a:buNone/>
            </a:pPr>
            <a:r>
              <a:rPr lang="sv-SE"/>
              <a:t>(4) (5) verification-  It builds evidence that we’re doing the right thing. We can show individual situations where the property holds, but usually, we cannot  guarantee that the requirement holds in all situations.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dd65de58c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dd65de58c_0_4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You have these properties you wish to prove. To do so, you’re going to need a model. </a:t>
            </a:r>
            <a:endParaRPr sz="1050">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dd65de58c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d65de58c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dd65de58c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dd65de58c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Each time step, their state changed according the defined variables and transitions.</a:t>
            </a:r>
            <a:endParaRPr>
              <a:solidFill>
                <a:schemeClr val="dk1"/>
              </a:solidFill>
            </a:endParaRPr>
          </a:p>
          <a:p>
            <a:pPr indent="0" lvl="0" marL="0" rtl="0" algn="l">
              <a:spcBef>
                <a:spcPts val="0"/>
              </a:spcBef>
              <a:spcAft>
                <a:spcPts val="0"/>
              </a:spcAft>
              <a:buNone/>
            </a:pPr>
            <a:r>
              <a:rPr lang="sv-SE">
                <a:solidFill>
                  <a:schemeClr val="dk1"/>
                </a:solidFill>
              </a:rPr>
              <a:t>- (read) VAR - the state of the model is the combination of the variables request and status. </a:t>
            </a:r>
            <a:endParaRPr>
              <a:solidFill>
                <a:schemeClr val="dk1"/>
              </a:solidFill>
            </a:endParaRPr>
          </a:p>
          <a:p>
            <a:pPr indent="0" lvl="0" marL="0" rtl="0" algn="l">
              <a:spcBef>
                <a:spcPts val="0"/>
              </a:spcBef>
              <a:spcAft>
                <a:spcPts val="0"/>
              </a:spcAft>
              <a:buNone/>
            </a:pPr>
            <a:r>
              <a:rPr lang="sv-SE">
                <a:solidFill>
                  <a:schemeClr val="dk1"/>
                </a:solidFill>
              </a:rPr>
              <a:t>- (read) ASSIGN - go over status, </a:t>
            </a:r>
            <a:endParaRPr>
              <a:solidFill>
                <a:schemeClr val="dk1"/>
              </a:solidFill>
            </a:endParaRPr>
          </a:p>
          <a:p>
            <a:pPr indent="0" lvl="0" marL="0" rtl="0" algn="l">
              <a:spcBef>
                <a:spcPts val="0"/>
              </a:spcBef>
              <a:spcAft>
                <a:spcPts val="0"/>
              </a:spcAft>
              <a:buNone/>
            </a:pPr>
            <a:r>
              <a:rPr lang="sv-SE">
                <a:solidFill>
                  <a:schemeClr val="dk1"/>
                </a:solidFill>
              </a:rPr>
              <a:t>- notice - didn’t mention request - that will be set randomly to one of the values we’ve allowed it to take on. In this case, we’re modeling status as an input coming from an external environment. We don’t control it, we just react to it.</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dd65de58c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d65de58c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dd65de58c_0_7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dd65de58c_0_7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28" name="Google Shape;328;g7dd65de58c_0_7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dd65de58c_0_4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dd65de58c_0_4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dd65de58c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dd65de58c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dd65de58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dd65de58c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dd65de58c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dd65de58c_0_7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56" name="Google Shape;356;g7dd65de58c_0_7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dd65de58c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dd65de58c_0_4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(read) - (read). This is really helpful, as we don’t just know that something is wrong, we can trace our way through the model to see exactly what is wrong.</a:t>
            </a:r>
            <a:endParaRPr>
              <a:solidFill>
                <a:schemeClr val="dk1"/>
              </a:solidFill>
            </a:endParaRPr>
          </a:p>
          <a:p>
            <a:pPr indent="0" lvl="0" marL="0" rtl="0" algn="l">
              <a:spcBef>
                <a:spcPts val="0"/>
              </a:spcBef>
              <a:spcAft>
                <a:spcPts val="0"/>
              </a:spcAft>
              <a:buNone/>
            </a:pPr>
            <a:r>
              <a:rPr lang="sv-SE">
                <a:solidFill>
                  <a:schemeClr val="dk1"/>
                </a:solidFill>
              </a:rPr>
              <a:t>If you get a violation, this can mean three things</a:t>
            </a:r>
            <a:endParaRPr>
              <a:solidFill>
                <a:schemeClr val="dk1"/>
              </a:solidFill>
            </a:endParaRPr>
          </a:p>
          <a:p>
            <a:pPr indent="0" lvl="0" marL="0" rtl="0" algn="l">
              <a:spcBef>
                <a:spcPts val="0"/>
              </a:spcBef>
              <a:spcAft>
                <a:spcPts val="0"/>
              </a:spcAft>
              <a:buNone/>
            </a:pPr>
            <a:r>
              <a:rPr lang="sv-SE">
                <a:solidFill>
                  <a:schemeClr val="dk1"/>
                </a:solidFill>
              </a:rPr>
              <a:t>(read) - you made a mistake when you translated specification to the temporal logic</a:t>
            </a:r>
            <a:endParaRPr>
              <a:solidFill>
                <a:schemeClr val="dk1"/>
              </a:solidFill>
            </a:endParaRPr>
          </a:p>
          <a:p>
            <a:pPr indent="0" lvl="0" marL="0" rtl="0" algn="l">
              <a:spcBef>
                <a:spcPts val="0"/>
              </a:spcBef>
              <a:spcAft>
                <a:spcPts val="0"/>
              </a:spcAft>
              <a:buNone/>
            </a:pPr>
            <a:r>
              <a:rPr lang="sv-SE">
                <a:solidFill>
                  <a:schemeClr val="dk1"/>
                </a:solidFill>
              </a:rPr>
              <a:t>(read) - the model is wrong, and needs to be fixed</a:t>
            </a:r>
            <a:endParaRPr>
              <a:solidFill>
                <a:schemeClr val="dk1"/>
              </a:solidFill>
            </a:endParaRPr>
          </a:p>
          <a:p>
            <a:pPr indent="0" lvl="0" marL="0" rtl="0" algn="l">
              <a:spcBef>
                <a:spcPts val="0"/>
              </a:spcBef>
              <a:spcAft>
                <a:spcPts val="0"/>
              </a:spcAft>
              <a:buNone/>
            </a:pPr>
            <a:r>
              <a:rPr lang="sv-SE">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dd65de58c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d65de58c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Some faults, like synchronization faults in multi-threaded systems, (1)</a:t>
            </a:r>
            <a:endParaRPr>
              <a:solidFill>
                <a:schemeClr val="dk1"/>
              </a:solidFill>
            </a:endParaRPr>
          </a:p>
          <a:p>
            <a:pPr indent="0" lvl="0" marL="0" rtl="0" algn="l">
              <a:spcBef>
                <a:spcPts val="0"/>
              </a:spcBef>
              <a:spcAft>
                <a:spcPts val="0"/>
              </a:spcAft>
              <a:buNone/>
            </a:pPr>
            <a:r>
              <a:rPr lang="sv-SE">
                <a:solidFill>
                  <a:schemeClr val="dk1"/>
                </a:solidFill>
              </a:rPr>
              <a:t>2-4</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dd65de58c_0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d65de58c_0_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this same process isn’t just useful for analyzing our requirements, but is useful for verification of the final system as well. You can (read)</a:t>
            </a:r>
            <a:endParaRPr>
              <a:solidFill>
                <a:schemeClr val="dk1"/>
              </a:solidFill>
            </a:endParaRPr>
          </a:p>
          <a:p>
            <a:pPr indent="0" lvl="0" marL="0" rtl="0" algn="l">
              <a:spcBef>
                <a:spcPts val="0"/>
              </a:spcBef>
              <a:spcAft>
                <a:spcPts val="0"/>
              </a:spcAft>
              <a:buNone/>
            </a:pPr>
            <a:r>
              <a:rPr lang="sv-SE">
                <a:solidFill>
                  <a:schemeClr val="dk1"/>
                </a:solidFill>
              </a:rPr>
              <a:t>(read) - we can take that, extract inputs from it, then run those inputs as a test for the final system (read)</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dd65de58c_0_7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dd65de58c_0_7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run, modify property, show counterexample</a:t>
            </a:r>
            <a:endParaRPr/>
          </a:p>
        </p:txBody>
      </p:sp>
      <p:sp>
        <p:nvSpPr>
          <p:cNvPr id="377" name="Google Shape;377;g7dd65de58c_0_7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dd65de58c_0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dd65de58c_0_4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how does this work under the hood? </a:t>
            </a:r>
            <a:r>
              <a:rPr lang="sv-SE">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endParaRPr>
              <a:solidFill>
                <a:schemeClr val="dk1"/>
              </a:solidFill>
            </a:endParaRPr>
          </a:p>
          <a:p>
            <a:pPr indent="0" lvl="0" marL="0" rtl="0" algn="l">
              <a:spcBef>
                <a:spcPts val="0"/>
              </a:spcBef>
              <a:spcAft>
                <a:spcPts val="0"/>
              </a:spcAft>
              <a:buNone/>
            </a:pPr>
            <a:r>
              <a:rPr lang="sv-SE">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endParaRPr>
              <a:solidFill>
                <a:schemeClr val="dk1"/>
              </a:solidFill>
            </a:endParaRPr>
          </a:p>
          <a:p>
            <a:pPr indent="0" lvl="0" marL="0" rtl="0" algn="l">
              <a:spcBef>
                <a:spcPts val="0"/>
              </a:spcBef>
              <a:spcAft>
                <a:spcPts val="0"/>
              </a:spcAft>
              <a:buNone/>
            </a:pPr>
            <a:r>
              <a:rPr lang="sv-SE">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dd65de58c_0_4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dd65de58c_0_4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52727"/>
              </a:lnSpc>
              <a:spcBef>
                <a:spcPts val="600"/>
              </a:spcBef>
              <a:spcAft>
                <a:spcPts val="0"/>
              </a:spcAft>
              <a:buNone/>
            </a:pPr>
            <a:r>
              <a:rPr lang="sv-SE" sz="1050">
                <a:solidFill>
                  <a:srgbClr val="252525"/>
                </a:solidFill>
                <a:highlight>
                  <a:srgbClr val="FFFFFF"/>
                </a:highlight>
              </a:rPr>
              <a:t>To give an example, say we built a model of the dining philosophers problem (read)</a:t>
            </a:r>
            <a:endParaRPr sz="1050">
              <a:solidFill>
                <a:srgbClr val="252525"/>
              </a:solidFill>
              <a:highlight>
                <a:srgbClr val="FFFFFF"/>
              </a:highlight>
            </a:endParaRPr>
          </a:p>
          <a:p>
            <a:pPr indent="0" lvl="0" marL="0" rtl="0" algn="l">
              <a:lnSpc>
                <a:spcPct val="152727"/>
              </a:lnSpc>
              <a:spcBef>
                <a:spcPts val="600"/>
              </a:spcBef>
              <a:spcAft>
                <a:spcPts val="0"/>
              </a:spcAft>
              <a:buClr>
                <a:schemeClr val="dk1"/>
              </a:buClr>
              <a:buSzPts val="1100"/>
              <a:buFont typeface="Arial"/>
              <a:buNone/>
            </a:pPr>
            <a:r>
              <a:rPr lang="sv-SE" sz="1050">
                <a:solidFill>
                  <a:srgbClr val="252525"/>
                </a:solidFill>
                <a:highlight>
                  <a:srgbClr val="FFFFFF"/>
                </a:highlight>
              </a:rPr>
              <a:t>(read)</a:t>
            </a:r>
            <a:endParaRPr sz="1050">
              <a:solidFill>
                <a:srgbClr val="252525"/>
              </a:solidFill>
              <a:highlight>
                <a:srgbClr val="FFFFFF"/>
              </a:highlight>
            </a:endParaRPr>
          </a:p>
          <a:p>
            <a:pPr indent="0" lvl="0" marL="0" rtl="0" algn="l">
              <a:spcBef>
                <a:spcPts val="600"/>
              </a:spcBef>
              <a:spcAft>
                <a:spcPts val="0"/>
              </a:spcAft>
              <a:buNone/>
            </a:pPr>
            <a:r>
              <a:rPr lang="sv-SE">
                <a:solidFill>
                  <a:schemeClr val="dk1"/>
                </a:solidFill>
              </a:rPr>
              <a:t>What we can see from this is that the limits of verification are reached pretty quickly as the complexity of the model grows. All of these algorithms have tricks to prune the state space, but even still, models cannot be too complex - if so, they must be simplified further to be verified in this way. This is why we can’t just use these techniques on real code. Real code almost always has a massive state space.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7dd65de58c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dd65de58c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endParaRPr>
              <a:solidFill>
                <a:schemeClr val="dk1"/>
              </a:solidFill>
            </a:endParaRPr>
          </a:p>
          <a:p>
            <a:pPr indent="0" lvl="0" marL="0" rtl="0" algn="l">
              <a:spcBef>
                <a:spcPts val="0"/>
              </a:spcBef>
              <a:spcAft>
                <a:spcPts val="0"/>
              </a:spcAft>
              <a:buNone/>
            </a:pPr>
            <a:r>
              <a:rPr lang="sv-SE">
                <a:solidFill>
                  <a:schemeClr val="dk1"/>
                </a:solidFill>
              </a:rPr>
              <a:t>(read rest)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dd65de58c_0_5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dd65de58c_0_5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One example of an exhaustive search algorithm is the branch-and-bound algorithm. 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dd65de58c_0_5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dd65de58c_0_5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 zero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7dd65de58c_0_5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dd65de58c_0_5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dd65de58c_0_5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dd65de58c_0_5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so that we have assigned everything.</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dd65de5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dd65de5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all).</a:t>
            </a:r>
            <a:endParaRPr>
              <a:solidFill>
                <a:schemeClr val="dk1"/>
              </a:solidFill>
            </a:endParaRPr>
          </a:p>
          <a:p>
            <a:pPr indent="0" lvl="0" marL="0" rtl="0" algn="l">
              <a:spcBef>
                <a:spcPts val="0"/>
              </a:spcBef>
              <a:spcAft>
                <a:spcPts val="0"/>
              </a:spcAft>
              <a:buNone/>
            </a:pPr>
            <a:r>
              <a:rPr lang="sv-SE">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dd65de58c_0_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dd65de58c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dd65de58c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dd65de58c_0_5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dd65de58c_0_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dd65de58c_0_5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dd65de58c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d65de58c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endParaRPr>
              <a:solidFill>
                <a:schemeClr val="dk1"/>
              </a:solidFill>
            </a:endParaRPr>
          </a:p>
          <a:p>
            <a:pPr indent="0" lvl="0" marL="0" rtl="0" algn="l">
              <a:spcBef>
                <a:spcPts val="0"/>
              </a:spcBef>
              <a:spcAft>
                <a:spcPts val="0"/>
              </a:spcAft>
              <a:buNone/>
            </a:pPr>
            <a:r>
              <a:rPr lang="sv-SE">
                <a:solidFill>
                  <a:schemeClr val="dk1"/>
                </a:solidFill>
              </a:rPr>
              <a:t>Where do you think you can get in the most trouble here?</a:t>
            </a:r>
            <a:endParaRPr>
              <a:solidFill>
                <a:schemeClr val="dk1"/>
              </a:solidFill>
            </a:endParaRPr>
          </a:p>
          <a:p>
            <a:pPr indent="0" lvl="0" marL="0" rtl="0" algn="l">
              <a:spcBef>
                <a:spcPts val="0"/>
              </a:spcBef>
              <a:spcAft>
                <a:spcPts val="0"/>
              </a:spcAft>
              <a:buNone/>
            </a:pPr>
            <a:r>
              <a:rPr lang="sv-SE">
                <a:solidFill>
                  <a:schemeClr val="dk1"/>
                </a:solidFill>
              </a:rPr>
              <a:t>(discuss - last one)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dd65de58c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d65de58c_0_3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Often, on a real program, testing is the best you can do. You can’t cover the input space, but you do enough to feel confident. In this case, however, we’ve simplified things dramatically by building a model. A model is much, much simpler than the real system. So, we can perform a more thorough analysis. This is a process called finite state verification.</a:t>
            </a:r>
            <a:endParaRPr>
              <a:solidFill>
                <a:schemeClr val="dk1"/>
              </a:solidFill>
            </a:endParaRPr>
          </a:p>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(2) - state space, not the input space. We don’t need to try all inputs, but rather, examine the abstract states.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dd65de58c_0_34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d65de58c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dd65de58c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d65de58c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05" name="Google Shape;205;g7dd65de58c_0_6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dd65de58c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d65de58c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endParaRPr>
              <a:solidFill>
                <a:schemeClr val="dk1"/>
              </a:solidFill>
            </a:endParaRPr>
          </a:p>
          <a:p>
            <a:pPr indent="0" lvl="0" marL="0" rtl="0" algn="l">
              <a:spcBef>
                <a:spcPts val="0"/>
              </a:spcBef>
              <a:spcAft>
                <a:spcPts val="0"/>
              </a:spcAft>
              <a:buNone/>
            </a:pPr>
            <a:r>
              <a:rPr lang="sv-SE">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endParaRPr>
              <a:solidFill>
                <a:schemeClr val="dk1"/>
              </a:solidFill>
            </a:endParaRPr>
          </a:p>
          <a:p>
            <a:pPr indent="0" lvl="0" marL="0" rtl="0" algn="l">
              <a:spcBef>
                <a:spcPts val="0"/>
              </a:spcBef>
              <a:spcAft>
                <a:spcPts val="0"/>
              </a:spcAft>
              <a:buNone/>
            </a:pPr>
            <a:r>
              <a:rPr lang="sv-SE">
                <a:solidFill>
                  <a:schemeClr val="dk1"/>
                </a:solidFill>
              </a:rPr>
              <a:t>Typically, we can break down these properties into two forms - safety properties and liveness properties. </a:t>
            </a:r>
            <a:endParaRPr>
              <a:solidFill>
                <a:schemeClr val="dk1"/>
              </a:solidFill>
            </a:endParaRPr>
          </a:p>
          <a:p>
            <a:pPr indent="0" lvl="0" marL="0" rtl="0" algn="l">
              <a:spcBef>
                <a:spcPts val="0"/>
              </a:spcBef>
              <a:spcAft>
                <a:spcPts val="0"/>
              </a:spcAft>
              <a:buNone/>
            </a:pPr>
            <a:r>
              <a:rPr lang="sv-SE">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a:t>
            </a:r>
            <a:endParaRPr>
              <a:solidFill>
                <a:schemeClr val="dk1"/>
              </a:solidFill>
            </a:endParaRPr>
          </a:p>
          <a:p>
            <a:pPr indent="0" lvl="0" marL="0" rtl="0" algn="l">
              <a:spcBef>
                <a:spcPts val="0"/>
              </a:spcBef>
              <a:spcAft>
                <a:spcPts val="0"/>
              </a:spcAft>
              <a:buNone/>
            </a:pPr>
            <a:r>
              <a:rPr lang="sv-SE">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endParaRPr>
              <a:solidFill>
                <a:schemeClr val="dk1"/>
              </a:solidFill>
            </a:endParaRPr>
          </a:p>
          <a:p>
            <a:pPr indent="0" lvl="0" marL="0" rtl="0" algn="l">
              <a:spcBef>
                <a:spcPts val="0"/>
              </a:spcBef>
              <a:spcAft>
                <a:spcPts val="0"/>
              </a:spcAft>
              <a:buNone/>
            </a:pPr>
            <a:r>
              <a:rPr lang="sv-SE">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4.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comments" Target="../comments/comment1.xml"/><Relationship Id="rId4" Type="http://schemas.openxmlformats.org/officeDocument/2006/relationships/hyperlink" Target="http://nusmv.fbk.eu/examples/example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14: Finite State Verification</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6,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a:t>
            </a:r>
            <a:endParaRPr/>
          </a:p>
        </p:txBody>
      </p:sp>
      <p:sp>
        <p:nvSpPr>
          <p:cNvPr id="221" name="Google Shape;221;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Sets of rules and symbolism for representing propositions qualified over time. </a:t>
            </a:r>
            <a:endParaRPr/>
          </a:p>
          <a:p>
            <a:pPr indent="-393700" lvl="0" marL="457200" marR="0" rtl="0" algn="l">
              <a:lnSpc>
                <a:spcPct val="100000"/>
              </a:lnSpc>
              <a:spcBef>
                <a:spcPts val="0"/>
              </a:spcBef>
              <a:spcAft>
                <a:spcPts val="0"/>
              </a:spcAft>
              <a:buSzPts val="2600"/>
              <a:buChar char="•"/>
            </a:pPr>
            <a:r>
              <a:rPr lang="sv-SE"/>
              <a:t>Linear Time Logic (LTL)</a:t>
            </a:r>
            <a:endParaRPr/>
          </a:p>
          <a:p>
            <a:pPr indent="-368300" lvl="1" marL="914400" marR="0" rtl="0" algn="l">
              <a:lnSpc>
                <a:spcPct val="100000"/>
              </a:lnSpc>
              <a:spcBef>
                <a:spcPts val="0"/>
              </a:spcBef>
              <a:spcAft>
                <a:spcPts val="0"/>
              </a:spcAft>
              <a:buSzPts val="2200"/>
              <a:buChar char="•"/>
            </a:pPr>
            <a:r>
              <a:rPr lang="sv-SE"/>
              <a:t>Reason about events over a timeline.</a:t>
            </a:r>
            <a:endParaRPr/>
          </a:p>
          <a:p>
            <a:pPr indent="-393700" lvl="0" marL="457200" marR="0" rtl="0" algn="l">
              <a:lnSpc>
                <a:spcPct val="100000"/>
              </a:lnSpc>
              <a:spcBef>
                <a:spcPts val="0"/>
              </a:spcBef>
              <a:spcAft>
                <a:spcPts val="0"/>
              </a:spcAft>
              <a:buSzPts val="2600"/>
              <a:buChar char="•"/>
            </a:pPr>
            <a:r>
              <a:rPr lang="sv-SE"/>
              <a:t>Computation Tree Logic (CTL)</a:t>
            </a:r>
            <a:endParaRPr/>
          </a:p>
          <a:p>
            <a:pPr indent="-368300" lvl="1" marL="914400" marR="0" rtl="0" algn="l">
              <a:lnSpc>
                <a:spcPct val="100000"/>
              </a:lnSpc>
              <a:spcBef>
                <a:spcPts val="0"/>
              </a:spcBef>
              <a:spcAft>
                <a:spcPts val="0"/>
              </a:spcAft>
              <a:buSzPts val="2200"/>
              <a:buChar char="•"/>
            </a:pPr>
            <a:r>
              <a:rPr lang="sv-SE"/>
              <a:t>Branching logic that can reason about multiple timelines.</a:t>
            </a:r>
            <a:endParaRPr/>
          </a:p>
          <a:p>
            <a:pPr indent="-393700" lvl="0" marL="457200" marR="0" rtl="0" algn="l">
              <a:lnSpc>
                <a:spcPct val="100000"/>
              </a:lnSpc>
              <a:spcBef>
                <a:spcPts val="0"/>
              </a:spcBef>
              <a:spcAft>
                <a:spcPts val="0"/>
              </a:spcAft>
              <a:buSzPts val="2600"/>
              <a:buChar char="•"/>
            </a:pPr>
            <a:r>
              <a:rPr lang="sv-SE"/>
              <a:t>We need both forms of logic - each can express properties that the other cannot.</a:t>
            </a:r>
            <a:endParaRPr/>
          </a:p>
          <a:p>
            <a:pPr indent="0" lvl="0" marL="0" marR="0" rtl="0" algn="l">
              <a:lnSpc>
                <a:spcPct val="100000"/>
              </a:lnSpc>
              <a:spcBef>
                <a:spcPts val="600"/>
              </a:spcBef>
              <a:spcAft>
                <a:spcPts val="0"/>
              </a:spcAft>
              <a:buNone/>
            </a:pPr>
            <a:r>
              <a:t/>
            </a:r>
            <a:endParaRPr sz="2400"/>
          </a:p>
        </p:txBody>
      </p:sp>
      <p:sp>
        <p:nvSpPr>
          <p:cNvPr id="222" name="Google Shape;2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228" name="Google Shape;2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propositional variables (boolean properties), logical operators (and, or, not, implication), and a set of modal operators:</a:t>
            </a:r>
            <a:endParaRPr/>
          </a:p>
          <a:p>
            <a:pPr indent="0" lvl="0" marL="0" marR="0" rtl="0" algn="l">
              <a:lnSpc>
                <a:spcPct val="100000"/>
              </a:lnSpc>
              <a:spcBef>
                <a:spcPts val="600"/>
              </a:spcBef>
              <a:spcAft>
                <a:spcPts val="0"/>
              </a:spcAft>
              <a:buNone/>
            </a:pPr>
            <a:r>
              <a:t/>
            </a:r>
            <a:endParaRPr sz="2400"/>
          </a:p>
        </p:txBody>
      </p:sp>
      <p:graphicFrame>
        <p:nvGraphicFramePr>
          <p:cNvPr id="229" name="Google Shape;229;p35"/>
          <p:cNvGraphicFramePr/>
          <p:nvPr/>
        </p:nvGraphicFramePr>
        <p:xfrm>
          <a:off x="628250" y="3029056"/>
          <a:ext cx="3000000" cy="3000000"/>
        </p:xfrm>
        <a:graphic>
          <a:graphicData uri="http://schemas.openxmlformats.org/drawingml/2006/table">
            <a:tbl>
              <a:tblPr>
                <a:noFill/>
                <a:tableStyleId>{C79ABFE0-3AEE-4F8C-B177-ED0F1554EEE2}</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230" name="Google Shape;230;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31" name="Google Shape;231;p35"/>
          <p:cNvSpPr txBox="1"/>
          <p:nvPr/>
        </p:nvSpPr>
        <p:spPr>
          <a:xfrm>
            <a:off x="1039500" y="263215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37" name="Google Shape;237;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X (next) - This operator provides a constraint on the next moment in time.</a:t>
            </a:r>
            <a:endParaRPr/>
          </a:p>
          <a:p>
            <a:pPr indent="-368300" lvl="1" marL="914400" marR="0" rtl="0" algn="l">
              <a:lnSpc>
                <a:spcPct val="100000"/>
              </a:lnSpc>
              <a:spcBef>
                <a:spcPts val="0"/>
              </a:spcBef>
              <a:spcAft>
                <a:spcPts val="0"/>
              </a:spcAft>
              <a:buSzPts val="2200"/>
              <a:buChar char="•"/>
            </a:pPr>
            <a:r>
              <a:rPr lang="sv-SE"/>
              <a:t>(sad &amp;&amp; !rich) -&gt; X(sad)</a:t>
            </a:r>
            <a:endParaRPr/>
          </a:p>
          <a:p>
            <a:pPr indent="-368300" lvl="1" marL="914400" marR="0" rtl="0" algn="l">
              <a:lnSpc>
                <a:spcPct val="100000"/>
              </a:lnSpc>
              <a:spcBef>
                <a:spcPts val="0"/>
              </a:spcBef>
              <a:spcAft>
                <a:spcPts val="0"/>
              </a:spcAft>
              <a:buSzPts val="2200"/>
              <a:buChar char="•"/>
            </a:pPr>
            <a:r>
              <a:rPr lang="sv-SE"/>
              <a:t>((x==0) &amp;&amp; (add3)) -&gt; X(x == 3)</a:t>
            </a:r>
            <a:endParaRPr/>
          </a:p>
          <a:p>
            <a:pPr indent="-393700" lvl="0" marL="457200" marR="0" rtl="0" algn="l">
              <a:lnSpc>
                <a:spcPct val="100000"/>
              </a:lnSpc>
              <a:spcBef>
                <a:spcPts val="0"/>
              </a:spcBef>
              <a:spcAft>
                <a:spcPts val="0"/>
              </a:spcAft>
              <a:buSzPts val="2600"/>
              <a:buChar char="•"/>
            </a:pPr>
            <a:r>
              <a:rPr lang="sv-SE"/>
              <a:t>F (finally) - At some point in the future, this property will be true.</a:t>
            </a:r>
            <a:endParaRPr/>
          </a:p>
          <a:p>
            <a:pPr indent="-368300" lvl="1" marL="914400" marR="0" rtl="0" algn="l">
              <a:lnSpc>
                <a:spcPct val="100000"/>
              </a:lnSpc>
              <a:spcBef>
                <a:spcPts val="0"/>
              </a:spcBef>
              <a:spcAft>
                <a:spcPts val="0"/>
              </a:spcAft>
              <a:buSzPts val="2200"/>
              <a:buChar char="•"/>
            </a:pPr>
            <a:r>
              <a:rPr lang="sv-SE"/>
              <a:t>(funny &amp;&amp; ownCamera) -&gt; F(famous)</a:t>
            </a:r>
            <a:endParaRPr/>
          </a:p>
          <a:p>
            <a:pPr indent="-368300" lvl="1" marL="914400" marR="0" rtl="0" algn="l">
              <a:lnSpc>
                <a:spcPct val="100000"/>
              </a:lnSpc>
              <a:spcBef>
                <a:spcPts val="0"/>
              </a:spcBef>
              <a:spcAft>
                <a:spcPts val="0"/>
              </a:spcAft>
              <a:buSzPts val="2200"/>
              <a:buChar char="•"/>
            </a:pPr>
            <a:r>
              <a:rPr lang="sv-SE"/>
              <a:t>sad -&gt; F(happy)</a:t>
            </a:r>
            <a:endParaRPr/>
          </a:p>
          <a:p>
            <a:pPr indent="-368300" lvl="1" marL="914400" marR="0" rtl="0" algn="l">
              <a:lnSpc>
                <a:spcPct val="100000"/>
              </a:lnSpc>
              <a:spcBef>
                <a:spcPts val="0"/>
              </a:spcBef>
              <a:spcAft>
                <a:spcPts val="0"/>
              </a:spcAft>
              <a:buSzPts val="2200"/>
              <a:buChar char="•"/>
            </a:pPr>
            <a:r>
              <a:rPr lang="sv-SE"/>
              <a:t>send -&gt; F(receive)</a:t>
            </a:r>
            <a:endParaRPr/>
          </a:p>
          <a:p>
            <a:pPr indent="0" lvl="0" marL="0" marR="0" rtl="0" algn="l">
              <a:lnSpc>
                <a:spcPct val="100000"/>
              </a:lnSpc>
              <a:spcBef>
                <a:spcPts val="600"/>
              </a:spcBef>
              <a:spcAft>
                <a:spcPts val="0"/>
              </a:spcAft>
              <a:buNone/>
            </a:pPr>
            <a:r>
              <a:t/>
            </a:r>
            <a:endParaRPr sz="2400"/>
          </a:p>
        </p:txBody>
      </p:sp>
      <p:sp>
        <p:nvSpPr>
          <p:cNvPr id="238" name="Google Shape;23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44" name="Google Shape;24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G (globally) - This property must always be true.</a:t>
            </a:r>
            <a:endParaRPr/>
          </a:p>
          <a:p>
            <a:pPr indent="-368300" lvl="1" marL="914400" marR="0" rtl="0" algn="l">
              <a:lnSpc>
                <a:spcPct val="100000"/>
              </a:lnSpc>
              <a:spcBef>
                <a:spcPts val="0"/>
              </a:spcBef>
              <a:spcAft>
                <a:spcPts val="0"/>
              </a:spcAft>
              <a:buSzPts val="2200"/>
              <a:buChar char="•"/>
            </a:pPr>
            <a:r>
              <a:rPr lang="sv-SE"/>
              <a:t>winLottery -&gt; G(rich)</a:t>
            </a:r>
            <a:endParaRPr/>
          </a:p>
          <a:p>
            <a:pPr indent="-393700" lvl="0" marL="457200" marR="0" rtl="0" algn="l">
              <a:lnSpc>
                <a:spcPct val="100000"/>
              </a:lnSpc>
              <a:spcBef>
                <a:spcPts val="0"/>
              </a:spcBef>
              <a:spcAft>
                <a:spcPts val="0"/>
              </a:spcAft>
              <a:buSzPts val="2600"/>
              <a:buChar char="•"/>
            </a:pPr>
            <a:r>
              <a:rPr lang="sv-SE"/>
              <a:t>U (until) - One property must be true until the second becomes true.</a:t>
            </a:r>
            <a:endParaRPr/>
          </a:p>
          <a:p>
            <a:pPr indent="-368300" lvl="1" marL="914400" marR="0" rtl="0" algn="l">
              <a:lnSpc>
                <a:spcPct val="100000"/>
              </a:lnSpc>
              <a:spcBef>
                <a:spcPts val="0"/>
              </a:spcBef>
              <a:spcAft>
                <a:spcPts val="0"/>
              </a:spcAft>
              <a:buSzPts val="2200"/>
              <a:buChar char="•"/>
            </a:pPr>
            <a:r>
              <a:rPr lang="sv-SE"/>
              <a:t>startLecture -&gt; (talk U endLecture)</a:t>
            </a:r>
            <a:endParaRPr/>
          </a:p>
          <a:p>
            <a:pPr indent="-368300" lvl="1" marL="914400" marR="0" rtl="0" algn="l">
              <a:lnSpc>
                <a:spcPct val="100000"/>
              </a:lnSpc>
              <a:spcBef>
                <a:spcPts val="0"/>
              </a:spcBef>
              <a:spcAft>
                <a:spcPts val="0"/>
              </a:spcAft>
              <a:buSzPts val="2200"/>
              <a:buChar char="•"/>
            </a:pPr>
            <a:r>
              <a:rPr lang="sv-SE"/>
              <a:t>born -&gt; (alive U dead)</a:t>
            </a:r>
            <a:endParaRPr/>
          </a:p>
          <a:p>
            <a:pPr indent="-368300" lvl="1" marL="914400" marR="0" rtl="0" algn="l">
              <a:lnSpc>
                <a:spcPct val="100000"/>
              </a:lnSpc>
              <a:spcBef>
                <a:spcPts val="0"/>
              </a:spcBef>
              <a:spcAft>
                <a:spcPts val="0"/>
              </a:spcAft>
              <a:buSzPts val="2200"/>
              <a:buChar char="•"/>
            </a:pPr>
            <a:r>
              <a:rPr lang="sv-SE"/>
              <a:t>request -&gt; (!reply U acknowledgement)</a:t>
            </a:r>
            <a:endParaRPr/>
          </a:p>
          <a:p>
            <a:pPr indent="0" lvl="0" marL="0" marR="0" rtl="0" algn="l">
              <a:lnSpc>
                <a:spcPct val="100000"/>
              </a:lnSpc>
              <a:spcBef>
                <a:spcPts val="600"/>
              </a:spcBef>
              <a:spcAft>
                <a:spcPts val="0"/>
              </a:spcAft>
              <a:buNone/>
            </a:pPr>
            <a:r>
              <a:t/>
            </a:r>
            <a:endParaRPr sz="2400"/>
          </a:p>
        </p:txBody>
      </p:sp>
      <p:sp>
        <p:nvSpPr>
          <p:cNvPr id="245" name="Google Shape;24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251" name="Google Shape;25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G (requested -&gt; F (received))</a:t>
            </a:r>
            <a:endParaRPr/>
          </a:p>
          <a:p>
            <a:pPr indent="-393700" lvl="0" marL="457200" marR="0" rtl="0" algn="l">
              <a:lnSpc>
                <a:spcPct val="100000"/>
              </a:lnSpc>
              <a:spcBef>
                <a:spcPts val="0"/>
              </a:spcBef>
              <a:spcAft>
                <a:spcPts val="0"/>
              </a:spcAft>
              <a:buSzPts val="2600"/>
              <a:buChar char="•"/>
            </a:pPr>
            <a:r>
              <a:rPr lang="sv-SE"/>
              <a:t>G (received -&gt; X (processed))</a:t>
            </a:r>
            <a:endParaRPr/>
          </a:p>
          <a:p>
            <a:pPr indent="-393700" lvl="0" marL="457200" marR="0" rtl="0" algn="l">
              <a:lnSpc>
                <a:spcPct val="100000"/>
              </a:lnSpc>
              <a:spcBef>
                <a:spcPts val="0"/>
              </a:spcBef>
              <a:spcAft>
                <a:spcPts val="0"/>
              </a:spcAft>
              <a:buSzPts val="2600"/>
              <a:buChar char="•"/>
            </a:pPr>
            <a:r>
              <a:rPr lang="sv-SE"/>
              <a:t>G (processed -&gt; F (G (done)))</a:t>
            </a:r>
            <a:endParaRPr/>
          </a:p>
          <a:p>
            <a:pPr indent="-393700" lvl="0" marL="457200" marR="0" rtl="0" algn="l">
              <a:lnSpc>
                <a:spcPct val="100000"/>
              </a:lnSpc>
              <a:spcBef>
                <a:spcPts val="0"/>
              </a:spcBef>
              <a:spcAft>
                <a:spcPts val="0"/>
              </a:spcAft>
              <a:buSzPts val="2600"/>
              <a:buChar char="•"/>
            </a:pPr>
            <a:r>
              <a:rPr lang="sv-SE"/>
              <a:t>If the above are true, can this be true?</a:t>
            </a:r>
            <a:endParaRPr/>
          </a:p>
          <a:p>
            <a:pPr indent="-368300" lvl="1" marL="914400" marR="0" rtl="0" algn="l">
              <a:lnSpc>
                <a:spcPct val="100000"/>
              </a:lnSpc>
              <a:spcBef>
                <a:spcPts val="0"/>
              </a:spcBef>
              <a:spcAft>
                <a:spcPts val="0"/>
              </a:spcAft>
              <a:buSzPts val="2200"/>
              <a:buChar char="•"/>
            </a:pPr>
            <a:r>
              <a:rPr lang="sv-SE"/>
              <a:t>G (requested) &amp;&amp; G (!done)</a:t>
            </a:r>
            <a:endParaRPr/>
          </a:p>
          <a:p>
            <a:pPr indent="0" lvl="0" marL="0" marR="0" rtl="0" algn="l">
              <a:lnSpc>
                <a:spcPct val="100000"/>
              </a:lnSpc>
              <a:spcBef>
                <a:spcPts val="600"/>
              </a:spcBef>
              <a:spcAft>
                <a:spcPts val="0"/>
              </a:spcAft>
              <a:buNone/>
            </a:pPr>
            <a:r>
              <a:t/>
            </a:r>
            <a:endParaRPr sz="2400"/>
          </a:p>
        </p:txBody>
      </p:sp>
      <p:sp>
        <p:nvSpPr>
          <p:cNvPr id="252" name="Google Shape;25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53" name="Google Shape;253;p38"/>
          <p:cNvSpPr txBox="1"/>
          <p:nvPr/>
        </p:nvSpPr>
        <p:spPr>
          <a:xfrm>
            <a:off x="5730350" y="759450"/>
            <a:ext cx="2899500" cy="15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a:t>
            </a:r>
            <a:r>
              <a:rPr lang="sv-SE"/>
              <a:t> = request </a:t>
            </a:r>
            <a:r>
              <a:rPr lang="sv-SE"/>
              <a:t>received</a:t>
            </a:r>
            <a:r>
              <a:rPr lang="sv-SE"/>
              <a:t>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259" name="Google Shape;259;p39"/>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260" name="Google Shape;260;p39"/>
          <p:cNvGraphicFramePr/>
          <p:nvPr/>
        </p:nvGraphicFramePr>
        <p:xfrm>
          <a:off x="554525" y="2930738"/>
          <a:ext cx="3000000" cy="3000000"/>
        </p:xfrm>
        <a:graphic>
          <a:graphicData uri="http://schemas.openxmlformats.org/drawingml/2006/table">
            <a:tbl>
              <a:tblPr>
                <a:noFill/>
                <a:tableStyleId>{C79ABFE0-3AEE-4F8C-B177-ED0F1554EEE2}</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261" name="Google Shape;261;p39"/>
          <p:cNvGraphicFramePr/>
          <p:nvPr/>
        </p:nvGraphicFramePr>
        <p:xfrm>
          <a:off x="819100" y="1891125"/>
          <a:ext cx="3000000" cy="3000000"/>
        </p:xfrm>
        <a:graphic>
          <a:graphicData uri="http://schemas.openxmlformats.org/drawingml/2006/table">
            <a:tbl>
              <a:tblPr>
                <a:noFill/>
                <a:tableStyleId>{C79ABFE0-3AEE-4F8C-B177-ED0F1554EEE2}</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all paths.</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some path, starting from the current state, where I am hungry.</a:t>
                      </a:r>
                      <a:endParaRPr sz="1100"/>
                    </a:p>
                  </a:txBody>
                  <a:tcPr marT="68575" marB="68575" marR="91425" marL="91425"/>
                </a:tc>
              </a:tr>
            </a:tbl>
          </a:graphicData>
        </a:graphic>
      </p:graphicFrame>
      <p:sp>
        <p:nvSpPr>
          <p:cNvPr id="262" name="Google Shape;26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268" name="Google Shape;268;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chocolate = “I like chocolate.” </a:t>
            </a:r>
            <a:endParaRPr/>
          </a:p>
          <a:p>
            <a:pPr indent="-419100" lvl="0" marL="457200" marR="0" rtl="0" algn="l">
              <a:lnSpc>
                <a:spcPct val="100000"/>
              </a:lnSpc>
              <a:spcBef>
                <a:spcPts val="0"/>
              </a:spcBef>
              <a:spcAft>
                <a:spcPts val="0"/>
              </a:spcAft>
              <a:buClr>
                <a:schemeClr val="dk1"/>
              </a:buClr>
              <a:buSzPts val="3000"/>
              <a:buFont typeface="Arial"/>
              <a:buChar char="•"/>
            </a:pPr>
            <a:r>
              <a:rPr lang="sv-SE"/>
              <a:t>warm = “It is warm outside.”</a:t>
            </a:r>
            <a:endParaRPr/>
          </a:p>
          <a:p>
            <a:pPr indent="-393700" lvl="0" marL="457200" marR="0" rtl="0" algn="l">
              <a:lnSpc>
                <a:spcPct val="100000"/>
              </a:lnSpc>
              <a:spcBef>
                <a:spcPts val="0"/>
              </a:spcBef>
              <a:spcAft>
                <a:spcPts val="0"/>
              </a:spcAft>
              <a:buSzPts val="2600"/>
              <a:buChar char="•"/>
            </a:pPr>
            <a:r>
              <a:rPr lang="sv-SE"/>
              <a:t>AG chocolate</a:t>
            </a:r>
            <a:endParaRPr/>
          </a:p>
          <a:p>
            <a:pPr indent="-393700" lvl="0" marL="457200" marR="0" rtl="0" algn="l">
              <a:lnSpc>
                <a:spcPct val="100000"/>
              </a:lnSpc>
              <a:spcBef>
                <a:spcPts val="0"/>
              </a:spcBef>
              <a:spcAft>
                <a:spcPts val="0"/>
              </a:spcAft>
              <a:buSzPts val="2600"/>
              <a:buChar char="•"/>
            </a:pPr>
            <a:r>
              <a:rPr lang="sv-SE"/>
              <a:t>EF chocolate</a:t>
            </a:r>
            <a:endParaRPr/>
          </a:p>
          <a:p>
            <a:pPr indent="-393700" lvl="0" marL="457200" marR="0" rtl="0" algn="l">
              <a:lnSpc>
                <a:spcPct val="100000"/>
              </a:lnSpc>
              <a:spcBef>
                <a:spcPts val="0"/>
              </a:spcBef>
              <a:spcAft>
                <a:spcPts val="0"/>
              </a:spcAft>
              <a:buSzPts val="2600"/>
              <a:buChar char="•"/>
            </a:pPr>
            <a:r>
              <a:rPr lang="sv-SE"/>
              <a:t>AF (EG chocolate)</a:t>
            </a:r>
            <a:endParaRPr/>
          </a:p>
          <a:p>
            <a:pPr indent="-393700" lvl="0" marL="457200" marR="0" rtl="0" algn="l">
              <a:lnSpc>
                <a:spcPct val="100000"/>
              </a:lnSpc>
              <a:spcBef>
                <a:spcPts val="0"/>
              </a:spcBef>
              <a:spcAft>
                <a:spcPts val="0"/>
              </a:spcAft>
              <a:buSzPts val="2600"/>
              <a:buChar char="•"/>
            </a:pPr>
            <a:r>
              <a:rPr lang="sv-SE"/>
              <a:t>EG (AF chocolate)</a:t>
            </a:r>
            <a:endParaRPr/>
          </a:p>
          <a:p>
            <a:pPr indent="-393700" lvl="0" marL="457200" marR="0" rtl="0" algn="l">
              <a:lnSpc>
                <a:spcPct val="100000"/>
              </a:lnSpc>
              <a:spcBef>
                <a:spcPts val="0"/>
              </a:spcBef>
              <a:spcAft>
                <a:spcPts val="0"/>
              </a:spcAft>
              <a:buSzPts val="2600"/>
              <a:buChar char="•"/>
            </a:pPr>
            <a:r>
              <a:rPr lang="sv-SE"/>
              <a:t>AG (chocolate U warm)</a:t>
            </a:r>
            <a:endParaRPr/>
          </a:p>
          <a:p>
            <a:pPr indent="-393700" lvl="0" marL="457200" marR="0" rtl="0" algn="l">
              <a:lnSpc>
                <a:spcPct val="100000"/>
              </a:lnSpc>
              <a:spcBef>
                <a:spcPts val="0"/>
              </a:spcBef>
              <a:spcAft>
                <a:spcPts val="0"/>
              </a:spcAft>
              <a:buSzPts val="2600"/>
              <a:buChar char="•"/>
            </a:pPr>
            <a:r>
              <a:rPr lang="sv-SE"/>
              <a:t>EF ((EX chocolate) U (AG warm))</a:t>
            </a:r>
            <a:endParaRPr/>
          </a:p>
          <a:p>
            <a:pPr indent="0" lvl="0" marL="0" marR="0" rtl="0" algn="l">
              <a:lnSpc>
                <a:spcPct val="100000"/>
              </a:lnSpc>
              <a:spcBef>
                <a:spcPts val="600"/>
              </a:spcBef>
              <a:spcAft>
                <a:spcPts val="0"/>
              </a:spcAft>
              <a:buNone/>
            </a:pPr>
            <a:r>
              <a:t/>
            </a:r>
            <a:endParaRPr sz="2400"/>
          </a:p>
        </p:txBody>
      </p:sp>
      <p:sp>
        <p:nvSpPr>
          <p:cNvPr id="269" name="Google Shape;26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75" name="Google Shape;275;p41"/>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solidFill>
                  <a:srgbClr val="0000FF"/>
                </a:solidFill>
                <a:highlight>
                  <a:srgbClr val="FFFFFF"/>
                </a:highlight>
              </a:rPr>
              <a:t>requested</a:t>
            </a:r>
            <a:r>
              <a:rPr lang="sv-SE">
                <a:solidFill>
                  <a:srgbClr val="252525"/>
                </a:solidFill>
                <a:highlight>
                  <a:srgbClr val="FFFFFF"/>
                </a:highlight>
              </a:rPr>
              <a:t>: if true, a request has been made</a:t>
            </a:r>
            <a:endParaRPr>
              <a:solidFill>
                <a:srgbClr val="252525"/>
              </a:solidFill>
              <a:highlight>
                <a:srgbClr val="FFFFFF"/>
              </a:highlight>
            </a:endParaRPr>
          </a:p>
          <a:p>
            <a:pPr indent="-393700" lvl="0" marL="457200" marR="0" rtl="0" algn="l">
              <a:lnSpc>
                <a:spcPct val="100000"/>
              </a:lnSpc>
              <a:spcBef>
                <a:spcPts val="0"/>
              </a:spcBef>
              <a:spcAft>
                <a:spcPts val="0"/>
              </a:spcAft>
              <a:buClr>
                <a:srgbClr val="252525"/>
              </a:buClr>
              <a:buSzPts val="2600"/>
              <a:buChar char="•"/>
            </a:pPr>
            <a:r>
              <a:rPr lang="sv-SE">
                <a:solidFill>
                  <a:srgbClr val="FF0000"/>
                </a:solidFill>
                <a:highlight>
                  <a:srgbClr val="FFFFFF"/>
                </a:highlight>
              </a:rPr>
              <a:t>acknowledged</a:t>
            </a:r>
            <a:r>
              <a:rPr lang="sv-SE">
                <a:solidFill>
                  <a:srgbClr val="252525"/>
                </a:solidFill>
                <a:highlight>
                  <a:srgbClr val="FFFFFF"/>
                </a:highlight>
              </a:rPr>
              <a:t>: if true, the request has been acknowledged.</a:t>
            </a:r>
            <a:endParaRPr>
              <a:solidFill>
                <a:srgbClr val="252525"/>
              </a:solidFill>
              <a:highlight>
                <a:srgbClr val="FFFFFF"/>
              </a:highlight>
            </a:endParaRPr>
          </a:p>
          <a:p>
            <a:pPr indent="-419100" lvl="1" marL="914400" marR="0" rtl="0" algn="l">
              <a:lnSpc>
                <a:spcPct val="100000"/>
              </a:lnSpc>
              <a:spcBef>
                <a:spcPts val="0"/>
              </a:spcBef>
              <a:spcAft>
                <a:spcPts val="0"/>
              </a:spcAft>
              <a:buClr>
                <a:schemeClr val="dk1"/>
              </a:buClr>
              <a:buSzPts val="3000"/>
              <a:buFont typeface="Arial"/>
              <a:buChar char="•"/>
            </a:pPr>
            <a:r>
              <a:rPr lang="sv-SE"/>
              <a:t>CTL: AG (</a:t>
            </a:r>
            <a:r>
              <a:rPr lang="sv-SE">
                <a:solidFill>
                  <a:srgbClr val="0000FF"/>
                </a:solidFill>
              </a:rPr>
              <a:t>requested</a:t>
            </a:r>
            <a:r>
              <a:rPr lang="sv-SE"/>
              <a:t> -&gt; AF </a:t>
            </a:r>
            <a:r>
              <a:rPr lang="sv-SE">
                <a:solidFill>
                  <a:srgbClr val="FF0000"/>
                </a:solidFill>
              </a:rPr>
              <a:t>acknowledged</a:t>
            </a:r>
            <a:r>
              <a:rPr lang="sv-SE"/>
              <a:t>)</a:t>
            </a:r>
            <a:endParaRPr/>
          </a:p>
          <a:p>
            <a:pPr indent="-342900" lvl="2" marL="1371600" marR="0" rtl="0" algn="l">
              <a:lnSpc>
                <a:spcPct val="100000"/>
              </a:lnSpc>
              <a:spcBef>
                <a:spcPts val="0"/>
              </a:spcBef>
              <a:spcAft>
                <a:spcPts val="0"/>
              </a:spcAft>
              <a:buSzPts val="1800"/>
              <a:buChar char="•"/>
            </a:pPr>
            <a:r>
              <a:rPr lang="sv-SE" sz="1800"/>
              <a:t>On all paths (A) from an initial state, at every state in the path (G), </a:t>
            </a:r>
            <a:r>
              <a:rPr b="1" lang="sv-SE" sz="1800"/>
              <a:t>if</a:t>
            </a:r>
            <a:r>
              <a:rPr lang="sv-SE" sz="1800"/>
              <a:t> </a:t>
            </a:r>
            <a:r>
              <a:rPr i="1" lang="sv-SE" sz="1800">
                <a:solidFill>
                  <a:srgbClr val="0000FF"/>
                </a:solidFill>
              </a:rPr>
              <a:t>requested</a:t>
            </a:r>
            <a:r>
              <a:rPr lang="sv-SE" sz="1800">
                <a:solidFill>
                  <a:srgbClr val="0000FF"/>
                </a:solidFill>
              </a:rPr>
              <a:t> </a:t>
            </a:r>
            <a:r>
              <a:rPr lang="sv-SE" sz="1800"/>
              <a:t>holds true, then (-&gt;) for all paths (A) from that state, eventually (F) at some other state, </a:t>
            </a:r>
            <a:r>
              <a:rPr i="1" lang="sv-SE" sz="1800">
                <a:solidFill>
                  <a:srgbClr val="FF0000"/>
                </a:solidFill>
              </a:rPr>
              <a:t>acknowledge</a:t>
            </a:r>
            <a:r>
              <a:rPr i="1" lang="sv-SE" sz="1800"/>
              <a:t> </a:t>
            </a:r>
            <a:r>
              <a:rPr lang="sv-SE" sz="1800"/>
              <a:t>holds true.</a:t>
            </a:r>
            <a:endParaRPr sz="1800"/>
          </a:p>
          <a:p>
            <a:pPr indent="-368300" lvl="1" marL="914400" marR="0" rtl="0" algn="l">
              <a:lnSpc>
                <a:spcPct val="100000"/>
              </a:lnSpc>
              <a:spcBef>
                <a:spcPts val="0"/>
              </a:spcBef>
              <a:spcAft>
                <a:spcPts val="0"/>
              </a:spcAft>
              <a:buSzPts val="2200"/>
              <a:buChar char="•"/>
            </a:pPr>
            <a:r>
              <a:rPr lang="sv-SE"/>
              <a:t>LTL: G (</a:t>
            </a:r>
            <a:r>
              <a:rPr lang="sv-SE">
                <a:solidFill>
                  <a:srgbClr val="0000FF"/>
                </a:solidFill>
              </a:rPr>
              <a:t>requested </a:t>
            </a:r>
            <a:r>
              <a:rPr lang="sv-SE"/>
              <a:t>-&gt; F </a:t>
            </a:r>
            <a:r>
              <a:rPr lang="sv-SE">
                <a:solidFill>
                  <a:srgbClr val="FF0000"/>
                </a:solidFill>
              </a:rPr>
              <a:t>acknowledged</a:t>
            </a:r>
            <a:r>
              <a:rPr lang="sv-SE"/>
              <a:t>)</a:t>
            </a:r>
            <a:endParaRPr/>
          </a:p>
          <a:p>
            <a:pPr indent="-342900" lvl="2" marL="1371600" marR="0" rtl="0" algn="l">
              <a:lnSpc>
                <a:spcPct val="100000"/>
              </a:lnSpc>
              <a:spcBef>
                <a:spcPts val="0"/>
              </a:spcBef>
              <a:spcAft>
                <a:spcPts val="0"/>
              </a:spcAft>
              <a:buSzPts val="1800"/>
              <a:buChar char="•"/>
            </a:pPr>
            <a:r>
              <a:rPr lang="sv-SE" sz="1800"/>
              <a:t>On all paths from an initial state, at every state in the path (G), if </a:t>
            </a:r>
            <a:r>
              <a:rPr i="1" lang="sv-SE" sz="1800">
                <a:solidFill>
                  <a:srgbClr val="0000FF"/>
                </a:solidFill>
              </a:rPr>
              <a:t>requested</a:t>
            </a:r>
            <a:r>
              <a:rPr lang="sv-SE" sz="1800"/>
              <a:t> holds true, then (-&gt;) eventually (F) at some other state, </a:t>
            </a:r>
            <a:r>
              <a:rPr i="1" lang="sv-SE" sz="1800">
                <a:solidFill>
                  <a:srgbClr val="FF0000"/>
                </a:solidFill>
              </a:rPr>
              <a:t>acknowledge</a:t>
            </a:r>
            <a:r>
              <a:rPr lang="sv-SE" sz="1800">
                <a:solidFill>
                  <a:srgbClr val="FF0000"/>
                </a:solidFill>
              </a:rPr>
              <a:t> </a:t>
            </a:r>
            <a:r>
              <a:rPr lang="sv-SE" sz="1800"/>
              <a:t>holds true.</a:t>
            </a:r>
            <a:endParaRPr sz="18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sp>
        <p:nvSpPr>
          <p:cNvPr id="276" name="Google Shape;27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82" name="Google Shape;282;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It is always possible to reach a state where we can reset.</a:t>
            </a:r>
            <a:endParaRPr/>
          </a:p>
          <a:p>
            <a:pPr indent="-368300" lvl="1" marL="914400" marR="0" rtl="0" algn="l">
              <a:lnSpc>
                <a:spcPct val="100000"/>
              </a:lnSpc>
              <a:spcBef>
                <a:spcPts val="0"/>
              </a:spcBef>
              <a:spcAft>
                <a:spcPts val="0"/>
              </a:spcAft>
              <a:buSzPts val="2200"/>
              <a:buChar char="•"/>
            </a:pPr>
            <a:r>
              <a:rPr b="1" lang="sv-SE"/>
              <a:t>AG (EF reset)</a:t>
            </a:r>
            <a:endParaRPr b="1"/>
          </a:p>
          <a:p>
            <a:pPr indent="-368300" lvl="1" marL="914400" marR="0" rtl="0" algn="l">
              <a:lnSpc>
                <a:spcPct val="100000"/>
              </a:lnSpc>
              <a:spcBef>
                <a:spcPts val="0"/>
              </a:spcBef>
              <a:spcAft>
                <a:spcPts val="0"/>
              </a:spcAft>
              <a:buSzPts val="2200"/>
              <a:buChar char="•"/>
            </a:pPr>
            <a:r>
              <a:rPr lang="sv-SE"/>
              <a:t>Is the LTL formula</a:t>
            </a:r>
            <a:r>
              <a:rPr b="1" lang="sv-SE"/>
              <a:t> G (F reset) </a:t>
            </a:r>
            <a:r>
              <a:rPr lang="sv-SE"/>
              <a:t>the same expression?</a:t>
            </a:r>
            <a:endParaRPr/>
          </a:p>
          <a:p>
            <a:pPr indent="-393700" lvl="0" marL="457200" marR="0" rtl="0" algn="l">
              <a:lnSpc>
                <a:spcPct val="100000"/>
              </a:lnSpc>
              <a:spcBef>
                <a:spcPts val="0"/>
              </a:spcBef>
              <a:spcAft>
                <a:spcPts val="0"/>
              </a:spcAft>
              <a:buSzPts val="2600"/>
              <a:buChar char="•"/>
            </a:pPr>
            <a:r>
              <a:rPr lang="sv-SE"/>
              <a:t>Eventually, the system will reach a state where P is true and remain there.</a:t>
            </a:r>
            <a:endParaRPr/>
          </a:p>
          <a:p>
            <a:pPr indent="-368300" lvl="1" marL="914400" marR="0" rtl="0" algn="l">
              <a:lnSpc>
                <a:spcPct val="100000"/>
              </a:lnSpc>
              <a:spcBef>
                <a:spcPts val="0"/>
              </a:spcBef>
              <a:spcAft>
                <a:spcPts val="0"/>
              </a:spcAft>
              <a:buSzPts val="2200"/>
              <a:buChar char="•"/>
            </a:pPr>
            <a:r>
              <a:rPr b="1" lang="sv-SE"/>
              <a:t>F (G P)</a:t>
            </a:r>
            <a:endParaRPr b="1"/>
          </a:p>
          <a:p>
            <a:pPr indent="-368300" lvl="1" marL="914400" marR="0" rtl="0" algn="l">
              <a:lnSpc>
                <a:spcPct val="100000"/>
              </a:lnSpc>
              <a:spcBef>
                <a:spcPts val="0"/>
              </a:spcBef>
              <a:spcAft>
                <a:spcPts val="0"/>
              </a:spcAft>
              <a:buSzPts val="2200"/>
              <a:buChar char="•"/>
            </a:pPr>
            <a:r>
              <a:rPr lang="sv-SE"/>
              <a:t>Is the CTL formula </a:t>
            </a:r>
            <a:r>
              <a:rPr b="1" lang="sv-SE"/>
              <a:t>AF (AG P) </a:t>
            </a:r>
            <a:r>
              <a:rPr lang="sv-SE"/>
              <a:t>the same?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pic>
        <p:nvPicPr>
          <p:cNvPr descr="Screenshot from 2015-09-03 14:15:48.png" id="283" name="Google Shape;283;p42"/>
          <p:cNvPicPr preferRelativeResize="0"/>
          <p:nvPr/>
        </p:nvPicPr>
        <p:blipFill>
          <a:blip r:embed="rId3">
            <a:alphaModFix/>
          </a:blip>
          <a:stretch>
            <a:fillRect/>
          </a:stretch>
        </p:blipFill>
        <p:spPr>
          <a:xfrm>
            <a:off x="4116538" y="519469"/>
            <a:ext cx="2970538" cy="857475"/>
          </a:xfrm>
          <a:prstGeom prst="rect">
            <a:avLst/>
          </a:prstGeom>
          <a:noFill/>
          <a:ln>
            <a:noFill/>
          </a:ln>
        </p:spPr>
      </p:pic>
      <p:sp>
        <p:nvSpPr>
          <p:cNvPr id="284" name="Google Shape;28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91" name="Google Shape;291;p4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Building Models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So, You Want to Perform Verification...</a:t>
            </a:r>
            <a:endParaRPr sz="3000"/>
          </a:p>
        </p:txBody>
      </p:sp>
      <p:sp>
        <p:nvSpPr>
          <p:cNvPr id="154" name="Google Shape;15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You have a requirement the program must obey.</a:t>
            </a:r>
            <a:endParaRPr/>
          </a:p>
          <a:p>
            <a:pPr indent="-419100" lvl="0" marL="457200" marR="0" rtl="0" algn="l">
              <a:lnSpc>
                <a:spcPct val="100000"/>
              </a:lnSpc>
              <a:spcBef>
                <a:spcPts val="0"/>
              </a:spcBef>
              <a:spcAft>
                <a:spcPts val="0"/>
              </a:spcAft>
              <a:buClr>
                <a:schemeClr val="dk1"/>
              </a:buClr>
              <a:buSzPts val="3000"/>
              <a:buFont typeface="Arial"/>
              <a:buChar char="•"/>
            </a:pPr>
            <a:r>
              <a:rPr lang="sv-SE"/>
              <a:t>Great! Let’s write some tests!</a:t>
            </a:r>
            <a:endParaRPr/>
          </a:p>
          <a:p>
            <a:pPr indent="-393700" lvl="0" marL="457200" marR="0" rtl="0" algn="l">
              <a:lnSpc>
                <a:spcPct val="100000"/>
              </a:lnSpc>
              <a:spcBef>
                <a:spcPts val="0"/>
              </a:spcBef>
              <a:spcAft>
                <a:spcPts val="0"/>
              </a:spcAft>
              <a:buSzPts val="2600"/>
              <a:buChar char="•"/>
            </a:pPr>
            <a:r>
              <a:rPr b="1" lang="sv-SE"/>
              <a:t>Does testing guarantee the requirement is met?</a:t>
            </a:r>
            <a:endParaRPr/>
          </a:p>
        </p:txBody>
      </p:sp>
      <p:sp>
        <p:nvSpPr>
          <p:cNvPr id="155" name="Google Shape;155;p26"/>
          <p:cNvSpPr txBox="1"/>
          <p:nvPr/>
        </p:nvSpPr>
        <p:spPr>
          <a:xfrm>
            <a:off x="531325" y="2981306"/>
            <a:ext cx="8155500" cy="1387500"/>
          </a:xfrm>
          <a:prstGeom prst="rect">
            <a:avLst/>
          </a:prstGeom>
          <a:noFill/>
          <a:ln>
            <a:noFill/>
          </a:ln>
        </p:spPr>
        <p:txBody>
          <a:bodyPr anchorCtr="0" anchor="t" bIns="91425" lIns="91425" spcFirstLastPara="1" rIns="91425" wrap="square" tIns="91425">
            <a:noAutofit/>
          </a:bodyPr>
          <a:lstStyle/>
          <a:p>
            <a:pPr indent="-381000" lvl="1" marL="914400" rtl="0" algn="l">
              <a:spcBef>
                <a:spcPts val="600"/>
              </a:spcBef>
              <a:spcAft>
                <a:spcPts val="0"/>
              </a:spcAft>
              <a:buClr>
                <a:schemeClr val="dk1"/>
              </a:buClr>
              <a:buSzPts val="2400"/>
              <a:buChar char="○"/>
            </a:pPr>
            <a:r>
              <a:rPr lang="sv-SE" sz="2400">
                <a:solidFill>
                  <a:schemeClr val="dk1"/>
                </a:solidFill>
              </a:rPr>
              <a:t>Not quite…</a:t>
            </a:r>
            <a:endParaRPr sz="2400">
              <a:solidFill>
                <a:schemeClr val="dk1"/>
              </a:solidFill>
            </a:endParaRPr>
          </a:p>
          <a:p>
            <a:pPr indent="-381000" lvl="2" marL="1371600" rtl="0" algn="l">
              <a:spcBef>
                <a:spcPts val="0"/>
              </a:spcBef>
              <a:spcAft>
                <a:spcPts val="0"/>
              </a:spcAft>
              <a:buClr>
                <a:schemeClr val="dk1"/>
              </a:buClr>
              <a:buSzPts val="2400"/>
              <a:buChar char="■"/>
            </a:pPr>
            <a:r>
              <a:rPr lang="sv-SE" sz="2400">
                <a:solidFill>
                  <a:schemeClr val="dk1"/>
                </a:solidFill>
              </a:rPr>
              <a:t>Testing can make a </a:t>
            </a:r>
            <a:r>
              <a:rPr b="1" lang="sv-SE" sz="2400">
                <a:solidFill>
                  <a:schemeClr val="dk1"/>
                </a:solidFill>
              </a:rPr>
              <a:t>statistical</a:t>
            </a:r>
            <a:r>
              <a:rPr lang="sv-SE" sz="2400">
                <a:solidFill>
                  <a:schemeClr val="dk1"/>
                </a:solidFill>
              </a:rPr>
              <a:t> argument in favor of verification, but usually cannot guarantee that the requirement holds in </a:t>
            </a:r>
            <a:r>
              <a:rPr i="1" lang="sv-SE" sz="2400">
                <a:solidFill>
                  <a:schemeClr val="dk1"/>
                </a:solidFill>
              </a:rPr>
              <a:t>all </a:t>
            </a:r>
            <a:r>
              <a:rPr lang="sv-SE" sz="2400">
                <a:solidFill>
                  <a:schemeClr val="dk1"/>
                </a:solidFill>
              </a:rPr>
              <a:t>situations.</a:t>
            </a:r>
            <a:endParaRPr sz="2400">
              <a:solidFill>
                <a:schemeClr val="dk1"/>
              </a:solidFill>
            </a:endParaRPr>
          </a:p>
          <a:p>
            <a:pPr indent="0" lvl="0" marL="0" rtl="0" algn="l">
              <a:spcBef>
                <a:spcPts val="0"/>
              </a:spcBef>
              <a:spcAft>
                <a:spcPts val="0"/>
              </a:spcAft>
              <a:buNone/>
            </a:pPr>
            <a:r>
              <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a:t>
            </a:r>
            <a:endParaRPr/>
          </a:p>
        </p:txBody>
      </p:sp>
      <p:sp>
        <p:nvSpPr>
          <p:cNvPr id="297" name="Google Shape;29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Many different modeling languages.</a:t>
            </a:r>
            <a:endParaRPr/>
          </a:p>
          <a:p>
            <a:pPr indent="-393700" lvl="0" marL="457200" marR="0" rtl="0" algn="l">
              <a:lnSpc>
                <a:spcPct val="100000"/>
              </a:lnSpc>
              <a:spcBef>
                <a:spcPts val="0"/>
              </a:spcBef>
              <a:spcAft>
                <a:spcPts val="0"/>
              </a:spcAft>
              <a:buSzPts val="2600"/>
              <a:buChar char="•"/>
            </a:pPr>
            <a:r>
              <a:rPr lang="sv-SE"/>
              <a:t>Most verification tools use their own language.</a:t>
            </a:r>
            <a:endParaRPr/>
          </a:p>
          <a:p>
            <a:pPr indent="-393700" lvl="0" marL="457200" marR="0" rtl="0" algn="l">
              <a:lnSpc>
                <a:spcPct val="100000"/>
              </a:lnSpc>
              <a:spcBef>
                <a:spcPts val="0"/>
              </a:spcBef>
              <a:spcAft>
                <a:spcPts val="0"/>
              </a:spcAft>
              <a:buSzPts val="2600"/>
              <a:buChar char="•"/>
            </a:pPr>
            <a:r>
              <a:rPr lang="sv-SE"/>
              <a:t>Conceptually, most map to state machines.</a:t>
            </a:r>
            <a:endParaRPr/>
          </a:p>
          <a:p>
            <a:pPr indent="-368300" lvl="1" marL="914400" marR="0" rtl="0" algn="l">
              <a:lnSpc>
                <a:spcPct val="100000"/>
              </a:lnSpc>
              <a:spcBef>
                <a:spcPts val="0"/>
              </a:spcBef>
              <a:spcAft>
                <a:spcPts val="0"/>
              </a:spcAft>
              <a:buSzPts val="2200"/>
              <a:buChar char="•"/>
            </a:pPr>
            <a:r>
              <a:rPr lang="sv-SE"/>
              <a:t>Define a list of variables.</a:t>
            </a:r>
            <a:endParaRPr/>
          </a:p>
          <a:p>
            <a:pPr indent="-368300" lvl="1" marL="914400" marR="0" rtl="0" algn="l">
              <a:lnSpc>
                <a:spcPct val="100000"/>
              </a:lnSpc>
              <a:spcBef>
                <a:spcPts val="0"/>
              </a:spcBef>
              <a:spcAft>
                <a:spcPts val="0"/>
              </a:spcAft>
              <a:buSzPts val="2200"/>
              <a:buChar char="•"/>
            </a:pPr>
            <a:r>
              <a:rPr lang="sv-SE"/>
              <a:t>Describe how their values are calculated.</a:t>
            </a:r>
            <a:endParaRPr/>
          </a:p>
          <a:p>
            <a:pPr indent="-368300" lvl="1" marL="914400" marR="0" rtl="0" algn="l">
              <a:lnSpc>
                <a:spcPct val="100000"/>
              </a:lnSpc>
              <a:spcBef>
                <a:spcPts val="0"/>
              </a:spcBef>
              <a:spcAft>
                <a:spcPts val="0"/>
              </a:spcAft>
              <a:buSzPts val="2200"/>
              <a:buChar char="•"/>
            </a:pPr>
            <a:r>
              <a:rPr lang="sv-SE"/>
              <a:t>Each “time step”, recalculate the values of these variables.</a:t>
            </a:r>
            <a:endParaRPr/>
          </a:p>
          <a:p>
            <a:pPr indent="-368300" lvl="1" marL="914400" marR="0" rtl="0" algn="l">
              <a:lnSpc>
                <a:spcPct val="100000"/>
              </a:lnSpc>
              <a:spcBef>
                <a:spcPts val="0"/>
              </a:spcBef>
              <a:spcAft>
                <a:spcPts val="0"/>
              </a:spcAft>
              <a:buSzPts val="2200"/>
              <a:buChar char="•"/>
            </a:pPr>
            <a:r>
              <a:rPr lang="sv-SE"/>
              <a:t>The state is the current set of values for all variables. </a:t>
            </a:r>
            <a:endParaRPr/>
          </a:p>
          <a:p>
            <a:pPr indent="0" lvl="0" marL="0" marR="0" rtl="0" algn="l">
              <a:lnSpc>
                <a:spcPct val="100000"/>
              </a:lnSpc>
              <a:spcBef>
                <a:spcPts val="600"/>
              </a:spcBef>
              <a:spcAft>
                <a:spcPts val="0"/>
              </a:spcAft>
              <a:buNone/>
            </a:pPr>
            <a:r>
              <a:t/>
            </a:r>
            <a:endParaRPr sz="2400"/>
          </a:p>
        </p:txBody>
      </p:sp>
      <p:sp>
        <p:nvSpPr>
          <p:cNvPr id="298" name="Google Shape;29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 in NuSMV</a:t>
            </a:r>
            <a:endParaRPr/>
          </a:p>
        </p:txBody>
      </p:sp>
      <p:sp>
        <p:nvSpPr>
          <p:cNvPr id="304" name="Google Shape;30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NuSMV is a symbolic model checker.</a:t>
            </a:r>
            <a:endParaRPr/>
          </a:p>
          <a:p>
            <a:pPr indent="-419100" lvl="1" marL="914400" marR="0" rtl="0" algn="l">
              <a:lnSpc>
                <a:spcPct val="100000"/>
              </a:lnSpc>
              <a:spcBef>
                <a:spcPts val="0"/>
              </a:spcBef>
              <a:spcAft>
                <a:spcPts val="0"/>
              </a:spcAft>
              <a:buClr>
                <a:schemeClr val="dk1"/>
              </a:buClr>
              <a:buSzPts val="3000"/>
              <a:buFont typeface="Arial"/>
              <a:buChar char="•"/>
            </a:pPr>
            <a:r>
              <a:rPr lang="sv-SE"/>
              <a:t>Models written in a basic language, represented using Binary Decision Diagrams (BDDs).</a:t>
            </a:r>
            <a:endParaRPr/>
          </a:p>
          <a:p>
            <a:pPr indent="-342900" lvl="2" marL="1371600" marR="0" rtl="0" algn="l">
              <a:lnSpc>
                <a:spcPct val="100000"/>
              </a:lnSpc>
              <a:spcBef>
                <a:spcPts val="0"/>
              </a:spcBef>
              <a:spcAft>
                <a:spcPts val="0"/>
              </a:spcAft>
              <a:buSzPts val="1800"/>
              <a:buChar char="•"/>
            </a:pPr>
            <a:r>
              <a:rPr lang="sv-SE"/>
              <a:t>BDDs translate concrete states into compact summary states.</a:t>
            </a:r>
            <a:endParaRPr/>
          </a:p>
          <a:p>
            <a:pPr indent="-342900" lvl="2" marL="1371600" marR="0" rtl="0" algn="l">
              <a:lnSpc>
                <a:spcPct val="100000"/>
              </a:lnSpc>
              <a:spcBef>
                <a:spcPts val="0"/>
              </a:spcBef>
              <a:spcAft>
                <a:spcPts val="0"/>
              </a:spcAft>
              <a:buSzPts val="1800"/>
              <a:buChar char="•"/>
            </a:pPr>
            <a:r>
              <a:rPr lang="sv-SE"/>
              <a:t>Allows large models to be processed efficiently.</a:t>
            </a:r>
            <a:endParaRPr/>
          </a:p>
          <a:p>
            <a:pPr indent="-368300" lvl="1" marL="914400" marR="0" rtl="0" algn="l">
              <a:lnSpc>
                <a:spcPct val="100000"/>
              </a:lnSpc>
              <a:spcBef>
                <a:spcPts val="0"/>
              </a:spcBef>
              <a:spcAft>
                <a:spcPts val="0"/>
              </a:spcAft>
              <a:buSzPts val="2200"/>
              <a:buChar char="•"/>
            </a:pPr>
            <a:r>
              <a:rPr lang="sv-SE"/>
              <a:t>Properties may be expressed in CTL or LTL.</a:t>
            </a:r>
            <a:endParaRPr/>
          </a:p>
          <a:p>
            <a:pPr indent="-368300" lvl="1" marL="914400" marR="0" rtl="0" algn="l">
              <a:lnSpc>
                <a:spcPct val="100000"/>
              </a:lnSpc>
              <a:spcBef>
                <a:spcPts val="0"/>
              </a:spcBef>
              <a:spcAft>
                <a:spcPts val="0"/>
              </a:spcAft>
              <a:buSzPts val="2200"/>
              <a:buChar char="•"/>
            </a:pPr>
            <a:r>
              <a:rPr lang="sv-SE"/>
              <a:t>If a model may be falsified, it provides a concrete counterexample demonstrating how it was falsified.</a:t>
            </a:r>
            <a:endParaRPr/>
          </a:p>
          <a:p>
            <a:pPr indent="0" lvl="0" marL="0" marR="0" rtl="0" algn="l">
              <a:lnSpc>
                <a:spcPct val="100000"/>
              </a:lnSpc>
              <a:spcBef>
                <a:spcPts val="600"/>
              </a:spcBef>
              <a:spcAft>
                <a:spcPts val="0"/>
              </a:spcAft>
              <a:buNone/>
            </a:pPr>
            <a:r>
              <a:t/>
            </a:r>
            <a:endParaRPr sz="2400"/>
          </a:p>
        </p:txBody>
      </p:sp>
      <p:sp>
        <p:nvSpPr>
          <p:cNvPr id="305" name="Google Shape;30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NuSMV Model</a:t>
            </a:r>
            <a:endParaRPr/>
          </a:p>
        </p:txBody>
      </p:sp>
      <p:sp>
        <p:nvSpPr>
          <p:cNvPr id="311" name="Google Shape;311;p46"/>
          <p:cNvSpPr txBox="1"/>
          <p:nvPr>
            <p:ph idx="1" type="body"/>
          </p:nvPr>
        </p:nvSpPr>
        <p:spPr>
          <a:xfrm>
            <a:off x="468900" y="1075126"/>
            <a:ext cx="8217900" cy="3687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400">
                <a:latin typeface="Consolas"/>
                <a:ea typeface="Consolas"/>
                <a:cs typeface="Consolas"/>
                <a:sym typeface="Consolas"/>
              </a:rPr>
              <a:t>MODULE main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VAR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request: boolean;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ASSIGN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init(status) := ready;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next(status)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case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 ready;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TRUE: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esac;</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SPEC AG(request -&gt; AF (status = busy))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sz="1400">
              <a:latin typeface="Consolas"/>
              <a:ea typeface="Consolas"/>
              <a:cs typeface="Consolas"/>
              <a:sym typeface="Consolas"/>
            </a:endParaRPr>
          </a:p>
        </p:txBody>
      </p:sp>
      <p:sp>
        <p:nvSpPr>
          <p:cNvPr id="312" name="Google Shape;31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13" name="Google Shape;313;p46"/>
          <p:cNvSpPr/>
          <p:nvPr/>
        </p:nvSpPr>
        <p:spPr>
          <a:xfrm>
            <a:off x="1954075" y="1178513"/>
            <a:ext cx="53784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Models consist of one or more modules, which execute in parallel.</a:t>
            </a:r>
            <a:endParaRPr/>
          </a:p>
        </p:txBody>
      </p:sp>
      <p:sp>
        <p:nvSpPr>
          <p:cNvPr id="314" name="Google Shape;314;p46"/>
          <p:cNvSpPr/>
          <p:nvPr/>
        </p:nvSpPr>
        <p:spPr>
          <a:xfrm>
            <a:off x="1229125" y="1468163"/>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state of the model is the current value of all variables.</a:t>
            </a:r>
            <a:endParaRPr/>
          </a:p>
        </p:txBody>
      </p:sp>
      <p:sp>
        <p:nvSpPr>
          <p:cNvPr id="315" name="Google Shape;315;p46"/>
          <p:cNvSpPr/>
          <p:nvPr/>
        </p:nvSpPr>
        <p:spPr>
          <a:xfrm>
            <a:off x="1505275" y="2320356"/>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Expressions define how the state of each variable can change.</a:t>
            </a:r>
            <a:endParaRPr/>
          </a:p>
        </p:txBody>
      </p:sp>
      <p:sp>
        <p:nvSpPr>
          <p:cNvPr id="316" name="Google Shape;316;p46"/>
          <p:cNvSpPr/>
          <p:nvPr/>
        </p:nvSpPr>
        <p:spPr>
          <a:xfrm>
            <a:off x="3548375" y="2682072"/>
            <a:ext cx="3964200" cy="6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is set randomly. This represents an environmental factor out of our control.</a:t>
            </a:r>
            <a:endParaRPr/>
          </a:p>
        </p:txBody>
      </p:sp>
      <p:sp>
        <p:nvSpPr>
          <p:cNvPr id="317" name="Google Shape;317;p46"/>
          <p:cNvSpPr/>
          <p:nvPr/>
        </p:nvSpPr>
        <p:spPr>
          <a:xfrm>
            <a:off x="4528975" y="4587325"/>
            <a:ext cx="37539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Property we wish to prove over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7"/>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23" name="Google Shape;32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24" name="Google Shape;324;p4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1" name="Google Shape;331;p4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337" name="Google Shape;337;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this model:</a:t>
            </a:r>
            <a:endParaRPr/>
          </a:p>
          <a:p>
            <a:pPr indent="-368300" lvl="1" marL="914400" rtl="0" algn="l">
              <a:spcBef>
                <a:spcPts val="500"/>
              </a:spcBef>
              <a:spcAft>
                <a:spcPts val="0"/>
              </a:spcAft>
              <a:buSzPts val="2200"/>
              <a:buChar char="•"/>
            </a:pPr>
            <a:r>
              <a:rPr lang="sv-SE"/>
              <a:t>Briefly describe a safety-property (nothing “bad” ever happens) for this model and formulate it in CTL.</a:t>
            </a:r>
            <a:endParaRPr/>
          </a:p>
          <a:p>
            <a:pPr indent="-368300" lvl="1" marL="914400" rtl="0" algn="l">
              <a:spcBef>
                <a:spcPts val="500"/>
              </a:spcBef>
              <a:spcAft>
                <a:spcPts val="0"/>
              </a:spcAft>
              <a:buSzPts val="2200"/>
              <a:buChar char="•"/>
            </a:pPr>
            <a:r>
              <a:rPr lang="sv-SE"/>
              <a:t>Briefly describe a liveness-property (something “good” eventually happens) for this model and formulate it in LTL.</a:t>
            </a:r>
            <a:endParaRPr/>
          </a:p>
          <a:p>
            <a:pPr indent="0" lvl="0" marL="0" rtl="0" algn="l">
              <a:spcBef>
                <a:spcPts val="1000"/>
              </a:spcBef>
              <a:spcAft>
                <a:spcPts val="0"/>
              </a:spcAft>
              <a:buNone/>
            </a:pPr>
            <a:r>
              <a:t/>
            </a:r>
            <a:endParaRPr/>
          </a:p>
        </p:txBody>
      </p:sp>
      <p:sp>
        <p:nvSpPr>
          <p:cNvPr id="338" name="Google Shape;33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Potential Solutions</a:t>
            </a:r>
            <a:endParaRPr/>
          </a:p>
        </p:txBody>
      </p:sp>
      <p:sp>
        <p:nvSpPr>
          <p:cNvPr id="344" name="Google Shape;344;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Safety Property</a:t>
            </a:r>
            <a:endParaRPr/>
          </a:p>
          <a:p>
            <a:pPr indent="-368300" lvl="1" marL="914400" rtl="0" algn="l">
              <a:spcBef>
                <a:spcPts val="600"/>
              </a:spcBef>
              <a:spcAft>
                <a:spcPts val="0"/>
              </a:spcAft>
              <a:buSzPts val="2200"/>
              <a:buChar char="•"/>
            </a:pPr>
            <a:r>
              <a:rPr lang="sv-SE"/>
              <a:t>System </a:t>
            </a:r>
            <a:r>
              <a:rPr b="1" lang="sv-SE"/>
              <a:t>never</a:t>
            </a:r>
            <a:r>
              <a:rPr lang="sv-SE"/>
              <a:t> reaches bad state.</a:t>
            </a:r>
            <a:endParaRPr/>
          </a:p>
          <a:p>
            <a:pPr indent="-368300" lvl="1" marL="914400" rtl="0" algn="l">
              <a:spcBef>
                <a:spcPts val="600"/>
              </a:spcBef>
              <a:spcAft>
                <a:spcPts val="0"/>
              </a:spcAft>
              <a:buSzPts val="2200"/>
              <a:buChar char="•"/>
            </a:pPr>
            <a:r>
              <a:rPr b="1" lang="sv-SE"/>
              <a:t>Always</a:t>
            </a:r>
            <a:r>
              <a:rPr lang="sv-SE"/>
              <a:t> in some good state.</a:t>
            </a:r>
            <a:endParaRPr/>
          </a:p>
          <a:p>
            <a:pPr indent="-393700" lvl="0" marL="457200" marR="0" rtl="0" algn="l">
              <a:lnSpc>
                <a:spcPct val="100000"/>
              </a:lnSpc>
              <a:spcBef>
                <a:spcPts val="0"/>
              </a:spcBef>
              <a:spcAft>
                <a:spcPts val="0"/>
              </a:spcAft>
              <a:buSzPts val="2600"/>
              <a:buChar char="•"/>
            </a:pPr>
            <a:r>
              <a:rPr lang="sv-SE" sz="2600"/>
              <a:t>AG (pedestrian_light = walk -&gt; traffic_light != green)</a:t>
            </a:r>
            <a:endParaRPr sz="2600"/>
          </a:p>
          <a:p>
            <a:pPr indent="-368300" lvl="1" marL="914400" marR="0" rtl="0" algn="l">
              <a:lnSpc>
                <a:spcPct val="100000"/>
              </a:lnSpc>
              <a:spcBef>
                <a:spcPts val="0"/>
              </a:spcBef>
              <a:spcAft>
                <a:spcPts val="0"/>
              </a:spcAft>
              <a:buSzPts val="2200"/>
              <a:buChar char="•"/>
            </a:pPr>
            <a:r>
              <a:rPr lang="sv-SE"/>
              <a:t>The pedestrian light cannot indicate that I should walk when the traffic light is green. </a:t>
            </a:r>
            <a:endParaRPr/>
          </a:p>
          <a:p>
            <a:pPr indent="-368300" lvl="1" marL="914400" marR="0" rtl="0" algn="l">
              <a:lnSpc>
                <a:spcPct val="100000"/>
              </a:lnSpc>
              <a:spcBef>
                <a:spcPts val="0"/>
              </a:spcBef>
              <a:spcAft>
                <a:spcPts val="0"/>
              </a:spcAft>
              <a:buSzPts val="2200"/>
              <a:buChar char="•"/>
            </a:pPr>
            <a:r>
              <a:rPr lang="sv-SE"/>
              <a:t>This is a safety property. We are saying that something should NEVER happen. </a:t>
            </a:r>
            <a:br>
              <a:rPr lang="sv-SE"/>
            </a:br>
            <a:br>
              <a:rPr lang="sv-SE"/>
            </a:br>
            <a:br>
              <a:rPr lang="sv-SE"/>
            </a:br>
            <a:endParaRPr/>
          </a:p>
          <a:p>
            <a:pPr indent="0" lvl="0" marL="0" rtl="0" algn="l">
              <a:spcBef>
                <a:spcPts val="1000"/>
              </a:spcBef>
              <a:spcAft>
                <a:spcPts val="0"/>
              </a:spcAft>
              <a:buNone/>
            </a:pPr>
            <a:r>
              <a:t/>
            </a:r>
            <a:endParaRPr/>
          </a:p>
        </p:txBody>
      </p:sp>
      <p:sp>
        <p:nvSpPr>
          <p:cNvPr id="345" name="Google Shape;34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Potential Solutions</a:t>
            </a:r>
            <a:endParaRPr/>
          </a:p>
        </p:txBody>
      </p:sp>
      <p:sp>
        <p:nvSpPr>
          <p:cNvPr id="351" name="Google Shape;351;p51"/>
          <p:cNvSpPr txBox="1"/>
          <p:nvPr>
            <p:ph idx="1" type="body"/>
          </p:nvPr>
        </p:nvSpPr>
        <p:spPr>
          <a:xfrm>
            <a:off x="468900" y="1190950"/>
            <a:ext cx="8217900" cy="35718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Liveness Property</a:t>
            </a:r>
            <a:endParaRPr/>
          </a:p>
          <a:p>
            <a:pPr indent="-368300" lvl="1" marL="914400" rtl="0" algn="l">
              <a:spcBef>
                <a:spcPts val="600"/>
              </a:spcBef>
              <a:spcAft>
                <a:spcPts val="0"/>
              </a:spcAft>
              <a:buSzPts val="2200"/>
              <a:buChar char="•"/>
            </a:pPr>
            <a:r>
              <a:rPr b="1" lang="sv-SE"/>
              <a:t>Eventually</a:t>
            </a:r>
            <a:r>
              <a:rPr lang="sv-SE"/>
              <a:t> useful things happen.</a:t>
            </a:r>
            <a:endParaRPr/>
          </a:p>
          <a:p>
            <a:pPr indent="-368300" lvl="1" marL="914400" rtl="0" algn="l">
              <a:spcBef>
                <a:spcPts val="600"/>
              </a:spcBef>
              <a:spcAft>
                <a:spcPts val="0"/>
              </a:spcAft>
              <a:buSzPts val="2200"/>
              <a:buChar char="•"/>
            </a:pPr>
            <a:r>
              <a:rPr b="1" lang="sv-SE"/>
              <a:t>Fairness</a:t>
            </a:r>
            <a:r>
              <a:rPr lang="sv-SE"/>
              <a:t> criteria.</a:t>
            </a:r>
            <a:endParaRPr/>
          </a:p>
          <a:p>
            <a:pPr indent="-393700" lvl="0" marL="457200" marR="0" rtl="0" algn="l">
              <a:lnSpc>
                <a:spcPct val="100000"/>
              </a:lnSpc>
              <a:spcBef>
                <a:spcPts val="0"/>
              </a:spcBef>
              <a:spcAft>
                <a:spcPts val="0"/>
              </a:spcAft>
              <a:buClr>
                <a:schemeClr val="dk1"/>
              </a:buClr>
              <a:buSzPts val="2600"/>
              <a:buFont typeface="Arial"/>
              <a:buChar char="•"/>
            </a:pPr>
            <a:r>
              <a:rPr lang="sv-SE"/>
              <a:t>G (traffic_light = RED &amp; button = RESET -&gt; </a:t>
            </a:r>
            <a:br>
              <a:rPr lang="sv-SE"/>
            </a:br>
            <a:r>
              <a:rPr lang="sv-SE"/>
              <a:t>F (traffic_light = green))</a:t>
            </a:r>
            <a:endParaRPr/>
          </a:p>
          <a:p>
            <a:pPr indent="-393700" lvl="1" marL="914400" marR="0" rtl="0" algn="l">
              <a:lnSpc>
                <a:spcPct val="100000"/>
              </a:lnSpc>
              <a:spcBef>
                <a:spcPts val="0"/>
              </a:spcBef>
              <a:spcAft>
                <a:spcPts val="0"/>
              </a:spcAft>
              <a:buClr>
                <a:schemeClr val="dk1"/>
              </a:buClr>
              <a:buSzPts val="2600"/>
              <a:buFont typeface="Arial"/>
              <a:buChar char="•"/>
            </a:pPr>
            <a:r>
              <a:rPr lang="sv-SE"/>
              <a:t>If the light is red, and the button is reset, then eventually, the light will turn green. </a:t>
            </a:r>
            <a:endParaRPr/>
          </a:p>
          <a:p>
            <a:pPr indent="-393700" lvl="1" marL="914400" marR="0" rtl="0" algn="l">
              <a:lnSpc>
                <a:spcPct val="100000"/>
              </a:lnSpc>
              <a:spcBef>
                <a:spcPts val="0"/>
              </a:spcBef>
              <a:spcAft>
                <a:spcPts val="0"/>
              </a:spcAft>
              <a:buClr>
                <a:schemeClr val="dk1"/>
              </a:buClr>
              <a:buSzPts val="2600"/>
              <a:buFont typeface="Arial"/>
              <a:buChar char="•"/>
            </a:pPr>
            <a:r>
              <a:rPr lang="sv-SE"/>
              <a:t>This is a liveness property, as we assert that something will eventually happen.</a:t>
            </a:r>
            <a:br>
              <a:rPr lang="sv-SE" sz="2600"/>
            </a:br>
            <a:br>
              <a:rPr lang="sv-SE"/>
            </a:br>
            <a:endParaRPr/>
          </a:p>
          <a:p>
            <a:pPr indent="0" lvl="0" marL="0" rtl="0" algn="l">
              <a:spcBef>
                <a:spcPts val="1000"/>
              </a:spcBef>
              <a:spcAft>
                <a:spcPts val="0"/>
              </a:spcAft>
              <a:buNone/>
            </a:pPr>
            <a:r>
              <a:t/>
            </a:r>
            <a:endParaRPr/>
          </a:p>
        </p:txBody>
      </p:sp>
      <p:sp>
        <p:nvSpPr>
          <p:cNvPr id="352" name="Google Shape;35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9" name="Google Shape;359;p5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Proving Properties Over Models</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Proving Properties</a:t>
            </a:r>
            <a:endParaRPr/>
          </a:p>
        </p:txBody>
      </p:sp>
      <p:sp>
        <p:nvSpPr>
          <p:cNvPr id="365" name="Google Shape;365;p53"/>
          <p:cNvSpPr txBox="1"/>
          <p:nvPr>
            <p:ph idx="1" type="body"/>
          </p:nvPr>
        </p:nvSpPr>
        <p:spPr>
          <a:xfrm>
            <a:off x="468900" y="1139175"/>
            <a:ext cx="8217900" cy="36237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a:t>To perform verification, we take properties and exhaustively search the state space of the model for violations.</a:t>
            </a:r>
            <a:endParaRPr/>
          </a:p>
          <a:p>
            <a:pPr indent="-393700" lvl="0" marL="457200" marR="0" rtl="0" algn="l">
              <a:lnSpc>
                <a:spcPct val="100000"/>
              </a:lnSpc>
              <a:spcBef>
                <a:spcPts val="0"/>
              </a:spcBef>
              <a:spcAft>
                <a:spcPts val="0"/>
              </a:spcAft>
              <a:buSzPts val="2600"/>
              <a:buChar char="•"/>
            </a:pPr>
            <a:r>
              <a:rPr lang="sv-SE"/>
              <a:t>Violations give us counter-examples</a:t>
            </a:r>
            <a:endParaRPr/>
          </a:p>
          <a:p>
            <a:pPr indent="-368300" lvl="1" marL="914400" marR="0" rtl="0" algn="l">
              <a:lnSpc>
                <a:spcPct val="100000"/>
              </a:lnSpc>
              <a:spcBef>
                <a:spcPts val="0"/>
              </a:spcBef>
              <a:spcAft>
                <a:spcPts val="0"/>
              </a:spcAft>
              <a:buSzPts val="2200"/>
              <a:buChar char="•"/>
            </a:pPr>
            <a:r>
              <a:rPr lang="sv-SE"/>
              <a:t>Path that demonstrates the violation. </a:t>
            </a:r>
            <a:endParaRPr/>
          </a:p>
          <a:p>
            <a:pPr indent="-393700" lvl="0" marL="457200" marR="0" rtl="0" algn="l">
              <a:lnSpc>
                <a:spcPct val="100000"/>
              </a:lnSpc>
              <a:spcBef>
                <a:spcPts val="0"/>
              </a:spcBef>
              <a:spcAft>
                <a:spcPts val="0"/>
              </a:spcAft>
              <a:buSzPts val="2600"/>
              <a:buChar char="•"/>
            </a:pPr>
            <a:r>
              <a:rPr lang="sv-SE"/>
              <a:t>Implications of counter-example:</a:t>
            </a:r>
            <a:endParaRPr/>
          </a:p>
          <a:p>
            <a:pPr indent="-368300" lvl="1" marL="914400" marR="0" rtl="0" algn="l">
              <a:lnSpc>
                <a:spcPct val="100000"/>
              </a:lnSpc>
              <a:spcBef>
                <a:spcPts val="0"/>
              </a:spcBef>
              <a:spcAft>
                <a:spcPts val="0"/>
              </a:spcAft>
              <a:buSzPts val="2200"/>
              <a:buChar char="•"/>
            </a:pPr>
            <a:r>
              <a:rPr lang="sv-SE"/>
              <a:t>Property is incorrect.</a:t>
            </a:r>
            <a:endParaRPr/>
          </a:p>
          <a:p>
            <a:pPr indent="-368300" lvl="1" marL="914400" marR="0" rtl="0" algn="l">
              <a:lnSpc>
                <a:spcPct val="100000"/>
              </a:lnSpc>
              <a:spcBef>
                <a:spcPts val="0"/>
              </a:spcBef>
              <a:spcAft>
                <a:spcPts val="0"/>
              </a:spcAft>
              <a:buSzPts val="2200"/>
              <a:buChar char="•"/>
            </a:pPr>
            <a:r>
              <a:rPr lang="sv-SE"/>
              <a:t>Model does not reflect expected behavior.</a:t>
            </a:r>
            <a:endParaRPr/>
          </a:p>
          <a:p>
            <a:pPr indent="-368300" lvl="1" marL="914400" marR="0" rtl="0" algn="l">
              <a:lnSpc>
                <a:spcPct val="100000"/>
              </a:lnSpc>
              <a:spcBef>
                <a:spcPts val="0"/>
              </a:spcBef>
              <a:spcAft>
                <a:spcPts val="0"/>
              </a:spcAft>
              <a:buSzPts val="2200"/>
              <a:buChar char="•"/>
            </a:pPr>
            <a:r>
              <a:rPr lang="sv-SE"/>
              <a:t>Real issue found in the system being designed.</a:t>
            </a:r>
            <a:endParaRPr/>
          </a:p>
        </p:txBody>
      </p:sp>
      <p:sp>
        <p:nvSpPr>
          <p:cNvPr id="366" name="Google Shape;36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162" name="Google Shape;16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Most </a:t>
            </a:r>
            <a:r>
              <a:rPr lang="sv-SE" sz="2400"/>
              <a:t>systems have near-infinite possible inputs.</a:t>
            </a:r>
            <a:endParaRPr sz="2000"/>
          </a:p>
          <a:p>
            <a:pPr indent="-381000" lvl="0" marL="457200" rtl="0" algn="l">
              <a:spcBef>
                <a:spcPts val="0"/>
              </a:spcBef>
              <a:spcAft>
                <a:spcPts val="0"/>
              </a:spcAft>
              <a:buSzPts val="2400"/>
              <a:buChar char="•"/>
            </a:pPr>
            <a:r>
              <a:rPr lang="sv-SE" sz="2400"/>
              <a:t>Some faults trigger failures extremely rarely, or under conditions that are hard to control and recreate </a:t>
            </a:r>
            <a:br>
              <a:rPr lang="sv-SE" sz="2400"/>
            </a:br>
            <a:r>
              <a:rPr lang="sv-SE" sz="2400"/>
              <a:t>through testing.</a:t>
            </a:r>
            <a:endParaRPr sz="2400"/>
          </a:p>
          <a:p>
            <a:pPr indent="-381000" lvl="0" marL="457200" rtl="0" algn="l">
              <a:spcBef>
                <a:spcPts val="0"/>
              </a:spcBef>
              <a:spcAft>
                <a:spcPts val="0"/>
              </a:spcAft>
              <a:buSzPts val="2400"/>
              <a:buChar char="•"/>
            </a:pPr>
            <a:r>
              <a:rPr lang="sv-SE" sz="2400"/>
              <a:t>How can we </a:t>
            </a:r>
            <a:r>
              <a:rPr i="1" lang="sv-SE" sz="2400"/>
              <a:t>prove</a:t>
            </a:r>
            <a:r>
              <a:rPr lang="sv-SE" sz="2400"/>
              <a:t> that our </a:t>
            </a:r>
            <a:br>
              <a:rPr lang="sv-SE" sz="2400"/>
            </a:br>
            <a:r>
              <a:rPr lang="sv-SE" sz="2400"/>
              <a:t>system meets the requirements?</a:t>
            </a:r>
            <a:endParaRPr sz="2400"/>
          </a:p>
          <a:p>
            <a:pPr indent="0" lvl="0" marL="0" marR="0" rtl="0" algn="l">
              <a:lnSpc>
                <a:spcPct val="100000"/>
              </a:lnSpc>
              <a:spcBef>
                <a:spcPts val="600"/>
              </a:spcBef>
              <a:spcAft>
                <a:spcPts val="0"/>
              </a:spcAft>
              <a:buNone/>
            </a:pPr>
            <a:r>
              <a:t/>
            </a:r>
            <a:endParaRPr sz="2400"/>
          </a:p>
        </p:txBody>
      </p:sp>
      <p:pic>
        <p:nvPicPr>
          <p:cNvPr descr="Screenshot from 2015-09-03 12:11:12.png" id="163" name="Google Shape;163;p27"/>
          <p:cNvPicPr preferRelativeResize="0"/>
          <p:nvPr/>
        </p:nvPicPr>
        <p:blipFill>
          <a:blip r:embed="rId3">
            <a:alphaModFix/>
          </a:blip>
          <a:stretch>
            <a:fillRect/>
          </a:stretch>
        </p:blipFill>
        <p:spPr>
          <a:xfrm>
            <a:off x="5431363" y="2779857"/>
            <a:ext cx="2441569" cy="1812357"/>
          </a:xfrm>
          <a:prstGeom prst="rect">
            <a:avLst/>
          </a:prstGeom>
          <a:noFill/>
          <a:ln>
            <a:noFill/>
          </a:ln>
        </p:spPr>
      </p:pic>
      <p:sp>
        <p:nvSpPr>
          <p:cNvPr id="164" name="Google Shape;16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 from FS Verification</a:t>
            </a:r>
            <a:endParaRPr/>
          </a:p>
        </p:txBody>
      </p:sp>
      <p:sp>
        <p:nvSpPr>
          <p:cNvPr id="372" name="Google Shape;3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We can also take properties and </a:t>
            </a:r>
            <a:r>
              <a:rPr b="1" lang="sv-SE"/>
              <a:t>negate</a:t>
            </a:r>
            <a:r>
              <a:rPr lang="sv-SE"/>
              <a:t> them.</a:t>
            </a:r>
            <a:endParaRPr/>
          </a:p>
          <a:p>
            <a:pPr indent="-368300" lvl="1" marL="914400" marR="0" rtl="0" algn="l">
              <a:lnSpc>
                <a:spcPct val="100000"/>
              </a:lnSpc>
              <a:spcBef>
                <a:spcPts val="0"/>
              </a:spcBef>
              <a:spcAft>
                <a:spcPts val="0"/>
              </a:spcAft>
              <a:buSzPts val="2200"/>
              <a:buChar char="•"/>
            </a:pPr>
            <a:r>
              <a:rPr lang="sv-SE"/>
              <a:t>Called a “trap property” - we assert that a property can never be met.</a:t>
            </a:r>
            <a:endParaRPr/>
          </a:p>
          <a:p>
            <a:pPr indent="-393700" lvl="0" marL="457200" marR="0" rtl="0" algn="l">
              <a:lnSpc>
                <a:spcPct val="100000"/>
              </a:lnSpc>
              <a:spcBef>
                <a:spcPts val="0"/>
              </a:spcBef>
              <a:spcAft>
                <a:spcPts val="0"/>
              </a:spcAft>
              <a:buSzPts val="2600"/>
              <a:buChar char="•"/>
            </a:pPr>
            <a:r>
              <a:rPr lang="sv-SE"/>
              <a:t>The counter-example shows one way the property can be met.</a:t>
            </a:r>
            <a:endParaRPr/>
          </a:p>
          <a:p>
            <a:pPr indent="-393700" lvl="0" marL="457200" marR="0" rtl="0" algn="l">
              <a:lnSpc>
                <a:spcPct val="100000"/>
              </a:lnSpc>
              <a:spcBef>
                <a:spcPts val="0"/>
              </a:spcBef>
              <a:spcAft>
                <a:spcPts val="0"/>
              </a:spcAft>
              <a:buSzPts val="2600"/>
              <a:buChar char="•"/>
            </a:pPr>
            <a:r>
              <a:rPr lang="sv-SE"/>
              <a:t>This can be used as a test for the real system - to demonstrate that the final system meets its specification.</a:t>
            </a:r>
            <a:endParaRPr/>
          </a:p>
        </p:txBody>
      </p:sp>
      <p:sp>
        <p:nvSpPr>
          <p:cNvPr id="373" name="Google Shape;37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0" name="Google Shape;380;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NuSMV </a:t>
            </a:r>
            <a:r>
              <a:rPr lang="sv-SE"/>
              <a:t>Demonstration</a:t>
            </a:r>
            <a:endParaRPr/>
          </a:p>
          <a:p>
            <a:pPr indent="0" lvl="0" marL="0" rtl="0" algn="l">
              <a:spcBef>
                <a:spcPts val="0"/>
              </a:spcBef>
              <a:spcAft>
                <a:spcPts val="0"/>
              </a:spcAft>
              <a:buNone/>
            </a:pPr>
            <a:r>
              <a:t/>
            </a:r>
            <a:endParaRPr/>
          </a:p>
        </p:txBody>
      </p:sp>
      <p:sp>
        <p:nvSpPr>
          <p:cNvPr id="381" name="Google Shape;381;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 examples:</a:t>
            </a:r>
            <a:endParaRPr/>
          </a:p>
          <a:p>
            <a:pPr indent="-368300" lvl="1" marL="914400" rtl="0" algn="l">
              <a:spcBef>
                <a:spcPts val="0"/>
              </a:spcBef>
              <a:spcAft>
                <a:spcPts val="0"/>
              </a:spcAft>
              <a:buSzPts val="2200"/>
              <a:buChar char="•"/>
            </a:pPr>
            <a:r>
              <a:rPr lang="sv-SE" u="sng">
                <a:solidFill>
                  <a:schemeClr val="hlink"/>
                </a:solidFill>
                <a:hlinkClick r:id="rId4"/>
              </a:rPr>
              <a:t>http://nusmv.fbk.eu/examples/examples.html</a:t>
            </a:r>
            <a:r>
              <a:rPr lang="sv-SE"/>
              <a:t> </a:t>
            </a:r>
            <a:endParaRPr/>
          </a:p>
          <a:p>
            <a:pPr indent="-393700" lvl="0" marL="457200" rtl="0" algn="l">
              <a:spcBef>
                <a:spcPts val="1000"/>
              </a:spcBef>
              <a:spcAft>
                <a:spcPts val="0"/>
              </a:spcAft>
              <a:buSzPts val="2600"/>
              <a:buChar char="●"/>
            </a:pPr>
            <a:r>
              <a:rPr lang="sv-SE"/>
              <a:t>(in Linux or Mac): ./NuSMV &lt;model name&gt;.smv</a:t>
            </a:r>
            <a:endParaRPr/>
          </a:p>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Search</a:t>
            </a:r>
            <a:endParaRPr/>
          </a:p>
        </p:txBody>
      </p:sp>
      <p:sp>
        <p:nvSpPr>
          <p:cNvPr id="387" name="Google Shape;387;p56"/>
          <p:cNvSpPr txBox="1"/>
          <p:nvPr>
            <p:ph idx="1" type="body"/>
          </p:nvPr>
        </p:nvSpPr>
        <p:spPr>
          <a:xfrm>
            <a:off x="468900" y="1282400"/>
            <a:ext cx="41031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Algorithms exhaustively comb through the possible execution paths through the model.</a:t>
            </a:r>
            <a:endParaRPr sz="2400"/>
          </a:p>
          <a:p>
            <a:pPr indent="-381000" lvl="0" marL="457200" marR="0" rtl="0" algn="l">
              <a:lnSpc>
                <a:spcPct val="100000"/>
              </a:lnSpc>
              <a:spcBef>
                <a:spcPts val="0"/>
              </a:spcBef>
              <a:spcAft>
                <a:spcPts val="0"/>
              </a:spcAft>
              <a:buSzPts val="2400"/>
              <a:buChar char="•"/>
            </a:pPr>
            <a:r>
              <a:rPr lang="sv-SE" sz="2400"/>
              <a:t>Major limitation - state space explosion.</a:t>
            </a:r>
            <a:endParaRPr sz="2400"/>
          </a:p>
        </p:txBody>
      </p:sp>
      <p:pic>
        <p:nvPicPr>
          <p:cNvPr descr="Screenshot from 2015-09-03 14:48:55.png" id="388" name="Google Shape;388;p56"/>
          <p:cNvPicPr preferRelativeResize="0"/>
          <p:nvPr/>
        </p:nvPicPr>
        <p:blipFill>
          <a:blip r:embed="rId3">
            <a:alphaModFix/>
          </a:blip>
          <a:stretch>
            <a:fillRect/>
          </a:stretch>
        </p:blipFill>
        <p:spPr>
          <a:xfrm>
            <a:off x="5106375" y="1459006"/>
            <a:ext cx="3580424" cy="2509719"/>
          </a:xfrm>
          <a:prstGeom prst="rect">
            <a:avLst/>
          </a:prstGeom>
          <a:noFill/>
          <a:ln>
            <a:noFill/>
          </a:ln>
        </p:spPr>
      </p:pic>
      <p:sp>
        <p:nvSpPr>
          <p:cNvPr id="389" name="Google Shape;389;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Exhaustive Search - Dining Philosophers</a:t>
            </a:r>
            <a:endParaRPr sz="3000"/>
          </a:p>
        </p:txBody>
      </p:sp>
      <p:sp>
        <p:nvSpPr>
          <p:cNvPr id="395" name="Google Shape;395;p57"/>
          <p:cNvSpPr txBox="1"/>
          <p:nvPr>
            <p:ph idx="1" type="body"/>
          </p:nvPr>
        </p:nvSpPr>
        <p:spPr>
          <a:xfrm>
            <a:off x="468900" y="1190950"/>
            <a:ext cx="8217900" cy="35718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Problem - X philosophers sit at a table with Y forks between them. Philosophers may think or eat. When they eat, they need two forks.</a:t>
            </a:r>
            <a:endParaRPr/>
          </a:p>
          <a:p>
            <a:pPr indent="-393700" lvl="0" marL="457200" marR="0" rtl="0" algn="l">
              <a:lnSpc>
                <a:spcPct val="100000"/>
              </a:lnSpc>
              <a:spcBef>
                <a:spcPts val="0"/>
              </a:spcBef>
              <a:spcAft>
                <a:spcPts val="0"/>
              </a:spcAft>
              <a:buSzPts val="2600"/>
              <a:buChar char="•"/>
            </a:pPr>
            <a:r>
              <a:rPr lang="sv-SE"/>
              <a:t>Goal is to avoid deadlock - a state where no progress is possible.</a:t>
            </a:r>
            <a:endParaRPr/>
          </a:p>
          <a:p>
            <a:pPr indent="-355600" lvl="1" marL="914400" marR="0" rtl="0" algn="l">
              <a:lnSpc>
                <a:spcPct val="100000"/>
              </a:lnSpc>
              <a:spcBef>
                <a:spcPts val="0"/>
              </a:spcBef>
              <a:spcAft>
                <a:spcPts val="0"/>
              </a:spcAft>
              <a:buSzPts val="2000"/>
              <a:buChar char="•"/>
            </a:pPr>
            <a:r>
              <a:rPr lang="sv-SE" sz="2000"/>
              <a:t>5 philosophers/forks - deadlock after exploring 145 states</a:t>
            </a:r>
            <a:endParaRPr sz="2000"/>
          </a:p>
          <a:p>
            <a:pPr indent="-355600" lvl="1" marL="914400" marR="0" rtl="0" algn="l">
              <a:lnSpc>
                <a:spcPct val="100000"/>
              </a:lnSpc>
              <a:spcBef>
                <a:spcPts val="0"/>
              </a:spcBef>
              <a:spcAft>
                <a:spcPts val="0"/>
              </a:spcAft>
              <a:buSzPts val="2000"/>
              <a:buChar char="•"/>
            </a:pPr>
            <a:r>
              <a:rPr lang="sv-SE" sz="2000"/>
              <a:t>10 philosophers/forks - deadlock after exploring 18,313 states</a:t>
            </a:r>
            <a:endParaRPr sz="2000"/>
          </a:p>
          <a:p>
            <a:pPr indent="-355600" lvl="1" marL="914400" marR="0" rtl="0" algn="l">
              <a:lnSpc>
                <a:spcPct val="100000"/>
              </a:lnSpc>
              <a:spcBef>
                <a:spcPts val="0"/>
              </a:spcBef>
              <a:spcAft>
                <a:spcPts val="0"/>
              </a:spcAft>
              <a:buSzPts val="2000"/>
              <a:buChar char="•"/>
            </a:pPr>
            <a:r>
              <a:rPr lang="sv-SE" sz="2000"/>
              <a:t>15 philosophers/forks - deadlock after exploring 148,897 states </a:t>
            </a:r>
            <a:endParaRPr sz="2000"/>
          </a:p>
          <a:p>
            <a:pPr indent="-355600" lvl="1" marL="914400" marR="0" rtl="0" algn="l">
              <a:lnSpc>
                <a:spcPct val="100000"/>
              </a:lnSpc>
              <a:spcBef>
                <a:spcPts val="0"/>
              </a:spcBef>
              <a:spcAft>
                <a:spcPts val="0"/>
              </a:spcAft>
              <a:buSzPts val="2000"/>
              <a:buChar char="•"/>
            </a:pPr>
            <a:r>
              <a:rPr lang="sv-SE" sz="2000"/>
              <a:t>9 philosophers/10 forks - deadlock found after exploring 404,796 states</a:t>
            </a:r>
            <a:endParaRPr sz="2000"/>
          </a:p>
        </p:txBody>
      </p:sp>
      <p:sp>
        <p:nvSpPr>
          <p:cNvPr id="396" name="Google Shape;396;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Search Based on SAT</a:t>
            </a:r>
            <a:endParaRPr/>
          </a:p>
        </p:txBody>
      </p:sp>
      <p:sp>
        <p:nvSpPr>
          <p:cNvPr id="402" name="Google Shape;402;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Express properties as conjunctive normal form expressions: </a:t>
            </a:r>
            <a:endParaRPr/>
          </a:p>
          <a:p>
            <a:pPr indent="-368300" lvl="1" marL="914400" marR="0" rtl="0" algn="l">
              <a:lnSpc>
                <a:spcPct val="100000"/>
              </a:lnSpc>
              <a:spcBef>
                <a:spcPts val="0"/>
              </a:spcBef>
              <a:spcAft>
                <a:spcPts val="0"/>
              </a:spcAft>
              <a:buSzPts val="2200"/>
              <a:buFont typeface="Courier New"/>
              <a:buChar char="•"/>
            </a:pPr>
            <a:r>
              <a:rPr lang="sv-SE">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Examine reachable states and choose a transition based on how it affects the CNF expression.</a:t>
            </a:r>
            <a:endParaRPr/>
          </a:p>
          <a:p>
            <a:pPr indent="-368300" lvl="1" marL="914400" marR="0" rtl="0" algn="l">
              <a:lnSpc>
                <a:spcPct val="100000"/>
              </a:lnSpc>
              <a:spcBef>
                <a:spcPts val="0"/>
              </a:spcBef>
              <a:spcAft>
                <a:spcPts val="0"/>
              </a:spcAft>
              <a:buSzPts val="2200"/>
              <a:buChar char="•"/>
            </a:pPr>
            <a:r>
              <a:rPr lang="sv-SE"/>
              <a:t>If we want </a:t>
            </a:r>
            <a:r>
              <a:rPr lang="sv-SE">
                <a:latin typeface="Courier New"/>
                <a:ea typeface="Courier New"/>
                <a:cs typeface="Courier New"/>
                <a:sym typeface="Courier New"/>
              </a:rPr>
              <a:t>x2 </a:t>
            </a:r>
            <a:r>
              <a:rPr lang="sv-SE"/>
              <a:t>to be false, choose a transition that imposes that change.</a:t>
            </a:r>
            <a:endParaRPr/>
          </a:p>
          <a:p>
            <a:pPr indent="-393700" lvl="0" marL="457200" marR="0" rtl="0" algn="l">
              <a:lnSpc>
                <a:spcPct val="100000"/>
              </a:lnSpc>
              <a:spcBef>
                <a:spcPts val="0"/>
              </a:spcBef>
              <a:spcAft>
                <a:spcPts val="0"/>
              </a:spcAft>
              <a:buSzPts val="2600"/>
              <a:buChar char="•"/>
            </a:pPr>
            <a:r>
              <a:rPr lang="sv-SE"/>
              <a:t>Continue until CNF expression is satisfied.</a:t>
            </a:r>
            <a:endParaRPr/>
          </a:p>
        </p:txBody>
      </p:sp>
      <p:sp>
        <p:nvSpPr>
          <p:cNvPr id="403" name="Google Shape;40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09" name="Google Shape;409;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a particular value (true/false).</a:t>
            </a:r>
            <a:endParaRPr/>
          </a:p>
          <a:p>
            <a:pPr indent="-393700" lvl="0" marL="457200" marR="0" rtl="0" algn="l">
              <a:lnSpc>
                <a:spcPct val="100000"/>
              </a:lnSpc>
              <a:spcBef>
                <a:spcPts val="0"/>
              </a:spcBef>
              <a:spcAft>
                <a:spcPts val="0"/>
              </a:spcAft>
              <a:buSzPts val="2600"/>
              <a:buChar char="•"/>
            </a:pPr>
            <a:r>
              <a:rPr lang="sv-SE"/>
              <a:t>Apply that value to the CNF expression.</a:t>
            </a:r>
            <a:endParaRPr/>
          </a:p>
          <a:p>
            <a:pPr indent="-393700" lvl="0" marL="457200" marR="0" rtl="0" algn="l">
              <a:lnSpc>
                <a:spcPct val="100000"/>
              </a:lnSpc>
              <a:spcBef>
                <a:spcPts val="0"/>
              </a:spcBef>
              <a:spcAft>
                <a:spcPts val="0"/>
              </a:spcAft>
              <a:buSzPts val="2600"/>
              <a:buChar char="•"/>
            </a:pPr>
            <a:r>
              <a:rPr lang="sv-SE"/>
              <a:t>See whether that value satisfies all of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 branches of the boolean decision tree as values are applies.</a:t>
            </a:r>
            <a:endParaRPr/>
          </a:p>
        </p:txBody>
      </p:sp>
      <p:sp>
        <p:nvSpPr>
          <p:cNvPr id="410" name="Google Shape;41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16" name="Google Shape;416;p60"/>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latin typeface="Courier New"/>
                <a:ea typeface="Courier New"/>
                <a:cs typeface="Courier New"/>
                <a:sym typeface="Courier New"/>
              </a:rPr>
              <a:t>f = (!x2 || x5) &amp;&amp; (x1 || !x3 || x4) &amp;&amp; (x4 || ! x5) &amp;&amp; (x1|| x2) </a:t>
            </a:r>
            <a:endParaRPr/>
          </a:p>
        </p:txBody>
      </p:sp>
      <p:sp>
        <p:nvSpPr>
          <p:cNvPr id="417" name="Google Shape;417;p60"/>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sv-SE" sz="1800">
                <a:solidFill>
                  <a:schemeClr val="dk1"/>
                </a:solidFill>
              </a:rPr>
              <a:t>Set x1 to false.</a:t>
            </a:r>
            <a:br>
              <a:rPr lang="sv-SE" sz="1800"/>
            </a:br>
            <a:r>
              <a:rPr lang="sv-SE" sz="1800">
                <a:solidFill>
                  <a:schemeClr val="dk1"/>
                </a:solidFill>
                <a:latin typeface="Courier New"/>
                <a:ea typeface="Courier New"/>
                <a:cs typeface="Courier New"/>
                <a:sym typeface="Courier New"/>
              </a:rPr>
              <a:t>f = (!x2 || x5) &amp;&amp;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 !x3 || x4) &amp;&amp; (x4 || ! x5) &amp;&amp;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 x2) </a:t>
            </a:r>
            <a:endParaRPr sz="18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AutoNum type="arabicPeriod"/>
            </a:pPr>
            <a:r>
              <a:rPr b="1" lang="sv-SE" sz="1800">
                <a:solidFill>
                  <a:schemeClr val="dk1"/>
                </a:solidFill>
              </a:rPr>
              <a:t>Set x2 to false.</a:t>
            </a:r>
            <a:br>
              <a:rPr lang="sv-SE" sz="1800">
                <a:solidFill>
                  <a:schemeClr val="dk1"/>
                </a:solidFill>
              </a:rPr>
            </a:br>
            <a:r>
              <a:rPr lang="sv-SE" sz="1800">
                <a:solidFill>
                  <a:schemeClr val="dk1"/>
                </a:solidFill>
                <a:latin typeface="Courier New"/>
                <a:ea typeface="Courier New"/>
                <a:cs typeface="Courier New"/>
                <a:sym typeface="Courier New"/>
              </a:rPr>
              <a:t>f = (</a:t>
            </a:r>
            <a:r>
              <a:rPr b="1" lang="sv-SE" sz="1800">
                <a:solidFill>
                  <a:srgbClr val="0000FF"/>
                </a:solidFill>
                <a:latin typeface="Courier New"/>
                <a:ea typeface="Courier New"/>
                <a:cs typeface="Courier New"/>
                <a:sym typeface="Courier New"/>
              </a:rPr>
              <a:t>1</a:t>
            </a:r>
            <a:r>
              <a:rPr lang="sv-SE" sz="1800">
                <a:solidFill>
                  <a:schemeClr val="dk1"/>
                </a:solidFill>
                <a:latin typeface="Courier New"/>
                <a:ea typeface="Courier New"/>
                <a:cs typeface="Courier New"/>
                <a:sym typeface="Courier New"/>
              </a:rPr>
              <a:t> || x5) &amp;&amp;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 !x3 || x4) &amp;&amp; (x4 || ! x5) &amp;&amp;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Backtrack and set x2 to true.</a:t>
            </a:r>
            <a:br>
              <a:rPr lang="sv-SE" sz="1800">
                <a:solidFill>
                  <a:schemeClr val="dk1"/>
                </a:solidFill>
              </a:rPr>
            </a:br>
            <a:r>
              <a:rPr lang="sv-SE" sz="1800">
                <a:solidFill>
                  <a:schemeClr val="dk1"/>
                </a:solidFill>
                <a:latin typeface="Courier New"/>
                <a:ea typeface="Courier New"/>
                <a:cs typeface="Courier New"/>
                <a:sym typeface="Courier New"/>
              </a:rPr>
              <a:t>f =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 x5) &amp;&amp;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 !x3 || x4) &amp;&amp; (x4 || ! x5) &amp;&amp;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 </a:t>
            </a:r>
            <a:r>
              <a:rPr b="1" lang="sv-SE" sz="1800">
                <a:solidFill>
                  <a:srgbClr val="0000FF"/>
                </a:solidFill>
                <a:latin typeface="Courier New"/>
                <a:ea typeface="Courier New"/>
                <a:cs typeface="Courier New"/>
                <a:sym typeface="Courier New"/>
              </a:rPr>
              <a:t>1</a:t>
            </a:r>
            <a:r>
              <a:rPr lang="sv-SE" sz="1800">
                <a:solidFill>
                  <a:schemeClr val="dk1"/>
                </a:solidFill>
                <a:latin typeface="Courier New"/>
                <a:ea typeface="Courier New"/>
                <a:cs typeface="Courier New"/>
                <a:sym typeface="Courier New"/>
              </a:rPr>
              <a:t>) </a:t>
            </a:r>
            <a:endParaRPr sz="1800">
              <a:solidFill>
                <a:schemeClr val="dk1"/>
              </a:solidFill>
            </a:endParaRPr>
          </a:p>
        </p:txBody>
      </p:sp>
      <p:sp>
        <p:nvSpPr>
          <p:cNvPr id="418" name="Google Shape;41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1"/>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1"/>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1"/>
                                        <p:tgtEl>
                                          <p:spTgt spid="4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24" name="Google Shape;424;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a particular value (true/false).</a:t>
            </a:r>
            <a:endParaRPr/>
          </a:p>
          <a:p>
            <a:pPr indent="-393700" lvl="0" marL="457200" marR="0" rtl="0" algn="l">
              <a:lnSpc>
                <a:spcPct val="100000"/>
              </a:lnSpc>
              <a:spcBef>
                <a:spcPts val="0"/>
              </a:spcBef>
              <a:spcAft>
                <a:spcPts val="0"/>
              </a:spcAft>
              <a:buSzPts val="2600"/>
              <a:buChar char="•"/>
            </a:pPr>
            <a:r>
              <a:rPr lang="sv-SE"/>
              <a:t>Apply that value to the CNF expression.</a:t>
            </a:r>
            <a:endParaRPr/>
          </a:p>
          <a:p>
            <a:pPr indent="-393700" lvl="0" marL="457200" marR="0" rtl="0" algn="l">
              <a:lnSpc>
                <a:spcPct val="100000"/>
              </a:lnSpc>
              <a:spcBef>
                <a:spcPts val="0"/>
              </a:spcBef>
              <a:spcAft>
                <a:spcPts val="0"/>
              </a:spcAft>
              <a:buSzPts val="2600"/>
              <a:buChar char="•"/>
            </a:pPr>
            <a:r>
              <a:rPr lang="sv-SE"/>
              <a:t>If the value satisfies a clause, that clause is removed from the formula. </a:t>
            </a:r>
            <a:endParaRPr/>
          </a:p>
          <a:p>
            <a:pPr indent="-393700" lvl="0" marL="457200" marR="0" rtl="0" algn="l">
              <a:lnSpc>
                <a:spcPct val="100000"/>
              </a:lnSpc>
              <a:spcBef>
                <a:spcPts val="0"/>
              </a:spcBef>
              <a:spcAft>
                <a:spcPts val="0"/>
              </a:spcAft>
              <a:buSzPts val="2600"/>
              <a:buChar char="•"/>
            </a:pPr>
            <a:r>
              <a:rPr lang="sv-SE"/>
              <a:t>If the variable is negated, but does not satisfy a clause, then the variable is removed from that clause.</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425" name="Google Shape;425;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31" name="Google Shape;431;p62"/>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latin typeface="Courier New"/>
                <a:ea typeface="Courier New"/>
                <a:cs typeface="Courier New"/>
                <a:sym typeface="Courier New"/>
              </a:rPr>
              <a:t>f = (!x2 || x5) &amp;&amp; (x1 || !x3 || x4) &amp;&amp; (x4 || ! x5) &amp;&amp; (x1|| x2) </a:t>
            </a:r>
            <a:endParaRPr/>
          </a:p>
        </p:txBody>
      </p:sp>
      <p:sp>
        <p:nvSpPr>
          <p:cNvPr id="432" name="Google Shape;432;p62"/>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sv-SE" sz="1800">
                <a:solidFill>
                  <a:schemeClr val="dk1"/>
                </a:solidFill>
              </a:rPr>
              <a:t>Set x2 to false.</a:t>
            </a:r>
            <a:br>
              <a:rPr lang="sv-SE" sz="1800"/>
            </a:br>
            <a:r>
              <a:rPr lang="sv-SE" sz="1800">
                <a:solidFill>
                  <a:schemeClr val="dk1"/>
                </a:solidFill>
                <a:latin typeface="Courier New"/>
                <a:ea typeface="Courier New"/>
                <a:cs typeface="Courier New"/>
                <a:sym typeface="Courier New"/>
              </a:rPr>
              <a:t>f = (</a:t>
            </a:r>
            <a:r>
              <a:rPr b="1" lang="sv-SE" sz="1800">
                <a:solidFill>
                  <a:srgbClr val="0000FF"/>
                </a:solidFill>
                <a:latin typeface="Courier New"/>
                <a:ea typeface="Courier New"/>
                <a:cs typeface="Courier New"/>
                <a:sym typeface="Courier New"/>
              </a:rPr>
              <a:t>1</a:t>
            </a:r>
            <a:r>
              <a:rPr lang="sv-SE" sz="1800">
                <a:solidFill>
                  <a:schemeClr val="dk1"/>
                </a:solidFill>
                <a:latin typeface="Courier New"/>
                <a:ea typeface="Courier New"/>
                <a:cs typeface="Courier New"/>
                <a:sym typeface="Courier New"/>
              </a:rPr>
              <a:t> || x5) &amp;&amp; (x1 || !x3 || x4) &amp;&amp; (x4 || ! x5) &amp;&amp; (x1|| </a:t>
            </a:r>
            <a:r>
              <a:rPr b="1" lang="sv-SE" sz="1800">
                <a:solidFill>
                  <a:srgbClr val="FF0000"/>
                </a:solidFill>
                <a:latin typeface="Courier New"/>
                <a:ea typeface="Courier New"/>
                <a:cs typeface="Courier New"/>
                <a:sym typeface="Courier New"/>
              </a:rPr>
              <a:t>0</a:t>
            </a:r>
            <a:r>
              <a:rPr lang="sv-SE" sz="1800">
                <a:solidFill>
                  <a:schemeClr val="dk1"/>
                </a:solidFill>
                <a:latin typeface="Courier New"/>
                <a:ea typeface="Courier New"/>
                <a:cs typeface="Courier New"/>
                <a:sym typeface="Courier New"/>
              </a:rPr>
              <a:t>)  </a:t>
            </a:r>
            <a:br>
              <a:rPr lang="sv-SE" sz="1800">
                <a:solidFill>
                  <a:schemeClr val="dk1"/>
                </a:solidFill>
                <a:latin typeface="Courier New"/>
                <a:ea typeface="Courier New"/>
                <a:cs typeface="Courier New"/>
                <a:sym typeface="Courier New"/>
              </a:rPr>
            </a:br>
            <a:r>
              <a:rPr lang="sv-SE" sz="1800">
                <a:solidFill>
                  <a:schemeClr val="dk1"/>
                </a:solidFill>
                <a:latin typeface="Courier New"/>
                <a:ea typeface="Courier New"/>
                <a:cs typeface="Courier New"/>
                <a:sym typeface="Courier New"/>
              </a:rPr>
              <a:t>f = (x1 || !x3 || x4) &amp;&amp; (x4 || ! x5) &amp;&amp; (x1) </a:t>
            </a:r>
            <a:endParaRPr sz="1800">
              <a:solidFill>
                <a:schemeClr val="dk1"/>
              </a:solidFill>
              <a:latin typeface="Courier New"/>
              <a:ea typeface="Courier New"/>
              <a:cs typeface="Courier New"/>
              <a:sym typeface="Courier New"/>
            </a:endParaRPr>
          </a:p>
          <a:p>
            <a:pPr indent="-342900" lvl="0" marL="457200" rtl="0" algn="l">
              <a:spcBef>
                <a:spcPts val="0"/>
              </a:spcBef>
              <a:spcAft>
                <a:spcPts val="0"/>
              </a:spcAft>
              <a:buClr>
                <a:schemeClr val="dk1"/>
              </a:buClr>
              <a:buSzPts val="1800"/>
              <a:buAutoNum type="arabicPeriod"/>
            </a:pPr>
            <a:r>
              <a:rPr b="1" lang="sv-SE" sz="1800">
                <a:solidFill>
                  <a:schemeClr val="dk1"/>
                </a:solidFill>
              </a:rPr>
              <a:t>Set x1 to true.</a:t>
            </a:r>
            <a:br>
              <a:rPr lang="sv-SE" sz="1800">
                <a:solidFill>
                  <a:schemeClr val="dk1"/>
                </a:solidFill>
              </a:rPr>
            </a:br>
            <a:r>
              <a:rPr lang="sv-SE" sz="1800">
                <a:solidFill>
                  <a:schemeClr val="dk1"/>
                </a:solidFill>
                <a:latin typeface="Courier New"/>
                <a:ea typeface="Courier New"/>
                <a:cs typeface="Courier New"/>
                <a:sym typeface="Courier New"/>
              </a:rPr>
              <a:t>f = (</a:t>
            </a:r>
            <a:r>
              <a:rPr b="1" lang="sv-SE" sz="1800">
                <a:solidFill>
                  <a:srgbClr val="0000FF"/>
                </a:solidFill>
                <a:latin typeface="Courier New"/>
                <a:ea typeface="Courier New"/>
                <a:cs typeface="Courier New"/>
                <a:sym typeface="Courier New"/>
              </a:rPr>
              <a:t>1</a:t>
            </a:r>
            <a:r>
              <a:rPr lang="sv-SE" sz="1800">
                <a:solidFill>
                  <a:schemeClr val="dk1"/>
                </a:solidFill>
                <a:latin typeface="Courier New"/>
                <a:ea typeface="Courier New"/>
                <a:cs typeface="Courier New"/>
                <a:sym typeface="Courier New"/>
              </a:rPr>
              <a:t> || !x3 || x4) &amp;&amp; (x4 || ! x5) &amp;&amp; (</a:t>
            </a:r>
            <a:r>
              <a:rPr b="1" lang="sv-SE" sz="1800">
                <a:solidFill>
                  <a:srgbClr val="0000FF"/>
                </a:solidFill>
                <a:latin typeface="Courier New"/>
                <a:ea typeface="Courier New"/>
                <a:cs typeface="Courier New"/>
                <a:sym typeface="Courier New"/>
              </a:rPr>
              <a:t>1</a:t>
            </a:r>
            <a:r>
              <a:rPr lang="sv-SE" sz="1800">
                <a:solidFill>
                  <a:schemeClr val="dk1"/>
                </a:solidFill>
                <a:latin typeface="Courier New"/>
                <a:ea typeface="Courier New"/>
                <a:cs typeface="Courier New"/>
                <a:sym typeface="Courier New"/>
              </a:rPr>
              <a:t>) </a:t>
            </a:r>
            <a:br>
              <a:rPr lang="sv-SE" sz="1800">
                <a:solidFill>
                  <a:schemeClr val="dk1"/>
                </a:solidFill>
                <a:latin typeface="Courier New"/>
                <a:ea typeface="Courier New"/>
                <a:cs typeface="Courier New"/>
                <a:sym typeface="Courier New"/>
              </a:rPr>
            </a:br>
            <a:r>
              <a:rPr lang="sv-SE" sz="1800">
                <a:solidFill>
                  <a:schemeClr val="dk1"/>
                </a:solidFill>
                <a:latin typeface="Courier New"/>
                <a:ea typeface="Courier New"/>
                <a:cs typeface="Courier New"/>
                <a:sym typeface="Courier New"/>
              </a:rPr>
              <a:t>f = (x4 || ! x5) </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Set x4 to false, then x5 to false.</a:t>
            </a:r>
            <a:endParaRPr sz="1800">
              <a:solidFill>
                <a:schemeClr val="dk1"/>
              </a:solidFill>
            </a:endParaRPr>
          </a:p>
        </p:txBody>
      </p:sp>
      <p:sp>
        <p:nvSpPr>
          <p:cNvPr id="433" name="Google Shape;433;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1"/>
                                        <p:tgtEl>
                                          <p:spTgt spid="4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Effect filter="fade" transition="in">
                                      <p:cBhvr>
                                        <p:cTn dur="1"/>
                                        <p:tgtEl>
                                          <p:spTgt spid="4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animEffect filter="fade" transition="in">
                                      <p:cBhvr>
                                        <p:cTn dur="1"/>
                                        <p:tgtEl>
                                          <p:spTgt spid="4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Refinement</a:t>
            </a:r>
            <a:endParaRPr/>
          </a:p>
        </p:txBody>
      </p:sp>
      <p:sp>
        <p:nvSpPr>
          <p:cNvPr id="439" name="Google Shape;439;p63"/>
          <p:cNvSpPr txBox="1"/>
          <p:nvPr>
            <p:ph idx="1" type="body"/>
          </p:nvPr>
        </p:nvSpPr>
        <p:spPr>
          <a:xfrm>
            <a:off x="468896" y="1282400"/>
            <a:ext cx="46002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Models have to balance precision with efficiency.</a:t>
            </a:r>
            <a:endParaRPr sz="2400"/>
          </a:p>
          <a:p>
            <a:pPr indent="-381000" lvl="0" marL="457200" marR="0" rtl="0" algn="l">
              <a:lnSpc>
                <a:spcPct val="100000"/>
              </a:lnSpc>
              <a:spcBef>
                <a:spcPts val="0"/>
              </a:spcBef>
              <a:spcAft>
                <a:spcPts val="0"/>
              </a:spcAft>
              <a:buSzPts val="2400"/>
              <a:buChar char="•"/>
            </a:pPr>
            <a:r>
              <a:rPr lang="sv-SE" sz="2400"/>
              <a:t>Abstractions that are too simple introduce failure paths that may not be in the real system.</a:t>
            </a:r>
            <a:endParaRPr sz="2400"/>
          </a:p>
          <a:p>
            <a:pPr indent="-381000" lvl="0" marL="457200" marR="0" rtl="0" algn="l">
              <a:lnSpc>
                <a:spcPct val="100000"/>
              </a:lnSpc>
              <a:spcBef>
                <a:spcPts val="0"/>
              </a:spcBef>
              <a:spcAft>
                <a:spcPts val="0"/>
              </a:spcAft>
              <a:buSzPts val="2400"/>
              <a:buChar char="•"/>
            </a:pPr>
            <a:r>
              <a:rPr lang="sv-SE" sz="2400"/>
              <a:t>Complex models may render model checking infeasible due to resource exhaustion.</a:t>
            </a:r>
            <a:endParaRPr sz="2400"/>
          </a:p>
        </p:txBody>
      </p:sp>
      <p:pic>
        <p:nvPicPr>
          <p:cNvPr descr="Screenshot from 2015-09-03 15:53:20.png" id="440" name="Google Shape;440;p63"/>
          <p:cNvPicPr preferRelativeResize="0"/>
          <p:nvPr/>
        </p:nvPicPr>
        <p:blipFill>
          <a:blip r:embed="rId3">
            <a:alphaModFix/>
          </a:blip>
          <a:stretch>
            <a:fillRect/>
          </a:stretch>
        </p:blipFill>
        <p:spPr>
          <a:xfrm>
            <a:off x="5068950" y="1282406"/>
            <a:ext cx="3617850" cy="2176593"/>
          </a:xfrm>
          <a:prstGeom prst="rect">
            <a:avLst/>
          </a:prstGeom>
          <a:noFill/>
          <a:ln>
            <a:noFill/>
          </a:ln>
        </p:spPr>
      </p:pic>
      <p:sp>
        <p:nvSpPr>
          <p:cNvPr id="441" name="Google Shape;44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About a Model?</a:t>
            </a:r>
            <a:endParaRPr/>
          </a:p>
        </p:txBody>
      </p:sp>
      <p:sp>
        <p:nvSpPr>
          <p:cNvPr id="170" name="Google Shape;17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have previously used models to analyze programs, and to generate test cases.</a:t>
            </a:r>
            <a:endParaRPr/>
          </a:p>
          <a:p>
            <a:pPr indent="-393700" lvl="0" marL="457200" marR="0" rtl="0" algn="l">
              <a:lnSpc>
                <a:spcPct val="100000"/>
              </a:lnSpc>
              <a:spcBef>
                <a:spcPts val="0"/>
              </a:spcBef>
              <a:spcAft>
                <a:spcPts val="0"/>
              </a:spcAft>
              <a:buSzPts val="2600"/>
              <a:buChar char="•"/>
            </a:pPr>
            <a:r>
              <a:rPr lang="sv-SE"/>
              <a:t>Models can be used to “tame” the complexity of the program.</a:t>
            </a:r>
            <a:endParaRPr/>
          </a:p>
          <a:p>
            <a:pPr indent="-368300" lvl="1" marL="914400" marR="0" rtl="0" algn="l">
              <a:lnSpc>
                <a:spcPct val="100000"/>
              </a:lnSpc>
              <a:spcBef>
                <a:spcPts val="0"/>
              </a:spcBef>
              <a:spcAft>
                <a:spcPts val="0"/>
              </a:spcAft>
              <a:buSzPts val="2200"/>
              <a:buChar char="•"/>
            </a:pPr>
            <a:r>
              <a:rPr lang="sv-SE"/>
              <a:t>Models are simpler than the real program.</a:t>
            </a:r>
            <a:endParaRPr/>
          </a:p>
          <a:p>
            <a:pPr indent="-368300" lvl="1" marL="914400" marR="0" rtl="0" algn="l">
              <a:lnSpc>
                <a:spcPct val="100000"/>
              </a:lnSpc>
              <a:spcBef>
                <a:spcPts val="0"/>
              </a:spcBef>
              <a:spcAft>
                <a:spcPts val="0"/>
              </a:spcAft>
              <a:buSzPts val="2200"/>
              <a:buChar char="•"/>
            </a:pPr>
            <a:r>
              <a:rPr lang="sv-SE"/>
              <a:t>By abstracting away unnecessary details, we can learn important insights.</a:t>
            </a:r>
            <a:endParaRPr/>
          </a:p>
          <a:p>
            <a:pPr indent="-393700" lvl="0" marL="457200" marR="0" rtl="0" algn="l">
              <a:lnSpc>
                <a:spcPct val="100000"/>
              </a:lnSpc>
              <a:spcBef>
                <a:spcPts val="0"/>
              </a:spcBef>
              <a:spcAft>
                <a:spcPts val="0"/>
              </a:spcAft>
              <a:buSzPts val="2600"/>
              <a:buChar char="•"/>
            </a:pPr>
            <a:r>
              <a:rPr lang="sv-SE"/>
              <a:t>Models can be used to verify full programs.</a:t>
            </a:r>
            <a:endParaRPr/>
          </a:p>
        </p:txBody>
      </p:sp>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47" name="Google Shape;447;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perform verification by creating models of the system and proving that the specification properties hold over the model.</a:t>
            </a:r>
            <a:endParaRPr/>
          </a:p>
          <a:p>
            <a:pPr indent="-393700" lvl="0" marL="457200" marR="0" rtl="0" algn="l">
              <a:lnSpc>
                <a:spcPct val="100000"/>
              </a:lnSpc>
              <a:spcBef>
                <a:spcPts val="0"/>
              </a:spcBef>
              <a:spcAft>
                <a:spcPts val="0"/>
              </a:spcAft>
              <a:buSzPts val="2600"/>
              <a:buChar char="•"/>
            </a:pPr>
            <a:r>
              <a:rPr lang="sv-SE"/>
              <a:t>To do so, we must express specifications as sets of logical formulae written in a temporal logic.</a:t>
            </a:r>
            <a:endParaRPr/>
          </a:p>
          <a:p>
            <a:pPr indent="-393700" lvl="0" marL="457200" marR="0" rtl="0" algn="l">
              <a:lnSpc>
                <a:spcPct val="100000"/>
              </a:lnSpc>
              <a:spcBef>
                <a:spcPts val="0"/>
              </a:spcBef>
              <a:spcAft>
                <a:spcPts val="0"/>
              </a:spcAft>
              <a:buSzPts val="2600"/>
              <a:buChar char="•"/>
            </a:pPr>
            <a:r>
              <a:rPr lang="sv-SE"/>
              <a:t>Finite state verification exhaustively searches the state space for violations of properties.</a:t>
            </a:r>
            <a:endParaRPr/>
          </a:p>
        </p:txBody>
      </p:sp>
      <p:sp>
        <p:nvSpPr>
          <p:cNvPr id="448" name="Google Shape;44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54" name="Google Shape;454;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By performing this process, we can gain confidence that the system will meet the specifications.</a:t>
            </a:r>
            <a:endParaRPr/>
          </a:p>
          <a:p>
            <a:pPr indent="-368300" lvl="1" marL="914400" marR="0" rtl="0" algn="l">
              <a:lnSpc>
                <a:spcPct val="100000"/>
              </a:lnSpc>
              <a:spcBef>
                <a:spcPts val="0"/>
              </a:spcBef>
              <a:spcAft>
                <a:spcPts val="0"/>
              </a:spcAft>
              <a:buSzPts val="2200"/>
              <a:buChar char="•"/>
            </a:pPr>
            <a:r>
              <a:rPr lang="sv-SE"/>
              <a:t>We can even generate test cases from the model to help demonstrate that properties still hold over the final system.</a:t>
            </a:r>
            <a:endParaRPr/>
          </a:p>
        </p:txBody>
      </p:sp>
      <p:sp>
        <p:nvSpPr>
          <p:cNvPr id="455" name="Google Shape;45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6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61" name="Google Shape;461;p6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62" name="Google Shape;462;p6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3" name="Google Shape;463;p6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64" name="Google Shape;464;p6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Exercise Session: Finite-State </a:t>
            </a:r>
            <a:r>
              <a:rPr lang="sv-SE"/>
              <a:t>Verification</a:t>
            </a:r>
            <a:r>
              <a:rPr lang="sv-SE"/>
              <a:t> </a:t>
            </a:r>
            <a:endParaRPr/>
          </a:p>
          <a:p>
            <a:pPr indent="-368300" lvl="1" marL="914400" rtl="0" algn="l">
              <a:lnSpc>
                <a:spcPct val="90000"/>
              </a:lnSpc>
              <a:spcBef>
                <a:spcPts val="0"/>
              </a:spcBef>
              <a:spcAft>
                <a:spcPts val="0"/>
              </a:spcAft>
              <a:buSzPts val="2200"/>
              <a:buChar char="•"/>
            </a:pPr>
            <a:r>
              <a:rPr lang="sv-SE"/>
              <a:t>More practice on what we talked about today.</a:t>
            </a:r>
            <a:endParaRPr/>
          </a:p>
          <a:p>
            <a:pPr indent="-393700" lvl="0" marL="457200" rtl="0" algn="l">
              <a:lnSpc>
                <a:spcPct val="90000"/>
              </a:lnSpc>
              <a:spcBef>
                <a:spcPts val="0"/>
              </a:spcBef>
              <a:spcAft>
                <a:spcPts val="0"/>
              </a:spcAft>
              <a:buSzPts val="2600"/>
              <a:buChar char="•"/>
            </a:pPr>
            <a:r>
              <a:rPr lang="sv-SE"/>
              <a:t>Next Time: Guest Lectures</a:t>
            </a:r>
            <a:endParaRPr/>
          </a:p>
          <a:p>
            <a:pPr indent="-368300" lvl="1" marL="914400" rtl="0" algn="l">
              <a:lnSpc>
                <a:spcPct val="90000"/>
              </a:lnSpc>
              <a:spcBef>
                <a:spcPts val="0"/>
              </a:spcBef>
              <a:spcAft>
                <a:spcPts val="0"/>
              </a:spcAft>
              <a:buSzPts val="2200"/>
              <a:buChar char="•"/>
            </a:pPr>
            <a:r>
              <a:rPr lang="sv-SE"/>
              <a:t>Testing (Anna Lundberg and Karolina Hawker, TIBCO) and Quality (Vard Antinyan, Volvo Cars) in industry.</a:t>
            </a:r>
            <a:endParaRPr/>
          </a:p>
          <a:p>
            <a:pPr indent="-368300" lvl="1" marL="914400" rtl="0" algn="l">
              <a:lnSpc>
                <a:spcPct val="90000"/>
              </a:lnSpc>
              <a:spcBef>
                <a:spcPts val="0"/>
              </a:spcBef>
              <a:spcAft>
                <a:spcPts val="0"/>
              </a:spcAft>
              <a:buSzPts val="2200"/>
              <a:buChar char="•"/>
            </a:pPr>
            <a:r>
              <a:rPr lang="sv-SE"/>
              <a:t>Please attend!!!!!</a:t>
            </a:r>
            <a:r>
              <a:rPr lang="sv-SE"/>
              <a:t>	</a:t>
            </a:r>
            <a:endParaRPr/>
          </a:p>
          <a:p>
            <a:pPr indent="-393700" lvl="0" marL="457200" rtl="0" algn="l">
              <a:lnSpc>
                <a:spcPct val="90000"/>
              </a:lnSpc>
              <a:spcBef>
                <a:spcPts val="0"/>
              </a:spcBef>
              <a:spcAft>
                <a:spcPts val="0"/>
              </a:spcAft>
              <a:buSzPts val="2600"/>
              <a:buChar char="•"/>
            </a:pPr>
            <a:r>
              <a:rPr lang="sv-SE"/>
              <a:t>Assignment 3</a:t>
            </a:r>
            <a:endParaRPr/>
          </a:p>
          <a:p>
            <a:pPr indent="-368300" lvl="1" marL="914400" rtl="0" algn="l">
              <a:lnSpc>
                <a:spcPct val="90000"/>
              </a:lnSpc>
              <a:spcBef>
                <a:spcPts val="0"/>
              </a:spcBef>
              <a:spcAft>
                <a:spcPts val="0"/>
              </a:spcAft>
              <a:buSzPts val="2200"/>
              <a:buChar char="•"/>
            </a:pPr>
            <a:r>
              <a:rPr lang="sv-SE"/>
              <a:t>Due next Friday</a:t>
            </a:r>
            <a:endParaRPr/>
          </a:p>
          <a:p>
            <a:pPr indent="-368300" lvl="1" marL="914400" rtl="0" algn="l">
              <a:lnSpc>
                <a:spcPct val="90000"/>
              </a:lnSpc>
              <a:spcBef>
                <a:spcPts val="0"/>
              </a:spcBef>
              <a:spcAft>
                <a:spcPts val="0"/>
              </a:spcAft>
              <a:buSzPts val="2200"/>
              <a:buChar char="•"/>
            </a:pPr>
            <a:r>
              <a:rPr lang="sv-SE"/>
              <a:t>Should get feedback to you on March 16 so you can study.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77" name="Google Shape;17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sv-SE"/>
              <a:t>If we can show that the model satisfies the requirement, then the program should as well.</a:t>
            </a:r>
            <a:endParaRPr/>
          </a:p>
          <a:p>
            <a:pPr indent="0" lvl="0" marL="0" marR="0" rtl="0" algn="l">
              <a:lnSpc>
                <a:spcPct val="100000"/>
              </a:lnSpc>
              <a:spcBef>
                <a:spcPts val="600"/>
              </a:spcBef>
              <a:spcAft>
                <a:spcPts val="0"/>
              </a:spcAft>
              <a:buNone/>
            </a:pPr>
            <a:r>
              <a:t/>
            </a:r>
            <a:endParaRPr sz="2400"/>
          </a:p>
        </p:txBody>
      </p:sp>
      <p:pic>
        <p:nvPicPr>
          <p:cNvPr descr="model-top.png" id="178" name="Google Shape;178;p29"/>
          <p:cNvPicPr preferRelativeResize="0"/>
          <p:nvPr/>
        </p:nvPicPr>
        <p:blipFill>
          <a:blip r:embed="rId3">
            <a:alphaModFix/>
          </a:blip>
          <a:stretch>
            <a:fillRect/>
          </a:stretch>
        </p:blipFill>
        <p:spPr>
          <a:xfrm>
            <a:off x="3011112" y="1440956"/>
            <a:ext cx="2468548" cy="1604400"/>
          </a:xfrm>
          <a:prstGeom prst="rect">
            <a:avLst/>
          </a:prstGeom>
          <a:noFill/>
          <a:ln>
            <a:noFill/>
          </a:ln>
        </p:spPr>
      </p:pic>
      <p:sp>
        <p:nvSpPr>
          <p:cNvPr id="179" name="Google Shape;179;p29"/>
          <p:cNvSpPr/>
          <p:nvPr/>
        </p:nvSpPr>
        <p:spPr>
          <a:xfrm>
            <a:off x="549638" y="1775363"/>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80" name="Google Shape;180;p29"/>
          <p:cNvCxnSpPr>
            <a:stCxn id="179" idx="0"/>
            <a:endCxn id="178" idx="1"/>
          </p:cNvCxnSpPr>
          <p:nvPr/>
        </p:nvCxnSpPr>
        <p:spPr>
          <a:xfrm flipH="1" rot="10800000">
            <a:off x="2569389" y="2243249"/>
            <a:ext cx="441600" cy="167100"/>
          </a:xfrm>
          <a:prstGeom prst="straightConnector1">
            <a:avLst/>
          </a:prstGeom>
          <a:noFill/>
          <a:ln cap="flat" cmpd="sng" w="19050">
            <a:solidFill>
              <a:schemeClr val="dk2"/>
            </a:solidFill>
            <a:prstDash val="solid"/>
            <a:round/>
            <a:headEnd len="med" w="med" type="none"/>
            <a:tailEnd len="med" w="med" type="triangle"/>
          </a:ln>
        </p:spPr>
      </p:cxnSp>
      <p:sp>
        <p:nvSpPr>
          <p:cNvPr id="181" name="Google Shape;181;p29"/>
          <p:cNvSpPr/>
          <p:nvPr/>
        </p:nvSpPr>
        <p:spPr>
          <a:xfrm>
            <a:off x="6742513" y="1961934"/>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82" name="Google Shape;182;p29"/>
          <p:cNvCxnSpPr>
            <a:stCxn id="178" idx="3"/>
            <a:endCxn id="181" idx="1"/>
          </p:cNvCxnSpPr>
          <p:nvPr/>
        </p:nvCxnSpPr>
        <p:spPr>
          <a:xfrm>
            <a:off x="5479661" y="2243156"/>
            <a:ext cx="1263000" cy="16710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9"/>
          <p:cNvSpPr txBox="1"/>
          <p:nvPr/>
        </p:nvSpPr>
        <p:spPr>
          <a:xfrm>
            <a:off x="549663" y="3129600"/>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84" name="Google Shape;184;p29"/>
          <p:cNvSpPr txBox="1"/>
          <p:nvPr/>
        </p:nvSpPr>
        <p:spPr>
          <a:xfrm>
            <a:off x="3560388" y="3045356"/>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185" name="Google Shape;185;p29"/>
          <p:cNvSpPr txBox="1"/>
          <p:nvPr/>
        </p:nvSpPr>
        <p:spPr>
          <a:xfrm>
            <a:off x="6500863" y="3006038"/>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Finite-State Verification</a:t>
            </a:r>
            <a:endParaRPr/>
          </a:p>
        </p:txBody>
      </p:sp>
      <p:sp>
        <p:nvSpPr>
          <p:cNvPr id="192" name="Google Shape;19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specification as a set of logical properties, written as Boolean formulae.</a:t>
            </a:r>
            <a:endParaRPr/>
          </a:p>
          <a:p>
            <a:pPr indent="-393700" lvl="0" marL="457200" rtl="0" algn="l">
              <a:spcBef>
                <a:spcPts val="0"/>
              </a:spcBef>
              <a:spcAft>
                <a:spcPts val="0"/>
              </a:spcAft>
              <a:buSzPts val="2600"/>
              <a:buChar char="•"/>
            </a:pPr>
            <a:r>
              <a:rPr lang="sv-SE"/>
              <a:t>Exhaustively search the state space of the model for violations of those properties.</a:t>
            </a:r>
            <a:endParaRPr/>
          </a:p>
          <a:p>
            <a:pPr indent="-393700" lvl="0" marL="457200" rtl="0" algn="l">
              <a:spcBef>
                <a:spcPts val="0"/>
              </a:spcBef>
              <a:spcAft>
                <a:spcPts val="0"/>
              </a:spcAft>
              <a:buSzPts val="2600"/>
              <a:buChar char="•"/>
            </a:pPr>
            <a:r>
              <a:rPr lang="sv-SE"/>
              <a:t>If the property holds - proof</a:t>
            </a:r>
            <a:br>
              <a:rPr lang="sv-SE"/>
            </a:br>
            <a:r>
              <a:rPr lang="sv-SE"/>
              <a:t>that the model is correct.</a:t>
            </a:r>
            <a:endParaRPr/>
          </a:p>
          <a:p>
            <a:pPr indent="-393700" lvl="0" marL="457200" rtl="0" algn="l">
              <a:spcBef>
                <a:spcPts val="0"/>
              </a:spcBef>
              <a:spcAft>
                <a:spcPts val="0"/>
              </a:spcAft>
              <a:buSzPts val="2600"/>
              <a:buChar char="•"/>
            </a:pPr>
            <a:r>
              <a:rPr lang="sv-SE"/>
              <a:t>Contrast with testing -</a:t>
            </a:r>
            <a:br>
              <a:rPr lang="sv-SE"/>
            </a:br>
            <a:r>
              <a:rPr lang="sv-SE"/>
              <a:t>no violation might just</a:t>
            </a:r>
            <a:br>
              <a:rPr lang="sv-SE"/>
            </a:br>
            <a:r>
              <a:rPr lang="sv-SE"/>
              <a:t>mean bad tests.</a:t>
            </a:r>
            <a:endParaRPr/>
          </a:p>
          <a:p>
            <a:pPr indent="0" lvl="0" marL="0" marR="0" rtl="0" algn="l">
              <a:lnSpc>
                <a:spcPct val="100000"/>
              </a:lnSpc>
              <a:spcBef>
                <a:spcPts val="600"/>
              </a:spcBef>
              <a:spcAft>
                <a:spcPts val="0"/>
              </a:spcAft>
              <a:buNone/>
            </a:pPr>
            <a:r>
              <a:t/>
            </a:r>
            <a:endParaRPr sz="2400"/>
          </a:p>
        </p:txBody>
      </p:sp>
      <p:pic>
        <p:nvPicPr>
          <p:cNvPr descr="Screenshot from 2015-09-03 12:22:58.png" id="193" name="Google Shape;193;p30"/>
          <p:cNvPicPr preferRelativeResize="0"/>
          <p:nvPr/>
        </p:nvPicPr>
        <p:blipFill>
          <a:blip r:embed="rId3">
            <a:alphaModFix/>
          </a:blip>
          <a:stretch>
            <a:fillRect/>
          </a:stretch>
        </p:blipFill>
        <p:spPr>
          <a:xfrm>
            <a:off x="5804870" y="3004190"/>
            <a:ext cx="2788876" cy="1687913"/>
          </a:xfrm>
          <a:prstGeom prst="rect">
            <a:avLst/>
          </a:prstGeom>
          <a:noFill/>
          <a:ln>
            <a:noFill/>
          </a:ln>
        </p:spPr>
      </p:pic>
      <p:sp>
        <p:nvSpPr>
          <p:cNvPr id="194" name="Google Shape;19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200" name="Google Shape;20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Formulating specification statements as formal logical expressions.</a:t>
            </a:r>
            <a:endParaRPr/>
          </a:p>
          <a:p>
            <a:pPr indent="-368300" lvl="1" marL="914400" marR="0" rtl="0" algn="l">
              <a:lnSpc>
                <a:spcPct val="100000"/>
              </a:lnSpc>
              <a:spcBef>
                <a:spcPts val="0"/>
              </a:spcBef>
              <a:spcAft>
                <a:spcPts val="0"/>
              </a:spcAft>
              <a:buSzPts val="2200"/>
              <a:buChar char="•"/>
            </a:pPr>
            <a:r>
              <a:rPr lang="sv-SE"/>
              <a:t>Introduction to temporal logic.</a:t>
            </a:r>
            <a:endParaRPr/>
          </a:p>
          <a:p>
            <a:pPr indent="-393700" lvl="0" marL="457200" rtl="0" algn="l">
              <a:spcBef>
                <a:spcPts val="1000"/>
              </a:spcBef>
              <a:spcAft>
                <a:spcPts val="0"/>
              </a:spcAft>
              <a:buSzPts val="2600"/>
              <a:buChar char="•"/>
            </a:pPr>
            <a:r>
              <a:rPr lang="sv-SE"/>
              <a:t>Building behavioral models in NuSMV.</a:t>
            </a:r>
            <a:endParaRPr/>
          </a:p>
          <a:p>
            <a:pPr indent="-393700" lvl="0" marL="457200" marR="0" rtl="0" algn="l">
              <a:lnSpc>
                <a:spcPct val="100000"/>
              </a:lnSpc>
              <a:spcBef>
                <a:spcPts val="0"/>
              </a:spcBef>
              <a:spcAft>
                <a:spcPts val="0"/>
              </a:spcAft>
              <a:buSzPts val="2600"/>
              <a:buChar char="•"/>
            </a:pPr>
            <a:r>
              <a:rPr lang="sv-SE"/>
              <a:t>Performing finite-state verification over the model.</a:t>
            </a:r>
            <a:endParaRPr/>
          </a:p>
          <a:p>
            <a:pPr indent="-368300" lvl="1" marL="914400" marR="0" rtl="0" algn="l">
              <a:lnSpc>
                <a:spcPct val="100000"/>
              </a:lnSpc>
              <a:spcBef>
                <a:spcPts val="0"/>
              </a:spcBef>
              <a:spcAft>
                <a:spcPts val="0"/>
              </a:spcAft>
              <a:buSzPts val="2200"/>
              <a:buChar char="•"/>
            </a:pPr>
            <a:r>
              <a:rPr lang="sv-SE"/>
              <a:t>Exhaustive search algorithms.</a:t>
            </a:r>
            <a:endParaRPr/>
          </a:p>
        </p:txBody>
      </p:sp>
      <p:sp>
        <p:nvSpPr>
          <p:cNvPr id="201" name="Google Shape;20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8" name="Google Shape;208;p3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Expressing Specification Statements as Provable Properties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14" name="Google Shape;21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Properties expressed in a formal logic.</a:t>
            </a:r>
            <a:endParaRPr/>
          </a:p>
          <a:p>
            <a:pPr indent="-368300" lvl="1" marL="914400" marR="0" rtl="0" algn="l">
              <a:lnSpc>
                <a:spcPct val="100000"/>
              </a:lnSpc>
              <a:spcBef>
                <a:spcPts val="0"/>
              </a:spcBef>
              <a:spcAft>
                <a:spcPts val="0"/>
              </a:spcAft>
              <a:buSzPts val="2200"/>
              <a:buChar char="•"/>
            </a:pPr>
            <a:r>
              <a:rPr lang="sv-SE"/>
              <a:t>Temporal logic ensures that properties hold over execution paths, not just at a single point in time.</a:t>
            </a:r>
            <a:endParaRPr/>
          </a:p>
          <a:p>
            <a:pPr indent="-393700" lvl="0" marL="457200" marR="0" rtl="0" algn="l">
              <a:lnSpc>
                <a:spcPct val="100000"/>
              </a:lnSpc>
              <a:spcBef>
                <a:spcPts val="0"/>
              </a:spcBef>
              <a:spcAft>
                <a:spcPts val="0"/>
              </a:spcAft>
              <a:buSzPts val="2600"/>
              <a:buChar char="•"/>
            </a:pPr>
            <a:r>
              <a:rPr lang="sv-SE"/>
              <a:t>Safety Properties</a:t>
            </a:r>
            <a:endParaRPr/>
          </a:p>
          <a:p>
            <a:pPr indent="-368300" lvl="1" marL="914400" marR="0" rtl="0" algn="l">
              <a:lnSpc>
                <a:spcPct val="100000"/>
              </a:lnSpc>
              <a:spcBef>
                <a:spcPts val="0"/>
              </a:spcBef>
              <a:spcAft>
                <a:spcPts val="0"/>
              </a:spcAft>
              <a:buSzPts val="2200"/>
              <a:buChar char="•"/>
            </a:pPr>
            <a:r>
              <a:rPr lang="sv-SE"/>
              <a:t>System </a:t>
            </a:r>
            <a:r>
              <a:rPr b="1" lang="sv-SE"/>
              <a:t>never</a:t>
            </a:r>
            <a:r>
              <a:rPr lang="sv-SE"/>
              <a:t> reaches bad state.</a:t>
            </a:r>
            <a:endParaRPr/>
          </a:p>
          <a:p>
            <a:pPr indent="-368300" lvl="1" marL="914400" marR="0" rtl="0" algn="l">
              <a:lnSpc>
                <a:spcPct val="100000"/>
              </a:lnSpc>
              <a:spcBef>
                <a:spcPts val="0"/>
              </a:spcBef>
              <a:spcAft>
                <a:spcPts val="0"/>
              </a:spcAft>
              <a:buSzPts val="2200"/>
              <a:buChar char="•"/>
            </a:pPr>
            <a:r>
              <a:rPr b="1" lang="sv-SE"/>
              <a:t>Always</a:t>
            </a:r>
            <a:r>
              <a:rPr lang="sv-SE"/>
              <a:t> in some good state.</a:t>
            </a:r>
            <a:endParaRPr/>
          </a:p>
          <a:p>
            <a:pPr indent="-393700" lvl="0" marL="457200" marR="0" rtl="0" algn="l">
              <a:lnSpc>
                <a:spcPct val="100000"/>
              </a:lnSpc>
              <a:spcBef>
                <a:spcPts val="0"/>
              </a:spcBef>
              <a:spcAft>
                <a:spcPts val="0"/>
              </a:spcAft>
              <a:buSzPts val="2600"/>
              <a:buChar char="•"/>
            </a:pPr>
            <a:r>
              <a:rPr lang="sv-SE"/>
              <a:t>Liveness Properties</a:t>
            </a:r>
            <a:endParaRPr/>
          </a:p>
          <a:p>
            <a:pPr indent="-368300" lvl="1" marL="914400" marR="0" rtl="0" algn="l">
              <a:lnSpc>
                <a:spcPct val="100000"/>
              </a:lnSpc>
              <a:spcBef>
                <a:spcPts val="0"/>
              </a:spcBef>
              <a:spcAft>
                <a:spcPts val="0"/>
              </a:spcAft>
              <a:buSzPts val="2200"/>
              <a:buChar char="•"/>
            </a:pPr>
            <a:r>
              <a:rPr b="1" lang="sv-SE"/>
              <a:t>Eventually</a:t>
            </a:r>
            <a:r>
              <a:rPr lang="sv-SE"/>
              <a:t> useful things happen.</a:t>
            </a:r>
            <a:endParaRPr/>
          </a:p>
          <a:p>
            <a:pPr indent="-368300" lvl="1" marL="914400" marR="0" rtl="0" algn="l">
              <a:lnSpc>
                <a:spcPct val="100000"/>
              </a:lnSpc>
              <a:spcBef>
                <a:spcPts val="0"/>
              </a:spcBef>
              <a:spcAft>
                <a:spcPts val="0"/>
              </a:spcAft>
              <a:buSzPts val="2200"/>
              <a:buChar char="•"/>
            </a:pPr>
            <a:r>
              <a:rPr b="1" lang="sv-SE"/>
              <a:t>Fairness</a:t>
            </a:r>
            <a:r>
              <a:rPr lang="sv-SE"/>
              <a:t> criteria.</a:t>
            </a:r>
            <a:endParaRPr/>
          </a:p>
          <a:p>
            <a:pPr indent="0" lvl="0" marL="0" marR="0" rtl="0" algn="l">
              <a:lnSpc>
                <a:spcPct val="100000"/>
              </a:lnSpc>
              <a:spcBef>
                <a:spcPts val="600"/>
              </a:spcBef>
              <a:spcAft>
                <a:spcPts val="0"/>
              </a:spcAft>
              <a:buNone/>
            </a:pPr>
            <a:r>
              <a:t/>
            </a:r>
            <a:endParaRPr sz="2400"/>
          </a:p>
        </p:txBody>
      </p:sp>
      <p:sp>
        <p:nvSpPr>
          <p:cNvPr id="215" name="Google Shape;21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