
<file path=[Content_Types].xml><?xml version="1.0" encoding="utf-8"?>
<Types xmlns="http://schemas.openxmlformats.org/package/2006/content-types">
  <Default ContentType="image/png" Extension="png"/>
  <Default ContentType="application/vnd.openxmlformats-package.relationships+xml" Extension="rels"/>
  <Default ContentType="application/xml" Extension="xml"/>
  <Override ContentType="application/vnd.openxmlformats-officedocument.presentationml.notesMaster+xml" PartName="/ppt/notesMasters/notesMaster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notesSlide+xml" PartName="/ppt/notesSlides/notesSlide25.xml"/>
  <Override ContentType="application/vnd.openxmlformats-officedocument.presentationml.notesSlide+xml" PartName="/ppt/notesSlides/notesSlide26.xml"/>
  <Override ContentType="application/vnd.openxmlformats-officedocument.presentationml.notesSlide+xml" PartName="/ppt/notesSlides/notesSlide27.xml"/>
  <Override ContentType="application/vnd.openxmlformats-officedocument.presentationml.notesSlide+xml" PartName="/ppt/notesSlides/notesSlide28.xml"/>
  <Override ContentType="application/vnd.openxmlformats-officedocument.presentationml.notesSlide+xml" PartName="/ppt/notesSlides/notesSlide29.xml"/>
  <Override ContentType="application/vnd.openxmlformats-officedocument.presentationml.notesSlide+xml" PartName="/ppt/notesSlides/notesSlide30.xml"/>
  <Override ContentType="application/vnd.openxmlformats-officedocument.presentationml.notesSlide+xml" PartName="/ppt/notesSlides/notesSlide31.xml"/>
  <Override ContentType="application/vnd.openxmlformats-officedocument.presentationml.notesSlide+xml" PartName="/ppt/notesSlides/notesSlide32.xml"/>
  <Override ContentType="application/vnd.openxmlformats-officedocument.presentationml.notesSlide+xml" PartName="/ppt/notesSlides/notesSlide33.xml"/>
  <Override ContentType="application/vnd.openxmlformats-officedocument.presentationml.notesSlide+xml" PartName="/ppt/notesSlides/notesSlide34.xml"/>
  <Override ContentType="application/vnd.openxmlformats-officedocument.presentationml.notesSlide+xml" PartName="/ppt/notesSlides/notesSlide35.xml"/>
  <Override ContentType="application/vnd.openxmlformats-officedocument.presentationml.notesSlide+xml" PartName="/ppt/notesSlides/notesSlide36.xml"/>
  <Override ContentType="application/vnd.openxmlformats-officedocument.presentationml.notesSlide+xml" PartName="/ppt/notesSlides/notesSlide37.xml"/>
  <Override ContentType="application/vnd.openxmlformats-officedocument.presentationml.notesSlide+xml" PartName="/ppt/notesSlides/notesSlide38.xml"/>
  <Override ContentType="application/vnd.openxmlformats-officedocument.presentationml.notesSlide+xml" PartName="/ppt/notesSlides/notesSlide39.xml"/>
  <Override ContentType="application/vnd.openxmlformats-officedocument.presentationml.notesSlide+xml" PartName="/ppt/notesSlides/notesSlide40.xml"/>
  <Override ContentType="application/vnd.openxmlformats-officedocument.presentationml.notesSlide+xml" PartName="/ppt/notesSlides/notesSlide41.xml"/>
  <Override ContentType="application/vnd.openxmlformats-officedocument.presentationml.notesSlide+xml" PartName="/ppt/notesSlides/notesSlide42.xml"/>
  <Override ContentType="application/vnd.openxmlformats-officedocument.presentationml.notesSlide+xml" PartName="/ppt/notesSlides/notesSlide43.xml"/>
  <Override ContentType="application/vnd.openxmlformats-officedocument.presentationml.notesSlide+xml" PartName="/ppt/notesSlides/notesSlide4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47.xml"/>
  <Override ContentType="application/vnd.openxmlformats-officedocument.presentationml.notesSlide+xml" PartName="/ppt/notesSlides/notesSlide48.xml"/>
  <Override ContentType="application/vnd.openxmlformats-officedocument.presentationml.notesSlide+xml" PartName="/ppt/notesSlides/notesSlide49.xml"/>
  <Override ContentType="application/vnd.openxmlformats-officedocument.presentationml.notesSlide+xml" PartName="/ppt/notesSlides/notesSlide50.xml"/>
  <Override ContentType="application/vnd.openxmlformats-officedocument.presentationml.notesSlide+xml" PartName="/ppt/notesSlides/notesSlide51.xml"/>
  <Override ContentType="application/vnd.openxmlformats-officedocument.presentationml.notesSlide+xml" PartName="/ppt/notesSlides/notesSlide52.xml"/>
  <Override ContentType="application/vnd.openxmlformats-officedocument.presentationml.notesSlide+xml" PartName="/ppt/notesSlides/notesSlide53.xml"/>
  <Override ContentType="application/vnd.openxmlformats-officedocument.presentationml.notesSlide+xml" PartName="/ppt/notesSlides/notesSlide54.xml"/>
  <Override ContentType="application/vnd.openxmlformats-officedocument.presentationml.notesSlide+xml" PartName="/ppt/notesSlides/notesSlide55.xml"/>
  <Override ContentType="application/vnd.openxmlformats-officedocument.presentationml.notesSlide+xml" PartName="/ppt/notesSlides/notesSlide56.xml"/>
  <Override ContentType="application/vnd.openxmlformats-officedocument.presentationml.notesSlide+xml" PartName="/ppt/notesSlides/notesSlide57.xml"/>
  <Override ContentType="application/vnd.openxmlformats-officedocument.presentationml.notesSlide+xml" PartName="/ppt/notesSlides/notesSlide58.xml"/>
  <Override ContentType="application/vnd.openxmlformats-officedocument.presentationml.notesSlide+xml" PartName="/ppt/notesSlides/notesSlide59.xml"/>
  <Override ContentType="application/vnd.openxmlformats-officedocument.presentationml.notesSlide+xml" PartName="/ppt/notesSlides/notesSlide60.xml"/>
  <Override ContentType="application/vnd.openxmlformats-officedocument.presentationml.notesSlide+xml" PartName="/ppt/notesSlides/notesSlide61.xml"/>
  <Override ContentType="application/vnd.openxmlformats-officedocument.presentationml.notesSlide+xml" PartName="/ppt/notesSlides/notesSlide62.xml"/>
  <Override ContentType="application/vnd.openxmlformats-officedocument.presentationml.notesSlide+xml" PartName="/ppt/notesSlides/notesSlide63.xml"/>
  <Override ContentType="application/vnd.openxmlformats-officedocument.presentationml.notesSlide+xml" PartName="/ppt/notesSlides/notesSlide64.xml"/>
  <Override ContentType="application/vnd.openxmlformats-officedocument.presentationml.notesSlide+xml" PartName="/ppt/notesSlides/notesSlide65.xml"/>
  <Override ContentType="application/vnd.openxmlformats-officedocument.presentationml.notesSlide+xml" PartName="/ppt/notesSlides/notesSlide66.xml"/>
  <Override ContentType="application/vnd.openxmlformats-officedocument.presentationml.notesSlide+xml" PartName="/ppt/notesSlides/notesSlide67.xml"/>
  <Override ContentType="application/vnd.openxmlformats-officedocument.presentationml.notesSlide+xml" PartName="/ppt/notesSlides/notesSlide68.xml"/>
  <Override ContentType="application/vnd.openxmlformats-officedocument.presentationml.notesSlide+xml" PartName="/ppt/notesSlides/notesSlide69.xml"/>
  <Override ContentType="application/vnd.openxmlformats-officedocument.presentationml.notesSlide+xml" PartName="/ppt/notesSlides/notesSlide70.xml"/>
  <Override ContentType="application/vnd.openxmlformats-officedocument.presentationml.notesSlide+xml" PartName="/ppt/notesSlides/notesSlide71.xml"/>
  <Override ContentType="application/vnd.openxmlformats-officedocument.presentationml.notesSlide+xml" PartName="/ppt/notesSlides/notesSlide72.xml"/>
  <Override ContentType="application/vnd.openxmlformats-officedocument.presentationml.notesSlide+xml" PartName="/ppt/notesSlides/notesSlide73.xml"/>
  <Override ContentType="application/vnd.openxmlformats-officedocument.presentationml.notesSlide+xml" PartName="/ppt/notesSlides/notesSlide74.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slideMaster+xml" PartName="/ppt/slideMasters/slideMaster3.xml"/>
  <Override ContentType="application/vnd.openxmlformats-officedocument.presentationml.tableStyles+xml" PartName="/ppt/tableStyles.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43BBA2-9049-4B5C-91CF-FC2017CC65D7}">
  <a:tblStyle styleId="{6143BBA2-9049-4B5C-91CF-FC2017CC65D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75" Type="http://schemas.openxmlformats.org/officeDocument/2006/relationships/slide" Target="slides/slide67.xml"/><Relationship Id="rId30" Type="http://schemas.openxmlformats.org/officeDocument/2006/relationships/slide" Target="slides/slide22.xml"/><Relationship Id="rId74" Type="http://schemas.openxmlformats.org/officeDocument/2006/relationships/slide" Target="slides/slide66.xml"/><Relationship Id="rId33" Type="http://schemas.openxmlformats.org/officeDocument/2006/relationships/slide" Target="slides/slide25.xml"/><Relationship Id="rId77" Type="http://schemas.openxmlformats.org/officeDocument/2006/relationships/slide" Target="slides/slide69.xml"/><Relationship Id="rId32" Type="http://schemas.openxmlformats.org/officeDocument/2006/relationships/slide" Target="slides/slide24.xml"/><Relationship Id="rId76" Type="http://schemas.openxmlformats.org/officeDocument/2006/relationships/slide" Target="slides/slide68.xml"/><Relationship Id="rId35" Type="http://schemas.openxmlformats.org/officeDocument/2006/relationships/slide" Target="slides/slide27.xml"/><Relationship Id="rId79" Type="http://schemas.openxmlformats.org/officeDocument/2006/relationships/slide" Target="slides/slide71.xml"/><Relationship Id="rId34" Type="http://schemas.openxmlformats.org/officeDocument/2006/relationships/slide" Target="slides/slide26.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0025971e9_0_6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025971e9_0_6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0025971e9_0_6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025971e9_0_6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0025971e9_0_6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025971e9_0_6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0025971e9_0_10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0025971e9_0_10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0025971e9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0025971e9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3" name="Shape 223"/>
        <p:cNvGrpSpPr/>
        <p:nvPr/>
      </p:nvGrpSpPr>
      <p:grpSpPr>
        <a:xfrm>
          <a:off x="0" y="0"/>
          <a:ext cx="0" cy="0"/>
          <a:chOff x="0" y="0"/>
          <a:chExt cx="0" cy="0"/>
        </a:xfrm>
      </p:grpSpPr>
      <p:sp>
        <p:nvSpPr>
          <p:cNvPr id="224" name="Google Shape;224;g70025971e9_0_10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0025971e9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Google Shape;231;g70025971e9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0025971e9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Google Shape;238;g70025971e9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025971e9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70025971e9_0_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70025971e9_0_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i="1" lang="sv-SE">
                <a:solidFill>
                  <a:schemeClr val="dk1"/>
                </a:solidFill>
              </a:rPr>
              <a:t>A pipelined system may involve several processors working in tandem to solve a 	particular problem. It may therefore be able to process very large volumes of transactions (high throughput) due to partitioning the problem into segments that are handled sequentially, while still exhibiting poor response time (each segment takes time t, with number of segments s, so the total response time is </a:t>
            </a:r>
            <a:r>
              <a:rPr i="1" lang="sv-SE"/>
              <a:t>t</a:t>
            </a:r>
            <a:r>
              <a:rPr i="1" lang="sv-SE">
                <a:solidFill>
                  <a:schemeClr val="dk1"/>
                </a:solidFill>
              </a:rPr>
              <a:t>*s).</a:t>
            </a:r>
            <a:endParaRPr i="1">
              <a:solidFill>
                <a:schemeClr val="dk1"/>
              </a:solidFill>
            </a:endParaRPr>
          </a:p>
          <a:p>
            <a:pPr indent="0" lvl="0" marL="0" rtl="0" algn="l">
              <a:spcBef>
                <a:spcPts val="0"/>
              </a:spcBef>
              <a:spcAft>
                <a:spcPts val="0"/>
              </a:spcAft>
              <a:buClr>
                <a:schemeClr val="dk1"/>
              </a:buClr>
              <a:buSzPts val="1100"/>
              <a:buFont typeface="Arial"/>
              <a:buNone/>
            </a:pPr>
            <a:r>
              <a:rPr i="1" lang="sv-SE">
                <a:solidFill>
                  <a:schemeClr val="dk1"/>
                </a:solidFill>
              </a:rPr>
              <a:t>Instead, imagine a single processor non-pipelined system that processes 	requests sequentially. If there are few requests, it will have better response time than the pipelined system because there is no latency in servicing the request. However, it will have very poor throughput under heavy load.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70025971e9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70025971e9_0_5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There are several reasons. The most obvious one being doing a poor job finding the black-box test cases. Since we assume we did a good job, this is not the case. </a:t>
            </a:r>
            <a:endParaRPr i="1">
              <a:solidFill>
                <a:schemeClr val="dk1"/>
              </a:solidFill>
            </a:endParaRPr>
          </a:p>
          <a:p>
            <a:pPr indent="0" lvl="0" marL="0" rtl="0" algn="l">
              <a:lnSpc>
                <a:spcPct val="115000"/>
              </a:lnSpc>
              <a:spcBef>
                <a:spcPts val="0"/>
              </a:spcBef>
              <a:spcAft>
                <a:spcPts val="0"/>
              </a:spcAft>
              <a:buNone/>
            </a:pPr>
            <a:r>
              <a:rPr i="1" lang="sv-SE">
                <a:solidFill>
                  <a:schemeClr val="dk1"/>
                </a:solidFill>
              </a:rPr>
              <a:t>- 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endParaRPr i="1">
              <a:solidFill>
                <a:schemeClr val="dk1"/>
              </a:solidFill>
            </a:endParaRPr>
          </a:p>
          <a:p>
            <a:pPr indent="0" lvl="0" marL="0" rtl="0" algn="l">
              <a:lnSpc>
                <a:spcPct val="115000"/>
              </a:lnSpc>
              <a:spcBef>
                <a:spcPts val="0"/>
              </a:spcBef>
              <a:spcAft>
                <a:spcPts val="0"/>
              </a:spcAft>
              <a:buNone/>
            </a:pPr>
            <a:r>
              <a:rPr i="1" lang="sv-SE">
                <a:solidFill>
                  <a:schemeClr val="dk1"/>
                </a:solidFill>
              </a:rPr>
              <a:t>- 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endParaRPr i="1">
              <a:solidFill>
                <a:schemeClr val="dk1"/>
              </a:solidFill>
            </a:endParaRPr>
          </a:p>
          <a:p>
            <a:pPr indent="0" lvl="0" marL="0" rtl="0" algn="l">
              <a:lnSpc>
                <a:spcPct val="115000"/>
              </a:lnSpc>
              <a:spcBef>
                <a:spcPts val="0"/>
              </a:spcBef>
              <a:spcAft>
                <a:spcPts val="0"/>
              </a:spcAft>
              <a:buNone/>
            </a:pPr>
            <a:r>
              <a:rPr i="1" lang="sv-SE">
                <a:solidFill>
                  <a:schemeClr val="dk1"/>
                </a:solidFill>
              </a:rPr>
              <a:t>- 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black box testing you are unlikely to cover much of those switch statements.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Impossible combination of conditions, defensive programming, unreachable/unused code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70025971e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0025971e9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7" name="Shape 367"/>
        <p:cNvGrpSpPr/>
        <p:nvPr/>
      </p:nvGrpSpPr>
      <p:grpSpPr>
        <a:xfrm>
          <a:off x="0" y="0"/>
          <a:ext cx="0" cy="0"/>
          <a:chOff x="0" y="0"/>
          <a:chExt cx="0" cy="0"/>
        </a:xfrm>
      </p:grpSpPr>
      <p:sp>
        <p:nvSpPr>
          <p:cNvPr id="368" name="Google Shape;368;g70025971e9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0025971e9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8450" lvl="0" marL="457200" rtl="0" algn="l">
              <a:spcBef>
                <a:spcPts val="0"/>
              </a:spcBef>
              <a:spcAft>
                <a:spcPts val="0"/>
              </a:spcAft>
              <a:buClr>
                <a:schemeClr val="dk1"/>
              </a:buClr>
              <a:buSzPts val="1100"/>
              <a:buAutoNum type="arabicPeriod"/>
            </a:pPr>
            <a:r>
              <a:rPr i="1" lang="sv-SE">
                <a:solidFill>
                  <a:schemeClr val="dk1"/>
                </a:solidFill>
              </a:rPr>
              <a:t>A test case will greatly help us in the integration testing phase. Now our testing groups can start defining test cases and procedures early and be ready when the system is coming on-line. </a:t>
            </a:r>
            <a:endParaRPr i="1">
              <a:solidFill>
                <a:schemeClr val="dk1"/>
              </a:solidFill>
            </a:endParaRPr>
          </a:p>
          <a:p>
            <a:pPr indent="-298450" lvl="0" marL="457200" rtl="0" algn="l">
              <a:spcBef>
                <a:spcPts val="0"/>
              </a:spcBef>
              <a:spcAft>
                <a:spcPts val="0"/>
              </a:spcAft>
              <a:buClr>
                <a:schemeClr val="dk1"/>
              </a:buClr>
              <a:buSzPts val="1100"/>
              <a:buAutoNum type="arabicPeriod"/>
            </a:pPr>
            <a:r>
              <a:rPr i="1" lang="sv-SE">
                <a:solidFill>
                  <a:schemeClr val="dk1"/>
                </a:solidFill>
              </a:rPr>
              <a:t>Test cases force us to write testable (thus, pretty good) requirements. If a requirement is not testable, we simply cannot write a test case.</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The airport connection check is part of a travel reservation system. It is intended to check the validity of a single connection between two flights in an itinerary. For instance, if the arrival airport of Flight A differs from the departure airport of Flight B, the connection is invalid. Likewise, if the departure time of Flight B is too close to the arrival time of Flight A, the connection is invalid. (last) and so on</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sv-SE" sz="1100">
                <a:solidFill>
                  <a:srgbClr val="000000"/>
                </a:solidFill>
                <a:latin typeface="Arial"/>
                <a:ea typeface="Arial"/>
                <a:cs typeface="Arial"/>
                <a:sym typeface="Arial"/>
              </a:rPr>
              <a:t>Recall the lecture on functional testing. The approximate process of taking the requirements and writing tests is to:</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Refine the requirements so that they are testable.</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As a requirement is just a property of the software, you usually can’t directly “test the requirement.” Instead, you need to use a function of the software and show that the requirement holds during that execution. So, the next step is to identify the independently testable features of the software.</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For each independently testable feature, you need to identify the parameters. These can be explicit (passed into the function) or implicit (environmental factors that influence the outcome of the function.</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Each parameter can be manipulated in many ways through testing. For each parameter, you must identify categories of input that can be chosen. These are things that you can control when you test, whether explicit variable values or factors under your control. For example, if an input is a data structure, the categories might include each field of that data structure that could influence the outcome. If that data structure is serialized from a file, then you can also control factors like whether that file exists, is corrupted, and so on.</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You cannot exhaustively test a function, there are too many possible parameters. So, instead, you partition the input domain into representative regions (types) of input. For each category, identify representative input values for that category. If you try inputs from each of these regions, you are more likely to trigger a fault than through random testing alone. We discussed some methods of performing this partitioning in class. </a:t>
            </a:r>
            <a:endParaRPr b="1" i="1" sz="1100">
              <a:solidFill>
                <a:srgbClr val="000000"/>
              </a:solidFill>
              <a:latin typeface="Arial"/>
              <a:ea typeface="Arial"/>
              <a:cs typeface="Arial"/>
              <a:sym typeface="Arial"/>
            </a:endParaRPr>
          </a:p>
          <a:p>
            <a:pPr indent="-298450" lvl="0" marL="457200" rtl="0" algn="l">
              <a:spcBef>
                <a:spcPts val="0"/>
              </a:spcBef>
              <a:spcAft>
                <a:spcPts val="0"/>
              </a:spcAft>
              <a:buSzPts val="1100"/>
              <a:buAutoNum type="arabicPeriod"/>
            </a:pPr>
            <a:r>
              <a:rPr b="1" i="1" lang="sv-SE" sz="1100">
                <a:solidFill>
                  <a:srgbClr val="000000"/>
                </a:solidFill>
                <a:latin typeface="Arial"/>
                <a:ea typeface="Arial"/>
                <a:cs typeface="Arial"/>
                <a:sym typeface="Arial"/>
              </a:rPr>
              <a:t>Once you have the inputs partitioned, you can form abstract test cases for which you can transform into actual test cases by coming up with concrete input values from the identified partitions.</a:t>
            </a:r>
            <a:endParaRPr b="1" i="1" sz="1100">
              <a:solidFill>
                <a:srgbClr val="000000"/>
              </a:solidFill>
              <a:latin typeface="Arial"/>
              <a:ea typeface="Arial"/>
              <a:cs typeface="Arial"/>
              <a:sym typeface="Arial"/>
            </a:endParaRPr>
          </a:p>
          <a:p>
            <a:pPr indent="0" lvl="0" marL="0" rtl="0" algn="l">
              <a:spcBef>
                <a:spcPts val="0"/>
              </a:spcBef>
              <a:spcAft>
                <a:spcPts val="0"/>
              </a:spcAft>
              <a:buNone/>
            </a:pPr>
            <a:r>
              <a:t/>
            </a:r>
            <a:endParaRPr b="1" i="1" sz="1100">
              <a:solidFill>
                <a:srgbClr val="000000"/>
              </a:solidFill>
              <a:latin typeface="Arial"/>
              <a:ea typeface="Arial"/>
              <a:cs typeface="Arial"/>
              <a:sym typeface="Arial"/>
            </a:endParaRPr>
          </a:p>
          <a:p>
            <a:pPr indent="0" lvl="0" marL="0" rtl="0" algn="l">
              <a:spcBef>
                <a:spcPts val="0"/>
              </a:spcBef>
              <a:spcAft>
                <a:spcPts val="0"/>
              </a:spcAft>
              <a:buNone/>
            </a:pPr>
            <a:r>
              <a:rPr b="1" i="1" lang="sv-SE" sz="1100">
                <a:solidFill>
                  <a:srgbClr val="000000"/>
                </a:solidFill>
                <a:latin typeface="Arial"/>
                <a:ea typeface="Arial"/>
                <a:cs typeface="Arial"/>
                <a:sym typeface="Arial"/>
              </a:rPr>
              <a:t>In this exercise, you have been given a testable feature, so you have been asked to perform the activity from Steps #3 - 5 above - identify the parameters, split the parameters into controllable input categories, then partition the categories into representative values. </a:t>
            </a:r>
            <a:endParaRPr b="1" i="1" sz="1100">
              <a:solidFill>
                <a:srgbClr val="000000"/>
              </a:solidFill>
              <a:latin typeface="Arial"/>
              <a:ea typeface="Arial"/>
              <a:cs typeface="Arial"/>
              <a:sym typeface="Arial"/>
            </a:endParaRPr>
          </a:p>
          <a:p>
            <a:pPr indent="0" lvl="0" marL="0" rtl="0" algn="l">
              <a:spcBef>
                <a:spcPts val="0"/>
              </a:spcBef>
              <a:spcAft>
                <a:spcPts val="0"/>
              </a:spcAft>
              <a:buNone/>
            </a:pPr>
            <a:r>
              <a:t/>
            </a:r>
            <a:endParaRPr b="1" i="1" sz="1100">
              <a:solidFill>
                <a:srgbClr val="000000"/>
              </a:solidFill>
              <a:latin typeface="Arial"/>
              <a:ea typeface="Arial"/>
              <a:cs typeface="Arial"/>
              <a:sym typeface="Arial"/>
            </a:endParaRPr>
          </a:p>
          <a:p>
            <a:pPr indent="0" lvl="0" marL="0" rtl="0" algn="l">
              <a:spcBef>
                <a:spcPts val="0"/>
              </a:spcBef>
              <a:spcAft>
                <a:spcPts val="0"/>
              </a:spcAft>
              <a:buNone/>
            </a:pPr>
            <a:r>
              <a:rPr b="1" i="1" lang="sv-SE" sz="1100">
                <a:solidFill>
                  <a:srgbClr val="000000"/>
                </a:solidFill>
                <a:latin typeface="Arial"/>
                <a:ea typeface="Arial"/>
                <a:cs typeface="Arial"/>
                <a:sym typeface="Arial"/>
              </a:rPr>
              <a:t>This function has two explicit inputs - an arriving flight and a departing flight - and an implicit input - an airport connection database. A flight is a complex data structure containing several fields, each of those fields represents a controllable input category. </a:t>
            </a:r>
            <a:endParaRPr b="1" i="1" sz="1100">
              <a:solidFill>
                <a:srgbClr val="000000"/>
              </a:solidFill>
              <a:latin typeface="Arial"/>
              <a:ea typeface="Arial"/>
              <a:cs typeface="Arial"/>
              <a:sym typeface="Arial"/>
            </a:endParaRPr>
          </a:p>
          <a:p>
            <a:pPr indent="0" lvl="0" marL="0" rtl="0" algn="l">
              <a:spcBef>
                <a:spcPts val="0"/>
              </a:spcBef>
              <a:spcAft>
                <a:spcPts val="0"/>
              </a:spcAft>
              <a:buNone/>
            </a:pPr>
            <a:r>
              <a:t/>
            </a:r>
            <a:endParaRPr b="1" i="1" sz="1100">
              <a:solidFill>
                <a:srgbClr val="000000"/>
              </a:solidFill>
              <a:latin typeface="Arial"/>
              <a:ea typeface="Arial"/>
              <a:cs typeface="Arial"/>
              <a:sym typeface="Arial"/>
            </a:endParaRPr>
          </a:p>
          <a:p>
            <a:pPr indent="0" lvl="0" marL="0" rtl="0" algn="l">
              <a:spcBef>
                <a:spcPts val="0"/>
              </a:spcBef>
              <a:spcAft>
                <a:spcPts val="0"/>
              </a:spcAft>
              <a:buNone/>
            </a:pPr>
            <a:r>
              <a:rPr b="1" i="1" lang="sv-SE" sz="1100">
                <a:solidFill>
                  <a:srgbClr val="000000"/>
                </a:solidFill>
                <a:latin typeface="Arial"/>
                <a:ea typeface="Arial"/>
                <a:cs typeface="Arial"/>
                <a:sym typeface="Arial"/>
              </a:rPr>
              <a:t>Remember that the function’s parameters may influence each other (testing this function requires considering both the arriving and departing flight’s field values as well as what is in the database), so the representative values must reflect how multiple categories and variables can interact.</a:t>
            </a:r>
            <a:endParaRPr/>
          </a:p>
          <a:p>
            <a:pPr indent="0" lvl="0" marL="0" rtl="0" algn="l">
              <a:spcBef>
                <a:spcPts val="0"/>
              </a:spcBef>
              <a:spcAft>
                <a:spcPts val="0"/>
              </a:spcAft>
              <a:buNone/>
            </a:pPr>
            <a:r>
              <a:rPr lang="sv-SE"/>
              <a:t>Here are kind of the essential, could be some others - make sure destination and originating differ for the arriving flight and for the departing flight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Now, the code in the practice midterm is too big for one slide, the answers for that will go up today. Let’s work together on a smaller example, though.</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0025971e9_0_8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0025971e9_0_8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Look familiar?</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0025971e9_0_8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0025971e9_0_8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i="1" lang="sv-SE">
                <a:solidFill>
                  <a:schemeClr val="dk1"/>
                </a:solidFill>
              </a:rPr>
              <a:t>Yes. Trivially, the node b must appear on every path from the exit node to itself. Thus, every node is its own “trivial post-dominator”. Thus, pdom is reflexive.</a:t>
            </a:r>
            <a:endParaRPr i="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sv-SE">
                <a:solidFill>
                  <a:schemeClr val="dk1"/>
                </a:solidFill>
              </a:rPr>
              <a:t>No, unless a = b (or yes, only if a = b). If a = b, result follows from (a). If a and b are distinct and a pdom b, every path to the exit must pass through a after reaching b. If b pdom a is true, that implies that every path to the exit must pass through b after passing through a. Both cannot be true at once, that would imply there is some path from a to the exit that does not pass through b. Thus, pdom is anti-symmetric.</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4" name="Shape 514"/>
        <p:cNvGrpSpPr/>
        <p:nvPr/>
      </p:nvGrpSpPr>
      <p:grpSpPr>
        <a:xfrm>
          <a:off x="0" y="0"/>
          <a:ext cx="0" cy="0"/>
          <a:chOff x="0" y="0"/>
          <a:chExt cx="0" cy="0"/>
        </a:xfrm>
      </p:grpSpPr>
      <p:sp>
        <p:nvSpPr>
          <p:cNvPr id="515" name="Google Shape;515;g70025971e9_0_8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70025971e9_0_8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i="1" lang="sv-SE">
                <a:solidFill>
                  <a:schemeClr val="dk1"/>
                </a:solidFill>
              </a:rPr>
              <a:t>c pdom a holds true. If there is a path from a to the exit, b appears on that path because b pdom a. Then, c must appear on the sub-path from b to the exit because c pdom b. Thus, pdom is transitive.</a:t>
            </a:r>
            <a:endParaRPr i="1">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i="1" lang="sv-SE">
                <a:solidFill>
                  <a:schemeClr val="dk1"/>
                </a:solidFill>
              </a:rPr>
              <a:t>Either c pdom b or b pdom c holds true. Otherwise, b and c will be distinct nodes and there will be a path from b to the exit that does not pass through c, and a path from c to the exit that does not pass through b. Suppose there is a path from a to the exit. Now, because c pdom a and b pdom a, both c and b must appear on that path.</a:t>
            </a:r>
            <a:endParaRPr i="1">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2" name="Shape 522"/>
        <p:cNvGrpSpPr/>
        <p:nvPr/>
      </p:nvGrpSpPr>
      <p:grpSpPr>
        <a:xfrm>
          <a:off x="0" y="0"/>
          <a:ext cx="0" cy="0"/>
          <a:chOff x="0" y="0"/>
          <a:chExt cx="0" cy="0"/>
        </a:xfrm>
      </p:grpSpPr>
      <p:sp>
        <p:nvSpPr>
          <p:cNvPr id="523" name="Google Shape;523;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2" name="Shape 562"/>
        <p:cNvGrpSpPr/>
        <p:nvPr/>
      </p:nvGrpSpPr>
      <p:grpSpPr>
        <a:xfrm>
          <a:off x="0" y="0"/>
          <a:ext cx="0" cy="0"/>
          <a:chOff x="0" y="0"/>
          <a:chExt cx="0" cy="0"/>
        </a:xfrm>
      </p:grpSpPr>
      <p:sp>
        <p:nvSpPr>
          <p:cNvPr id="563" name="Google Shape;563;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70025971e9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025971e9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5" name="Shape 585"/>
        <p:cNvGrpSpPr/>
        <p:nvPr/>
      </p:nvGrpSpPr>
      <p:grpSpPr>
        <a:xfrm>
          <a:off x="0" y="0"/>
          <a:ext cx="0" cy="0"/>
          <a:chOff x="0" y="0"/>
          <a:chExt cx="0" cy="0"/>
        </a:xfrm>
      </p:grpSpPr>
      <p:sp>
        <p:nvSpPr>
          <p:cNvPr id="586" name="Google Shape;586;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a:solidFill>
                  <a:schemeClr val="dk1"/>
                </a:solidFill>
              </a:rPr>
              <a:t>This tells us that a property we expect to hold is not held by the model. This implies one of the following:</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a:solidFill>
                  <a:schemeClr val="dk1"/>
                </a:solidFill>
              </a:rPr>
              <a:t>There is an issue with the model. The model is made by interpreting the requirements, and there could be a mistake in the model (fault in the code, bad assumptions, incorrect interpretation).</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a:solidFill>
                  <a:schemeClr val="dk1"/>
                </a:solidFill>
              </a:rPr>
              <a:t>There is an issue with the property. The property may not say what you intended it to say.</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b="1" lang="sv-SE">
                <a:solidFill>
                  <a:schemeClr val="dk1"/>
                </a:solidFill>
              </a:rPr>
              <a:t>There is an issue with your requirements. Two requirements may contradict, or a requirement may be written incorrectly.</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sv-SE">
                <a:solidFill>
                  <a:schemeClr val="dk1"/>
                </a:solidFill>
              </a:rPr>
              <a:t>The action you take depends on which is true. You should look at each angle, and find the source of the problem</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2" name="Shape 592"/>
        <p:cNvGrpSpPr/>
        <p:nvPr/>
      </p:nvGrpSpPr>
      <p:grpSpPr>
        <a:xfrm>
          <a:off x="0" y="0"/>
          <a:ext cx="0" cy="0"/>
          <a:chOff x="0" y="0"/>
          <a:chExt cx="0" cy="0"/>
        </a:xfrm>
      </p:grpSpPr>
      <p:sp>
        <p:nvSpPr>
          <p:cNvPr id="593" name="Google Shape;593;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9" name="Shape 599"/>
        <p:cNvGrpSpPr/>
        <p:nvPr/>
      </p:nvGrpSpPr>
      <p:grpSpPr>
        <a:xfrm>
          <a:off x="0" y="0"/>
          <a:ext cx="0" cy="0"/>
          <a:chOff x="0" y="0"/>
          <a:chExt cx="0" cy="0"/>
        </a:xfrm>
      </p:grpSpPr>
      <p:sp>
        <p:nvSpPr>
          <p:cNvPr id="600" name="Google Shape;600;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9" name="Shape 609"/>
        <p:cNvGrpSpPr/>
        <p:nvPr/>
      </p:nvGrpSpPr>
      <p:grpSpPr>
        <a:xfrm>
          <a:off x="0" y="0"/>
          <a:ext cx="0" cy="0"/>
          <a:chOff x="0" y="0"/>
          <a:chExt cx="0" cy="0"/>
        </a:xfrm>
      </p:grpSpPr>
      <p:sp>
        <p:nvSpPr>
          <p:cNvPr id="610" name="Google Shape;610;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9" name="Shape 619"/>
        <p:cNvGrpSpPr/>
        <p:nvPr/>
      </p:nvGrpSpPr>
      <p:grpSpPr>
        <a:xfrm>
          <a:off x="0" y="0"/>
          <a:ext cx="0" cy="0"/>
          <a:chOff x="0" y="0"/>
          <a:chExt cx="0" cy="0"/>
        </a:xfrm>
      </p:grpSpPr>
      <p:sp>
        <p:nvSpPr>
          <p:cNvPr id="620" name="Google Shape;620;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0" name="Shape 630"/>
        <p:cNvGrpSpPr/>
        <p:nvPr/>
      </p:nvGrpSpPr>
      <p:grpSpPr>
        <a:xfrm>
          <a:off x="0" y="0"/>
          <a:ext cx="0" cy="0"/>
          <a:chOff x="0" y="0"/>
          <a:chExt cx="0" cy="0"/>
        </a:xfrm>
      </p:grpSpPr>
      <p:sp>
        <p:nvSpPr>
          <p:cNvPr id="631" name="Google Shape;631;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8" name="Shape 638"/>
        <p:cNvGrpSpPr/>
        <p:nvPr/>
      </p:nvGrpSpPr>
      <p:grpSpPr>
        <a:xfrm>
          <a:off x="0" y="0"/>
          <a:ext cx="0" cy="0"/>
          <a:chOff x="0" y="0"/>
          <a:chExt cx="0" cy="0"/>
        </a:xfrm>
      </p:grpSpPr>
      <p:sp>
        <p:nvSpPr>
          <p:cNvPr id="639" name="Google Shape;639;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6" name="Shape 646"/>
        <p:cNvGrpSpPr/>
        <p:nvPr/>
      </p:nvGrpSpPr>
      <p:grpSpPr>
        <a:xfrm>
          <a:off x="0" y="0"/>
          <a:ext cx="0" cy="0"/>
          <a:chOff x="0" y="0"/>
          <a:chExt cx="0" cy="0"/>
        </a:xfrm>
      </p:grpSpPr>
      <p:sp>
        <p:nvSpPr>
          <p:cNvPr id="647" name="Google Shape;647;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4" name="Shape 654"/>
        <p:cNvGrpSpPr/>
        <p:nvPr/>
      </p:nvGrpSpPr>
      <p:grpSpPr>
        <a:xfrm>
          <a:off x="0" y="0"/>
          <a:ext cx="0" cy="0"/>
          <a:chOff x="0" y="0"/>
          <a:chExt cx="0" cy="0"/>
        </a:xfrm>
      </p:grpSpPr>
      <p:sp>
        <p:nvSpPr>
          <p:cNvPr id="655" name="Google Shape;655;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2" name="Shape 662"/>
        <p:cNvGrpSpPr/>
        <p:nvPr/>
      </p:nvGrpSpPr>
      <p:grpSpPr>
        <a:xfrm>
          <a:off x="0" y="0"/>
          <a:ext cx="0" cy="0"/>
          <a:chOff x="0" y="0"/>
          <a:chExt cx="0" cy="0"/>
        </a:xfrm>
      </p:grpSpPr>
      <p:sp>
        <p:nvSpPr>
          <p:cNvPr id="663" name="Google Shape;663;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0" name="Shape 670"/>
        <p:cNvGrpSpPr/>
        <p:nvPr/>
      </p:nvGrpSpPr>
      <p:grpSpPr>
        <a:xfrm>
          <a:off x="0" y="0"/>
          <a:ext cx="0" cy="0"/>
          <a:chOff x="0" y="0"/>
          <a:chExt cx="0" cy="0"/>
        </a:xfrm>
      </p:grpSpPr>
      <p:sp>
        <p:nvSpPr>
          <p:cNvPr id="671" name="Google Shape;671;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3" name="Shape 683"/>
        <p:cNvGrpSpPr/>
        <p:nvPr/>
      </p:nvGrpSpPr>
      <p:grpSpPr>
        <a:xfrm>
          <a:off x="0" y="0"/>
          <a:ext cx="0" cy="0"/>
          <a:chOff x="0" y="0"/>
          <a:chExt cx="0" cy="0"/>
        </a:xfrm>
      </p:grpSpPr>
      <p:sp>
        <p:nvSpPr>
          <p:cNvPr id="684" name="Google Shape;6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5" name="Google Shape;6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0025971e9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025971e9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0025971e9_0_9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025971e9_0_9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15: Exam Review</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13,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7"/>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lang="sv-SE" sz="1800"/>
              <a:t>False</a:t>
            </a:r>
            <a:endParaRPr sz="1800"/>
          </a:p>
          <a:p>
            <a:pPr indent="-368300" lvl="0" marL="457200" rtl="0" algn="l">
              <a:spcBef>
                <a:spcPts val="0"/>
              </a:spcBef>
              <a:spcAft>
                <a:spcPts val="0"/>
              </a:spcAft>
              <a:buSzPts val="2200"/>
              <a:buAutoNum type="arabicPeriod" startAt="7"/>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lang="sv-SE" sz="1800"/>
              <a:t>Every statement in the program.</a:t>
            </a:r>
            <a:endParaRPr sz="1800"/>
          </a:p>
          <a:p>
            <a:pPr indent="-342900" lvl="1" marL="914400" rtl="0" algn="l">
              <a:spcBef>
                <a:spcPts val="0"/>
              </a:spcBef>
              <a:spcAft>
                <a:spcPts val="0"/>
              </a:spcAft>
              <a:buSzPts val="1800"/>
              <a:buChar char="•"/>
            </a:pPr>
            <a:r>
              <a:rPr lang="sv-SE" sz="1800"/>
              <a:t>Every branch in the program.</a:t>
            </a:r>
            <a:endParaRPr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152" name="Google Shape;15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7"/>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b="1" lang="sv-SE" sz="1800"/>
              <a:t>False</a:t>
            </a:r>
            <a:endParaRPr b="1" sz="1800"/>
          </a:p>
          <a:p>
            <a:pPr indent="-368300" lvl="0" marL="457200" rtl="0" algn="l">
              <a:spcBef>
                <a:spcPts val="0"/>
              </a:spcBef>
              <a:spcAft>
                <a:spcPts val="0"/>
              </a:spcAft>
              <a:buSzPts val="2200"/>
              <a:buAutoNum type="arabicPeriod" startAt="7"/>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b="1" lang="sv-SE" sz="1800"/>
              <a:t>Every statement in the program.</a:t>
            </a:r>
            <a:endParaRPr b="1" sz="1800"/>
          </a:p>
          <a:p>
            <a:pPr indent="-342900" lvl="1" marL="914400" rtl="0" algn="l">
              <a:spcBef>
                <a:spcPts val="0"/>
              </a:spcBef>
              <a:spcAft>
                <a:spcPts val="0"/>
              </a:spcAft>
              <a:buSzPts val="1800"/>
              <a:buChar char="•"/>
            </a:pPr>
            <a:r>
              <a:rPr b="1" lang="sv-SE" sz="1800"/>
              <a:t>Every branch in the program.</a:t>
            </a:r>
            <a:endParaRPr b="1"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65" name="Google Shape;16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9"/>
            </a:pPr>
            <a:r>
              <a:rPr lang="sv-SE" sz="2400"/>
              <a:t>S</a:t>
            </a:r>
            <a:r>
              <a:rPr lang="sv-SE" sz="2400"/>
              <a:t>ources of information for functional testing include:</a:t>
            </a:r>
            <a:endParaRPr sz="2400"/>
          </a:p>
          <a:p>
            <a:pPr indent="-342900" lvl="1" marL="914400" rtl="0" algn="l">
              <a:spcBef>
                <a:spcPts val="0"/>
              </a:spcBef>
              <a:spcAft>
                <a:spcPts val="0"/>
              </a:spcAft>
              <a:buSzPts val="1800"/>
              <a:buChar char="•"/>
            </a:pPr>
            <a:r>
              <a:rPr lang="sv-SE" sz="1800"/>
              <a:t>Requirements Specification</a:t>
            </a:r>
            <a:endParaRPr sz="1800"/>
          </a:p>
          <a:p>
            <a:pPr indent="-342900" lvl="1" marL="914400" rtl="0" algn="l">
              <a:spcBef>
                <a:spcPts val="0"/>
              </a:spcBef>
              <a:spcAft>
                <a:spcPts val="0"/>
              </a:spcAft>
              <a:buSzPts val="1800"/>
              <a:buChar char="•"/>
            </a:pPr>
            <a:r>
              <a:rPr lang="sv-SE" sz="1800"/>
              <a:t>User Manuals</a:t>
            </a:r>
            <a:endParaRPr sz="1800"/>
          </a:p>
          <a:p>
            <a:pPr indent="-342900" lvl="1" marL="914400" rtl="0" algn="l">
              <a:spcBef>
                <a:spcPts val="0"/>
              </a:spcBef>
              <a:spcAft>
                <a:spcPts val="0"/>
              </a:spcAft>
              <a:buSzPts val="1800"/>
              <a:buChar char="•"/>
            </a:pPr>
            <a:r>
              <a:rPr lang="sv-SE" sz="1800"/>
              <a:t>Program Source Code</a:t>
            </a:r>
            <a:endParaRPr sz="1800"/>
          </a:p>
          <a:p>
            <a:pPr indent="-342900" lvl="1" marL="914400" rtl="0" algn="l">
              <a:spcBef>
                <a:spcPts val="0"/>
              </a:spcBef>
              <a:spcAft>
                <a:spcPts val="0"/>
              </a:spcAft>
              <a:buSzPts val="1800"/>
              <a:buChar char="•"/>
            </a:pPr>
            <a:r>
              <a:rPr lang="sv-SE" sz="1800"/>
              <a:t>Domain Experts</a:t>
            </a:r>
            <a:endParaRPr sz="1800"/>
          </a:p>
          <a:p>
            <a:pPr indent="-381000" lvl="0" marL="457200" rtl="0" algn="l">
              <a:spcBef>
                <a:spcPts val="0"/>
              </a:spcBef>
              <a:spcAft>
                <a:spcPts val="0"/>
              </a:spcAft>
              <a:buSzPts val="2400"/>
              <a:buAutoNum type="arabicPeriod" startAt="9"/>
            </a:pPr>
            <a:r>
              <a:rPr lang="sv-SE" sz="2400"/>
              <a:t>Category-Partition Testing technique requires identification of:</a:t>
            </a:r>
            <a:endParaRPr sz="2400"/>
          </a:p>
          <a:p>
            <a:pPr indent="-342900" lvl="1" marL="914400" rtl="0" algn="l">
              <a:spcBef>
                <a:spcPts val="0"/>
              </a:spcBef>
              <a:spcAft>
                <a:spcPts val="0"/>
              </a:spcAft>
              <a:buSzPts val="1800"/>
              <a:buChar char="•"/>
            </a:pPr>
            <a:r>
              <a:rPr lang="sv-SE" sz="1800"/>
              <a:t>Parameter characteristics</a:t>
            </a:r>
            <a:endParaRPr sz="1800"/>
          </a:p>
          <a:p>
            <a:pPr indent="-342900" lvl="1" marL="914400" rtl="0" algn="l">
              <a:spcBef>
                <a:spcPts val="0"/>
              </a:spcBef>
              <a:spcAft>
                <a:spcPts val="0"/>
              </a:spcAft>
              <a:buSzPts val="1800"/>
              <a:buChar char="•"/>
            </a:pPr>
            <a:r>
              <a:rPr lang="sv-SE" sz="1800"/>
              <a:t>Representative values</a:t>
            </a:r>
            <a:endParaRPr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72" name="Google Shape;17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9"/>
            </a:pPr>
            <a:r>
              <a:rPr lang="sv-SE" sz="2400"/>
              <a:t>Sources of information for functional testing include:</a:t>
            </a:r>
            <a:endParaRPr sz="2400"/>
          </a:p>
          <a:p>
            <a:pPr indent="-342900" lvl="1" marL="914400" rtl="0" algn="l">
              <a:spcBef>
                <a:spcPts val="0"/>
              </a:spcBef>
              <a:spcAft>
                <a:spcPts val="0"/>
              </a:spcAft>
              <a:buSzPts val="1800"/>
              <a:buChar char="•"/>
            </a:pPr>
            <a:r>
              <a:rPr b="1" lang="sv-SE" sz="1800"/>
              <a:t>Requirements Specification</a:t>
            </a:r>
            <a:endParaRPr b="1" sz="1800"/>
          </a:p>
          <a:p>
            <a:pPr indent="-342900" lvl="1" marL="914400" rtl="0" algn="l">
              <a:spcBef>
                <a:spcPts val="0"/>
              </a:spcBef>
              <a:spcAft>
                <a:spcPts val="0"/>
              </a:spcAft>
              <a:buSzPts val="1800"/>
              <a:buChar char="•"/>
            </a:pPr>
            <a:r>
              <a:rPr b="1" lang="sv-SE" sz="1800"/>
              <a:t>User Manuals</a:t>
            </a:r>
            <a:endParaRPr b="1" sz="1800"/>
          </a:p>
          <a:p>
            <a:pPr indent="-342900" lvl="1" marL="914400" rtl="0" algn="l">
              <a:spcBef>
                <a:spcPts val="0"/>
              </a:spcBef>
              <a:spcAft>
                <a:spcPts val="0"/>
              </a:spcAft>
              <a:buSzPts val="1800"/>
              <a:buChar char="•"/>
            </a:pPr>
            <a:r>
              <a:rPr lang="sv-SE" sz="1800"/>
              <a:t>Program Source Code</a:t>
            </a:r>
            <a:endParaRPr sz="1800"/>
          </a:p>
          <a:p>
            <a:pPr indent="-342900" lvl="1" marL="914400" rtl="0" algn="l">
              <a:spcBef>
                <a:spcPts val="0"/>
              </a:spcBef>
              <a:spcAft>
                <a:spcPts val="0"/>
              </a:spcAft>
              <a:buSzPts val="1800"/>
              <a:buChar char="•"/>
            </a:pPr>
            <a:r>
              <a:rPr b="1" lang="sv-SE" sz="1800"/>
              <a:t>Domain Experts</a:t>
            </a:r>
            <a:endParaRPr b="1" sz="1800"/>
          </a:p>
          <a:p>
            <a:pPr indent="-381000" lvl="0" marL="457200" rtl="0" algn="l">
              <a:spcBef>
                <a:spcPts val="0"/>
              </a:spcBef>
              <a:spcAft>
                <a:spcPts val="0"/>
              </a:spcAft>
              <a:buSzPts val="2400"/>
              <a:buAutoNum type="arabicPeriod" startAt="9"/>
            </a:pPr>
            <a:r>
              <a:rPr lang="sv-SE" sz="2400"/>
              <a:t>Category-Partition Testing technique requires identification of:</a:t>
            </a:r>
            <a:endParaRPr sz="2400"/>
          </a:p>
          <a:p>
            <a:pPr indent="-342900" lvl="1" marL="914400" rtl="0" algn="l">
              <a:spcBef>
                <a:spcPts val="0"/>
              </a:spcBef>
              <a:spcAft>
                <a:spcPts val="0"/>
              </a:spcAft>
              <a:buSzPts val="1800"/>
              <a:buChar char="•"/>
            </a:pPr>
            <a:r>
              <a:rPr b="1" lang="sv-SE" sz="1800"/>
              <a:t>Parameter characteristics</a:t>
            </a:r>
            <a:endParaRPr b="1" sz="1800"/>
          </a:p>
          <a:p>
            <a:pPr indent="-342900" lvl="1" marL="914400" rtl="0" algn="l">
              <a:spcBef>
                <a:spcPts val="0"/>
              </a:spcBef>
              <a:spcAft>
                <a:spcPts val="0"/>
              </a:spcAft>
              <a:buSzPts val="1800"/>
              <a:buChar char="•"/>
            </a:pPr>
            <a:r>
              <a:rPr b="1" lang="sv-SE" sz="1800"/>
              <a:t>Representative values</a:t>
            </a:r>
            <a:endParaRPr b="1"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p:txBody>
      </p:sp>
      <p:sp>
        <p:nvSpPr>
          <p:cNvPr id="173" name="Google Shape;17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79" name="Google Shape;17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1"/>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11"/>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11"/>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11"/>
            </a:pPr>
            <a:r>
              <a:rPr lang="sv-SE" sz="1800"/>
              <a:t>A system that fails to meet its user’s needs may still be:</a:t>
            </a:r>
            <a:endParaRPr sz="1800"/>
          </a:p>
          <a:p>
            <a:pPr indent="-342900" lvl="1" marL="914400" rtl="0" algn="l">
              <a:spcBef>
                <a:spcPts val="0"/>
              </a:spcBef>
              <a:spcAft>
                <a:spcPts val="0"/>
              </a:spcAft>
              <a:buSzPts val="1800"/>
              <a:buChar char="•"/>
            </a:pPr>
            <a:r>
              <a:rPr lang="sv-SE" sz="1800"/>
              <a:t>Correct with respect to its specification.</a:t>
            </a:r>
            <a:endParaRPr sz="1800"/>
          </a:p>
          <a:p>
            <a:pPr indent="-342900" lvl="1" marL="914400" rtl="0" algn="l">
              <a:spcBef>
                <a:spcPts val="0"/>
              </a:spcBef>
              <a:spcAft>
                <a:spcPts val="0"/>
              </a:spcAft>
              <a:buSzPts val="1800"/>
              <a:buChar char="•"/>
            </a:pPr>
            <a:r>
              <a:rPr lang="sv-SE" sz="1800"/>
              <a:t>Safe to operate.</a:t>
            </a:r>
            <a:endParaRPr sz="1800"/>
          </a:p>
          <a:p>
            <a:pPr indent="-342900" lvl="1" marL="914400" rtl="0" algn="l">
              <a:spcBef>
                <a:spcPts val="0"/>
              </a:spcBef>
              <a:spcAft>
                <a:spcPts val="0"/>
              </a:spcAft>
              <a:buSzPts val="1800"/>
              <a:buChar char="•"/>
            </a:pPr>
            <a:r>
              <a:rPr lang="sv-SE" sz="1800"/>
              <a:t>Robust in the presence of exceptional conditions.</a:t>
            </a:r>
            <a:endParaRPr sz="1800"/>
          </a:p>
          <a:p>
            <a:pPr indent="-342900" lvl="1" marL="914400" rtl="0" algn="l">
              <a:spcBef>
                <a:spcPts val="0"/>
              </a:spcBef>
              <a:spcAft>
                <a:spcPts val="0"/>
              </a:spcAft>
              <a:buSzPts val="1800"/>
              <a:buChar char="•"/>
            </a:pPr>
            <a:r>
              <a:rPr lang="sv-SE" sz="1800"/>
              <a:t>Considered to have passed verification.</a:t>
            </a:r>
            <a:endParaRPr sz="1800"/>
          </a:p>
          <a:p>
            <a:pPr indent="0" lvl="0" marL="0" marR="0" rtl="0" algn="l">
              <a:lnSpc>
                <a:spcPct val="100000"/>
              </a:lnSpc>
              <a:spcBef>
                <a:spcPts val="0"/>
              </a:spcBef>
              <a:spcAft>
                <a:spcPts val="0"/>
              </a:spcAft>
              <a:buNone/>
            </a:pPr>
            <a:r>
              <a:t/>
            </a:r>
            <a:endParaRPr sz="2400"/>
          </a:p>
        </p:txBody>
      </p:sp>
      <p:sp>
        <p:nvSpPr>
          <p:cNvPr id="180" name="Google Shape;18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86" name="Google Shape;186;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1"/>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a:t>
            </a:r>
            <a:r>
              <a:rPr b="1" lang="sv-SE" sz="1800"/>
              <a:t>False</a:t>
            </a:r>
            <a:endParaRPr b="1" sz="1800"/>
          </a:p>
          <a:p>
            <a:pPr indent="-342900" lvl="0" marL="457200" rtl="0" algn="l">
              <a:spcBef>
                <a:spcPts val="0"/>
              </a:spcBef>
              <a:spcAft>
                <a:spcPts val="0"/>
              </a:spcAft>
              <a:buSzPts val="1800"/>
              <a:buAutoNum type="arabicPeriod" startAt="11"/>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a:t>
            </a:r>
            <a:r>
              <a:rPr b="1" lang="sv-SE" sz="1800"/>
              <a:t>False</a:t>
            </a:r>
            <a:endParaRPr b="1" sz="1800"/>
          </a:p>
          <a:p>
            <a:pPr indent="-342900" lvl="0" marL="457200" rtl="0" algn="l">
              <a:spcBef>
                <a:spcPts val="0"/>
              </a:spcBef>
              <a:spcAft>
                <a:spcPts val="0"/>
              </a:spcAft>
              <a:buSzPts val="1800"/>
              <a:buAutoNum type="arabicPeriod" startAt="11"/>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b="1" lang="sv-SE" sz="1800"/>
              <a:t>True</a:t>
            </a:r>
            <a:r>
              <a:rPr lang="sv-SE" sz="1800"/>
              <a:t> or False</a:t>
            </a:r>
            <a:endParaRPr sz="1800"/>
          </a:p>
          <a:p>
            <a:pPr indent="-342900" lvl="0" marL="457200" rtl="0" algn="l">
              <a:spcBef>
                <a:spcPts val="0"/>
              </a:spcBef>
              <a:spcAft>
                <a:spcPts val="0"/>
              </a:spcAft>
              <a:buSzPts val="1800"/>
              <a:buAutoNum type="arabicPeriod" startAt="11"/>
            </a:pPr>
            <a:r>
              <a:rPr lang="sv-SE" sz="1800"/>
              <a:t>A system that fails to meet its user’s needs may still be:</a:t>
            </a:r>
            <a:endParaRPr sz="1800"/>
          </a:p>
          <a:p>
            <a:pPr indent="-342900" lvl="1" marL="914400" rtl="0" algn="l">
              <a:spcBef>
                <a:spcPts val="0"/>
              </a:spcBef>
              <a:spcAft>
                <a:spcPts val="0"/>
              </a:spcAft>
              <a:buSzPts val="1800"/>
              <a:buChar char="•"/>
            </a:pPr>
            <a:r>
              <a:rPr b="1" lang="sv-SE" sz="1800"/>
              <a:t>Correct with respect to its specification.</a:t>
            </a:r>
            <a:endParaRPr b="1" sz="1800"/>
          </a:p>
          <a:p>
            <a:pPr indent="-342900" lvl="1" marL="914400" rtl="0" algn="l">
              <a:spcBef>
                <a:spcPts val="0"/>
              </a:spcBef>
              <a:spcAft>
                <a:spcPts val="0"/>
              </a:spcAft>
              <a:buSzPts val="1800"/>
              <a:buChar char="•"/>
            </a:pPr>
            <a:r>
              <a:rPr b="1" lang="sv-SE" sz="1800"/>
              <a:t>Safe to operate.</a:t>
            </a:r>
            <a:endParaRPr b="1" sz="1800"/>
          </a:p>
          <a:p>
            <a:pPr indent="-342900" lvl="1" marL="914400" rtl="0" algn="l">
              <a:spcBef>
                <a:spcPts val="0"/>
              </a:spcBef>
              <a:spcAft>
                <a:spcPts val="0"/>
              </a:spcAft>
              <a:buSzPts val="1800"/>
              <a:buChar char="•"/>
            </a:pPr>
            <a:r>
              <a:rPr b="1" lang="sv-SE" sz="1800"/>
              <a:t>Robust in the presence of exceptional conditions.</a:t>
            </a:r>
            <a:endParaRPr b="1" sz="1800"/>
          </a:p>
          <a:p>
            <a:pPr indent="-342900" lvl="1" marL="914400" rtl="0" algn="l">
              <a:spcBef>
                <a:spcPts val="0"/>
              </a:spcBef>
              <a:spcAft>
                <a:spcPts val="0"/>
              </a:spcAft>
              <a:buSzPts val="1800"/>
              <a:buChar char="•"/>
            </a:pPr>
            <a:r>
              <a:rPr b="1" lang="sv-SE" sz="1800"/>
              <a:t>Considered to have passed verification.</a:t>
            </a:r>
            <a:endParaRPr b="1" sz="1800"/>
          </a:p>
          <a:p>
            <a:pPr indent="0" lvl="0" marL="0" marR="0" rtl="0" algn="l">
              <a:lnSpc>
                <a:spcPct val="100000"/>
              </a:lnSpc>
              <a:spcBef>
                <a:spcPts val="0"/>
              </a:spcBef>
              <a:spcAft>
                <a:spcPts val="0"/>
              </a:spcAft>
              <a:buNone/>
            </a:pPr>
            <a:r>
              <a:t/>
            </a:r>
            <a:endParaRPr sz="2400"/>
          </a:p>
        </p:txBody>
      </p:sp>
      <p:sp>
        <p:nvSpPr>
          <p:cNvPr id="187" name="Google Shape;18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93" name="Google Shape;19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one availability, and one security requirement that you think would be necessary for this software and develop a quality scenario for each.</a:t>
            </a:r>
            <a:endParaRPr/>
          </a:p>
        </p:txBody>
      </p:sp>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Performance Requirement:</a:t>
            </a:r>
            <a:r>
              <a:rPr lang="sv-SE" sz="1800"/>
              <a:t> Under normal load (&lt; 500 aircraft), displayed aircraft positions shall be updated at least every 50 ms.</a:t>
            </a:r>
            <a:br>
              <a:rPr lang="sv-SE" sz="1800"/>
            </a:br>
            <a:br>
              <a:rPr lang="sv-SE" sz="1800"/>
            </a:br>
            <a:r>
              <a:rPr b="1" lang="sv-SE" sz="1800"/>
              <a:t>Performance Scenario:</a:t>
            </a:r>
            <a:endParaRPr sz="1800"/>
          </a:p>
          <a:p>
            <a:pPr indent="-342900" lvl="0" marL="457200" rtl="0" algn="l">
              <a:spcBef>
                <a:spcPts val="1000"/>
              </a:spcBef>
              <a:spcAft>
                <a:spcPts val="0"/>
              </a:spcAft>
              <a:buSzPts val="1800"/>
              <a:buChar char="•"/>
            </a:pPr>
            <a:r>
              <a:rPr lang="sv-SE" sz="1800"/>
              <a:t>Overview: Check system responsiveness for displaying aircraft positions</a:t>
            </a:r>
            <a:endParaRPr sz="1800"/>
          </a:p>
          <a:p>
            <a:pPr indent="-342900" lvl="0" marL="457200" rtl="0" algn="l">
              <a:spcBef>
                <a:spcPts val="1000"/>
              </a:spcBef>
              <a:spcAft>
                <a:spcPts val="0"/>
              </a:spcAft>
              <a:buSzPts val="1800"/>
              <a:buChar char="•"/>
            </a:pPr>
            <a:r>
              <a:rPr lang="sv-SE" sz="1800"/>
              <a:t>System and environment state: Deployment environment working correctly with less than 500 tracked aircraft.</a:t>
            </a:r>
            <a:endParaRPr sz="1800"/>
          </a:p>
          <a:p>
            <a:pPr indent="-342900" lvl="0" marL="457200" rtl="0" algn="l">
              <a:spcBef>
                <a:spcPts val="1000"/>
              </a:spcBef>
              <a:spcAft>
                <a:spcPts val="0"/>
              </a:spcAft>
              <a:buSzPts val="1800"/>
              <a:buChar char="•"/>
            </a:pPr>
            <a:r>
              <a:rPr lang="sv-SE" sz="1800"/>
              <a:t>External stimulus: 50 Hz update of ATC system.</a:t>
            </a:r>
            <a:endParaRPr sz="1800"/>
          </a:p>
          <a:p>
            <a:pPr indent="-342900" lvl="0" marL="457200" rtl="0" algn="l">
              <a:spcBef>
                <a:spcPts val="1000"/>
              </a:spcBef>
              <a:spcAft>
                <a:spcPts val="0"/>
              </a:spcAft>
              <a:buSzPts val="1800"/>
              <a:buChar char="•"/>
            </a:pPr>
            <a:r>
              <a:rPr lang="sv-SE" sz="1800"/>
              <a:t>System response: radar/sensor values are computed, new position is displayed to the air traffic controller with maximum error of 5 meters.</a:t>
            </a:r>
            <a:endParaRPr sz="1800"/>
          </a:p>
          <a:p>
            <a:pPr indent="-342900" lvl="0" marL="457200" rtl="0" algn="l">
              <a:spcBef>
                <a:spcPts val="1000"/>
              </a:spcBef>
              <a:spcAft>
                <a:spcPts val="0"/>
              </a:spcAft>
              <a:buSzPts val="1800"/>
              <a:buChar char="•"/>
            </a:pPr>
            <a:r>
              <a:rPr lang="sv-SE" sz="1800"/>
              <a:t>Response measure: Display process completes in less than 50 ms.</a:t>
            </a:r>
            <a:endParaRPr sz="1800"/>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07" name="Google Shape;207;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Availability Requirement:</a:t>
            </a:r>
            <a:r>
              <a:rPr lang="sv-SE" sz="1800"/>
              <a:t> The system shall be able to tolerate the failure of any single server host, graphics card, display or network link.</a:t>
            </a:r>
            <a:br>
              <a:rPr lang="sv-SE" sz="1800"/>
            </a:br>
            <a:br>
              <a:rPr lang="sv-SE" sz="1800"/>
            </a:br>
            <a:r>
              <a:rPr b="1" lang="sv-SE" sz="1800"/>
              <a:t>Availability Scenario:</a:t>
            </a:r>
            <a:endParaRPr sz="1800"/>
          </a:p>
          <a:p>
            <a:pPr indent="-342900" lvl="0" marL="457200" rtl="0" algn="l">
              <a:spcBef>
                <a:spcPts val="1000"/>
              </a:spcBef>
              <a:spcAft>
                <a:spcPts val="0"/>
              </a:spcAft>
              <a:buSzPts val="1800"/>
              <a:buChar char="•"/>
            </a:pPr>
            <a:r>
              <a:rPr lang="sv-SE" sz="1800"/>
              <a:t>Overview: One of the monitor display cards fails during transmission of a screen refresh.</a:t>
            </a:r>
            <a:endParaRPr sz="1800"/>
          </a:p>
          <a:p>
            <a:pPr indent="-342900" lvl="0" marL="457200" rtl="0" algn="l">
              <a:spcBef>
                <a:spcPts val="1000"/>
              </a:spcBef>
              <a:spcAft>
                <a:spcPts val="0"/>
              </a:spcAft>
              <a:buSzPts val="1800"/>
              <a:buChar char="•"/>
            </a:pPr>
            <a:r>
              <a:rPr lang="sv-SE" sz="1800"/>
              <a:t>System and environment state: System is working correctly under normal load with no failures. No relevant environment factors.</a:t>
            </a:r>
            <a:endParaRPr sz="1800"/>
          </a:p>
          <a:p>
            <a:pPr indent="-342900" lvl="0" marL="457200" rtl="0" algn="l">
              <a:spcBef>
                <a:spcPts val="1000"/>
              </a:spcBef>
              <a:spcAft>
                <a:spcPts val="0"/>
              </a:spcAft>
              <a:buSzPts val="1800"/>
              <a:buChar char="•"/>
            </a:pPr>
            <a:r>
              <a:rPr lang="sv-SE" sz="1800"/>
              <a:t>External stimulus: display card fails</a:t>
            </a:r>
            <a:endParaRPr sz="1800"/>
          </a:p>
          <a:p>
            <a:pPr indent="-342900" lvl="0" marL="457200" rtl="0" algn="l">
              <a:spcBef>
                <a:spcPts val="1000"/>
              </a:spcBef>
              <a:spcAft>
                <a:spcPts val="0"/>
              </a:spcAft>
              <a:buSzPts val="1800"/>
              <a:buChar char="•"/>
            </a:pPr>
            <a:r>
              <a:rPr lang="sv-SE" sz="1800"/>
              <a:t>Required system response: display window manager system will detect failure within 10 ms and route display information through redundant graphics card with no user-discernable change to ATC aircraft display. Graphics card failure will be displayed as error message at bottom right hand of ATC display.</a:t>
            </a:r>
            <a:endParaRPr sz="1800"/>
          </a:p>
          <a:p>
            <a:pPr indent="-342900" lvl="0" marL="457200" rtl="0" algn="l">
              <a:spcBef>
                <a:spcPts val="1000"/>
              </a:spcBef>
              <a:spcAft>
                <a:spcPts val="0"/>
              </a:spcAft>
              <a:buSzPts val="1800"/>
              <a:buChar char="•"/>
            </a:pPr>
            <a:r>
              <a:rPr lang="sv-SE" sz="1800"/>
              <a:t>Response measure: no loss in continuity of visual display and failover with visual warning completes within 1 s.</a:t>
            </a:r>
            <a:br>
              <a:rPr lang="sv-SE" sz="1800"/>
            </a:br>
            <a:endParaRPr sz="1800"/>
          </a:p>
        </p:txBody>
      </p:sp>
      <p:sp>
        <p:nvSpPr>
          <p:cNvPr id="208" name="Google Shape;208;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Availability Requirement:</a:t>
            </a:r>
            <a:r>
              <a:rPr lang="sv-SE" sz="1800"/>
              <a:t> The system shall be able to tolerate the failure of any single server host, graphics card, display or network link.</a:t>
            </a:r>
            <a:br>
              <a:rPr lang="sv-SE" sz="1800"/>
            </a:br>
            <a:br>
              <a:rPr lang="sv-SE" sz="1800"/>
            </a:br>
            <a:r>
              <a:rPr b="1" lang="sv-SE" sz="1800"/>
              <a:t>Availability Scenario:</a:t>
            </a:r>
            <a:endParaRPr sz="1800"/>
          </a:p>
          <a:p>
            <a:pPr indent="-342900" lvl="0" marL="457200" rtl="0" algn="l">
              <a:spcBef>
                <a:spcPts val="1000"/>
              </a:spcBef>
              <a:spcAft>
                <a:spcPts val="0"/>
              </a:spcAft>
              <a:buSzPts val="1800"/>
              <a:buChar char="•"/>
            </a:pPr>
            <a:r>
              <a:rPr lang="sv-SE" sz="1800"/>
              <a:t>External stimulus: display card fails</a:t>
            </a:r>
            <a:endParaRPr sz="1800"/>
          </a:p>
          <a:p>
            <a:pPr indent="-342900" lvl="0" marL="457200" rtl="0" algn="l">
              <a:spcBef>
                <a:spcPts val="1000"/>
              </a:spcBef>
              <a:spcAft>
                <a:spcPts val="0"/>
              </a:spcAft>
              <a:buSzPts val="1800"/>
              <a:buChar char="•"/>
            </a:pPr>
            <a:r>
              <a:rPr lang="sv-SE" sz="1800"/>
              <a:t>Required system response: display window manager system will detect failure within 10 ms and route display information through redundant graphics card with no user-discernable change to ATC aircraft display. Graphics card failure will be displayed as error message at bottom right hand of ATC display.</a:t>
            </a:r>
            <a:endParaRPr sz="1800"/>
          </a:p>
          <a:p>
            <a:pPr indent="-342900" lvl="0" marL="457200" rtl="0" algn="l">
              <a:spcBef>
                <a:spcPts val="1000"/>
              </a:spcBef>
              <a:spcAft>
                <a:spcPts val="0"/>
              </a:spcAft>
              <a:buSzPts val="1800"/>
              <a:buChar char="•"/>
            </a:pPr>
            <a:r>
              <a:rPr lang="sv-SE" sz="1800"/>
              <a:t>Response measure: no loss in continuity of visual display and failover with visual warning completes within 1 s.</a:t>
            </a:r>
            <a:br>
              <a:rPr lang="sv-SE" sz="1800"/>
            </a:br>
            <a:endParaRPr sz="1800"/>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chemeClr val="dk1"/>
              </a:buClr>
              <a:buSzPts val="3000"/>
              <a:buFont typeface="Arial"/>
              <a:buChar char="•"/>
            </a:pPr>
            <a:r>
              <a:rPr lang="sv-SE"/>
              <a:t>Thursday, March 19, 8:30 - 12:30</a:t>
            </a:r>
            <a:endParaRPr/>
          </a:p>
          <a:p>
            <a:pPr indent="-368300" lvl="1" marL="914400" marR="0" rtl="0" algn="l">
              <a:lnSpc>
                <a:spcPct val="120000"/>
              </a:lnSpc>
              <a:spcBef>
                <a:spcPts val="0"/>
              </a:spcBef>
              <a:spcAft>
                <a:spcPts val="0"/>
              </a:spcAft>
              <a:buSzPts val="2200"/>
              <a:buChar char="•"/>
            </a:pPr>
            <a:r>
              <a:rPr lang="sv-SE"/>
              <a:t>The usual room (Alfons)</a:t>
            </a:r>
            <a:endParaRPr/>
          </a:p>
          <a:p>
            <a:pPr indent="-393700" lvl="0" marL="457200" marR="0" rtl="0" algn="l">
              <a:lnSpc>
                <a:spcPct val="120000"/>
              </a:lnSpc>
              <a:spcBef>
                <a:spcPts val="0"/>
              </a:spcBef>
              <a:spcAft>
                <a:spcPts val="0"/>
              </a:spcAft>
              <a:buSzPts val="2600"/>
              <a:buChar char="•"/>
            </a:pPr>
            <a:r>
              <a:rPr lang="sv-SE"/>
              <a:t>Practice exam on Canvas.</a:t>
            </a:r>
            <a:endParaRPr/>
          </a:p>
          <a:p>
            <a:pPr indent="-368300" lvl="1" marL="914400" marR="0" rtl="0" algn="l">
              <a:lnSpc>
                <a:spcPct val="120000"/>
              </a:lnSpc>
              <a:spcBef>
                <a:spcPts val="0"/>
              </a:spcBef>
              <a:spcAft>
                <a:spcPts val="0"/>
              </a:spcAft>
              <a:buSzPts val="2200"/>
              <a:buChar char="•"/>
            </a:pPr>
            <a:r>
              <a:rPr lang="sv-SE"/>
              <a:t>Let’s go over it.</a:t>
            </a:r>
            <a:endParaRPr/>
          </a:p>
          <a:p>
            <a:pPr indent="-368300" lvl="1" marL="914400" marR="0" rtl="0" algn="l">
              <a:lnSpc>
                <a:spcPct val="120000"/>
              </a:lnSpc>
              <a:spcBef>
                <a:spcPts val="0"/>
              </a:spcBef>
              <a:spcAft>
                <a:spcPts val="0"/>
              </a:spcAft>
              <a:buSzPts val="2200"/>
              <a:buChar char="•"/>
            </a:pPr>
            <a:r>
              <a:rPr lang="sv-SE"/>
              <a:t>Recommended Practice: </a:t>
            </a:r>
            <a:endParaRPr/>
          </a:p>
          <a:p>
            <a:pPr indent="-342900" lvl="2" marL="1371600" marR="0" rtl="0" algn="l">
              <a:lnSpc>
                <a:spcPct val="120000"/>
              </a:lnSpc>
              <a:spcBef>
                <a:spcPts val="0"/>
              </a:spcBef>
              <a:spcAft>
                <a:spcPts val="0"/>
              </a:spcAft>
              <a:buSzPts val="1800"/>
              <a:buChar char="•"/>
            </a:pPr>
            <a:r>
              <a:rPr lang="sv-SE"/>
              <a:t>Try solving the exam without using the sample solutions. Compare your answers.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21" name="Google Shape;221;p34"/>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Security Requirement:</a:t>
            </a:r>
            <a:r>
              <a:rPr lang="sv-SE" sz="1800"/>
              <a:t> The system shall maintain audit logs of any logins to the ATC database.</a:t>
            </a:r>
            <a:endParaRPr sz="1800"/>
          </a:p>
          <a:p>
            <a:pPr indent="0" lvl="0" marL="0" rtl="0" algn="l">
              <a:spcBef>
                <a:spcPts val="1000"/>
              </a:spcBef>
              <a:spcAft>
                <a:spcPts val="0"/>
              </a:spcAft>
              <a:buNone/>
            </a:pPr>
            <a:br>
              <a:rPr lang="sv-SE" sz="1800"/>
            </a:br>
            <a:r>
              <a:rPr b="1" lang="sv-SE" sz="1800"/>
              <a:t>Security Scenario:</a:t>
            </a:r>
            <a:endParaRPr sz="1800"/>
          </a:p>
          <a:p>
            <a:pPr indent="-342900" lvl="0" marL="457200" rtl="0" algn="l">
              <a:spcBef>
                <a:spcPts val="1000"/>
              </a:spcBef>
              <a:spcAft>
                <a:spcPts val="0"/>
              </a:spcAft>
              <a:buSzPts val="1800"/>
              <a:buChar char="•"/>
            </a:pPr>
            <a:r>
              <a:rPr lang="sv-SE" sz="1800"/>
              <a:t>Overview: a malicious agent gains access to flight records database.</a:t>
            </a:r>
            <a:endParaRPr sz="1800"/>
          </a:p>
          <a:p>
            <a:pPr indent="-342900" lvl="0" marL="457200" rtl="0" algn="l">
              <a:spcBef>
                <a:spcPts val="1000"/>
              </a:spcBef>
              <a:spcAft>
                <a:spcPts val="0"/>
              </a:spcAft>
              <a:buSzPts val="1800"/>
              <a:buChar char="•"/>
            </a:pPr>
            <a:r>
              <a:rPr lang="sv-SE" sz="1800"/>
              <a:t>System and environment state: System is working under normal load. No relevant environmental factors.</a:t>
            </a:r>
            <a:endParaRPr sz="1800"/>
          </a:p>
          <a:p>
            <a:pPr indent="-342900" lvl="0" marL="457200" rtl="0" algn="l">
              <a:spcBef>
                <a:spcPts val="1000"/>
              </a:spcBef>
              <a:spcAft>
                <a:spcPts val="0"/>
              </a:spcAft>
              <a:buSzPts val="1800"/>
              <a:buChar char="•"/>
            </a:pPr>
            <a:r>
              <a:rPr lang="sv-SE" sz="1800"/>
              <a:t>External stimulus: malicious agent obtains access to the flight records database through password cracking, and downloads flight plans for commercial aircraft.</a:t>
            </a:r>
            <a:endParaRPr sz="1800"/>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28" name="Google Shape;228;p35"/>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800"/>
              <a:t>Security Requirement:</a:t>
            </a:r>
            <a:r>
              <a:rPr lang="sv-SE" sz="1800"/>
              <a:t> The system shall maintain audit logs of any logins to the ATC database.</a:t>
            </a:r>
            <a:endParaRPr sz="1800"/>
          </a:p>
          <a:p>
            <a:pPr indent="0" lvl="0" marL="0" rtl="0" algn="l">
              <a:spcBef>
                <a:spcPts val="1000"/>
              </a:spcBef>
              <a:spcAft>
                <a:spcPts val="0"/>
              </a:spcAft>
              <a:buNone/>
            </a:pPr>
            <a:br>
              <a:rPr lang="sv-SE" sz="1800"/>
            </a:br>
            <a:r>
              <a:rPr b="1" lang="sv-SE" sz="1800"/>
              <a:t>Security Scenario:</a:t>
            </a:r>
            <a:endParaRPr sz="1800"/>
          </a:p>
          <a:p>
            <a:pPr indent="-342900" lvl="0" marL="457200" rtl="0" algn="l">
              <a:spcBef>
                <a:spcPts val="1000"/>
              </a:spcBef>
              <a:spcAft>
                <a:spcPts val="0"/>
              </a:spcAft>
              <a:buSzPts val="1800"/>
              <a:buChar char="•"/>
            </a:pPr>
            <a:r>
              <a:rPr lang="sv-SE" sz="1800"/>
              <a:t>External stimulus: malicious agent obtains access to the flight records database through password cracking, and downloads flight plans for commercial aircraft.</a:t>
            </a:r>
            <a:endParaRPr sz="1800"/>
          </a:p>
          <a:p>
            <a:pPr indent="-342900" lvl="0" marL="457200" rtl="0" algn="l">
              <a:spcBef>
                <a:spcPts val="1000"/>
              </a:spcBef>
              <a:spcAft>
                <a:spcPts val="0"/>
              </a:spcAft>
              <a:buSzPts val="1800"/>
              <a:buChar char="•"/>
            </a:pPr>
            <a:r>
              <a:rPr lang="sv-SE" sz="1800"/>
              <a:t>Required system response: audit log contains login and download information to support future prosecution of user.</a:t>
            </a:r>
            <a:endParaRPr sz="1800"/>
          </a:p>
          <a:p>
            <a:pPr indent="-342900" lvl="0" marL="457200" rtl="0" algn="l">
              <a:spcBef>
                <a:spcPts val="1000"/>
              </a:spcBef>
              <a:spcAft>
                <a:spcPts val="0"/>
              </a:spcAft>
              <a:buSzPts val="1800"/>
              <a:buChar char="•"/>
            </a:pPr>
            <a:r>
              <a:rPr lang="sv-SE" sz="1800"/>
              <a:t>Response measure: system audit contains time, IP address, and related information w.r.t. download.</a:t>
            </a:r>
            <a:br>
              <a:rPr lang="sv-SE" sz="1800"/>
            </a:br>
            <a:endParaRPr sz="1800"/>
          </a:p>
        </p:txBody>
      </p:sp>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35" name="Google Shape;2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0"/>
              </a:spcBef>
              <a:spcAft>
                <a:spcPts val="0"/>
              </a:spcAft>
              <a:buSzPts val="2600"/>
              <a:buChar char="•"/>
            </a:pPr>
            <a:r>
              <a:rPr lang="sv-SE"/>
              <a:t>What is the difference between response time and throughput?</a:t>
            </a:r>
            <a:endParaRPr/>
          </a:p>
          <a:p>
            <a:pPr indent="-393700" lvl="0" marL="457200" rtl="0" algn="l">
              <a:spcBef>
                <a:spcPts val="0"/>
              </a:spcBef>
              <a:spcAft>
                <a:spcPts val="0"/>
              </a:spcAft>
              <a:buSzPts val="2600"/>
              <a:buChar char="•"/>
            </a:pPr>
            <a:r>
              <a:rPr lang="sv-SE"/>
              <a:t>Describe a situation where a system could display excellent throughput but poor response time and vice versa.</a:t>
            </a:r>
            <a:endParaRPr/>
          </a:p>
        </p:txBody>
      </p:sp>
      <p:sp>
        <p:nvSpPr>
          <p:cNvPr id="236" name="Google Shape;2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42" name="Google Shape;242;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2400"/>
              <a:t>What is the difference between response time and throughput?</a:t>
            </a:r>
            <a:endParaRPr b="1" sz="2400"/>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sv-SE" sz="2400"/>
              <a:t>Response time is from the client’s perspective. </a:t>
            </a:r>
            <a:endParaRPr sz="2400"/>
          </a:p>
          <a:p>
            <a:pPr indent="-381000" lvl="1" marL="914400" rtl="0" algn="l">
              <a:spcBef>
                <a:spcPts val="0"/>
              </a:spcBef>
              <a:spcAft>
                <a:spcPts val="0"/>
              </a:spcAft>
              <a:buSzPts val="2400"/>
              <a:buChar char="•"/>
            </a:pPr>
            <a:r>
              <a:rPr lang="sv-SE"/>
              <a:t>H</a:t>
            </a:r>
            <a:r>
              <a:rPr lang="sv-SE" sz="2400"/>
              <a:t>ow long does it take to service my request?</a:t>
            </a:r>
            <a:endParaRPr sz="2400"/>
          </a:p>
          <a:p>
            <a:pPr indent="-381000" lvl="0" marL="457200" rtl="0" algn="l">
              <a:spcBef>
                <a:spcPts val="0"/>
              </a:spcBef>
              <a:spcAft>
                <a:spcPts val="0"/>
              </a:spcAft>
              <a:buSzPts val="2400"/>
              <a:buChar char="•"/>
            </a:pPr>
            <a:r>
              <a:rPr lang="sv-SE" sz="2400"/>
              <a:t>Throughput is from the server’s perspective. </a:t>
            </a:r>
            <a:endParaRPr sz="2400"/>
          </a:p>
          <a:p>
            <a:pPr indent="-381000" lvl="1" marL="914400" rtl="0" algn="l">
              <a:spcBef>
                <a:spcPts val="0"/>
              </a:spcBef>
              <a:spcAft>
                <a:spcPts val="0"/>
              </a:spcAft>
              <a:buSzPts val="2400"/>
              <a:buChar char="•"/>
            </a:pPr>
            <a:r>
              <a:rPr lang="sv-SE" sz="2400"/>
              <a:t>How many requests can be processed in a given time period? 	</a:t>
            </a:r>
            <a:endParaRPr sz="2400"/>
          </a:p>
        </p:txBody>
      </p:sp>
      <p:sp>
        <p:nvSpPr>
          <p:cNvPr id="243" name="Google Shape;24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49" name="Google Shape;249;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2400"/>
              <a:t>A situation where a system could display excellent throughput/poor response time and vice versa.</a:t>
            </a:r>
            <a:endParaRPr b="1" sz="2400"/>
          </a:p>
          <a:p>
            <a:pPr indent="-381000" lvl="0" marL="457200" rtl="0" algn="l">
              <a:spcBef>
                <a:spcPts val="0"/>
              </a:spcBef>
              <a:spcAft>
                <a:spcPts val="0"/>
              </a:spcAft>
              <a:buSzPts val="2400"/>
              <a:buChar char="•"/>
            </a:pPr>
            <a:r>
              <a:rPr lang="sv-SE" sz="2400"/>
              <a:t>S</a:t>
            </a:r>
            <a:r>
              <a:rPr lang="sv-SE" sz="2400"/>
              <a:t>everal processors working in tandem to solve a particular problem. </a:t>
            </a:r>
            <a:endParaRPr sz="1800"/>
          </a:p>
          <a:p>
            <a:pPr indent="-342900" lvl="1" marL="914400" rtl="0" algn="l">
              <a:spcBef>
                <a:spcPts val="0"/>
              </a:spcBef>
              <a:spcAft>
                <a:spcPts val="0"/>
              </a:spcAft>
              <a:buSzPts val="1800"/>
              <a:buChar char="•"/>
            </a:pPr>
            <a:r>
              <a:rPr lang="sv-SE" sz="1800"/>
              <a:t>(each segment takes time t, with number of segments s, so the total response time is t*s)</a:t>
            </a:r>
            <a:endParaRPr sz="1800"/>
          </a:p>
          <a:p>
            <a:pPr indent="-381000" lvl="0" marL="457200" rtl="0" algn="l">
              <a:spcBef>
                <a:spcPts val="0"/>
              </a:spcBef>
              <a:spcAft>
                <a:spcPts val="0"/>
              </a:spcAft>
              <a:buSzPts val="2400"/>
              <a:buChar char="•"/>
            </a:pPr>
            <a:r>
              <a:rPr lang="sv-SE" sz="2400"/>
              <a:t>Instead, imagine a single processor system that processes requests sequentially. </a:t>
            </a:r>
            <a:endParaRPr sz="2400"/>
          </a:p>
          <a:p>
            <a:pPr indent="-342900" lvl="1" marL="914400" rtl="0" algn="l">
              <a:spcBef>
                <a:spcPts val="0"/>
              </a:spcBef>
              <a:spcAft>
                <a:spcPts val="0"/>
              </a:spcAft>
              <a:buSzPts val="1800"/>
              <a:buChar char="•"/>
            </a:pPr>
            <a:r>
              <a:rPr lang="sv-SE" sz="1800"/>
              <a:t>If there are few requests, it will have better response time than the pipelined system because there is no latency in servicing the request. </a:t>
            </a:r>
            <a:endParaRPr sz="1800"/>
          </a:p>
          <a:p>
            <a:pPr indent="-342900" lvl="1" marL="914400" rtl="0" algn="l">
              <a:spcBef>
                <a:spcPts val="0"/>
              </a:spcBef>
              <a:spcAft>
                <a:spcPts val="0"/>
              </a:spcAft>
              <a:buSzPts val="1800"/>
              <a:buChar char="•"/>
            </a:pPr>
            <a:r>
              <a:rPr lang="sv-SE" sz="1800"/>
              <a:t>However, it will have very poor throughput under heavy load.	</a:t>
            </a:r>
            <a:endParaRPr sz="1800"/>
          </a:p>
        </p:txBody>
      </p:sp>
      <p:sp>
        <p:nvSpPr>
          <p:cNvPr id="250" name="Google Shape;250;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6" name="Google Shape;256;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257" name="Google Shape;257;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63" name="Google Shape;263;p40"/>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64" name="Google Shape;264;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5" name="Google Shape;265;p4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71" name="Google Shape;271;p41"/>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72" name="Google Shape;27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73" name="Google Shape;273;p4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3.04/8 hour work day</a:t>
            </a:r>
            <a:endParaRPr b="1"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79" name="Google Shape;279;p4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80" name="Google Shape;28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81" name="Google Shape;281;p4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87" name="Google Shape;287;p4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88" name="Google Shape;28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89" name="Google Shape;289;p4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0.066</a:t>
            </a:r>
            <a:endParaRPr b="1"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9" name="Google Shape;9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00" name="Google Shape;10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1" name="Google Shape;10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02" name="Google Shape;102;p17"/>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Quality (Dependability, Performance, Scalability, Availability, Security)</a:t>
            </a:r>
            <a:endParaRPr/>
          </a:p>
          <a:p>
            <a:pPr indent="-393700" lvl="0" marL="457200" rtl="0" algn="l">
              <a:lnSpc>
                <a:spcPct val="90000"/>
              </a:lnSpc>
              <a:spcBef>
                <a:spcPts val="0"/>
              </a:spcBef>
              <a:spcAft>
                <a:spcPts val="0"/>
              </a:spcAft>
              <a:buSzPts val="2600"/>
              <a:buChar char="•"/>
            </a:pPr>
            <a:r>
              <a:rPr lang="sv-SE"/>
              <a:t>Unit Testing</a:t>
            </a:r>
            <a:endParaRPr/>
          </a:p>
          <a:p>
            <a:pPr indent="-393700" lvl="0" marL="457200" rtl="0" algn="l">
              <a:lnSpc>
                <a:spcPct val="90000"/>
              </a:lnSpc>
              <a:spcBef>
                <a:spcPts val="0"/>
              </a:spcBef>
              <a:spcAft>
                <a:spcPts val="0"/>
              </a:spcAft>
              <a:buSzPts val="2600"/>
              <a:buChar char="•"/>
            </a:pPr>
            <a:r>
              <a:rPr lang="sv-SE"/>
              <a:t>Exploratory Testing</a:t>
            </a:r>
            <a:endParaRPr/>
          </a:p>
          <a:p>
            <a:pPr indent="-393700" lvl="0" marL="457200" rtl="0" algn="l">
              <a:lnSpc>
                <a:spcPct val="90000"/>
              </a:lnSpc>
              <a:spcBef>
                <a:spcPts val="0"/>
              </a:spcBef>
              <a:spcAft>
                <a:spcPts val="0"/>
              </a:spcAft>
              <a:buSzPts val="2600"/>
              <a:buChar char="•"/>
            </a:pPr>
            <a:r>
              <a:rPr lang="sv-SE"/>
              <a:t>Functional Testing</a:t>
            </a:r>
            <a:endParaRPr/>
          </a:p>
          <a:p>
            <a:pPr indent="-393700" lvl="0" marL="457200" rtl="0" algn="l">
              <a:lnSpc>
                <a:spcPct val="90000"/>
              </a:lnSpc>
              <a:spcBef>
                <a:spcPts val="0"/>
              </a:spcBef>
              <a:spcAft>
                <a:spcPts val="0"/>
              </a:spcAft>
              <a:buSzPts val="2600"/>
              <a:buChar char="•"/>
            </a:pPr>
            <a:r>
              <a:rPr lang="sv-SE"/>
              <a:t>Structural Testing</a:t>
            </a:r>
            <a:endParaRPr/>
          </a:p>
          <a:p>
            <a:pPr indent="-393700" lvl="0" marL="457200" rtl="0" algn="l">
              <a:lnSpc>
                <a:spcPct val="90000"/>
              </a:lnSpc>
              <a:spcBef>
                <a:spcPts val="0"/>
              </a:spcBef>
              <a:spcAft>
                <a:spcPts val="0"/>
              </a:spcAft>
              <a:buSzPts val="2600"/>
              <a:buChar char="•"/>
            </a:pPr>
            <a:r>
              <a:rPr lang="sv-SE"/>
              <a:t>Data Flow Testing</a:t>
            </a:r>
            <a:endParaRPr/>
          </a:p>
        </p:txBody>
      </p:sp>
      <p:sp>
        <p:nvSpPr>
          <p:cNvPr id="103" name="Google Shape;103;p17"/>
          <p:cNvSpPr txBox="1"/>
          <p:nvPr>
            <p:ph idx="1" type="body"/>
          </p:nvPr>
        </p:nvSpPr>
        <p:spPr>
          <a:xfrm>
            <a:off x="48110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Acceptance Testing</a:t>
            </a:r>
            <a:endParaRPr/>
          </a:p>
          <a:p>
            <a:pPr indent="-393700" lvl="0" marL="457200" rtl="0" algn="l">
              <a:lnSpc>
                <a:spcPct val="90000"/>
              </a:lnSpc>
              <a:spcBef>
                <a:spcPts val="0"/>
              </a:spcBef>
              <a:spcAft>
                <a:spcPts val="0"/>
              </a:spcAft>
              <a:buSzPts val="2600"/>
              <a:buChar char="•"/>
            </a:pPr>
            <a:r>
              <a:rPr lang="sv-SE"/>
              <a:t>Regression Testing</a:t>
            </a:r>
            <a:endParaRPr/>
          </a:p>
          <a:p>
            <a:pPr indent="-393700" lvl="0" marL="457200" rtl="0" algn="l">
              <a:lnSpc>
                <a:spcPct val="90000"/>
              </a:lnSpc>
              <a:spcBef>
                <a:spcPts val="0"/>
              </a:spcBef>
              <a:spcAft>
                <a:spcPts val="0"/>
              </a:spcAft>
              <a:buSzPts val="2600"/>
              <a:buChar char="•"/>
            </a:pPr>
            <a:r>
              <a:rPr lang="sv-SE"/>
              <a:t>Integration Testing</a:t>
            </a:r>
            <a:endParaRPr/>
          </a:p>
          <a:p>
            <a:pPr indent="-393700" lvl="0" marL="457200" rtl="0" algn="l">
              <a:lnSpc>
                <a:spcPct val="90000"/>
              </a:lnSpc>
              <a:spcBef>
                <a:spcPts val="0"/>
              </a:spcBef>
              <a:spcAft>
                <a:spcPts val="0"/>
              </a:spcAft>
              <a:buSzPts val="2600"/>
              <a:buChar char="•"/>
            </a:pPr>
            <a:r>
              <a:rPr lang="sv-SE"/>
              <a:t>Testing OO Systems</a:t>
            </a:r>
            <a:endParaRPr/>
          </a:p>
          <a:p>
            <a:pPr indent="-393700" lvl="0" marL="457200" rtl="0" algn="l">
              <a:lnSpc>
                <a:spcPct val="90000"/>
              </a:lnSpc>
              <a:spcBef>
                <a:spcPts val="0"/>
              </a:spcBef>
              <a:spcAft>
                <a:spcPts val="0"/>
              </a:spcAft>
              <a:buSzPts val="2600"/>
              <a:buChar char="•"/>
            </a:pPr>
            <a:r>
              <a:rPr lang="sv-SE"/>
              <a:t>Mutation Testing</a:t>
            </a:r>
            <a:endParaRPr/>
          </a:p>
          <a:p>
            <a:pPr indent="-393700" lvl="0" marL="457200" rtl="0" algn="l">
              <a:lnSpc>
                <a:spcPct val="90000"/>
              </a:lnSpc>
              <a:spcBef>
                <a:spcPts val="0"/>
              </a:spcBef>
              <a:spcAft>
                <a:spcPts val="0"/>
              </a:spcAft>
              <a:buSzPts val="2600"/>
              <a:buChar char="•"/>
            </a:pPr>
            <a:r>
              <a:rPr lang="sv-SE"/>
              <a:t>Model-Based Testing</a:t>
            </a:r>
            <a:endParaRPr/>
          </a:p>
          <a:p>
            <a:pPr indent="-393700" lvl="0" marL="457200" rtl="0" algn="l">
              <a:lnSpc>
                <a:spcPct val="90000"/>
              </a:lnSpc>
              <a:spcBef>
                <a:spcPts val="0"/>
              </a:spcBef>
              <a:spcAft>
                <a:spcPts val="0"/>
              </a:spcAft>
              <a:buSzPts val="2600"/>
              <a:buChar char="•"/>
            </a:pPr>
            <a:r>
              <a:rPr lang="sv-SE"/>
              <a:t>Finite State Verification</a:t>
            </a:r>
            <a:endParaRPr/>
          </a:p>
          <a:p>
            <a:pPr indent="-393700" lvl="0" marL="457200" rtl="0" algn="l">
              <a:lnSpc>
                <a:spcPct val="90000"/>
              </a:lnSpc>
              <a:spcBef>
                <a:spcPts val="0"/>
              </a:spcBef>
              <a:spcAft>
                <a:spcPts val="0"/>
              </a:spcAft>
              <a:buSzPts val="2600"/>
              <a:buChar char="•"/>
            </a:pPr>
            <a:r>
              <a:rPr lang="sv-SE"/>
              <a:t>Testing in Industry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95" name="Google Shape;295;p44"/>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96" name="Google Shape;296;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97" name="Google Shape;297;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03" name="Google Shape;303;p45"/>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04" name="Google Shape;304;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05" name="Google Shape;305;p4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 74/10089 minutes = 0.7% of the time. Availability = 99.3%</a:t>
            </a:r>
            <a:endParaRPr b="1" sz="24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11" name="Google Shape;311;p46"/>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12" name="Google Shape;31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13" name="Google Shape;313;p4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19" name="Google Shape;319;p47"/>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20" name="Google Shape;32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21" name="Google Shape;321;p4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No. Availability, POFOD are good. ROCOF is too low. How would you improve it?</a:t>
            </a:r>
            <a:endParaRPr b="1" sz="24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327" name="Google Shape;32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following method:</a:t>
            </a:r>
            <a:br>
              <a:rPr lang="sv-SE"/>
            </a:br>
            <a:br>
              <a:rPr b="1" lang="sv-SE">
                <a:latin typeface="Consolas"/>
                <a:ea typeface="Consolas"/>
                <a:cs typeface="Consolas"/>
                <a:sym typeface="Consolas"/>
              </a:rPr>
            </a:br>
            <a:r>
              <a:rPr b="1" lang="sv-SE">
                <a:latin typeface="Consolas"/>
                <a:ea typeface="Consolas"/>
                <a:cs typeface="Consolas"/>
                <a:sym typeface="Consolas"/>
              </a:rPr>
              <a:t>public double max(double a, double b);</a:t>
            </a:r>
            <a:br>
              <a:rPr lang="sv-SE"/>
            </a:br>
            <a:br>
              <a:rPr lang="sv-SE"/>
            </a:br>
            <a:r>
              <a:rPr lang="sv-SE"/>
              <a:t>Devise three executable test cases for this method in the JUnit notation. See the attached handout for a refresher on the notation.</a:t>
            </a:r>
            <a:endParaRPr/>
          </a:p>
        </p:txBody>
      </p:sp>
      <p:sp>
        <p:nvSpPr>
          <p:cNvPr id="328" name="Google Shape;32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idx="1" type="body"/>
          </p:nvPr>
        </p:nvSpPr>
        <p:spPr>
          <a:xfrm>
            <a:off x="468900" y="577100"/>
            <a:ext cx="3822300" cy="41856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aLarger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assertTrue(“should be larger”, actual&gt;b);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assertThat(“b should be larger”, b&gt;a);</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A71D5D"/>
              </a:solidFill>
              <a:latin typeface="Consolas"/>
              <a:ea typeface="Consolas"/>
              <a:cs typeface="Consolas"/>
              <a:sym typeface="Consolas"/>
            </a:endParaRPr>
          </a:p>
        </p:txBody>
      </p:sp>
      <p:sp>
        <p:nvSpPr>
          <p:cNvPr id="334" name="Google Shape;334;p49"/>
          <p:cNvSpPr txBox="1"/>
          <p:nvPr>
            <p:ph idx="1" type="body"/>
          </p:nvPr>
        </p:nvSpPr>
        <p:spPr>
          <a:xfrm>
            <a:off x="4562550" y="577100"/>
            <a:ext cx="4124100" cy="43488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bothEqual</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assertEquals(a,b);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bothNegative</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-2.0;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assertTrue(“should be negative”,actual&lt;0);</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p:txBody>
      </p:sp>
      <p:sp>
        <p:nvSpPr>
          <p:cNvPr id="335" name="Google Shape;33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41" name="Google Shape;34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342" name="Google Shape;34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48" name="Google Shape;34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349" name="Google Shape;349;p51"/>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sv-SE" sz="2400"/>
              <a:t>Poor job choosing test cases.</a:t>
            </a:r>
            <a:endParaRPr sz="2400"/>
          </a:p>
          <a:p>
            <a:pPr indent="-381000" lvl="0" marL="457200" rtl="0" algn="l">
              <a:spcBef>
                <a:spcPts val="0"/>
              </a:spcBef>
              <a:spcAft>
                <a:spcPts val="0"/>
              </a:spcAft>
              <a:buSzPts val="2400"/>
              <a:buChar char="●"/>
            </a:pPr>
            <a:r>
              <a:rPr lang="sv-SE" sz="2400"/>
              <a:t>Missing requirements.</a:t>
            </a:r>
            <a:endParaRPr sz="2400"/>
          </a:p>
          <a:p>
            <a:pPr indent="-381000" lvl="0" marL="457200" rtl="0" algn="l">
              <a:spcBef>
                <a:spcPts val="0"/>
              </a:spcBef>
              <a:spcAft>
                <a:spcPts val="0"/>
              </a:spcAft>
              <a:buSzPts val="2400"/>
              <a:buChar char="●"/>
            </a:pPr>
            <a:r>
              <a:rPr lang="sv-SE" sz="2400"/>
              <a:t>Dead or inactive code.</a:t>
            </a:r>
            <a:endParaRPr sz="2400"/>
          </a:p>
          <a:p>
            <a:pPr indent="-381000" lvl="0" marL="457200" rtl="0" algn="l">
              <a:spcBef>
                <a:spcPts val="0"/>
              </a:spcBef>
              <a:spcAft>
                <a:spcPts val="0"/>
              </a:spcAft>
              <a:buSzPts val="2400"/>
              <a:buChar char="●"/>
            </a:pPr>
            <a:r>
              <a:rPr lang="sv-SE" sz="2400"/>
              <a:t>Error-handling.</a:t>
            </a:r>
            <a:endParaRPr sz="2400"/>
          </a:p>
          <a:p>
            <a:pPr indent="-381000" lvl="1" marL="914400" rtl="0" algn="l">
              <a:spcBef>
                <a:spcPts val="0"/>
              </a:spcBef>
              <a:spcAft>
                <a:spcPts val="0"/>
              </a:spcAft>
              <a:buSzPts val="2400"/>
              <a:buChar char="○"/>
            </a:pPr>
            <a:r>
              <a:rPr lang="sv-SE" sz="2400"/>
              <a:t>Code used only in special cases.</a:t>
            </a:r>
            <a:endParaRPr sz="2400"/>
          </a:p>
        </p:txBody>
      </p:sp>
      <p:sp>
        <p:nvSpPr>
          <p:cNvPr id="350" name="Google Shape;35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
                                        <p:tgtEl>
                                          <p:spTgt spid="3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56" name="Google Shape;35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357" name="Google Shape;357;p52"/>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sv-SE" sz="2400"/>
              <a:t>No.</a:t>
            </a:r>
            <a:endParaRPr sz="2400"/>
          </a:p>
          <a:p>
            <a:pPr indent="-381000" lvl="0" marL="457200" rtl="0" algn="l">
              <a:spcBef>
                <a:spcPts val="0"/>
              </a:spcBef>
              <a:spcAft>
                <a:spcPts val="0"/>
              </a:spcAft>
              <a:buSzPts val="2400"/>
              <a:buChar char="●"/>
            </a:pPr>
            <a:r>
              <a:rPr lang="sv-SE" sz="2400"/>
              <a:t>There are almost always special cases not covered by requirements.</a:t>
            </a:r>
            <a:endParaRPr sz="2400"/>
          </a:p>
          <a:p>
            <a:pPr indent="-381000" lvl="1" marL="914400" rtl="0" algn="l">
              <a:spcBef>
                <a:spcPts val="0"/>
              </a:spcBef>
              <a:spcAft>
                <a:spcPts val="0"/>
              </a:spcAft>
              <a:buSzPts val="2400"/>
              <a:buChar char="○"/>
            </a:pPr>
            <a:r>
              <a:rPr lang="sv-SE" sz="2400"/>
              <a:t>Code optimizations, debug code, exception handling.</a:t>
            </a:r>
            <a:endParaRPr sz="2400"/>
          </a:p>
        </p:txBody>
      </p:sp>
      <p:sp>
        <p:nvSpPr>
          <p:cNvPr id="358" name="Google Shape;35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64" name="Google Shape;364;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365" name="Google Shape;365;p53"/>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sv-SE" sz="2400"/>
              <a:t>Impossible combination of conditions</a:t>
            </a:r>
            <a:endParaRPr sz="2400"/>
          </a:p>
          <a:p>
            <a:pPr indent="-381000" lvl="0" marL="457200" rtl="0" algn="l">
              <a:spcBef>
                <a:spcPts val="0"/>
              </a:spcBef>
              <a:spcAft>
                <a:spcPts val="0"/>
              </a:spcAft>
              <a:buSzPts val="2400"/>
              <a:buChar char="●"/>
            </a:pPr>
            <a:r>
              <a:rPr lang="sv-SE" sz="2400"/>
              <a:t>Defensive programming (situations that may not happen in practice are planned for).</a:t>
            </a:r>
            <a:endParaRPr sz="2400"/>
          </a:p>
          <a:p>
            <a:pPr indent="-381000" lvl="0" marL="457200" rtl="0" algn="l">
              <a:spcBef>
                <a:spcPts val="0"/>
              </a:spcBef>
              <a:spcAft>
                <a:spcPts val="0"/>
              </a:spcAft>
              <a:buSzPts val="2400"/>
              <a:buChar char="●"/>
            </a:pPr>
            <a:r>
              <a:rPr lang="sv-SE" sz="2400"/>
              <a:t>Other situations that result in unused code (i.e., code implemented for future use that is not currently reachable).</a:t>
            </a:r>
            <a:endParaRPr sz="2400"/>
          </a:p>
        </p:txBody>
      </p:sp>
      <p:sp>
        <p:nvSpPr>
          <p:cNvPr id="366" name="Google Shape;366;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09" name="Google Shape;109;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lang="sv-SE" sz="1800"/>
              <a:t>True</a:t>
            </a:r>
            <a:endParaRPr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lang="sv-SE" sz="1800"/>
              <a:t>Its availability is about 98% (approximated to the nearest integer)</a:t>
            </a:r>
            <a:r>
              <a:rPr b="1" lang="sv-SE" sz="1800"/>
              <a:t>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10" name="Google Shape;110;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72" name="Google Shape;3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2400"/>
              <a:t>In class we discussed the importance of defining a test case for each requirement. What are the two primary benefits of defining this test case? </a:t>
            </a:r>
            <a:endParaRPr sz="2400"/>
          </a:p>
        </p:txBody>
      </p:sp>
      <p:sp>
        <p:nvSpPr>
          <p:cNvPr id="373" name="Google Shape;373;p54"/>
          <p:cNvSpPr txBox="1"/>
          <p:nvPr/>
        </p:nvSpPr>
        <p:spPr>
          <a:xfrm>
            <a:off x="451875" y="2472075"/>
            <a:ext cx="8229600" cy="20832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sv-SE" sz="2400"/>
              <a:t>Helps when performing integration testing. Can build test cases early, apply to code once it is written.</a:t>
            </a:r>
            <a:endParaRPr sz="2400"/>
          </a:p>
          <a:p>
            <a:pPr indent="-381000" lvl="0" marL="457200" rtl="0" algn="l">
              <a:spcBef>
                <a:spcPts val="0"/>
              </a:spcBef>
              <a:spcAft>
                <a:spcPts val="0"/>
              </a:spcAft>
              <a:buSzPts val="2400"/>
              <a:buChar char="●"/>
            </a:pPr>
            <a:r>
              <a:rPr lang="sv-SE" sz="2400"/>
              <a:t>Forces us to write testable requirements.</a:t>
            </a:r>
            <a:endParaRPr sz="2400"/>
          </a:p>
        </p:txBody>
      </p:sp>
      <p:sp>
        <p:nvSpPr>
          <p:cNvPr id="374" name="Google Shape;37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80" name="Google Shape;380;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airport connection check is part of a travel reservation system. It checks the validity of a single connection between two flights in an itinerary. </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If the arrival airport of Flight A differs from the departure airport of Flight B, the connection is invalid. </a:t>
            </a:r>
            <a:endParaRPr/>
          </a:p>
          <a:p>
            <a:pPr indent="-368300" lvl="1" marL="914400" rtl="0" algn="l">
              <a:spcBef>
                <a:spcPts val="500"/>
              </a:spcBef>
              <a:spcAft>
                <a:spcPts val="0"/>
              </a:spcAft>
              <a:buSzPts val="2200"/>
              <a:buChar char="•"/>
            </a:pPr>
            <a:r>
              <a:rPr lang="sv-SE"/>
              <a:t>If the departure time of Flight B is too close to the arrival time of Flight A, the connection is invalid.</a:t>
            </a:r>
            <a:endParaRPr/>
          </a:p>
          <a:p>
            <a:pPr indent="-368300" lvl="1" marL="914400" rtl="0" algn="l">
              <a:spcBef>
                <a:spcPts val="500"/>
              </a:spcBef>
              <a:spcAft>
                <a:spcPts val="0"/>
              </a:spcAft>
              <a:buSzPts val="2200"/>
              <a:buChar char="•"/>
            </a:pPr>
            <a:r>
              <a:rPr lang="sv-SE"/>
              <a:t>If an airport doesn’t exist, the connection is invalid…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81" name="Google Shape;38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87" name="Google Shape;387;p5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400">
                <a:latin typeface="Consolas"/>
                <a:ea typeface="Consolas"/>
                <a:cs typeface="Consolas"/>
                <a:sym typeface="Consolas"/>
              </a:rPr>
              <a:t>validConnection(Flight arrivingFlight, Flight departingFlight) </a:t>
            </a:r>
            <a:br>
              <a:rPr b="1" lang="sv-SE" sz="1400">
                <a:latin typeface="Consolas"/>
                <a:ea typeface="Consolas"/>
                <a:cs typeface="Consolas"/>
                <a:sym typeface="Consolas"/>
              </a:rPr>
            </a:br>
            <a:r>
              <a:rPr b="1" lang="sv-SE" sz="1400">
                <a:latin typeface="Consolas"/>
                <a:ea typeface="Consolas"/>
                <a:cs typeface="Consolas"/>
                <a:sym typeface="Consolas"/>
              </a:rPr>
              <a:t>                 returns ValidityCode</a:t>
            </a:r>
            <a:endParaRPr b="1"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sv-SE" sz="1800"/>
              <a:t>A Flight is a data structure consisting of:</a:t>
            </a:r>
            <a:endParaRPr sz="1800"/>
          </a:p>
          <a:p>
            <a:pPr indent="-342900" lvl="0" marL="457200" rtl="0" algn="l">
              <a:spcBef>
                <a:spcPts val="0"/>
              </a:spcBef>
              <a:spcAft>
                <a:spcPts val="0"/>
              </a:spcAft>
              <a:buSzPts val="1800"/>
              <a:buChar char="●"/>
            </a:pPr>
            <a:r>
              <a:rPr lang="sv-SE" sz="1800"/>
              <a:t>A unique identifying flight code (string, three characters followed by four numbers).</a:t>
            </a:r>
            <a:endParaRPr sz="1800"/>
          </a:p>
          <a:p>
            <a:pPr indent="-342900" lvl="0" marL="457200" rtl="0" algn="l">
              <a:spcBef>
                <a:spcPts val="0"/>
              </a:spcBef>
              <a:spcAft>
                <a:spcPts val="0"/>
              </a:spcAft>
              <a:buSzPts val="1800"/>
              <a:buChar char="●"/>
            </a:pPr>
            <a:r>
              <a:rPr lang="sv-SE" sz="1800"/>
              <a:t>The originating airport code (three character string).</a:t>
            </a:r>
            <a:endParaRPr sz="1800"/>
          </a:p>
          <a:p>
            <a:pPr indent="-342900" lvl="0" marL="457200" rtl="0" algn="l">
              <a:spcBef>
                <a:spcPts val="0"/>
              </a:spcBef>
              <a:spcAft>
                <a:spcPts val="0"/>
              </a:spcAft>
              <a:buSzPts val="1800"/>
              <a:buChar char="●"/>
            </a:pPr>
            <a:r>
              <a:rPr lang="sv-SE" sz="1800"/>
              <a:t>The scheduled departure time (in universal time).</a:t>
            </a:r>
            <a:endParaRPr sz="1800"/>
          </a:p>
          <a:p>
            <a:pPr indent="-342900" lvl="0" marL="457200" rtl="0" algn="l">
              <a:spcBef>
                <a:spcPts val="0"/>
              </a:spcBef>
              <a:spcAft>
                <a:spcPts val="0"/>
              </a:spcAft>
              <a:buSzPts val="1800"/>
              <a:buChar char="●"/>
            </a:pPr>
            <a:r>
              <a:rPr lang="sv-SE" sz="1800"/>
              <a:t>The destination airport code (three character string).</a:t>
            </a:r>
            <a:endParaRPr sz="1800"/>
          </a:p>
          <a:p>
            <a:pPr indent="-342900" lvl="0" marL="457200" rtl="0" algn="l">
              <a:spcBef>
                <a:spcPts val="0"/>
              </a:spcBef>
              <a:spcAft>
                <a:spcPts val="0"/>
              </a:spcAft>
              <a:buSzPts val="1800"/>
              <a:buChar char="●"/>
            </a:pPr>
            <a:r>
              <a:rPr lang="sv-SE" sz="1800"/>
              <a:t>The scheduled arrival time (in universal time).</a:t>
            </a:r>
            <a:endParaRPr sz="1800"/>
          </a:p>
          <a:p>
            <a:pPr indent="0" lvl="0" marL="0" rtl="0" algn="l">
              <a:spcBef>
                <a:spcPts val="0"/>
              </a:spcBef>
              <a:spcAft>
                <a:spcPts val="0"/>
              </a:spcAft>
              <a:buNone/>
            </a:pPr>
            <a:r>
              <a:t/>
            </a:r>
            <a:endParaRPr sz="1100"/>
          </a:p>
          <a:p>
            <a:pPr indent="0" lvl="0" marL="0" rtl="0" algn="l">
              <a:spcBef>
                <a:spcPts val="0"/>
              </a:spcBef>
              <a:spcAft>
                <a:spcPts val="0"/>
              </a:spcAft>
              <a:buClr>
                <a:schemeClr val="dk1"/>
              </a:buClr>
              <a:buSzPts val="1100"/>
              <a:buFont typeface="Arial"/>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times (integer, minimum number of minutes that must be allowed for flight connections).</a:t>
            </a:r>
            <a:endParaRPr sz="1800"/>
          </a:p>
        </p:txBody>
      </p:sp>
      <p:sp>
        <p:nvSpPr>
          <p:cNvPr id="388" name="Google Shape;38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94" name="Google Shape;3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ValidityCode</a:t>
            </a:r>
            <a:r>
              <a:rPr lang="sv-SE" sz="1800"/>
              <a:t> is an integer with value:</a:t>
            </a:r>
            <a:endParaRPr sz="1800"/>
          </a:p>
          <a:p>
            <a:pPr indent="-342900" lvl="0" marL="457200" rtl="0" algn="l">
              <a:spcBef>
                <a:spcPts val="0"/>
              </a:spcBef>
              <a:spcAft>
                <a:spcPts val="0"/>
              </a:spcAft>
              <a:buSzPts val="1800"/>
              <a:buChar char="•"/>
            </a:pPr>
            <a:r>
              <a:rPr lang="sv-SE" sz="1800"/>
              <a:t>0 for OK</a:t>
            </a:r>
            <a:endParaRPr sz="1800"/>
          </a:p>
          <a:p>
            <a:pPr indent="-342900" lvl="0" marL="457200" rtl="0" algn="l">
              <a:spcBef>
                <a:spcPts val="0"/>
              </a:spcBef>
              <a:spcAft>
                <a:spcPts val="0"/>
              </a:spcAft>
              <a:buSzPts val="1800"/>
              <a:buChar char="•"/>
            </a:pPr>
            <a:r>
              <a:rPr lang="sv-SE" sz="1800"/>
              <a:t>1 for invalid airport code</a:t>
            </a:r>
            <a:endParaRPr sz="1800"/>
          </a:p>
          <a:p>
            <a:pPr indent="-342900" lvl="0" marL="457200" rtl="0" algn="l">
              <a:spcBef>
                <a:spcPts val="0"/>
              </a:spcBef>
              <a:spcAft>
                <a:spcPts val="0"/>
              </a:spcAft>
              <a:buSzPts val="1800"/>
              <a:buChar char="•"/>
            </a:pPr>
            <a:r>
              <a:rPr lang="sv-SE" sz="1800"/>
              <a:t>2 for a connection that is too short</a:t>
            </a:r>
            <a:endParaRPr sz="1800"/>
          </a:p>
          <a:p>
            <a:pPr indent="-342900" lvl="0" marL="457200" rtl="0" algn="l">
              <a:spcBef>
                <a:spcPts val="0"/>
              </a:spcBef>
              <a:spcAft>
                <a:spcPts val="0"/>
              </a:spcAft>
              <a:buSzPts val="1800"/>
              <a:buChar char="•"/>
            </a:pPr>
            <a:r>
              <a:rPr lang="sv-SE" sz="1800"/>
              <a:t>3 for flights that do not connect (arrivingFlight does not land in the same location as departingFlight)</a:t>
            </a:r>
            <a:endParaRPr sz="1800"/>
          </a:p>
          <a:p>
            <a:pPr indent="-342900" lvl="0" marL="457200" rtl="0" algn="l">
              <a:spcBef>
                <a:spcPts val="0"/>
              </a:spcBef>
              <a:spcAft>
                <a:spcPts val="0"/>
              </a:spcAft>
              <a:buSzPts val="1800"/>
              <a:buChar char="•"/>
            </a:pPr>
            <a:r>
              <a:rPr lang="sv-SE" sz="1800"/>
              <a:t>4 for any other errors (malformed input or any other unexpected errors).</a:t>
            </a:r>
            <a:endParaRPr sz="1800"/>
          </a:p>
          <a:p>
            <a:pPr indent="0" lvl="0" marL="0" rtl="0" algn="l">
              <a:spcBef>
                <a:spcPts val="0"/>
              </a:spcBef>
              <a:spcAft>
                <a:spcPts val="0"/>
              </a:spcAft>
              <a:buClr>
                <a:schemeClr val="dk1"/>
              </a:buClr>
              <a:buSzPts val="1100"/>
              <a:buFont typeface="Arial"/>
              <a:buNone/>
            </a:pPr>
            <a:r>
              <a:t/>
            </a:r>
            <a:endParaRPr sz="1800"/>
          </a:p>
        </p:txBody>
      </p:sp>
      <p:sp>
        <p:nvSpPr>
          <p:cNvPr id="395" name="Google Shape;3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8"/>
          <p:cNvSpPr txBox="1"/>
          <p:nvPr>
            <p:ph idx="1" type="body"/>
          </p:nvPr>
        </p:nvSpPr>
        <p:spPr>
          <a:xfrm>
            <a:off x="468900" y="480225"/>
            <a:ext cx="2533800" cy="4282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sv-SE" sz="1200" u="sng"/>
              <a:t>Parameter: Arriving flight</a:t>
            </a:r>
            <a:endParaRPr b="1" i="1" sz="1200" u="sng"/>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Flight code:</a:t>
            </a:r>
            <a:endParaRPr b="1" i="1" sz="1200"/>
          </a:p>
          <a:p>
            <a:pPr indent="-304800" lvl="0" marL="457200" rtl="0" algn="l">
              <a:spcBef>
                <a:spcPts val="0"/>
              </a:spcBef>
              <a:spcAft>
                <a:spcPts val="0"/>
              </a:spcAft>
              <a:buSzPts val="1200"/>
              <a:buChar char="•"/>
            </a:pPr>
            <a:r>
              <a:rPr b="1" i="1" lang="sv-SE" sz="1200"/>
              <a:t>malformed</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Originating airport code:</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 </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departure time:</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Destination airport (transfer airport):</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arrival time (tA):</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sz="1200"/>
          </a:p>
        </p:txBody>
      </p:sp>
      <p:sp>
        <p:nvSpPr>
          <p:cNvPr id="401" name="Google Shape;401;p58"/>
          <p:cNvSpPr txBox="1"/>
          <p:nvPr>
            <p:ph idx="1" type="body"/>
          </p:nvPr>
        </p:nvSpPr>
        <p:spPr>
          <a:xfrm>
            <a:off x="2942400" y="848325"/>
            <a:ext cx="2978400" cy="40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sv-SE" sz="1100" u="sng">
                <a:solidFill>
                  <a:schemeClr val="dk1"/>
                </a:solidFill>
              </a:rPr>
              <a:t>Parameter: Departing flight</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Flight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Originating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differs from transfer airport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same as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Scheduled departure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syntactically 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before arriving flight time (tA)</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between tA and tA + minimum connection time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equal to tA +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greater than tA + CT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Destination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 city</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402" name="Google Shape;402;p58"/>
          <p:cNvSpPr txBox="1"/>
          <p:nvPr>
            <p:ph idx="2" type="body"/>
          </p:nvPr>
        </p:nvSpPr>
        <p:spPr>
          <a:xfrm>
            <a:off x="5788175" y="945175"/>
            <a:ext cx="2978400" cy="39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sv-SE" sz="1100">
                <a:solidFill>
                  <a:schemeClr val="dk1"/>
                </a:solidFill>
              </a:rPr>
              <a:t>Scheduled arrival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legal</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u="sng">
                <a:solidFill>
                  <a:schemeClr val="dk1"/>
                </a:solidFill>
              </a:rPr>
              <a:t>Parameter: Database record</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This parameter refers to the database record corresponding to the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(not a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Minimum connection time: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403" name="Google Shape;40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09" name="Google Shape;409;p59"/>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410" name="Google Shape;410;p59"/>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(a&gt;b)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(c&gt;temp)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411" name="Google Shape;41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17" name="Google Shape;417;p60"/>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18" name="Google Shape;418;p60"/>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419" name="Google Shape;419;p60"/>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20" name="Google Shape;420;p60"/>
          <p:cNvCxnSpPr>
            <a:stCxn id="418" idx="2"/>
            <a:endCxn id="419"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421" name="Google Shape;421;p60"/>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22" name="Google Shape;422;p60"/>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423" name="Google Shape;423;p60"/>
          <p:cNvCxnSpPr>
            <a:stCxn id="419" idx="2"/>
            <a:endCxn id="421"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60"/>
          <p:cNvCxnSpPr>
            <a:stCxn id="419" idx="3"/>
            <a:endCxn id="422"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425" name="Google Shape;425;p60"/>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26" name="Google Shape;426;p60"/>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27" name="Google Shape;427;p60"/>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428" name="Google Shape;428;p60"/>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429" name="Google Shape;429;p60"/>
          <p:cNvCxnSpPr>
            <a:stCxn id="421" idx="2"/>
            <a:endCxn id="428"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60"/>
          <p:cNvCxnSpPr>
            <a:stCxn id="428" idx="2"/>
            <a:endCxn id="427"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431" name="Google Shape;431;p60"/>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432" name="Google Shape;432;p60"/>
          <p:cNvCxnSpPr>
            <a:stCxn id="427" idx="2"/>
            <a:endCxn id="431"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433" name="Google Shape;433;p60"/>
          <p:cNvCxnSpPr>
            <a:stCxn id="422" idx="2"/>
            <a:endCxn id="428"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434" name="Google Shape;434;p60"/>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435" name="Google Shape;435;p60"/>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36" name="Google Shape;436;p60"/>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37" name="Google Shape;437;p60"/>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438" name="Google Shape;438;p60"/>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439" name="Google Shape;439;p60"/>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440" name="Google Shape;440;p60"/>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441" name="Google Shape;441;p60"/>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442" name="Google Shape;442;p60"/>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443" name="Google Shape;443;p60"/>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444" name="Google Shape;444;p60"/>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445" name="Google Shape;445;p60"/>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446" name="Google Shape;446;p60"/>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447" name="Google Shape;44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38"/>
                                        </p:tgtEl>
                                      </p:cBhvr>
                                    </p:animEffect>
                                    <p:set>
                                      <p:cBhvr>
                                        <p:cTn dur="1" fill="hold">
                                          <p:stCondLst>
                                            <p:cond delay="0"/>
                                          </p:stCondLst>
                                        </p:cTn>
                                        <p:tgtEl>
                                          <p:spTgt spid="43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39"/>
                                        </p:tgtEl>
                                      </p:cBhvr>
                                    </p:animEffect>
                                    <p:set>
                                      <p:cBhvr>
                                        <p:cTn dur="1" fill="hold">
                                          <p:stCondLst>
                                            <p:cond delay="0"/>
                                          </p:stCondLst>
                                        </p:cTn>
                                        <p:tgtEl>
                                          <p:spTgt spid="43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6"/>
                                        </p:tgtEl>
                                      </p:cBhvr>
                                    </p:animEffect>
                                    <p:set>
                                      <p:cBhvr>
                                        <p:cTn dur="1" fill="hold">
                                          <p:stCondLst>
                                            <p:cond delay="0"/>
                                          </p:stCondLst>
                                        </p:cTn>
                                        <p:tgtEl>
                                          <p:spTgt spid="44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53" name="Google Shape;453;p61"/>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could miss the fault. </a:t>
            </a:r>
            <a:endParaRPr sz="2200"/>
          </a:p>
        </p:txBody>
      </p:sp>
      <p:sp>
        <p:nvSpPr>
          <p:cNvPr id="454" name="Google Shape;454;p61"/>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55" name="Google Shape;455;p61"/>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456" name="Google Shape;45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62" name="Google Shape;462;p62"/>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463" name="Google Shape;463;p62"/>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sp>
        <p:nvSpPr>
          <p:cNvPr id="464" name="Google Shape;46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70" name="Google Shape;470;p63"/>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471" name="Google Shape;471;p63"/>
          <p:cNvGraphicFramePr/>
          <p:nvPr/>
        </p:nvGraphicFramePr>
        <p:xfrm>
          <a:off x="4879525" y="1709588"/>
          <a:ext cx="3000000" cy="3000000"/>
        </p:xfrm>
        <a:graphic>
          <a:graphicData uri="http://schemas.openxmlformats.org/drawingml/2006/table">
            <a:tbl>
              <a:tblPr>
                <a:noFill/>
                <a:tableStyleId>{6143BBA2-9049-4B5C-91CF-FC2017CC65D7}</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472" name="Google Shape;472;p63"/>
          <p:cNvGraphicFramePr/>
          <p:nvPr/>
        </p:nvGraphicFramePr>
        <p:xfrm>
          <a:off x="4879525" y="2791988"/>
          <a:ext cx="3000000" cy="3000000"/>
        </p:xfrm>
        <a:graphic>
          <a:graphicData uri="http://schemas.openxmlformats.org/drawingml/2006/table">
            <a:tbl>
              <a:tblPr>
                <a:noFill/>
                <a:tableStyleId>{6143BBA2-9049-4B5C-91CF-FC2017CC65D7}</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473" name="Google Shape;473;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16" name="Google Shape;11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b="1" lang="sv-SE" sz="1800"/>
              <a:t>True</a:t>
            </a:r>
            <a:endParaRPr b="1"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b="1" lang="sv-SE" sz="1800"/>
              <a:t>Its availability is about 98% (approximated to the nearest integer)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17" name="Google Shape;11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79" name="Google Shape;479;p6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800">
                <a:latin typeface="Consolas"/>
                <a:ea typeface="Consolas"/>
                <a:cs typeface="Consolas"/>
                <a:sym typeface="Consolas"/>
              </a:rPr>
              <a:t>1. int doSomething(int x, int y) </a:t>
            </a:r>
            <a:br>
              <a:rPr b="1" lang="sv-SE" sz="1800">
                <a:latin typeface="Consolas"/>
                <a:ea typeface="Consolas"/>
                <a:cs typeface="Consolas"/>
                <a:sym typeface="Consolas"/>
              </a:rPr>
            </a:br>
            <a:r>
              <a:rPr b="1" lang="sv-SE" sz="1800">
                <a:latin typeface="Consolas"/>
                <a:ea typeface="Consolas"/>
                <a:cs typeface="Consolas"/>
                <a:sym typeface="Consolas"/>
              </a:rPr>
              <a:t>2.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3. 		while(y &gt; 0)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4.			if(x &gt; 0) {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5.				y = y - x;</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6.			}else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7.				x = x + 1;</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8.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9.		}</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10.		return x + y;</a:t>
            </a:r>
            <a:endParaRPr b="1" sz="1800">
              <a:latin typeface="Consolas"/>
              <a:ea typeface="Consolas"/>
              <a:cs typeface="Consolas"/>
              <a:sym typeface="Consolas"/>
            </a:endParaRPr>
          </a:p>
          <a:p>
            <a:pPr indent="0" lvl="0" marL="0" rtl="0" algn="l">
              <a:lnSpc>
                <a:spcPct val="120000"/>
              </a:lnSpc>
              <a:spcBef>
                <a:spcPts val="0"/>
              </a:spcBef>
              <a:spcAft>
                <a:spcPts val="0"/>
              </a:spcAft>
              <a:buNone/>
            </a:pPr>
            <a:r>
              <a:rPr b="1" lang="sv-SE" sz="1800">
                <a:latin typeface="Consolas"/>
                <a:ea typeface="Consolas"/>
                <a:cs typeface="Consolas"/>
                <a:sym typeface="Consolas"/>
              </a:rPr>
              <a:t>11. }</a:t>
            </a:r>
            <a:endParaRPr sz="1800">
              <a:latin typeface="Consolas"/>
              <a:ea typeface="Consolas"/>
              <a:cs typeface="Consolas"/>
              <a:sym typeface="Consolas"/>
            </a:endParaRPr>
          </a:p>
        </p:txBody>
      </p:sp>
      <p:graphicFrame>
        <p:nvGraphicFramePr>
          <p:cNvPr id="480" name="Google Shape;480;p64"/>
          <p:cNvGraphicFramePr/>
          <p:nvPr/>
        </p:nvGraphicFramePr>
        <p:xfrm>
          <a:off x="4692300" y="1609575"/>
          <a:ext cx="3000000" cy="3000000"/>
        </p:xfrm>
        <a:graphic>
          <a:graphicData uri="http://schemas.openxmlformats.org/drawingml/2006/table">
            <a:tbl>
              <a:tblPr>
                <a:noFill/>
                <a:tableStyleId>{6143BBA2-9049-4B5C-91CF-FC2017CC65D7}</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a:t>
                      </a:r>
                      <a:r>
                        <a:rPr lang="sv-SE" sz="1100">
                          <a:solidFill>
                            <a:schemeClr val="dk1"/>
                          </a:solidFill>
                        </a:rPr>
                        <a:t>(1, 5), </a:t>
                      </a:r>
                      <a:r>
                        <a:rPr lang="sv-SE" sz="1100"/>
                        <a:t>(1,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481" name="Google Shape;481;p64"/>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482" name="Google Shape;482;p64"/>
          <p:cNvCxnSpPr/>
          <p:nvPr/>
        </p:nvCxnSpPr>
        <p:spPr>
          <a:xfrm>
            <a:off x="5695300" y="2054438"/>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3" name="Google Shape;483;p64"/>
          <p:cNvCxnSpPr/>
          <p:nvPr/>
        </p:nvCxnSpPr>
        <p:spPr>
          <a:xfrm>
            <a:off x="6168400" y="2054438"/>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4" name="Google Shape;484;p64"/>
          <p:cNvCxnSpPr/>
          <p:nvPr/>
        </p:nvCxnSpPr>
        <p:spPr>
          <a:xfrm>
            <a:off x="7340175" y="2054438"/>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5" name="Google Shape;485;p64"/>
          <p:cNvCxnSpPr/>
          <p:nvPr/>
        </p:nvCxnSpPr>
        <p:spPr>
          <a:xfrm>
            <a:off x="5695300" y="25008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6" name="Google Shape;486;p64"/>
          <p:cNvCxnSpPr/>
          <p:nvPr/>
        </p:nvCxnSpPr>
        <p:spPr>
          <a:xfrm>
            <a:off x="6168400" y="25008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7" name="Google Shape;487;p64"/>
          <p:cNvCxnSpPr/>
          <p:nvPr/>
        </p:nvCxnSpPr>
        <p:spPr>
          <a:xfrm>
            <a:off x="7383525" y="250080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8" name="Google Shape;488;p64"/>
          <p:cNvCxnSpPr/>
          <p:nvPr/>
        </p:nvCxnSpPr>
        <p:spPr>
          <a:xfrm>
            <a:off x="5695300" y="26811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89" name="Google Shape;489;p64"/>
          <p:cNvCxnSpPr/>
          <p:nvPr/>
        </p:nvCxnSpPr>
        <p:spPr>
          <a:xfrm>
            <a:off x="6269425" y="2681119"/>
            <a:ext cx="473100" cy="0"/>
          </a:xfrm>
          <a:prstGeom prst="straightConnector1">
            <a:avLst/>
          </a:prstGeom>
          <a:noFill/>
          <a:ln cap="flat" cmpd="sng" w="9525">
            <a:solidFill>
              <a:srgbClr val="FF0000"/>
            </a:solidFill>
            <a:prstDash val="solid"/>
            <a:round/>
            <a:headEnd len="med" w="med" type="none"/>
            <a:tailEnd len="med" w="med" type="none"/>
          </a:ln>
        </p:spPr>
      </p:cxnSp>
      <p:sp>
        <p:nvSpPr>
          <p:cNvPr id="490" name="Google Shape;490;p64"/>
          <p:cNvSpPr txBox="1"/>
          <p:nvPr/>
        </p:nvSpPr>
        <p:spPr>
          <a:xfrm>
            <a:off x="4296100" y="33078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491" name="Google Shape;491;p64"/>
          <p:cNvCxnSpPr/>
          <p:nvPr/>
        </p:nvCxnSpPr>
        <p:spPr>
          <a:xfrm>
            <a:off x="6742525" y="2054438"/>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92" name="Google Shape;492;p64"/>
          <p:cNvCxnSpPr/>
          <p:nvPr/>
        </p:nvCxnSpPr>
        <p:spPr>
          <a:xfrm>
            <a:off x="5695300" y="22091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93" name="Google Shape;493;p64"/>
          <p:cNvCxnSpPr/>
          <p:nvPr/>
        </p:nvCxnSpPr>
        <p:spPr>
          <a:xfrm>
            <a:off x="6177100" y="22091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94" name="Google Shape;494;p64"/>
          <p:cNvCxnSpPr/>
          <p:nvPr/>
        </p:nvCxnSpPr>
        <p:spPr>
          <a:xfrm>
            <a:off x="6742525" y="22091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495" name="Google Shape;495;p64"/>
          <p:cNvCxnSpPr/>
          <p:nvPr/>
        </p:nvCxnSpPr>
        <p:spPr>
          <a:xfrm>
            <a:off x="7340175" y="2208188"/>
            <a:ext cx="473100" cy="0"/>
          </a:xfrm>
          <a:prstGeom prst="straightConnector1">
            <a:avLst/>
          </a:prstGeom>
          <a:noFill/>
          <a:ln cap="flat" cmpd="sng" w="9525">
            <a:solidFill>
              <a:srgbClr val="FF0000"/>
            </a:solidFill>
            <a:prstDash val="solid"/>
            <a:round/>
            <a:headEnd len="med" w="med" type="none"/>
            <a:tailEnd len="med" w="med" type="none"/>
          </a:ln>
        </p:spPr>
      </p:cxnSp>
      <p:sp>
        <p:nvSpPr>
          <p:cNvPr id="496" name="Google Shape;496;p64"/>
          <p:cNvSpPr txBox="1"/>
          <p:nvPr/>
        </p:nvSpPr>
        <p:spPr>
          <a:xfrm>
            <a:off x="4296100" y="364665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497" name="Google Shape;497;p64"/>
          <p:cNvCxnSpPr/>
          <p:nvPr/>
        </p:nvCxnSpPr>
        <p:spPr>
          <a:xfrm>
            <a:off x="6796925" y="2500800"/>
            <a:ext cx="473100" cy="0"/>
          </a:xfrm>
          <a:prstGeom prst="straightConnector1">
            <a:avLst/>
          </a:prstGeom>
          <a:noFill/>
          <a:ln cap="flat" cmpd="sng" w="9525">
            <a:solidFill>
              <a:srgbClr val="FF0000"/>
            </a:solidFill>
            <a:prstDash val="solid"/>
            <a:round/>
            <a:headEnd len="med" w="med" type="none"/>
            <a:tailEnd len="med" w="med" type="none"/>
          </a:ln>
        </p:spPr>
      </p:cxnSp>
      <p:sp>
        <p:nvSpPr>
          <p:cNvPr id="498" name="Google Shape;49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
                                        <p:tgtEl>
                                          <p:spTgt spid="4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par>
                                <p:cTn fill="hold" nodeType="withEffect" presetClass="entr" presetID="10" presetSubtype="0">
                                  <p:stCondLst>
                                    <p:cond delay="0"/>
                                  </p:stCondLst>
                                  <p:childTnLst>
                                    <p:set>
                                      <p:cBhvr>
                                        <p:cTn dur="1" fill="hold">
                                          <p:stCondLst>
                                            <p:cond delay="0"/>
                                          </p:stCondLst>
                                        </p:cTn>
                                        <p:tgtEl>
                                          <p:spTgt spid="484"/>
                                        </p:tgtEl>
                                        <p:attrNameLst>
                                          <p:attrName>style.visibility</p:attrName>
                                        </p:attrNameLst>
                                      </p:cBhvr>
                                      <p:to>
                                        <p:strVal val="visible"/>
                                      </p:to>
                                    </p:set>
                                    <p:animEffect filter="fade" transition="in">
                                      <p:cBhvr>
                                        <p:cTn dur="1"/>
                                        <p:tgtEl>
                                          <p:spTgt spid="484"/>
                                        </p:tgtEl>
                                      </p:cBhvr>
                                    </p:animEffect>
                                  </p:childTnLst>
                                </p:cTn>
                              </p:par>
                              <p:par>
                                <p:cTn fill="hold" nodeType="with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par>
                                <p:cTn fill="hold" nodeType="with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1"/>
                                        <p:tgtEl>
                                          <p:spTgt spid="486"/>
                                        </p:tgtEl>
                                      </p:cBhvr>
                                    </p:animEffect>
                                  </p:childTnLst>
                                </p:cTn>
                              </p:par>
                              <p:par>
                                <p:cTn fill="hold" nodeType="with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1"/>
                                        <p:tgtEl>
                                          <p:spTgt spid="487"/>
                                        </p:tgtEl>
                                      </p:cBhvr>
                                    </p:animEffect>
                                  </p:childTnLst>
                                </p:cTn>
                              </p:par>
                              <p:par>
                                <p:cTn fill="hold" nodeType="with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89"/>
                                        </p:tgtEl>
                                        <p:attrNameLst>
                                          <p:attrName>style.visibility</p:attrName>
                                        </p:attrNameLst>
                                      </p:cBhvr>
                                      <p:to>
                                        <p:strVal val="visible"/>
                                      </p:to>
                                    </p:set>
                                    <p:animEffect filter="fade" transition="in">
                                      <p:cBhvr>
                                        <p:cTn dur="1000"/>
                                        <p:tgtEl>
                                          <p:spTgt spid="4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0"/>
                                        </p:tgtEl>
                                        <p:attrNameLst>
                                          <p:attrName>style.visibility</p:attrName>
                                        </p:attrNameLst>
                                      </p:cBhvr>
                                      <p:to>
                                        <p:strVal val="visible"/>
                                      </p:to>
                                    </p:set>
                                    <p:animEffect filter="fade" transition="in">
                                      <p:cBhvr>
                                        <p:cTn dur="1"/>
                                        <p:tgtEl>
                                          <p:spTgt spid="4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par>
                                <p:cTn fill="hold" nodeType="with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par>
                                <p:cTn fill="hold" nodeType="with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par>
                                <p:cTn fill="hold" nodeType="with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04" name="Google Shape;504;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2400"/>
              <a:t>In a directed graph with a designated exit node, we say that a node </a:t>
            </a:r>
            <a:r>
              <a:rPr b="1" lang="sv-SE" sz="2400"/>
              <a:t>m</a:t>
            </a:r>
            <a:r>
              <a:rPr lang="sv-SE" sz="2400"/>
              <a:t> post-dominates another node </a:t>
            </a:r>
            <a:r>
              <a:rPr b="1" lang="sv-SE" sz="2400"/>
              <a:t>n</a:t>
            </a:r>
            <a:r>
              <a:rPr lang="sv-SE" sz="2400"/>
              <a:t>, if m appears on every path from n to the exit node. </a:t>
            </a:r>
            <a:endParaRPr sz="2400"/>
          </a:p>
          <a:p>
            <a:pPr indent="0" lvl="0" marL="0" rtl="0" algn="l">
              <a:lnSpc>
                <a:spcPct val="115000"/>
              </a:lnSpc>
              <a:spcBef>
                <a:spcPts val="0"/>
              </a:spcBef>
              <a:spcAft>
                <a:spcPts val="0"/>
              </a:spcAft>
              <a:buClr>
                <a:schemeClr val="dk1"/>
              </a:buClr>
              <a:buSzPts val="1100"/>
              <a:buFont typeface="Arial"/>
              <a:buNone/>
            </a:pPr>
            <a:r>
              <a:t/>
            </a:r>
            <a:endParaRPr sz="2400"/>
          </a:p>
          <a:p>
            <a:pPr indent="0" lvl="0" marL="0" rtl="0" algn="l">
              <a:lnSpc>
                <a:spcPct val="115000"/>
              </a:lnSpc>
              <a:spcBef>
                <a:spcPts val="0"/>
              </a:spcBef>
              <a:spcAft>
                <a:spcPts val="0"/>
              </a:spcAft>
              <a:buClr>
                <a:schemeClr val="dk1"/>
              </a:buClr>
              <a:buSzPts val="1100"/>
              <a:buFont typeface="Arial"/>
              <a:buNone/>
            </a:pPr>
            <a:r>
              <a:rPr lang="sv-SE" sz="2400"/>
              <a:t>Let us write </a:t>
            </a:r>
            <a:r>
              <a:rPr i="1" lang="sv-SE" sz="2400"/>
              <a:t>m pdom n</a:t>
            </a:r>
            <a:r>
              <a:rPr lang="sv-SE" sz="2400"/>
              <a:t> to mean that m post-dominates n, and </a:t>
            </a:r>
            <a:r>
              <a:rPr i="1" lang="sv-SE" sz="2400"/>
              <a:t>pdom(n) </a:t>
            </a:r>
            <a:r>
              <a:rPr lang="sv-SE" sz="2400"/>
              <a:t>to mean the set of all post-dominators of n, i.e.,</a:t>
            </a:r>
            <a:r>
              <a:rPr i="1" lang="sv-SE" sz="2400"/>
              <a:t> {m | m pdom n}</a:t>
            </a:r>
            <a:r>
              <a:rPr lang="sv-SE" sz="2400"/>
              <a:t>. </a:t>
            </a:r>
            <a:endParaRPr sz="2400"/>
          </a:p>
        </p:txBody>
      </p:sp>
      <p:sp>
        <p:nvSpPr>
          <p:cNvPr id="505" name="Google Shape;505;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11" name="Google Shape;51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AutoNum type="arabicPeriod"/>
            </a:pPr>
            <a:r>
              <a:rPr lang="sv-SE" sz="2400"/>
              <a:t>Does</a:t>
            </a:r>
            <a:r>
              <a:rPr i="1" lang="sv-SE" sz="2400"/>
              <a:t> b pdom b</a:t>
            </a:r>
            <a:r>
              <a:rPr lang="sv-SE" sz="2400"/>
              <a:t> hold true for all b? </a:t>
            </a:r>
            <a:endParaRPr b="1" sz="2400"/>
          </a:p>
          <a:p>
            <a:pPr indent="-381000" lvl="0" marL="457200" rtl="0" algn="l">
              <a:lnSpc>
                <a:spcPct val="115000"/>
              </a:lnSpc>
              <a:spcBef>
                <a:spcPts val="0"/>
              </a:spcBef>
              <a:spcAft>
                <a:spcPts val="0"/>
              </a:spcAft>
              <a:buSzPts val="2400"/>
              <a:buAutoNum type="arabicPeriod"/>
            </a:pPr>
            <a:r>
              <a:rPr lang="sv-SE" sz="2400"/>
              <a:t>Can both </a:t>
            </a:r>
            <a:r>
              <a:rPr i="1" lang="sv-SE" sz="2400"/>
              <a:t>a pdom b</a:t>
            </a:r>
            <a:r>
              <a:rPr lang="sv-SE" sz="2400"/>
              <a:t> and</a:t>
            </a:r>
            <a:r>
              <a:rPr i="1" lang="sv-SE" sz="2400"/>
              <a:t> b pdom a</a:t>
            </a:r>
            <a:r>
              <a:rPr lang="sv-SE" sz="2400"/>
              <a:t> hold true for two different nodes a and b? </a:t>
            </a:r>
            <a:endParaRPr sz="2400"/>
          </a:p>
          <a:p>
            <a:pPr indent="0" lvl="0" marL="0" rtl="0" algn="l">
              <a:lnSpc>
                <a:spcPct val="115000"/>
              </a:lnSpc>
              <a:spcBef>
                <a:spcPts val="0"/>
              </a:spcBef>
              <a:spcAft>
                <a:spcPts val="0"/>
              </a:spcAft>
              <a:buClr>
                <a:schemeClr val="dk1"/>
              </a:buClr>
              <a:buSzPts val="1100"/>
              <a:buNone/>
            </a:pPr>
            <a:r>
              <a:t/>
            </a:r>
            <a:endParaRPr sz="2400"/>
          </a:p>
        </p:txBody>
      </p:sp>
      <p:sp>
        <p:nvSpPr>
          <p:cNvPr id="512" name="Google Shape;512;p66"/>
          <p:cNvSpPr txBox="1"/>
          <p:nvPr/>
        </p:nvSpPr>
        <p:spPr>
          <a:xfrm>
            <a:off x="465175" y="2681400"/>
            <a:ext cx="8229600" cy="1794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Yes. Each node must appear on every path to the exit from itself.</a:t>
            </a:r>
            <a:endParaRPr sz="2400"/>
          </a:p>
          <a:p>
            <a:pPr indent="-381000" lvl="0" marL="457200" rtl="0" algn="l">
              <a:spcBef>
                <a:spcPts val="0"/>
              </a:spcBef>
              <a:spcAft>
                <a:spcPts val="0"/>
              </a:spcAft>
              <a:buSzPts val="2400"/>
              <a:buAutoNum type="arabicPeriod"/>
            </a:pPr>
            <a:r>
              <a:rPr lang="sv-SE" sz="2400"/>
              <a:t>Not if they are </a:t>
            </a:r>
            <a:r>
              <a:rPr b="1" lang="sv-SE" sz="2400"/>
              <a:t>different</a:t>
            </a:r>
            <a:r>
              <a:rPr lang="sv-SE" sz="2400"/>
              <a:t> nodes. If a pdom b, then b must be on all paths from a to the exit. Node a cannot appear after b at the same time.</a:t>
            </a:r>
            <a:endParaRPr sz="2400"/>
          </a:p>
        </p:txBody>
      </p:sp>
      <p:sp>
        <p:nvSpPr>
          <p:cNvPr id="513" name="Google Shape;51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
                                        <p:tgtEl>
                                          <p:spTgt spid="5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7" name="Shape 517"/>
        <p:cNvGrpSpPr/>
        <p:nvPr/>
      </p:nvGrpSpPr>
      <p:grpSpPr>
        <a:xfrm>
          <a:off x="0" y="0"/>
          <a:ext cx="0" cy="0"/>
          <a:chOff x="0" y="0"/>
          <a:chExt cx="0" cy="0"/>
        </a:xfrm>
      </p:grpSpPr>
      <p:sp>
        <p:nvSpPr>
          <p:cNvPr id="518" name="Google Shape;51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19" name="Google Shape;519;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sv-SE" sz="2400"/>
              <a:t>3. If both</a:t>
            </a:r>
            <a:r>
              <a:rPr i="1" lang="sv-SE" sz="2400"/>
              <a:t> c pdom b</a:t>
            </a:r>
            <a:r>
              <a:rPr lang="sv-SE" sz="2400"/>
              <a:t> and</a:t>
            </a:r>
            <a:r>
              <a:rPr i="1" lang="sv-SE" sz="2400"/>
              <a:t> b pdom a</a:t>
            </a:r>
            <a:r>
              <a:rPr lang="sv-SE" sz="2400"/>
              <a:t> hold true, what can you say about the relationship between c and a? </a:t>
            </a:r>
            <a:endParaRPr sz="2400"/>
          </a:p>
          <a:p>
            <a:pPr indent="0" lvl="0" marL="0" rtl="0" algn="l">
              <a:lnSpc>
                <a:spcPct val="115000"/>
              </a:lnSpc>
              <a:spcBef>
                <a:spcPts val="0"/>
              </a:spcBef>
              <a:spcAft>
                <a:spcPts val="0"/>
              </a:spcAft>
              <a:buClr>
                <a:schemeClr val="dk1"/>
              </a:buClr>
              <a:buSzPts val="1100"/>
              <a:buNone/>
            </a:pPr>
            <a:r>
              <a:rPr lang="sv-SE" sz="2400"/>
              <a:t>4. If both </a:t>
            </a:r>
            <a:r>
              <a:rPr i="1" lang="sv-SE" sz="2400"/>
              <a:t>c pdom a</a:t>
            </a:r>
            <a:r>
              <a:rPr lang="sv-SE" sz="2400"/>
              <a:t> and </a:t>
            </a:r>
            <a:r>
              <a:rPr i="1" lang="sv-SE" sz="2400"/>
              <a:t>b pdom a</a:t>
            </a:r>
            <a:r>
              <a:rPr lang="sv-SE" sz="2400"/>
              <a:t> hold true, what can you say about the relationship between c and b? </a:t>
            </a:r>
            <a:endParaRPr sz="2400"/>
          </a:p>
          <a:p>
            <a:pPr indent="0" lvl="0" marL="0" rtl="0" algn="l">
              <a:lnSpc>
                <a:spcPct val="115000"/>
              </a:lnSpc>
              <a:spcBef>
                <a:spcPts val="0"/>
              </a:spcBef>
              <a:spcAft>
                <a:spcPts val="0"/>
              </a:spcAft>
              <a:buClr>
                <a:schemeClr val="dk1"/>
              </a:buClr>
              <a:buSzPts val="1100"/>
              <a:buNone/>
            </a:pPr>
            <a:r>
              <a:t/>
            </a:r>
            <a:endParaRPr sz="2400"/>
          </a:p>
        </p:txBody>
      </p:sp>
      <p:sp>
        <p:nvSpPr>
          <p:cNvPr id="520" name="Google Shape;520;p67"/>
          <p:cNvSpPr txBox="1"/>
          <p:nvPr/>
        </p:nvSpPr>
        <p:spPr>
          <a:xfrm>
            <a:off x="457200" y="3039800"/>
            <a:ext cx="8229600" cy="179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400"/>
              <a:t>3. </a:t>
            </a:r>
            <a:r>
              <a:rPr i="1" lang="sv-SE" sz="2400"/>
              <a:t>c pdom a</a:t>
            </a:r>
            <a:r>
              <a:rPr lang="sv-SE" sz="2400"/>
              <a:t>. Node b appears on all paths from a to the exit. Node c must appear on the subpath from b to the exit.</a:t>
            </a:r>
            <a:endParaRPr sz="2400"/>
          </a:p>
          <a:p>
            <a:pPr indent="0" lvl="0" marL="0" rtl="0" algn="l">
              <a:spcBef>
                <a:spcPts val="0"/>
              </a:spcBef>
              <a:spcAft>
                <a:spcPts val="0"/>
              </a:spcAft>
              <a:buNone/>
            </a:pPr>
            <a:r>
              <a:rPr lang="sv-SE" sz="2400"/>
              <a:t>4. Either </a:t>
            </a:r>
            <a:r>
              <a:rPr i="1" lang="sv-SE" sz="2400"/>
              <a:t>c pdom b</a:t>
            </a:r>
            <a:r>
              <a:rPr lang="sv-SE" sz="2400"/>
              <a:t> or </a:t>
            </a:r>
            <a:r>
              <a:rPr i="1" lang="sv-SE" sz="2400"/>
              <a:t>b pdom c</a:t>
            </a:r>
            <a:r>
              <a:rPr lang="sv-SE" sz="2400"/>
              <a:t>. Both b and c must appear on all paths from a to the exit. One will pdom the other.</a:t>
            </a:r>
            <a:endParaRPr sz="2400"/>
          </a:p>
        </p:txBody>
      </p:sp>
      <p:sp>
        <p:nvSpPr>
          <p:cNvPr id="521" name="Google Shape;521;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0"/>
                                        </p:tgtEl>
                                        <p:attrNameLst>
                                          <p:attrName>style.visibility</p:attrName>
                                        </p:attrNameLst>
                                      </p:cBhvr>
                                      <p:to>
                                        <p:strVal val="visible"/>
                                      </p:to>
                                    </p:set>
                                    <p:animEffect filter="fade" transition="in">
                                      <p:cBhvr>
                                        <p:cTn dur="1"/>
                                        <p:tgtEl>
                                          <p:spTgt spid="5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5" name="Shape 525"/>
        <p:cNvGrpSpPr/>
        <p:nvPr/>
      </p:nvGrpSpPr>
      <p:grpSpPr>
        <a:xfrm>
          <a:off x="0" y="0"/>
          <a:ext cx="0" cy="0"/>
          <a:chOff x="0" y="0"/>
          <a:chExt cx="0" cy="0"/>
        </a:xfrm>
      </p:grpSpPr>
      <p:sp>
        <p:nvSpPr>
          <p:cNvPr id="526" name="Google Shape;526;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27" name="Google Shape;527;p68"/>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28" name="Google Shape;528;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29" name="Google Shape;529;p68"/>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35" name="Google Shape;535;p69"/>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36" name="Google Shape;536;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37" name="Google Shape;537;p69"/>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43" name="Google Shape;543;p70"/>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44" name="Google Shape;544;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45" name="Google Shape;545;p70"/>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51" name="Google Shape;551;p71"/>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52" name="Google Shape;55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3" name="Google Shape;553;p71"/>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59" name="Google Shape;559;p72"/>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60" name="Google Shape;56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61" name="Google Shape;561;p72"/>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5" name="Shape 565"/>
        <p:cNvGrpSpPr/>
        <p:nvPr/>
      </p:nvGrpSpPr>
      <p:grpSpPr>
        <a:xfrm>
          <a:off x="0" y="0"/>
          <a:ext cx="0" cy="0"/>
          <a:chOff x="0" y="0"/>
          <a:chExt cx="0" cy="0"/>
        </a:xfrm>
      </p:grpSpPr>
      <p:sp>
        <p:nvSpPr>
          <p:cNvPr id="566" name="Google Shape;566;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67" name="Google Shape;567;p73"/>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68" name="Google Shape;56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69" name="Google Shape;569;p73"/>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23" name="Google Shape;12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3" name="Shape 573"/>
        <p:cNvGrpSpPr/>
        <p:nvPr/>
      </p:nvGrpSpPr>
      <p:grpSpPr>
        <a:xfrm>
          <a:off x="0" y="0"/>
          <a:ext cx="0" cy="0"/>
          <a:chOff x="0" y="0"/>
          <a:chExt cx="0" cy="0"/>
        </a:xfrm>
      </p:grpSpPr>
      <p:sp>
        <p:nvSpPr>
          <p:cNvPr id="574" name="Google Shape;57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75" name="Google Shape;575;p74"/>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bSearch(A, value, start,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76" name="Google Shape;57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7" name="Google Shape;577;p74"/>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a:t>
            </a:r>
            <a:r>
              <a:rPr b="1" lang="sv-SE" sz="1800">
                <a:solidFill>
                  <a:srgbClr val="FF0000"/>
                </a:solidFill>
              </a:rPr>
              <a:t>+2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83" name="Google Shape;58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for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sv-SE"/>
              <a:t>Briefly describe what follow-up actions would you take and why?</a:t>
            </a:r>
            <a:endParaRPr/>
          </a:p>
        </p:txBody>
      </p:sp>
      <p:sp>
        <p:nvSpPr>
          <p:cNvPr id="584" name="Google Shape;58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8" name="Shape 588"/>
        <p:cNvGrpSpPr/>
        <p:nvPr/>
      </p:nvGrpSpPr>
      <p:grpSpPr>
        <a:xfrm>
          <a:off x="0" y="0"/>
          <a:ext cx="0" cy="0"/>
          <a:chOff x="0" y="0"/>
          <a:chExt cx="0" cy="0"/>
        </a:xfrm>
      </p:grpSpPr>
      <p:sp>
        <p:nvSpPr>
          <p:cNvPr id="589" name="Google Shape;589;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90" name="Google Shape;590;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591" name="Google Shape;59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5" name="Shape 595"/>
        <p:cNvGrpSpPr/>
        <p:nvPr/>
      </p:nvGrpSpPr>
      <p:grpSpPr>
        <a:xfrm>
          <a:off x="0" y="0"/>
          <a:ext cx="0" cy="0"/>
          <a:chOff x="0" y="0"/>
          <a:chExt cx="0" cy="0"/>
        </a:xfrm>
      </p:grpSpPr>
      <p:sp>
        <p:nvSpPr>
          <p:cNvPr id="596" name="Google Shape;596;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597" name="Google Shape;597;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 quick reference list.</a:t>
            </a:r>
            <a:endParaRPr sz="2400"/>
          </a:p>
          <a:p>
            <a:pPr indent="-342900" lvl="0" marL="457200" rtl="0" algn="l">
              <a:lnSpc>
                <a:spcPct val="115000"/>
              </a:lnSpc>
              <a:spcBef>
                <a:spcPts val="0"/>
              </a:spcBef>
              <a:spcAft>
                <a:spcPts val="0"/>
              </a:spcAft>
              <a:buSzPts val="1800"/>
              <a:buChar char="●"/>
            </a:pPr>
            <a:r>
              <a:rPr lang="sv-SE" sz="1800"/>
              <a:t>G p: p holds globally at every state on the path</a:t>
            </a:r>
            <a:endParaRPr sz="1800"/>
          </a:p>
          <a:p>
            <a:pPr indent="-342900" lvl="0" marL="457200" rtl="0" algn="l">
              <a:lnSpc>
                <a:spcPct val="115000"/>
              </a:lnSpc>
              <a:spcBef>
                <a:spcPts val="0"/>
              </a:spcBef>
              <a:spcAft>
                <a:spcPts val="0"/>
              </a:spcAft>
              <a:buSzPts val="1800"/>
              <a:buChar char="●"/>
            </a:pPr>
            <a:r>
              <a:rPr lang="sv-SE" sz="1800"/>
              <a:t>F p: p holds at some state on the path</a:t>
            </a:r>
            <a:endParaRPr sz="1800"/>
          </a:p>
          <a:p>
            <a:pPr indent="-342900" lvl="0" marL="457200" rtl="0" algn="l">
              <a:lnSpc>
                <a:spcPct val="115000"/>
              </a:lnSpc>
              <a:spcBef>
                <a:spcPts val="0"/>
              </a:spcBef>
              <a:spcAft>
                <a:spcPts val="0"/>
              </a:spcAft>
              <a:buSzPts val="1800"/>
              <a:buChar char="●"/>
            </a:pPr>
            <a:r>
              <a:rPr lang="sv-SE" sz="1800"/>
              <a:t>X p: p holds at the next (second) state on the path</a:t>
            </a:r>
            <a:endParaRPr sz="1800"/>
          </a:p>
          <a:p>
            <a:pPr indent="-342900" lvl="0" marL="457200" rtl="0" algn="l">
              <a:lnSpc>
                <a:spcPct val="115000"/>
              </a:lnSpc>
              <a:spcBef>
                <a:spcPts val="0"/>
              </a:spcBef>
              <a:spcAft>
                <a:spcPts val="0"/>
              </a:spcAft>
              <a:buSzPts val="1800"/>
              <a:buChar char="●"/>
            </a:pPr>
            <a:r>
              <a:rPr lang="sv-SE" sz="1800"/>
              <a:t>p U q: q holds at some state on the path and p holds at every state before the first state at which q holds.</a:t>
            </a:r>
            <a:endParaRPr sz="1800"/>
          </a:p>
          <a:p>
            <a:pPr indent="-342900" lvl="0" marL="457200" rtl="0" algn="l">
              <a:lnSpc>
                <a:spcPct val="115000"/>
              </a:lnSpc>
              <a:spcBef>
                <a:spcPts val="0"/>
              </a:spcBef>
              <a:spcAft>
                <a:spcPts val="0"/>
              </a:spcAft>
              <a:buSzPts val="1800"/>
              <a:buChar char="●"/>
            </a:pPr>
            <a:r>
              <a:rPr lang="sv-SE" sz="1800"/>
              <a:t>A: for all paths from a state, used in CTL as a modifier for the above properties (AG p)</a:t>
            </a:r>
            <a:endParaRPr sz="1800"/>
          </a:p>
          <a:p>
            <a:pPr indent="-342900" lvl="0" marL="457200" rtl="0" algn="l">
              <a:lnSpc>
                <a:spcPct val="115000"/>
              </a:lnSpc>
              <a:spcBef>
                <a:spcPts val="0"/>
              </a:spcBef>
              <a:spcAft>
                <a:spcPts val="0"/>
              </a:spcAft>
              <a:buSzPts val="1800"/>
              <a:buChar char="●"/>
            </a:pPr>
            <a:r>
              <a:rPr lang="sv-SE" sz="1800"/>
              <a:t>E: for some path from a state, used in CTL as a modifier for the above properties (EF p)</a:t>
            </a:r>
            <a:endParaRPr sz="1800"/>
          </a:p>
        </p:txBody>
      </p:sp>
      <p:sp>
        <p:nvSpPr>
          <p:cNvPr id="598" name="Google Shape;59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2" name="Shape 602"/>
        <p:cNvGrpSpPr/>
        <p:nvPr/>
      </p:nvGrpSpPr>
      <p:grpSpPr>
        <a:xfrm>
          <a:off x="0" y="0"/>
          <a:ext cx="0" cy="0"/>
          <a:chOff x="0" y="0"/>
          <a:chExt cx="0" cy="0"/>
        </a:xfrm>
      </p:grpSpPr>
      <p:sp>
        <p:nvSpPr>
          <p:cNvPr id="603" name="Google Shape;603;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04" name="Google Shape;604;p78"/>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05" name="Google Shape;605;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06" name="Google Shape;606;p78"/>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07" name="Google Shape;607;p78"/>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608" name="Google Shape;608;p78"/>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2" name="Shape 612"/>
        <p:cNvGrpSpPr/>
        <p:nvPr/>
      </p:nvGrpSpPr>
      <p:grpSpPr>
        <a:xfrm>
          <a:off x="0" y="0"/>
          <a:ext cx="0" cy="0"/>
          <a:chOff x="0" y="0"/>
          <a:chExt cx="0" cy="0"/>
        </a:xfrm>
      </p:grpSpPr>
      <p:sp>
        <p:nvSpPr>
          <p:cNvPr id="613" name="Google Shape;613;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14" name="Google Shape;614;p79"/>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15" name="Google Shape;615;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16" name="Google Shape;616;p79"/>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17" name="Google Shape;617;p79"/>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618" name="Google Shape;618;p79"/>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7"/>
                                        </p:tgtEl>
                                        <p:attrNameLst>
                                          <p:attrName>style.visibility</p:attrName>
                                        </p:attrNameLst>
                                      </p:cBhvr>
                                      <p:to>
                                        <p:strVal val="visible"/>
                                      </p:to>
                                    </p:set>
                                    <p:animEffect filter="fade" transition="in">
                                      <p:cBhvr>
                                        <p:cTn dur="1"/>
                                        <p:tgtEl>
                                          <p:spTgt spid="6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8"/>
                                        </p:tgtEl>
                                        <p:attrNameLst>
                                          <p:attrName>style.visibility</p:attrName>
                                        </p:attrNameLst>
                                      </p:cBhvr>
                                      <p:to>
                                        <p:strVal val="visible"/>
                                      </p:to>
                                    </p:set>
                                    <p:animEffect filter="fade" transition="in">
                                      <p:cBhvr>
                                        <p:cTn dur="1"/>
                                        <p:tgtEl>
                                          <p:spTgt spid="6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2" name="Shape 622"/>
        <p:cNvGrpSpPr/>
        <p:nvPr/>
      </p:nvGrpSpPr>
      <p:grpSpPr>
        <a:xfrm>
          <a:off x="0" y="0"/>
          <a:ext cx="0" cy="0"/>
          <a:chOff x="0" y="0"/>
          <a:chExt cx="0" cy="0"/>
        </a:xfrm>
      </p:grpSpPr>
      <p:sp>
        <p:nvSpPr>
          <p:cNvPr id="623" name="Google Shape;623;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24" name="Google Shape;624;p80"/>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25" name="Google Shape;625;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26" name="Google Shape;626;p80"/>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27" name="Google Shape;627;p8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628" name="Google Shape;628;p8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629" name="Google Shape;629;p80"/>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7"/>
                                        </p:tgtEl>
                                        <p:attrNameLst>
                                          <p:attrName>style.visibility</p:attrName>
                                        </p:attrNameLst>
                                      </p:cBhvr>
                                      <p:to>
                                        <p:strVal val="visible"/>
                                      </p:to>
                                    </p:set>
                                    <p:animEffect filter="fade" transition="in">
                                      <p:cBhvr>
                                        <p:cTn dur="1"/>
                                        <p:tgtEl>
                                          <p:spTgt spid="6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8"/>
                                        </p:tgtEl>
                                        <p:attrNameLst>
                                          <p:attrName>style.visibility</p:attrName>
                                        </p:attrNameLst>
                                      </p:cBhvr>
                                      <p:to>
                                        <p:strVal val="visible"/>
                                      </p:to>
                                    </p:set>
                                    <p:animEffect filter="fade" transition="in">
                                      <p:cBhvr>
                                        <p:cTn dur="1"/>
                                        <p:tgtEl>
                                          <p:spTgt spid="6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1"/>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3" name="Shape 633"/>
        <p:cNvGrpSpPr/>
        <p:nvPr/>
      </p:nvGrpSpPr>
      <p:grpSpPr>
        <a:xfrm>
          <a:off x="0" y="0"/>
          <a:ext cx="0" cy="0"/>
          <a:chOff x="0" y="0"/>
          <a:chExt cx="0" cy="0"/>
        </a:xfrm>
      </p:grpSpPr>
      <p:sp>
        <p:nvSpPr>
          <p:cNvPr id="634" name="Google Shape;63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35" name="Google Shape;635;p81"/>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36" name="Google Shape;63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37" name="Google Shape;637;p81"/>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0" st="0"/>
                                            </p:txEl>
                                          </p:spTgt>
                                        </p:tgtEl>
                                        <p:attrNameLst>
                                          <p:attrName>style.visibility</p:attrName>
                                        </p:attrNameLst>
                                      </p:cBhvr>
                                      <p:to>
                                        <p:strVal val="visible"/>
                                      </p:to>
                                    </p:set>
                                    <p:animEffect filter="fade" transition="in">
                                      <p:cBhvr>
                                        <p:cTn dur="1"/>
                                        <p:tgtEl>
                                          <p:spTgt spid="6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1" st="1"/>
                                            </p:txEl>
                                          </p:spTgt>
                                        </p:tgtEl>
                                        <p:attrNameLst>
                                          <p:attrName>style.visibility</p:attrName>
                                        </p:attrNameLst>
                                      </p:cBhvr>
                                      <p:to>
                                        <p:strVal val="visible"/>
                                      </p:to>
                                    </p:set>
                                    <p:animEffect filter="fade" transition="in">
                                      <p:cBhvr>
                                        <p:cTn dur="1"/>
                                        <p:tgtEl>
                                          <p:spTgt spid="6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2" st="2"/>
                                            </p:txEl>
                                          </p:spTgt>
                                        </p:tgtEl>
                                        <p:attrNameLst>
                                          <p:attrName>style.visibility</p:attrName>
                                        </p:attrNameLst>
                                      </p:cBhvr>
                                      <p:to>
                                        <p:strVal val="visible"/>
                                      </p:to>
                                    </p:set>
                                    <p:animEffect filter="fade" transition="in">
                                      <p:cBhvr>
                                        <p:cTn dur="1"/>
                                        <p:tgtEl>
                                          <p:spTgt spid="6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xEl>
                                              <p:pRg end="3" st="3"/>
                                            </p:txEl>
                                          </p:spTgt>
                                        </p:tgtEl>
                                        <p:attrNameLst>
                                          <p:attrName>style.visibility</p:attrName>
                                        </p:attrNameLst>
                                      </p:cBhvr>
                                      <p:to>
                                        <p:strVal val="visible"/>
                                      </p:to>
                                    </p:set>
                                    <p:animEffect filter="fade" transition="in">
                                      <p:cBhvr>
                                        <p:cTn dur="1"/>
                                        <p:tgtEl>
                                          <p:spTgt spid="63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1" name="Shape 641"/>
        <p:cNvGrpSpPr/>
        <p:nvPr/>
      </p:nvGrpSpPr>
      <p:grpSpPr>
        <a:xfrm>
          <a:off x="0" y="0"/>
          <a:ext cx="0" cy="0"/>
          <a:chOff x="0" y="0"/>
          <a:chExt cx="0" cy="0"/>
        </a:xfrm>
      </p:grpSpPr>
      <p:sp>
        <p:nvSpPr>
          <p:cNvPr id="642" name="Google Shape;64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43" name="Google Shape;643;p82"/>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44" name="Google Shape;64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45" name="Google Shape;645;p82"/>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0" st="0"/>
                                            </p:txEl>
                                          </p:spTgt>
                                        </p:tgtEl>
                                        <p:attrNameLst>
                                          <p:attrName>style.visibility</p:attrName>
                                        </p:attrNameLst>
                                      </p:cBhvr>
                                      <p:to>
                                        <p:strVal val="visible"/>
                                      </p:to>
                                    </p:set>
                                    <p:animEffect filter="fade" transition="in">
                                      <p:cBhvr>
                                        <p:cTn dur="1"/>
                                        <p:tgtEl>
                                          <p:spTgt spid="64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1" st="1"/>
                                            </p:txEl>
                                          </p:spTgt>
                                        </p:tgtEl>
                                        <p:attrNameLst>
                                          <p:attrName>style.visibility</p:attrName>
                                        </p:attrNameLst>
                                      </p:cBhvr>
                                      <p:to>
                                        <p:strVal val="visible"/>
                                      </p:to>
                                    </p:set>
                                    <p:animEffect filter="fade" transition="in">
                                      <p:cBhvr>
                                        <p:cTn dur="1"/>
                                        <p:tgtEl>
                                          <p:spTgt spid="64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2" st="2"/>
                                            </p:txEl>
                                          </p:spTgt>
                                        </p:tgtEl>
                                        <p:attrNameLst>
                                          <p:attrName>style.visibility</p:attrName>
                                        </p:attrNameLst>
                                      </p:cBhvr>
                                      <p:to>
                                        <p:strVal val="visible"/>
                                      </p:to>
                                    </p:set>
                                    <p:animEffect filter="fade" transition="in">
                                      <p:cBhvr>
                                        <p:cTn dur="1"/>
                                        <p:tgtEl>
                                          <p:spTgt spid="64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xEl>
                                              <p:pRg end="3" st="3"/>
                                            </p:txEl>
                                          </p:spTgt>
                                        </p:tgtEl>
                                        <p:attrNameLst>
                                          <p:attrName>style.visibility</p:attrName>
                                        </p:attrNameLst>
                                      </p:cBhvr>
                                      <p:to>
                                        <p:strVal val="visible"/>
                                      </p:to>
                                    </p:set>
                                    <p:animEffect filter="fade" transition="in">
                                      <p:cBhvr>
                                        <p:cTn dur="1"/>
                                        <p:tgtEl>
                                          <p:spTgt spid="64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9" name="Shape 649"/>
        <p:cNvGrpSpPr/>
        <p:nvPr/>
      </p:nvGrpSpPr>
      <p:grpSpPr>
        <a:xfrm>
          <a:off x="0" y="0"/>
          <a:ext cx="0" cy="0"/>
          <a:chOff x="0" y="0"/>
          <a:chExt cx="0" cy="0"/>
        </a:xfrm>
      </p:grpSpPr>
      <p:sp>
        <p:nvSpPr>
          <p:cNvPr id="650" name="Google Shape;65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51" name="Google Shape;651;p8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52" name="Google Shape;652;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53" name="Google Shape;653;p8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0" st="0"/>
                                            </p:txEl>
                                          </p:spTgt>
                                        </p:tgtEl>
                                        <p:attrNameLst>
                                          <p:attrName>style.visibility</p:attrName>
                                        </p:attrNameLst>
                                      </p:cBhvr>
                                      <p:to>
                                        <p:strVal val="visible"/>
                                      </p:to>
                                    </p:set>
                                    <p:animEffect filter="fade" transition="in">
                                      <p:cBhvr>
                                        <p:cTn dur="1"/>
                                        <p:tgtEl>
                                          <p:spTgt spid="6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1" st="1"/>
                                            </p:txEl>
                                          </p:spTgt>
                                        </p:tgtEl>
                                        <p:attrNameLst>
                                          <p:attrName>style.visibility</p:attrName>
                                        </p:attrNameLst>
                                      </p:cBhvr>
                                      <p:to>
                                        <p:strVal val="visible"/>
                                      </p:to>
                                    </p:set>
                                    <p:animEffect filter="fade" transition="in">
                                      <p:cBhvr>
                                        <p:cTn dur="1"/>
                                        <p:tgtEl>
                                          <p:spTgt spid="6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2" st="2"/>
                                            </p:txEl>
                                          </p:spTgt>
                                        </p:tgtEl>
                                        <p:attrNameLst>
                                          <p:attrName>style.visibility</p:attrName>
                                        </p:attrNameLst>
                                      </p:cBhvr>
                                      <p:to>
                                        <p:strVal val="visible"/>
                                      </p:to>
                                    </p:set>
                                    <p:animEffect filter="fade" transition="in">
                                      <p:cBhvr>
                                        <p:cTn dur="1"/>
                                        <p:tgtEl>
                                          <p:spTgt spid="6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3">
                                            <p:txEl>
                                              <p:pRg end="3" st="3"/>
                                            </p:txEl>
                                          </p:spTgt>
                                        </p:tgtEl>
                                        <p:attrNameLst>
                                          <p:attrName>style.visibility</p:attrName>
                                        </p:attrNameLst>
                                      </p:cBhvr>
                                      <p:to>
                                        <p:strVal val="visible"/>
                                      </p:to>
                                    </p:set>
                                    <p:animEffect filter="fade" transition="in">
                                      <p:cBhvr>
                                        <p:cTn dur="1"/>
                                        <p:tgtEl>
                                          <p:spTgt spid="6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0" name="Google Shape;13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7" name="Shape 657"/>
        <p:cNvGrpSpPr/>
        <p:nvPr/>
      </p:nvGrpSpPr>
      <p:grpSpPr>
        <a:xfrm>
          <a:off x="0" y="0"/>
          <a:ext cx="0" cy="0"/>
          <a:chOff x="0" y="0"/>
          <a:chExt cx="0" cy="0"/>
        </a:xfrm>
      </p:grpSpPr>
      <p:sp>
        <p:nvSpPr>
          <p:cNvPr id="658" name="Google Shape;658;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59" name="Google Shape;659;p8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60" name="Google Shape;66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61" name="Google Shape;661;p8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animEffect filter="fade" transition="in">
                                      <p:cBhvr>
                                        <p:cTn dur="1"/>
                                        <p:tgtEl>
                                          <p:spTgt spid="66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animEffect filter="fade" transition="in">
                                      <p:cBhvr>
                                        <p:cTn dur="1"/>
                                        <p:tgtEl>
                                          <p:spTgt spid="66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animEffect filter="fade" transition="in">
                                      <p:cBhvr>
                                        <p:cTn dur="1"/>
                                        <p:tgtEl>
                                          <p:spTgt spid="66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animEffect filter="fade" transition="in">
                                      <p:cBhvr>
                                        <p:cTn dur="1"/>
                                        <p:tgtEl>
                                          <p:spTgt spid="66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5" name="Shape 665"/>
        <p:cNvGrpSpPr/>
        <p:nvPr/>
      </p:nvGrpSpPr>
      <p:grpSpPr>
        <a:xfrm>
          <a:off x="0" y="0"/>
          <a:ext cx="0" cy="0"/>
          <a:chOff x="0" y="0"/>
          <a:chExt cx="0" cy="0"/>
        </a:xfrm>
      </p:grpSpPr>
      <p:sp>
        <p:nvSpPr>
          <p:cNvPr id="666" name="Google Shape;666;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67" name="Google Shape;667;p85"/>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68" name="Google Shape;668;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69" name="Google Shape;669;p85"/>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0" st="0"/>
                                            </p:txEl>
                                          </p:spTgt>
                                        </p:tgtEl>
                                        <p:attrNameLst>
                                          <p:attrName>style.visibility</p:attrName>
                                        </p:attrNameLst>
                                      </p:cBhvr>
                                      <p:to>
                                        <p:strVal val="visible"/>
                                      </p:to>
                                    </p:set>
                                    <p:animEffect filter="fade" transition="in">
                                      <p:cBhvr>
                                        <p:cTn dur="1"/>
                                        <p:tgtEl>
                                          <p:spTgt spid="6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1" st="1"/>
                                            </p:txEl>
                                          </p:spTgt>
                                        </p:tgtEl>
                                        <p:attrNameLst>
                                          <p:attrName>style.visibility</p:attrName>
                                        </p:attrNameLst>
                                      </p:cBhvr>
                                      <p:to>
                                        <p:strVal val="visible"/>
                                      </p:to>
                                    </p:set>
                                    <p:animEffect filter="fade" transition="in">
                                      <p:cBhvr>
                                        <p:cTn dur="1"/>
                                        <p:tgtEl>
                                          <p:spTgt spid="6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2" st="2"/>
                                            </p:txEl>
                                          </p:spTgt>
                                        </p:tgtEl>
                                        <p:attrNameLst>
                                          <p:attrName>style.visibility</p:attrName>
                                        </p:attrNameLst>
                                      </p:cBhvr>
                                      <p:to>
                                        <p:strVal val="visible"/>
                                      </p:to>
                                    </p:set>
                                    <p:animEffect filter="fade" transition="in">
                                      <p:cBhvr>
                                        <p:cTn dur="1"/>
                                        <p:tgtEl>
                                          <p:spTgt spid="6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xEl>
                                              <p:pRg end="3" st="3"/>
                                            </p:txEl>
                                          </p:spTgt>
                                        </p:tgtEl>
                                        <p:attrNameLst>
                                          <p:attrName>style.visibility</p:attrName>
                                        </p:attrNameLst>
                                      </p:cBhvr>
                                      <p:to>
                                        <p:strVal val="visible"/>
                                      </p:to>
                                    </p:set>
                                    <p:animEffect filter="fade" transition="in">
                                      <p:cBhvr>
                                        <p:cTn dur="1"/>
                                        <p:tgtEl>
                                          <p:spTgt spid="66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3" name="Shape 673"/>
        <p:cNvGrpSpPr/>
        <p:nvPr/>
      </p:nvGrpSpPr>
      <p:grpSpPr>
        <a:xfrm>
          <a:off x="0" y="0"/>
          <a:ext cx="0" cy="0"/>
          <a:chOff x="0" y="0"/>
          <a:chExt cx="0" cy="0"/>
        </a:xfrm>
      </p:grpSpPr>
      <p:sp>
        <p:nvSpPr>
          <p:cNvPr id="674" name="Google Shape;674;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75" name="Google Shape;675;p86"/>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76" name="Google Shape;676;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77" name="Google Shape;677;p86"/>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1"/>
                                        <p:tgtEl>
                                          <p:spTgt spid="6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1"/>
                                        <p:tgtEl>
                                          <p:spTgt spid="6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animEffect filter="fade" transition="in">
                                      <p:cBhvr>
                                        <p:cTn dur="1"/>
                                        <p:tgtEl>
                                          <p:spTgt spid="6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3" st="3"/>
                                            </p:txEl>
                                          </p:spTgt>
                                        </p:tgtEl>
                                        <p:attrNameLst>
                                          <p:attrName>style.visibility</p:attrName>
                                        </p:attrNameLst>
                                      </p:cBhvr>
                                      <p:to>
                                        <p:strVal val="visible"/>
                                      </p:to>
                                    </p:set>
                                    <p:animEffect filter="fade" transition="in">
                                      <p:cBhvr>
                                        <p:cTn dur="1"/>
                                        <p:tgtEl>
                                          <p:spTgt spid="67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1" name="Shape 681"/>
        <p:cNvGrpSpPr/>
        <p:nvPr/>
      </p:nvGrpSpPr>
      <p:grpSpPr>
        <a:xfrm>
          <a:off x="0" y="0"/>
          <a:ext cx="0" cy="0"/>
          <a:chOff x="0" y="0"/>
          <a:chExt cx="0" cy="0"/>
        </a:xfrm>
      </p:grpSpPr>
      <p:sp>
        <p:nvSpPr>
          <p:cNvPr id="682" name="Google Shape;682;p87"/>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6" name="Shape 686"/>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7" name="Google Shape;137;p22"/>
          <p:cNvSpPr txBox="1"/>
          <p:nvPr>
            <p:ph idx="1" type="body"/>
          </p:nvPr>
        </p:nvSpPr>
        <p:spPr>
          <a:xfrm>
            <a:off x="468900" y="1235575"/>
            <a:ext cx="8217900" cy="35271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5"/>
            </a:pPr>
            <a:r>
              <a:rPr lang="sv-SE" sz="2200"/>
              <a:t>Self-check oracles (assertions) do not require the expected output for judging whether a program passed or failed a test.</a:t>
            </a:r>
            <a:endParaRPr sz="2200"/>
          </a:p>
          <a:p>
            <a:pPr indent="-342900" lvl="1" marL="914400" rtl="0" algn="l">
              <a:spcBef>
                <a:spcPts val="500"/>
              </a:spcBef>
              <a:spcAft>
                <a:spcPts val="0"/>
              </a:spcAft>
              <a:buSzPts val="1800"/>
              <a:buAutoNum type="alphaLcPeriod"/>
            </a:pPr>
            <a:r>
              <a:rPr lang="sv-SE" sz="1800"/>
              <a:t>True</a:t>
            </a:r>
            <a:endParaRPr sz="1800"/>
          </a:p>
          <a:p>
            <a:pPr indent="-342900" lvl="1" marL="914400" rtl="0" algn="l">
              <a:spcBef>
                <a:spcPts val="500"/>
              </a:spcBef>
              <a:spcAft>
                <a:spcPts val="0"/>
              </a:spcAft>
              <a:buSzPts val="1800"/>
              <a:buAutoNum type="alphaLcPeriod"/>
            </a:pPr>
            <a:r>
              <a:rPr lang="sv-SE" sz="1800"/>
              <a:t>False</a:t>
            </a:r>
            <a:endParaRPr sz="1800"/>
          </a:p>
          <a:p>
            <a:pPr indent="-368300" lvl="0" marL="457200" rtl="0" algn="l">
              <a:spcBef>
                <a:spcPts val="1000"/>
              </a:spcBef>
              <a:spcAft>
                <a:spcPts val="0"/>
              </a:spcAft>
              <a:buSzPts val="2200"/>
              <a:buAutoNum type="arabicPeriod" startAt="5"/>
            </a:pPr>
            <a:r>
              <a:rPr lang="sv-SE" sz="2200"/>
              <a:t>Object-oriented design and implementation typically have an impact on verification such that OO specific approaches are required for:</a:t>
            </a:r>
            <a:endParaRPr sz="2200"/>
          </a:p>
          <a:p>
            <a:pPr indent="-342900" lvl="1" marL="914400" rtl="0" algn="l">
              <a:spcBef>
                <a:spcPts val="500"/>
              </a:spcBef>
              <a:spcAft>
                <a:spcPts val="0"/>
              </a:spcAft>
              <a:buSzPts val="1800"/>
              <a:buAutoNum type="alphaLcPeriod"/>
            </a:pPr>
            <a:r>
              <a:rPr lang="sv-SE" sz="1800"/>
              <a:t>Unit Testing</a:t>
            </a:r>
            <a:endParaRPr sz="1800"/>
          </a:p>
          <a:p>
            <a:pPr indent="-342900" lvl="1" marL="914400" rtl="0" algn="l">
              <a:spcBef>
                <a:spcPts val="500"/>
              </a:spcBef>
              <a:spcAft>
                <a:spcPts val="0"/>
              </a:spcAft>
              <a:buSzPts val="1800"/>
              <a:buAutoNum type="alphaLcPeriod"/>
            </a:pPr>
            <a:r>
              <a:rPr lang="sv-SE" sz="1800"/>
              <a:t>Integration Testing</a:t>
            </a:r>
            <a:endParaRPr sz="1800"/>
          </a:p>
          <a:p>
            <a:pPr indent="-342900" lvl="1" marL="914400" rtl="0" algn="l">
              <a:spcBef>
                <a:spcPts val="500"/>
              </a:spcBef>
              <a:spcAft>
                <a:spcPts val="0"/>
              </a:spcAft>
              <a:buSzPts val="1800"/>
              <a:buAutoNum type="alphaLcPeriod"/>
            </a:pPr>
            <a:r>
              <a:rPr lang="sv-SE" sz="1800"/>
              <a:t>System Testing</a:t>
            </a:r>
            <a:endParaRPr sz="1800"/>
          </a:p>
          <a:p>
            <a:pPr indent="-342900" lvl="1" marL="914400" rtl="0" algn="l">
              <a:spcBef>
                <a:spcPts val="500"/>
              </a:spcBef>
              <a:spcAft>
                <a:spcPts val="0"/>
              </a:spcAft>
              <a:buSzPts val="1800"/>
              <a:buAutoNum type="alphaLcPeriod"/>
            </a:pPr>
            <a:r>
              <a:rPr lang="sv-SE" sz="1800"/>
              <a:t>Acceptance Testing</a:t>
            </a:r>
            <a:endParaRPr sz="1800"/>
          </a:p>
        </p:txBody>
      </p:sp>
      <p:sp>
        <p:nvSpPr>
          <p:cNvPr id="138" name="Google Shape;13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44" name="Google Shape;144;p23"/>
          <p:cNvSpPr txBox="1"/>
          <p:nvPr>
            <p:ph idx="1" type="body"/>
          </p:nvPr>
        </p:nvSpPr>
        <p:spPr>
          <a:xfrm>
            <a:off x="468900" y="1235575"/>
            <a:ext cx="8217900" cy="35271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5"/>
            </a:pPr>
            <a:r>
              <a:rPr lang="sv-SE" sz="2200"/>
              <a:t>Self-check oracles (assertions) do not require the expected output for judging whether a program passed or failed a test.</a:t>
            </a:r>
            <a:endParaRPr sz="2200"/>
          </a:p>
          <a:p>
            <a:pPr indent="-342900" lvl="1" marL="914400" rtl="0" algn="l">
              <a:spcBef>
                <a:spcPts val="500"/>
              </a:spcBef>
              <a:spcAft>
                <a:spcPts val="0"/>
              </a:spcAft>
              <a:buSzPts val="1800"/>
              <a:buAutoNum type="alphaLcPeriod"/>
            </a:pPr>
            <a:r>
              <a:rPr b="1" lang="sv-SE" sz="1800"/>
              <a:t>True</a:t>
            </a:r>
            <a:endParaRPr b="1" sz="1800"/>
          </a:p>
          <a:p>
            <a:pPr indent="-342900" lvl="1" marL="914400" rtl="0" algn="l">
              <a:spcBef>
                <a:spcPts val="500"/>
              </a:spcBef>
              <a:spcAft>
                <a:spcPts val="0"/>
              </a:spcAft>
              <a:buSzPts val="1800"/>
              <a:buAutoNum type="alphaLcPeriod"/>
            </a:pPr>
            <a:r>
              <a:rPr lang="sv-SE" sz="1800"/>
              <a:t>False</a:t>
            </a:r>
            <a:endParaRPr sz="1800"/>
          </a:p>
          <a:p>
            <a:pPr indent="-368300" lvl="0" marL="457200" rtl="0" algn="l">
              <a:spcBef>
                <a:spcPts val="1000"/>
              </a:spcBef>
              <a:spcAft>
                <a:spcPts val="0"/>
              </a:spcAft>
              <a:buSzPts val="2200"/>
              <a:buAutoNum type="arabicPeriod" startAt="5"/>
            </a:pPr>
            <a:r>
              <a:rPr lang="sv-SE" sz="2200"/>
              <a:t>Object-oriented design and implementation typically have an impact on verification such that OO specific approaches are required for:</a:t>
            </a:r>
            <a:endParaRPr sz="2200"/>
          </a:p>
          <a:p>
            <a:pPr indent="-342900" lvl="1" marL="914400" rtl="0" algn="l">
              <a:spcBef>
                <a:spcPts val="500"/>
              </a:spcBef>
              <a:spcAft>
                <a:spcPts val="0"/>
              </a:spcAft>
              <a:buSzPts val="1800"/>
              <a:buAutoNum type="alphaLcPeriod"/>
            </a:pPr>
            <a:r>
              <a:rPr b="1" lang="sv-SE" sz="1800"/>
              <a:t>Unit Testing</a:t>
            </a:r>
            <a:endParaRPr b="1" sz="1800"/>
          </a:p>
          <a:p>
            <a:pPr indent="-342900" lvl="1" marL="914400" rtl="0" algn="l">
              <a:spcBef>
                <a:spcPts val="500"/>
              </a:spcBef>
              <a:spcAft>
                <a:spcPts val="0"/>
              </a:spcAft>
              <a:buSzPts val="1800"/>
              <a:buAutoNum type="alphaLcPeriod"/>
            </a:pPr>
            <a:r>
              <a:rPr b="1" lang="sv-SE" sz="1800"/>
              <a:t>Integration Testing</a:t>
            </a:r>
            <a:endParaRPr b="1" sz="1800"/>
          </a:p>
          <a:p>
            <a:pPr indent="-342900" lvl="1" marL="914400" rtl="0" algn="l">
              <a:spcBef>
                <a:spcPts val="500"/>
              </a:spcBef>
              <a:spcAft>
                <a:spcPts val="0"/>
              </a:spcAft>
              <a:buSzPts val="1800"/>
              <a:buAutoNum type="alphaLcPeriod"/>
            </a:pPr>
            <a:r>
              <a:rPr lang="sv-SE" sz="1800"/>
              <a:t>System Testing</a:t>
            </a:r>
            <a:endParaRPr sz="1800"/>
          </a:p>
          <a:p>
            <a:pPr indent="-342900" lvl="1" marL="914400" rtl="0" algn="l">
              <a:spcBef>
                <a:spcPts val="500"/>
              </a:spcBef>
              <a:spcAft>
                <a:spcPts val="0"/>
              </a:spcAft>
              <a:buSzPts val="1800"/>
              <a:buAutoNum type="alphaLcPeriod"/>
            </a:pPr>
            <a:r>
              <a:rPr lang="sv-SE" sz="1800"/>
              <a:t>Acceptance Testing</a:t>
            </a:r>
            <a:endParaRPr sz="1800"/>
          </a:p>
        </p:txBody>
      </p:sp>
      <p:sp>
        <p:nvSpPr>
          <p:cNvPr id="145" name="Google Shape;14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