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oftware_deployment" TargetMode="External"/><Relationship Id="rId3" Type="http://schemas.openxmlformats.org/officeDocument/2006/relationships/hyperlink" Target="https://en.wikipedia.org/wiki/Deployment_environment" TargetMode="External"/><Relationship Id="rId4" Type="http://schemas.openxmlformats.org/officeDocument/2006/relationships/hyperlink" Target="https://en.wikipedia.org/wiki/Daemon_(computer_software)" TargetMode="External"/><Relationship Id="rId5" Type="http://schemas.openxmlformats.org/officeDocument/2006/relationships/hyperlink" Target="https://en.wikipedia.org/wiki/Revision_control" TargetMode="External"/><Relationship Id="rId6" Type="http://schemas.openxmlformats.org/officeDocument/2006/relationships/hyperlink" Target="https://en.wikipedia.org/wiki/Test_environment" TargetMode="External"/><Relationship Id="rId7" Type="http://schemas.openxmlformats.org/officeDocument/2006/relationships/hyperlink" Target="https://en.wikipedia.org/wiki/Production_environment"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98af6bafc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98af6baf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eedf56995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eedf5699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eedf56995_0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eedf5699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eedf56995_0_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eedf5699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eedf56995_0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eedf56995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 what the code does)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eedf56995_0_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eedf5699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properties directly in the build file is fine, if you are working with a handful of properties. However, for a large project, it makes sense to store the properties in a separate property file.</a:t>
            </a:r>
            <a:br>
              <a:rPr lang="en"/>
            </a:br>
            <a:r>
              <a:rPr lang="en"/>
              <a:t>Storing the properties in a separate file offers benefits − It allows you to reuse the same build file, with different property settings for different execution environment. For example, build properties file can be maintained separately for DEV, TEST, and PROD environments. It is useful when you do not know the values for a property (in a particular environment) up-front. This allows you to perform the build in other environments where the property value is known.</a:t>
            </a:r>
            <a:br>
              <a:rPr lang="en"/>
            </a:br>
            <a:r>
              <a:rPr lang="en"/>
              <a:t>There is no hard and fast rule, but typically the property file is named build.properties and is placed along-side the build.xml file. You could create multiple build properties files based on the deployment environments - such as build.properties.dev and build.properties.test.</a:t>
            </a:r>
            <a:br>
              <a:rPr lang="en"/>
            </a:br>
            <a:r>
              <a:rPr lang="en"/>
              <a:t>The contents of the build property file are similar to the normal java property file. They contain one property per line. Each property is represented by a name and a value pair. The name and value pairs are separated by an equals (=) sign. It is highly recommended that the properties are annotated with proper comments. Comments are listed using the hash (#) character.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eedf56995_0_1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eedf56995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eedf56995_0_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eedf5699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eedf56995_0_1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eedf5699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fileset utility represents a collection of files. It is used as a filter to include or exclude files that match a particular pattern. For example. Here, the src attribute points to the source folder of the project. The fileset selects all .java files in the source folder except those contain the word 'Stub'. The case-sensitive filter is applied to the fileset which means a file with the name Samplestub.java will not be excluded from the fileset.</a:t>
            </a:r>
            <a:endParaRPr>
              <a:solidFill>
                <a:schemeClr val="dk1"/>
              </a:solidFill>
              <a:latin typeface="Verdana"/>
              <a:ea typeface="Verdana"/>
              <a:cs typeface="Verdana"/>
              <a:sym typeface="Verdana"/>
            </a:endParaRPr>
          </a:p>
          <a:p>
            <a:pPr indent="0" lvl="0" marL="0" rtl="0" algn="l">
              <a:spcBef>
                <a:spcPts val="0"/>
              </a:spcBef>
              <a:spcAft>
                <a:spcPts val="0"/>
              </a:spcAft>
              <a:buNone/>
            </a:pPr>
            <a:r>
              <a:rPr lang="en"/>
              <a:t>The path data type is commonly used to represent a class-path. The classpath is set to the list of jar files and classes in the project, as shown in the example below.The attribute env.J2EE_HOME points to the environment variable J2EE_HOME. The attribute j2ee.jar points to the name of the J2EE jar file in the J2EE base folder.</a:t>
            </a:r>
            <a:br>
              <a:rPr lang="en"/>
            </a:br>
            <a:br>
              <a:rPr lang="en"/>
            </a:b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eedf56995_0_1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eedf56995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put all of this into action and talk about building a project.</a:t>
            </a:r>
            <a:r>
              <a:rPr lang="en"/>
              <a:t>First, let us declare some properties for the source and build folders.src.dir refers to the source folder of the project where the java source files can be found.</a:t>
            </a:r>
            <a:br>
              <a:rPr lang="en"/>
            </a:br>
            <a:r>
              <a:rPr lang="en"/>
              <a:t>build.dir refers to the output folder of the project compilation. The master-classpath holds the classpath information. In this case, it includes the classes in the build folder and the jar files in the lib folder.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eedf56995_0_2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eedf56995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clean target, as the name suggests, (go over)</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4eedf56995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4eedf5699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eedf56995_0_2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eedf56995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the build target to build the files. First of all, we create the build directory, if it does not exist. Then we execute the javac command (specifying jdk1.5 as our target compilation). We supply the source folder and the classpath to the javac task and ask it to drop the class files in the build folder. (go over code)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eedf56995_0_2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eedf56995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 The build.dir property in this example points to the build folder where the class files for the util.jar can be found.</a:t>
            </a:r>
            <a:br>
              <a:rPr lang="en"/>
            </a:br>
            <a:r>
              <a:rPr lang="en"/>
              <a:t>In this example, we create a jar file called util.jar using the classes from the app.util.* package. However, we are excluding the classes that end with the name Test. The output jar file will be placed in the lib folder.</a:t>
            </a:r>
            <a:endParaRPr/>
          </a:p>
          <a:p>
            <a:pPr indent="0" lvl="0" marL="0" rtl="0" algn="l">
              <a:spcBef>
                <a:spcPts val="0"/>
              </a:spcBef>
              <a:spcAft>
                <a:spcPts val="0"/>
              </a:spcAft>
              <a:buNone/>
            </a:pPr>
            <a:r>
              <a:rPr lang="en"/>
              <a:t>If we want to make the util.jar an executable jar file we need to add the manifest  - a set of metadata about the JAR - with the Main-Class attribute. To execute the jar task, wrap it inside a target, most commonly, the package target, and execute it. Running Ant package on this file creates the util.jar file for us.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eedf56995_0_2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eedf56995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 makes it straight forward to run junit tests through the JUnit task. (go over)</a:t>
            </a:r>
            <a:endParaRPr/>
          </a:p>
          <a:p>
            <a:pPr indent="0" lvl="0" marL="0" rtl="0" algn="l">
              <a:spcBef>
                <a:spcPts val="0"/>
              </a:spcBef>
              <a:spcAft>
                <a:spcPts val="0"/>
              </a:spcAft>
              <a:buNone/>
            </a:pPr>
            <a:r>
              <a:rPr lang="en"/>
              <a:t>Running ant test will run this test class and print the summary of results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eedf56995_0_2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eedf56995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Ant can integrate with your source control databases such as Git, run SQL scripts, change file permissions, send files across FTP, zip and un-zip files, and many more tasks besides these. (3-4)</a:t>
            </a:r>
            <a:endParaRPr/>
          </a:p>
          <a:p>
            <a:pPr indent="0" lvl="0" marL="0" rtl="0" algn="l">
              <a:spcBef>
                <a:spcPts val="0"/>
              </a:spcBef>
              <a:spcAft>
                <a:spcPts val="0"/>
              </a:spcAft>
              <a:buNone/>
            </a:pPr>
            <a:r>
              <a:rPr lang="en"/>
              <a:t>Use Ant as a common baseline. Regardless of what IDE you use to develop your applications, set up an Ant build file that all team members use. The build.xml file is the one true build script. Make a rule that everyone should perform a successful Ant build before code is checked into version control. This will ensure that code will always build from the same build file.(7)</a:t>
            </a:r>
            <a:endParaRPr/>
          </a:p>
          <a:p>
            <a:pPr indent="0" lvl="0" marL="0" rtl="0" algn="l">
              <a:spcBef>
                <a:spcPts val="0"/>
              </a:spcBef>
              <a:spcAft>
                <a:spcPts val="0"/>
              </a:spcAft>
              <a:buNone/>
            </a:pPr>
            <a:r>
              <a:rPr lang="en"/>
              <a:t>Every build file should include a target that removes all generated files and directories, bringing everything back to its original pristine state. All files remaining after the clean should be those found in version control.</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eedf56995_0_2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eedf56995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 expects your build file to be called build.xml and the build’s properties file build.properties. These files should also be in the root directory of your project. Other than an insane desire to change convention and confuse other team members, don’t change this convention. Another less-well-known convention is to prefix all internal commands with a hyphen (-). (4) It has the advantage that not only can you easily infer context,  it is also not possible to invoke targets that follow this naming convention, from the command line.</a:t>
            </a:r>
            <a:endParaRPr/>
          </a:p>
          <a:p>
            <a:pPr indent="0" lvl="0" marL="0" rtl="0" algn="l">
              <a:spcBef>
                <a:spcPts val="0"/>
              </a:spcBef>
              <a:spcAft>
                <a:spcPts val="0"/>
              </a:spcAft>
              <a:buNone/>
            </a:pPr>
            <a:r>
              <a:rPr lang="en"/>
              <a:t>Spend time formatting the build file. Since XML is quite verbose, use tabs and line breaks to make the file readable to the human eye. Ant itself doesn’t care if the file looks pretty, but you can bet that you and your team will.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eedf56995_0_2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4eedf56995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 your build file be readable when you get back to it six months after the project is finished? Will it execute on a clean machine? Follow these points:</a:t>
            </a:r>
            <a:br>
              <a:rPr lang="en"/>
            </a:br>
            <a:r>
              <a:rPr lang="en"/>
              <a:t>Document the build process. XML may be a file format that is both human readable and machine readable, but it is not the most easily read format for either party. A text file covering the build and deploy process will be appreciated by your successors. Of critical importance is the list of which programs and libraries are needed for the build; without it, running the build will be a trial-and-error process.</a:t>
            </a:r>
            <a:br>
              <a:rPr lang="en"/>
            </a:br>
            <a:r>
              <a:rPr lang="en"/>
              <a:t>Avoid dependencies on programs and JAR files outside the source tree: if licensing allows, keep everything you can under source code control for later re-creation of development environments. That includes a copy of Ant itself, especially if you have changed it in any way.</a:t>
            </a:r>
            <a:br>
              <a:rPr lang="en"/>
            </a:br>
            <a:r>
              <a:rPr lang="en"/>
              <a:t>Keep deployment usernames and passwords out of build files. Passwords should change over time, and security is always an issue. Keep them in property files out of source code control.</a:t>
            </a:r>
            <a:br>
              <a:rPr lang="en"/>
            </a:b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4eedf56995_0_52: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4eedf5699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fec728395_0_2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fec728395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area where test automation is essential - and has made possible - is continuous integration.</a:t>
            </a:r>
            <a:endParaRPr/>
          </a:p>
          <a:p>
            <a:pPr indent="0" lvl="0" marL="0" rtl="0" algn="l">
              <a:spcBef>
                <a:spcPts val="600"/>
              </a:spcBef>
              <a:spcAft>
                <a:spcPts val="0"/>
              </a:spcAft>
              <a:buNone/>
            </a:pPr>
            <a:r>
              <a:rPr lang="en"/>
              <a:t>Continuous Integration is a development practice that requires developers to integrate code into a shared repository several times a day. Each check-in is then verified by an automated build (3-4)</a:t>
            </a:r>
            <a:endParaRPr/>
          </a:p>
          <a:p>
            <a:pPr indent="0" lvl="0" marL="0" rtl="0" algn="l">
              <a:spcBef>
                <a:spcPts val="600"/>
              </a:spcBef>
              <a:spcAft>
                <a:spcPts val="0"/>
              </a:spcAft>
              <a:buNone/>
            </a:pPr>
            <a:r>
              <a:rPr lang="en"/>
              <a:t> By integrating regularly, you can detect errors quickly, and locate them more easily. CI requires significantly less back-tracking to discover where things went wrong, so you can more efficiently build the system.</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fec728395_0_2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fec728395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The first practice advocates the use of a revision control system for the project's source code. All artifacts required to build the project should be placed in the repository. the system should be buildable from a fresh checkout and not require additional dependencies. Everybody should be actively using source control, and committing code changes at least once - if not several times per day. </a:t>
            </a:r>
            <a:endParaRPr/>
          </a:p>
          <a:p>
            <a:pPr indent="0" lvl="0" marL="0" rtl="0" algn="l">
              <a:spcBef>
                <a:spcPts val="0"/>
              </a:spcBef>
              <a:spcAft>
                <a:spcPts val="0"/>
              </a:spcAft>
              <a:buNone/>
            </a:pPr>
            <a:r>
              <a:rPr lang="en"/>
              <a:t>(2)  A single command should have the capability of building the system. Think of something like Make in Unix - a script you write that builds the system. Maven is a more modern concept for Java that lets you define a series of actions used to compile, test, and package the code. Automation of the build should include automating the integration of program components, which often includes </a:t>
            </a:r>
            <a:r>
              <a:rPr lang="en" u="sng">
                <a:solidFill>
                  <a:schemeClr val="hlink"/>
                </a:solidFill>
                <a:hlinkClick r:id="rId2"/>
              </a:rPr>
              <a:t>deployment</a:t>
            </a:r>
            <a:r>
              <a:rPr lang="en"/>
              <a:t> into a production-like </a:t>
            </a:r>
            <a:r>
              <a:rPr lang="en" u="sng">
                <a:solidFill>
                  <a:schemeClr val="hlink"/>
                </a:solidFill>
                <a:hlinkClick r:id="rId3"/>
              </a:rPr>
              <a:t>environment</a:t>
            </a:r>
            <a:r>
              <a:rPr lang="en"/>
              <a:t>. In many cases, the build script not only compiles binaries, but also generates documentation, website pages, statistics and distribution media</a:t>
            </a:r>
            <a:endParaRPr/>
          </a:p>
          <a:p>
            <a:pPr indent="0" lvl="0" marL="0" rtl="0" algn="l">
              <a:spcBef>
                <a:spcPts val="0"/>
              </a:spcBef>
              <a:spcAft>
                <a:spcPts val="0"/>
              </a:spcAft>
              <a:buClr>
                <a:schemeClr val="dk1"/>
              </a:buClr>
              <a:buSzPts val="1100"/>
              <a:buFont typeface="Arial"/>
              <a:buNone/>
            </a:pPr>
            <a:r>
              <a:rPr lang="en"/>
              <a:t>(3) Once the code is built, all tests should run to confirm that it behaves as the developers expect it to behave. This requires test automation.</a:t>
            </a:r>
            <a:endParaRPr/>
          </a:p>
          <a:p>
            <a:pPr indent="0" lvl="0" marL="0" rtl="0" algn="l">
              <a:spcBef>
                <a:spcPts val="0"/>
              </a:spcBef>
              <a:spcAft>
                <a:spcPts val="0"/>
              </a:spcAft>
              <a:buClr>
                <a:schemeClr val="dk1"/>
              </a:buClr>
              <a:buSzPts val="1100"/>
              <a:buFont typeface="Arial"/>
              <a:buNone/>
            </a:pPr>
            <a:r>
              <a:rPr lang="en"/>
              <a:t>(4) The system should build commits to the current working version to verify that they integrate correctly. A common practice is to use Automated Continuous Integration, where a continuous integration server or </a:t>
            </a:r>
            <a:r>
              <a:rPr lang="en" u="sng">
                <a:solidFill>
                  <a:schemeClr val="hlink"/>
                </a:solidFill>
                <a:hlinkClick r:id="rId4"/>
              </a:rPr>
              <a:t>daemon</a:t>
            </a:r>
            <a:r>
              <a:rPr lang="en"/>
              <a:t> monitors the </a:t>
            </a:r>
            <a:r>
              <a:rPr lang="en" u="sng">
                <a:solidFill>
                  <a:schemeClr val="hlink"/>
                </a:solidFill>
                <a:hlinkClick r:id="rId5"/>
              </a:rPr>
              <a:t>revision control system</a:t>
            </a:r>
            <a:r>
              <a:rPr lang="en"/>
              <a:t> for changes, then automatically runs the build process.</a:t>
            </a:r>
            <a:endParaRPr/>
          </a:p>
          <a:p>
            <a:pPr indent="0" lvl="0" marL="0" rtl="0" algn="l">
              <a:spcBef>
                <a:spcPts val="0"/>
              </a:spcBef>
              <a:spcAft>
                <a:spcPts val="0"/>
              </a:spcAft>
              <a:buClr>
                <a:schemeClr val="dk1"/>
              </a:buClr>
              <a:buSzPts val="1100"/>
              <a:buFont typeface="Arial"/>
              <a:buNone/>
            </a:pPr>
            <a:r>
              <a:rPr lang="en"/>
              <a:t>(5)  The build needs to complete rapidly, so that if there is a problem with integration, it is quickly identified.</a:t>
            </a:r>
            <a:endParaRPr/>
          </a:p>
          <a:p>
            <a:pPr indent="0" lvl="0" marL="0" rtl="0" algn="l">
              <a:spcBef>
                <a:spcPts val="0"/>
              </a:spcBef>
              <a:spcAft>
                <a:spcPts val="0"/>
              </a:spcAft>
              <a:buClr>
                <a:schemeClr val="dk1"/>
              </a:buClr>
              <a:buSzPts val="1100"/>
              <a:buFont typeface="Arial"/>
              <a:buNone/>
            </a:pPr>
            <a:r>
              <a:rPr lang="en"/>
              <a:t>(6) Having a </a:t>
            </a:r>
            <a:r>
              <a:rPr lang="en" u="sng">
                <a:solidFill>
                  <a:schemeClr val="hlink"/>
                </a:solidFill>
                <a:hlinkClick r:id="rId6"/>
              </a:rPr>
              <a:t>test environment</a:t>
            </a:r>
            <a:r>
              <a:rPr lang="en"/>
              <a:t> can lead to failures in tested systems when they deploy in the </a:t>
            </a:r>
            <a:r>
              <a:rPr lang="en" u="sng">
                <a:solidFill>
                  <a:schemeClr val="hlink"/>
                </a:solidFill>
                <a:hlinkClick r:id="rId7"/>
              </a:rPr>
              <a:t>production environment</a:t>
            </a:r>
            <a:r>
              <a:rPr lang="en"/>
              <a:t>, because the production environment may differ from the test environment in a significant way. The test environment should be built to be a scalable version of the actual production environment.</a:t>
            </a:r>
            <a:endParaRPr/>
          </a:p>
          <a:p>
            <a:pPr indent="0" lvl="0" marL="0" rtl="0" algn="l">
              <a:spcBef>
                <a:spcPts val="0"/>
              </a:spcBef>
              <a:spcAft>
                <a:spcPts val="0"/>
              </a:spcAft>
              <a:buClr>
                <a:schemeClr val="dk1"/>
              </a:buClr>
              <a:buSzPts val="1100"/>
              <a:buFont typeface="Arial"/>
              <a:buNone/>
            </a:pPr>
            <a:r>
              <a:rPr lang="en"/>
              <a:t>(7) Making builds readily available to stakeholders and testers can reduce the amount of rework necessary when rebuilding a feature that doesn't meet requirements. Additionally, early testing reduces the chances that defects survive until deployment. Finding errors earlier also, in some cases, reduces the amount of work necessary to resolve them.</a:t>
            </a:r>
            <a:endParaRPr/>
          </a:p>
          <a:p>
            <a:pPr indent="0" lvl="0" marL="0" rtl="0" algn="l">
              <a:spcBef>
                <a:spcPts val="0"/>
              </a:spcBef>
              <a:spcAft>
                <a:spcPts val="0"/>
              </a:spcAft>
              <a:buClr>
                <a:schemeClr val="dk1"/>
              </a:buClr>
              <a:buSzPts val="1100"/>
              <a:buFont typeface="Arial"/>
              <a:buNone/>
            </a:pPr>
            <a:r>
              <a:rPr lang="en"/>
              <a:t>All programmers should start the day by updating the project from the repository. That way, they will all stay up to date.</a:t>
            </a:r>
            <a:endParaRPr/>
          </a:p>
          <a:p>
            <a:pPr indent="0" lvl="0" marL="0" rtl="0" algn="l">
              <a:spcBef>
                <a:spcPts val="0"/>
              </a:spcBef>
              <a:spcAft>
                <a:spcPts val="0"/>
              </a:spcAft>
              <a:buClr>
                <a:schemeClr val="dk1"/>
              </a:buClr>
              <a:buSzPts val="1100"/>
              <a:buFont typeface="Arial"/>
              <a:buNone/>
            </a:pPr>
            <a:r>
              <a:rPr lang="en"/>
              <a:t>(8) It should be easy to find out whether the build breaks and, if so, who made the relevant change.</a:t>
            </a:r>
            <a:endParaRPr/>
          </a:p>
          <a:p>
            <a:pPr indent="0" lvl="0" marL="0" rtl="0" algn="l">
              <a:spcBef>
                <a:spcPts val="0"/>
              </a:spcBef>
              <a:spcAft>
                <a:spcPts val="0"/>
              </a:spcAft>
              <a:buNone/>
            </a:pPr>
            <a:r>
              <a:rPr lang="en"/>
              <a:t>(9) Most CI systems allow the running of scripts after a build finishes. In most situations, it is possible to write a script to deploy the application to a live server that everyone can look at. Sometimes, the software is deployed directly into production, often with additional automation to prevent defects or regressions.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fec728395_0_2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fec728395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eedf56995_0_6: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eedf5699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fec728395_0_3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fec728395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eedf56995_0_2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eedf56995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TravisCI, </a:t>
            </a:r>
            <a:r>
              <a:rPr lang="en"/>
              <a:t>Usually simply called Travis, it’s a Continuous Integration service that is free for open-source projects - hooked into GitHub - and has a monthly fee for closed-source projects based on how many simultaneous builds you want to run.Travis sets up “hooks” with GitHub to automatically run tests at specified times. By default, these are set up to run after a pull request is created or when code is pushed up to GitHub.</a:t>
            </a:r>
            <a:br>
              <a:rPr lang="en"/>
            </a:br>
            <a:r>
              <a:rPr lang="en"/>
              <a:t>(last point)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4eedf56995_0_2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4eedf56995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4eedf56995_0_2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4eedf56995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 then install and script list the tasks you want to perform.</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4eedf56995_0_2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4eedf56995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4eedf56995_0_2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4eedf56995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4eedf56995_0_2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4eedf56995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4eedf56995_0_3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4eedf56995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
            </a:r>
            <a:r>
              <a:rPr lang="en"/>
              <a:t>One of the most important metrics in increasing development speed is decreasing test time. Every extra second tests are running is time that could be spent doing further development. If tests run for more than 10 minutes, developers will often start a new task rather than wait for the tests to finish. If the tests then fail, the developer now has to switch back to the original task. Constantly switching between tasks dramatically reduces productivity. Minimizing build time is both difficult and time-consuming, but in the end the investment is worth it because it allows developers to focus on one task at a time.</a:t>
            </a:r>
            <a:br>
              <a:rPr lang="en"/>
            </a:br>
            <a:r>
              <a:rPr lang="en"/>
              <a:t>The simplest is to achieve this is to achieve “parallelism” by segregating your test suite. (5)</a:t>
            </a:r>
            <a:endParaRPr/>
          </a:p>
          <a:p>
            <a:pPr indent="0" lvl="0" marL="0" rtl="0" algn="l">
              <a:spcBef>
                <a:spcPts val="0"/>
              </a:spcBef>
              <a:spcAft>
                <a:spcPts val="0"/>
              </a:spcAft>
              <a:buNone/>
            </a:pPr>
            <a:r>
              <a:rPr lang="en"/>
              <a:t>(6-7) The .travis.yml script is great for small scripts, but much beyond two or three lines it can become pretty unwieldy. We’ve found that moving those kinds of scripts into their own scripts can make testing simpler and allows you to run these scripts outside of the Travis environment.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4eedf56995_0_3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4eedf56995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When developing an application, you only need to test against the version(s) of the language that you’re running in production. At the most you might also test against the next version to see what’s going to break when you upgrade. For a library, however, you’ll want to test against every possible version with which your library could be run. (3-4)</a:t>
            </a:r>
            <a:endParaRPr/>
          </a:p>
          <a:p>
            <a:pPr indent="0" lvl="0" marL="0" rtl="0" algn="l">
              <a:spcBef>
                <a:spcPts val="0"/>
              </a:spcBef>
              <a:spcAft>
                <a:spcPts val="0"/>
              </a:spcAft>
              <a:buNone/>
            </a:pPr>
            <a:r>
              <a:rPr lang="en"/>
              <a:t>(5) Especially when you’re working with a large team with multiple Travis-enabled repositories, you’ll want to avoid running any unnecessary builds. The most common reason a build might be unnecessary is that it’s just a documentation or comment change. For simple changes like these, add “[ci skip]” to your commit message, and Travis will automatically skip that build. The other common reason is if you’re on a pull request and push code that was incorrect and then immediately push a fix. That first build is still going to run, but should be cancelled as quickly as possible so as to not overpopulate your team’s queue.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4eedf56995_0_316: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4eedf56995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eedf5699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eedf569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(1) </a:t>
            </a:r>
            <a:r>
              <a:rPr lang="en">
                <a:solidFill>
                  <a:schemeClr val="dk1"/>
                </a:solidFill>
              </a:rPr>
              <a:t>So, </a:t>
            </a:r>
            <a:r>
              <a:rPr lang="en"/>
              <a:t>The first goal of a new project is to make the process of building and deploying the project as easy as possible. (3-4), as we saw with unit testing</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98e147994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98e14799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98e147994_0_2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98e147994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3533143c35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533143c3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(1). Sometimes stubs are needed to even make a component executable, if (2). </a:t>
            </a:r>
            <a:endParaRPr>
              <a:solidFill>
                <a:schemeClr val="dk1"/>
              </a:solidFill>
            </a:endParaRPr>
          </a:p>
          <a:p>
            <a:pPr indent="0" lvl="0" marL="0" rtl="0" algn="l">
              <a:spcBef>
                <a:spcPts val="0"/>
              </a:spcBef>
              <a:spcAft>
                <a:spcPts val="0"/>
              </a:spcAft>
              <a:buNone/>
            </a:pPr>
            <a:r>
              <a:rPr lang="en">
                <a:solidFill>
                  <a:schemeClr val="dk1"/>
                </a:solidFill>
              </a:rPr>
              <a:t>(3), including (4)- (5) (6) - say taking a protected component and replacing it with a version where you can freely read and check the correctness of fields.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eedf56995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eedf5699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see why this is a labor intense process when done by hand, it’s worth looking at what goes into a typical build. We can define a lifecycle of the build process, split into major stages. (seven stages, name them)</a:t>
            </a:r>
            <a:endParaRPr/>
          </a:p>
          <a:p>
            <a:pPr indent="0" lvl="0" marL="0" rtl="0" algn="l">
              <a:spcBef>
                <a:spcPts val="0"/>
              </a:spcBef>
              <a:spcAft>
                <a:spcPts val="0"/>
              </a:spcAft>
              <a:buNone/>
            </a:pPr>
            <a:r>
              <a:rPr lang="en"/>
              <a:t>(go over)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eedf56995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eedf5699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a:t>
            </a:r>
            <a:endParaRPr/>
          </a:p>
          <a:p>
            <a:pPr indent="0" lvl="0" marL="0" rtl="0" algn="l">
              <a:spcBef>
                <a:spcPts val="0"/>
              </a:spcBef>
              <a:spcAft>
                <a:spcPts val="0"/>
              </a:spcAft>
              <a:buNone/>
            </a:pPr>
            <a:r>
              <a:rPr lang="en"/>
              <a:t>These lifecycle phases (are executed sequentially. We will first validate the project, then will try to compile the sources, run tests against the compiled class files, package the binaries (e.g. jar), run system tests against that package, verify the tests, install the verified package to the local machine, then deploy the installed package to a remote repository or the production environment. Build systems allow you to execute any one stage or the whole lifecycle with a command.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eedf56995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eedf5699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eedf56995_0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eedf5699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Typically, Ant's build file, called build.xml should reside in the base directory of the project. However there is no restriction on the file name or its location. You are free to use other file names or save the build file in some other location. That’s just a convention.All build files require the project element and at least one target element. (point out and go over)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8"/>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Google Shape;43;p8"/>
          <p:cNvSpPr txBox="1"/>
          <p:nvPr>
            <p:ph idx="10" type="dt"/>
          </p:nvPr>
        </p:nvSpPr>
        <p:spPr>
          <a:xfrm>
            <a:off x="457200" y="6476999"/>
            <a:ext cx="21336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2640598" y="6476999"/>
            <a:ext cx="55077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2" type="sldNum"/>
          </p:nvPr>
        </p:nvSpPr>
        <p:spPr>
          <a:xfrm>
            <a:off x="8204396" y="6476999"/>
            <a:ext cx="733800" cy="2742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rtl="0" algn="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600"/>
              <a:t>Project</a:t>
            </a:r>
            <a:r>
              <a:rPr lang="en" sz="5600"/>
              <a:t> Automation: </a:t>
            </a:r>
            <a:endParaRPr sz="5600"/>
          </a:p>
          <a:p>
            <a:pPr indent="0" lvl="0" marL="0" rtl="0" algn="l">
              <a:spcBef>
                <a:spcPts val="0"/>
              </a:spcBef>
              <a:spcAft>
                <a:spcPts val="0"/>
              </a:spcAft>
              <a:buNone/>
            </a:pPr>
            <a:r>
              <a:rPr lang="en" sz="4800"/>
              <a:t>Build Systems and Continuous Integration</a:t>
            </a:r>
            <a:endParaRPr sz="4800"/>
          </a:p>
        </p:txBody>
      </p:sp>
      <p:sp>
        <p:nvSpPr>
          <p:cNvPr id="51" name="Google Shape;51;p9"/>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247 - Lecture 10 - 02/20/2019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Targets</a:t>
            </a:r>
            <a:endParaRPr/>
          </a:p>
        </p:txBody>
      </p:sp>
      <p:sp>
        <p:nvSpPr>
          <p:cNvPr id="139" name="Google Shape;139;p18"/>
          <p:cNvSpPr txBox="1"/>
          <p:nvPr>
            <p:ph idx="1" type="body"/>
          </p:nvPr>
        </p:nvSpPr>
        <p:spPr>
          <a:xfrm>
            <a:off x="457200" y="2948125"/>
            <a:ext cx="8229600" cy="36198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 target is a collection of tasks you want to run in a single unit.</a:t>
            </a:r>
            <a:endParaRPr/>
          </a:p>
          <a:p>
            <a:pPr indent="-381000" lvl="1" marL="914400" rtl="0" algn="l">
              <a:spcBef>
                <a:spcPts val="0"/>
              </a:spcBef>
              <a:spcAft>
                <a:spcPts val="0"/>
              </a:spcAft>
              <a:buSzPts val="2400"/>
              <a:buChar char="○"/>
            </a:pPr>
            <a:r>
              <a:rPr lang="en"/>
              <a:t>Targets can depend on other targets.</a:t>
            </a:r>
            <a:endParaRPr/>
          </a:p>
          <a:p>
            <a:pPr indent="-381000" lvl="1" marL="914400" rtl="0" algn="l">
              <a:spcBef>
                <a:spcPts val="0"/>
              </a:spcBef>
              <a:spcAft>
                <a:spcPts val="0"/>
              </a:spcAft>
              <a:buSzPts val="2400"/>
              <a:buChar char="○"/>
            </a:pPr>
            <a:r>
              <a:rPr lang="en"/>
              <a:t>If you issue the </a:t>
            </a:r>
            <a:r>
              <a:rPr b="1" lang="en"/>
              <a:t>deploy</a:t>
            </a:r>
            <a:r>
              <a:rPr lang="en"/>
              <a:t> command, it will complete the </a:t>
            </a:r>
            <a:r>
              <a:rPr b="1" lang="en"/>
              <a:t>package</a:t>
            </a:r>
            <a:r>
              <a:rPr lang="en"/>
              <a:t> target first, which will complete </a:t>
            </a:r>
            <a:r>
              <a:rPr b="1" lang="en"/>
              <a:t>clean </a:t>
            </a:r>
            <a:r>
              <a:rPr lang="en"/>
              <a:t>and </a:t>
            </a:r>
            <a:r>
              <a:rPr b="1" lang="en"/>
              <a:t>compile</a:t>
            </a:r>
            <a:r>
              <a:rPr lang="en"/>
              <a:t> first.</a:t>
            </a:r>
            <a:endParaRPr/>
          </a:p>
          <a:p>
            <a:pPr indent="-381000" lvl="1" marL="914400" rtl="0" algn="l">
              <a:spcBef>
                <a:spcPts val="0"/>
              </a:spcBef>
              <a:spcAft>
                <a:spcPts val="0"/>
              </a:spcAft>
              <a:buSzPts val="2400"/>
              <a:buChar char="○"/>
            </a:pPr>
            <a:r>
              <a:rPr lang="en"/>
              <a:t>Dependencies are denoted using the </a:t>
            </a:r>
            <a:r>
              <a:rPr b="1" lang="en"/>
              <a:t>depends</a:t>
            </a:r>
            <a:r>
              <a:rPr lang="en"/>
              <a:t> attribute.</a:t>
            </a:r>
            <a:endParaRPr/>
          </a:p>
        </p:txBody>
      </p:sp>
      <p:sp>
        <p:nvSpPr>
          <p:cNvPr id="140" name="Google Shape;140;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41" name="Google Shape;141;p18"/>
          <p:cNvSpPr txBox="1"/>
          <p:nvPr/>
        </p:nvSpPr>
        <p:spPr>
          <a:xfrm>
            <a:off x="399750" y="1623925"/>
            <a:ext cx="8287200" cy="1324200"/>
          </a:xfrm>
          <a:prstGeom prst="rect">
            <a:avLst/>
          </a:prstGeom>
          <a:noFill/>
          <a:ln>
            <a:noFill/>
          </a:ln>
        </p:spPr>
        <p:txBody>
          <a:bodyPr anchorCtr="0" anchor="t" bIns="91425" lIns="91425" spcFirstLastPara="1" rIns="91425" wrap="square" tIns="91425">
            <a:noAutofit/>
          </a:bodyPr>
          <a:lstStyle/>
          <a:p>
            <a:pPr indent="0" lvl="0" marL="50800" marR="50800" rtl="0" algn="l">
              <a:lnSpc>
                <a:spcPct val="109090"/>
              </a:lnSpc>
              <a:spcBef>
                <a:spcPts val="1100"/>
              </a:spcBef>
              <a:spcAft>
                <a:spcPts val="0"/>
              </a:spcAft>
              <a:buClr>
                <a:schemeClr val="dk1"/>
              </a:buClr>
              <a:buSzPts val="1100"/>
              <a:buFont typeface="Arial"/>
              <a:buNone/>
            </a:pPr>
            <a:r>
              <a:rPr lang="en">
                <a:solidFill>
                  <a:srgbClr val="000088"/>
                </a:solidFill>
                <a:latin typeface="Consolas"/>
                <a:ea typeface="Consolas"/>
                <a:cs typeface="Consolas"/>
                <a:sym typeface="Consolas"/>
              </a:rPr>
              <a:t>&lt;target</a:t>
            </a:r>
            <a:r>
              <a:rPr lang="en">
                <a:solidFill>
                  <a:srgbClr val="313131"/>
                </a:solidFill>
                <a:latin typeface="Consolas"/>
                <a:ea typeface="Consolas"/>
                <a:cs typeface="Consolas"/>
                <a:sym typeface="Consolas"/>
              </a:rPr>
              <a:t> </a:t>
            </a:r>
            <a:r>
              <a:rPr lang="en">
                <a:solidFill>
                  <a:srgbClr val="7F0055"/>
                </a:solidFill>
                <a:latin typeface="Consolas"/>
                <a:ea typeface="Consolas"/>
                <a:cs typeface="Consolas"/>
                <a:sym typeface="Consolas"/>
              </a:rPr>
              <a:t>name</a:t>
            </a:r>
            <a:r>
              <a:rPr lang="en">
                <a:solidFill>
                  <a:srgbClr val="313131"/>
                </a:solidFill>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313131"/>
                </a:solidFill>
                <a:latin typeface="Consolas"/>
                <a:ea typeface="Consolas"/>
                <a:cs typeface="Consolas"/>
                <a:sym typeface="Consolas"/>
              </a:rPr>
              <a:t> </a:t>
            </a:r>
            <a:r>
              <a:rPr lang="en">
                <a:solidFill>
                  <a:srgbClr val="008800"/>
                </a:solidFill>
                <a:latin typeface="Consolas"/>
                <a:ea typeface="Consolas"/>
                <a:cs typeface="Consolas"/>
                <a:sym typeface="Consolas"/>
              </a:rPr>
              <a:t>"deploy"</a:t>
            </a:r>
            <a:r>
              <a:rPr lang="en">
                <a:solidFill>
                  <a:srgbClr val="313131"/>
                </a:solidFill>
                <a:latin typeface="Consolas"/>
                <a:ea typeface="Consolas"/>
                <a:cs typeface="Consolas"/>
                <a:sym typeface="Consolas"/>
              </a:rPr>
              <a:t> </a:t>
            </a:r>
            <a:r>
              <a:rPr lang="en">
                <a:solidFill>
                  <a:srgbClr val="7F0055"/>
                </a:solidFill>
                <a:latin typeface="Consolas"/>
                <a:ea typeface="Consolas"/>
                <a:cs typeface="Consolas"/>
                <a:sym typeface="Consolas"/>
              </a:rPr>
              <a:t>depends</a:t>
            </a:r>
            <a:r>
              <a:rPr lang="en">
                <a:solidFill>
                  <a:srgbClr val="313131"/>
                </a:solidFill>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313131"/>
                </a:solidFill>
                <a:latin typeface="Consolas"/>
                <a:ea typeface="Consolas"/>
                <a:cs typeface="Consolas"/>
                <a:sym typeface="Consolas"/>
              </a:rPr>
              <a:t> </a:t>
            </a:r>
            <a:r>
              <a:rPr lang="en">
                <a:solidFill>
                  <a:srgbClr val="008800"/>
                </a:solidFill>
                <a:latin typeface="Consolas"/>
                <a:ea typeface="Consolas"/>
                <a:cs typeface="Consolas"/>
                <a:sym typeface="Consolas"/>
              </a:rPr>
              <a:t>"package"</a:t>
            </a:r>
            <a:r>
              <a:rPr lang="en">
                <a:solidFill>
                  <a:srgbClr val="000088"/>
                </a:solidFill>
                <a:latin typeface="Consolas"/>
                <a:ea typeface="Consolas"/>
                <a:cs typeface="Consolas"/>
                <a:sym typeface="Consolas"/>
              </a:rPr>
              <a:t>&gt;</a:t>
            </a:r>
            <a:r>
              <a:rPr lang="en">
                <a:solidFill>
                  <a:srgbClr val="313131"/>
                </a:solidFill>
                <a:latin typeface="Consolas"/>
                <a:ea typeface="Consolas"/>
                <a:cs typeface="Consolas"/>
                <a:sym typeface="Consolas"/>
              </a:rPr>
              <a:t> .... </a:t>
            </a:r>
            <a:r>
              <a:rPr lang="en">
                <a:solidFill>
                  <a:srgbClr val="000088"/>
                </a:solidFill>
                <a:latin typeface="Consolas"/>
                <a:ea typeface="Consolas"/>
                <a:cs typeface="Consolas"/>
                <a:sym typeface="Consolas"/>
              </a:rPr>
              <a:t>&lt;/target&gt;</a:t>
            </a:r>
            <a:br>
              <a:rPr lang="en">
                <a:solidFill>
                  <a:srgbClr val="313131"/>
                </a:solidFill>
                <a:latin typeface="Consolas"/>
                <a:ea typeface="Consolas"/>
                <a:cs typeface="Consolas"/>
                <a:sym typeface="Consolas"/>
              </a:rPr>
            </a:br>
            <a:r>
              <a:rPr lang="en">
                <a:solidFill>
                  <a:srgbClr val="000088"/>
                </a:solidFill>
                <a:latin typeface="Consolas"/>
                <a:ea typeface="Consolas"/>
                <a:cs typeface="Consolas"/>
                <a:sym typeface="Consolas"/>
              </a:rPr>
              <a:t>&lt;target</a:t>
            </a:r>
            <a:r>
              <a:rPr lang="en">
                <a:solidFill>
                  <a:srgbClr val="313131"/>
                </a:solidFill>
                <a:latin typeface="Consolas"/>
                <a:ea typeface="Consolas"/>
                <a:cs typeface="Consolas"/>
                <a:sym typeface="Consolas"/>
              </a:rPr>
              <a:t> </a:t>
            </a:r>
            <a:r>
              <a:rPr lang="en">
                <a:solidFill>
                  <a:srgbClr val="7F0055"/>
                </a:solidFill>
                <a:latin typeface="Consolas"/>
                <a:ea typeface="Consolas"/>
                <a:cs typeface="Consolas"/>
                <a:sym typeface="Consolas"/>
              </a:rPr>
              <a:t>name</a:t>
            </a:r>
            <a:r>
              <a:rPr lang="en">
                <a:solidFill>
                  <a:srgbClr val="313131"/>
                </a:solidFill>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313131"/>
                </a:solidFill>
                <a:latin typeface="Consolas"/>
                <a:ea typeface="Consolas"/>
                <a:cs typeface="Consolas"/>
                <a:sym typeface="Consolas"/>
              </a:rPr>
              <a:t> </a:t>
            </a:r>
            <a:r>
              <a:rPr lang="en">
                <a:solidFill>
                  <a:srgbClr val="008800"/>
                </a:solidFill>
                <a:latin typeface="Consolas"/>
                <a:ea typeface="Consolas"/>
                <a:cs typeface="Consolas"/>
                <a:sym typeface="Consolas"/>
              </a:rPr>
              <a:t>"package"</a:t>
            </a:r>
            <a:r>
              <a:rPr lang="en">
                <a:solidFill>
                  <a:srgbClr val="313131"/>
                </a:solidFill>
                <a:latin typeface="Consolas"/>
                <a:ea typeface="Consolas"/>
                <a:cs typeface="Consolas"/>
                <a:sym typeface="Consolas"/>
              </a:rPr>
              <a:t> </a:t>
            </a:r>
            <a:r>
              <a:rPr lang="en">
                <a:solidFill>
                  <a:srgbClr val="7F0055"/>
                </a:solidFill>
                <a:latin typeface="Consolas"/>
                <a:ea typeface="Consolas"/>
                <a:cs typeface="Consolas"/>
                <a:sym typeface="Consolas"/>
              </a:rPr>
              <a:t>depends</a:t>
            </a:r>
            <a:r>
              <a:rPr lang="en">
                <a:solidFill>
                  <a:srgbClr val="313131"/>
                </a:solidFill>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313131"/>
                </a:solidFill>
                <a:latin typeface="Consolas"/>
                <a:ea typeface="Consolas"/>
                <a:cs typeface="Consolas"/>
                <a:sym typeface="Consolas"/>
              </a:rPr>
              <a:t> </a:t>
            </a:r>
            <a:r>
              <a:rPr lang="en">
                <a:solidFill>
                  <a:srgbClr val="008800"/>
                </a:solidFill>
                <a:latin typeface="Consolas"/>
                <a:ea typeface="Consolas"/>
                <a:cs typeface="Consolas"/>
                <a:sym typeface="Consolas"/>
              </a:rPr>
              <a:t>"clean,compile"</a:t>
            </a:r>
            <a:r>
              <a:rPr lang="en">
                <a:solidFill>
                  <a:srgbClr val="000088"/>
                </a:solidFill>
                <a:latin typeface="Consolas"/>
                <a:ea typeface="Consolas"/>
                <a:cs typeface="Consolas"/>
                <a:sym typeface="Consolas"/>
              </a:rPr>
              <a:t>&gt;</a:t>
            </a:r>
            <a:r>
              <a:rPr lang="en">
                <a:solidFill>
                  <a:srgbClr val="313131"/>
                </a:solidFill>
                <a:latin typeface="Consolas"/>
                <a:ea typeface="Consolas"/>
                <a:cs typeface="Consolas"/>
                <a:sym typeface="Consolas"/>
              </a:rPr>
              <a:t> .... </a:t>
            </a:r>
            <a:r>
              <a:rPr lang="en">
                <a:solidFill>
                  <a:srgbClr val="000088"/>
                </a:solidFill>
                <a:latin typeface="Consolas"/>
                <a:ea typeface="Consolas"/>
                <a:cs typeface="Consolas"/>
                <a:sym typeface="Consolas"/>
              </a:rPr>
              <a:t>&lt;/target&gt;</a:t>
            </a:r>
            <a:br>
              <a:rPr lang="en">
                <a:solidFill>
                  <a:srgbClr val="313131"/>
                </a:solidFill>
                <a:latin typeface="Consolas"/>
                <a:ea typeface="Consolas"/>
                <a:cs typeface="Consolas"/>
                <a:sym typeface="Consolas"/>
              </a:rPr>
            </a:br>
            <a:r>
              <a:rPr lang="en">
                <a:solidFill>
                  <a:srgbClr val="000088"/>
                </a:solidFill>
                <a:latin typeface="Consolas"/>
                <a:ea typeface="Consolas"/>
                <a:cs typeface="Consolas"/>
                <a:sym typeface="Consolas"/>
              </a:rPr>
              <a:t>&lt;target</a:t>
            </a:r>
            <a:r>
              <a:rPr lang="en">
                <a:solidFill>
                  <a:srgbClr val="313131"/>
                </a:solidFill>
                <a:latin typeface="Consolas"/>
                <a:ea typeface="Consolas"/>
                <a:cs typeface="Consolas"/>
                <a:sym typeface="Consolas"/>
              </a:rPr>
              <a:t> </a:t>
            </a:r>
            <a:r>
              <a:rPr lang="en">
                <a:solidFill>
                  <a:srgbClr val="7F0055"/>
                </a:solidFill>
                <a:latin typeface="Consolas"/>
                <a:ea typeface="Consolas"/>
                <a:cs typeface="Consolas"/>
                <a:sym typeface="Consolas"/>
              </a:rPr>
              <a:t>name</a:t>
            </a:r>
            <a:r>
              <a:rPr lang="en">
                <a:solidFill>
                  <a:srgbClr val="313131"/>
                </a:solidFill>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313131"/>
                </a:solidFill>
                <a:latin typeface="Consolas"/>
                <a:ea typeface="Consolas"/>
                <a:cs typeface="Consolas"/>
                <a:sym typeface="Consolas"/>
              </a:rPr>
              <a:t> </a:t>
            </a:r>
            <a:r>
              <a:rPr lang="en">
                <a:solidFill>
                  <a:srgbClr val="008800"/>
                </a:solidFill>
                <a:latin typeface="Consolas"/>
                <a:ea typeface="Consolas"/>
                <a:cs typeface="Consolas"/>
                <a:sym typeface="Consolas"/>
              </a:rPr>
              <a:t>"clean"</a:t>
            </a:r>
            <a:r>
              <a:rPr lang="en">
                <a:solidFill>
                  <a:srgbClr val="313131"/>
                </a:solidFill>
                <a:latin typeface="Consolas"/>
                <a:ea typeface="Consolas"/>
                <a:cs typeface="Consolas"/>
                <a:sym typeface="Consolas"/>
              </a:rPr>
              <a:t> </a:t>
            </a:r>
            <a:r>
              <a:rPr lang="en">
                <a:solidFill>
                  <a:srgbClr val="000088"/>
                </a:solidFill>
                <a:latin typeface="Consolas"/>
                <a:ea typeface="Consolas"/>
                <a:cs typeface="Consolas"/>
                <a:sym typeface="Consolas"/>
              </a:rPr>
              <a:t>&gt;</a:t>
            </a:r>
            <a:r>
              <a:rPr lang="en">
                <a:solidFill>
                  <a:srgbClr val="313131"/>
                </a:solidFill>
                <a:latin typeface="Consolas"/>
                <a:ea typeface="Consolas"/>
                <a:cs typeface="Consolas"/>
                <a:sym typeface="Consolas"/>
              </a:rPr>
              <a:t> .... </a:t>
            </a:r>
            <a:r>
              <a:rPr lang="en">
                <a:solidFill>
                  <a:srgbClr val="000088"/>
                </a:solidFill>
                <a:latin typeface="Consolas"/>
                <a:ea typeface="Consolas"/>
                <a:cs typeface="Consolas"/>
                <a:sym typeface="Consolas"/>
              </a:rPr>
              <a:t>&lt;/target&gt;</a:t>
            </a:r>
            <a:br>
              <a:rPr lang="en">
                <a:solidFill>
                  <a:srgbClr val="313131"/>
                </a:solidFill>
                <a:latin typeface="Consolas"/>
                <a:ea typeface="Consolas"/>
                <a:cs typeface="Consolas"/>
                <a:sym typeface="Consolas"/>
              </a:rPr>
            </a:br>
            <a:r>
              <a:rPr lang="en">
                <a:solidFill>
                  <a:srgbClr val="000088"/>
                </a:solidFill>
                <a:latin typeface="Consolas"/>
                <a:ea typeface="Consolas"/>
                <a:cs typeface="Consolas"/>
                <a:sym typeface="Consolas"/>
              </a:rPr>
              <a:t>&lt;target</a:t>
            </a:r>
            <a:r>
              <a:rPr lang="en">
                <a:solidFill>
                  <a:srgbClr val="313131"/>
                </a:solidFill>
                <a:latin typeface="Consolas"/>
                <a:ea typeface="Consolas"/>
                <a:cs typeface="Consolas"/>
                <a:sym typeface="Consolas"/>
              </a:rPr>
              <a:t> </a:t>
            </a:r>
            <a:r>
              <a:rPr lang="en">
                <a:solidFill>
                  <a:srgbClr val="7F0055"/>
                </a:solidFill>
                <a:latin typeface="Consolas"/>
                <a:ea typeface="Consolas"/>
                <a:cs typeface="Consolas"/>
                <a:sym typeface="Consolas"/>
              </a:rPr>
              <a:t>name</a:t>
            </a:r>
            <a:r>
              <a:rPr lang="en">
                <a:solidFill>
                  <a:srgbClr val="313131"/>
                </a:solidFill>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313131"/>
                </a:solidFill>
                <a:latin typeface="Consolas"/>
                <a:ea typeface="Consolas"/>
                <a:cs typeface="Consolas"/>
                <a:sym typeface="Consolas"/>
              </a:rPr>
              <a:t> </a:t>
            </a:r>
            <a:r>
              <a:rPr lang="en">
                <a:solidFill>
                  <a:srgbClr val="008800"/>
                </a:solidFill>
                <a:latin typeface="Consolas"/>
                <a:ea typeface="Consolas"/>
                <a:cs typeface="Consolas"/>
                <a:sym typeface="Consolas"/>
              </a:rPr>
              <a:t>"compile"</a:t>
            </a:r>
            <a:r>
              <a:rPr lang="en">
                <a:solidFill>
                  <a:srgbClr val="313131"/>
                </a:solidFill>
                <a:latin typeface="Consolas"/>
                <a:ea typeface="Consolas"/>
                <a:cs typeface="Consolas"/>
                <a:sym typeface="Consolas"/>
              </a:rPr>
              <a:t> </a:t>
            </a:r>
            <a:r>
              <a:rPr lang="en">
                <a:solidFill>
                  <a:srgbClr val="000088"/>
                </a:solidFill>
                <a:latin typeface="Consolas"/>
                <a:ea typeface="Consolas"/>
                <a:cs typeface="Consolas"/>
                <a:sym typeface="Consolas"/>
              </a:rPr>
              <a:t>&gt;</a:t>
            </a:r>
            <a:r>
              <a:rPr lang="en">
                <a:solidFill>
                  <a:srgbClr val="313131"/>
                </a:solidFill>
                <a:latin typeface="Consolas"/>
                <a:ea typeface="Consolas"/>
                <a:cs typeface="Consolas"/>
                <a:sym typeface="Consolas"/>
              </a:rPr>
              <a:t> .... </a:t>
            </a:r>
            <a:r>
              <a:rPr lang="en">
                <a:solidFill>
                  <a:srgbClr val="000088"/>
                </a:solidFill>
                <a:latin typeface="Consolas"/>
                <a:ea typeface="Consolas"/>
                <a:cs typeface="Consolas"/>
                <a:sym typeface="Consolas"/>
              </a:rPr>
              <a:t>&lt;/target&gt;</a:t>
            </a:r>
            <a:endParaRPr>
              <a:solidFill>
                <a:srgbClr val="000088"/>
              </a:solidFill>
              <a:latin typeface="Consolas"/>
              <a:ea typeface="Consolas"/>
              <a:cs typeface="Consolas"/>
              <a:sym typeface="Consolas"/>
            </a:endParaRPr>
          </a:p>
          <a:p>
            <a:pPr indent="0" lvl="0" marL="0" rtl="0" algn="l">
              <a:spcBef>
                <a:spcPts val="8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Targets</a:t>
            </a:r>
            <a:endParaRPr/>
          </a:p>
        </p:txBody>
      </p:sp>
      <p:sp>
        <p:nvSpPr>
          <p:cNvPr id="147" name="Google Shape;147;p19"/>
          <p:cNvSpPr txBox="1"/>
          <p:nvPr>
            <p:ph idx="1" type="body"/>
          </p:nvPr>
        </p:nvSpPr>
        <p:spPr>
          <a:xfrm>
            <a:off x="457200" y="2948125"/>
            <a:ext cx="8229600" cy="36198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Target attributes:</a:t>
            </a:r>
            <a:endParaRPr/>
          </a:p>
          <a:p>
            <a:pPr indent="-381000" lvl="1" marL="914400" marR="0" rtl="0" algn="l">
              <a:lnSpc>
                <a:spcPct val="100000"/>
              </a:lnSpc>
              <a:spcBef>
                <a:spcPts val="0"/>
              </a:spcBef>
              <a:spcAft>
                <a:spcPts val="0"/>
              </a:spcAft>
              <a:buSzPts val="2400"/>
              <a:buChar char="○"/>
            </a:pPr>
            <a:r>
              <a:rPr b="1" lang="en"/>
              <a:t>name</a:t>
            </a:r>
            <a:r>
              <a:rPr lang="en"/>
              <a:t> defines the name of the target (required)</a:t>
            </a:r>
            <a:endParaRPr/>
          </a:p>
          <a:p>
            <a:pPr indent="-381000" lvl="1" marL="914400" marR="0" rtl="0" algn="l">
              <a:lnSpc>
                <a:spcPct val="100000"/>
              </a:lnSpc>
              <a:spcBef>
                <a:spcPts val="0"/>
              </a:spcBef>
              <a:spcAft>
                <a:spcPts val="0"/>
              </a:spcAft>
              <a:buSzPts val="2400"/>
              <a:buChar char="○"/>
            </a:pPr>
            <a:r>
              <a:rPr b="1" lang="en"/>
              <a:t>depends</a:t>
            </a:r>
            <a:r>
              <a:rPr lang="en"/>
              <a:t> lists dependencies of the target.</a:t>
            </a:r>
            <a:endParaRPr/>
          </a:p>
          <a:p>
            <a:pPr indent="-381000" lvl="1" marL="914400" marR="0" rtl="0" algn="l">
              <a:lnSpc>
                <a:spcPct val="100000"/>
              </a:lnSpc>
              <a:spcBef>
                <a:spcPts val="0"/>
              </a:spcBef>
              <a:spcAft>
                <a:spcPts val="0"/>
              </a:spcAft>
              <a:buSzPts val="2400"/>
              <a:buChar char="○"/>
            </a:pPr>
            <a:r>
              <a:rPr b="1" lang="en"/>
              <a:t>description</a:t>
            </a:r>
            <a:r>
              <a:rPr lang="en"/>
              <a:t> is used to add a short textual description of the target.</a:t>
            </a:r>
            <a:endParaRPr/>
          </a:p>
          <a:p>
            <a:pPr indent="-381000" lvl="1" marL="914400" marR="0" rtl="0" algn="l">
              <a:lnSpc>
                <a:spcPct val="100000"/>
              </a:lnSpc>
              <a:spcBef>
                <a:spcPts val="0"/>
              </a:spcBef>
              <a:spcAft>
                <a:spcPts val="0"/>
              </a:spcAft>
              <a:buSzPts val="2400"/>
              <a:buChar char="○"/>
            </a:pPr>
            <a:r>
              <a:rPr b="1" lang="en"/>
              <a:t>if</a:t>
            </a:r>
            <a:r>
              <a:rPr lang="en"/>
              <a:t> and </a:t>
            </a:r>
            <a:r>
              <a:rPr b="1" lang="en"/>
              <a:t>unless </a:t>
            </a:r>
            <a:r>
              <a:rPr lang="en"/>
              <a:t>allow execution of the target to depend on a conditional attribute.</a:t>
            </a:r>
            <a:endParaRPr/>
          </a:p>
          <a:p>
            <a:pPr indent="-381000" lvl="2" marL="1371600" marR="0" rtl="0" algn="l">
              <a:lnSpc>
                <a:spcPct val="100000"/>
              </a:lnSpc>
              <a:spcBef>
                <a:spcPts val="0"/>
              </a:spcBef>
              <a:spcAft>
                <a:spcPts val="0"/>
              </a:spcAft>
              <a:buSzPts val="2400"/>
              <a:buChar char="■"/>
            </a:pPr>
            <a:r>
              <a:rPr lang="en"/>
              <a:t>Execute the target </a:t>
            </a:r>
            <a:r>
              <a:rPr b="1" lang="en"/>
              <a:t>if</a:t>
            </a:r>
            <a:r>
              <a:rPr lang="en"/>
              <a:t> the attribute is true, or execute is </a:t>
            </a:r>
            <a:r>
              <a:rPr b="1" lang="en"/>
              <a:t>unless</a:t>
            </a:r>
            <a:r>
              <a:rPr lang="en"/>
              <a:t> the attribute is true.</a:t>
            </a:r>
            <a:endParaRPr/>
          </a:p>
        </p:txBody>
      </p:sp>
      <p:sp>
        <p:nvSpPr>
          <p:cNvPr id="148" name="Google Shape;148;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9" name="Google Shape;149;p19"/>
          <p:cNvSpPr txBox="1"/>
          <p:nvPr/>
        </p:nvSpPr>
        <p:spPr>
          <a:xfrm>
            <a:off x="399750" y="1623925"/>
            <a:ext cx="8287200" cy="1324200"/>
          </a:xfrm>
          <a:prstGeom prst="rect">
            <a:avLst/>
          </a:prstGeom>
          <a:noFill/>
          <a:ln>
            <a:noFill/>
          </a:ln>
        </p:spPr>
        <p:txBody>
          <a:bodyPr anchorCtr="0" anchor="t" bIns="91425" lIns="91425" spcFirstLastPara="1" rIns="91425" wrap="square" tIns="91425">
            <a:noAutofit/>
          </a:bodyPr>
          <a:lstStyle/>
          <a:p>
            <a:pPr indent="0" lvl="0" marL="50800" marR="50800" rtl="0" algn="l">
              <a:lnSpc>
                <a:spcPct val="109090"/>
              </a:lnSpc>
              <a:spcBef>
                <a:spcPts val="1100"/>
              </a:spcBef>
              <a:spcAft>
                <a:spcPts val="0"/>
              </a:spcAft>
              <a:buNone/>
            </a:pPr>
            <a:r>
              <a:rPr lang="en">
                <a:solidFill>
                  <a:srgbClr val="000088"/>
                </a:solidFill>
                <a:latin typeface="Consolas"/>
                <a:ea typeface="Consolas"/>
                <a:cs typeface="Consolas"/>
                <a:sym typeface="Consolas"/>
              </a:rPr>
              <a:t>&lt;target</a:t>
            </a:r>
            <a:r>
              <a:rPr lang="en">
                <a:solidFill>
                  <a:srgbClr val="313131"/>
                </a:solidFill>
                <a:latin typeface="Consolas"/>
                <a:ea typeface="Consolas"/>
                <a:cs typeface="Consolas"/>
                <a:sym typeface="Consolas"/>
              </a:rPr>
              <a:t> </a:t>
            </a:r>
            <a:r>
              <a:rPr lang="en">
                <a:solidFill>
                  <a:srgbClr val="7F0055"/>
                </a:solidFill>
                <a:latin typeface="Consolas"/>
                <a:ea typeface="Consolas"/>
                <a:cs typeface="Consolas"/>
                <a:sym typeface="Consolas"/>
              </a:rPr>
              <a:t>name</a:t>
            </a:r>
            <a:r>
              <a:rPr lang="en">
                <a:solidFill>
                  <a:srgbClr val="313131"/>
                </a:solidFill>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313131"/>
                </a:solidFill>
                <a:latin typeface="Consolas"/>
                <a:ea typeface="Consolas"/>
                <a:cs typeface="Consolas"/>
                <a:sym typeface="Consolas"/>
              </a:rPr>
              <a:t> </a:t>
            </a:r>
            <a:r>
              <a:rPr lang="en">
                <a:solidFill>
                  <a:srgbClr val="008800"/>
                </a:solidFill>
                <a:latin typeface="Consolas"/>
                <a:ea typeface="Consolas"/>
                <a:cs typeface="Consolas"/>
                <a:sym typeface="Consolas"/>
              </a:rPr>
              <a:t>"deploy"</a:t>
            </a:r>
            <a:r>
              <a:rPr lang="en">
                <a:solidFill>
                  <a:srgbClr val="313131"/>
                </a:solidFill>
                <a:latin typeface="Consolas"/>
                <a:ea typeface="Consolas"/>
                <a:cs typeface="Consolas"/>
                <a:sym typeface="Consolas"/>
              </a:rPr>
              <a:t> </a:t>
            </a:r>
            <a:r>
              <a:rPr lang="en">
                <a:solidFill>
                  <a:srgbClr val="7F0055"/>
                </a:solidFill>
                <a:latin typeface="Consolas"/>
                <a:ea typeface="Consolas"/>
                <a:cs typeface="Consolas"/>
                <a:sym typeface="Consolas"/>
              </a:rPr>
              <a:t>depends</a:t>
            </a:r>
            <a:r>
              <a:rPr lang="en">
                <a:solidFill>
                  <a:srgbClr val="313131"/>
                </a:solidFill>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313131"/>
                </a:solidFill>
                <a:latin typeface="Consolas"/>
                <a:ea typeface="Consolas"/>
                <a:cs typeface="Consolas"/>
                <a:sym typeface="Consolas"/>
              </a:rPr>
              <a:t> </a:t>
            </a:r>
            <a:r>
              <a:rPr lang="en">
                <a:solidFill>
                  <a:srgbClr val="008800"/>
                </a:solidFill>
                <a:latin typeface="Consolas"/>
                <a:ea typeface="Consolas"/>
                <a:cs typeface="Consolas"/>
                <a:sym typeface="Consolas"/>
              </a:rPr>
              <a:t>"package"</a:t>
            </a:r>
            <a:r>
              <a:rPr lang="en">
                <a:solidFill>
                  <a:srgbClr val="000088"/>
                </a:solidFill>
                <a:latin typeface="Consolas"/>
                <a:ea typeface="Consolas"/>
                <a:cs typeface="Consolas"/>
                <a:sym typeface="Consolas"/>
              </a:rPr>
              <a:t>&gt;</a:t>
            </a:r>
            <a:r>
              <a:rPr lang="en">
                <a:solidFill>
                  <a:srgbClr val="313131"/>
                </a:solidFill>
                <a:latin typeface="Consolas"/>
                <a:ea typeface="Consolas"/>
                <a:cs typeface="Consolas"/>
                <a:sym typeface="Consolas"/>
              </a:rPr>
              <a:t> .... </a:t>
            </a:r>
            <a:r>
              <a:rPr lang="en">
                <a:solidFill>
                  <a:srgbClr val="000088"/>
                </a:solidFill>
                <a:latin typeface="Consolas"/>
                <a:ea typeface="Consolas"/>
                <a:cs typeface="Consolas"/>
                <a:sym typeface="Consolas"/>
              </a:rPr>
              <a:t>&lt;/target&gt;</a:t>
            </a:r>
            <a:br>
              <a:rPr lang="en">
                <a:solidFill>
                  <a:srgbClr val="313131"/>
                </a:solidFill>
                <a:latin typeface="Consolas"/>
                <a:ea typeface="Consolas"/>
                <a:cs typeface="Consolas"/>
                <a:sym typeface="Consolas"/>
              </a:rPr>
            </a:br>
            <a:r>
              <a:rPr lang="en">
                <a:solidFill>
                  <a:srgbClr val="000088"/>
                </a:solidFill>
                <a:latin typeface="Consolas"/>
                <a:ea typeface="Consolas"/>
                <a:cs typeface="Consolas"/>
                <a:sym typeface="Consolas"/>
              </a:rPr>
              <a:t>&lt;target</a:t>
            </a:r>
            <a:r>
              <a:rPr lang="en">
                <a:solidFill>
                  <a:srgbClr val="313131"/>
                </a:solidFill>
                <a:latin typeface="Consolas"/>
                <a:ea typeface="Consolas"/>
                <a:cs typeface="Consolas"/>
                <a:sym typeface="Consolas"/>
              </a:rPr>
              <a:t> </a:t>
            </a:r>
            <a:r>
              <a:rPr lang="en">
                <a:solidFill>
                  <a:srgbClr val="7F0055"/>
                </a:solidFill>
                <a:latin typeface="Consolas"/>
                <a:ea typeface="Consolas"/>
                <a:cs typeface="Consolas"/>
                <a:sym typeface="Consolas"/>
              </a:rPr>
              <a:t>name</a:t>
            </a:r>
            <a:r>
              <a:rPr lang="en">
                <a:solidFill>
                  <a:srgbClr val="313131"/>
                </a:solidFill>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313131"/>
                </a:solidFill>
                <a:latin typeface="Consolas"/>
                <a:ea typeface="Consolas"/>
                <a:cs typeface="Consolas"/>
                <a:sym typeface="Consolas"/>
              </a:rPr>
              <a:t> </a:t>
            </a:r>
            <a:r>
              <a:rPr lang="en">
                <a:solidFill>
                  <a:srgbClr val="008800"/>
                </a:solidFill>
                <a:latin typeface="Consolas"/>
                <a:ea typeface="Consolas"/>
                <a:cs typeface="Consolas"/>
                <a:sym typeface="Consolas"/>
              </a:rPr>
              <a:t>"package"</a:t>
            </a:r>
            <a:r>
              <a:rPr lang="en">
                <a:solidFill>
                  <a:srgbClr val="313131"/>
                </a:solidFill>
                <a:latin typeface="Consolas"/>
                <a:ea typeface="Consolas"/>
                <a:cs typeface="Consolas"/>
                <a:sym typeface="Consolas"/>
              </a:rPr>
              <a:t> </a:t>
            </a:r>
            <a:r>
              <a:rPr lang="en">
                <a:solidFill>
                  <a:srgbClr val="7F0055"/>
                </a:solidFill>
                <a:latin typeface="Consolas"/>
                <a:ea typeface="Consolas"/>
                <a:cs typeface="Consolas"/>
                <a:sym typeface="Consolas"/>
              </a:rPr>
              <a:t>depends</a:t>
            </a:r>
            <a:r>
              <a:rPr lang="en">
                <a:solidFill>
                  <a:srgbClr val="313131"/>
                </a:solidFill>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313131"/>
                </a:solidFill>
                <a:latin typeface="Consolas"/>
                <a:ea typeface="Consolas"/>
                <a:cs typeface="Consolas"/>
                <a:sym typeface="Consolas"/>
              </a:rPr>
              <a:t> </a:t>
            </a:r>
            <a:r>
              <a:rPr lang="en">
                <a:solidFill>
                  <a:srgbClr val="008800"/>
                </a:solidFill>
                <a:latin typeface="Consolas"/>
                <a:ea typeface="Consolas"/>
                <a:cs typeface="Consolas"/>
                <a:sym typeface="Consolas"/>
              </a:rPr>
              <a:t>"clean,compile"</a:t>
            </a:r>
            <a:r>
              <a:rPr lang="en">
                <a:solidFill>
                  <a:srgbClr val="000088"/>
                </a:solidFill>
                <a:latin typeface="Consolas"/>
                <a:ea typeface="Consolas"/>
                <a:cs typeface="Consolas"/>
                <a:sym typeface="Consolas"/>
              </a:rPr>
              <a:t>&gt;</a:t>
            </a:r>
            <a:r>
              <a:rPr lang="en">
                <a:solidFill>
                  <a:srgbClr val="313131"/>
                </a:solidFill>
                <a:latin typeface="Consolas"/>
                <a:ea typeface="Consolas"/>
                <a:cs typeface="Consolas"/>
                <a:sym typeface="Consolas"/>
              </a:rPr>
              <a:t> .... </a:t>
            </a:r>
            <a:r>
              <a:rPr lang="en">
                <a:solidFill>
                  <a:srgbClr val="000088"/>
                </a:solidFill>
                <a:latin typeface="Consolas"/>
                <a:ea typeface="Consolas"/>
                <a:cs typeface="Consolas"/>
                <a:sym typeface="Consolas"/>
              </a:rPr>
              <a:t>&lt;/target&gt;</a:t>
            </a:r>
            <a:br>
              <a:rPr lang="en">
                <a:solidFill>
                  <a:srgbClr val="313131"/>
                </a:solidFill>
                <a:latin typeface="Consolas"/>
                <a:ea typeface="Consolas"/>
                <a:cs typeface="Consolas"/>
                <a:sym typeface="Consolas"/>
              </a:rPr>
            </a:br>
            <a:r>
              <a:rPr lang="en">
                <a:solidFill>
                  <a:srgbClr val="000088"/>
                </a:solidFill>
                <a:latin typeface="Consolas"/>
                <a:ea typeface="Consolas"/>
                <a:cs typeface="Consolas"/>
                <a:sym typeface="Consolas"/>
              </a:rPr>
              <a:t>&lt;target</a:t>
            </a:r>
            <a:r>
              <a:rPr lang="en">
                <a:solidFill>
                  <a:srgbClr val="313131"/>
                </a:solidFill>
                <a:latin typeface="Consolas"/>
                <a:ea typeface="Consolas"/>
                <a:cs typeface="Consolas"/>
                <a:sym typeface="Consolas"/>
              </a:rPr>
              <a:t> </a:t>
            </a:r>
            <a:r>
              <a:rPr lang="en">
                <a:solidFill>
                  <a:srgbClr val="7F0055"/>
                </a:solidFill>
                <a:latin typeface="Consolas"/>
                <a:ea typeface="Consolas"/>
                <a:cs typeface="Consolas"/>
                <a:sym typeface="Consolas"/>
              </a:rPr>
              <a:t>name</a:t>
            </a:r>
            <a:r>
              <a:rPr lang="en">
                <a:solidFill>
                  <a:srgbClr val="313131"/>
                </a:solidFill>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313131"/>
                </a:solidFill>
                <a:latin typeface="Consolas"/>
                <a:ea typeface="Consolas"/>
                <a:cs typeface="Consolas"/>
                <a:sym typeface="Consolas"/>
              </a:rPr>
              <a:t> </a:t>
            </a:r>
            <a:r>
              <a:rPr lang="en">
                <a:solidFill>
                  <a:srgbClr val="008800"/>
                </a:solidFill>
                <a:latin typeface="Consolas"/>
                <a:ea typeface="Consolas"/>
                <a:cs typeface="Consolas"/>
                <a:sym typeface="Consolas"/>
              </a:rPr>
              <a:t>"clean"</a:t>
            </a:r>
            <a:r>
              <a:rPr lang="en">
                <a:solidFill>
                  <a:srgbClr val="313131"/>
                </a:solidFill>
                <a:latin typeface="Consolas"/>
                <a:ea typeface="Consolas"/>
                <a:cs typeface="Consolas"/>
                <a:sym typeface="Consolas"/>
              </a:rPr>
              <a:t> </a:t>
            </a:r>
            <a:r>
              <a:rPr lang="en">
                <a:solidFill>
                  <a:srgbClr val="000088"/>
                </a:solidFill>
                <a:latin typeface="Consolas"/>
                <a:ea typeface="Consolas"/>
                <a:cs typeface="Consolas"/>
                <a:sym typeface="Consolas"/>
              </a:rPr>
              <a:t>&gt;</a:t>
            </a:r>
            <a:r>
              <a:rPr lang="en">
                <a:solidFill>
                  <a:srgbClr val="313131"/>
                </a:solidFill>
                <a:latin typeface="Consolas"/>
                <a:ea typeface="Consolas"/>
                <a:cs typeface="Consolas"/>
                <a:sym typeface="Consolas"/>
              </a:rPr>
              <a:t> .... </a:t>
            </a:r>
            <a:r>
              <a:rPr lang="en">
                <a:solidFill>
                  <a:srgbClr val="000088"/>
                </a:solidFill>
                <a:latin typeface="Consolas"/>
                <a:ea typeface="Consolas"/>
                <a:cs typeface="Consolas"/>
                <a:sym typeface="Consolas"/>
              </a:rPr>
              <a:t>&lt;/target&gt;</a:t>
            </a:r>
            <a:br>
              <a:rPr lang="en">
                <a:solidFill>
                  <a:srgbClr val="313131"/>
                </a:solidFill>
                <a:latin typeface="Consolas"/>
                <a:ea typeface="Consolas"/>
                <a:cs typeface="Consolas"/>
                <a:sym typeface="Consolas"/>
              </a:rPr>
            </a:br>
            <a:r>
              <a:rPr lang="en">
                <a:solidFill>
                  <a:srgbClr val="000088"/>
                </a:solidFill>
                <a:latin typeface="Consolas"/>
                <a:ea typeface="Consolas"/>
                <a:cs typeface="Consolas"/>
                <a:sym typeface="Consolas"/>
              </a:rPr>
              <a:t>&lt;target</a:t>
            </a:r>
            <a:r>
              <a:rPr lang="en">
                <a:solidFill>
                  <a:srgbClr val="313131"/>
                </a:solidFill>
                <a:latin typeface="Consolas"/>
                <a:ea typeface="Consolas"/>
                <a:cs typeface="Consolas"/>
                <a:sym typeface="Consolas"/>
              </a:rPr>
              <a:t> </a:t>
            </a:r>
            <a:r>
              <a:rPr lang="en">
                <a:solidFill>
                  <a:srgbClr val="7F0055"/>
                </a:solidFill>
                <a:latin typeface="Consolas"/>
                <a:ea typeface="Consolas"/>
                <a:cs typeface="Consolas"/>
                <a:sym typeface="Consolas"/>
              </a:rPr>
              <a:t>name</a:t>
            </a:r>
            <a:r>
              <a:rPr lang="en">
                <a:solidFill>
                  <a:srgbClr val="313131"/>
                </a:solidFill>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313131"/>
                </a:solidFill>
                <a:latin typeface="Consolas"/>
                <a:ea typeface="Consolas"/>
                <a:cs typeface="Consolas"/>
                <a:sym typeface="Consolas"/>
              </a:rPr>
              <a:t> </a:t>
            </a:r>
            <a:r>
              <a:rPr lang="en">
                <a:solidFill>
                  <a:srgbClr val="008800"/>
                </a:solidFill>
                <a:latin typeface="Consolas"/>
                <a:ea typeface="Consolas"/>
                <a:cs typeface="Consolas"/>
                <a:sym typeface="Consolas"/>
              </a:rPr>
              <a:t>"compile"</a:t>
            </a:r>
            <a:r>
              <a:rPr lang="en">
                <a:solidFill>
                  <a:srgbClr val="313131"/>
                </a:solidFill>
                <a:latin typeface="Consolas"/>
                <a:ea typeface="Consolas"/>
                <a:cs typeface="Consolas"/>
                <a:sym typeface="Consolas"/>
              </a:rPr>
              <a:t> </a:t>
            </a:r>
            <a:r>
              <a:rPr lang="en">
                <a:solidFill>
                  <a:srgbClr val="000088"/>
                </a:solidFill>
                <a:latin typeface="Consolas"/>
                <a:ea typeface="Consolas"/>
                <a:cs typeface="Consolas"/>
                <a:sym typeface="Consolas"/>
              </a:rPr>
              <a:t>&gt;</a:t>
            </a:r>
            <a:r>
              <a:rPr lang="en">
                <a:solidFill>
                  <a:srgbClr val="313131"/>
                </a:solidFill>
                <a:latin typeface="Consolas"/>
                <a:ea typeface="Consolas"/>
                <a:cs typeface="Consolas"/>
                <a:sym typeface="Consolas"/>
              </a:rPr>
              <a:t> .... </a:t>
            </a:r>
            <a:r>
              <a:rPr lang="en">
                <a:solidFill>
                  <a:srgbClr val="000088"/>
                </a:solidFill>
                <a:latin typeface="Consolas"/>
                <a:ea typeface="Consolas"/>
                <a:cs typeface="Consolas"/>
                <a:sym typeface="Consolas"/>
              </a:rPr>
              <a:t>&lt;/target&gt;</a:t>
            </a:r>
            <a:endParaRPr>
              <a:solidFill>
                <a:srgbClr val="000088"/>
              </a:solidFill>
              <a:latin typeface="Consolas"/>
              <a:ea typeface="Consolas"/>
              <a:cs typeface="Consolas"/>
              <a:sym typeface="Consolas"/>
            </a:endParaRPr>
          </a:p>
          <a:p>
            <a:pPr indent="0" lvl="0" marL="0" rtl="0" algn="l">
              <a:spcBef>
                <a:spcPts val="8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Executing targets</a:t>
            </a:r>
            <a:endParaRPr/>
          </a:p>
        </p:txBody>
      </p:sp>
      <p:sp>
        <p:nvSpPr>
          <p:cNvPr id="155" name="Google Shape;155;p20"/>
          <p:cNvSpPr txBox="1"/>
          <p:nvPr>
            <p:ph idx="1" type="body"/>
          </p:nvPr>
        </p:nvSpPr>
        <p:spPr>
          <a:xfrm>
            <a:off x="457200" y="3354200"/>
            <a:ext cx="8229600" cy="3213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In the command line, invoke: </a:t>
            </a:r>
            <a:endParaRPr/>
          </a:p>
          <a:p>
            <a:pPr indent="-381000" lvl="1" marL="914400" rtl="0" algn="l">
              <a:spcBef>
                <a:spcPts val="0"/>
              </a:spcBef>
              <a:spcAft>
                <a:spcPts val="0"/>
              </a:spcAft>
              <a:buSzPts val="2400"/>
              <a:buChar char="○"/>
            </a:pPr>
            <a:r>
              <a:rPr b="1" lang="en"/>
              <a:t>ant &lt;target name&gt;</a:t>
            </a:r>
            <a:endParaRPr b="1"/>
          </a:p>
          <a:p>
            <a:pPr indent="-419100" lvl="0" marL="457200" rtl="0" algn="l">
              <a:spcBef>
                <a:spcPts val="0"/>
              </a:spcBef>
              <a:spcAft>
                <a:spcPts val="0"/>
              </a:spcAft>
              <a:buSzPts val="3000"/>
              <a:buChar char="●"/>
            </a:pPr>
            <a:r>
              <a:rPr lang="en"/>
              <a:t>If no target name is supplied, the default will be executed.</a:t>
            </a:r>
            <a:endParaRPr/>
          </a:p>
          <a:p>
            <a:pPr indent="-381000" lvl="1" marL="914400" rtl="0" algn="l">
              <a:spcBef>
                <a:spcPts val="0"/>
              </a:spcBef>
              <a:spcAft>
                <a:spcPts val="0"/>
              </a:spcAft>
              <a:buSzPts val="2400"/>
              <a:buChar char="○"/>
            </a:pPr>
            <a:r>
              <a:rPr lang="en"/>
              <a:t>In this case, </a:t>
            </a:r>
            <a:r>
              <a:rPr b="1" lang="en"/>
              <a:t>ant</a:t>
            </a:r>
            <a:r>
              <a:rPr lang="en"/>
              <a:t> and </a:t>
            </a:r>
            <a:r>
              <a:rPr b="1" lang="en"/>
              <a:t>ant info</a:t>
            </a:r>
            <a:r>
              <a:rPr lang="en"/>
              <a:t> will give the same result because info is the default target.</a:t>
            </a:r>
            <a:endParaRPr/>
          </a:p>
        </p:txBody>
      </p:sp>
      <p:sp>
        <p:nvSpPr>
          <p:cNvPr id="156" name="Google Shape;156;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57" name="Google Shape;157;p20"/>
          <p:cNvSpPr/>
          <p:nvPr/>
        </p:nvSpPr>
        <p:spPr>
          <a:xfrm>
            <a:off x="0" y="1711375"/>
            <a:ext cx="4996800" cy="1349100"/>
          </a:xfrm>
          <a:prstGeom prst="rect">
            <a:avLst/>
          </a:prstGeom>
          <a:noFill/>
          <a:ln>
            <a:noFill/>
          </a:ln>
        </p:spPr>
        <p:txBody>
          <a:bodyPr anchorCtr="0" anchor="ctr" bIns="91425" lIns="91425" spcFirstLastPara="1" rIns="91425" wrap="square" tIns="91425">
            <a:noAutofit/>
          </a:bodyPr>
          <a:lstStyle/>
          <a:p>
            <a:pPr indent="0" lvl="0" marL="50800" marR="50800" rtl="0" algn="l">
              <a:lnSpc>
                <a:spcPct val="109090"/>
              </a:lnSpc>
              <a:spcBef>
                <a:spcPts val="1100"/>
              </a:spcBef>
              <a:spcAft>
                <a:spcPts val="0"/>
              </a:spcAft>
              <a:buNone/>
            </a:pPr>
            <a:r>
              <a:rPr lang="en" sz="1200">
                <a:solidFill>
                  <a:srgbClr val="666600"/>
                </a:solidFill>
                <a:latin typeface="Consolas"/>
                <a:ea typeface="Consolas"/>
                <a:cs typeface="Consolas"/>
                <a:sym typeface="Consolas"/>
              </a:rPr>
              <a:t>&lt;?</a:t>
            </a:r>
            <a:r>
              <a:rPr lang="en" sz="1200">
                <a:solidFill>
                  <a:srgbClr val="313131"/>
                </a:solidFill>
                <a:latin typeface="Consolas"/>
                <a:ea typeface="Consolas"/>
                <a:cs typeface="Consolas"/>
                <a:sym typeface="Consolas"/>
              </a:rPr>
              <a:t>xml version </a:t>
            </a:r>
            <a:r>
              <a:rPr lang="en" sz="1200">
                <a:solidFill>
                  <a:srgbClr val="666600"/>
                </a:solidFill>
                <a:latin typeface="Consolas"/>
                <a:ea typeface="Consolas"/>
                <a:cs typeface="Consolas"/>
                <a:sym typeface="Consolas"/>
              </a:rPr>
              <a:t>=</a:t>
            </a:r>
            <a:r>
              <a:rPr lang="en" sz="1200">
                <a:solidFill>
                  <a:srgbClr val="313131"/>
                </a:solidFill>
                <a:latin typeface="Consolas"/>
                <a:ea typeface="Consolas"/>
                <a:cs typeface="Consolas"/>
                <a:sym typeface="Consolas"/>
              </a:rPr>
              <a:t> </a:t>
            </a:r>
            <a:r>
              <a:rPr lang="en" sz="1200">
                <a:solidFill>
                  <a:srgbClr val="008800"/>
                </a:solidFill>
                <a:latin typeface="Consolas"/>
                <a:ea typeface="Consolas"/>
                <a:cs typeface="Consolas"/>
                <a:sym typeface="Consolas"/>
              </a:rPr>
              <a:t>"1.0"</a:t>
            </a:r>
            <a:r>
              <a:rPr lang="en" sz="1200">
                <a:solidFill>
                  <a:srgbClr val="666600"/>
                </a:solidFill>
                <a:latin typeface="Consolas"/>
                <a:ea typeface="Consolas"/>
                <a:cs typeface="Consolas"/>
                <a:sym typeface="Consolas"/>
              </a:rPr>
              <a:t>?&gt;</a:t>
            </a:r>
            <a:br>
              <a:rPr lang="en" sz="1200">
                <a:solidFill>
                  <a:srgbClr val="313131"/>
                </a:solidFill>
                <a:latin typeface="Consolas"/>
                <a:ea typeface="Consolas"/>
                <a:cs typeface="Consolas"/>
                <a:sym typeface="Consolas"/>
              </a:rPr>
            </a:br>
            <a:r>
              <a:rPr lang="en" sz="1200">
                <a:solidFill>
                  <a:srgbClr val="000088"/>
                </a:solidFill>
                <a:latin typeface="Consolas"/>
                <a:ea typeface="Consolas"/>
                <a:cs typeface="Consolas"/>
                <a:sym typeface="Consolas"/>
              </a:rPr>
              <a:t>&lt;project</a:t>
            </a:r>
            <a:r>
              <a:rPr lang="en" sz="1200">
                <a:solidFill>
                  <a:srgbClr val="313131"/>
                </a:solidFill>
                <a:latin typeface="Consolas"/>
                <a:ea typeface="Consolas"/>
                <a:cs typeface="Consolas"/>
                <a:sym typeface="Consolas"/>
              </a:rPr>
              <a:t> </a:t>
            </a:r>
            <a:r>
              <a:rPr lang="en" sz="1200">
                <a:solidFill>
                  <a:srgbClr val="7F0055"/>
                </a:solidFill>
                <a:latin typeface="Consolas"/>
                <a:ea typeface="Consolas"/>
                <a:cs typeface="Consolas"/>
                <a:sym typeface="Consolas"/>
              </a:rPr>
              <a:t>name</a:t>
            </a:r>
            <a:r>
              <a:rPr lang="en" sz="1200">
                <a:solidFill>
                  <a:srgbClr val="313131"/>
                </a:solidFill>
                <a:latin typeface="Consolas"/>
                <a:ea typeface="Consolas"/>
                <a:cs typeface="Consolas"/>
                <a:sym typeface="Consolas"/>
              </a:rPr>
              <a:t> </a:t>
            </a:r>
            <a:r>
              <a:rPr lang="en" sz="1200">
                <a:solidFill>
                  <a:srgbClr val="666600"/>
                </a:solidFill>
                <a:latin typeface="Consolas"/>
                <a:ea typeface="Consolas"/>
                <a:cs typeface="Consolas"/>
                <a:sym typeface="Consolas"/>
              </a:rPr>
              <a:t>=</a:t>
            </a:r>
            <a:r>
              <a:rPr lang="en" sz="1200">
                <a:solidFill>
                  <a:srgbClr val="313131"/>
                </a:solidFill>
                <a:latin typeface="Consolas"/>
                <a:ea typeface="Consolas"/>
                <a:cs typeface="Consolas"/>
                <a:sym typeface="Consolas"/>
              </a:rPr>
              <a:t> </a:t>
            </a:r>
            <a:r>
              <a:rPr lang="en" sz="1200">
                <a:solidFill>
                  <a:srgbClr val="008800"/>
                </a:solidFill>
                <a:latin typeface="Consolas"/>
                <a:ea typeface="Consolas"/>
                <a:cs typeface="Consolas"/>
                <a:sym typeface="Consolas"/>
              </a:rPr>
              <a:t>"Hello World Project"</a:t>
            </a:r>
            <a:r>
              <a:rPr lang="en" sz="1200">
                <a:solidFill>
                  <a:srgbClr val="313131"/>
                </a:solidFill>
                <a:latin typeface="Consolas"/>
                <a:ea typeface="Consolas"/>
                <a:cs typeface="Consolas"/>
                <a:sym typeface="Consolas"/>
              </a:rPr>
              <a:t> </a:t>
            </a:r>
            <a:r>
              <a:rPr lang="en" sz="1200">
                <a:solidFill>
                  <a:srgbClr val="7F0055"/>
                </a:solidFill>
                <a:latin typeface="Consolas"/>
                <a:ea typeface="Consolas"/>
                <a:cs typeface="Consolas"/>
                <a:sym typeface="Consolas"/>
              </a:rPr>
              <a:t>default</a:t>
            </a:r>
            <a:r>
              <a:rPr lang="en" sz="1200">
                <a:solidFill>
                  <a:srgbClr val="313131"/>
                </a:solidFill>
                <a:latin typeface="Consolas"/>
                <a:ea typeface="Consolas"/>
                <a:cs typeface="Consolas"/>
                <a:sym typeface="Consolas"/>
              </a:rPr>
              <a:t> </a:t>
            </a:r>
            <a:r>
              <a:rPr lang="en" sz="1200">
                <a:solidFill>
                  <a:srgbClr val="666600"/>
                </a:solidFill>
                <a:latin typeface="Consolas"/>
                <a:ea typeface="Consolas"/>
                <a:cs typeface="Consolas"/>
                <a:sym typeface="Consolas"/>
              </a:rPr>
              <a:t>=</a:t>
            </a:r>
            <a:r>
              <a:rPr lang="en" sz="1200">
                <a:solidFill>
                  <a:srgbClr val="313131"/>
                </a:solidFill>
                <a:latin typeface="Consolas"/>
                <a:ea typeface="Consolas"/>
                <a:cs typeface="Consolas"/>
                <a:sym typeface="Consolas"/>
              </a:rPr>
              <a:t> </a:t>
            </a:r>
            <a:r>
              <a:rPr lang="en" sz="1200">
                <a:solidFill>
                  <a:srgbClr val="008800"/>
                </a:solidFill>
                <a:latin typeface="Consolas"/>
                <a:ea typeface="Consolas"/>
                <a:cs typeface="Consolas"/>
                <a:sym typeface="Consolas"/>
              </a:rPr>
              <a:t>"info"</a:t>
            </a:r>
            <a:r>
              <a:rPr lang="en" sz="1200">
                <a:solidFill>
                  <a:srgbClr val="000088"/>
                </a:solidFill>
                <a:latin typeface="Consolas"/>
                <a:ea typeface="Consolas"/>
                <a:cs typeface="Consolas"/>
                <a:sym typeface="Consolas"/>
              </a:rPr>
              <a:t>&gt;</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   </a:t>
            </a:r>
            <a:r>
              <a:rPr lang="en" sz="1200">
                <a:solidFill>
                  <a:srgbClr val="000088"/>
                </a:solidFill>
                <a:latin typeface="Consolas"/>
                <a:ea typeface="Consolas"/>
                <a:cs typeface="Consolas"/>
                <a:sym typeface="Consolas"/>
              </a:rPr>
              <a:t>&lt;target</a:t>
            </a:r>
            <a:r>
              <a:rPr lang="en" sz="1200">
                <a:solidFill>
                  <a:srgbClr val="313131"/>
                </a:solidFill>
                <a:latin typeface="Consolas"/>
                <a:ea typeface="Consolas"/>
                <a:cs typeface="Consolas"/>
                <a:sym typeface="Consolas"/>
              </a:rPr>
              <a:t> </a:t>
            </a:r>
            <a:r>
              <a:rPr lang="en" sz="1200">
                <a:solidFill>
                  <a:srgbClr val="7F0055"/>
                </a:solidFill>
                <a:latin typeface="Consolas"/>
                <a:ea typeface="Consolas"/>
                <a:cs typeface="Consolas"/>
                <a:sym typeface="Consolas"/>
              </a:rPr>
              <a:t>name</a:t>
            </a:r>
            <a:r>
              <a:rPr lang="en" sz="1200">
                <a:solidFill>
                  <a:srgbClr val="313131"/>
                </a:solidFill>
                <a:latin typeface="Consolas"/>
                <a:ea typeface="Consolas"/>
                <a:cs typeface="Consolas"/>
                <a:sym typeface="Consolas"/>
              </a:rPr>
              <a:t> </a:t>
            </a:r>
            <a:r>
              <a:rPr lang="en" sz="1200">
                <a:solidFill>
                  <a:srgbClr val="666600"/>
                </a:solidFill>
                <a:latin typeface="Consolas"/>
                <a:ea typeface="Consolas"/>
                <a:cs typeface="Consolas"/>
                <a:sym typeface="Consolas"/>
              </a:rPr>
              <a:t>=</a:t>
            </a:r>
            <a:r>
              <a:rPr lang="en" sz="1200">
                <a:solidFill>
                  <a:srgbClr val="313131"/>
                </a:solidFill>
                <a:latin typeface="Consolas"/>
                <a:ea typeface="Consolas"/>
                <a:cs typeface="Consolas"/>
                <a:sym typeface="Consolas"/>
              </a:rPr>
              <a:t> </a:t>
            </a:r>
            <a:r>
              <a:rPr lang="en" sz="1200">
                <a:solidFill>
                  <a:srgbClr val="008800"/>
                </a:solidFill>
                <a:latin typeface="Consolas"/>
                <a:ea typeface="Consolas"/>
                <a:cs typeface="Consolas"/>
                <a:sym typeface="Consolas"/>
              </a:rPr>
              <a:t>"info"</a:t>
            </a:r>
            <a:r>
              <a:rPr lang="en" sz="1200">
                <a:solidFill>
                  <a:srgbClr val="000088"/>
                </a:solidFill>
                <a:latin typeface="Consolas"/>
                <a:ea typeface="Consolas"/>
                <a:cs typeface="Consolas"/>
                <a:sym typeface="Consolas"/>
              </a:rPr>
              <a:t>&gt;</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      </a:t>
            </a:r>
            <a:r>
              <a:rPr lang="en" sz="1200">
                <a:solidFill>
                  <a:srgbClr val="000088"/>
                </a:solidFill>
                <a:latin typeface="Consolas"/>
                <a:ea typeface="Consolas"/>
                <a:cs typeface="Consolas"/>
                <a:sym typeface="Consolas"/>
              </a:rPr>
              <a:t>&lt;echo&gt;</a:t>
            </a:r>
            <a:r>
              <a:rPr lang="en" sz="1200">
                <a:solidFill>
                  <a:srgbClr val="313131"/>
                </a:solidFill>
                <a:latin typeface="Consolas"/>
                <a:ea typeface="Consolas"/>
                <a:cs typeface="Consolas"/>
                <a:sym typeface="Consolas"/>
              </a:rPr>
              <a:t>Hello World - Welcome to Apache Ant!</a:t>
            </a:r>
            <a:r>
              <a:rPr lang="en" sz="1200">
                <a:solidFill>
                  <a:srgbClr val="000088"/>
                </a:solidFill>
                <a:latin typeface="Consolas"/>
                <a:ea typeface="Consolas"/>
                <a:cs typeface="Consolas"/>
                <a:sym typeface="Consolas"/>
              </a:rPr>
              <a:t>&lt;/echo&gt;</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   </a:t>
            </a:r>
            <a:r>
              <a:rPr lang="en" sz="1200">
                <a:solidFill>
                  <a:srgbClr val="000088"/>
                </a:solidFill>
                <a:latin typeface="Consolas"/>
                <a:ea typeface="Consolas"/>
                <a:cs typeface="Consolas"/>
                <a:sym typeface="Consolas"/>
              </a:rPr>
              <a:t>&lt;/target&gt;</a:t>
            </a:r>
            <a:br>
              <a:rPr lang="en" sz="1200">
                <a:solidFill>
                  <a:srgbClr val="313131"/>
                </a:solidFill>
                <a:latin typeface="Consolas"/>
                <a:ea typeface="Consolas"/>
                <a:cs typeface="Consolas"/>
                <a:sym typeface="Consolas"/>
              </a:rPr>
            </a:br>
            <a:r>
              <a:rPr lang="en" sz="1200">
                <a:solidFill>
                  <a:srgbClr val="000088"/>
                </a:solidFill>
                <a:latin typeface="Consolas"/>
                <a:ea typeface="Consolas"/>
                <a:cs typeface="Consolas"/>
                <a:sym typeface="Consolas"/>
              </a:rPr>
              <a:t>&lt;/project&gt;</a:t>
            </a:r>
            <a:endParaRPr sz="1200">
              <a:solidFill>
                <a:srgbClr val="000088"/>
              </a:solidFill>
              <a:latin typeface="Consolas"/>
              <a:ea typeface="Consolas"/>
              <a:cs typeface="Consolas"/>
              <a:sym typeface="Consolas"/>
            </a:endParaRPr>
          </a:p>
          <a:p>
            <a:pPr indent="0" lvl="0" marL="0" rtl="0" algn="l">
              <a:spcBef>
                <a:spcPts val="800"/>
              </a:spcBef>
              <a:spcAft>
                <a:spcPts val="0"/>
              </a:spcAft>
              <a:buNone/>
            </a:pPr>
            <a:r>
              <a:t/>
            </a:r>
            <a:endParaRPr/>
          </a:p>
        </p:txBody>
      </p:sp>
      <p:sp>
        <p:nvSpPr>
          <p:cNvPr id="158" name="Google Shape;158;p20"/>
          <p:cNvSpPr/>
          <p:nvPr/>
        </p:nvSpPr>
        <p:spPr>
          <a:xfrm>
            <a:off x="4809350" y="1581200"/>
            <a:ext cx="4296000" cy="1479300"/>
          </a:xfrm>
          <a:prstGeom prst="rect">
            <a:avLst/>
          </a:prstGeom>
          <a:solidFill>
            <a:srgbClr val="000000"/>
          </a:solidFill>
          <a:ln>
            <a:noFill/>
          </a:ln>
        </p:spPr>
        <p:txBody>
          <a:bodyPr anchorCtr="0" anchor="ctr" bIns="91425" lIns="91425" spcFirstLastPara="1" rIns="91425" wrap="square" tIns="91425">
            <a:noAutofit/>
          </a:bodyPr>
          <a:lstStyle/>
          <a:p>
            <a:pPr indent="0" lvl="0" marL="50800" marR="50800" rtl="0" algn="l">
              <a:lnSpc>
                <a:spcPct val="115000"/>
              </a:lnSpc>
              <a:spcBef>
                <a:spcPts val="0"/>
              </a:spcBef>
              <a:spcAft>
                <a:spcPts val="0"/>
              </a:spcAft>
              <a:buNone/>
            </a:pPr>
            <a:r>
              <a:rPr lang="en" sz="1200">
                <a:solidFill>
                  <a:srgbClr val="FFFFFF"/>
                </a:solidFill>
                <a:latin typeface="Consolas"/>
                <a:ea typeface="Consolas"/>
                <a:cs typeface="Consolas"/>
                <a:sym typeface="Consolas"/>
              </a:rPr>
              <a:t>&gt;&gt; ant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Buildfile: build.xml</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info: [echo] Hello World - Welcome to Apache Ant!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BUILD SUCCESSFUL</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Total time: 0 seconds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Properties</a:t>
            </a:r>
            <a:endParaRPr/>
          </a:p>
        </p:txBody>
      </p:sp>
      <p:sp>
        <p:nvSpPr>
          <p:cNvPr id="164" name="Google Shape;164;p2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XML does not natively allow variable declaration.</a:t>
            </a:r>
            <a:endParaRPr sz="2400"/>
          </a:p>
          <a:p>
            <a:pPr indent="-381000" lvl="1" marL="914400" rtl="0" algn="l">
              <a:spcBef>
                <a:spcPts val="0"/>
              </a:spcBef>
              <a:spcAft>
                <a:spcPts val="0"/>
              </a:spcAft>
              <a:buSzPts val="2400"/>
              <a:buChar char="○"/>
            </a:pPr>
            <a:r>
              <a:rPr lang="en"/>
              <a:t>Instead, Ant allows the creation of </a:t>
            </a:r>
            <a:r>
              <a:rPr b="1" lang="en"/>
              <a:t>property</a:t>
            </a:r>
            <a:r>
              <a:rPr lang="en"/>
              <a:t> elements, which can be referred to by name.</a:t>
            </a:r>
            <a:endParaRPr/>
          </a:p>
          <a:p>
            <a:pPr indent="0" lvl="0" marL="50800" marR="50800" rtl="0" algn="l">
              <a:lnSpc>
                <a:spcPct val="109090"/>
              </a:lnSpc>
              <a:spcBef>
                <a:spcPts val="1100"/>
              </a:spcBef>
              <a:spcAft>
                <a:spcPts val="0"/>
              </a:spcAft>
              <a:buNone/>
            </a:pPr>
            <a:r>
              <a:rPr lang="en" sz="1200">
                <a:solidFill>
                  <a:srgbClr val="666600"/>
                </a:solidFill>
                <a:latin typeface="Consolas"/>
                <a:ea typeface="Consolas"/>
                <a:cs typeface="Consolas"/>
                <a:sym typeface="Consolas"/>
              </a:rPr>
              <a:t>&lt;?</a:t>
            </a:r>
            <a:r>
              <a:rPr lang="en" sz="1200">
                <a:solidFill>
                  <a:srgbClr val="313131"/>
                </a:solidFill>
                <a:latin typeface="Consolas"/>
                <a:ea typeface="Consolas"/>
                <a:cs typeface="Consolas"/>
                <a:sym typeface="Consolas"/>
              </a:rPr>
              <a:t>xml version </a:t>
            </a:r>
            <a:r>
              <a:rPr lang="en" sz="1200">
                <a:solidFill>
                  <a:srgbClr val="666600"/>
                </a:solidFill>
                <a:latin typeface="Consolas"/>
                <a:ea typeface="Consolas"/>
                <a:cs typeface="Consolas"/>
                <a:sym typeface="Consolas"/>
              </a:rPr>
              <a:t>=</a:t>
            </a:r>
            <a:r>
              <a:rPr lang="en" sz="1200">
                <a:solidFill>
                  <a:srgbClr val="313131"/>
                </a:solidFill>
                <a:latin typeface="Consolas"/>
                <a:ea typeface="Consolas"/>
                <a:cs typeface="Consolas"/>
                <a:sym typeface="Consolas"/>
              </a:rPr>
              <a:t> </a:t>
            </a:r>
            <a:r>
              <a:rPr lang="en" sz="1200">
                <a:solidFill>
                  <a:srgbClr val="008800"/>
                </a:solidFill>
                <a:latin typeface="Consolas"/>
                <a:ea typeface="Consolas"/>
                <a:cs typeface="Consolas"/>
                <a:sym typeface="Consolas"/>
              </a:rPr>
              <a:t>"1.0"</a:t>
            </a:r>
            <a:r>
              <a:rPr lang="en" sz="1200">
                <a:solidFill>
                  <a:srgbClr val="666600"/>
                </a:solidFill>
                <a:latin typeface="Consolas"/>
                <a:ea typeface="Consolas"/>
                <a:cs typeface="Consolas"/>
                <a:sym typeface="Consolas"/>
              </a:rPr>
              <a:t>?&gt;</a:t>
            </a:r>
            <a:br>
              <a:rPr lang="en" sz="1200">
                <a:solidFill>
                  <a:srgbClr val="313131"/>
                </a:solidFill>
                <a:latin typeface="Consolas"/>
                <a:ea typeface="Consolas"/>
                <a:cs typeface="Consolas"/>
                <a:sym typeface="Consolas"/>
              </a:rPr>
            </a:br>
            <a:r>
              <a:rPr lang="en" sz="1200">
                <a:solidFill>
                  <a:srgbClr val="000088"/>
                </a:solidFill>
                <a:latin typeface="Consolas"/>
                <a:ea typeface="Consolas"/>
                <a:cs typeface="Consolas"/>
                <a:sym typeface="Consolas"/>
              </a:rPr>
              <a:t>&lt;project</a:t>
            </a:r>
            <a:r>
              <a:rPr lang="en" sz="1200">
                <a:solidFill>
                  <a:srgbClr val="313131"/>
                </a:solidFill>
                <a:latin typeface="Consolas"/>
                <a:ea typeface="Consolas"/>
                <a:cs typeface="Consolas"/>
                <a:sym typeface="Consolas"/>
              </a:rPr>
              <a:t> </a:t>
            </a:r>
            <a:r>
              <a:rPr lang="en" sz="1200">
                <a:solidFill>
                  <a:srgbClr val="7F0055"/>
                </a:solidFill>
                <a:latin typeface="Consolas"/>
                <a:ea typeface="Consolas"/>
                <a:cs typeface="Consolas"/>
                <a:sym typeface="Consolas"/>
              </a:rPr>
              <a:t>name</a:t>
            </a:r>
            <a:r>
              <a:rPr lang="en" sz="1200">
                <a:solidFill>
                  <a:srgbClr val="313131"/>
                </a:solidFill>
                <a:latin typeface="Consolas"/>
                <a:ea typeface="Consolas"/>
                <a:cs typeface="Consolas"/>
                <a:sym typeface="Consolas"/>
              </a:rPr>
              <a:t> </a:t>
            </a:r>
            <a:r>
              <a:rPr lang="en" sz="1200">
                <a:solidFill>
                  <a:srgbClr val="666600"/>
                </a:solidFill>
                <a:latin typeface="Consolas"/>
                <a:ea typeface="Consolas"/>
                <a:cs typeface="Consolas"/>
                <a:sym typeface="Consolas"/>
              </a:rPr>
              <a:t>=</a:t>
            </a:r>
            <a:r>
              <a:rPr lang="en" sz="1200">
                <a:solidFill>
                  <a:srgbClr val="313131"/>
                </a:solidFill>
                <a:latin typeface="Consolas"/>
                <a:ea typeface="Consolas"/>
                <a:cs typeface="Consolas"/>
                <a:sym typeface="Consolas"/>
              </a:rPr>
              <a:t> </a:t>
            </a:r>
            <a:r>
              <a:rPr lang="en" sz="1200">
                <a:solidFill>
                  <a:srgbClr val="008800"/>
                </a:solidFill>
                <a:latin typeface="Consolas"/>
                <a:ea typeface="Consolas"/>
                <a:cs typeface="Consolas"/>
                <a:sym typeface="Consolas"/>
              </a:rPr>
              <a:t>"Hello World Project"</a:t>
            </a:r>
            <a:r>
              <a:rPr lang="en" sz="1200">
                <a:solidFill>
                  <a:srgbClr val="313131"/>
                </a:solidFill>
                <a:latin typeface="Consolas"/>
                <a:ea typeface="Consolas"/>
                <a:cs typeface="Consolas"/>
                <a:sym typeface="Consolas"/>
              </a:rPr>
              <a:t> </a:t>
            </a:r>
            <a:r>
              <a:rPr lang="en" sz="1200">
                <a:solidFill>
                  <a:srgbClr val="7F0055"/>
                </a:solidFill>
                <a:latin typeface="Consolas"/>
                <a:ea typeface="Consolas"/>
                <a:cs typeface="Consolas"/>
                <a:sym typeface="Consolas"/>
              </a:rPr>
              <a:t>default</a:t>
            </a:r>
            <a:r>
              <a:rPr lang="en" sz="1200">
                <a:solidFill>
                  <a:srgbClr val="313131"/>
                </a:solidFill>
                <a:latin typeface="Consolas"/>
                <a:ea typeface="Consolas"/>
                <a:cs typeface="Consolas"/>
                <a:sym typeface="Consolas"/>
              </a:rPr>
              <a:t> </a:t>
            </a:r>
            <a:r>
              <a:rPr lang="en" sz="1200">
                <a:solidFill>
                  <a:srgbClr val="666600"/>
                </a:solidFill>
                <a:latin typeface="Consolas"/>
                <a:ea typeface="Consolas"/>
                <a:cs typeface="Consolas"/>
                <a:sym typeface="Consolas"/>
              </a:rPr>
              <a:t>=</a:t>
            </a:r>
            <a:r>
              <a:rPr lang="en" sz="1200">
                <a:solidFill>
                  <a:srgbClr val="313131"/>
                </a:solidFill>
                <a:latin typeface="Consolas"/>
                <a:ea typeface="Consolas"/>
                <a:cs typeface="Consolas"/>
                <a:sym typeface="Consolas"/>
              </a:rPr>
              <a:t> </a:t>
            </a:r>
            <a:r>
              <a:rPr lang="en" sz="1200">
                <a:solidFill>
                  <a:srgbClr val="008800"/>
                </a:solidFill>
                <a:latin typeface="Consolas"/>
                <a:ea typeface="Consolas"/>
                <a:cs typeface="Consolas"/>
                <a:sym typeface="Consolas"/>
              </a:rPr>
              <a:t>"info"</a:t>
            </a:r>
            <a:r>
              <a:rPr lang="en" sz="1200">
                <a:solidFill>
                  <a:srgbClr val="000088"/>
                </a:solidFill>
                <a:latin typeface="Consolas"/>
                <a:ea typeface="Consolas"/>
                <a:cs typeface="Consolas"/>
                <a:sym typeface="Consolas"/>
              </a:rPr>
              <a:t>&gt;</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   </a:t>
            </a:r>
            <a:r>
              <a:rPr lang="en" sz="1200">
                <a:solidFill>
                  <a:srgbClr val="000088"/>
                </a:solidFill>
                <a:latin typeface="Consolas"/>
                <a:ea typeface="Consolas"/>
                <a:cs typeface="Consolas"/>
                <a:sym typeface="Consolas"/>
              </a:rPr>
              <a:t>&lt;property</a:t>
            </a:r>
            <a:r>
              <a:rPr lang="en" sz="1200">
                <a:solidFill>
                  <a:srgbClr val="313131"/>
                </a:solidFill>
                <a:latin typeface="Consolas"/>
                <a:ea typeface="Consolas"/>
                <a:cs typeface="Consolas"/>
                <a:sym typeface="Consolas"/>
              </a:rPr>
              <a:t> </a:t>
            </a:r>
            <a:r>
              <a:rPr lang="en" sz="1200">
                <a:solidFill>
                  <a:srgbClr val="7F0055"/>
                </a:solidFill>
                <a:latin typeface="Consolas"/>
                <a:ea typeface="Consolas"/>
                <a:cs typeface="Consolas"/>
                <a:sym typeface="Consolas"/>
              </a:rPr>
              <a:t>name</a:t>
            </a:r>
            <a:r>
              <a:rPr lang="en" sz="1200">
                <a:solidFill>
                  <a:srgbClr val="313131"/>
                </a:solidFill>
                <a:latin typeface="Consolas"/>
                <a:ea typeface="Consolas"/>
                <a:cs typeface="Consolas"/>
                <a:sym typeface="Consolas"/>
              </a:rPr>
              <a:t> </a:t>
            </a:r>
            <a:r>
              <a:rPr lang="en" sz="1200">
                <a:solidFill>
                  <a:srgbClr val="666600"/>
                </a:solidFill>
                <a:latin typeface="Consolas"/>
                <a:ea typeface="Consolas"/>
                <a:cs typeface="Consolas"/>
                <a:sym typeface="Consolas"/>
              </a:rPr>
              <a:t>=</a:t>
            </a:r>
            <a:r>
              <a:rPr lang="en" sz="1200">
                <a:solidFill>
                  <a:srgbClr val="313131"/>
                </a:solidFill>
                <a:latin typeface="Consolas"/>
                <a:ea typeface="Consolas"/>
                <a:cs typeface="Consolas"/>
                <a:sym typeface="Consolas"/>
              </a:rPr>
              <a:t> </a:t>
            </a:r>
            <a:r>
              <a:rPr lang="en" sz="1200">
                <a:solidFill>
                  <a:srgbClr val="008800"/>
                </a:solidFill>
                <a:latin typeface="Consolas"/>
                <a:ea typeface="Consolas"/>
                <a:cs typeface="Consolas"/>
                <a:sym typeface="Consolas"/>
              </a:rPr>
              <a:t>"sitename"</a:t>
            </a:r>
            <a:r>
              <a:rPr lang="en" sz="1200">
                <a:solidFill>
                  <a:srgbClr val="313131"/>
                </a:solidFill>
                <a:latin typeface="Consolas"/>
                <a:ea typeface="Consolas"/>
                <a:cs typeface="Consolas"/>
                <a:sym typeface="Consolas"/>
              </a:rPr>
              <a:t> </a:t>
            </a:r>
            <a:r>
              <a:rPr lang="en" sz="1200">
                <a:solidFill>
                  <a:srgbClr val="7F0055"/>
                </a:solidFill>
                <a:latin typeface="Consolas"/>
                <a:ea typeface="Consolas"/>
                <a:cs typeface="Consolas"/>
                <a:sym typeface="Consolas"/>
              </a:rPr>
              <a:t>value</a:t>
            </a:r>
            <a:r>
              <a:rPr lang="en" sz="1200">
                <a:solidFill>
                  <a:srgbClr val="313131"/>
                </a:solidFill>
                <a:latin typeface="Consolas"/>
                <a:ea typeface="Consolas"/>
                <a:cs typeface="Consolas"/>
                <a:sym typeface="Consolas"/>
              </a:rPr>
              <a:t> </a:t>
            </a:r>
            <a:r>
              <a:rPr lang="en" sz="1200">
                <a:solidFill>
                  <a:srgbClr val="666600"/>
                </a:solidFill>
                <a:latin typeface="Consolas"/>
                <a:ea typeface="Consolas"/>
                <a:cs typeface="Consolas"/>
                <a:sym typeface="Consolas"/>
              </a:rPr>
              <a:t>=</a:t>
            </a:r>
            <a:r>
              <a:rPr lang="en" sz="1200">
                <a:solidFill>
                  <a:srgbClr val="313131"/>
                </a:solidFill>
                <a:latin typeface="Consolas"/>
                <a:ea typeface="Consolas"/>
                <a:cs typeface="Consolas"/>
                <a:sym typeface="Consolas"/>
              </a:rPr>
              <a:t> </a:t>
            </a:r>
            <a:r>
              <a:rPr lang="en" sz="1200">
                <a:solidFill>
                  <a:srgbClr val="008800"/>
                </a:solidFill>
                <a:latin typeface="Consolas"/>
                <a:ea typeface="Consolas"/>
                <a:cs typeface="Consolas"/>
                <a:sym typeface="Consolas"/>
              </a:rPr>
              <a:t>"http://cse.sc.edu"</a:t>
            </a:r>
            <a:r>
              <a:rPr lang="en" sz="1200">
                <a:solidFill>
                  <a:srgbClr val="000088"/>
                </a:solidFill>
                <a:latin typeface="Consolas"/>
                <a:ea typeface="Consolas"/>
                <a:cs typeface="Consolas"/>
                <a:sym typeface="Consolas"/>
              </a:rPr>
              <a:t>/&gt;</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   </a:t>
            </a:r>
            <a:r>
              <a:rPr lang="en" sz="1200">
                <a:solidFill>
                  <a:srgbClr val="000088"/>
                </a:solidFill>
                <a:latin typeface="Consolas"/>
                <a:ea typeface="Consolas"/>
                <a:cs typeface="Consolas"/>
                <a:sym typeface="Consolas"/>
              </a:rPr>
              <a:t>&lt;target</a:t>
            </a:r>
            <a:r>
              <a:rPr lang="en" sz="1200">
                <a:solidFill>
                  <a:srgbClr val="313131"/>
                </a:solidFill>
                <a:latin typeface="Consolas"/>
                <a:ea typeface="Consolas"/>
                <a:cs typeface="Consolas"/>
                <a:sym typeface="Consolas"/>
              </a:rPr>
              <a:t> </a:t>
            </a:r>
            <a:r>
              <a:rPr lang="en" sz="1200">
                <a:solidFill>
                  <a:srgbClr val="7F0055"/>
                </a:solidFill>
                <a:latin typeface="Consolas"/>
                <a:ea typeface="Consolas"/>
                <a:cs typeface="Consolas"/>
                <a:sym typeface="Consolas"/>
              </a:rPr>
              <a:t>name</a:t>
            </a:r>
            <a:r>
              <a:rPr lang="en" sz="1200">
                <a:solidFill>
                  <a:srgbClr val="313131"/>
                </a:solidFill>
                <a:latin typeface="Consolas"/>
                <a:ea typeface="Consolas"/>
                <a:cs typeface="Consolas"/>
                <a:sym typeface="Consolas"/>
              </a:rPr>
              <a:t> </a:t>
            </a:r>
            <a:r>
              <a:rPr lang="en" sz="1200">
                <a:solidFill>
                  <a:srgbClr val="666600"/>
                </a:solidFill>
                <a:latin typeface="Consolas"/>
                <a:ea typeface="Consolas"/>
                <a:cs typeface="Consolas"/>
                <a:sym typeface="Consolas"/>
              </a:rPr>
              <a:t>=</a:t>
            </a:r>
            <a:r>
              <a:rPr lang="en" sz="1200">
                <a:solidFill>
                  <a:srgbClr val="313131"/>
                </a:solidFill>
                <a:latin typeface="Consolas"/>
                <a:ea typeface="Consolas"/>
                <a:cs typeface="Consolas"/>
                <a:sym typeface="Consolas"/>
              </a:rPr>
              <a:t> </a:t>
            </a:r>
            <a:r>
              <a:rPr lang="en" sz="1200">
                <a:solidFill>
                  <a:srgbClr val="008800"/>
                </a:solidFill>
                <a:latin typeface="Consolas"/>
                <a:ea typeface="Consolas"/>
                <a:cs typeface="Consolas"/>
                <a:sym typeface="Consolas"/>
              </a:rPr>
              <a:t>"info"</a:t>
            </a:r>
            <a:r>
              <a:rPr lang="en" sz="1200">
                <a:solidFill>
                  <a:srgbClr val="000088"/>
                </a:solidFill>
                <a:latin typeface="Consolas"/>
                <a:ea typeface="Consolas"/>
                <a:cs typeface="Consolas"/>
                <a:sym typeface="Consolas"/>
              </a:rPr>
              <a:t>&gt;</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      </a:t>
            </a:r>
            <a:r>
              <a:rPr lang="en" sz="1200">
                <a:solidFill>
                  <a:srgbClr val="000088"/>
                </a:solidFill>
                <a:latin typeface="Consolas"/>
                <a:ea typeface="Consolas"/>
                <a:cs typeface="Consolas"/>
                <a:sym typeface="Consolas"/>
              </a:rPr>
              <a:t>&lt;echo&gt;</a:t>
            </a:r>
            <a:r>
              <a:rPr lang="en" sz="1200">
                <a:solidFill>
                  <a:srgbClr val="313131"/>
                </a:solidFill>
                <a:latin typeface="Consolas"/>
                <a:ea typeface="Consolas"/>
                <a:cs typeface="Consolas"/>
                <a:sym typeface="Consolas"/>
              </a:rPr>
              <a:t>Apache Ant version is ${ant.version} - You are at ${sitename} </a:t>
            </a:r>
            <a:r>
              <a:rPr lang="en" sz="1200">
                <a:solidFill>
                  <a:srgbClr val="000088"/>
                </a:solidFill>
                <a:latin typeface="Consolas"/>
                <a:ea typeface="Consolas"/>
                <a:cs typeface="Consolas"/>
                <a:sym typeface="Consolas"/>
              </a:rPr>
              <a:t>&lt;/echo&gt;</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   </a:t>
            </a:r>
            <a:r>
              <a:rPr lang="en" sz="1200">
                <a:solidFill>
                  <a:srgbClr val="000088"/>
                </a:solidFill>
                <a:latin typeface="Consolas"/>
                <a:ea typeface="Consolas"/>
                <a:cs typeface="Consolas"/>
                <a:sym typeface="Consolas"/>
              </a:rPr>
              <a:t>&lt;/target&gt;</a:t>
            </a:r>
            <a:br>
              <a:rPr lang="en" sz="1200">
                <a:solidFill>
                  <a:srgbClr val="313131"/>
                </a:solidFill>
                <a:latin typeface="Consolas"/>
                <a:ea typeface="Consolas"/>
                <a:cs typeface="Consolas"/>
                <a:sym typeface="Consolas"/>
              </a:rPr>
            </a:br>
            <a:r>
              <a:rPr lang="en" sz="1200">
                <a:solidFill>
                  <a:srgbClr val="000088"/>
                </a:solidFill>
                <a:latin typeface="Consolas"/>
                <a:ea typeface="Consolas"/>
                <a:cs typeface="Consolas"/>
                <a:sym typeface="Consolas"/>
              </a:rPr>
              <a:t>&lt;/project&gt;</a:t>
            </a:r>
            <a:endParaRPr/>
          </a:p>
          <a:p>
            <a:pPr indent="-381000" lvl="0" marL="457200" rtl="0" algn="l">
              <a:spcBef>
                <a:spcPts val="800"/>
              </a:spcBef>
              <a:spcAft>
                <a:spcPts val="0"/>
              </a:spcAft>
              <a:buSzPts val="2400"/>
              <a:buChar char="●"/>
            </a:pPr>
            <a:r>
              <a:rPr lang="en" sz="2400"/>
              <a:t>Properties have a name and a value.</a:t>
            </a:r>
            <a:endParaRPr sz="2400"/>
          </a:p>
          <a:p>
            <a:pPr indent="-381000" lvl="1" marL="914400" rtl="0" algn="l">
              <a:spcBef>
                <a:spcPts val="0"/>
              </a:spcBef>
              <a:spcAft>
                <a:spcPts val="0"/>
              </a:spcAft>
              <a:buSzPts val="2400"/>
              <a:buChar char="○"/>
            </a:pPr>
            <a:r>
              <a:rPr lang="en"/>
              <a:t>P</a:t>
            </a:r>
            <a:r>
              <a:rPr lang="en"/>
              <a:t>roperty value is referred to as </a:t>
            </a:r>
            <a:r>
              <a:rPr b="1" lang="en"/>
              <a:t>${property name}</a:t>
            </a:r>
            <a:r>
              <a:rPr lang="en"/>
              <a:t>.</a:t>
            </a:r>
            <a:endParaRPr/>
          </a:p>
          <a:p>
            <a:pPr indent="-381000" lvl="1" marL="914400" rtl="0" algn="l">
              <a:spcBef>
                <a:spcPts val="0"/>
              </a:spcBef>
              <a:spcAft>
                <a:spcPts val="0"/>
              </a:spcAft>
              <a:buSzPts val="2400"/>
              <a:buChar char="○"/>
            </a:pPr>
            <a:r>
              <a:rPr lang="en"/>
              <a:t>Ant pre-defines </a:t>
            </a:r>
            <a:r>
              <a:rPr b="1" lang="en"/>
              <a:t>ant.version</a:t>
            </a:r>
            <a:r>
              <a:rPr lang="en"/>
              <a:t>, </a:t>
            </a:r>
            <a:r>
              <a:rPr b="1" lang="en"/>
              <a:t>ant.file </a:t>
            </a:r>
            <a:r>
              <a:rPr lang="en"/>
              <a:t>(location of the build file), </a:t>
            </a:r>
            <a:r>
              <a:rPr b="1" lang="en"/>
              <a:t>ant.project.name</a:t>
            </a:r>
            <a:r>
              <a:rPr lang="en"/>
              <a:t>, </a:t>
            </a:r>
            <a:r>
              <a:rPr b="1" lang="en"/>
              <a:t>ant.project.default-target</a:t>
            </a:r>
            <a:r>
              <a:rPr lang="en"/>
              <a:t>, and other properties.</a:t>
            </a:r>
            <a:endParaRPr/>
          </a:p>
        </p:txBody>
      </p:sp>
      <p:sp>
        <p:nvSpPr>
          <p:cNvPr id="165" name="Google Shape;165;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Property Files</a:t>
            </a:r>
            <a:endParaRPr/>
          </a:p>
        </p:txBody>
      </p:sp>
      <p:sp>
        <p:nvSpPr>
          <p:cNvPr id="171" name="Google Shape;171;p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 </a:t>
            </a:r>
            <a:r>
              <a:rPr lang="en"/>
              <a:t>separate</a:t>
            </a:r>
            <a:r>
              <a:rPr lang="en"/>
              <a:t> file can be used to define a set of static properties.</a:t>
            </a:r>
            <a:endParaRPr/>
          </a:p>
          <a:p>
            <a:pPr indent="-381000" lvl="1" marL="914400" rtl="0" algn="l">
              <a:spcBef>
                <a:spcPts val="0"/>
              </a:spcBef>
              <a:spcAft>
                <a:spcPts val="0"/>
              </a:spcAft>
              <a:buSzPts val="2400"/>
              <a:buChar char="○"/>
            </a:pPr>
            <a:r>
              <a:rPr lang="en"/>
              <a:t>Allows reuse of a build file in different execution environments (development, testing, production).</a:t>
            </a:r>
            <a:endParaRPr/>
          </a:p>
          <a:p>
            <a:pPr indent="-381000" lvl="1" marL="914400" rtl="0" algn="l">
              <a:spcBef>
                <a:spcPts val="0"/>
              </a:spcBef>
              <a:spcAft>
                <a:spcPts val="0"/>
              </a:spcAft>
              <a:buSzPts val="2400"/>
              <a:buChar char="○"/>
            </a:pPr>
            <a:r>
              <a:rPr lang="en"/>
              <a:t>Allows easy lookup of property values.</a:t>
            </a:r>
            <a:endParaRPr>
              <a:latin typeface="Consolas"/>
              <a:ea typeface="Consolas"/>
              <a:cs typeface="Consolas"/>
              <a:sym typeface="Consolas"/>
            </a:endParaRPr>
          </a:p>
          <a:p>
            <a:pPr indent="-419100" lvl="0" marL="457200" rtl="0" algn="l">
              <a:spcBef>
                <a:spcPts val="0"/>
              </a:spcBef>
              <a:spcAft>
                <a:spcPts val="0"/>
              </a:spcAft>
              <a:buSzPts val="3000"/>
              <a:buChar char="●"/>
            </a:pPr>
            <a:r>
              <a:rPr lang="en"/>
              <a:t>Typically called </a:t>
            </a:r>
            <a:r>
              <a:rPr b="1" lang="en"/>
              <a:t>build.properties</a:t>
            </a:r>
            <a:r>
              <a:rPr lang="en"/>
              <a:t> and stored in the same directory as the build script.</a:t>
            </a:r>
            <a:endParaRPr/>
          </a:p>
          <a:p>
            <a:pPr indent="-381000" lvl="1" marL="914400" rtl="0" algn="l">
              <a:spcBef>
                <a:spcPts val="0"/>
              </a:spcBef>
              <a:spcAft>
                <a:spcPts val="0"/>
              </a:spcAft>
              <a:buSzPts val="2400"/>
              <a:buChar char="○"/>
            </a:pPr>
            <a:r>
              <a:rPr lang="en" sz="2400"/>
              <a:t>Lists one property per line:</a:t>
            </a:r>
            <a:r>
              <a:rPr lang="en" sz="2400">
                <a:latin typeface="Consolas"/>
                <a:ea typeface="Consolas"/>
                <a:cs typeface="Consolas"/>
                <a:sym typeface="Consolas"/>
              </a:rPr>
              <a:t> &lt;name&gt; = &lt;value&gt;</a:t>
            </a:r>
            <a:endParaRPr sz="2400">
              <a:latin typeface="Consolas"/>
              <a:ea typeface="Consolas"/>
              <a:cs typeface="Consolas"/>
              <a:sym typeface="Consolas"/>
            </a:endParaRPr>
          </a:p>
          <a:p>
            <a:pPr indent="-381000" lvl="1" marL="914400" rtl="0" algn="l">
              <a:spcBef>
                <a:spcPts val="0"/>
              </a:spcBef>
              <a:spcAft>
                <a:spcPts val="0"/>
              </a:spcAft>
              <a:buSzPts val="2400"/>
              <a:buFont typeface="Consolas"/>
              <a:buChar char="○"/>
            </a:pPr>
            <a:r>
              <a:rPr lang="en"/>
              <a:t>Comments can be added using </a:t>
            </a:r>
            <a:r>
              <a:rPr lang="en">
                <a:latin typeface="Consolas"/>
                <a:ea typeface="Consolas"/>
                <a:cs typeface="Consolas"/>
                <a:sym typeface="Consolas"/>
              </a:rPr>
              <a:t># &lt;comment&gt;</a:t>
            </a:r>
            <a:endParaRPr/>
          </a:p>
        </p:txBody>
      </p:sp>
      <p:sp>
        <p:nvSpPr>
          <p:cNvPr id="172" name="Google Shape;172;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Property Files</a:t>
            </a:r>
            <a:endParaRPr/>
          </a:p>
        </p:txBody>
      </p:sp>
      <p:sp>
        <p:nvSpPr>
          <p:cNvPr id="178" name="Google Shape;178;p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b</a:t>
            </a:r>
            <a:r>
              <a:rPr lang="en"/>
              <a:t>uild.xml</a:t>
            </a:r>
            <a:endParaRPr/>
          </a:p>
          <a:p>
            <a:pPr indent="0" lvl="0" marL="50800" marR="50800" rtl="0" algn="l">
              <a:lnSpc>
                <a:spcPct val="109090"/>
              </a:lnSpc>
              <a:spcBef>
                <a:spcPts val="1100"/>
              </a:spcBef>
              <a:spcAft>
                <a:spcPts val="0"/>
              </a:spcAft>
              <a:buNone/>
            </a:pPr>
            <a:r>
              <a:t/>
            </a:r>
            <a:endParaRPr sz="1400">
              <a:solidFill>
                <a:srgbClr val="666600"/>
              </a:solidFill>
              <a:latin typeface="Consolas"/>
              <a:ea typeface="Consolas"/>
              <a:cs typeface="Consolas"/>
              <a:sym typeface="Consolas"/>
            </a:endParaRPr>
          </a:p>
          <a:p>
            <a:pPr indent="0" lvl="0" marL="50800" marR="50800" rtl="0" algn="l">
              <a:lnSpc>
                <a:spcPct val="109090"/>
              </a:lnSpc>
              <a:spcBef>
                <a:spcPts val="1100"/>
              </a:spcBef>
              <a:spcAft>
                <a:spcPts val="0"/>
              </a:spcAft>
              <a:buNone/>
            </a:pPr>
            <a:r>
              <a:rPr lang="en" sz="1400">
                <a:solidFill>
                  <a:srgbClr val="666600"/>
                </a:solidFill>
                <a:latin typeface="Consolas"/>
                <a:ea typeface="Consolas"/>
                <a:cs typeface="Consolas"/>
                <a:sym typeface="Consolas"/>
              </a:rPr>
              <a:t>&lt;?</a:t>
            </a:r>
            <a:r>
              <a:rPr lang="en" sz="1400">
                <a:solidFill>
                  <a:srgbClr val="313131"/>
                </a:solidFill>
                <a:latin typeface="Consolas"/>
                <a:ea typeface="Consolas"/>
                <a:cs typeface="Consolas"/>
                <a:sym typeface="Consolas"/>
              </a:rPr>
              <a:t>xml version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"1.0"</a:t>
            </a:r>
            <a:r>
              <a:rPr lang="en" sz="1400">
                <a:solidFill>
                  <a:srgbClr val="666600"/>
                </a:solidFill>
                <a:latin typeface="Consolas"/>
                <a:ea typeface="Consolas"/>
                <a:cs typeface="Consolas"/>
                <a:sym typeface="Consolas"/>
              </a:rPr>
              <a:t>?&gt;</a:t>
            </a:r>
            <a:br>
              <a:rPr lang="en" sz="1400">
                <a:solidFill>
                  <a:srgbClr val="313131"/>
                </a:solidFill>
                <a:latin typeface="Consolas"/>
                <a:ea typeface="Consolas"/>
                <a:cs typeface="Consolas"/>
                <a:sym typeface="Consolas"/>
              </a:rPr>
            </a:br>
            <a:r>
              <a:rPr lang="en" sz="1400">
                <a:solidFill>
                  <a:srgbClr val="000088"/>
                </a:solidFill>
                <a:latin typeface="Consolas"/>
                <a:ea typeface="Consolas"/>
                <a:cs typeface="Consolas"/>
                <a:sym typeface="Consolas"/>
              </a:rPr>
              <a:t>&lt;project</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name</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"Hello World Project"</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default</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"info"</a:t>
            </a:r>
            <a:r>
              <a:rPr lang="en" sz="1400">
                <a:solidFill>
                  <a:srgbClr val="000088"/>
                </a:solidFill>
                <a:latin typeface="Consolas"/>
                <a:ea typeface="Consolas"/>
                <a:cs typeface="Consolas"/>
                <a:sym typeface="Consolas"/>
              </a:rPr>
              <a:t>&gt;</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&lt;property</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file</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"build.properties"</a:t>
            </a:r>
            <a:r>
              <a:rPr lang="en" sz="1400">
                <a:solidFill>
                  <a:srgbClr val="000088"/>
                </a:solidFill>
                <a:latin typeface="Consolas"/>
                <a:ea typeface="Consolas"/>
                <a:cs typeface="Consolas"/>
                <a:sym typeface="Consolas"/>
              </a:rPr>
              <a:t>/&gt;</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&lt;target</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name</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"info"</a:t>
            </a:r>
            <a:r>
              <a:rPr lang="en" sz="1400">
                <a:solidFill>
                  <a:srgbClr val="000088"/>
                </a:solidFill>
                <a:latin typeface="Consolas"/>
                <a:ea typeface="Consolas"/>
                <a:cs typeface="Consolas"/>
                <a:sym typeface="Consolas"/>
              </a:rPr>
              <a:t>&gt;</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&lt;echo&gt;</a:t>
            </a:r>
            <a:r>
              <a:rPr lang="en" sz="1400">
                <a:solidFill>
                  <a:srgbClr val="313131"/>
                </a:solidFill>
                <a:latin typeface="Consolas"/>
                <a:ea typeface="Consolas"/>
                <a:cs typeface="Consolas"/>
                <a:sym typeface="Consolas"/>
              </a:rPr>
              <a:t>You are at ${sitename}, version ${buildversion}.</a:t>
            </a:r>
            <a:r>
              <a:rPr lang="en" sz="1400">
                <a:solidFill>
                  <a:srgbClr val="000088"/>
                </a:solidFill>
                <a:latin typeface="Consolas"/>
                <a:ea typeface="Consolas"/>
                <a:cs typeface="Consolas"/>
                <a:sym typeface="Consolas"/>
              </a:rPr>
              <a:t>&lt;/echo&gt;</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&lt;/target&gt;</a:t>
            </a:r>
            <a:br>
              <a:rPr lang="en" sz="1400">
                <a:solidFill>
                  <a:srgbClr val="313131"/>
                </a:solidFill>
                <a:latin typeface="Consolas"/>
                <a:ea typeface="Consolas"/>
                <a:cs typeface="Consolas"/>
                <a:sym typeface="Consolas"/>
              </a:rPr>
            </a:br>
            <a:r>
              <a:rPr lang="en" sz="1400">
                <a:solidFill>
                  <a:srgbClr val="000088"/>
                </a:solidFill>
                <a:latin typeface="Consolas"/>
                <a:ea typeface="Consolas"/>
                <a:cs typeface="Consolas"/>
                <a:sym typeface="Consolas"/>
              </a:rPr>
              <a:t>&lt;/project&gt;</a:t>
            </a:r>
            <a:endParaRPr sz="1400">
              <a:solidFill>
                <a:srgbClr val="000088"/>
              </a:solidFill>
              <a:latin typeface="Consolas"/>
              <a:ea typeface="Consolas"/>
              <a:cs typeface="Consolas"/>
              <a:sym typeface="Consolas"/>
            </a:endParaRPr>
          </a:p>
          <a:p>
            <a:pPr indent="0" lvl="0" marL="50800" marR="50800" rtl="0" algn="l">
              <a:lnSpc>
                <a:spcPct val="109090"/>
              </a:lnSpc>
              <a:spcBef>
                <a:spcPts val="1100"/>
              </a:spcBef>
              <a:spcAft>
                <a:spcPts val="0"/>
              </a:spcAft>
              <a:buNone/>
            </a:pPr>
            <a:r>
              <a:t/>
            </a:r>
            <a:endParaRPr sz="1400">
              <a:solidFill>
                <a:srgbClr val="000088"/>
              </a:solidFill>
              <a:latin typeface="Consolas"/>
              <a:ea typeface="Consolas"/>
              <a:cs typeface="Consolas"/>
              <a:sym typeface="Consolas"/>
            </a:endParaRPr>
          </a:p>
          <a:p>
            <a:pPr indent="-419100" lvl="0" marL="457200" rtl="0" algn="l">
              <a:spcBef>
                <a:spcPts val="800"/>
              </a:spcBef>
              <a:spcAft>
                <a:spcPts val="0"/>
              </a:spcAft>
              <a:buSzPts val="3000"/>
              <a:buChar char="●"/>
            </a:pPr>
            <a:r>
              <a:rPr lang="en"/>
              <a:t>b</a:t>
            </a:r>
            <a:r>
              <a:rPr lang="en"/>
              <a:t>uild.properties</a:t>
            </a:r>
            <a:endParaRPr/>
          </a:p>
          <a:p>
            <a:pPr indent="0" lvl="0" marL="50800" marR="50800" rtl="0" algn="l">
              <a:lnSpc>
                <a:spcPct val="115000"/>
              </a:lnSpc>
              <a:spcBef>
                <a:spcPts val="0"/>
              </a:spcBef>
              <a:spcAft>
                <a:spcPts val="0"/>
              </a:spcAft>
              <a:buNone/>
            </a:pPr>
            <a:r>
              <a:t/>
            </a:r>
            <a:endParaRPr sz="14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None/>
            </a:pPr>
            <a:r>
              <a:rPr lang="en" sz="1400">
                <a:solidFill>
                  <a:srgbClr val="313131"/>
                </a:solidFill>
                <a:latin typeface="Consolas"/>
                <a:ea typeface="Consolas"/>
                <a:cs typeface="Consolas"/>
                <a:sym typeface="Consolas"/>
              </a:rPr>
              <a:t># The Site Name</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sitename = http://cse.sc.edu</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buildversion = 3.3.2</a:t>
            </a:r>
            <a:endParaRPr sz="1400"/>
          </a:p>
        </p:txBody>
      </p:sp>
      <p:sp>
        <p:nvSpPr>
          <p:cNvPr id="179" name="Google Shape;179;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Conditions</a:t>
            </a:r>
            <a:endParaRPr/>
          </a:p>
        </p:txBody>
      </p:sp>
      <p:sp>
        <p:nvSpPr>
          <p:cNvPr id="185" name="Google Shape;185;p24"/>
          <p:cNvSpPr txBox="1"/>
          <p:nvPr>
            <p:ph idx="1" type="body"/>
          </p:nvPr>
        </p:nvSpPr>
        <p:spPr>
          <a:xfrm>
            <a:off x="457200" y="3535175"/>
            <a:ext cx="8229600" cy="30330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Clr>
                <a:schemeClr val="dk1"/>
              </a:buClr>
              <a:buSzPts val="2000"/>
              <a:buFont typeface="Arial"/>
              <a:buChar char="●"/>
            </a:pPr>
            <a:r>
              <a:rPr lang="en" sz="2000"/>
              <a:t>Conditions are properties whose value is determined by </a:t>
            </a:r>
            <a:r>
              <a:rPr b="1" lang="en" sz="2000"/>
              <a:t>and</a:t>
            </a:r>
            <a:r>
              <a:rPr lang="en" sz="2000"/>
              <a:t> and </a:t>
            </a:r>
            <a:r>
              <a:rPr b="1" lang="en" sz="2000"/>
              <a:t>or</a:t>
            </a:r>
            <a:r>
              <a:rPr lang="en" sz="2000"/>
              <a:t> expressions.</a:t>
            </a:r>
            <a:endParaRPr sz="2000"/>
          </a:p>
          <a:p>
            <a:pPr indent="-355600" lvl="1" marL="914400" marR="0" rtl="0" algn="l">
              <a:lnSpc>
                <a:spcPct val="100000"/>
              </a:lnSpc>
              <a:spcBef>
                <a:spcPts val="0"/>
              </a:spcBef>
              <a:spcAft>
                <a:spcPts val="0"/>
              </a:spcAft>
              <a:buSzPts val="2000"/>
              <a:buChar char="○"/>
            </a:pPr>
            <a:r>
              <a:rPr b="1" lang="en" sz="2000"/>
              <a:t>And</a:t>
            </a:r>
            <a:r>
              <a:rPr lang="en" sz="2000"/>
              <a:t> requires each listed property to be true.</a:t>
            </a:r>
            <a:endParaRPr sz="2000"/>
          </a:p>
          <a:p>
            <a:pPr indent="-355600" lvl="2" marL="1371600" marR="0" rtl="0" algn="l">
              <a:lnSpc>
                <a:spcPct val="100000"/>
              </a:lnSpc>
              <a:spcBef>
                <a:spcPts val="0"/>
              </a:spcBef>
              <a:spcAft>
                <a:spcPts val="0"/>
              </a:spcAft>
              <a:buSzPts val="2000"/>
              <a:buChar char="■"/>
            </a:pPr>
            <a:r>
              <a:rPr lang="en" sz="2000"/>
              <a:t>In this case, both foo.txt and bar.txt must exist.</a:t>
            </a:r>
            <a:endParaRPr sz="2000"/>
          </a:p>
          <a:p>
            <a:pPr indent="-342900" lvl="3" marL="1828800" marR="0" rtl="0" algn="l">
              <a:lnSpc>
                <a:spcPct val="100000"/>
              </a:lnSpc>
              <a:spcBef>
                <a:spcPts val="0"/>
              </a:spcBef>
              <a:spcAft>
                <a:spcPts val="0"/>
              </a:spcAft>
              <a:buSzPts val="1800"/>
              <a:buChar char="●"/>
            </a:pPr>
            <a:r>
              <a:rPr lang="en"/>
              <a:t>(</a:t>
            </a:r>
            <a:r>
              <a:rPr b="1" lang="en"/>
              <a:t>available</a:t>
            </a:r>
            <a:r>
              <a:rPr lang="en"/>
              <a:t> is an Ant command that checks for file existence)</a:t>
            </a:r>
            <a:endParaRPr/>
          </a:p>
          <a:p>
            <a:pPr indent="-355600" lvl="1" marL="914400" marR="0" rtl="0" algn="l">
              <a:lnSpc>
                <a:spcPct val="100000"/>
              </a:lnSpc>
              <a:spcBef>
                <a:spcPts val="0"/>
              </a:spcBef>
              <a:spcAft>
                <a:spcPts val="0"/>
              </a:spcAft>
              <a:buSzPts val="2000"/>
              <a:buChar char="○"/>
            </a:pPr>
            <a:r>
              <a:rPr b="1" lang="en" sz="2000"/>
              <a:t>Or </a:t>
            </a:r>
            <a:r>
              <a:rPr lang="en" sz="2000"/>
              <a:t>requires only one listed property to be true.</a:t>
            </a:r>
            <a:endParaRPr sz="2000"/>
          </a:p>
          <a:p>
            <a:pPr indent="-355600" lvl="1" marL="914400" marR="0" rtl="0" algn="l">
              <a:lnSpc>
                <a:spcPct val="100000"/>
              </a:lnSpc>
              <a:spcBef>
                <a:spcPts val="0"/>
              </a:spcBef>
              <a:spcAft>
                <a:spcPts val="0"/>
              </a:spcAft>
              <a:buSzPts val="2000"/>
              <a:buChar char="○"/>
            </a:pPr>
            <a:r>
              <a:rPr lang="en" sz="2000"/>
              <a:t>Calling target </a:t>
            </a:r>
            <a:r>
              <a:rPr b="1" lang="en" sz="2000"/>
              <a:t>myTarget.check</a:t>
            </a:r>
            <a:r>
              <a:rPr lang="en" sz="2000"/>
              <a:t> creates a property (</a:t>
            </a:r>
            <a:r>
              <a:rPr b="1" lang="en" sz="2000"/>
              <a:t>myTarget.run</a:t>
            </a:r>
            <a:r>
              <a:rPr lang="en" sz="2000"/>
              <a:t>) that is true if both files are present.</a:t>
            </a:r>
            <a:endParaRPr sz="2000"/>
          </a:p>
          <a:p>
            <a:pPr indent="-355600" lvl="1" marL="914400" marR="0" rtl="0" algn="l">
              <a:lnSpc>
                <a:spcPct val="100000"/>
              </a:lnSpc>
              <a:spcBef>
                <a:spcPts val="0"/>
              </a:spcBef>
              <a:spcAft>
                <a:spcPts val="0"/>
              </a:spcAft>
              <a:buSzPts val="2000"/>
              <a:buChar char="○"/>
            </a:pPr>
            <a:r>
              <a:rPr lang="en" sz="2000"/>
              <a:t>When </a:t>
            </a:r>
            <a:r>
              <a:rPr b="1" lang="en" sz="2000"/>
              <a:t>myTarget</a:t>
            </a:r>
            <a:r>
              <a:rPr lang="en" sz="2000"/>
              <a:t> is called, it will run only if myTarget.run is true.</a:t>
            </a:r>
            <a:endParaRPr sz="2000"/>
          </a:p>
        </p:txBody>
      </p:sp>
      <p:sp>
        <p:nvSpPr>
          <p:cNvPr id="186" name="Google Shape;186;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7" name="Google Shape;187;p24"/>
          <p:cNvSpPr txBox="1"/>
          <p:nvPr/>
        </p:nvSpPr>
        <p:spPr>
          <a:xfrm>
            <a:off x="399750" y="1623925"/>
            <a:ext cx="8287200" cy="2268300"/>
          </a:xfrm>
          <a:prstGeom prst="rect">
            <a:avLst/>
          </a:prstGeom>
          <a:noFill/>
          <a:ln>
            <a:noFill/>
          </a:ln>
        </p:spPr>
        <p:txBody>
          <a:bodyPr anchorCtr="0" anchor="t" bIns="91425" lIns="91425" spcFirstLastPara="1" rIns="91425" wrap="square" tIns="91425">
            <a:noAutofit/>
          </a:bodyPr>
          <a:lstStyle/>
          <a:p>
            <a:pPr indent="0" lvl="0" marL="50800" marR="50800" rtl="0" algn="l">
              <a:lnSpc>
                <a:spcPct val="109090"/>
              </a:lnSpc>
              <a:spcBef>
                <a:spcPts val="1100"/>
              </a:spcBef>
              <a:spcAft>
                <a:spcPts val="800"/>
              </a:spcAft>
              <a:buNone/>
            </a:pPr>
            <a:r>
              <a:rPr lang="en" sz="1200">
                <a:solidFill>
                  <a:srgbClr val="000088"/>
                </a:solidFill>
                <a:latin typeface="Consolas"/>
                <a:ea typeface="Consolas"/>
                <a:cs typeface="Consolas"/>
                <a:sym typeface="Consolas"/>
              </a:rPr>
              <a:t>&lt;target </a:t>
            </a:r>
            <a:r>
              <a:rPr lang="en" sz="1200">
                <a:solidFill>
                  <a:srgbClr val="7F0055"/>
                </a:solidFill>
                <a:latin typeface="Consolas"/>
                <a:ea typeface="Consolas"/>
                <a:cs typeface="Consolas"/>
                <a:sym typeface="Consolas"/>
              </a:rPr>
              <a:t>name =</a:t>
            </a:r>
            <a:r>
              <a:rPr lang="en" sz="1200">
                <a:solidFill>
                  <a:srgbClr val="000088"/>
                </a:solidFill>
                <a:latin typeface="Consolas"/>
                <a:ea typeface="Consolas"/>
                <a:cs typeface="Consolas"/>
                <a:sym typeface="Consolas"/>
              </a:rPr>
              <a:t> </a:t>
            </a:r>
            <a:r>
              <a:rPr lang="en" sz="1200">
                <a:solidFill>
                  <a:srgbClr val="008800"/>
                </a:solidFill>
                <a:latin typeface="Consolas"/>
                <a:ea typeface="Consolas"/>
                <a:cs typeface="Consolas"/>
                <a:sym typeface="Consolas"/>
              </a:rPr>
              <a:t>"myTarget"</a:t>
            </a:r>
            <a:r>
              <a:rPr lang="en" sz="1200">
                <a:solidFill>
                  <a:srgbClr val="000088"/>
                </a:solidFill>
                <a:latin typeface="Consolas"/>
                <a:ea typeface="Consolas"/>
                <a:cs typeface="Consolas"/>
                <a:sym typeface="Consolas"/>
              </a:rPr>
              <a:t> </a:t>
            </a:r>
            <a:r>
              <a:rPr lang="en" sz="1200">
                <a:solidFill>
                  <a:srgbClr val="7F0055"/>
                </a:solidFill>
                <a:latin typeface="Consolas"/>
                <a:ea typeface="Consolas"/>
                <a:cs typeface="Consolas"/>
                <a:sym typeface="Consolas"/>
              </a:rPr>
              <a:t>depends =</a:t>
            </a:r>
            <a:r>
              <a:rPr lang="en" sz="1200">
                <a:solidFill>
                  <a:srgbClr val="000088"/>
                </a:solidFill>
                <a:latin typeface="Consolas"/>
                <a:ea typeface="Consolas"/>
                <a:cs typeface="Consolas"/>
                <a:sym typeface="Consolas"/>
              </a:rPr>
              <a:t> </a:t>
            </a:r>
            <a:r>
              <a:rPr lang="en" sz="1200">
                <a:solidFill>
                  <a:srgbClr val="008800"/>
                </a:solidFill>
                <a:latin typeface="Consolas"/>
                <a:ea typeface="Consolas"/>
                <a:cs typeface="Consolas"/>
                <a:sym typeface="Consolas"/>
              </a:rPr>
              <a:t>"myTarget.check"</a:t>
            </a:r>
            <a:r>
              <a:rPr lang="en" sz="1200">
                <a:solidFill>
                  <a:srgbClr val="000088"/>
                </a:solidFill>
                <a:latin typeface="Consolas"/>
                <a:ea typeface="Consolas"/>
                <a:cs typeface="Consolas"/>
                <a:sym typeface="Consolas"/>
              </a:rPr>
              <a:t> </a:t>
            </a:r>
            <a:r>
              <a:rPr lang="en" sz="1200">
                <a:solidFill>
                  <a:srgbClr val="7F0055"/>
                </a:solidFill>
                <a:latin typeface="Consolas"/>
                <a:ea typeface="Consolas"/>
                <a:cs typeface="Consolas"/>
                <a:sym typeface="Consolas"/>
              </a:rPr>
              <a:t>if =</a:t>
            </a:r>
            <a:r>
              <a:rPr lang="en" sz="1200">
                <a:solidFill>
                  <a:srgbClr val="000088"/>
                </a:solidFill>
                <a:latin typeface="Consolas"/>
                <a:ea typeface="Consolas"/>
                <a:cs typeface="Consolas"/>
                <a:sym typeface="Consolas"/>
              </a:rPr>
              <a:t> </a:t>
            </a:r>
            <a:r>
              <a:rPr lang="en" sz="1200">
                <a:solidFill>
                  <a:srgbClr val="008800"/>
                </a:solidFill>
                <a:latin typeface="Consolas"/>
                <a:ea typeface="Consolas"/>
                <a:cs typeface="Consolas"/>
                <a:sym typeface="Consolas"/>
              </a:rPr>
              <a:t>"myTarget.run"</a:t>
            </a:r>
            <a:r>
              <a:rPr lang="en" sz="1200">
                <a:solidFill>
                  <a:srgbClr val="000088"/>
                </a:solidFill>
                <a:latin typeface="Consolas"/>
                <a:ea typeface="Consolas"/>
                <a:cs typeface="Consolas"/>
                <a:sym typeface="Consolas"/>
              </a:rPr>
              <a:t>&gt; </a:t>
            </a:r>
            <a:r>
              <a:rPr lang="en" sz="1200">
                <a:latin typeface="Consolas"/>
                <a:ea typeface="Consolas"/>
                <a:cs typeface="Consolas"/>
                <a:sym typeface="Consolas"/>
              </a:rPr>
              <a:t>...</a:t>
            </a:r>
            <a:r>
              <a:rPr lang="en" sz="1200">
                <a:latin typeface="Consolas"/>
                <a:ea typeface="Consolas"/>
                <a:cs typeface="Consolas"/>
                <a:sym typeface="Consolas"/>
              </a:rPr>
              <a:t>. </a:t>
            </a:r>
            <a:r>
              <a:rPr lang="en" sz="1200">
                <a:solidFill>
                  <a:srgbClr val="000088"/>
                </a:solidFill>
                <a:latin typeface="Consolas"/>
                <a:ea typeface="Consolas"/>
                <a:cs typeface="Consolas"/>
                <a:sym typeface="Consolas"/>
              </a:rPr>
              <a:t>&lt;/target&gt;</a:t>
            </a:r>
            <a:br>
              <a:rPr lang="en" sz="1200">
                <a:solidFill>
                  <a:srgbClr val="000088"/>
                </a:solidFill>
                <a:latin typeface="Consolas"/>
                <a:ea typeface="Consolas"/>
                <a:cs typeface="Consolas"/>
                <a:sym typeface="Consolas"/>
              </a:rPr>
            </a:br>
            <a:r>
              <a:rPr lang="en" sz="1200">
                <a:solidFill>
                  <a:srgbClr val="000088"/>
                </a:solidFill>
                <a:latin typeface="Consolas"/>
                <a:ea typeface="Consolas"/>
                <a:cs typeface="Consolas"/>
                <a:sym typeface="Consolas"/>
              </a:rPr>
              <a:t>&lt;target </a:t>
            </a:r>
            <a:r>
              <a:rPr lang="en" sz="1200">
                <a:solidFill>
                  <a:srgbClr val="7F0055"/>
                </a:solidFill>
                <a:latin typeface="Consolas"/>
                <a:ea typeface="Consolas"/>
                <a:cs typeface="Consolas"/>
                <a:sym typeface="Consolas"/>
              </a:rPr>
              <a:t>name =</a:t>
            </a:r>
            <a:r>
              <a:rPr lang="en" sz="1200">
                <a:solidFill>
                  <a:srgbClr val="000088"/>
                </a:solidFill>
                <a:latin typeface="Consolas"/>
                <a:ea typeface="Consolas"/>
                <a:cs typeface="Consolas"/>
                <a:sym typeface="Consolas"/>
              </a:rPr>
              <a:t> </a:t>
            </a:r>
            <a:r>
              <a:rPr lang="en" sz="1200">
                <a:solidFill>
                  <a:srgbClr val="008800"/>
                </a:solidFill>
                <a:latin typeface="Consolas"/>
                <a:ea typeface="Consolas"/>
                <a:cs typeface="Consolas"/>
                <a:sym typeface="Consolas"/>
              </a:rPr>
              <a:t>"myTarget.check"</a:t>
            </a:r>
            <a:r>
              <a:rPr lang="en" sz="1200">
                <a:solidFill>
                  <a:srgbClr val="000088"/>
                </a:solidFill>
                <a:latin typeface="Consolas"/>
                <a:ea typeface="Consolas"/>
                <a:cs typeface="Consolas"/>
                <a:sym typeface="Consolas"/>
              </a:rPr>
              <a:t>&gt;</a:t>
            </a:r>
            <a:br>
              <a:rPr lang="en" sz="1200">
                <a:solidFill>
                  <a:srgbClr val="000088"/>
                </a:solidFill>
                <a:latin typeface="Consolas"/>
                <a:ea typeface="Consolas"/>
                <a:cs typeface="Consolas"/>
                <a:sym typeface="Consolas"/>
              </a:rPr>
            </a:br>
            <a:r>
              <a:rPr lang="en" sz="1200">
                <a:solidFill>
                  <a:srgbClr val="000088"/>
                </a:solidFill>
                <a:latin typeface="Consolas"/>
                <a:ea typeface="Consolas"/>
                <a:cs typeface="Consolas"/>
                <a:sym typeface="Consolas"/>
              </a:rPr>
              <a:t>    &lt;condition </a:t>
            </a:r>
            <a:r>
              <a:rPr lang="en" sz="1200">
                <a:solidFill>
                  <a:srgbClr val="7F0055"/>
                </a:solidFill>
                <a:latin typeface="Consolas"/>
                <a:ea typeface="Consolas"/>
                <a:cs typeface="Consolas"/>
                <a:sym typeface="Consolas"/>
              </a:rPr>
              <a:t>property =</a:t>
            </a:r>
            <a:r>
              <a:rPr lang="en" sz="1200">
                <a:solidFill>
                  <a:srgbClr val="000088"/>
                </a:solidFill>
                <a:latin typeface="Consolas"/>
                <a:ea typeface="Consolas"/>
                <a:cs typeface="Consolas"/>
                <a:sym typeface="Consolas"/>
              </a:rPr>
              <a:t> </a:t>
            </a:r>
            <a:r>
              <a:rPr lang="en" sz="1200">
                <a:solidFill>
                  <a:srgbClr val="008800"/>
                </a:solidFill>
                <a:latin typeface="Consolas"/>
                <a:ea typeface="Consolas"/>
                <a:cs typeface="Consolas"/>
                <a:sym typeface="Consolas"/>
              </a:rPr>
              <a:t>"myTarget.run"</a:t>
            </a:r>
            <a:r>
              <a:rPr lang="en" sz="1200">
                <a:solidFill>
                  <a:srgbClr val="000088"/>
                </a:solidFill>
                <a:latin typeface="Consolas"/>
                <a:ea typeface="Consolas"/>
                <a:cs typeface="Consolas"/>
                <a:sym typeface="Consolas"/>
              </a:rPr>
              <a:t>&gt;</a:t>
            </a:r>
            <a:br>
              <a:rPr lang="en" sz="1200">
                <a:solidFill>
                  <a:srgbClr val="000088"/>
                </a:solidFill>
                <a:latin typeface="Consolas"/>
                <a:ea typeface="Consolas"/>
                <a:cs typeface="Consolas"/>
                <a:sym typeface="Consolas"/>
              </a:rPr>
            </a:br>
            <a:r>
              <a:rPr lang="en" sz="1200">
                <a:solidFill>
                  <a:srgbClr val="000088"/>
                </a:solidFill>
                <a:latin typeface="Consolas"/>
                <a:ea typeface="Consolas"/>
                <a:cs typeface="Consolas"/>
                <a:sym typeface="Consolas"/>
              </a:rPr>
              <a:t>        &lt;and&gt;</a:t>
            </a:r>
            <a:br>
              <a:rPr lang="en" sz="1200">
                <a:solidFill>
                  <a:srgbClr val="000088"/>
                </a:solidFill>
                <a:latin typeface="Consolas"/>
                <a:ea typeface="Consolas"/>
                <a:cs typeface="Consolas"/>
                <a:sym typeface="Consolas"/>
              </a:rPr>
            </a:br>
            <a:r>
              <a:rPr lang="en" sz="1200">
                <a:solidFill>
                  <a:srgbClr val="000088"/>
                </a:solidFill>
                <a:latin typeface="Consolas"/>
                <a:ea typeface="Consolas"/>
                <a:cs typeface="Consolas"/>
                <a:sym typeface="Consolas"/>
              </a:rPr>
              <a:t>            &lt;available </a:t>
            </a:r>
            <a:r>
              <a:rPr lang="en" sz="1200">
                <a:solidFill>
                  <a:srgbClr val="7F0055"/>
                </a:solidFill>
                <a:latin typeface="Consolas"/>
                <a:ea typeface="Consolas"/>
                <a:cs typeface="Consolas"/>
                <a:sym typeface="Consolas"/>
              </a:rPr>
              <a:t>file =</a:t>
            </a:r>
            <a:r>
              <a:rPr lang="en" sz="1200">
                <a:solidFill>
                  <a:srgbClr val="000088"/>
                </a:solidFill>
                <a:latin typeface="Consolas"/>
                <a:ea typeface="Consolas"/>
                <a:cs typeface="Consolas"/>
                <a:sym typeface="Consolas"/>
              </a:rPr>
              <a:t> </a:t>
            </a:r>
            <a:r>
              <a:rPr lang="en" sz="1200">
                <a:solidFill>
                  <a:srgbClr val="008800"/>
                </a:solidFill>
                <a:latin typeface="Consolas"/>
                <a:ea typeface="Consolas"/>
                <a:cs typeface="Consolas"/>
                <a:sym typeface="Consolas"/>
              </a:rPr>
              <a:t>"foo.txt"</a:t>
            </a:r>
            <a:r>
              <a:rPr lang="en" sz="1200">
                <a:solidFill>
                  <a:srgbClr val="000088"/>
                </a:solidFill>
                <a:latin typeface="Consolas"/>
                <a:ea typeface="Consolas"/>
                <a:cs typeface="Consolas"/>
                <a:sym typeface="Consolas"/>
              </a:rPr>
              <a:t>/&gt;</a:t>
            </a:r>
            <a:br>
              <a:rPr lang="en" sz="1200">
                <a:solidFill>
                  <a:srgbClr val="000088"/>
                </a:solidFill>
                <a:latin typeface="Consolas"/>
                <a:ea typeface="Consolas"/>
                <a:cs typeface="Consolas"/>
                <a:sym typeface="Consolas"/>
              </a:rPr>
            </a:br>
            <a:r>
              <a:rPr lang="en" sz="1200">
                <a:solidFill>
                  <a:srgbClr val="000088"/>
                </a:solidFill>
                <a:latin typeface="Consolas"/>
                <a:ea typeface="Consolas"/>
                <a:cs typeface="Consolas"/>
                <a:sym typeface="Consolas"/>
              </a:rPr>
              <a:t>            &lt;available </a:t>
            </a:r>
            <a:r>
              <a:rPr lang="en" sz="1200">
                <a:solidFill>
                  <a:srgbClr val="7F0055"/>
                </a:solidFill>
                <a:latin typeface="Consolas"/>
                <a:ea typeface="Consolas"/>
                <a:cs typeface="Consolas"/>
                <a:sym typeface="Consolas"/>
              </a:rPr>
              <a:t>file =</a:t>
            </a:r>
            <a:r>
              <a:rPr lang="en" sz="1200">
                <a:solidFill>
                  <a:srgbClr val="000088"/>
                </a:solidFill>
                <a:latin typeface="Consolas"/>
                <a:ea typeface="Consolas"/>
                <a:cs typeface="Consolas"/>
                <a:sym typeface="Consolas"/>
              </a:rPr>
              <a:t> </a:t>
            </a:r>
            <a:r>
              <a:rPr lang="en" sz="1200">
                <a:solidFill>
                  <a:srgbClr val="008800"/>
                </a:solidFill>
                <a:latin typeface="Consolas"/>
                <a:ea typeface="Consolas"/>
                <a:cs typeface="Consolas"/>
                <a:sym typeface="Consolas"/>
              </a:rPr>
              <a:t>"bar.txt"</a:t>
            </a:r>
            <a:r>
              <a:rPr lang="en" sz="1200">
                <a:solidFill>
                  <a:srgbClr val="000088"/>
                </a:solidFill>
                <a:latin typeface="Consolas"/>
                <a:ea typeface="Consolas"/>
                <a:cs typeface="Consolas"/>
                <a:sym typeface="Consolas"/>
              </a:rPr>
              <a:t>/&gt;</a:t>
            </a:r>
            <a:br>
              <a:rPr lang="en" sz="1200">
                <a:solidFill>
                  <a:srgbClr val="000088"/>
                </a:solidFill>
                <a:latin typeface="Consolas"/>
                <a:ea typeface="Consolas"/>
                <a:cs typeface="Consolas"/>
                <a:sym typeface="Consolas"/>
              </a:rPr>
            </a:br>
            <a:r>
              <a:rPr lang="en" sz="1200">
                <a:solidFill>
                  <a:srgbClr val="000088"/>
                </a:solidFill>
                <a:latin typeface="Consolas"/>
                <a:ea typeface="Consolas"/>
                <a:cs typeface="Consolas"/>
                <a:sym typeface="Consolas"/>
              </a:rPr>
              <a:t>        &lt;/and&gt;</a:t>
            </a:r>
            <a:br>
              <a:rPr lang="en" sz="1200">
                <a:solidFill>
                  <a:srgbClr val="000088"/>
                </a:solidFill>
                <a:latin typeface="Consolas"/>
                <a:ea typeface="Consolas"/>
                <a:cs typeface="Consolas"/>
                <a:sym typeface="Consolas"/>
              </a:rPr>
            </a:br>
            <a:r>
              <a:rPr lang="en" sz="1200">
                <a:solidFill>
                  <a:srgbClr val="000088"/>
                </a:solidFill>
                <a:latin typeface="Consolas"/>
                <a:ea typeface="Consolas"/>
                <a:cs typeface="Consolas"/>
                <a:sym typeface="Consolas"/>
              </a:rPr>
              <a:t>    &lt;/condition&gt;</a:t>
            </a:r>
            <a:br>
              <a:rPr lang="en" sz="1200">
                <a:solidFill>
                  <a:srgbClr val="000088"/>
                </a:solidFill>
                <a:latin typeface="Consolas"/>
                <a:ea typeface="Consolas"/>
                <a:cs typeface="Consolas"/>
                <a:sym typeface="Consolas"/>
              </a:rPr>
            </a:br>
            <a:r>
              <a:rPr lang="en" sz="1200">
                <a:solidFill>
                  <a:srgbClr val="000088"/>
                </a:solidFill>
                <a:latin typeface="Consolas"/>
                <a:ea typeface="Consolas"/>
                <a:cs typeface="Consolas"/>
                <a:sym typeface="Consolas"/>
              </a:rPr>
              <a:t>&lt;/target&gt;</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Ant Utilities</a:t>
            </a:r>
            <a:endParaRPr/>
          </a:p>
        </p:txBody>
      </p:sp>
      <p:sp>
        <p:nvSpPr>
          <p:cNvPr id="193" name="Google Shape;193;p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b="1" lang="en" sz="2400"/>
              <a:t>Fileset </a:t>
            </a:r>
            <a:r>
              <a:rPr lang="en" sz="2400"/>
              <a:t>generates a list of files matching set criteria for inclusion or exclusion.</a:t>
            </a:r>
            <a:endParaRPr sz="2400"/>
          </a:p>
          <a:p>
            <a:pPr indent="-355600" lvl="1" marL="914400" rtl="0" algn="l">
              <a:spcBef>
                <a:spcPts val="0"/>
              </a:spcBef>
              <a:spcAft>
                <a:spcPts val="0"/>
              </a:spcAft>
              <a:buSzPts val="2000"/>
              <a:buChar char="○"/>
            </a:pPr>
            <a:r>
              <a:rPr lang="en" sz="2000"/>
              <a:t>** means that the file can be in any subdirectory.</a:t>
            </a:r>
            <a:endParaRPr sz="2000"/>
          </a:p>
          <a:p>
            <a:pPr indent="-355600" lvl="1" marL="914400" rtl="0" algn="l">
              <a:spcBef>
                <a:spcPts val="0"/>
              </a:spcBef>
              <a:spcAft>
                <a:spcPts val="0"/>
              </a:spcAft>
              <a:buSzPts val="2000"/>
              <a:buChar char="○"/>
            </a:pPr>
            <a:r>
              <a:rPr lang="en" sz="2000"/>
              <a:t>* allows partial file name matches.</a:t>
            </a:r>
            <a:endParaRPr sz="2000"/>
          </a:p>
          <a:p>
            <a:pPr indent="0" lvl="0" marL="50800" marR="50800" rtl="0" algn="l">
              <a:lnSpc>
                <a:spcPct val="109090"/>
              </a:lnSpc>
              <a:spcBef>
                <a:spcPts val="1100"/>
              </a:spcBef>
              <a:spcAft>
                <a:spcPts val="0"/>
              </a:spcAft>
              <a:buNone/>
            </a:pPr>
            <a:r>
              <a:rPr lang="en" sz="1400">
                <a:solidFill>
                  <a:srgbClr val="000088"/>
                </a:solidFill>
                <a:latin typeface="Consolas"/>
                <a:ea typeface="Consolas"/>
                <a:cs typeface="Consolas"/>
                <a:sym typeface="Consolas"/>
              </a:rPr>
              <a:t>&lt;fileset</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dir</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"${src}"</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casesensitive</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"yes"</a:t>
            </a:r>
            <a:r>
              <a:rPr lang="en" sz="1400">
                <a:solidFill>
                  <a:srgbClr val="000088"/>
                </a:solidFill>
                <a:latin typeface="Consolas"/>
                <a:ea typeface="Consolas"/>
                <a:cs typeface="Consolas"/>
                <a:sym typeface="Consolas"/>
              </a:rPr>
              <a:t>&gt;</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&lt;include</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name</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"**/*.java"</a:t>
            </a:r>
            <a:r>
              <a:rPr lang="en" sz="1400">
                <a:solidFill>
                  <a:srgbClr val="000088"/>
                </a:solidFill>
                <a:latin typeface="Consolas"/>
                <a:ea typeface="Consolas"/>
                <a:cs typeface="Consolas"/>
                <a:sym typeface="Consolas"/>
              </a:rPr>
              <a:t>/&gt;</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&lt;exclude</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name</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"**/*Stub*"</a:t>
            </a:r>
            <a:r>
              <a:rPr lang="en" sz="1400">
                <a:solidFill>
                  <a:srgbClr val="000088"/>
                </a:solidFill>
                <a:latin typeface="Consolas"/>
                <a:ea typeface="Consolas"/>
                <a:cs typeface="Consolas"/>
                <a:sym typeface="Consolas"/>
              </a:rPr>
              <a:t>/&gt;</a:t>
            </a:r>
            <a:br>
              <a:rPr lang="en" sz="1400">
                <a:solidFill>
                  <a:srgbClr val="313131"/>
                </a:solidFill>
                <a:latin typeface="Consolas"/>
                <a:ea typeface="Consolas"/>
                <a:cs typeface="Consolas"/>
                <a:sym typeface="Consolas"/>
              </a:rPr>
            </a:br>
            <a:r>
              <a:rPr lang="en" sz="1400">
                <a:solidFill>
                  <a:srgbClr val="000088"/>
                </a:solidFill>
                <a:latin typeface="Consolas"/>
                <a:ea typeface="Consolas"/>
                <a:cs typeface="Consolas"/>
                <a:sym typeface="Consolas"/>
              </a:rPr>
              <a:t>&lt;/fileset&gt;</a:t>
            </a:r>
            <a:endParaRPr/>
          </a:p>
          <a:p>
            <a:pPr indent="-381000" lvl="0" marL="457200" rtl="0" algn="l">
              <a:spcBef>
                <a:spcPts val="800"/>
              </a:spcBef>
              <a:spcAft>
                <a:spcPts val="0"/>
              </a:spcAft>
              <a:buSzPts val="2400"/>
              <a:buChar char="●"/>
            </a:pPr>
            <a:r>
              <a:rPr b="1" lang="en" sz="2400"/>
              <a:t>Path</a:t>
            </a:r>
            <a:r>
              <a:rPr lang="en" sz="2400"/>
              <a:t> is used to represent a classpath. </a:t>
            </a:r>
            <a:endParaRPr sz="2400"/>
          </a:p>
          <a:p>
            <a:pPr indent="-355600" lvl="1" marL="914400" rtl="0" algn="l">
              <a:spcBef>
                <a:spcPts val="0"/>
              </a:spcBef>
              <a:spcAft>
                <a:spcPts val="0"/>
              </a:spcAft>
              <a:buSzPts val="2000"/>
              <a:buChar char="○"/>
            </a:pPr>
            <a:r>
              <a:rPr b="1" lang="en" sz="2000"/>
              <a:t>p</a:t>
            </a:r>
            <a:r>
              <a:rPr b="1" lang="en" sz="2000"/>
              <a:t>athelement</a:t>
            </a:r>
            <a:r>
              <a:rPr lang="en" sz="2000"/>
              <a:t> is used to add items or other paths to the path.</a:t>
            </a:r>
            <a:endParaRPr sz="2000"/>
          </a:p>
          <a:p>
            <a:pPr indent="0" lvl="0" marL="50800" marR="50800" rtl="0" algn="l">
              <a:lnSpc>
                <a:spcPct val="109090"/>
              </a:lnSpc>
              <a:spcBef>
                <a:spcPts val="1100"/>
              </a:spcBef>
              <a:spcAft>
                <a:spcPts val="800"/>
              </a:spcAft>
              <a:buNone/>
            </a:pPr>
            <a:r>
              <a:rPr lang="en" sz="1400">
                <a:solidFill>
                  <a:srgbClr val="000088"/>
                </a:solidFill>
                <a:latin typeface="Consolas"/>
                <a:ea typeface="Consolas"/>
                <a:cs typeface="Consolas"/>
                <a:sym typeface="Consolas"/>
              </a:rPr>
              <a:t>&lt;path</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id</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"build.classpath.jar"</a:t>
            </a:r>
            <a:r>
              <a:rPr lang="en" sz="1400">
                <a:solidFill>
                  <a:srgbClr val="000088"/>
                </a:solidFill>
                <a:latin typeface="Consolas"/>
                <a:ea typeface="Consolas"/>
                <a:cs typeface="Consolas"/>
                <a:sym typeface="Consolas"/>
              </a:rPr>
              <a:t>&gt;</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&lt;pathelement</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path</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"${env.J2EE_HOME}/j2ee.jar"</a:t>
            </a:r>
            <a:r>
              <a:rPr lang="en" sz="1400">
                <a:solidFill>
                  <a:srgbClr val="000088"/>
                </a:solidFill>
                <a:latin typeface="Consolas"/>
                <a:ea typeface="Consolas"/>
                <a:cs typeface="Consolas"/>
                <a:sym typeface="Consolas"/>
              </a:rPr>
              <a:t>/&gt;</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&lt;fileset</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dir</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"lib"</a:t>
            </a:r>
            <a:r>
              <a:rPr lang="en" sz="1400">
                <a:solidFill>
                  <a:srgbClr val="000088"/>
                </a:solidFill>
                <a:latin typeface="Consolas"/>
                <a:ea typeface="Consolas"/>
                <a:cs typeface="Consolas"/>
                <a:sym typeface="Consolas"/>
              </a:rPr>
              <a:t>&gt;</a:t>
            </a: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&lt;include</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name</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"**/*.jar"</a:t>
            </a:r>
            <a:r>
              <a:rPr lang="en" sz="1400">
                <a:solidFill>
                  <a:srgbClr val="000088"/>
                </a:solidFill>
                <a:latin typeface="Consolas"/>
                <a:ea typeface="Consolas"/>
                <a:cs typeface="Consolas"/>
                <a:sym typeface="Consolas"/>
              </a:rPr>
              <a:t>/&gt;</a:t>
            </a: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&lt;/fileset&gt;</a:t>
            </a:r>
            <a:br>
              <a:rPr lang="en" sz="1400">
                <a:solidFill>
                  <a:srgbClr val="313131"/>
                </a:solidFill>
                <a:latin typeface="Consolas"/>
                <a:ea typeface="Consolas"/>
                <a:cs typeface="Consolas"/>
                <a:sym typeface="Consolas"/>
              </a:rPr>
            </a:br>
            <a:r>
              <a:rPr lang="en" sz="1400">
                <a:solidFill>
                  <a:srgbClr val="000088"/>
                </a:solidFill>
                <a:latin typeface="Consolas"/>
                <a:ea typeface="Consolas"/>
                <a:cs typeface="Consolas"/>
                <a:sym typeface="Consolas"/>
              </a:rPr>
              <a:t>&lt;/path&gt;</a:t>
            </a:r>
            <a:endParaRPr sz="1400"/>
          </a:p>
        </p:txBody>
      </p:sp>
      <p:sp>
        <p:nvSpPr>
          <p:cNvPr id="194" name="Google Shape;194;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Building a Project</a:t>
            </a:r>
            <a:endParaRPr/>
          </a:p>
        </p:txBody>
      </p:sp>
      <p:sp>
        <p:nvSpPr>
          <p:cNvPr id="200" name="Google Shape;200;p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50800" rtl="0" algn="l">
              <a:lnSpc>
                <a:spcPct val="109090"/>
              </a:lnSpc>
              <a:spcBef>
                <a:spcPts val="1100"/>
              </a:spcBef>
              <a:spcAft>
                <a:spcPts val="0"/>
              </a:spcAft>
              <a:buNone/>
            </a:pPr>
            <a:r>
              <a:rPr lang="en" sz="1400">
                <a:solidFill>
                  <a:srgbClr val="000088"/>
                </a:solidFill>
                <a:latin typeface="Consolas"/>
                <a:ea typeface="Consolas"/>
                <a:cs typeface="Consolas"/>
                <a:sym typeface="Consolas"/>
              </a:rPr>
              <a:t>&lt;project</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name</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"Hello-World"</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basedir</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default</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"build"</a:t>
            </a:r>
            <a:r>
              <a:rPr lang="en" sz="1400">
                <a:solidFill>
                  <a:srgbClr val="000088"/>
                </a:solidFill>
                <a:latin typeface="Consolas"/>
                <a:ea typeface="Consolas"/>
                <a:cs typeface="Consolas"/>
                <a:sym typeface="Consolas"/>
              </a:rPr>
              <a:t>&gt;</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&lt;property</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name</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"src.dir"</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value</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"src"</a:t>
            </a:r>
            <a:r>
              <a:rPr lang="en" sz="1400">
                <a:solidFill>
                  <a:srgbClr val="000088"/>
                </a:solidFill>
                <a:latin typeface="Consolas"/>
                <a:ea typeface="Consolas"/>
                <a:cs typeface="Consolas"/>
                <a:sym typeface="Consolas"/>
              </a:rPr>
              <a:t>/&gt;</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&lt;property</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name</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"build.dir"</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value</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"target"</a:t>
            </a:r>
            <a:r>
              <a:rPr lang="en" sz="1400">
                <a:solidFill>
                  <a:srgbClr val="000088"/>
                </a:solidFill>
                <a:latin typeface="Consolas"/>
                <a:ea typeface="Consolas"/>
                <a:cs typeface="Consolas"/>
                <a:sym typeface="Consolas"/>
              </a:rPr>
              <a:t>/&gt;</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&lt;path</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id</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"master-classpath"</a:t>
            </a:r>
            <a:r>
              <a:rPr lang="en" sz="1400">
                <a:solidFill>
                  <a:srgbClr val="000088"/>
                </a:solidFill>
                <a:latin typeface="Consolas"/>
                <a:ea typeface="Consolas"/>
                <a:cs typeface="Consolas"/>
                <a:sym typeface="Consolas"/>
              </a:rPr>
              <a:t>&gt;</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&lt;fileset</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dir</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"${src.dir}/lib"</a:t>
            </a:r>
            <a:r>
              <a:rPr lang="en" sz="1400">
                <a:solidFill>
                  <a:srgbClr val="000088"/>
                </a:solidFill>
                <a:latin typeface="Consolas"/>
                <a:ea typeface="Consolas"/>
                <a:cs typeface="Consolas"/>
                <a:sym typeface="Consolas"/>
              </a:rPr>
              <a:t>&gt;</a:t>
            </a: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&lt;include</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name</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"*.jar"</a:t>
            </a:r>
            <a:r>
              <a:rPr lang="en" sz="1400">
                <a:solidFill>
                  <a:srgbClr val="000088"/>
                </a:solidFill>
                <a:latin typeface="Consolas"/>
                <a:ea typeface="Consolas"/>
                <a:cs typeface="Consolas"/>
                <a:sym typeface="Consolas"/>
              </a:rPr>
              <a:t>/&gt;</a:t>
            </a: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&lt;/fileset&gt;</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&lt;pathelement</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path</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"${build.dir}"</a:t>
            </a:r>
            <a:r>
              <a:rPr lang="en" sz="1400">
                <a:solidFill>
                  <a:srgbClr val="000088"/>
                </a:solidFill>
                <a:latin typeface="Consolas"/>
                <a:ea typeface="Consolas"/>
                <a:cs typeface="Consolas"/>
                <a:sym typeface="Consolas"/>
              </a:rPr>
              <a:t>/&gt;</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&lt;/path&gt;</a:t>
            </a:r>
            <a:endParaRPr sz="1400">
              <a:solidFill>
                <a:srgbClr val="000088"/>
              </a:solidFill>
              <a:latin typeface="Consolas"/>
              <a:ea typeface="Consolas"/>
              <a:cs typeface="Consolas"/>
              <a:sym typeface="Consolas"/>
            </a:endParaRPr>
          </a:p>
          <a:p>
            <a:pPr indent="0" lvl="0" marL="0" marR="50800" rtl="0" algn="l">
              <a:lnSpc>
                <a:spcPct val="109090"/>
              </a:lnSpc>
              <a:spcBef>
                <a:spcPts val="1100"/>
              </a:spcBef>
              <a:spcAft>
                <a:spcPts val="0"/>
              </a:spcAft>
              <a:buClr>
                <a:schemeClr val="dk1"/>
              </a:buClr>
              <a:buSzPts val="1100"/>
              <a:buFont typeface="Arial"/>
              <a:buNone/>
            </a:pPr>
            <a:r>
              <a:rPr lang="en" sz="1400">
                <a:solidFill>
                  <a:srgbClr val="313131"/>
                </a:solidFill>
                <a:latin typeface="Consolas"/>
                <a:ea typeface="Consolas"/>
                <a:cs typeface="Consolas"/>
                <a:sym typeface="Consolas"/>
              </a:rPr>
              <a:t>   </a:t>
            </a:r>
            <a:r>
              <a:rPr lang="en" sz="1400">
                <a:solidFill>
                  <a:srgbClr val="313131"/>
                </a:solidFill>
                <a:latin typeface="Consolas"/>
                <a:ea typeface="Consolas"/>
                <a:cs typeface="Consolas"/>
                <a:sym typeface="Consolas"/>
              </a:rPr>
              <a:t>...</a:t>
            </a:r>
            <a:br>
              <a:rPr lang="en" sz="1400">
                <a:solidFill>
                  <a:srgbClr val="313131"/>
                </a:solidFill>
                <a:latin typeface="Consolas"/>
                <a:ea typeface="Consolas"/>
                <a:cs typeface="Consolas"/>
                <a:sym typeface="Consolas"/>
              </a:rPr>
            </a:br>
            <a:r>
              <a:rPr lang="en" sz="1400">
                <a:solidFill>
                  <a:srgbClr val="000088"/>
                </a:solidFill>
                <a:latin typeface="Consolas"/>
                <a:ea typeface="Consolas"/>
                <a:cs typeface="Consolas"/>
                <a:sym typeface="Consolas"/>
              </a:rPr>
              <a:t>&lt;/project&gt;</a:t>
            </a:r>
            <a:endParaRPr sz="1400">
              <a:solidFill>
                <a:srgbClr val="000088"/>
              </a:solidFill>
            </a:endParaRPr>
          </a:p>
          <a:p>
            <a:pPr indent="-381000" lvl="0" marL="457200" rtl="0" algn="l">
              <a:spcBef>
                <a:spcPts val="800"/>
              </a:spcBef>
              <a:spcAft>
                <a:spcPts val="0"/>
              </a:spcAft>
              <a:buSzPts val="2400"/>
              <a:buChar char="●"/>
            </a:pPr>
            <a:r>
              <a:rPr lang="en" sz="2400"/>
              <a:t>Properties </a:t>
            </a:r>
            <a:r>
              <a:rPr b="1" lang="en" sz="2400"/>
              <a:t>src.dir</a:t>
            </a:r>
            <a:r>
              <a:rPr lang="en" sz="2400"/>
              <a:t> and </a:t>
            </a:r>
            <a:r>
              <a:rPr b="1" lang="en" sz="2400"/>
              <a:t>build.dir</a:t>
            </a:r>
            <a:r>
              <a:rPr lang="en" sz="2400"/>
              <a:t> define where the source files are stored and where the built classes are deployed.</a:t>
            </a:r>
            <a:endParaRPr sz="2400"/>
          </a:p>
          <a:p>
            <a:pPr indent="-381000" lvl="0" marL="457200" rtl="0" algn="l">
              <a:spcBef>
                <a:spcPts val="0"/>
              </a:spcBef>
              <a:spcAft>
                <a:spcPts val="0"/>
              </a:spcAft>
              <a:buSzPts val="2400"/>
              <a:buChar char="●"/>
            </a:pPr>
            <a:r>
              <a:rPr lang="en" sz="2400"/>
              <a:t>Path </a:t>
            </a:r>
            <a:r>
              <a:rPr b="1" lang="en" sz="2400"/>
              <a:t>master-classpath </a:t>
            </a:r>
            <a:r>
              <a:rPr lang="en" sz="2400"/>
              <a:t>includes all JAR files in the lib folder and all files in the build.dir folder.</a:t>
            </a:r>
            <a:endParaRPr sz="2400"/>
          </a:p>
        </p:txBody>
      </p:sp>
      <p:sp>
        <p:nvSpPr>
          <p:cNvPr id="201" name="Google Shape;201;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Building a Project</a:t>
            </a:r>
            <a:endParaRPr/>
          </a:p>
        </p:txBody>
      </p:sp>
      <p:sp>
        <p:nvSpPr>
          <p:cNvPr id="207" name="Google Shape;207;p2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50800" rtl="0" algn="l">
              <a:lnSpc>
                <a:spcPct val="109090"/>
              </a:lnSpc>
              <a:spcBef>
                <a:spcPts val="1100"/>
              </a:spcBef>
              <a:spcAft>
                <a:spcPts val="0"/>
              </a:spcAft>
              <a:buNone/>
            </a:pPr>
            <a:r>
              <a:rPr lang="en" sz="1400">
                <a:solidFill>
                  <a:srgbClr val="000088"/>
                </a:solidFill>
                <a:latin typeface="Consolas"/>
                <a:ea typeface="Consolas"/>
                <a:cs typeface="Consolas"/>
                <a:sym typeface="Consolas"/>
              </a:rPr>
              <a:t>&lt;project</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name</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"Hello-World"</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basedir</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default</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"build"</a:t>
            </a:r>
            <a:r>
              <a:rPr lang="en" sz="1400">
                <a:solidFill>
                  <a:srgbClr val="000088"/>
                </a:solidFill>
                <a:latin typeface="Consolas"/>
                <a:ea typeface="Consolas"/>
                <a:cs typeface="Consolas"/>
                <a:sym typeface="Consolas"/>
              </a:rPr>
              <a:t>&gt;</a:t>
            </a:r>
            <a:endParaRPr sz="1400">
              <a:solidFill>
                <a:srgbClr val="000088"/>
              </a:solidFill>
              <a:latin typeface="Consolas"/>
              <a:ea typeface="Consolas"/>
              <a:cs typeface="Consolas"/>
              <a:sym typeface="Consolas"/>
            </a:endParaRPr>
          </a:p>
          <a:p>
            <a:pPr indent="0" lvl="0" marL="0" marR="50800" rtl="0" algn="l">
              <a:lnSpc>
                <a:spcPct val="109090"/>
              </a:lnSpc>
              <a:spcBef>
                <a:spcPts val="1100"/>
              </a:spcBef>
              <a:spcAft>
                <a:spcPts val="0"/>
              </a:spcAft>
              <a:buNone/>
            </a:pPr>
            <a:r>
              <a:rPr lang="en" sz="1400">
                <a:solidFill>
                  <a:srgbClr val="313131"/>
                </a:solidFill>
                <a:latin typeface="Consolas"/>
                <a:ea typeface="Consolas"/>
                <a:cs typeface="Consolas"/>
                <a:sym typeface="Consolas"/>
              </a:rPr>
              <a:t>   </a:t>
            </a:r>
            <a:r>
              <a:rPr lang="en" sz="1400">
                <a:solidFill>
                  <a:srgbClr val="313131"/>
                </a:solidFill>
                <a:latin typeface="Consolas"/>
                <a:ea typeface="Consolas"/>
                <a:cs typeface="Consolas"/>
                <a:sym typeface="Consolas"/>
              </a:rPr>
              <a:t>...</a:t>
            </a:r>
            <a:r>
              <a:rPr lang="en" sz="1400">
                <a:solidFill>
                  <a:srgbClr val="313131"/>
                </a:solidFill>
                <a:latin typeface="Consolas"/>
                <a:ea typeface="Consolas"/>
                <a:cs typeface="Consolas"/>
                <a:sym typeface="Consolas"/>
              </a:rPr>
              <a:t> </a:t>
            </a:r>
            <a:endParaRPr sz="1400">
              <a:solidFill>
                <a:srgbClr val="313131"/>
              </a:solidFill>
              <a:latin typeface="Consolas"/>
              <a:ea typeface="Consolas"/>
              <a:cs typeface="Consolas"/>
              <a:sym typeface="Consolas"/>
            </a:endParaRPr>
          </a:p>
          <a:p>
            <a:pPr indent="0" lvl="0" marL="0" marR="50800" rtl="0" algn="l">
              <a:lnSpc>
                <a:spcPct val="109090"/>
              </a:lnSpc>
              <a:spcBef>
                <a:spcPts val="1100"/>
              </a:spcBef>
              <a:spcAft>
                <a:spcPts val="0"/>
              </a:spcAft>
              <a:buNone/>
            </a:pP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&lt;target</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name</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"clean"</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description</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"Clean output directories"</a:t>
            </a:r>
            <a:r>
              <a:rPr lang="en" sz="1400">
                <a:solidFill>
                  <a:srgbClr val="000088"/>
                </a:solidFill>
                <a:latin typeface="Consolas"/>
                <a:ea typeface="Consolas"/>
                <a:cs typeface="Consolas"/>
                <a:sym typeface="Consolas"/>
              </a:rPr>
              <a:t>&gt;</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&lt;delete&gt;</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&lt;fileset</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dir</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"${build.dir}"</a:t>
            </a:r>
            <a:r>
              <a:rPr lang="en" sz="1400">
                <a:solidFill>
                  <a:srgbClr val="000088"/>
                </a:solidFill>
                <a:latin typeface="Consolas"/>
                <a:ea typeface="Consolas"/>
                <a:cs typeface="Consolas"/>
                <a:sym typeface="Consolas"/>
              </a:rPr>
              <a:t>&gt;</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&lt;include</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name</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"**/*.class"</a:t>
            </a:r>
            <a:r>
              <a:rPr lang="en" sz="1400">
                <a:solidFill>
                  <a:srgbClr val="000088"/>
                </a:solidFill>
                <a:latin typeface="Consolas"/>
                <a:ea typeface="Consolas"/>
                <a:cs typeface="Consolas"/>
                <a:sym typeface="Consolas"/>
              </a:rPr>
              <a:t>/&gt;</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&lt;/fileset&gt;</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&lt;/delete&gt;</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&lt;/target&gt;</a:t>
            </a:r>
            <a:br>
              <a:rPr lang="en" sz="1400">
                <a:solidFill>
                  <a:srgbClr val="313131"/>
                </a:solidFill>
                <a:latin typeface="Consolas"/>
                <a:ea typeface="Consolas"/>
                <a:cs typeface="Consolas"/>
                <a:sym typeface="Consolas"/>
              </a:rPr>
            </a:br>
            <a:r>
              <a:rPr lang="en" sz="1400">
                <a:solidFill>
                  <a:srgbClr val="000088"/>
                </a:solidFill>
                <a:latin typeface="Consolas"/>
                <a:ea typeface="Consolas"/>
                <a:cs typeface="Consolas"/>
                <a:sym typeface="Consolas"/>
              </a:rPr>
              <a:t>&lt;/project&gt;</a:t>
            </a:r>
            <a:endParaRPr sz="1400">
              <a:solidFill>
                <a:srgbClr val="000088"/>
              </a:solidFill>
            </a:endParaRPr>
          </a:p>
          <a:p>
            <a:pPr indent="-381000" lvl="0" marL="457200" rtl="0" algn="l">
              <a:spcBef>
                <a:spcPts val="800"/>
              </a:spcBef>
              <a:spcAft>
                <a:spcPts val="0"/>
              </a:spcAft>
              <a:buSzPts val="2400"/>
              <a:buChar char="●"/>
            </a:pPr>
            <a:r>
              <a:rPr lang="en" sz="2400"/>
              <a:t>The clean target is used to prepare for the build process by cleaning up any remnants of previous builds.</a:t>
            </a:r>
            <a:endParaRPr sz="2400"/>
          </a:p>
          <a:p>
            <a:pPr indent="-381000" lvl="1" marL="914400" rtl="0" algn="l">
              <a:spcBef>
                <a:spcPts val="0"/>
              </a:spcBef>
              <a:spcAft>
                <a:spcPts val="0"/>
              </a:spcAft>
              <a:buSzPts val="2400"/>
              <a:buChar char="○"/>
            </a:pPr>
            <a:r>
              <a:rPr lang="en"/>
              <a:t>In this case, it deletes all compiled files (.class)</a:t>
            </a:r>
            <a:endParaRPr/>
          </a:p>
          <a:p>
            <a:pPr indent="-381000" lvl="1" marL="914400" rtl="0" algn="l">
              <a:spcBef>
                <a:spcPts val="0"/>
              </a:spcBef>
              <a:spcAft>
                <a:spcPts val="0"/>
              </a:spcAft>
              <a:buSzPts val="2400"/>
              <a:buChar char="○"/>
            </a:pPr>
            <a:r>
              <a:rPr lang="en"/>
              <a:t>May also remove JAR files or other temporary artifacts that will be regenerated by the build.</a:t>
            </a:r>
            <a:endParaRPr/>
          </a:p>
        </p:txBody>
      </p:sp>
      <p:sp>
        <p:nvSpPr>
          <p:cNvPr id="208" name="Google Shape;208;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Automation</a:t>
            </a:r>
            <a:endParaRPr/>
          </a:p>
        </p:txBody>
      </p:sp>
      <p:sp>
        <p:nvSpPr>
          <p:cNvPr id="57" name="Google Shape;57;p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Last time, we discussed automating test execution using unit testing frameworks. </a:t>
            </a:r>
            <a:endParaRPr/>
          </a:p>
          <a:p>
            <a:pPr indent="-381000" lvl="1" marL="914400" rtl="0" algn="l">
              <a:spcBef>
                <a:spcPts val="0"/>
              </a:spcBef>
              <a:spcAft>
                <a:spcPts val="0"/>
              </a:spcAft>
              <a:buSzPts val="2400"/>
              <a:buChar char="○"/>
            </a:pPr>
            <a:r>
              <a:rPr lang="en"/>
              <a:t>Tests can be re-executed on command.</a:t>
            </a:r>
            <a:endParaRPr/>
          </a:p>
          <a:p>
            <a:pPr indent="-381000" lvl="1" marL="914400" rtl="0" algn="l">
              <a:spcBef>
                <a:spcPts val="0"/>
              </a:spcBef>
              <a:spcAft>
                <a:spcPts val="0"/>
              </a:spcAft>
              <a:buSzPts val="2400"/>
              <a:buChar char="○"/>
            </a:pPr>
            <a:r>
              <a:rPr lang="en"/>
              <a:t>Much faster than human-in-the-loop testing.</a:t>
            </a:r>
            <a:endParaRPr/>
          </a:p>
          <a:p>
            <a:pPr indent="-381000" lvl="1" marL="914400" rtl="0" algn="l">
              <a:spcBef>
                <a:spcPts val="0"/>
              </a:spcBef>
              <a:spcAft>
                <a:spcPts val="0"/>
              </a:spcAft>
              <a:buSzPts val="2400"/>
              <a:buChar char="○"/>
            </a:pPr>
            <a:r>
              <a:rPr lang="en"/>
              <a:t>Reduced human effort and risk of human error.</a:t>
            </a:r>
            <a:endParaRPr/>
          </a:p>
          <a:p>
            <a:pPr indent="-419100" lvl="0" marL="457200" rtl="0" algn="l">
              <a:spcBef>
                <a:spcPts val="0"/>
              </a:spcBef>
              <a:spcAft>
                <a:spcPts val="0"/>
              </a:spcAft>
              <a:buSzPts val="3000"/>
              <a:buChar char="●"/>
            </a:pPr>
            <a:r>
              <a:rPr lang="en"/>
              <a:t>Testing is not all that can be automated.</a:t>
            </a:r>
            <a:endParaRPr/>
          </a:p>
          <a:p>
            <a:pPr indent="-381000" lvl="1" marL="914400" rtl="0" algn="l">
              <a:spcBef>
                <a:spcPts val="0"/>
              </a:spcBef>
              <a:spcAft>
                <a:spcPts val="0"/>
              </a:spcAft>
              <a:buSzPts val="2400"/>
              <a:buChar char="○"/>
            </a:pPr>
            <a:r>
              <a:rPr lang="en"/>
              <a:t>Project compilation, installation, deployment, etc.</a:t>
            </a:r>
            <a:endParaRPr/>
          </a:p>
          <a:p>
            <a:pPr indent="-419100" lvl="0" marL="457200" rtl="0" algn="l">
              <a:spcBef>
                <a:spcPts val="0"/>
              </a:spcBef>
              <a:spcAft>
                <a:spcPts val="0"/>
              </a:spcAft>
              <a:buSzPts val="3000"/>
              <a:buChar char="●"/>
            </a:pPr>
            <a:r>
              <a:rPr lang="en"/>
              <a:t>Today: </a:t>
            </a:r>
            <a:endParaRPr/>
          </a:p>
          <a:p>
            <a:pPr indent="-381000" lvl="1" marL="914400" rtl="0" algn="l">
              <a:spcBef>
                <a:spcPts val="0"/>
              </a:spcBef>
              <a:spcAft>
                <a:spcPts val="0"/>
              </a:spcAft>
              <a:buSzPts val="2400"/>
              <a:buChar char="○"/>
            </a:pPr>
            <a:r>
              <a:rPr b="1" lang="en"/>
              <a:t>Project build automation:</a:t>
            </a:r>
            <a:r>
              <a:rPr lang="en"/>
              <a:t> Automating the entire compilation, testing, and deployment process.</a:t>
            </a:r>
            <a:endParaRPr/>
          </a:p>
          <a:p>
            <a:pPr indent="-381000" lvl="1" marL="914400" rtl="0" algn="l">
              <a:spcBef>
                <a:spcPts val="0"/>
              </a:spcBef>
              <a:spcAft>
                <a:spcPts val="0"/>
              </a:spcAft>
              <a:buSzPts val="2400"/>
              <a:buChar char="○"/>
            </a:pPr>
            <a:r>
              <a:rPr b="1" lang="en"/>
              <a:t>Continuous integration:</a:t>
            </a:r>
            <a:r>
              <a:rPr lang="en"/>
              <a:t> Executing and managing the build process each time code is checked in.</a:t>
            </a:r>
            <a:endParaRPr/>
          </a:p>
        </p:txBody>
      </p:sp>
      <p:sp>
        <p:nvSpPr>
          <p:cNvPr id="58" name="Google Shape;58;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Building a Project</a:t>
            </a:r>
            <a:endParaRPr/>
          </a:p>
        </p:txBody>
      </p:sp>
      <p:sp>
        <p:nvSpPr>
          <p:cNvPr id="214" name="Google Shape;214;p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50800" rtl="0" algn="l">
              <a:lnSpc>
                <a:spcPct val="109090"/>
              </a:lnSpc>
              <a:spcBef>
                <a:spcPts val="1100"/>
              </a:spcBef>
              <a:spcAft>
                <a:spcPts val="0"/>
              </a:spcAft>
              <a:buNone/>
            </a:pPr>
            <a:r>
              <a:rPr lang="en" sz="1400">
                <a:solidFill>
                  <a:srgbClr val="000088"/>
                </a:solidFill>
                <a:latin typeface="Consolas"/>
                <a:ea typeface="Consolas"/>
                <a:cs typeface="Consolas"/>
                <a:sym typeface="Consolas"/>
              </a:rPr>
              <a:t>&lt;project</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name</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"Hello-World"</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basedir</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default</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"build"</a:t>
            </a:r>
            <a:r>
              <a:rPr lang="en" sz="1400">
                <a:solidFill>
                  <a:srgbClr val="000088"/>
                </a:solidFill>
                <a:latin typeface="Consolas"/>
                <a:ea typeface="Consolas"/>
                <a:cs typeface="Consolas"/>
                <a:sym typeface="Consolas"/>
              </a:rPr>
              <a:t>&gt;</a:t>
            </a:r>
            <a:endParaRPr sz="1400">
              <a:solidFill>
                <a:srgbClr val="000088"/>
              </a:solidFill>
              <a:latin typeface="Consolas"/>
              <a:ea typeface="Consolas"/>
              <a:cs typeface="Consolas"/>
              <a:sym typeface="Consolas"/>
            </a:endParaRPr>
          </a:p>
          <a:p>
            <a:pPr indent="0" lvl="0" marL="0" marR="50800" rtl="0" algn="l">
              <a:lnSpc>
                <a:spcPct val="109090"/>
              </a:lnSpc>
              <a:spcBef>
                <a:spcPts val="1100"/>
              </a:spcBef>
              <a:spcAft>
                <a:spcPts val="0"/>
              </a:spcAft>
              <a:buNone/>
            </a:pPr>
            <a:r>
              <a:rPr lang="en" sz="1400">
                <a:solidFill>
                  <a:srgbClr val="313131"/>
                </a:solidFill>
                <a:latin typeface="Consolas"/>
                <a:ea typeface="Consolas"/>
                <a:cs typeface="Consolas"/>
                <a:sym typeface="Consolas"/>
              </a:rPr>
              <a:t>   ... </a:t>
            </a:r>
            <a:endParaRPr sz="1400">
              <a:solidFill>
                <a:srgbClr val="313131"/>
              </a:solidFill>
              <a:latin typeface="Consolas"/>
              <a:ea typeface="Consolas"/>
              <a:cs typeface="Consolas"/>
              <a:sym typeface="Consolas"/>
            </a:endParaRPr>
          </a:p>
          <a:p>
            <a:pPr indent="0" lvl="0" marL="0" marR="50800" rtl="0" algn="l">
              <a:lnSpc>
                <a:spcPct val="109090"/>
              </a:lnSpc>
              <a:spcBef>
                <a:spcPts val="1100"/>
              </a:spcBef>
              <a:spcAft>
                <a:spcPts val="0"/>
              </a:spcAft>
              <a:buNone/>
            </a:pPr>
            <a:r>
              <a:rPr lang="en" sz="1400">
                <a:solidFill>
                  <a:srgbClr val="313131"/>
                </a:solidFill>
                <a:latin typeface="Consolas"/>
                <a:ea typeface="Consolas"/>
                <a:cs typeface="Consolas"/>
                <a:sym typeface="Consolas"/>
              </a:rPr>
              <a:t>   </a:t>
            </a: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&lt;target</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name</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"build"</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description</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"Compile source tree java files"</a:t>
            </a:r>
            <a:r>
              <a:rPr lang="en" sz="1400">
                <a:solidFill>
                  <a:srgbClr val="000088"/>
                </a:solidFill>
                <a:latin typeface="Consolas"/>
                <a:ea typeface="Consolas"/>
                <a:cs typeface="Consolas"/>
                <a:sym typeface="Consolas"/>
              </a:rPr>
              <a:t>&gt;</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&lt;mkdir</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dir</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"${build.dir}"</a:t>
            </a:r>
            <a:r>
              <a:rPr lang="en" sz="1400">
                <a:solidFill>
                  <a:srgbClr val="000088"/>
                </a:solidFill>
                <a:latin typeface="Consolas"/>
                <a:ea typeface="Consolas"/>
                <a:cs typeface="Consolas"/>
                <a:sym typeface="Consolas"/>
              </a:rPr>
              <a:t>/&gt;</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&lt;javac</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destdir</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"${build.dir}"</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source</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"1.8"</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target</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"1.8"</a:t>
            </a:r>
            <a:r>
              <a:rPr lang="en" sz="1400">
                <a:solidFill>
                  <a:srgbClr val="000088"/>
                </a:solidFill>
                <a:latin typeface="Consolas"/>
                <a:ea typeface="Consolas"/>
                <a:cs typeface="Consolas"/>
                <a:sym typeface="Consolas"/>
              </a:rPr>
              <a:t>&gt;</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&lt;src</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path</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"${src.dir}"</a:t>
            </a:r>
            <a:r>
              <a:rPr lang="en" sz="1400">
                <a:solidFill>
                  <a:srgbClr val="000088"/>
                </a:solidFill>
                <a:latin typeface="Consolas"/>
                <a:ea typeface="Consolas"/>
                <a:cs typeface="Consolas"/>
                <a:sym typeface="Consolas"/>
              </a:rPr>
              <a:t>/&gt;</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&lt;classpath</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refid</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"master-classpath"</a:t>
            </a:r>
            <a:r>
              <a:rPr lang="en" sz="1400">
                <a:solidFill>
                  <a:srgbClr val="000088"/>
                </a:solidFill>
                <a:latin typeface="Consolas"/>
                <a:ea typeface="Consolas"/>
                <a:cs typeface="Consolas"/>
                <a:sym typeface="Consolas"/>
              </a:rPr>
              <a:t>/&gt;</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&lt;/javac&gt;</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&lt;/target&gt;</a:t>
            </a:r>
            <a:endParaRPr sz="1400">
              <a:solidFill>
                <a:srgbClr val="313131"/>
              </a:solidFill>
              <a:latin typeface="Consolas"/>
              <a:ea typeface="Consolas"/>
              <a:cs typeface="Consolas"/>
              <a:sym typeface="Consolas"/>
            </a:endParaRPr>
          </a:p>
          <a:p>
            <a:pPr indent="0" lvl="0" marL="0" marR="50800" rtl="0" algn="l">
              <a:lnSpc>
                <a:spcPct val="109090"/>
              </a:lnSpc>
              <a:spcBef>
                <a:spcPts val="1100"/>
              </a:spcBef>
              <a:spcAft>
                <a:spcPts val="0"/>
              </a:spcAft>
              <a:buNone/>
            </a:pPr>
            <a:r>
              <a:rPr lang="en" sz="1400">
                <a:solidFill>
                  <a:srgbClr val="000088"/>
                </a:solidFill>
                <a:latin typeface="Consolas"/>
                <a:ea typeface="Consolas"/>
                <a:cs typeface="Consolas"/>
                <a:sym typeface="Consolas"/>
              </a:rPr>
              <a:t>&lt;/project&gt;</a:t>
            </a:r>
            <a:endParaRPr sz="1400">
              <a:solidFill>
                <a:srgbClr val="000088"/>
              </a:solidFill>
            </a:endParaRPr>
          </a:p>
          <a:p>
            <a:pPr indent="-381000" lvl="0" marL="457200" rtl="0" algn="l">
              <a:spcBef>
                <a:spcPts val="800"/>
              </a:spcBef>
              <a:spcAft>
                <a:spcPts val="0"/>
              </a:spcAft>
              <a:buSzPts val="2400"/>
              <a:buChar char="●"/>
            </a:pPr>
            <a:r>
              <a:rPr lang="en" sz="2400"/>
              <a:t>The build target will create the build directory, compile the source code (using javac), and place the class files in the build directory.</a:t>
            </a:r>
            <a:endParaRPr sz="2400"/>
          </a:p>
          <a:p>
            <a:pPr indent="-355600" lvl="1" marL="914400" rtl="0" algn="l">
              <a:spcBef>
                <a:spcPts val="0"/>
              </a:spcBef>
              <a:spcAft>
                <a:spcPts val="0"/>
              </a:spcAft>
              <a:buSzPts val="2000"/>
              <a:buChar char="○"/>
            </a:pPr>
            <a:r>
              <a:rPr lang="en" sz="2000"/>
              <a:t>Can specify which java version to target (1.8).</a:t>
            </a:r>
            <a:endParaRPr sz="2000"/>
          </a:p>
          <a:p>
            <a:pPr indent="-355600" lvl="1" marL="914400" rtl="0" algn="l">
              <a:spcBef>
                <a:spcPts val="0"/>
              </a:spcBef>
              <a:spcAft>
                <a:spcPts val="0"/>
              </a:spcAft>
              <a:buSzPts val="2000"/>
              <a:buChar char="○"/>
            </a:pPr>
            <a:r>
              <a:rPr lang="en" sz="2000"/>
              <a:t>Must reference the classpath to use during compilation.</a:t>
            </a:r>
            <a:endParaRPr sz="2000"/>
          </a:p>
        </p:txBody>
      </p:sp>
      <p:sp>
        <p:nvSpPr>
          <p:cNvPr id="215" name="Google Shape;215;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a JAR File</a:t>
            </a:r>
            <a:endParaRPr/>
          </a:p>
        </p:txBody>
      </p:sp>
      <p:sp>
        <p:nvSpPr>
          <p:cNvPr id="221" name="Google Shape;221;p2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The</a:t>
            </a:r>
            <a:r>
              <a:rPr b="1" lang="en" sz="2400"/>
              <a:t> jar</a:t>
            </a:r>
            <a:r>
              <a:rPr lang="en" sz="2400"/>
              <a:t> command is used to create a JAR (executable) from your compiled classes.</a:t>
            </a:r>
            <a:endParaRPr sz="2400"/>
          </a:p>
          <a:p>
            <a:pPr indent="0" lvl="0" marL="50800" marR="50800" rtl="0" algn="l">
              <a:lnSpc>
                <a:spcPct val="100000"/>
              </a:lnSpc>
              <a:spcBef>
                <a:spcPts val="1100"/>
              </a:spcBef>
              <a:spcAft>
                <a:spcPts val="0"/>
              </a:spcAft>
              <a:buNone/>
            </a:pPr>
            <a:r>
              <a:rPr lang="en" sz="1400">
                <a:solidFill>
                  <a:srgbClr val="000088"/>
                </a:solidFill>
                <a:latin typeface="Consolas"/>
                <a:ea typeface="Consolas"/>
                <a:cs typeface="Consolas"/>
                <a:sym typeface="Consolas"/>
              </a:rPr>
              <a:t>&lt;target</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name</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"package"</a:t>
            </a:r>
            <a:r>
              <a:rPr lang="en" sz="1400">
                <a:solidFill>
                  <a:srgbClr val="000088"/>
                </a:solidFill>
                <a:latin typeface="Consolas"/>
                <a:ea typeface="Consolas"/>
                <a:cs typeface="Consolas"/>
                <a:sym typeface="Consolas"/>
              </a:rPr>
              <a:t>&gt;</a:t>
            </a:r>
            <a:endParaRPr sz="1400">
              <a:solidFill>
                <a:srgbClr val="000088"/>
              </a:solidFill>
              <a:latin typeface="Consolas"/>
              <a:ea typeface="Consolas"/>
              <a:cs typeface="Consolas"/>
              <a:sym typeface="Consolas"/>
            </a:endParaRPr>
          </a:p>
          <a:p>
            <a:pPr indent="0" lvl="0" marL="50800" marR="50800" rtl="0" algn="l">
              <a:lnSpc>
                <a:spcPct val="100000"/>
              </a:lnSpc>
              <a:spcBef>
                <a:spcPts val="1100"/>
              </a:spcBef>
              <a:spcAft>
                <a:spcPts val="0"/>
              </a:spcAft>
              <a:buNone/>
            </a:pPr>
            <a:r>
              <a:rPr lang="en" sz="1400">
                <a:solidFill>
                  <a:srgbClr val="000088"/>
                </a:solidFill>
                <a:latin typeface="Consolas"/>
                <a:ea typeface="Consolas"/>
                <a:cs typeface="Consolas"/>
                <a:sym typeface="Consolas"/>
              </a:rPr>
              <a:t>    &lt;jar</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destfile</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"lib/util.jar"</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basedir</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"${build.dir}/classes"</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includes</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"app/util/**"</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excludes</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"**/Test.class"&gt;</a:t>
            </a:r>
            <a:r>
              <a:rPr lang="en" sz="1400">
                <a:solidFill>
                  <a:srgbClr val="313131"/>
                </a:solidFill>
                <a:latin typeface="Consolas"/>
                <a:ea typeface="Consolas"/>
                <a:cs typeface="Consolas"/>
                <a:sym typeface="Consolas"/>
              </a:rPr>
              <a:t> </a:t>
            </a:r>
            <a:endParaRPr sz="1400">
              <a:solidFill>
                <a:srgbClr val="313131"/>
              </a:solidFill>
              <a:latin typeface="Consolas"/>
              <a:ea typeface="Consolas"/>
              <a:cs typeface="Consolas"/>
              <a:sym typeface="Consolas"/>
            </a:endParaRPr>
          </a:p>
          <a:p>
            <a:pPr indent="0" lvl="0" marL="50800" marR="50800" rtl="0" algn="l">
              <a:lnSpc>
                <a:spcPct val="100000"/>
              </a:lnSpc>
              <a:spcBef>
                <a:spcPts val="1100"/>
              </a:spcBef>
              <a:spcAft>
                <a:spcPts val="0"/>
              </a:spcAft>
              <a:buNone/>
            </a:pPr>
            <a:r>
              <a:rPr lang="en" sz="1400">
                <a:solidFill>
                  <a:srgbClr val="000088"/>
                </a:solidFill>
                <a:latin typeface="Consolas"/>
                <a:ea typeface="Consolas"/>
                <a:cs typeface="Consolas"/>
                <a:sym typeface="Consolas"/>
              </a:rPr>
              <a:t>    &lt;manifest&gt;&lt;attribute</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name</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"Main-Class"</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value</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"com.util.Util"</a:t>
            </a:r>
            <a:r>
              <a:rPr lang="en" sz="1400">
                <a:solidFill>
                  <a:srgbClr val="000088"/>
                </a:solidFill>
                <a:latin typeface="Consolas"/>
                <a:ea typeface="Consolas"/>
                <a:cs typeface="Consolas"/>
                <a:sym typeface="Consolas"/>
              </a:rPr>
              <a:t>/&gt;&lt;/manifest&gt;</a:t>
            </a:r>
            <a:endParaRPr sz="1400">
              <a:solidFill>
                <a:srgbClr val="000088"/>
              </a:solidFill>
              <a:latin typeface="Consolas"/>
              <a:ea typeface="Consolas"/>
              <a:cs typeface="Consolas"/>
              <a:sym typeface="Consolas"/>
            </a:endParaRPr>
          </a:p>
          <a:p>
            <a:pPr indent="0" lvl="0" marL="50800" marR="50800" rtl="0" algn="l">
              <a:lnSpc>
                <a:spcPct val="100000"/>
              </a:lnSpc>
              <a:spcBef>
                <a:spcPts val="1100"/>
              </a:spcBef>
              <a:spcAft>
                <a:spcPts val="0"/>
              </a:spcAft>
              <a:buNone/>
            </a:pPr>
            <a:r>
              <a:rPr lang="en" sz="1400">
                <a:solidFill>
                  <a:srgbClr val="000088"/>
                </a:solidFill>
                <a:latin typeface="Consolas"/>
                <a:ea typeface="Consolas"/>
                <a:cs typeface="Consolas"/>
                <a:sym typeface="Consolas"/>
              </a:rPr>
              <a:t>    &lt;/jar&gt;</a:t>
            </a:r>
            <a:endParaRPr sz="1400">
              <a:solidFill>
                <a:srgbClr val="000088"/>
              </a:solidFill>
              <a:latin typeface="Consolas"/>
              <a:ea typeface="Consolas"/>
              <a:cs typeface="Consolas"/>
              <a:sym typeface="Consolas"/>
            </a:endParaRPr>
          </a:p>
          <a:p>
            <a:pPr indent="0" lvl="0" marL="50800" marR="50800" rtl="0" algn="l">
              <a:lnSpc>
                <a:spcPct val="100000"/>
              </a:lnSpc>
              <a:spcBef>
                <a:spcPts val="1100"/>
              </a:spcBef>
              <a:spcAft>
                <a:spcPts val="0"/>
              </a:spcAft>
              <a:buNone/>
            </a:pPr>
            <a:r>
              <a:rPr lang="en" sz="1400">
                <a:solidFill>
                  <a:srgbClr val="000088"/>
                </a:solidFill>
                <a:latin typeface="Consolas"/>
                <a:ea typeface="Consolas"/>
                <a:cs typeface="Consolas"/>
                <a:sym typeface="Consolas"/>
              </a:rPr>
              <a:t>&lt;/target&gt;</a:t>
            </a:r>
            <a:endParaRPr sz="1400">
              <a:solidFill>
                <a:srgbClr val="000088"/>
              </a:solidFill>
              <a:latin typeface="Consolas"/>
              <a:ea typeface="Consolas"/>
              <a:cs typeface="Consolas"/>
              <a:sym typeface="Consolas"/>
            </a:endParaRPr>
          </a:p>
          <a:p>
            <a:pPr indent="-342900" lvl="1" marL="914400" rtl="0" algn="l">
              <a:spcBef>
                <a:spcPts val="800"/>
              </a:spcBef>
              <a:spcAft>
                <a:spcPts val="0"/>
              </a:spcAft>
              <a:buSzPts val="1800"/>
              <a:buChar char="○"/>
            </a:pPr>
            <a:r>
              <a:rPr b="1" lang="en" sz="1800"/>
              <a:t>d</a:t>
            </a:r>
            <a:r>
              <a:rPr b="1" lang="en" sz="1800"/>
              <a:t>estfile</a:t>
            </a:r>
            <a:r>
              <a:rPr lang="en" sz="1800"/>
              <a:t> is the location to place the JAR file.</a:t>
            </a:r>
            <a:endParaRPr sz="1800"/>
          </a:p>
          <a:p>
            <a:pPr indent="-342900" lvl="1" marL="914400" rtl="0" algn="l">
              <a:spcBef>
                <a:spcPts val="0"/>
              </a:spcBef>
              <a:spcAft>
                <a:spcPts val="0"/>
              </a:spcAft>
              <a:buSzPts val="1800"/>
              <a:buChar char="○"/>
            </a:pPr>
            <a:r>
              <a:rPr b="1" lang="en" sz="1800"/>
              <a:t>basedir </a:t>
            </a:r>
            <a:r>
              <a:rPr lang="en" sz="1800"/>
              <a:t>is the base directory of included files.</a:t>
            </a:r>
            <a:endParaRPr sz="1800"/>
          </a:p>
          <a:p>
            <a:pPr indent="-342900" lvl="1" marL="914400" rtl="0" algn="l">
              <a:spcBef>
                <a:spcPts val="0"/>
              </a:spcBef>
              <a:spcAft>
                <a:spcPts val="0"/>
              </a:spcAft>
              <a:buSzPts val="1800"/>
              <a:buChar char="○"/>
            </a:pPr>
            <a:r>
              <a:rPr b="1" lang="en" sz="1800"/>
              <a:t>includes</a:t>
            </a:r>
            <a:r>
              <a:rPr lang="en" sz="1800"/>
              <a:t> defines the files to include in the JAR.</a:t>
            </a:r>
            <a:endParaRPr sz="1800"/>
          </a:p>
          <a:p>
            <a:pPr indent="-342900" lvl="1" marL="914400" rtl="0" algn="l">
              <a:spcBef>
                <a:spcPts val="0"/>
              </a:spcBef>
              <a:spcAft>
                <a:spcPts val="0"/>
              </a:spcAft>
              <a:buSzPts val="1800"/>
              <a:buChar char="○"/>
            </a:pPr>
            <a:r>
              <a:rPr b="1" lang="en" sz="1800"/>
              <a:t>excludes</a:t>
            </a:r>
            <a:r>
              <a:rPr lang="en" sz="1800"/>
              <a:t> prevents certain files from being added.</a:t>
            </a:r>
            <a:endParaRPr sz="1800"/>
          </a:p>
          <a:p>
            <a:pPr indent="-342900" lvl="1" marL="914400" rtl="0" algn="l">
              <a:spcBef>
                <a:spcPts val="0"/>
              </a:spcBef>
              <a:spcAft>
                <a:spcPts val="0"/>
              </a:spcAft>
              <a:buSzPts val="1800"/>
              <a:buChar char="○"/>
            </a:pPr>
            <a:r>
              <a:rPr lang="en" sz="1800"/>
              <a:t>The</a:t>
            </a:r>
            <a:r>
              <a:rPr b="1" lang="en" sz="1800"/>
              <a:t> manifest</a:t>
            </a:r>
            <a:r>
              <a:rPr lang="en" sz="1800"/>
              <a:t> declares metadata about the JAR.</a:t>
            </a:r>
            <a:endParaRPr sz="1800"/>
          </a:p>
          <a:p>
            <a:pPr indent="-342900" lvl="2" marL="1371600" rtl="0" algn="l">
              <a:spcBef>
                <a:spcPts val="0"/>
              </a:spcBef>
              <a:spcAft>
                <a:spcPts val="0"/>
              </a:spcAft>
              <a:buSzPts val="1800"/>
              <a:buChar char="■"/>
            </a:pPr>
            <a:r>
              <a:rPr lang="en" sz="1800"/>
              <a:t>Attribute Main-Class makes the JAR executable.</a:t>
            </a:r>
            <a:endParaRPr sz="1800"/>
          </a:p>
        </p:txBody>
      </p:sp>
      <p:sp>
        <p:nvSpPr>
          <p:cNvPr id="222" name="Google Shape;222;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Running Unit Tests</a:t>
            </a:r>
            <a:endParaRPr/>
          </a:p>
        </p:txBody>
      </p:sp>
      <p:sp>
        <p:nvSpPr>
          <p:cNvPr id="228" name="Google Shape;228;p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JUnit tests are run using the </a:t>
            </a:r>
            <a:r>
              <a:rPr b="1" lang="en"/>
              <a:t>junit </a:t>
            </a:r>
            <a:r>
              <a:rPr lang="en"/>
              <a:t>command.</a:t>
            </a:r>
            <a:endParaRPr/>
          </a:p>
          <a:p>
            <a:pPr indent="0" lvl="0" marL="50800" marR="50800" rtl="0" algn="l">
              <a:lnSpc>
                <a:spcPct val="109090"/>
              </a:lnSpc>
              <a:spcBef>
                <a:spcPts val="1100"/>
              </a:spcBef>
              <a:spcAft>
                <a:spcPts val="0"/>
              </a:spcAft>
              <a:buNone/>
            </a:pPr>
            <a:r>
              <a:rPr lang="en" sz="1400">
                <a:solidFill>
                  <a:srgbClr val="000088"/>
                </a:solidFill>
                <a:latin typeface="Consolas"/>
                <a:ea typeface="Consolas"/>
                <a:cs typeface="Consolas"/>
                <a:sym typeface="Consolas"/>
              </a:rPr>
              <a:t>&lt;target</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name</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"test"</a:t>
            </a:r>
            <a:r>
              <a:rPr lang="en" sz="1400">
                <a:solidFill>
                  <a:srgbClr val="000088"/>
                </a:solidFill>
                <a:latin typeface="Consolas"/>
                <a:ea typeface="Consolas"/>
                <a:cs typeface="Consolas"/>
                <a:sym typeface="Consolas"/>
              </a:rPr>
              <a:t>&gt;</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&lt;junit</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haltonfailure</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"true"</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haltonerror</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"false" </a:t>
            </a:r>
            <a:br>
              <a:rPr lang="en" sz="1400">
                <a:solidFill>
                  <a:srgbClr val="008800"/>
                </a:solidFill>
                <a:latin typeface="Consolas"/>
                <a:ea typeface="Consolas"/>
                <a:cs typeface="Consolas"/>
                <a:sym typeface="Consolas"/>
              </a:rPr>
            </a:br>
            <a:r>
              <a:rPr lang="en" sz="1400">
                <a:solidFill>
                  <a:srgbClr val="008800"/>
                </a:solidFill>
                <a:latin typeface="Consolas"/>
                <a:ea typeface="Consolas"/>
                <a:cs typeface="Consolas"/>
                <a:sym typeface="Consolas"/>
              </a:rPr>
              <a:t>          </a:t>
            </a:r>
            <a:r>
              <a:rPr lang="en" sz="1400">
                <a:solidFill>
                  <a:srgbClr val="7F0055"/>
                </a:solidFill>
                <a:latin typeface="Consolas"/>
                <a:ea typeface="Consolas"/>
                <a:cs typeface="Consolas"/>
                <a:sym typeface="Consolas"/>
              </a:rPr>
              <a:t>printsummary</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"true" </a:t>
            </a:r>
            <a:r>
              <a:rPr lang="en" sz="1400">
                <a:solidFill>
                  <a:srgbClr val="7F0055"/>
                </a:solidFill>
                <a:latin typeface="Consolas"/>
                <a:ea typeface="Consolas"/>
                <a:cs typeface="Consolas"/>
                <a:sym typeface="Consolas"/>
              </a:rPr>
              <a:t>timeout</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"5000"</a:t>
            </a:r>
            <a:r>
              <a:rPr lang="en" sz="1400">
                <a:solidFill>
                  <a:srgbClr val="000088"/>
                </a:solidFill>
                <a:latin typeface="Consolas"/>
                <a:ea typeface="Consolas"/>
                <a:cs typeface="Consolas"/>
                <a:sym typeface="Consolas"/>
              </a:rPr>
              <a:t>&gt;</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&lt;test</a:t>
            </a:r>
            <a:r>
              <a:rPr lang="en" sz="1400">
                <a:solidFill>
                  <a:srgbClr val="313131"/>
                </a:solidFill>
                <a:latin typeface="Consolas"/>
                <a:ea typeface="Consolas"/>
                <a:cs typeface="Consolas"/>
                <a:sym typeface="Consolas"/>
              </a:rPr>
              <a:t> </a:t>
            </a:r>
            <a:r>
              <a:rPr lang="en" sz="1400">
                <a:solidFill>
                  <a:srgbClr val="7F0055"/>
                </a:solidFill>
                <a:latin typeface="Consolas"/>
                <a:ea typeface="Consolas"/>
                <a:cs typeface="Consolas"/>
                <a:sym typeface="Consolas"/>
              </a:rPr>
              <a:t>name</a:t>
            </a:r>
            <a:r>
              <a:rPr lang="en" sz="1400">
                <a:solidFill>
                  <a:srgbClr val="313131"/>
                </a:solidFill>
                <a:latin typeface="Consolas"/>
                <a:ea typeface="Consolas"/>
                <a:cs typeface="Consolas"/>
                <a:sym typeface="Consolas"/>
              </a:rPr>
              <a:t> </a:t>
            </a:r>
            <a:r>
              <a:rPr lang="en" sz="1400">
                <a:solidFill>
                  <a:srgbClr val="666600"/>
                </a:solidFill>
                <a:latin typeface="Consolas"/>
                <a:ea typeface="Consolas"/>
                <a:cs typeface="Consolas"/>
                <a:sym typeface="Consolas"/>
              </a:rPr>
              <a:t>=</a:t>
            </a:r>
            <a:r>
              <a:rPr lang="en" sz="1400">
                <a:solidFill>
                  <a:srgbClr val="313131"/>
                </a:solidFill>
                <a:latin typeface="Consolas"/>
                <a:ea typeface="Consolas"/>
                <a:cs typeface="Consolas"/>
                <a:sym typeface="Consolas"/>
              </a:rPr>
              <a:t> </a:t>
            </a:r>
            <a:r>
              <a:rPr lang="en" sz="1400">
                <a:solidFill>
                  <a:srgbClr val="008800"/>
                </a:solidFill>
                <a:latin typeface="Consolas"/>
                <a:ea typeface="Consolas"/>
                <a:cs typeface="Consolas"/>
                <a:sym typeface="Consolas"/>
              </a:rPr>
              <a:t>"com.utils.UtilsTest"</a:t>
            </a:r>
            <a:r>
              <a:rPr lang="en" sz="1400">
                <a:solidFill>
                  <a:srgbClr val="000088"/>
                </a:solidFill>
                <a:latin typeface="Consolas"/>
                <a:ea typeface="Consolas"/>
                <a:cs typeface="Consolas"/>
                <a:sym typeface="Consolas"/>
              </a:rPr>
              <a:t>/&gt;</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a:t>
            </a:r>
            <a:r>
              <a:rPr lang="en" sz="1400">
                <a:solidFill>
                  <a:srgbClr val="000088"/>
                </a:solidFill>
                <a:latin typeface="Consolas"/>
                <a:ea typeface="Consolas"/>
                <a:cs typeface="Consolas"/>
                <a:sym typeface="Consolas"/>
              </a:rPr>
              <a:t>&lt;/junit&gt;</a:t>
            </a:r>
            <a:br>
              <a:rPr lang="en" sz="1400">
                <a:solidFill>
                  <a:srgbClr val="313131"/>
                </a:solidFill>
                <a:latin typeface="Consolas"/>
                <a:ea typeface="Consolas"/>
                <a:cs typeface="Consolas"/>
                <a:sym typeface="Consolas"/>
              </a:rPr>
            </a:br>
            <a:r>
              <a:rPr lang="en" sz="1400">
                <a:solidFill>
                  <a:srgbClr val="000088"/>
                </a:solidFill>
                <a:latin typeface="Consolas"/>
                <a:ea typeface="Consolas"/>
                <a:cs typeface="Consolas"/>
                <a:sym typeface="Consolas"/>
              </a:rPr>
              <a:t>&lt;/target&gt;</a:t>
            </a:r>
            <a:endParaRPr/>
          </a:p>
          <a:p>
            <a:pPr indent="-381000" lvl="1" marL="914400" rtl="0" algn="l">
              <a:spcBef>
                <a:spcPts val="800"/>
              </a:spcBef>
              <a:spcAft>
                <a:spcPts val="0"/>
              </a:spcAft>
              <a:buSzPts val="2400"/>
              <a:buChar char="○"/>
            </a:pPr>
            <a:r>
              <a:rPr b="1" lang="en" sz="2400"/>
              <a:t>t</a:t>
            </a:r>
            <a:r>
              <a:rPr b="1" lang="en" sz="2400"/>
              <a:t>est </a:t>
            </a:r>
            <a:r>
              <a:rPr lang="en" sz="2400"/>
              <a:t>entries list the test classes to execute.</a:t>
            </a:r>
            <a:endParaRPr sz="2400"/>
          </a:p>
          <a:p>
            <a:pPr indent="-381000" lvl="1" marL="914400" rtl="0" algn="l">
              <a:spcBef>
                <a:spcPts val="0"/>
              </a:spcBef>
              <a:spcAft>
                <a:spcPts val="0"/>
              </a:spcAft>
              <a:buSzPts val="2400"/>
              <a:buChar char="○"/>
            </a:pPr>
            <a:r>
              <a:rPr b="1" lang="en" sz="2400"/>
              <a:t>h</a:t>
            </a:r>
            <a:r>
              <a:rPr b="1" lang="en" sz="2400"/>
              <a:t>altonfailure</a:t>
            </a:r>
            <a:r>
              <a:rPr lang="en" sz="2400"/>
              <a:t> will stop test execution if any tests fail, </a:t>
            </a:r>
            <a:r>
              <a:rPr b="1" lang="en" sz="2400"/>
              <a:t>haltonerror</a:t>
            </a:r>
            <a:r>
              <a:rPr lang="en" sz="2400"/>
              <a:t> if errors occur.</a:t>
            </a:r>
            <a:endParaRPr sz="2400"/>
          </a:p>
          <a:p>
            <a:pPr indent="-381000" lvl="1" marL="914400" rtl="0" algn="l">
              <a:spcBef>
                <a:spcPts val="0"/>
              </a:spcBef>
              <a:spcAft>
                <a:spcPts val="0"/>
              </a:spcAft>
              <a:buSzPts val="2400"/>
              <a:buChar char="○"/>
            </a:pPr>
            <a:r>
              <a:rPr b="1" lang="en" sz="2400"/>
              <a:t>p</a:t>
            </a:r>
            <a:r>
              <a:rPr b="1" lang="en" sz="2400"/>
              <a:t>rintsummary</a:t>
            </a:r>
            <a:r>
              <a:rPr lang="en" sz="2400"/>
              <a:t> displays test statistics (number of tests run, number of failures</a:t>
            </a:r>
            <a:r>
              <a:rPr lang="en"/>
              <a:t>/</a:t>
            </a:r>
            <a:r>
              <a:rPr lang="en" sz="2400"/>
              <a:t>errors, time elapsed).</a:t>
            </a:r>
            <a:endParaRPr sz="2400"/>
          </a:p>
          <a:p>
            <a:pPr indent="-381000" lvl="1" marL="914400" rtl="0" algn="l">
              <a:spcBef>
                <a:spcPts val="0"/>
              </a:spcBef>
              <a:spcAft>
                <a:spcPts val="0"/>
              </a:spcAft>
              <a:buSzPts val="2400"/>
              <a:buChar char="○"/>
            </a:pPr>
            <a:r>
              <a:rPr b="1" lang="en" sz="2400"/>
              <a:t>t</a:t>
            </a:r>
            <a:r>
              <a:rPr b="1" lang="en" sz="2400"/>
              <a:t>imeout </a:t>
            </a:r>
            <a:r>
              <a:rPr lang="en" sz="2400"/>
              <a:t>will stop a test and issue an error if the specified time limit is exceeded.</a:t>
            </a:r>
            <a:endParaRPr sz="2400"/>
          </a:p>
        </p:txBody>
      </p:sp>
      <p:sp>
        <p:nvSpPr>
          <p:cNvPr id="229" name="Google Shape;229;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Best Practices</a:t>
            </a:r>
            <a:endParaRPr/>
          </a:p>
        </p:txBody>
      </p:sp>
      <p:sp>
        <p:nvSpPr>
          <p:cNvPr id="235" name="Google Shape;235;p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Automate everything you can!</a:t>
            </a:r>
            <a:endParaRPr/>
          </a:p>
          <a:p>
            <a:pPr indent="-381000" lvl="1" marL="914400" rtl="0" algn="l">
              <a:spcBef>
                <a:spcPts val="0"/>
              </a:spcBef>
              <a:spcAft>
                <a:spcPts val="0"/>
              </a:spcAft>
              <a:buSzPts val="2400"/>
              <a:buChar char="○"/>
            </a:pPr>
            <a:r>
              <a:rPr lang="en"/>
              <a:t>Ant can integrate with version control, run scripts, send files, zip files, etc.</a:t>
            </a:r>
            <a:endParaRPr/>
          </a:p>
          <a:p>
            <a:pPr indent="-381000" lvl="1" marL="914400" rtl="0" algn="l">
              <a:spcBef>
                <a:spcPts val="0"/>
              </a:spcBef>
              <a:spcAft>
                <a:spcPts val="0"/>
              </a:spcAft>
              <a:buSzPts val="2400"/>
              <a:buChar char="○"/>
            </a:pPr>
            <a:r>
              <a:rPr lang="en"/>
              <a:t>Use it as a comprehensive project management tool.</a:t>
            </a:r>
            <a:endParaRPr/>
          </a:p>
          <a:p>
            <a:pPr indent="-419100" lvl="0" marL="457200" rtl="0" algn="l">
              <a:spcBef>
                <a:spcPts val="0"/>
              </a:spcBef>
              <a:spcAft>
                <a:spcPts val="0"/>
              </a:spcAft>
              <a:buSzPts val="3000"/>
              <a:buChar char="●"/>
            </a:pPr>
            <a:r>
              <a:rPr lang="en"/>
              <a:t>Require all team members to use Ant.</a:t>
            </a:r>
            <a:endParaRPr/>
          </a:p>
          <a:p>
            <a:pPr indent="-381000" lvl="1" marL="914400" rtl="0" algn="l">
              <a:spcBef>
                <a:spcPts val="0"/>
              </a:spcBef>
              <a:spcAft>
                <a:spcPts val="0"/>
              </a:spcAft>
              <a:buSzPts val="2400"/>
              <a:buChar char="○"/>
            </a:pPr>
            <a:r>
              <a:rPr lang="en"/>
              <a:t>Even if different team members use different IDEs or workflow, make them use Ant to build the project.</a:t>
            </a:r>
            <a:endParaRPr/>
          </a:p>
          <a:p>
            <a:pPr indent="-381000" lvl="1" marL="914400" rtl="0" algn="l">
              <a:spcBef>
                <a:spcPts val="0"/>
              </a:spcBef>
              <a:spcAft>
                <a:spcPts val="0"/>
              </a:spcAft>
              <a:buSzPts val="2400"/>
              <a:buChar char="○"/>
            </a:pPr>
            <a:r>
              <a:rPr lang="en"/>
              <a:t>Require an Ant build before checking changes into version control.</a:t>
            </a:r>
            <a:endParaRPr/>
          </a:p>
          <a:p>
            <a:pPr indent="-419100" lvl="0" marL="457200" rtl="0" algn="l">
              <a:spcBef>
                <a:spcPts val="0"/>
              </a:spcBef>
              <a:spcAft>
                <a:spcPts val="0"/>
              </a:spcAft>
              <a:buSzPts val="3000"/>
              <a:buChar char="●"/>
            </a:pPr>
            <a:r>
              <a:rPr lang="en"/>
              <a:t>Provide a “clean” target.</a:t>
            </a:r>
            <a:endParaRPr/>
          </a:p>
          <a:p>
            <a:pPr indent="-381000" lvl="1" marL="914400" rtl="0" algn="l">
              <a:spcBef>
                <a:spcPts val="0"/>
              </a:spcBef>
              <a:spcAft>
                <a:spcPts val="0"/>
              </a:spcAft>
              <a:buSzPts val="2400"/>
              <a:buChar char="○"/>
            </a:pPr>
            <a:r>
              <a:rPr lang="en"/>
              <a:t>All build files need the ability to clean up before a fresh build. Clean should only retain the files in VCS.</a:t>
            </a:r>
            <a:endParaRPr/>
          </a:p>
        </p:txBody>
      </p:sp>
      <p:sp>
        <p:nvSpPr>
          <p:cNvPr id="236" name="Google Shape;236;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Best Practices: Follow Consistent Naming Conventions</a:t>
            </a:r>
            <a:endParaRPr/>
          </a:p>
        </p:txBody>
      </p:sp>
      <p:sp>
        <p:nvSpPr>
          <p:cNvPr id="242" name="Google Shape;242;p3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Call the build file </a:t>
            </a:r>
            <a:r>
              <a:rPr b="1" lang="en"/>
              <a:t>build.xml</a:t>
            </a:r>
            <a:r>
              <a:rPr lang="en"/>
              <a:t>, properties should be stored in </a:t>
            </a:r>
            <a:r>
              <a:rPr b="1" lang="en"/>
              <a:t>build.properties</a:t>
            </a:r>
            <a:r>
              <a:rPr lang="en"/>
              <a:t>. </a:t>
            </a:r>
            <a:endParaRPr/>
          </a:p>
          <a:p>
            <a:pPr indent="-381000" lvl="1" marL="914400" rtl="0" algn="l">
              <a:spcBef>
                <a:spcPts val="0"/>
              </a:spcBef>
              <a:spcAft>
                <a:spcPts val="0"/>
              </a:spcAft>
              <a:buSzPts val="2400"/>
              <a:buChar char="○"/>
            </a:pPr>
            <a:r>
              <a:rPr lang="en"/>
              <a:t>And these should be in the root of the project.</a:t>
            </a:r>
            <a:endParaRPr/>
          </a:p>
          <a:p>
            <a:pPr indent="-419100" lvl="0" marL="457200" rtl="0" algn="l">
              <a:spcBef>
                <a:spcPts val="0"/>
              </a:spcBef>
              <a:spcAft>
                <a:spcPts val="0"/>
              </a:spcAft>
              <a:buSzPts val="3000"/>
              <a:buChar char="●"/>
            </a:pPr>
            <a:r>
              <a:rPr lang="en"/>
              <a:t>Prefix internal targets with a hyphen.</a:t>
            </a:r>
            <a:endParaRPr/>
          </a:p>
          <a:p>
            <a:pPr indent="-381000" lvl="1" marL="914400" rtl="0" algn="l">
              <a:spcBef>
                <a:spcPts val="0"/>
              </a:spcBef>
              <a:spcAft>
                <a:spcPts val="0"/>
              </a:spcAft>
              <a:buSzPts val="2400"/>
              <a:buChar char="○"/>
            </a:pPr>
            <a:r>
              <a:rPr lang="en"/>
              <a:t>“build” might be available for external use, but a subtarget “-build.part1” might not be intended for use in isolation.</a:t>
            </a:r>
            <a:endParaRPr/>
          </a:p>
          <a:p>
            <a:pPr indent="-381000" lvl="1" marL="914400" rtl="0" algn="l">
              <a:spcBef>
                <a:spcPts val="0"/>
              </a:spcBef>
              <a:spcAft>
                <a:spcPts val="0"/>
              </a:spcAft>
              <a:buSzPts val="2400"/>
              <a:buChar char="○"/>
            </a:pPr>
            <a:r>
              <a:rPr lang="en"/>
              <a:t>By prefixing a hyphen, you give readers context.</a:t>
            </a:r>
            <a:endParaRPr/>
          </a:p>
          <a:p>
            <a:pPr indent="-381000" lvl="1" marL="914400" rtl="0" algn="l">
              <a:spcBef>
                <a:spcPts val="0"/>
              </a:spcBef>
              <a:spcAft>
                <a:spcPts val="0"/>
              </a:spcAft>
              <a:buSzPts val="2400"/>
              <a:buChar char="○"/>
            </a:pPr>
            <a:r>
              <a:rPr lang="en"/>
              <a:t>Hyphenated targets also cannot be run from the command line.</a:t>
            </a:r>
            <a:endParaRPr/>
          </a:p>
          <a:p>
            <a:pPr indent="-419100" lvl="0" marL="457200" rtl="0" algn="l">
              <a:spcBef>
                <a:spcPts val="0"/>
              </a:spcBef>
              <a:spcAft>
                <a:spcPts val="0"/>
              </a:spcAft>
              <a:buSzPts val="3000"/>
              <a:buChar char="●"/>
            </a:pPr>
            <a:r>
              <a:rPr lang="en"/>
              <a:t>Format and document the XML file.</a:t>
            </a:r>
            <a:endParaRPr/>
          </a:p>
          <a:p>
            <a:pPr indent="-381000" lvl="1" marL="914400" rtl="0" algn="l">
              <a:spcBef>
                <a:spcPts val="0"/>
              </a:spcBef>
              <a:spcAft>
                <a:spcPts val="0"/>
              </a:spcAft>
              <a:buSzPts val="2400"/>
              <a:buChar char="○"/>
            </a:pPr>
            <a:r>
              <a:rPr lang="en"/>
              <a:t>Try to make the file readable to the human eye.</a:t>
            </a:r>
            <a:endParaRPr/>
          </a:p>
        </p:txBody>
      </p:sp>
      <p:sp>
        <p:nvSpPr>
          <p:cNvPr id="243" name="Google Shape;243;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Best Practices: Design for Maintenance</a:t>
            </a:r>
            <a:endParaRPr/>
          </a:p>
        </p:txBody>
      </p:sp>
      <p:sp>
        <p:nvSpPr>
          <p:cNvPr id="249" name="Google Shape;249;p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Will your build file be readable in the future? </a:t>
            </a:r>
            <a:endParaRPr/>
          </a:p>
          <a:p>
            <a:pPr indent="-419100" lvl="0" marL="457200" rtl="0" algn="l">
              <a:spcBef>
                <a:spcPts val="0"/>
              </a:spcBef>
              <a:spcAft>
                <a:spcPts val="0"/>
              </a:spcAft>
              <a:buSzPts val="3000"/>
              <a:buChar char="●"/>
            </a:pPr>
            <a:r>
              <a:rPr lang="en"/>
              <a:t>Will the file execute on a clean machine?</a:t>
            </a:r>
            <a:endParaRPr/>
          </a:p>
          <a:p>
            <a:pPr indent="-381000" lvl="1" marL="914400" rtl="0" algn="l">
              <a:spcBef>
                <a:spcPts val="0"/>
              </a:spcBef>
              <a:spcAft>
                <a:spcPts val="0"/>
              </a:spcAft>
              <a:buSzPts val="2400"/>
              <a:buChar char="○"/>
            </a:pPr>
            <a:r>
              <a:rPr lang="en"/>
              <a:t>Document the build process.</a:t>
            </a:r>
            <a:endParaRPr/>
          </a:p>
          <a:p>
            <a:pPr indent="-381000" lvl="2" marL="1371600" rtl="0" algn="l">
              <a:spcBef>
                <a:spcPts val="0"/>
              </a:spcBef>
              <a:spcAft>
                <a:spcPts val="0"/>
              </a:spcAft>
              <a:buSzPts val="2400"/>
              <a:buChar char="■"/>
            </a:pPr>
            <a:r>
              <a:rPr lang="en"/>
              <a:t>Write a text file describing the build and deployment process.</a:t>
            </a:r>
            <a:endParaRPr/>
          </a:p>
          <a:p>
            <a:pPr indent="-381000" lvl="2" marL="1371600" rtl="0" algn="l">
              <a:spcBef>
                <a:spcPts val="0"/>
              </a:spcBef>
              <a:spcAft>
                <a:spcPts val="0"/>
              </a:spcAft>
              <a:buSzPts val="2400"/>
              <a:buChar char="■"/>
            </a:pPr>
            <a:r>
              <a:rPr lang="en"/>
              <a:t>List programs and libraries needed for the build.</a:t>
            </a:r>
            <a:endParaRPr/>
          </a:p>
          <a:p>
            <a:pPr indent="-381000" lvl="1" marL="914400" rtl="0" algn="l">
              <a:spcBef>
                <a:spcPts val="0"/>
              </a:spcBef>
              <a:spcAft>
                <a:spcPts val="0"/>
              </a:spcAft>
              <a:buSzPts val="2400"/>
              <a:buChar char="○"/>
            </a:pPr>
            <a:r>
              <a:rPr lang="en"/>
              <a:t>Avoid dependencies on programs/JAR files that are not stored with the project.</a:t>
            </a:r>
            <a:endParaRPr/>
          </a:p>
          <a:p>
            <a:pPr indent="-381000" lvl="2" marL="1371600" rtl="0" algn="l">
              <a:spcBef>
                <a:spcPts val="0"/>
              </a:spcBef>
              <a:spcAft>
                <a:spcPts val="0"/>
              </a:spcAft>
              <a:buSzPts val="2400"/>
              <a:buChar char="■"/>
            </a:pPr>
            <a:r>
              <a:rPr lang="en"/>
              <a:t>If licensing allows, store external libraries with the project for easier builds.</a:t>
            </a:r>
            <a:endParaRPr/>
          </a:p>
          <a:p>
            <a:pPr indent="-381000" lvl="1" marL="914400" rtl="0" algn="l">
              <a:spcBef>
                <a:spcPts val="0"/>
              </a:spcBef>
              <a:spcAft>
                <a:spcPts val="0"/>
              </a:spcAft>
              <a:buSzPts val="2400"/>
              <a:buChar char="○"/>
            </a:pPr>
            <a:r>
              <a:rPr lang="en"/>
              <a:t>Do not distribute usernames/passwords in the build files. These change + this is bad security.</a:t>
            </a:r>
            <a:endParaRPr/>
          </a:p>
        </p:txBody>
      </p:sp>
      <p:sp>
        <p:nvSpPr>
          <p:cNvPr id="250" name="Google Shape;250;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4"/>
          <p:cNvSpPr txBox="1"/>
          <p:nvPr>
            <p:ph idx="4294967295" type="title"/>
          </p:nvPr>
        </p:nvSpPr>
        <p:spPr>
          <a:xfrm>
            <a:off x="543450" y="2555975"/>
            <a:ext cx="7948500" cy="154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Continuous Integration</a:t>
            </a:r>
            <a:endParaRPr sz="4800"/>
          </a:p>
        </p:txBody>
      </p:sp>
      <p:sp>
        <p:nvSpPr>
          <p:cNvPr id="256" name="Google Shape;256;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Continuous Integration</a:t>
            </a:r>
            <a:endParaRPr/>
          </a:p>
        </p:txBody>
      </p:sp>
      <p:sp>
        <p:nvSpPr>
          <p:cNvPr id="262" name="Google Shape;262;p3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Development practice that requires code be frequently checked into a shared repository.</a:t>
            </a:r>
            <a:endParaRPr/>
          </a:p>
          <a:p>
            <a:pPr indent="-419100" lvl="0" marL="457200" rtl="0" algn="l">
              <a:spcBef>
                <a:spcPts val="0"/>
              </a:spcBef>
              <a:spcAft>
                <a:spcPts val="0"/>
              </a:spcAft>
              <a:buSzPts val="3000"/>
              <a:buChar char="●"/>
            </a:pPr>
            <a:r>
              <a:rPr lang="en"/>
              <a:t>Each check-in is then verified by an automated build.</a:t>
            </a:r>
            <a:endParaRPr/>
          </a:p>
          <a:p>
            <a:pPr indent="-381000" lvl="1" marL="914400" rtl="0" algn="l">
              <a:spcBef>
                <a:spcPts val="0"/>
              </a:spcBef>
              <a:spcAft>
                <a:spcPts val="0"/>
              </a:spcAft>
              <a:buSzPts val="2400"/>
              <a:buChar char="○"/>
            </a:pPr>
            <a:r>
              <a:rPr lang="en"/>
              <a:t>The system is compiled and subjected to an automated test suite, then packaged into a new executable.</a:t>
            </a:r>
            <a:endParaRPr/>
          </a:p>
          <a:p>
            <a:pPr indent="-381000" lvl="1" marL="914400" rtl="0" algn="l">
              <a:spcBef>
                <a:spcPts val="0"/>
              </a:spcBef>
              <a:spcAft>
                <a:spcPts val="0"/>
              </a:spcAft>
              <a:buSzPts val="2400"/>
              <a:buChar char="○"/>
            </a:pPr>
            <a:r>
              <a:rPr lang="en"/>
              <a:t>Uses the build script you wrote.</a:t>
            </a:r>
            <a:endParaRPr/>
          </a:p>
          <a:p>
            <a:pPr indent="-419100" lvl="0" marL="457200" rtl="0" algn="l">
              <a:spcBef>
                <a:spcPts val="0"/>
              </a:spcBef>
              <a:spcAft>
                <a:spcPts val="0"/>
              </a:spcAft>
              <a:buSzPts val="3000"/>
              <a:buChar char="●"/>
            </a:pPr>
            <a:r>
              <a:rPr lang="en"/>
              <a:t>By integrating regularly, developers can detect errors quickly, and locate them more easily.</a:t>
            </a:r>
            <a:endParaRPr/>
          </a:p>
          <a:p>
            <a:pPr indent="0" lvl="0" marL="0" rtl="0" algn="l">
              <a:spcBef>
                <a:spcPts val="600"/>
              </a:spcBef>
              <a:spcAft>
                <a:spcPts val="0"/>
              </a:spcAft>
              <a:buNone/>
            </a:pPr>
            <a:r>
              <a:t/>
            </a:r>
            <a:endParaRPr/>
          </a:p>
        </p:txBody>
      </p:sp>
      <p:sp>
        <p:nvSpPr>
          <p:cNvPr id="263" name="Google Shape;263;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 Practices</a:t>
            </a:r>
            <a:endParaRPr/>
          </a:p>
        </p:txBody>
      </p:sp>
      <p:sp>
        <p:nvSpPr>
          <p:cNvPr id="269" name="Google Shape;269;p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rtl="0" algn="l">
              <a:spcBef>
                <a:spcPts val="600"/>
              </a:spcBef>
              <a:spcAft>
                <a:spcPts val="0"/>
              </a:spcAft>
              <a:buSzPts val="2800"/>
              <a:buChar char="●"/>
            </a:pPr>
            <a:r>
              <a:rPr lang="en" sz="2800"/>
              <a:t>Maintain a code repository.</a:t>
            </a:r>
            <a:endParaRPr sz="2800"/>
          </a:p>
          <a:p>
            <a:pPr indent="-406400" lvl="0" marL="457200" rtl="0" algn="l">
              <a:spcBef>
                <a:spcPts val="0"/>
              </a:spcBef>
              <a:spcAft>
                <a:spcPts val="0"/>
              </a:spcAft>
              <a:buSzPts val="2800"/>
              <a:buChar char="●"/>
            </a:pPr>
            <a:r>
              <a:rPr lang="en" sz="2800"/>
              <a:t>Automate the build.</a:t>
            </a:r>
            <a:endParaRPr sz="2800"/>
          </a:p>
          <a:p>
            <a:pPr indent="-406400" lvl="0" marL="457200" rtl="0" algn="l">
              <a:spcBef>
                <a:spcPts val="0"/>
              </a:spcBef>
              <a:spcAft>
                <a:spcPts val="0"/>
              </a:spcAft>
              <a:buSzPts val="2800"/>
              <a:buChar char="●"/>
            </a:pPr>
            <a:r>
              <a:rPr lang="en" sz="2800"/>
              <a:t>Make the build self-testing.</a:t>
            </a:r>
            <a:endParaRPr sz="2800"/>
          </a:p>
          <a:p>
            <a:pPr indent="-406400" lvl="0" marL="457200" rtl="0" algn="l">
              <a:spcBef>
                <a:spcPts val="0"/>
              </a:spcBef>
              <a:spcAft>
                <a:spcPts val="0"/>
              </a:spcAft>
              <a:buSzPts val="2800"/>
              <a:buChar char="●"/>
            </a:pPr>
            <a:r>
              <a:rPr lang="en" sz="2800"/>
              <a:t>Every commit should be built.</a:t>
            </a:r>
            <a:endParaRPr sz="2800"/>
          </a:p>
          <a:p>
            <a:pPr indent="-406400" lvl="0" marL="457200" rtl="0" algn="l">
              <a:spcBef>
                <a:spcPts val="0"/>
              </a:spcBef>
              <a:spcAft>
                <a:spcPts val="0"/>
              </a:spcAft>
              <a:buSzPts val="2800"/>
              <a:buChar char="●"/>
            </a:pPr>
            <a:r>
              <a:rPr lang="en" sz="2800"/>
              <a:t>Keep the build fast.</a:t>
            </a:r>
            <a:endParaRPr sz="2800"/>
          </a:p>
          <a:p>
            <a:pPr indent="-406400" lvl="0" marL="457200" rtl="0" algn="l">
              <a:spcBef>
                <a:spcPts val="0"/>
              </a:spcBef>
              <a:spcAft>
                <a:spcPts val="0"/>
              </a:spcAft>
              <a:buSzPts val="2800"/>
              <a:buChar char="●"/>
            </a:pPr>
            <a:r>
              <a:rPr lang="en" sz="2800"/>
              <a:t>Test in a clone of the production environment.</a:t>
            </a:r>
            <a:endParaRPr sz="2800"/>
          </a:p>
          <a:p>
            <a:pPr indent="-406400" lvl="0" marL="457200" rtl="0" algn="l">
              <a:spcBef>
                <a:spcPts val="0"/>
              </a:spcBef>
              <a:spcAft>
                <a:spcPts val="0"/>
              </a:spcAft>
              <a:buSzPts val="2800"/>
              <a:buChar char="●"/>
            </a:pPr>
            <a:r>
              <a:rPr lang="en" sz="2800"/>
              <a:t>Make it easy to get the latest executable.</a:t>
            </a:r>
            <a:endParaRPr sz="2800"/>
          </a:p>
          <a:p>
            <a:pPr indent="-406400" lvl="0" marL="457200" rtl="0" algn="l">
              <a:spcBef>
                <a:spcPts val="0"/>
              </a:spcBef>
              <a:spcAft>
                <a:spcPts val="0"/>
              </a:spcAft>
              <a:buSzPts val="2800"/>
              <a:buChar char="●"/>
            </a:pPr>
            <a:r>
              <a:rPr lang="en" sz="2800"/>
              <a:t>Everyone can see build results.</a:t>
            </a:r>
            <a:endParaRPr sz="2800"/>
          </a:p>
          <a:p>
            <a:pPr indent="-406400" lvl="0" marL="457200" rtl="0" algn="l">
              <a:spcBef>
                <a:spcPts val="0"/>
              </a:spcBef>
              <a:spcAft>
                <a:spcPts val="0"/>
              </a:spcAft>
              <a:buSzPts val="2800"/>
              <a:buChar char="●"/>
            </a:pPr>
            <a:r>
              <a:rPr lang="en" sz="2800"/>
              <a:t>Automate deployment.</a:t>
            </a:r>
            <a:endParaRPr sz="2800"/>
          </a:p>
          <a:p>
            <a:pPr indent="0" lvl="0" marL="0" rtl="0" algn="l">
              <a:spcBef>
                <a:spcPts val="600"/>
              </a:spcBef>
              <a:spcAft>
                <a:spcPts val="0"/>
              </a:spcAft>
              <a:buNone/>
            </a:pPr>
            <a:r>
              <a:t/>
            </a:r>
            <a:endParaRPr/>
          </a:p>
        </p:txBody>
      </p:sp>
      <p:sp>
        <p:nvSpPr>
          <p:cNvPr id="270" name="Google Shape;270;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Integration is Performed</a:t>
            </a:r>
            <a:endParaRPr/>
          </a:p>
        </p:txBody>
      </p:sp>
      <p:sp>
        <p:nvSpPr>
          <p:cNvPr id="276" name="Google Shape;276;p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Developers check out code to their machine.</a:t>
            </a:r>
            <a:endParaRPr/>
          </a:p>
          <a:p>
            <a:pPr indent="-419100" lvl="0" marL="457200" rtl="0" algn="l">
              <a:spcBef>
                <a:spcPts val="0"/>
              </a:spcBef>
              <a:spcAft>
                <a:spcPts val="0"/>
              </a:spcAft>
              <a:buSzPts val="3000"/>
              <a:buChar char="●"/>
            </a:pPr>
            <a:r>
              <a:rPr lang="en"/>
              <a:t>Changes are committed to the repository.</a:t>
            </a:r>
            <a:endParaRPr/>
          </a:p>
          <a:p>
            <a:pPr indent="-419100" lvl="0" marL="457200" rtl="0" algn="l">
              <a:spcBef>
                <a:spcPts val="0"/>
              </a:spcBef>
              <a:spcAft>
                <a:spcPts val="0"/>
              </a:spcAft>
              <a:buSzPts val="3000"/>
              <a:buChar char="●"/>
            </a:pPr>
            <a:r>
              <a:rPr lang="en"/>
              <a:t>The CI server: </a:t>
            </a:r>
            <a:endParaRPr/>
          </a:p>
          <a:p>
            <a:pPr indent="-381000" lvl="1" marL="914400" rtl="0" algn="l">
              <a:spcBef>
                <a:spcPts val="0"/>
              </a:spcBef>
              <a:spcAft>
                <a:spcPts val="0"/>
              </a:spcAft>
              <a:buSzPts val="2400"/>
              <a:buChar char="○"/>
            </a:pPr>
            <a:r>
              <a:rPr lang="en"/>
              <a:t>Monitors the repository and checks out changes when they occur.</a:t>
            </a:r>
            <a:endParaRPr/>
          </a:p>
          <a:p>
            <a:pPr indent="-381000" lvl="1" marL="914400" rtl="0" algn="l">
              <a:spcBef>
                <a:spcPts val="0"/>
              </a:spcBef>
              <a:spcAft>
                <a:spcPts val="0"/>
              </a:spcAft>
              <a:buSzPts val="2400"/>
              <a:buChar char="○"/>
            </a:pPr>
            <a:r>
              <a:rPr lang="en"/>
              <a:t>Builds the system and runs unit/integration tests.</a:t>
            </a:r>
            <a:endParaRPr/>
          </a:p>
          <a:p>
            <a:pPr indent="-381000" lvl="1" marL="914400" rtl="0" algn="l">
              <a:spcBef>
                <a:spcPts val="0"/>
              </a:spcBef>
              <a:spcAft>
                <a:spcPts val="0"/>
              </a:spcAft>
              <a:buSzPts val="2400"/>
              <a:buChar char="○"/>
            </a:pPr>
            <a:r>
              <a:rPr lang="en"/>
              <a:t>Releases deployable artefacts for testing.</a:t>
            </a:r>
            <a:endParaRPr/>
          </a:p>
          <a:p>
            <a:pPr indent="-381000" lvl="1" marL="914400" rtl="0" algn="l">
              <a:spcBef>
                <a:spcPts val="0"/>
              </a:spcBef>
              <a:spcAft>
                <a:spcPts val="0"/>
              </a:spcAft>
              <a:buSzPts val="2400"/>
              <a:buChar char="○"/>
            </a:pPr>
            <a:r>
              <a:rPr lang="en"/>
              <a:t>Assigns a build label to the version of the code.</a:t>
            </a:r>
            <a:endParaRPr/>
          </a:p>
          <a:p>
            <a:pPr indent="-381000" lvl="1" marL="914400" rtl="0" algn="l">
              <a:spcBef>
                <a:spcPts val="0"/>
              </a:spcBef>
              <a:spcAft>
                <a:spcPts val="0"/>
              </a:spcAft>
              <a:buSzPts val="2400"/>
              <a:buChar char="○"/>
            </a:pPr>
            <a:r>
              <a:rPr lang="en"/>
              <a:t>Informs the team of the successful build.</a:t>
            </a:r>
            <a:endParaRPr sz="2800"/>
          </a:p>
        </p:txBody>
      </p:sp>
      <p:sp>
        <p:nvSpPr>
          <p:cNvPr id="277" name="Google Shape;277;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1"/>
          <p:cNvSpPr txBox="1"/>
          <p:nvPr>
            <p:ph idx="4294967295" type="title"/>
          </p:nvPr>
        </p:nvSpPr>
        <p:spPr>
          <a:xfrm>
            <a:off x="543450" y="2555975"/>
            <a:ext cx="7948500" cy="154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Build Systems</a:t>
            </a:r>
            <a:endParaRPr sz="4800"/>
          </a:p>
        </p:txBody>
      </p:sp>
      <p:sp>
        <p:nvSpPr>
          <p:cNvPr id="64" name="Google Shape;64;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Integration is Performed</a:t>
            </a:r>
            <a:endParaRPr/>
          </a:p>
        </p:txBody>
      </p:sp>
      <p:sp>
        <p:nvSpPr>
          <p:cNvPr id="283" name="Google Shape;283;p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If the build or tests fail, the CI server alerts the team.</a:t>
            </a:r>
            <a:endParaRPr/>
          </a:p>
          <a:p>
            <a:pPr indent="-381000" lvl="1" marL="914400" rtl="0" algn="l">
              <a:spcBef>
                <a:spcPts val="0"/>
              </a:spcBef>
              <a:spcAft>
                <a:spcPts val="0"/>
              </a:spcAft>
              <a:buSzPts val="2400"/>
              <a:buChar char="○"/>
            </a:pPr>
            <a:r>
              <a:rPr lang="en"/>
              <a:t>The team fixes the issue at the earliest opportunity.</a:t>
            </a:r>
            <a:endParaRPr/>
          </a:p>
          <a:p>
            <a:pPr indent="-381000" lvl="1" marL="914400" rtl="0" algn="l">
              <a:spcBef>
                <a:spcPts val="0"/>
              </a:spcBef>
              <a:spcAft>
                <a:spcPts val="0"/>
              </a:spcAft>
              <a:buSzPts val="2400"/>
              <a:buChar char="○"/>
            </a:pPr>
            <a:r>
              <a:rPr lang="en"/>
              <a:t>Developers are expected not to check in code they know is broken.</a:t>
            </a:r>
            <a:endParaRPr/>
          </a:p>
          <a:p>
            <a:pPr indent="-381000" lvl="1" marL="914400" rtl="0" algn="l">
              <a:spcBef>
                <a:spcPts val="0"/>
              </a:spcBef>
              <a:spcAft>
                <a:spcPts val="0"/>
              </a:spcAft>
              <a:buSzPts val="2400"/>
              <a:buChar char="○"/>
            </a:pPr>
            <a:r>
              <a:rPr lang="en"/>
              <a:t>Developers are expected to write and run tests on all code before checking it in.</a:t>
            </a:r>
            <a:endParaRPr/>
          </a:p>
          <a:p>
            <a:pPr indent="-381000" lvl="1" marL="914400" rtl="0" algn="l">
              <a:spcBef>
                <a:spcPts val="0"/>
              </a:spcBef>
              <a:spcAft>
                <a:spcPts val="0"/>
              </a:spcAft>
              <a:buSzPts val="2400"/>
              <a:buChar char="○"/>
            </a:pPr>
            <a:r>
              <a:rPr lang="en"/>
              <a:t>No one is allowed to check in while a build is broken.</a:t>
            </a:r>
            <a:endParaRPr/>
          </a:p>
          <a:p>
            <a:pPr indent="-419100" lvl="0" marL="457200" rtl="0" algn="l">
              <a:spcBef>
                <a:spcPts val="0"/>
              </a:spcBef>
              <a:spcAft>
                <a:spcPts val="0"/>
              </a:spcAft>
              <a:buSzPts val="3000"/>
              <a:buChar char="●"/>
            </a:pPr>
            <a:r>
              <a:rPr lang="en"/>
              <a:t>Continue to continually integrate and test throughout the project.</a:t>
            </a:r>
            <a:endParaRPr>
              <a:solidFill>
                <a:srgbClr val="333333"/>
              </a:solidFill>
            </a:endParaRPr>
          </a:p>
          <a:p>
            <a:pPr indent="0" lvl="0" marL="0" rtl="0" algn="l">
              <a:spcBef>
                <a:spcPts val="600"/>
              </a:spcBef>
              <a:spcAft>
                <a:spcPts val="0"/>
              </a:spcAft>
              <a:buNone/>
            </a:pPr>
            <a:r>
              <a:t/>
            </a:r>
            <a:endParaRPr sz="2800"/>
          </a:p>
        </p:txBody>
      </p:sp>
      <p:sp>
        <p:nvSpPr>
          <p:cNvPr id="284" name="Google Shape;284;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TravisCI</a:t>
            </a:r>
            <a:endParaRPr/>
          </a:p>
        </p:txBody>
      </p:sp>
      <p:sp>
        <p:nvSpPr>
          <p:cNvPr id="290" name="Google Shape;290;p3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CI service that is free for open-source developers, hooked into GitHub.</a:t>
            </a:r>
            <a:endParaRPr/>
          </a:p>
          <a:p>
            <a:pPr indent="-419100" lvl="0" marL="457200" rtl="0" algn="l">
              <a:spcBef>
                <a:spcPts val="0"/>
              </a:spcBef>
              <a:spcAft>
                <a:spcPts val="0"/>
              </a:spcAft>
              <a:buSzPts val="3000"/>
              <a:buChar char="●"/>
            </a:pPr>
            <a:r>
              <a:rPr lang="en"/>
              <a:t>Connects to a GitHub repository and performs the CI process at specified times.</a:t>
            </a:r>
            <a:endParaRPr/>
          </a:p>
          <a:p>
            <a:pPr indent="-381000" lvl="1" marL="914400" rtl="0" algn="l">
              <a:spcBef>
                <a:spcPts val="0"/>
              </a:spcBef>
              <a:spcAft>
                <a:spcPts val="0"/>
              </a:spcAft>
              <a:buSzPts val="2400"/>
              <a:buChar char="○"/>
            </a:pPr>
            <a:r>
              <a:rPr lang="en"/>
              <a:t>When code is pushed to a repository.</a:t>
            </a:r>
            <a:endParaRPr/>
          </a:p>
          <a:p>
            <a:pPr indent="-381000" lvl="1" marL="914400" rtl="0" algn="l">
              <a:spcBef>
                <a:spcPts val="0"/>
              </a:spcBef>
              <a:spcAft>
                <a:spcPts val="0"/>
              </a:spcAft>
              <a:buSzPts val="2400"/>
              <a:buChar char="○"/>
            </a:pPr>
            <a:r>
              <a:rPr lang="en"/>
              <a:t>When a pull request is created.</a:t>
            </a:r>
            <a:endParaRPr/>
          </a:p>
          <a:p>
            <a:pPr indent="-419100" lvl="0" marL="457200" rtl="0" algn="l">
              <a:spcBef>
                <a:spcPts val="0"/>
              </a:spcBef>
              <a:spcAft>
                <a:spcPts val="0"/>
              </a:spcAft>
              <a:buSzPts val="3000"/>
              <a:buChar char="●"/>
            </a:pPr>
            <a:r>
              <a:rPr lang="en"/>
              <a:t>Adds a “badge” to the GitHub project page displaying the current build status.</a:t>
            </a:r>
            <a:endParaRPr/>
          </a:p>
        </p:txBody>
      </p:sp>
      <p:sp>
        <p:nvSpPr>
          <p:cNvPr id="291" name="Google Shape;291;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92" name="Google Shape;292;p39"/>
          <p:cNvPicPr preferRelativeResize="0"/>
          <p:nvPr/>
        </p:nvPicPr>
        <p:blipFill>
          <a:blip r:embed="rId3">
            <a:alphaModFix/>
          </a:blip>
          <a:stretch>
            <a:fillRect/>
          </a:stretch>
        </p:blipFill>
        <p:spPr>
          <a:xfrm>
            <a:off x="2205125" y="5218325"/>
            <a:ext cx="3009900" cy="7810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TravisCI Process</a:t>
            </a:r>
            <a:endParaRPr/>
          </a:p>
        </p:txBody>
      </p:sp>
      <p:sp>
        <p:nvSpPr>
          <p:cNvPr id="298" name="Google Shape;298;p4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When code is checked into a repository, TravisCI starts a </a:t>
            </a:r>
            <a:r>
              <a:rPr b="1" lang="en"/>
              <a:t>job</a:t>
            </a:r>
            <a:r>
              <a:rPr lang="en"/>
              <a:t>.</a:t>
            </a:r>
            <a:endParaRPr/>
          </a:p>
          <a:p>
            <a:pPr indent="-381000" lvl="1" marL="914400" rtl="0" algn="l">
              <a:spcBef>
                <a:spcPts val="0"/>
              </a:spcBef>
              <a:spcAft>
                <a:spcPts val="0"/>
              </a:spcAft>
              <a:buSzPts val="2400"/>
              <a:buChar char="○"/>
            </a:pPr>
            <a:r>
              <a:rPr lang="en"/>
              <a:t>An automated process that clones the repository into a virtual environment.</a:t>
            </a:r>
            <a:endParaRPr/>
          </a:p>
          <a:p>
            <a:pPr indent="-381000" lvl="2" marL="1371600" rtl="0" algn="l">
              <a:spcBef>
                <a:spcPts val="0"/>
              </a:spcBef>
              <a:spcAft>
                <a:spcPts val="0"/>
              </a:spcAft>
              <a:buSzPts val="2400"/>
              <a:buChar char="■"/>
            </a:pPr>
            <a:r>
              <a:rPr lang="en"/>
              <a:t>An isolated environment with a clean OS install.</a:t>
            </a:r>
            <a:endParaRPr/>
          </a:p>
          <a:p>
            <a:pPr indent="-381000" lvl="1" marL="914400" rtl="0" algn="l">
              <a:spcBef>
                <a:spcPts val="0"/>
              </a:spcBef>
              <a:spcAft>
                <a:spcPts val="0"/>
              </a:spcAft>
              <a:buSzPts val="2400"/>
              <a:buChar char="○"/>
            </a:pPr>
            <a:r>
              <a:rPr lang="en"/>
              <a:t>A job is split into a series of </a:t>
            </a:r>
            <a:r>
              <a:rPr b="1" lang="en"/>
              <a:t>phases</a:t>
            </a:r>
            <a:r>
              <a:rPr lang="en"/>
              <a:t>.</a:t>
            </a:r>
            <a:endParaRPr/>
          </a:p>
          <a:p>
            <a:pPr indent="-381000" lvl="2" marL="1371600" rtl="0" algn="l">
              <a:spcBef>
                <a:spcPts val="0"/>
              </a:spcBef>
              <a:spcAft>
                <a:spcPts val="0"/>
              </a:spcAft>
              <a:buSzPts val="2400"/>
              <a:buChar char="■"/>
            </a:pPr>
            <a:r>
              <a:rPr lang="en"/>
              <a:t>Sequential steps of a job.</a:t>
            </a:r>
            <a:endParaRPr/>
          </a:p>
          <a:p>
            <a:pPr indent="-381000" lvl="2" marL="1371600" rtl="0" algn="l">
              <a:spcBef>
                <a:spcPts val="0"/>
              </a:spcBef>
              <a:spcAft>
                <a:spcPts val="0"/>
              </a:spcAft>
              <a:buSzPts val="2400"/>
              <a:buChar char="■"/>
            </a:pPr>
            <a:r>
              <a:rPr lang="en"/>
              <a:t>Three core phases in TravisCI: </a:t>
            </a:r>
            <a:endParaRPr/>
          </a:p>
          <a:p>
            <a:pPr indent="-342900" lvl="3" marL="1828800" rtl="0" algn="l">
              <a:spcBef>
                <a:spcPts val="0"/>
              </a:spcBef>
              <a:spcAft>
                <a:spcPts val="0"/>
              </a:spcAft>
              <a:buSzPts val="1800"/>
              <a:buChar char="●"/>
            </a:pPr>
            <a:r>
              <a:rPr b="1" lang="en"/>
              <a:t>Install</a:t>
            </a:r>
            <a:r>
              <a:rPr lang="en"/>
              <a:t>: Installs required dependencies in the virtual environment.</a:t>
            </a:r>
            <a:endParaRPr/>
          </a:p>
          <a:p>
            <a:pPr indent="-342900" lvl="3" marL="1828800" rtl="0" algn="l">
              <a:spcBef>
                <a:spcPts val="0"/>
              </a:spcBef>
              <a:spcAft>
                <a:spcPts val="0"/>
              </a:spcAft>
              <a:buSzPts val="1800"/>
              <a:buChar char="●"/>
            </a:pPr>
            <a:r>
              <a:rPr b="1" lang="en"/>
              <a:t>Script: </a:t>
            </a:r>
            <a:r>
              <a:rPr lang="en"/>
              <a:t>Performs build tasks (compile, test, package, etc.)</a:t>
            </a:r>
            <a:endParaRPr/>
          </a:p>
          <a:p>
            <a:pPr indent="-342900" lvl="3" marL="1828800" rtl="0" algn="l">
              <a:spcBef>
                <a:spcPts val="0"/>
              </a:spcBef>
              <a:spcAft>
                <a:spcPts val="0"/>
              </a:spcAft>
              <a:buSzPts val="1800"/>
              <a:buChar char="●"/>
            </a:pPr>
            <a:r>
              <a:rPr b="1" lang="en"/>
              <a:t>Deploy:</a:t>
            </a:r>
            <a:r>
              <a:rPr lang="en"/>
              <a:t> Deploy code to a production environment (Amazon, Heroku, etc.)</a:t>
            </a:r>
            <a:endParaRPr/>
          </a:p>
        </p:txBody>
      </p:sp>
      <p:sp>
        <p:nvSpPr>
          <p:cNvPr id="299" name="Google Shape;299;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TravisCI Configuration File</a:t>
            </a:r>
            <a:endParaRPr/>
          </a:p>
        </p:txBody>
      </p:sp>
      <p:sp>
        <p:nvSpPr>
          <p:cNvPr id="305" name="Google Shape;305;p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SzPts val="3000"/>
              <a:buChar char="●"/>
            </a:pPr>
            <a:r>
              <a:rPr lang="en"/>
              <a:t>Travis uses a config file, </a:t>
            </a:r>
            <a:r>
              <a:rPr b="1" lang="en"/>
              <a:t>.travis.yml</a:t>
            </a:r>
            <a:r>
              <a:rPr lang="en"/>
              <a:t>, to determine how to build the project.</a:t>
            </a:r>
            <a:endParaRPr/>
          </a:p>
          <a:p>
            <a:pPr indent="0" lvl="0" marL="190500" marR="190500" rtl="0" algn="l">
              <a:lnSpc>
                <a:spcPct val="100000"/>
              </a:lnSpc>
              <a:spcBef>
                <a:spcPts val="1700"/>
              </a:spcBef>
              <a:spcAft>
                <a:spcPts val="0"/>
              </a:spcAft>
              <a:buNone/>
            </a:pPr>
            <a:r>
              <a:rPr lang="en" sz="1400">
                <a:solidFill>
                  <a:srgbClr val="008080"/>
                </a:solidFill>
                <a:highlight>
                  <a:srgbClr val="FFFFFF"/>
                </a:highlight>
                <a:latin typeface="Consolas"/>
                <a:ea typeface="Consolas"/>
                <a:cs typeface="Consolas"/>
                <a:sym typeface="Consolas"/>
              </a:rPr>
              <a:t>language</a:t>
            </a:r>
            <a:r>
              <a:rPr lang="en" sz="1400">
                <a:solidFill>
                  <a:srgbClr val="3B474D"/>
                </a:solidFill>
                <a:highlight>
                  <a:srgbClr val="FFFFFF"/>
                </a:highlight>
                <a:latin typeface="Consolas"/>
                <a:ea typeface="Consolas"/>
                <a:cs typeface="Consolas"/>
                <a:sym typeface="Consolas"/>
              </a:rPr>
              <a:t>: </a:t>
            </a:r>
            <a:r>
              <a:rPr lang="en" sz="1400">
                <a:solidFill>
                  <a:srgbClr val="DD1144"/>
                </a:solidFill>
                <a:highlight>
                  <a:srgbClr val="FFFFFF"/>
                </a:highlight>
                <a:latin typeface="Consolas"/>
                <a:ea typeface="Consolas"/>
                <a:cs typeface="Consolas"/>
                <a:sym typeface="Consolas"/>
              </a:rPr>
              <a:t>java</a:t>
            </a:r>
            <a:br>
              <a:rPr lang="en" sz="1400">
                <a:solidFill>
                  <a:srgbClr val="3B474D"/>
                </a:solidFill>
                <a:highlight>
                  <a:srgbClr val="FFFFFF"/>
                </a:highlight>
                <a:latin typeface="Consolas"/>
                <a:ea typeface="Consolas"/>
                <a:cs typeface="Consolas"/>
                <a:sym typeface="Consolas"/>
              </a:rPr>
            </a:br>
            <a:r>
              <a:rPr lang="en" sz="1400">
                <a:solidFill>
                  <a:srgbClr val="008080"/>
                </a:solidFill>
                <a:highlight>
                  <a:srgbClr val="FFFFFF"/>
                </a:highlight>
                <a:latin typeface="Consolas"/>
                <a:ea typeface="Consolas"/>
                <a:cs typeface="Consolas"/>
                <a:sym typeface="Consolas"/>
              </a:rPr>
              <a:t>jdk</a:t>
            </a:r>
            <a:r>
              <a:rPr lang="en" sz="1400">
                <a:solidFill>
                  <a:srgbClr val="3B474D"/>
                </a:solidFill>
                <a:highlight>
                  <a:srgbClr val="FFFFFF"/>
                </a:highlight>
                <a:latin typeface="Consolas"/>
                <a:ea typeface="Consolas"/>
                <a:cs typeface="Consolas"/>
                <a:sym typeface="Consolas"/>
              </a:rPr>
              <a:t>: </a:t>
            </a:r>
            <a:r>
              <a:rPr lang="en" sz="1400">
                <a:solidFill>
                  <a:srgbClr val="DD1144"/>
                </a:solidFill>
                <a:highlight>
                  <a:srgbClr val="FFFFFF"/>
                </a:highlight>
                <a:latin typeface="Consolas"/>
                <a:ea typeface="Consolas"/>
                <a:cs typeface="Consolas"/>
                <a:sym typeface="Consolas"/>
              </a:rPr>
              <a:t>oraclejdk8</a:t>
            </a:r>
            <a:br>
              <a:rPr lang="en" sz="1400">
                <a:solidFill>
                  <a:srgbClr val="DD1144"/>
                </a:solidFill>
                <a:highlight>
                  <a:srgbClr val="FFFFFF"/>
                </a:highlight>
                <a:latin typeface="Consolas"/>
                <a:ea typeface="Consolas"/>
                <a:cs typeface="Consolas"/>
                <a:sym typeface="Consolas"/>
              </a:rPr>
            </a:br>
            <a:r>
              <a:rPr lang="en" sz="1400">
                <a:solidFill>
                  <a:srgbClr val="008080"/>
                </a:solidFill>
                <a:highlight>
                  <a:srgbClr val="FFFFFF"/>
                </a:highlight>
                <a:latin typeface="Consolas"/>
                <a:ea typeface="Consolas"/>
                <a:cs typeface="Consolas"/>
                <a:sym typeface="Consolas"/>
              </a:rPr>
              <a:t>install</a:t>
            </a:r>
            <a:r>
              <a:rPr lang="en" sz="1400">
                <a:solidFill>
                  <a:srgbClr val="3B474D"/>
                </a:solidFill>
                <a:highlight>
                  <a:srgbClr val="FFFFFF"/>
                </a:highlight>
                <a:latin typeface="Consolas"/>
                <a:ea typeface="Consolas"/>
                <a:cs typeface="Consolas"/>
                <a:sym typeface="Consolas"/>
              </a:rPr>
              <a:t>: </a:t>
            </a:r>
            <a:r>
              <a:rPr lang="en" sz="1400">
                <a:solidFill>
                  <a:srgbClr val="DD1144"/>
                </a:solidFill>
                <a:highlight>
                  <a:srgbClr val="FFFFFF"/>
                </a:highlight>
                <a:latin typeface="Consolas"/>
                <a:ea typeface="Consolas"/>
                <a:cs typeface="Consolas"/>
                <a:sym typeface="Consolas"/>
              </a:rPr>
              <a:t>...</a:t>
            </a:r>
            <a:br>
              <a:rPr lang="en" sz="1400">
                <a:solidFill>
                  <a:srgbClr val="DD1144"/>
                </a:solidFill>
                <a:highlight>
                  <a:srgbClr val="FFFFFF"/>
                </a:highlight>
                <a:latin typeface="Consolas"/>
                <a:ea typeface="Consolas"/>
                <a:cs typeface="Consolas"/>
                <a:sym typeface="Consolas"/>
              </a:rPr>
            </a:br>
            <a:r>
              <a:rPr lang="en" sz="1400">
                <a:solidFill>
                  <a:srgbClr val="008080"/>
                </a:solidFill>
                <a:highlight>
                  <a:srgbClr val="FFFFFF"/>
                </a:highlight>
                <a:latin typeface="Consolas"/>
                <a:ea typeface="Consolas"/>
                <a:cs typeface="Consolas"/>
                <a:sym typeface="Consolas"/>
              </a:rPr>
              <a:t>script</a:t>
            </a:r>
            <a:r>
              <a:rPr lang="en" sz="1400">
                <a:solidFill>
                  <a:srgbClr val="3B474D"/>
                </a:solidFill>
                <a:highlight>
                  <a:srgbClr val="FFFFFF"/>
                </a:highlight>
                <a:latin typeface="Consolas"/>
                <a:ea typeface="Consolas"/>
                <a:cs typeface="Consolas"/>
                <a:sym typeface="Consolas"/>
              </a:rPr>
              <a:t>: </a:t>
            </a:r>
            <a:r>
              <a:rPr lang="en" sz="1400">
                <a:solidFill>
                  <a:srgbClr val="DD1144"/>
                </a:solidFill>
                <a:highlight>
                  <a:srgbClr val="FFFFFF"/>
                </a:highlight>
                <a:latin typeface="Consolas"/>
                <a:ea typeface="Consolas"/>
                <a:cs typeface="Consolas"/>
                <a:sym typeface="Consolas"/>
              </a:rPr>
              <a:t>...</a:t>
            </a:r>
            <a:r>
              <a:rPr lang="en" sz="1400">
                <a:solidFill>
                  <a:srgbClr val="DD1144"/>
                </a:solidFill>
                <a:highlight>
                  <a:srgbClr val="FFFFFF"/>
                </a:highlight>
                <a:latin typeface="Consolas"/>
                <a:ea typeface="Consolas"/>
                <a:cs typeface="Consolas"/>
                <a:sym typeface="Consolas"/>
              </a:rPr>
              <a:t> </a:t>
            </a:r>
            <a:endParaRPr sz="1400">
              <a:solidFill>
                <a:srgbClr val="DD1144"/>
              </a:solidFill>
              <a:latin typeface="Consolas"/>
              <a:ea typeface="Consolas"/>
              <a:cs typeface="Consolas"/>
              <a:sym typeface="Consolas"/>
            </a:endParaRPr>
          </a:p>
          <a:p>
            <a:pPr indent="-381000" lvl="1" marL="914400" rtl="0" algn="l">
              <a:lnSpc>
                <a:spcPct val="100000"/>
              </a:lnSpc>
              <a:spcBef>
                <a:spcPts val="3300"/>
              </a:spcBef>
              <a:spcAft>
                <a:spcPts val="0"/>
              </a:spcAft>
              <a:buSzPts val="2400"/>
              <a:buChar char="○"/>
            </a:pPr>
            <a:r>
              <a:rPr b="1" lang="en"/>
              <a:t>Language</a:t>
            </a:r>
            <a:r>
              <a:rPr lang="en"/>
              <a:t> informs TravisCI which language you are developing in.</a:t>
            </a:r>
            <a:endParaRPr/>
          </a:p>
          <a:p>
            <a:pPr indent="-381000" lvl="2" marL="1371600" rtl="0" algn="l">
              <a:lnSpc>
                <a:spcPct val="100000"/>
              </a:lnSpc>
              <a:spcBef>
                <a:spcPts val="0"/>
              </a:spcBef>
              <a:spcAft>
                <a:spcPts val="0"/>
              </a:spcAft>
              <a:buSzPts val="2400"/>
              <a:buChar char="■"/>
            </a:pPr>
            <a:r>
              <a:rPr lang="en"/>
              <a:t>There is a default build process for all supported languages.</a:t>
            </a:r>
            <a:endParaRPr/>
          </a:p>
          <a:p>
            <a:pPr indent="-381000" lvl="1" marL="914400" rtl="0" algn="l">
              <a:lnSpc>
                <a:spcPct val="100000"/>
              </a:lnSpc>
              <a:spcBef>
                <a:spcPts val="0"/>
              </a:spcBef>
              <a:spcAft>
                <a:spcPts val="0"/>
              </a:spcAft>
              <a:buSzPts val="2400"/>
              <a:buChar char="○"/>
            </a:pPr>
            <a:r>
              <a:rPr lang="en"/>
              <a:t>For Java, the </a:t>
            </a:r>
            <a:r>
              <a:rPr b="1" lang="en"/>
              <a:t>jdk</a:t>
            </a:r>
            <a:r>
              <a:rPr lang="en"/>
              <a:t> field lists the compiler you want to use to build.</a:t>
            </a:r>
            <a:endParaRPr/>
          </a:p>
        </p:txBody>
      </p:sp>
      <p:sp>
        <p:nvSpPr>
          <p:cNvPr id="306" name="Google Shape;306;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TravisCI Configuration File</a:t>
            </a:r>
            <a:endParaRPr/>
          </a:p>
        </p:txBody>
      </p:sp>
      <p:sp>
        <p:nvSpPr>
          <p:cNvPr id="312" name="Google Shape;312;p4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22863A"/>
                </a:solidFill>
                <a:highlight>
                  <a:srgbClr val="FFFFFF"/>
                </a:highlight>
                <a:latin typeface="Consolas"/>
                <a:ea typeface="Consolas"/>
                <a:cs typeface="Consolas"/>
                <a:sym typeface="Consolas"/>
              </a:rPr>
              <a:t>os</a:t>
            </a:r>
            <a:r>
              <a:rPr lang="en" sz="1400">
                <a:solidFill>
                  <a:srgbClr val="24292E"/>
                </a:solidFill>
                <a:highlight>
                  <a:srgbClr val="FFFFFF"/>
                </a:highlight>
                <a:latin typeface="Consolas"/>
                <a:ea typeface="Consolas"/>
                <a:cs typeface="Consolas"/>
                <a:sym typeface="Consolas"/>
              </a:rPr>
              <a:t>: </a:t>
            </a:r>
            <a:r>
              <a:rPr lang="en" sz="1400">
                <a:solidFill>
                  <a:srgbClr val="032F62"/>
                </a:solidFill>
                <a:highlight>
                  <a:srgbClr val="FFFFFF"/>
                </a:highlight>
                <a:latin typeface="Consolas"/>
                <a:ea typeface="Consolas"/>
                <a:cs typeface="Consolas"/>
                <a:sym typeface="Consolas"/>
              </a:rPr>
              <a:t>linux</a:t>
            </a:r>
            <a:endParaRPr sz="1400"/>
          </a:p>
          <a:p>
            <a:pPr indent="-419100" lvl="0" marL="457200" rtl="0" algn="l">
              <a:spcBef>
                <a:spcPts val="600"/>
              </a:spcBef>
              <a:spcAft>
                <a:spcPts val="0"/>
              </a:spcAft>
              <a:buSzPts val="3000"/>
              <a:buChar char="●"/>
            </a:pPr>
            <a:r>
              <a:rPr lang="en"/>
              <a:t>Used to determine the OS you want to build on. Supports Linux and MacOS.</a:t>
            </a:r>
            <a:endParaRPr/>
          </a:p>
          <a:p>
            <a:pPr indent="0" lvl="0" marL="0" rtl="0" algn="l">
              <a:lnSpc>
                <a:spcPct val="142857"/>
              </a:lnSpc>
              <a:spcBef>
                <a:spcPts val="0"/>
              </a:spcBef>
              <a:spcAft>
                <a:spcPts val="0"/>
              </a:spcAft>
              <a:buClr>
                <a:srgbClr val="000000"/>
              </a:buClr>
              <a:buSzPts val="1100"/>
              <a:buFont typeface="Arial"/>
              <a:buNone/>
            </a:pPr>
            <a:r>
              <a:rPr lang="en" sz="1400">
                <a:solidFill>
                  <a:srgbClr val="22863A"/>
                </a:solidFill>
                <a:highlight>
                  <a:srgbClr val="FFFFFF"/>
                </a:highlight>
                <a:latin typeface="Consolas"/>
                <a:ea typeface="Consolas"/>
                <a:cs typeface="Consolas"/>
                <a:sym typeface="Consolas"/>
              </a:rPr>
              <a:t>addons</a:t>
            </a:r>
            <a:r>
              <a:rPr lang="en" sz="1400">
                <a:solidFill>
                  <a:srgbClr val="24292E"/>
                </a:solidFill>
                <a:highlight>
                  <a:srgbClr val="FFFFFF"/>
                </a:highlight>
                <a:latin typeface="Consolas"/>
                <a:ea typeface="Consolas"/>
                <a:cs typeface="Consolas"/>
                <a:sym typeface="Consolas"/>
              </a:rPr>
              <a:t>:</a:t>
            </a:r>
            <a:endParaRPr sz="14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Clr>
                <a:srgbClr val="000000"/>
              </a:buClr>
              <a:buSzPts val="1100"/>
              <a:buFont typeface="Arial"/>
              <a:buNone/>
            </a:pPr>
            <a:r>
              <a:rPr lang="en" sz="1400">
                <a:solidFill>
                  <a:srgbClr val="24292E"/>
                </a:solidFill>
                <a:highlight>
                  <a:srgbClr val="FFFFFF"/>
                </a:highlight>
                <a:latin typeface="Consolas"/>
                <a:ea typeface="Consolas"/>
                <a:cs typeface="Consolas"/>
                <a:sym typeface="Consolas"/>
              </a:rPr>
              <a:t> </a:t>
            </a:r>
            <a:r>
              <a:rPr lang="en" sz="1400">
                <a:solidFill>
                  <a:srgbClr val="22863A"/>
                </a:solidFill>
                <a:highlight>
                  <a:srgbClr val="FFFFFF"/>
                </a:highlight>
                <a:latin typeface="Consolas"/>
                <a:ea typeface="Consolas"/>
                <a:cs typeface="Consolas"/>
                <a:sym typeface="Consolas"/>
              </a:rPr>
              <a:t>apt</a:t>
            </a:r>
            <a:r>
              <a:rPr lang="en" sz="1400">
                <a:solidFill>
                  <a:srgbClr val="24292E"/>
                </a:solidFill>
                <a:highlight>
                  <a:srgbClr val="FFFFFF"/>
                </a:highlight>
                <a:latin typeface="Consolas"/>
                <a:ea typeface="Consolas"/>
                <a:cs typeface="Consolas"/>
                <a:sym typeface="Consolas"/>
              </a:rPr>
              <a:t>:</a:t>
            </a:r>
            <a:endParaRPr sz="14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Clr>
                <a:srgbClr val="000000"/>
              </a:buClr>
              <a:buSzPts val="1100"/>
              <a:buFont typeface="Arial"/>
              <a:buNone/>
            </a:pPr>
            <a:r>
              <a:rPr lang="en" sz="1400">
                <a:solidFill>
                  <a:srgbClr val="24292E"/>
                </a:solidFill>
                <a:highlight>
                  <a:srgbClr val="FFFFFF"/>
                </a:highlight>
                <a:latin typeface="Consolas"/>
                <a:ea typeface="Consolas"/>
                <a:cs typeface="Consolas"/>
                <a:sym typeface="Consolas"/>
              </a:rPr>
              <a:t>   </a:t>
            </a:r>
            <a:r>
              <a:rPr lang="en" sz="1400">
                <a:solidFill>
                  <a:srgbClr val="22863A"/>
                </a:solidFill>
                <a:highlight>
                  <a:srgbClr val="FFFFFF"/>
                </a:highlight>
                <a:latin typeface="Consolas"/>
                <a:ea typeface="Consolas"/>
                <a:cs typeface="Consolas"/>
                <a:sym typeface="Consolas"/>
              </a:rPr>
              <a:t>packages</a:t>
            </a:r>
            <a:r>
              <a:rPr lang="en" sz="1400">
                <a:solidFill>
                  <a:srgbClr val="24292E"/>
                </a:solidFill>
                <a:highlight>
                  <a:srgbClr val="FFFFFF"/>
                </a:highlight>
                <a:latin typeface="Consolas"/>
                <a:ea typeface="Consolas"/>
                <a:cs typeface="Consolas"/>
                <a:sym typeface="Consolas"/>
              </a:rPr>
              <a:t>:</a:t>
            </a:r>
            <a:endParaRPr sz="14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1400">
                <a:solidFill>
                  <a:srgbClr val="24292E"/>
                </a:solidFill>
                <a:highlight>
                  <a:srgbClr val="FFFFFF"/>
                </a:highlight>
                <a:latin typeface="Consolas"/>
                <a:ea typeface="Consolas"/>
                <a:cs typeface="Consolas"/>
                <a:sym typeface="Consolas"/>
              </a:rPr>
              <a:t>     - </a:t>
            </a:r>
            <a:r>
              <a:rPr lang="en" sz="1400">
                <a:solidFill>
                  <a:srgbClr val="032F62"/>
                </a:solidFill>
                <a:highlight>
                  <a:srgbClr val="FFFFFF"/>
                </a:highlight>
                <a:latin typeface="Consolas"/>
                <a:ea typeface="Consolas"/>
                <a:cs typeface="Consolas"/>
                <a:sym typeface="Consolas"/>
              </a:rPr>
              <a:t>maven</a:t>
            </a:r>
            <a:endParaRPr sz="1400"/>
          </a:p>
          <a:p>
            <a:pPr indent="-419100" lvl="0" marL="457200" rtl="0" algn="l">
              <a:spcBef>
                <a:spcPts val="600"/>
              </a:spcBef>
              <a:spcAft>
                <a:spcPts val="0"/>
              </a:spcAft>
              <a:buSzPts val="3000"/>
              <a:buChar char="●"/>
            </a:pPr>
            <a:r>
              <a:rPr b="1" lang="en"/>
              <a:t>Addons</a:t>
            </a:r>
            <a:r>
              <a:rPr lang="en"/>
              <a:t> are additional programs you need to perform a build. </a:t>
            </a:r>
            <a:endParaRPr/>
          </a:p>
          <a:p>
            <a:pPr indent="-381000" lvl="1" marL="914400" rtl="0" algn="l">
              <a:spcBef>
                <a:spcPts val="0"/>
              </a:spcBef>
              <a:spcAft>
                <a:spcPts val="0"/>
              </a:spcAft>
              <a:buSzPts val="2400"/>
              <a:buChar char="○"/>
            </a:pPr>
            <a:r>
              <a:rPr b="1" lang="en"/>
              <a:t>Apt</a:t>
            </a:r>
            <a:r>
              <a:rPr lang="en"/>
              <a:t> is a package manager used in Linux. </a:t>
            </a:r>
            <a:endParaRPr/>
          </a:p>
          <a:p>
            <a:pPr indent="-381000" lvl="1" marL="914400" rtl="0" algn="l">
              <a:spcBef>
                <a:spcPts val="0"/>
              </a:spcBef>
              <a:spcAft>
                <a:spcPts val="0"/>
              </a:spcAft>
              <a:buSzPts val="2400"/>
              <a:buChar char="○"/>
            </a:pPr>
            <a:r>
              <a:rPr lang="en"/>
              <a:t>This example says to install the Maven package before performing the build.</a:t>
            </a:r>
            <a:endParaRPr/>
          </a:p>
        </p:txBody>
      </p:sp>
      <p:sp>
        <p:nvSpPr>
          <p:cNvPr id="313" name="Google Shape;313;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TravisCI Configuration File</a:t>
            </a:r>
            <a:endParaRPr/>
          </a:p>
        </p:txBody>
      </p:sp>
      <p:sp>
        <p:nvSpPr>
          <p:cNvPr id="319" name="Google Shape;319;p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152400" marR="152400" rtl="0" algn="l">
              <a:lnSpc>
                <a:spcPct val="145000"/>
              </a:lnSpc>
              <a:spcBef>
                <a:spcPts val="0"/>
              </a:spcBef>
              <a:spcAft>
                <a:spcPts val="0"/>
              </a:spcAft>
              <a:buNone/>
            </a:pPr>
            <a:r>
              <a:rPr lang="en" sz="1400">
                <a:solidFill>
                  <a:srgbClr val="22863A"/>
                </a:solidFill>
                <a:latin typeface="Consolas"/>
                <a:ea typeface="Consolas"/>
                <a:cs typeface="Consolas"/>
                <a:sym typeface="Consolas"/>
              </a:rPr>
              <a:t>env</a:t>
            </a:r>
            <a:r>
              <a:rPr lang="en" sz="1400">
                <a:solidFill>
                  <a:srgbClr val="24292E"/>
                </a:solidFill>
                <a:latin typeface="Consolas"/>
                <a:ea typeface="Consolas"/>
                <a:cs typeface="Consolas"/>
                <a:sym typeface="Consolas"/>
              </a:rPr>
              <a:t>:</a:t>
            </a:r>
            <a:br>
              <a:rPr lang="en" sz="1400">
                <a:solidFill>
                  <a:srgbClr val="24292E"/>
                </a:solidFill>
                <a:latin typeface="Consolas"/>
                <a:ea typeface="Consolas"/>
                <a:cs typeface="Consolas"/>
                <a:sym typeface="Consolas"/>
              </a:rPr>
            </a:br>
            <a:r>
              <a:rPr lang="en" sz="1400">
                <a:solidFill>
                  <a:srgbClr val="24292E"/>
                </a:solidFill>
                <a:latin typeface="Consolas"/>
                <a:ea typeface="Consolas"/>
                <a:cs typeface="Consolas"/>
                <a:sym typeface="Consolas"/>
              </a:rPr>
              <a:t>- </a:t>
            </a:r>
            <a:r>
              <a:rPr lang="en" sz="1400">
                <a:solidFill>
                  <a:srgbClr val="032F62"/>
                </a:solidFill>
                <a:latin typeface="Consolas"/>
                <a:ea typeface="Consolas"/>
                <a:cs typeface="Consolas"/>
                <a:sym typeface="Consolas"/>
              </a:rPr>
              <a:t>MY_VAR=EverythingIsAwesome</a:t>
            </a:r>
            <a:br>
              <a:rPr lang="en" sz="1400">
                <a:solidFill>
                  <a:srgbClr val="24292E"/>
                </a:solidFill>
                <a:latin typeface="Consolas"/>
                <a:ea typeface="Consolas"/>
                <a:cs typeface="Consolas"/>
                <a:sym typeface="Consolas"/>
              </a:rPr>
            </a:br>
            <a:r>
              <a:rPr lang="en" sz="1400">
                <a:solidFill>
                  <a:srgbClr val="24292E"/>
                </a:solidFill>
                <a:latin typeface="Consolas"/>
                <a:ea typeface="Consolas"/>
                <a:cs typeface="Consolas"/>
                <a:sym typeface="Consolas"/>
              </a:rPr>
              <a:t>- </a:t>
            </a:r>
            <a:r>
              <a:rPr lang="en" sz="1400">
                <a:solidFill>
                  <a:srgbClr val="032F62"/>
                </a:solidFill>
                <a:latin typeface="Consolas"/>
                <a:ea typeface="Consolas"/>
                <a:cs typeface="Consolas"/>
                <a:sym typeface="Consolas"/>
              </a:rPr>
              <a:t>NODE_ENV=TEST</a:t>
            </a:r>
            <a:endParaRPr sz="1400"/>
          </a:p>
          <a:p>
            <a:pPr indent="-419100" lvl="0" marL="457200" rtl="0" algn="l">
              <a:spcBef>
                <a:spcPts val="600"/>
              </a:spcBef>
              <a:spcAft>
                <a:spcPts val="0"/>
              </a:spcAft>
              <a:buSzPts val="3000"/>
              <a:buChar char="●"/>
            </a:pPr>
            <a:r>
              <a:rPr lang="en"/>
              <a:t>Env is used to set up environmental variables needed to perform a build. </a:t>
            </a:r>
            <a:endParaRPr/>
          </a:p>
          <a:p>
            <a:pPr indent="0" lvl="0" marL="114300" marR="114300" rtl="0" algn="l">
              <a:lnSpc>
                <a:spcPct val="150000"/>
              </a:lnSpc>
              <a:spcBef>
                <a:spcPts val="0"/>
              </a:spcBef>
              <a:spcAft>
                <a:spcPts val="0"/>
              </a:spcAft>
              <a:buNone/>
            </a:pPr>
            <a:r>
              <a:rPr lang="en" sz="1400">
                <a:solidFill>
                  <a:srgbClr val="0077AA"/>
                </a:solidFill>
                <a:latin typeface="Consolas"/>
                <a:ea typeface="Consolas"/>
                <a:cs typeface="Consolas"/>
                <a:sym typeface="Consolas"/>
              </a:rPr>
              <a:t>before_install</a:t>
            </a:r>
            <a:r>
              <a:rPr lang="en" sz="1400">
                <a:solidFill>
                  <a:srgbClr val="999999"/>
                </a:solidFill>
                <a:latin typeface="Consolas"/>
                <a:ea typeface="Consolas"/>
                <a:cs typeface="Consolas"/>
                <a:sym typeface="Consolas"/>
              </a:rPr>
              <a:t>: </a:t>
            </a:r>
            <a:r>
              <a:rPr lang="en" sz="1400">
                <a:solidFill>
                  <a:srgbClr val="0077AA"/>
                </a:solidFill>
                <a:latin typeface="Consolas"/>
                <a:ea typeface="Consolas"/>
                <a:cs typeface="Consolas"/>
                <a:sym typeface="Consolas"/>
              </a:rPr>
              <a:t>(after_install, before_script, after_script, etc)</a:t>
            </a:r>
            <a:br>
              <a:rPr lang="en" sz="1400">
                <a:solidFill>
                  <a:srgbClr val="0077AA"/>
                </a:solidFill>
                <a:latin typeface="Consolas"/>
                <a:ea typeface="Consolas"/>
                <a:cs typeface="Consolas"/>
                <a:sym typeface="Consolas"/>
              </a:rPr>
            </a:br>
            <a:r>
              <a:rPr lang="en" sz="1400">
                <a:latin typeface="Consolas"/>
                <a:ea typeface="Consolas"/>
                <a:cs typeface="Consolas"/>
                <a:sym typeface="Consolas"/>
              </a:rPr>
              <a:t>  </a:t>
            </a:r>
            <a:r>
              <a:rPr lang="en" sz="1400">
                <a:solidFill>
                  <a:srgbClr val="999999"/>
                </a:solidFill>
                <a:latin typeface="Consolas"/>
                <a:ea typeface="Consolas"/>
                <a:cs typeface="Consolas"/>
                <a:sym typeface="Consolas"/>
              </a:rPr>
              <a:t>-</a:t>
            </a:r>
            <a:r>
              <a:rPr lang="en" sz="1400">
                <a:latin typeface="Consolas"/>
                <a:ea typeface="Consolas"/>
                <a:cs typeface="Consolas"/>
                <a:sym typeface="Consolas"/>
              </a:rPr>
              <a:t> ...</a:t>
            </a:r>
            <a:endParaRPr sz="1400">
              <a:latin typeface="Consolas"/>
              <a:ea typeface="Consolas"/>
              <a:cs typeface="Consolas"/>
              <a:sym typeface="Consolas"/>
            </a:endParaRPr>
          </a:p>
          <a:p>
            <a:pPr indent="-419100" lvl="0" marL="457200" rtl="0" algn="l">
              <a:spcBef>
                <a:spcPts val="600"/>
              </a:spcBef>
              <a:spcAft>
                <a:spcPts val="0"/>
              </a:spcAft>
              <a:buSzPts val="3000"/>
              <a:buChar char="●"/>
            </a:pPr>
            <a:r>
              <a:rPr lang="en"/>
              <a:t>Used to perform commands before or after one of the major phases (install, script, deploy).</a:t>
            </a:r>
            <a:endParaRPr/>
          </a:p>
        </p:txBody>
      </p:sp>
      <p:sp>
        <p:nvSpPr>
          <p:cNvPr id="320" name="Google Shape;320;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Install, Script, Deploy</a:t>
            </a:r>
            <a:endParaRPr/>
          </a:p>
        </p:txBody>
      </p:sp>
      <p:sp>
        <p:nvSpPr>
          <p:cNvPr id="326" name="Google Shape;326;p4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Major phases specified by listing a set of commands to run.</a:t>
            </a:r>
            <a:endParaRPr/>
          </a:p>
          <a:p>
            <a:pPr indent="-419100" lvl="0" marL="457200" rtl="0" algn="l">
              <a:spcBef>
                <a:spcPts val="0"/>
              </a:spcBef>
              <a:spcAft>
                <a:spcPts val="0"/>
              </a:spcAft>
              <a:buSzPts val="3000"/>
              <a:buChar char="●"/>
            </a:pPr>
            <a:r>
              <a:rPr lang="en"/>
              <a:t>If you have a build file, you do not need to explicitly specify commands.</a:t>
            </a:r>
            <a:endParaRPr/>
          </a:p>
          <a:p>
            <a:pPr indent="-381000" lvl="1" marL="914400" rtl="0" algn="l">
              <a:spcBef>
                <a:spcPts val="0"/>
              </a:spcBef>
              <a:spcAft>
                <a:spcPts val="0"/>
              </a:spcAft>
              <a:buSzPts val="2400"/>
              <a:buChar char="○"/>
            </a:pPr>
            <a:r>
              <a:rPr lang="en"/>
              <a:t>TravisCI can detect Ant, Maven, and Gradle build files and has default targets it will run.</a:t>
            </a:r>
            <a:endParaRPr/>
          </a:p>
          <a:p>
            <a:pPr indent="-381000" lvl="1" marL="914400" rtl="0" algn="l">
              <a:spcBef>
                <a:spcPts val="0"/>
              </a:spcBef>
              <a:spcAft>
                <a:spcPts val="0"/>
              </a:spcAft>
              <a:buSzPts val="2400"/>
              <a:buChar char="○"/>
            </a:pPr>
            <a:r>
              <a:rPr lang="en"/>
              <a:t>By default, the script phase will execute “</a:t>
            </a:r>
            <a:r>
              <a:rPr b="1" lang="en"/>
              <a:t>ant test</a:t>
            </a:r>
            <a:r>
              <a:rPr lang="en"/>
              <a:t>”.</a:t>
            </a:r>
            <a:endParaRPr/>
          </a:p>
          <a:p>
            <a:pPr indent="-381000" lvl="2" marL="1371600" rtl="0" algn="l">
              <a:spcBef>
                <a:spcPts val="0"/>
              </a:spcBef>
              <a:spcAft>
                <a:spcPts val="0"/>
              </a:spcAft>
              <a:buSzPts val="2400"/>
              <a:buChar char="■"/>
            </a:pPr>
            <a:r>
              <a:rPr lang="en"/>
              <a:t>By convention, this will compile and test the project.</a:t>
            </a:r>
            <a:endParaRPr/>
          </a:p>
          <a:p>
            <a:pPr indent="-381000" lvl="2" marL="1371600" rtl="0" algn="l">
              <a:spcBef>
                <a:spcPts val="0"/>
              </a:spcBef>
              <a:spcAft>
                <a:spcPts val="0"/>
              </a:spcAft>
              <a:buSzPts val="2400"/>
              <a:buChar char="■"/>
            </a:pPr>
            <a:r>
              <a:rPr lang="en"/>
              <a:t>If you want to execute different targets instead, you can specify this in the configuration file.</a:t>
            </a:r>
            <a:endParaRPr/>
          </a:p>
        </p:txBody>
      </p:sp>
      <p:sp>
        <p:nvSpPr>
          <p:cNvPr id="327" name="Google Shape;327;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Best Practices</a:t>
            </a:r>
            <a:endParaRPr/>
          </a:p>
        </p:txBody>
      </p:sp>
      <p:sp>
        <p:nvSpPr>
          <p:cNvPr id="333" name="Google Shape;333;p4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Minimize build time.</a:t>
            </a:r>
            <a:endParaRPr/>
          </a:p>
          <a:p>
            <a:pPr indent="-381000" lvl="1" marL="914400" rtl="0" algn="l">
              <a:spcBef>
                <a:spcPts val="0"/>
              </a:spcBef>
              <a:spcAft>
                <a:spcPts val="0"/>
              </a:spcAft>
              <a:buSzPts val="2400"/>
              <a:buChar char="○"/>
            </a:pPr>
            <a:r>
              <a:rPr lang="en"/>
              <a:t>Time spent waiting for results is wasted time.</a:t>
            </a:r>
            <a:endParaRPr/>
          </a:p>
          <a:p>
            <a:pPr indent="-381000" lvl="1" marL="914400" rtl="0" algn="l">
              <a:spcBef>
                <a:spcPts val="0"/>
              </a:spcBef>
              <a:spcAft>
                <a:spcPts val="0"/>
              </a:spcAft>
              <a:buSzPts val="2400"/>
              <a:buChar char="○"/>
            </a:pPr>
            <a:r>
              <a:rPr lang="en"/>
              <a:t>Do not make developers wait more than 10 min.</a:t>
            </a:r>
            <a:endParaRPr/>
          </a:p>
          <a:p>
            <a:pPr indent="-381000" lvl="2" marL="1371600" rtl="0" algn="l">
              <a:spcBef>
                <a:spcPts val="0"/>
              </a:spcBef>
              <a:spcAft>
                <a:spcPts val="0"/>
              </a:spcAft>
              <a:buSzPts val="2400"/>
              <a:buChar char="■"/>
            </a:pPr>
            <a:r>
              <a:rPr lang="en"/>
              <a:t>If they need to switch tasks, that adds time.</a:t>
            </a:r>
            <a:endParaRPr/>
          </a:p>
          <a:p>
            <a:pPr indent="-381000" lvl="1" marL="914400" rtl="0" algn="l">
              <a:spcBef>
                <a:spcPts val="0"/>
              </a:spcBef>
              <a:spcAft>
                <a:spcPts val="0"/>
              </a:spcAft>
              <a:buSzPts val="2400"/>
              <a:buChar char="○"/>
            </a:pPr>
            <a:r>
              <a:rPr lang="en"/>
              <a:t>TravisCI can execute jobs in parallel. Split the test suite into multiple jobs and execute them concurrently in their own virtual environments.</a:t>
            </a:r>
            <a:endParaRPr/>
          </a:p>
          <a:p>
            <a:pPr indent="-419100" lvl="0" marL="457200" rtl="0" algn="l">
              <a:spcBef>
                <a:spcPts val="0"/>
              </a:spcBef>
              <a:spcAft>
                <a:spcPts val="0"/>
              </a:spcAft>
              <a:buSzPts val="3000"/>
              <a:buChar char="●"/>
            </a:pPr>
            <a:r>
              <a:rPr lang="en"/>
              <a:t>Pull complex logic into shell scripts.</a:t>
            </a:r>
            <a:endParaRPr/>
          </a:p>
          <a:p>
            <a:pPr indent="-381000" lvl="1" marL="914400" rtl="0" algn="l">
              <a:spcBef>
                <a:spcPts val="0"/>
              </a:spcBef>
              <a:spcAft>
                <a:spcPts val="0"/>
              </a:spcAft>
              <a:buSzPts val="2400"/>
              <a:buChar char="○"/>
            </a:pPr>
            <a:r>
              <a:rPr lang="en"/>
              <a:t>The configuration file will run any commands you list. </a:t>
            </a:r>
            <a:endParaRPr/>
          </a:p>
          <a:p>
            <a:pPr indent="-381000" lvl="1" marL="914400" rtl="0" algn="l">
              <a:spcBef>
                <a:spcPts val="0"/>
              </a:spcBef>
              <a:spcAft>
                <a:spcPts val="0"/>
              </a:spcAft>
              <a:buSzPts val="2400"/>
              <a:buChar char="○"/>
            </a:pPr>
            <a:r>
              <a:rPr lang="en"/>
              <a:t>If your build task is complex, split commands into their own file and call that file.</a:t>
            </a:r>
            <a:endParaRPr/>
          </a:p>
          <a:p>
            <a:pPr indent="-381000" lvl="1" marL="914400" rtl="0" algn="l">
              <a:spcBef>
                <a:spcPts val="0"/>
              </a:spcBef>
              <a:spcAft>
                <a:spcPts val="0"/>
              </a:spcAft>
              <a:buSzPts val="2400"/>
              <a:buChar char="○"/>
            </a:pPr>
            <a:r>
              <a:rPr lang="en"/>
              <a:t>Scripts can be run outside of TravisCI too.</a:t>
            </a:r>
            <a:endParaRPr/>
          </a:p>
        </p:txBody>
      </p:sp>
      <p:sp>
        <p:nvSpPr>
          <p:cNvPr id="334" name="Google Shape;334;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Best Practices</a:t>
            </a:r>
            <a:endParaRPr/>
          </a:p>
        </p:txBody>
      </p:sp>
      <p:sp>
        <p:nvSpPr>
          <p:cNvPr id="340" name="Google Shape;340;p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Test multiple language versions for libraries.</a:t>
            </a:r>
            <a:endParaRPr/>
          </a:p>
          <a:p>
            <a:pPr indent="-381000" lvl="1" marL="914400" rtl="0" algn="l">
              <a:spcBef>
                <a:spcPts val="0"/>
              </a:spcBef>
              <a:spcAft>
                <a:spcPts val="0"/>
              </a:spcAft>
              <a:buSzPts val="2400"/>
              <a:buChar char="○"/>
            </a:pPr>
            <a:r>
              <a:rPr lang="en"/>
              <a:t>Libraries need to operate in multiple version of a language. Make sure you can build in each of them.</a:t>
            </a:r>
            <a:endParaRPr/>
          </a:p>
          <a:p>
            <a:pPr indent="-381000" lvl="1" marL="914400" rtl="0" algn="l">
              <a:spcBef>
                <a:spcPts val="0"/>
              </a:spcBef>
              <a:spcAft>
                <a:spcPts val="0"/>
              </a:spcAft>
              <a:buSzPts val="2400"/>
              <a:buChar char="○"/>
            </a:pPr>
            <a:r>
              <a:rPr lang="en"/>
              <a:t>You can specify multiple versions in the configuration file (i.e., openjdk8, openjdk9). </a:t>
            </a:r>
            <a:endParaRPr/>
          </a:p>
          <a:p>
            <a:pPr indent="-381000" lvl="2" marL="1371600" rtl="0" algn="l">
              <a:spcBef>
                <a:spcPts val="0"/>
              </a:spcBef>
              <a:spcAft>
                <a:spcPts val="0"/>
              </a:spcAft>
              <a:buSzPts val="2400"/>
              <a:buChar char="■"/>
            </a:pPr>
            <a:r>
              <a:rPr lang="en"/>
              <a:t>Each will be tried when you build.</a:t>
            </a:r>
            <a:endParaRPr/>
          </a:p>
          <a:p>
            <a:pPr indent="-419100" lvl="0" marL="457200" rtl="0" algn="l">
              <a:spcBef>
                <a:spcPts val="0"/>
              </a:spcBef>
              <a:spcAft>
                <a:spcPts val="0"/>
              </a:spcAft>
              <a:buSzPts val="3000"/>
              <a:buChar char="●"/>
            </a:pPr>
            <a:r>
              <a:rPr lang="en"/>
              <a:t>Skip unnecessary builds</a:t>
            </a:r>
            <a:endParaRPr/>
          </a:p>
          <a:p>
            <a:pPr indent="-381000" lvl="1" marL="914400" rtl="0" algn="l">
              <a:spcBef>
                <a:spcPts val="0"/>
              </a:spcBef>
              <a:spcAft>
                <a:spcPts val="0"/>
              </a:spcAft>
              <a:buSzPts val="2400"/>
              <a:buChar char="○"/>
            </a:pPr>
            <a:r>
              <a:rPr lang="en"/>
              <a:t>If you just change documentation or comments, there is no reason to re-test.</a:t>
            </a:r>
            <a:endParaRPr/>
          </a:p>
          <a:p>
            <a:pPr indent="-381000" lvl="1" marL="914400" rtl="0" algn="l">
              <a:spcBef>
                <a:spcPts val="0"/>
              </a:spcBef>
              <a:spcAft>
                <a:spcPts val="0"/>
              </a:spcAft>
              <a:buSzPts val="2400"/>
              <a:buChar char="○"/>
            </a:pPr>
            <a:r>
              <a:rPr lang="en"/>
              <a:t>Skip commits by adding “[ci skip]” to the commit message. </a:t>
            </a:r>
            <a:endParaRPr/>
          </a:p>
          <a:p>
            <a:pPr indent="-381000" lvl="1" marL="914400" rtl="0" algn="l">
              <a:spcBef>
                <a:spcPts val="0"/>
              </a:spcBef>
              <a:spcAft>
                <a:spcPts val="0"/>
              </a:spcAft>
              <a:buSzPts val="2400"/>
              <a:buChar char="○"/>
            </a:pPr>
            <a:r>
              <a:rPr lang="en"/>
              <a:t>Can also cancel builds on the TravisCI website.</a:t>
            </a:r>
            <a:endParaRPr/>
          </a:p>
        </p:txBody>
      </p:sp>
      <p:sp>
        <p:nvSpPr>
          <p:cNvPr id="341" name="Google Shape;341;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7"/>
          <p:cNvSpPr txBox="1"/>
          <p:nvPr>
            <p:ph idx="4294967295" type="title"/>
          </p:nvPr>
        </p:nvSpPr>
        <p:spPr>
          <a:xfrm>
            <a:off x="543450" y="2555975"/>
            <a:ext cx="7948500" cy="154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Ant and TravisCI Demo</a:t>
            </a:r>
            <a:endParaRPr sz="4800"/>
          </a:p>
          <a:p>
            <a:pPr indent="0" lvl="0" marL="0" rtl="0" algn="l">
              <a:spcBef>
                <a:spcPts val="0"/>
              </a:spcBef>
              <a:spcAft>
                <a:spcPts val="0"/>
              </a:spcAft>
              <a:buNone/>
            </a:pPr>
            <a:r>
              <a:rPr lang="en" sz="1800"/>
              <a:t>Ant: https://github.com/apache/commons-lang/blob/687b2e62b7c6e81cd9d5c872b7fa9cc8fd3f1509/build.xml</a:t>
            </a:r>
            <a:endParaRPr sz="1800"/>
          </a:p>
          <a:p>
            <a:pPr indent="0" lvl="0" marL="0" rtl="0" algn="l">
              <a:spcBef>
                <a:spcPts val="0"/>
              </a:spcBef>
              <a:spcAft>
                <a:spcPts val="0"/>
              </a:spcAft>
              <a:buNone/>
            </a:pPr>
            <a:r>
              <a:rPr lang="en" sz="1800"/>
              <a:t>TravisCI: https://github.com/Greg4cr/defects4j/blob/master/.travis.yml</a:t>
            </a:r>
            <a:endParaRPr sz="1800"/>
          </a:p>
        </p:txBody>
      </p:sp>
      <p:sp>
        <p:nvSpPr>
          <p:cNvPr id="347" name="Google Shape;347;p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Build Systems</a:t>
            </a:r>
            <a:endParaRPr/>
          </a:p>
        </p:txBody>
      </p:sp>
      <p:sp>
        <p:nvSpPr>
          <p:cNvPr id="70" name="Google Shape;70;p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Building software, running test cases, and  packaging and distributing the executable are very common, effort-intensive tasks.</a:t>
            </a:r>
            <a:endParaRPr/>
          </a:p>
          <a:p>
            <a:pPr indent="-419100" lvl="0" marL="457200" rtl="0" algn="l">
              <a:spcBef>
                <a:spcPts val="0"/>
              </a:spcBef>
              <a:spcAft>
                <a:spcPts val="0"/>
              </a:spcAft>
              <a:buSzPts val="3000"/>
              <a:buChar char="●"/>
            </a:pPr>
            <a:r>
              <a:rPr lang="en"/>
              <a:t>Building and deploying the project should be as easy as possible.</a:t>
            </a:r>
            <a:endParaRPr/>
          </a:p>
          <a:p>
            <a:pPr indent="-419100" lvl="0" marL="457200" rtl="0" algn="l">
              <a:spcBef>
                <a:spcPts val="0"/>
              </a:spcBef>
              <a:spcAft>
                <a:spcPts val="0"/>
              </a:spcAft>
              <a:buSzPts val="3000"/>
              <a:buChar char="●"/>
            </a:pPr>
            <a:r>
              <a:rPr lang="en"/>
              <a:t>Build systems ease this process by automating as much of it as possible.</a:t>
            </a:r>
            <a:endParaRPr/>
          </a:p>
          <a:p>
            <a:pPr indent="-381000" lvl="1" marL="914400" rtl="0" algn="l">
              <a:spcBef>
                <a:spcPts val="0"/>
              </a:spcBef>
              <a:spcAft>
                <a:spcPts val="0"/>
              </a:spcAft>
              <a:buSzPts val="2400"/>
              <a:buChar char="○"/>
            </a:pPr>
            <a:r>
              <a:rPr lang="en"/>
              <a:t>Repetitive tasks can be automated and run at-will.</a:t>
            </a:r>
            <a:endParaRPr/>
          </a:p>
        </p:txBody>
      </p:sp>
      <p:sp>
        <p:nvSpPr>
          <p:cNvPr id="71" name="Google Shape;71;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4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 Have Learned</a:t>
            </a:r>
            <a:endParaRPr/>
          </a:p>
        </p:txBody>
      </p:sp>
      <p:sp>
        <p:nvSpPr>
          <p:cNvPr id="353" name="Google Shape;353;p4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Testing is not all that can be automated.</a:t>
            </a:r>
            <a:endParaRPr/>
          </a:p>
          <a:p>
            <a:pPr indent="-381000" lvl="1" marL="914400" rtl="0" algn="l">
              <a:spcBef>
                <a:spcPts val="0"/>
              </a:spcBef>
              <a:spcAft>
                <a:spcPts val="0"/>
              </a:spcAft>
              <a:buSzPts val="2400"/>
              <a:buChar char="○"/>
            </a:pPr>
            <a:r>
              <a:rPr lang="en"/>
              <a:t>Project compilation, installation, deployment, etc.</a:t>
            </a:r>
            <a:endParaRPr/>
          </a:p>
          <a:p>
            <a:pPr indent="-419100" lvl="0" marL="457200" marR="0" rtl="0" algn="l">
              <a:lnSpc>
                <a:spcPct val="100000"/>
              </a:lnSpc>
              <a:spcBef>
                <a:spcPts val="0"/>
              </a:spcBef>
              <a:spcAft>
                <a:spcPts val="0"/>
              </a:spcAft>
              <a:buClr>
                <a:schemeClr val="dk1"/>
              </a:buClr>
              <a:buSzPts val="3000"/>
              <a:buFont typeface="Arial"/>
              <a:buChar char="●"/>
            </a:pPr>
            <a:r>
              <a:rPr b="1" lang="en"/>
              <a:t>Project build automation:</a:t>
            </a:r>
            <a:r>
              <a:rPr lang="en"/>
              <a:t> </a:t>
            </a:r>
            <a:endParaRPr/>
          </a:p>
          <a:p>
            <a:pPr indent="-419100" lvl="1" marL="914400" marR="0" rtl="0" algn="l">
              <a:lnSpc>
                <a:spcPct val="100000"/>
              </a:lnSpc>
              <a:spcBef>
                <a:spcPts val="0"/>
              </a:spcBef>
              <a:spcAft>
                <a:spcPts val="0"/>
              </a:spcAft>
              <a:buClr>
                <a:schemeClr val="dk1"/>
              </a:buClr>
              <a:buSzPts val="3000"/>
              <a:buFont typeface="Arial"/>
              <a:buChar char="○"/>
            </a:pPr>
            <a:r>
              <a:rPr lang="en"/>
              <a:t>Automating the entire compilation, testing, and deployment process.</a:t>
            </a:r>
            <a:endParaRPr/>
          </a:p>
          <a:p>
            <a:pPr indent="-381000" lvl="1" marL="914400" marR="0" rtl="0" algn="l">
              <a:lnSpc>
                <a:spcPct val="100000"/>
              </a:lnSpc>
              <a:spcBef>
                <a:spcPts val="0"/>
              </a:spcBef>
              <a:spcAft>
                <a:spcPts val="0"/>
              </a:spcAft>
              <a:buSzPts val="2400"/>
              <a:buChar char="○"/>
            </a:pPr>
            <a:r>
              <a:rPr lang="en"/>
              <a:t>Ant is an XML-based language for automating the build process.</a:t>
            </a:r>
            <a:endParaRPr/>
          </a:p>
          <a:p>
            <a:pPr indent="-419100" lvl="0" marL="457200" marR="0" rtl="0" algn="l">
              <a:lnSpc>
                <a:spcPct val="100000"/>
              </a:lnSpc>
              <a:spcBef>
                <a:spcPts val="0"/>
              </a:spcBef>
              <a:spcAft>
                <a:spcPts val="0"/>
              </a:spcAft>
              <a:buClr>
                <a:schemeClr val="dk1"/>
              </a:buClr>
              <a:buSzPts val="3000"/>
              <a:buFont typeface="Arial"/>
              <a:buChar char="●"/>
            </a:pPr>
            <a:r>
              <a:rPr b="1" lang="en"/>
              <a:t>Continuous integration:</a:t>
            </a:r>
            <a:r>
              <a:rPr lang="en"/>
              <a:t> </a:t>
            </a:r>
            <a:endParaRPr/>
          </a:p>
          <a:p>
            <a:pPr indent="-419100" lvl="1" marL="914400" marR="0" rtl="0" algn="l">
              <a:lnSpc>
                <a:spcPct val="100000"/>
              </a:lnSpc>
              <a:spcBef>
                <a:spcPts val="0"/>
              </a:spcBef>
              <a:spcAft>
                <a:spcPts val="0"/>
              </a:spcAft>
              <a:buClr>
                <a:schemeClr val="dk1"/>
              </a:buClr>
              <a:buSzPts val="3000"/>
              <a:buFont typeface="Arial"/>
              <a:buChar char="○"/>
            </a:pPr>
            <a:r>
              <a:rPr lang="en"/>
              <a:t>Executing and managing the build process each time code is checked in.</a:t>
            </a:r>
            <a:endParaRPr/>
          </a:p>
          <a:p>
            <a:pPr indent="-381000" lvl="1" marL="914400" marR="0" rtl="0" algn="l">
              <a:lnSpc>
                <a:spcPct val="100000"/>
              </a:lnSpc>
              <a:spcBef>
                <a:spcPts val="0"/>
              </a:spcBef>
              <a:spcAft>
                <a:spcPts val="0"/>
              </a:spcAft>
              <a:buSzPts val="2400"/>
              <a:buChar char="○"/>
            </a:pPr>
            <a:r>
              <a:rPr lang="en"/>
              <a:t>TravisCI is a common, free CI system.</a:t>
            </a:r>
            <a:endParaRPr/>
          </a:p>
        </p:txBody>
      </p:sp>
      <p:sp>
        <p:nvSpPr>
          <p:cNvPr id="354" name="Google Shape;354;p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360" name="Google Shape;360;p4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Unit Testing Laboratory</a:t>
            </a:r>
            <a:endParaRPr/>
          </a:p>
          <a:p>
            <a:pPr indent="-381000" lvl="1" marL="914400" marR="0" rtl="0" algn="l">
              <a:lnSpc>
                <a:spcPct val="120000"/>
              </a:lnSpc>
              <a:spcBef>
                <a:spcPts val="0"/>
              </a:spcBef>
              <a:spcAft>
                <a:spcPts val="0"/>
              </a:spcAft>
              <a:buSzPts val="2400"/>
              <a:buChar char="○"/>
            </a:pPr>
            <a:r>
              <a:rPr lang="en"/>
              <a:t>Bring a laptop (at least one per group), with an IDE installed that supports JUnit (Eclipse, IntelliJ).</a:t>
            </a:r>
            <a:endParaRPr/>
          </a:p>
          <a:p>
            <a:pPr indent="-381000" lvl="1" marL="914400" marR="0" rtl="0" algn="l">
              <a:lnSpc>
                <a:spcPct val="120000"/>
              </a:lnSpc>
              <a:spcBef>
                <a:spcPts val="0"/>
              </a:spcBef>
              <a:spcAft>
                <a:spcPts val="0"/>
              </a:spcAft>
              <a:buSzPts val="2400"/>
              <a:buChar char="○"/>
            </a:pPr>
            <a:r>
              <a:rPr lang="en"/>
              <a:t>Download code for MeetingPlanner from the course website and import it into the IDE.</a:t>
            </a:r>
            <a:endParaRPr/>
          </a:p>
          <a:p>
            <a:pPr indent="0" lvl="0" marL="0" marR="0" rtl="0" algn="l">
              <a:lnSpc>
                <a:spcPct val="120000"/>
              </a:lnSpc>
              <a:spcBef>
                <a:spcPts val="0"/>
              </a:spcBef>
              <a:spcAft>
                <a:spcPts val="0"/>
              </a:spcAft>
              <a:buNone/>
            </a:pPr>
            <a:r>
              <a:t/>
            </a:r>
            <a:endParaRPr/>
          </a:p>
          <a:p>
            <a:pPr indent="-419100" lvl="0" marL="457200" marR="0" rtl="0" algn="l">
              <a:lnSpc>
                <a:spcPct val="120000"/>
              </a:lnSpc>
              <a:spcBef>
                <a:spcPts val="0"/>
              </a:spcBef>
              <a:spcAft>
                <a:spcPts val="0"/>
              </a:spcAft>
              <a:buSzPts val="3000"/>
              <a:buChar char="●"/>
            </a:pPr>
            <a:r>
              <a:rPr lang="en"/>
              <a:t>Assignment 2</a:t>
            </a:r>
            <a:endParaRPr/>
          </a:p>
          <a:p>
            <a:pPr indent="-381000" lvl="1" marL="914400" marR="0" rtl="0" algn="l">
              <a:lnSpc>
                <a:spcPct val="120000"/>
              </a:lnSpc>
              <a:spcBef>
                <a:spcPts val="0"/>
              </a:spcBef>
              <a:spcAft>
                <a:spcPts val="0"/>
              </a:spcAft>
              <a:buSzPts val="2400"/>
              <a:buChar char="○"/>
            </a:pPr>
            <a:r>
              <a:rPr lang="en"/>
              <a:t>Due March 3rd</a:t>
            </a:r>
            <a:endParaRPr/>
          </a:p>
        </p:txBody>
      </p:sp>
      <p:sp>
        <p:nvSpPr>
          <p:cNvPr id="361" name="Google Shape;361;p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Build Systems</a:t>
            </a:r>
            <a:endParaRPr/>
          </a:p>
        </p:txBody>
      </p:sp>
      <p:sp>
        <p:nvSpPr>
          <p:cNvPr id="77" name="Google Shape;77;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000000"/>
              </a:buClr>
              <a:buSzPts val="3000"/>
              <a:buFont typeface="Arial"/>
              <a:buChar char="●"/>
            </a:pPr>
            <a:r>
              <a:rPr lang="en">
                <a:solidFill>
                  <a:srgbClr val="000000"/>
                </a:solidFill>
              </a:rPr>
              <a:t>Build systems allow control over code compilation, test execution, executable packaging, and deployment to production.</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Script defines actions that can be automatically invoked at any time.</a:t>
            </a:r>
            <a:endParaRPr>
              <a:solidFill>
                <a:srgbClr val="000000"/>
              </a:solidFill>
            </a:endParaRPr>
          </a:p>
          <a:p>
            <a:pPr indent="-419100" lvl="0" marL="457200" marR="0" rtl="0" algn="l">
              <a:lnSpc>
                <a:spcPct val="100000"/>
              </a:lnSpc>
              <a:spcBef>
                <a:spcPts val="0"/>
              </a:spcBef>
              <a:spcAft>
                <a:spcPts val="0"/>
              </a:spcAft>
              <a:buClr>
                <a:srgbClr val="000000"/>
              </a:buClr>
              <a:buSzPts val="3000"/>
              <a:buFont typeface="Arial"/>
              <a:buChar char="●"/>
            </a:pPr>
            <a:r>
              <a:rPr lang="en">
                <a:solidFill>
                  <a:srgbClr val="000000"/>
                </a:solidFill>
              </a:rPr>
              <a:t>Many frameworks for build scripting. </a:t>
            </a:r>
            <a:endParaRPr>
              <a:solidFill>
                <a:srgbClr val="000000"/>
              </a:solidFill>
            </a:endParaRPr>
          </a:p>
          <a:p>
            <a:pPr indent="-419100" lvl="1" marL="914400" marR="0" rtl="0" algn="l">
              <a:lnSpc>
                <a:spcPct val="100000"/>
              </a:lnSpc>
              <a:spcBef>
                <a:spcPts val="0"/>
              </a:spcBef>
              <a:spcAft>
                <a:spcPts val="0"/>
              </a:spcAft>
              <a:buClr>
                <a:srgbClr val="000000"/>
              </a:buClr>
              <a:buSzPts val="3000"/>
              <a:buFont typeface="Arial"/>
              <a:buChar char="○"/>
            </a:pPr>
            <a:r>
              <a:rPr lang="en">
                <a:solidFill>
                  <a:srgbClr val="000000"/>
                </a:solidFill>
              </a:rPr>
              <a:t>Most popular for Java include Ant, Maven, Gradle.</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Gradle is very common for Android projects.</a:t>
            </a:r>
            <a:endParaRPr>
              <a:solidFill>
                <a:srgbClr val="000000"/>
              </a:solidFill>
            </a:endParaRPr>
          </a:p>
          <a:p>
            <a:pPr indent="0" lvl="0" marL="0" marR="0" rtl="0" algn="l">
              <a:lnSpc>
                <a:spcPct val="120000"/>
              </a:lnSpc>
              <a:spcBef>
                <a:spcPts val="0"/>
              </a:spcBef>
              <a:spcAft>
                <a:spcPts val="0"/>
              </a:spcAft>
              <a:buNone/>
            </a:pPr>
            <a:r>
              <a:t/>
            </a:r>
            <a:endParaRPr>
              <a:solidFill>
                <a:srgbClr val="000000"/>
              </a:solidFill>
            </a:endParaRPr>
          </a:p>
        </p:txBody>
      </p:sp>
      <p:sp>
        <p:nvSpPr>
          <p:cNvPr id="78" name="Google Shape;78;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Build Lifecycle</a:t>
            </a:r>
            <a:endParaRPr/>
          </a:p>
        </p:txBody>
      </p:sp>
      <p:sp>
        <p:nvSpPr>
          <p:cNvPr id="84" name="Google Shape;84;p14"/>
          <p:cNvSpPr txBox="1"/>
          <p:nvPr>
            <p:ph idx="1" type="body"/>
          </p:nvPr>
        </p:nvSpPr>
        <p:spPr>
          <a:xfrm>
            <a:off x="457200" y="2330700"/>
            <a:ext cx="8229600" cy="42372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b="1" lang="en"/>
              <a:t>Validate</a:t>
            </a:r>
            <a:r>
              <a:rPr lang="en"/>
              <a:t> the project is correct and all necessary information is available</a:t>
            </a:r>
            <a:endParaRPr/>
          </a:p>
          <a:p>
            <a:pPr indent="-419100" lvl="0" marL="457200" rtl="0" algn="l">
              <a:spcBef>
                <a:spcPts val="0"/>
              </a:spcBef>
              <a:spcAft>
                <a:spcPts val="0"/>
              </a:spcAft>
              <a:buSzPts val="3000"/>
              <a:buChar char="●"/>
            </a:pPr>
            <a:r>
              <a:rPr b="1" lang="en"/>
              <a:t>Compile</a:t>
            </a:r>
            <a:r>
              <a:rPr lang="en"/>
              <a:t> the source code of the project.</a:t>
            </a:r>
            <a:endParaRPr/>
          </a:p>
          <a:p>
            <a:pPr indent="-419100" lvl="0" marL="457200" rtl="0" algn="l">
              <a:spcBef>
                <a:spcPts val="0"/>
              </a:spcBef>
              <a:spcAft>
                <a:spcPts val="0"/>
              </a:spcAft>
              <a:buSzPts val="3000"/>
              <a:buChar char="●"/>
            </a:pPr>
            <a:r>
              <a:rPr b="1" lang="en"/>
              <a:t>Test</a:t>
            </a:r>
            <a:r>
              <a:rPr lang="en"/>
              <a:t> the compiled source code using a suitable unit testing framework. </a:t>
            </a:r>
            <a:endParaRPr/>
          </a:p>
          <a:p>
            <a:pPr indent="-381000" lvl="1" marL="914400" rtl="0" algn="l">
              <a:spcBef>
                <a:spcPts val="0"/>
              </a:spcBef>
              <a:spcAft>
                <a:spcPts val="0"/>
              </a:spcAft>
              <a:buSzPts val="2400"/>
              <a:buChar char="○"/>
            </a:pPr>
            <a:r>
              <a:rPr lang="en"/>
              <a:t>R</a:t>
            </a:r>
            <a:r>
              <a:rPr lang="en"/>
              <a:t>un </a:t>
            </a:r>
            <a:r>
              <a:rPr b="1" lang="en"/>
              <a:t>unit tests</a:t>
            </a:r>
            <a:r>
              <a:rPr lang="en"/>
              <a:t> against classes and </a:t>
            </a:r>
            <a:r>
              <a:rPr b="1" lang="en"/>
              <a:t>subsystem integration tests</a:t>
            </a:r>
            <a:r>
              <a:rPr lang="en"/>
              <a:t> against groups of classes.</a:t>
            </a:r>
            <a:endParaRPr/>
          </a:p>
          <a:p>
            <a:pPr indent="-419100" lvl="0" marL="457200" rtl="0" algn="l">
              <a:spcBef>
                <a:spcPts val="0"/>
              </a:spcBef>
              <a:spcAft>
                <a:spcPts val="0"/>
              </a:spcAft>
              <a:buSzPts val="3000"/>
              <a:buChar char="●"/>
            </a:pPr>
            <a:r>
              <a:rPr lang="en"/>
              <a:t>Take the compiled code and </a:t>
            </a:r>
            <a:r>
              <a:rPr b="1" lang="en"/>
              <a:t>package</a:t>
            </a:r>
            <a:r>
              <a:rPr lang="en"/>
              <a:t> it in its distributable format, such as a JAR.</a:t>
            </a:r>
            <a:endParaRPr/>
          </a:p>
        </p:txBody>
      </p:sp>
      <p:sp>
        <p:nvSpPr>
          <p:cNvPr id="85" name="Google Shape;85;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86" name="Google Shape;86;p14"/>
          <p:cNvSpPr/>
          <p:nvPr/>
        </p:nvSpPr>
        <p:spPr>
          <a:xfrm>
            <a:off x="193550" y="1748875"/>
            <a:ext cx="10713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Validate</a:t>
            </a:r>
            <a:endParaRPr b="1"/>
          </a:p>
        </p:txBody>
      </p:sp>
      <p:sp>
        <p:nvSpPr>
          <p:cNvPr id="87" name="Google Shape;87;p14"/>
          <p:cNvSpPr/>
          <p:nvPr/>
        </p:nvSpPr>
        <p:spPr>
          <a:xfrm>
            <a:off x="1474483" y="1748875"/>
            <a:ext cx="10713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Compile</a:t>
            </a:r>
            <a:endParaRPr b="1"/>
          </a:p>
        </p:txBody>
      </p:sp>
      <p:sp>
        <p:nvSpPr>
          <p:cNvPr id="88" name="Google Shape;88;p14"/>
          <p:cNvSpPr/>
          <p:nvPr/>
        </p:nvSpPr>
        <p:spPr>
          <a:xfrm>
            <a:off x="2755416" y="1748875"/>
            <a:ext cx="10713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Test</a:t>
            </a:r>
            <a:endParaRPr b="1"/>
          </a:p>
        </p:txBody>
      </p:sp>
      <p:sp>
        <p:nvSpPr>
          <p:cNvPr id="89" name="Google Shape;89;p14"/>
          <p:cNvSpPr/>
          <p:nvPr/>
        </p:nvSpPr>
        <p:spPr>
          <a:xfrm>
            <a:off x="4036348" y="1748875"/>
            <a:ext cx="10713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Package</a:t>
            </a:r>
            <a:endParaRPr b="1"/>
          </a:p>
        </p:txBody>
      </p:sp>
      <p:sp>
        <p:nvSpPr>
          <p:cNvPr id="90" name="Google Shape;90;p14"/>
          <p:cNvSpPr/>
          <p:nvPr/>
        </p:nvSpPr>
        <p:spPr>
          <a:xfrm>
            <a:off x="5317281" y="1748875"/>
            <a:ext cx="10713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Verify</a:t>
            </a:r>
            <a:endParaRPr b="1"/>
          </a:p>
        </p:txBody>
      </p:sp>
      <p:sp>
        <p:nvSpPr>
          <p:cNvPr id="91" name="Google Shape;91;p14"/>
          <p:cNvSpPr/>
          <p:nvPr/>
        </p:nvSpPr>
        <p:spPr>
          <a:xfrm>
            <a:off x="6598214" y="1748875"/>
            <a:ext cx="10713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Install</a:t>
            </a:r>
            <a:endParaRPr b="1"/>
          </a:p>
        </p:txBody>
      </p:sp>
      <p:sp>
        <p:nvSpPr>
          <p:cNvPr id="92" name="Google Shape;92;p14"/>
          <p:cNvSpPr/>
          <p:nvPr/>
        </p:nvSpPr>
        <p:spPr>
          <a:xfrm>
            <a:off x="7879147" y="1748875"/>
            <a:ext cx="10713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Deploy</a:t>
            </a:r>
            <a:endParaRPr b="1"/>
          </a:p>
        </p:txBody>
      </p:sp>
      <p:cxnSp>
        <p:nvCxnSpPr>
          <p:cNvPr id="93" name="Google Shape;93;p14"/>
          <p:cNvCxnSpPr>
            <a:stCxn id="86" idx="3"/>
            <a:endCxn id="87" idx="1"/>
          </p:cNvCxnSpPr>
          <p:nvPr/>
        </p:nvCxnSpPr>
        <p:spPr>
          <a:xfrm>
            <a:off x="1264850" y="1929925"/>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94" name="Google Shape;94;p14"/>
          <p:cNvCxnSpPr>
            <a:endCxn id="88" idx="1"/>
          </p:cNvCxnSpPr>
          <p:nvPr/>
        </p:nvCxnSpPr>
        <p:spPr>
          <a:xfrm>
            <a:off x="2545716" y="1929925"/>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95" name="Google Shape;95;p14"/>
          <p:cNvCxnSpPr>
            <a:stCxn id="88" idx="3"/>
            <a:endCxn id="89" idx="1"/>
          </p:cNvCxnSpPr>
          <p:nvPr/>
        </p:nvCxnSpPr>
        <p:spPr>
          <a:xfrm>
            <a:off x="3826716" y="1929925"/>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96" name="Google Shape;96;p14"/>
          <p:cNvCxnSpPr>
            <a:endCxn id="90" idx="1"/>
          </p:cNvCxnSpPr>
          <p:nvPr/>
        </p:nvCxnSpPr>
        <p:spPr>
          <a:xfrm>
            <a:off x="5107581" y="1929925"/>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97" name="Google Shape;97;p14"/>
          <p:cNvCxnSpPr>
            <a:endCxn id="91" idx="1"/>
          </p:cNvCxnSpPr>
          <p:nvPr/>
        </p:nvCxnSpPr>
        <p:spPr>
          <a:xfrm>
            <a:off x="6388514" y="1929925"/>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98" name="Google Shape;98;p14"/>
          <p:cNvCxnSpPr>
            <a:stCxn id="91" idx="3"/>
            <a:endCxn id="92" idx="1"/>
          </p:cNvCxnSpPr>
          <p:nvPr/>
        </p:nvCxnSpPr>
        <p:spPr>
          <a:xfrm>
            <a:off x="7669514" y="1929925"/>
            <a:ext cx="2097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Build Lifecycle</a:t>
            </a:r>
            <a:endParaRPr/>
          </a:p>
        </p:txBody>
      </p:sp>
      <p:sp>
        <p:nvSpPr>
          <p:cNvPr id="104" name="Google Shape;104;p15"/>
          <p:cNvSpPr txBox="1"/>
          <p:nvPr>
            <p:ph idx="1" type="body"/>
          </p:nvPr>
        </p:nvSpPr>
        <p:spPr>
          <a:xfrm>
            <a:off x="457200" y="2330700"/>
            <a:ext cx="8229600" cy="42372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b="1" lang="en"/>
              <a:t>Verify</a:t>
            </a:r>
            <a:r>
              <a:rPr lang="en"/>
              <a:t> - run system tests to ensure quality criteria are met.</a:t>
            </a:r>
            <a:endParaRPr/>
          </a:p>
          <a:p>
            <a:pPr indent="-381000" lvl="1" marL="914400" rtl="0" algn="l">
              <a:spcBef>
                <a:spcPts val="0"/>
              </a:spcBef>
              <a:spcAft>
                <a:spcPts val="0"/>
              </a:spcAft>
              <a:buSzPts val="2400"/>
              <a:buChar char="○"/>
            </a:pPr>
            <a:r>
              <a:rPr lang="en"/>
              <a:t>System tests require a packaged executable.</a:t>
            </a:r>
            <a:endParaRPr/>
          </a:p>
          <a:p>
            <a:pPr indent="-381000" lvl="1" marL="914400" rtl="0" algn="l">
              <a:spcBef>
                <a:spcPts val="0"/>
              </a:spcBef>
              <a:spcAft>
                <a:spcPts val="0"/>
              </a:spcAft>
              <a:buSzPts val="2400"/>
              <a:buChar char="○"/>
            </a:pPr>
            <a:r>
              <a:rPr lang="en"/>
              <a:t>This is also when tests of non-functional criteria like performance are executed.</a:t>
            </a:r>
            <a:endParaRPr/>
          </a:p>
          <a:p>
            <a:pPr indent="-419100" lvl="0" marL="457200" rtl="0" algn="l">
              <a:spcBef>
                <a:spcPts val="0"/>
              </a:spcBef>
              <a:spcAft>
                <a:spcPts val="0"/>
              </a:spcAft>
              <a:buSzPts val="3000"/>
              <a:buChar char="●"/>
            </a:pPr>
            <a:r>
              <a:rPr b="1" lang="en"/>
              <a:t>Install</a:t>
            </a:r>
            <a:r>
              <a:rPr lang="en"/>
              <a:t> the package for use as a dependency in other projects locally.</a:t>
            </a:r>
            <a:endParaRPr/>
          </a:p>
          <a:p>
            <a:pPr indent="-419100" lvl="0" marL="457200" rtl="0" algn="l">
              <a:spcBef>
                <a:spcPts val="0"/>
              </a:spcBef>
              <a:spcAft>
                <a:spcPts val="0"/>
              </a:spcAft>
              <a:buSzPts val="3000"/>
              <a:buChar char="●"/>
            </a:pPr>
            <a:r>
              <a:rPr b="1" lang="en"/>
              <a:t>Deploy </a:t>
            </a:r>
            <a:r>
              <a:rPr lang="en"/>
              <a:t>the package to the installation environment.</a:t>
            </a:r>
            <a:endParaRPr/>
          </a:p>
        </p:txBody>
      </p:sp>
      <p:sp>
        <p:nvSpPr>
          <p:cNvPr id="105" name="Google Shape;105;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6" name="Google Shape;106;p15"/>
          <p:cNvSpPr/>
          <p:nvPr/>
        </p:nvSpPr>
        <p:spPr>
          <a:xfrm>
            <a:off x="193550" y="1748875"/>
            <a:ext cx="10713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Validate</a:t>
            </a:r>
            <a:endParaRPr b="1"/>
          </a:p>
        </p:txBody>
      </p:sp>
      <p:sp>
        <p:nvSpPr>
          <p:cNvPr id="107" name="Google Shape;107;p15"/>
          <p:cNvSpPr/>
          <p:nvPr/>
        </p:nvSpPr>
        <p:spPr>
          <a:xfrm>
            <a:off x="1474483" y="1748875"/>
            <a:ext cx="10713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Compile</a:t>
            </a:r>
            <a:endParaRPr b="1"/>
          </a:p>
        </p:txBody>
      </p:sp>
      <p:sp>
        <p:nvSpPr>
          <p:cNvPr id="108" name="Google Shape;108;p15"/>
          <p:cNvSpPr/>
          <p:nvPr/>
        </p:nvSpPr>
        <p:spPr>
          <a:xfrm>
            <a:off x="2755416" y="1748875"/>
            <a:ext cx="10713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Test</a:t>
            </a:r>
            <a:endParaRPr b="1"/>
          </a:p>
        </p:txBody>
      </p:sp>
      <p:sp>
        <p:nvSpPr>
          <p:cNvPr id="109" name="Google Shape;109;p15"/>
          <p:cNvSpPr/>
          <p:nvPr/>
        </p:nvSpPr>
        <p:spPr>
          <a:xfrm>
            <a:off x="4036348" y="1748875"/>
            <a:ext cx="10713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Package</a:t>
            </a:r>
            <a:endParaRPr b="1"/>
          </a:p>
        </p:txBody>
      </p:sp>
      <p:sp>
        <p:nvSpPr>
          <p:cNvPr id="110" name="Google Shape;110;p15"/>
          <p:cNvSpPr/>
          <p:nvPr/>
        </p:nvSpPr>
        <p:spPr>
          <a:xfrm>
            <a:off x="5317281" y="1748875"/>
            <a:ext cx="10713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Verify</a:t>
            </a:r>
            <a:endParaRPr b="1"/>
          </a:p>
        </p:txBody>
      </p:sp>
      <p:sp>
        <p:nvSpPr>
          <p:cNvPr id="111" name="Google Shape;111;p15"/>
          <p:cNvSpPr/>
          <p:nvPr/>
        </p:nvSpPr>
        <p:spPr>
          <a:xfrm>
            <a:off x="6598214" y="1748875"/>
            <a:ext cx="10713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Install</a:t>
            </a:r>
            <a:endParaRPr b="1"/>
          </a:p>
        </p:txBody>
      </p:sp>
      <p:sp>
        <p:nvSpPr>
          <p:cNvPr id="112" name="Google Shape;112;p15"/>
          <p:cNvSpPr/>
          <p:nvPr/>
        </p:nvSpPr>
        <p:spPr>
          <a:xfrm>
            <a:off x="7879147" y="1748875"/>
            <a:ext cx="10713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Deploy</a:t>
            </a:r>
            <a:endParaRPr b="1"/>
          </a:p>
        </p:txBody>
      </p:sp>
      <p:cxnSp>
        <p:nvCxnSpPr>
          <p:cNvPr id="113" name="Google Shape;113;p15"/>
          <p:cNvCxnSpPr>
            <a:stCxn id="106" idx="3"/>
            <a:endCxn id="107" idx="1"/>
          </p:cNvCxnSpPr>
          <p:nvPr/>
        </p:nvCxnSpPr>
        <p:spPr>
          <a:xfrm>
            <a:off x="1264850" y="1929925"/>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114" name="Google Shape;114;p15"/>
          <p:cNvCxnSpPr>
            <a:endCxn id="108" idx="1"/>
          </p:cNvCxnSpPr>
          <p:nvPr/>
        </p:nvCxnSpPr>
        <p:spPr>
          <a:xfrm>
            <a:off x="2545716" y="1929925"/>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115" name="Google Shape;115;p15"/>
          <p:cNvCxnSpPr>
            <a:stCxn id="108" idx="3"/>
            <a:endCxn id="109" idx="1"/>
          </p:cNvCxnSpPr>
          <p:nvPr/>
        </p:nvCxnSpPr>
        <p:spPr>
          <a:xfrm>
            <a:off x="3826716" y="1929925"/>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116" name="Google Shape;116;p15"/>
          <p:cNvCxnSpPr>
            <a:endCxn id="110" idx="1"/>
          </p:cNvCxnSpPr>
          <p:nvPr/>
        </p:nvCxnSpPr>
        <p:spPr>
          <a:xfrm>
            <a:off x="5107581" y="1929925"/>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117" name="Google Shape;117;p15"/>
          <p:cNvCxnSpPr>
            <a:endCxn id="111" idx="1"/>
          </p:cNvCxnSpPr>
          <p:nvPr/>
        </p:nvCxnSpPr>
        <p:spPr>
          <a:xfrm>
            <a:off x="6388514" y="1929925"/>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118" name="Google Shape;118;p15"/>
          <p:cNvCxnSpPr>
            <a:stCxn id="111" idx="3"/>
            <a:endCxn id="112" idx="1"/>
          </p:cNvCxnSpPr>
          <p:nvPr/>
        </p:nvCxnSpPr>
        <p:spPr>
          <a:xfrm>
            <a:off x="7669514" y="1929925"/>
            <a:ext cx="2097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Apache Ant</a:t>
            </a:r>
            <a:endParaRPr/>
          </a:p>
        </p:txBody>
      </p:sp>
      <p:sp>
        <p:nvSpPr>
          <p:cNvPr id="124" name="Google Shape;124;p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Ant (Another Neat Tool) is a build system for Java projects.</a:t>
            </a:r>
            <a:endParaRPr/>
          </a:p>
          <a:p>
            <a:pPr indent="-419100" lvl="0" marL="457200" rtl="0" algn="l">
              <a:spcBef>
                <a:spcPts val="0"/>
              </a:spcBef>
              <a:spcAft>
                <a:spcPts val="0"/>
              </a:spcAft>
              <a:buSzPts val="3000"/>
              <a:buChar char="●"/>
            </a:pPr>
            <a:r>
              <a:rPr lang="en"/>
              <a:t>Build scripts define a set of </a:t>
            </a:r>
            <a:r>
              <a:rPr b="1" lang="en"/>
              <a:t>targets</a:t>
            </a:r>
            <a:r>
              <a:rPr lang="en"/>
              <a:t> that can be executed on command.</a:t>
            </a:r>
            <a:endParaRPr/>
          </a:p>
          <a:p>
            <a:pPr indent="-381000" lvl="1" marL="914400" rtl="0" algn="l">
              <a:spcBef>
                <a:spcPts val="0"/>
              </a:spcBef>
              <a:spcAft>
                <a:spcPts val="0"/>
              </a:spcAft>
              <a:buSzPts val="2400"/>
              <a:buChar char="○"/>
            </a:pPr>
            <a:r>
              <a:rPr lang="en"/>
              <a:t>Targets can correspond to lifecycle phases or other desired automated tasks.</a:t>
            </a:r>
            <a:endParaRPr/>
          </a:p>
          <a:p>
            <a:pPr indent="-381000" lvl="1" marL="914400" rtl="0" algn="l">
              <a:spcBef>
                <a:spcPts val="0"/>
              </a:spcBef>
              <a:spcAft>
                <a:spcPts val="0"/>
              </a:spcAft>
              <a:buSzPts val="2400"/>
              <a:buChar char="○"/>
            </a:pPr>
            <a:r>
              <a:rPr lang="en"/>
              <a:t>Targets can trigger other targets.</a:t>
            </a:r>
            <a:endParaRPr/>
          </a:p>
          <a:p>
            <a:pPr indent="-381000" lvl="1" marL="914400" rtl="0" algn="l">
              <a:spcBef>
                <a:spcPts val="0"/>
              </a:spcBef>
              <a:spcAft>
                <a:spcPts val="0"/>
              </a:spcAft>
              <a:buSzPts val="2400"/>
              <a:buChar char="○"/>
            </a:pPr>
            <a:r>
              <a:rPr lang="en"/>
              <a:t>Build scripts written in XML.</a:t>
            </a:r>
            <a:endParaRPr/>
          </a:p>
          <a:p>
            <a:pPr indent="-381000" lvl="2" marL="1371600" rtl="0" algn="l">
              <a:spcBef>
                <a:spcPts val="0"/>
              </a:spcBef>
              <a:spcAft>
                <a:spcPts val="0"/>
              </a:spcAft>
              <a:buSzPts val="2400"/>
              <a:buChar char="■"/>
            </a:pPr>
            <a:r>
              <a:rPr lang="en"/>
              <a:t>Platform neutral.</a:t>
            </a:r>
            <a:endParaRPr/>
          </a:p>
          <a:p>
            <a:pPr indent="-342900" lvl="3" marL="1828800" rtl="0" algn="l">
              <a:spcBef>
                <a:spcPts val="0"/>
              </a:spcBef>
              <a:spcAft>
                <a:spcPts val="0"/>
              </a:spcAft>
              <a:buSzPts val="1800"/>
              <a:buChar char="●"/>
            </a:pPr>
            <a:r>
              <a:rPr lang="en" sz="2400"/>
              <a:t>But c</a:t>
            </a:r>
            <a:r>
              <a:rPr lang="en" sz="2400"/>
              <a:t>an invoke platform-specific commands.</a:t>
            </a:r>
            <a:endParaRPr/>
          </a:p>
          <a:p>
            <a:pPr indent="-381000" lvl="2" marL="1371600" rtl="0" algn="l">
              <a:spcBef>
                <a:spcPts val="0"/>
              </a:spcBef>
              <a:spcAft>
                <a:spcPts val="0"/>
              </a:spcAft>
              <a:buSzPts val="2400"/>
              <a:buChar char="■"/>
            </a:pPr>
            <a:r>
              <a:rPr lang="en"/>
              <a:t>Human and machine readable.</a:t>
            </a:r>
            <a:endParaRPr/>
          </a:p>
          <a:p>
            <a:pPr indent="-381000" lvl="2" marL="1371600" rtl="0" algn="l">
              <a:spcBef>
                <a:spcPts val="0"/>
              </a:spcBef>
              <a:spcAft>
                <a:spcPts val="0"/>
              </a:spcAft>
              <a:buSzPts val="2400"/>
              <a:buChar char="■"/>
            </a:pPr>
            <a:r>
              <a:rPr lang="en"/>
              <a:t>Created automatically by many IDEs (Eclipse).</a:t>
            </a:r>
            <a:endParaRPr/>
          </a:p>
        </p:txBody>
      </p:sp>
      <p:sp>
        <p:nvSpPr>
          <p:cNvPr id="125" name="Google Shape;125;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Basic Build Script</a:t>
            </a:r>
            <a:endParaRPr/>
          </a:p>
        </p:txBody>
      </p:sp>
      <p:sp>
        <p:nvSpPr>
          <p:cNvPr id="131" name="Google Shape;131;p17"/>
          <p:cNvSpPr txBox="1"/>
          <p:nvPr>
            <p:ph idx="1" type="body"/>
          </p:nvPr>
        </p:nvSpPr>
        <p:spPr>
          <a:xfrm>
            <a:off x="457200" y="3097950"/>
            <a:ext cx="8229600" cy="34701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File typically named </a:t>
            </a:r>
            <a:r>
              <a:rPr b="1" lang="en"/>
              <a:t>build.xml</a:t>
            </a:r>
            <a:r>
              <a:rPr lang="en"/>
              <a:t>, and placed in the base directory of the project.</a:t>
            </a:r>
            <a:endParaRPr/>
          </a:p>
          <a:p>
            <a:pPr indent="-419100" lvl="0" marL="457200" rtl="0" algn="l">
              <a:spcBef>
                <a:spcPts val="0"/>
              </a:spcBef>
              <a:spcAft>
                <a:spcPts val="0"/>
              </a:spcAft>
              <a:buSzPts val="3000"/>
              <a:buChar char="●"/>
            </a:pPr>
            <a:r>
              <a:rPr lang="en"/>
              <a:t>All build scripts require a </a:t>
            </a:r>
            <a:r>
              <a:rPr b="1" lang="en"/>
              <a:t>project</a:t>
            </a:r>
            <a:r>
              <a:rPr lang="en"/>
              <a:t> element and at least one </a:t>
            </a:r>
            <a:r>
              <a:rPr b="1" lang="en"/>
              <a:t>target</a:t>
            </a:r>
            <a:r>
              <a:rPr lang="en"/>
              <a:t>.</a:t>
            </a:r>
            <a:endParaRPr/>
          </a:p>
          <a:p>
            <a:pPr indent="-381000" lvl="1" marL="914400" rtl="0" algn="l">
              <a:spcBef>
                <a:spcPts val="0"/>
              </a:spcBef>
              <a:spcAft>
                <a:spcPts val="0"/>
              </a:spcAft>
              <a:buSzPts val="2400"/>
              <a:buChar char="○"/>
            </a:pPr>
            <a:r>
              <a:rPr lang="en"/>
              <a:t>Project defines a </a:t>
            </a:r>
            <a:r>
              <a:rPr b="1" lang="en"/>
              <a:t>name</a:t>
            </a:r>
            <a:r>
              <a:rPr lang="en"/>
              <a:t> and a default </a:t>
            </a:r>
            <a:r>
              <a:rPr b="1" lang="en"/>
              <a:t>target</a:t>
            </a:r>
            <a:r>
              <a:rPr lang="en"/>
              <a:t>.</a:t>
            </a:r>
            <a:endParaRPr/>
          </a:p>
          <a:p>
            <a:pPr indent="-381000" lvl="1" marL="914400" rtl="0" algn="l">
              <a:spcBef>
                <a:spcPts val="0"/>
              </a:spcBef>
              <a:spcAft>
                <a:spcPts val="0"/>
              </a:spcAft>
              <a:buSzPts val="2400"/>
              <a:buChar char="○"/>
            </a:pPr>
            <a:r>
              <a:rPr lang="en"/>
              <a:t>This target prints project information.</a:t>
            </a:r>
            <a:endParaRPr/>
          </a:p>
          <a:p>
            <a:pPr indent="-381000" lvl="2" marL="1371600" rtl="0" algn="l">
              <a:spcBef>
                <a:spcPts val="0"/>
              </a:spcBef>
              <a:spcAft>
                <a:spcPts val="0"/>
              </a:spcAft>
              <a:buSzPts val="2400"/>
              <a:buChar char="■"/>
            </a:pPr>
            <a:r>
              <a:rPr b="1" lang="en"/>
              <a:t>Echo </a:t>
            </a:r>
            <a:r>
              <a:rPr lang="en"/>
              <a:t>prints information to the terminal.</a:t>
            </a:r>
            <a:endParaRPr/>
          </a:p>
        </p:txBody>
      </p:sp>
      <p:sp>
        <p:nvSpPr>
          <p:cNvPr id="132" name="Google Shape;132;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33" name="Google Shape;133;p17"/>
          <p:cNvSpPr/>
          <p:nvPr/>
        </p:nvSpPr>
        <p:spPr>
          <a:xfrm>
            <a:off x="437225" y="1748850"/>
            <a:ext cx="7794900" cy="1349100"/>
          </a:xfrm>
          <a:prstGeom prst="rect">
            <a:avLst/>
          </a:prstGeom>
          <a:noFill/>
          <a:ln>
            <a:noFill/>
          </a:ln>
        </p:spPr>
        <p:txBody>
          <a:bodyPr anchorCtr="0" anchor="ctr" bIns="91425" lIns="91425" spcFirstLastPara="1" rIns="91425" wrap="square" tIns="91425">
            <a:noAutofit/>
          </a:bodyPr>
          <a:lstStyle/>
          <a:p>
            <a:pPr indent="0" lvl="0" marL="50800" marR="50800" rtl="0" algn="l">
              <a:lnSpc>
                <a:spcPct val="109090"/>
              </a:lnSpc>
              <a:spcBef>
                <a:spcPts val="1100"/>
              </a:spcBef>
              <a:spcAft>
                <a:spcPts val="0"/>
              </a:spcAft>
              <a:buClr>
                <a:schemeClr val="dk1"/>
              </a:buClr>
              <a:buSzPts val="1100"/>
              <a:buFont typeface="Arial"/>
              <a:buNone/>
            </a:pPr>
            <a:r>
              <a:rPr lang="en">
                <a:solidFill>
                  <a:srgbClr val="666600"/>
                </a:solidFill>
                <a:latin typeface="Consolas"/>
                <a:ea typeface="Consolas"/>
                <a:cs typeface="Consolas"/>
                <a:sym typeface="Consolas"/>
              </a:rPr>
              <a:t>&lt;?</a:t>
            </a:r>
            <a:r>
              <a:rPr lang="en">
                <a:solidFill>
                  <a:srgbClr val="313131"/>
                </a:solidFill>
                <a:latin typeface="Consolas"/>
                <a:ea typeface="Consolas"/>
                <a:cs typeface="Consolas"/>
                <a:sym typeface="Consolas"/>
              </a:rPr>
              <a:t>xml version </a:t>
            </a:r>
            <a:r>
              <a:rPr lang="en">
                <a:solidFill>
                  <a:srgbClr val="666600"/>
                </a:solidFill>
                <a:latin typeface="Consolas"/>
                <a:ea typeface="Consolas"/>
                <a:cs typeface="Consolas"/>
                <a:sym typeface="Consolas"/>
              </a:rPr>
              <a:t>=</a:t>
            </a:r>
            <a:r>
              <a:rPr lang="en">
                <a:solidFill>
                  <a:srgbClr val="313131"/>
                </a:solidFill>
                <a:latin typeface="Consolas"/>
                <a:ea typeface="Consolas"/>
                <a:cs typeface="Consolas"/>
                <a:sym typeface="Consolas"/>
              </a:rPr>
              <a:t> </a:t>
            </a:r>
            <a:r>
              <a:rPr lang="en">
                <a:solidFill>
                  <a:srgbClr val="008800"/>
                </a:solidFill>
                <a:latin typeface="Consolas"/>
                <a:ea typeface="Consolas"/>
                <a:cs typeface="Consolas"/>
                <a:sym typeface="Consolas"/>
              </a:rPr>
              <a:t>"1.0"</a:t>
            </a:r>
            <a:r>
              <a:rPr lang="en">
                <a:solidFill>
                  <a:srgbClr val="666600"/>
                </a:solidFill>
                <a:latin typeface="Consolas"/>
                <a:ea typeface="Consolas"/>
                <a:cs typeface="Consolas"/>
                <a:sym typeface="Consolas"/>
              </a:rPr>
              <a:t>?&gt;</a:t>
            </a:r>
            <a:br>
              <a:rPr lang="en">
                <a:solidFill>
                  <a:srgbClr val="313131"/>
                </a:solidFill>
                <a:latin typeface="Consolas"/>
                <a:ea typeface="Consolas"/>
                <a:cs typeface="Consolas"/>
                <a:sym typeface="Consolas"/>
              </a:rPr>
            </a:br>
            <a:r>
              <a:rPr lang="en">
                <a:solidFill>
                  <a:srgbClr val="000088"/>
                </a:solidFill>
                <a:latin typeface="Consolas"/>
                <a:ea typeface="Consolas"/>
                <a:cs typeface="Consolas"/>
                <a:sym typeface="Consolas"/>
              </a:rPr>
              <a:t>&lt;project</a:t>
            </a:r>
            <a:r>
              <a:rPr lang="en">
                <a:solidFill>
                  <a:srgbClr val="313131"/>
                </a:solidFill>
                <a:latin typeface="Consolas"/>
                <a:ea typeface="Consolas"/>
                <a:cs typeface="Consolas"/>
                <a:sym typeface="Consolas"/>
              </a:rPr>
              <a:t> </a:t>
            </a:r>
            <a:r>
              <a:rPr lang="en">
                <a:solidFill>
                  <a:srgbClr val="7F0055"/>
                </a:solidFill>
                <a:latin typeface="Consolas"/>
                <a:ea typeface="Consolas"/>
                <a:cs typeface="Consolas"/>
                <a:sym typeface="Consolas"/>
              </a:rPr>
              <a:t>name</a:t>
            </a:r>
            <a:r>
              <a:rPr lang="en">
                <a:solidFill>
                  <a:srgbClr val="313131"/>
                </a:solidFill>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313131"/>
                </a:solidFill>
                <a:latin typeface="Consolas"/>
                <a:ea typeface="Consolas"/>
                <a:cs typeface="Consolas"/>
                <a:sym typeface="Consolas"/>
              </a:rPr>
              <a:t> </a:t>
            </a:r>
            <a:r>
              <a:rPr lang="en">
                <a:solidFill>
                  <a:srgbClr val="008800"/>
                </a:solidFill>
                <a:latin typeface="Consolas"/>
                <a:ea typeface="Consolas"/>
                <a:cs typeface="Consolas"/>
                <a:sym typeface="Consolas"/>
              </a:rPr>
              <a:t>"Hello World Project"</a:t>
            </a:r>
            <a:r>
              <a:rPr lang="en">
                <a:solidFill>
                  <a:srgbClr val="313131"/>
                </a:solidFill>
                <a:latin typeface="Consolas"/>
                <a:ea typeface="Consolas"/>
                <a:cs typeface="Consolas"/>
                <a:sym typeface="Consolas"/>
              </a:rPr>
              <a:t> </a:t>
            </a:r>
            <a:r>
              <a:rPr lang="en">
                <a:solidFill>
                  <a:srgbClr val="7F0055"/>
                </a:solidFill>
                <a:latin typeface="Consolas"/>
                <a:ea typeface="Consolas"/>
                <a:cs typeface="Consolas"/>
                <a:sym typeface="Consolas"/>
              </a:rPr>
              <a:t>default</a:t>
            </a:r>
            <a:r>
              <a:rPr lang="en">
                <a:solidFill>
                  <a:srgbClr val="313131"/>
                </a:solidFill>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313131"/>
                </a:solidFill>
                <a:latin typeface="Consolas"/>
                <a:ea typeface="Consolas"/>
                <a:cs typeface="Consolas"/>
                <a:sym typeface="Consolas"/>
              </a:rPr>
              <a:t> </a:t>
            </a:r>
            <a:r>
              <a:rPr lang="en">
                <a:solidFill>
                  <a:srgbClr val="008800"/>
                </a:solidFill>
                <a:latin typeface="Consolas"/>
                <a:ea typeface="Consolas"/>
                <a:cs typeface="Consolas"/>
                <a:sym typeface="Consolas"/>
              </a:rPr>
              <a:t>"info"</a:t>
            </a:r>
            <a:r>
              <a:rPr lang="en">
                <a:solidFill>
                  <a:srgbClr val="000088"/>
                </a:solidFill>
                <a:latin typeface="Consolas"/>
                <a:ea typeface="Consolas"/>
                <a:cs typeface="Consolas"/>
                <a:sym typeface="Consolas"/>
              </a:rPr>
              <a:t>&gt;</a:t>
            </a:r>
            <a:br>
              <a:rPr lang="en">
                <a:solidFill>
                  <a:srgbClr val="313131"/>
                </a:solidFill>
                <a:latin typeface="Consolas"/>
                <a:ea typeface="Consolas"/>
                <a:cs typeface="Consolas"/>
                <a:sym typeface="Consolas"/>
              </a:rPr>
            </a:br>
            <a:r>
              <a:rPr lang="en">
                <a:solidFill>
                  <a:srgbClr val="313131"/>
                </a:solidFill>
                <a:latin typeface="Consolas"/>
                <a:ea typeface="Consolas"/>
                <a:cs typeface="Consolas"/>
                <a:sym typeface="Consolas"/>
              </a:rPr>
              <a:t>   </a:t>
            </a:r>
            <a:r>
              <a:rPr lang="en">
                <a:solidFill>
                  <a:srgbClr val="000088"/>
                </a:solidFill>
                <a:latin typeface="Consolas"/>
                <a:ea typeface="Consolas"/>
                <a:cs typeface="Consolas"/>
                <a:sym typeface="Consolas"/>
              </a:rPr>
              <a:t>&lt;target</a:t>
            </a:r>
            <a:r>
              <a:rPr lang="en">
                <a:solidFill>
                  <a:srgbClr val="313131"/>
                </a:solidFill>
                <a:latin typeface="Consolas"/>
                <a:ea typeface="Consolas"/>
                <a:cs typeface="Consolas"/>
                <a:sym typeface="Consolas"/>
              </a:rPr>
              <a:t> </a:t>
            </a:r>
            <a:r>
              <a:rPr lang="en">
                <a:solidFill>
                  <a:srgbClr val="7F0055"/>
                </a:solidFill>
                <a:latin typeface="Consolas"/>
                <a:ea typeface="Consolas"/>
                <a:cs typeface="Consolas"/>
                <a:sym typeface="Consolas"/>
              </a:rPr>
              <a:t>name</a:t>
            </a:r>
            <a:r>
              <a:rPr lang="en">
                <a:solidFill>
                  <a:srgbClr val="313131"/>
                </a:solidFill>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313131"/>
                </a:solidFill>
                <a:latin typeface="Consolas"/>
                <a:ea typeface="Consolas"/>
                <a:cs typeface="Consolas"/>
                <a:sym typeface="Consolas"/>
              </a:rPr>
              <a:t> </a:t>
            </a:r>
            <a:r>
              <a:rPr lang="en">
                <a:solidFill>
                  <a:srgbClr val="008800"/>
                </a:solidFill>
                <a:latin typeface="Consolas"/>
                <a:ea typeface="Consolas"/>
                <a:cs typeface="Consolas"/>
                <a:sym typeface="Consolas"/>
              </a:rPr>
              <a:t>"info"</a:t>
            </a:r>
            <a:r>
              <a:rPr lang="en">
                <a:solidFill>
                  <a:srgbClr val="000088"/>
                </a:solidFill>
                <a:latin typeface="Consolas"/>
                <a:ea typeface="Consolas"/>
                <a:cs typeface="Consolas"/>
                <a:sym typeface="Consolas"/>
              </a:rPr>
              <a:t>&gt;</a:t>
            </a:r>
            <a:br>
              <a:rPr lang="en">
                <a:solidFill>
                  <a:srgbClr val="313131"/>
                </a:solidFill>
                <a:latin typeface="Consolas"/>
                <a:ea typeface="Consolas"/>
                <a:cs typeface="Consolas"/>
                <a:sym typeface="Consolas"/>
              </a:rPr>
            </a:br>
            <a:r>
              <a:rPr lang="en">
                <a:solidFill>
                  <a:srgbClr val="313131"/>
                </a:solidFill>
                <a:latin typeface="Consolas"/>
                <a:ea typeface="Consolas"/>
                <a:cs typeface="Consolas"/>
                <a:sym typeface="Consolas"/>
              </a:rPr>
              <a:t>      </a:t>
            </a:r>
            <a:r>
              <a:rPr lang="en">
                <a:solidFill>
                  <a:srgbClr val="000088"/>
                </a:solidFill>
                <a:latin typeface="Consolas"/>
                <a:ea typeface="Consolas"/>
                <a:cs typeface="Consolas"/>
                <a:sym typeface="Consolas"/>
              </a:rPr>
              <a:t>&lt;echo&gt;</a:t>
            </a:r>
            <a:r>
              <a:rPr lang="en">
                <a:solidFill>
                  <a:srgbClr val="313131"/>
                </a:solidFill>
                <a:latin typeface="Consolas"/>
                <a:ea typeface="Consolas"/>
                <a:cs typeface="Consolas"/>
                <a:sym typeface="Consolas"/>
              </a:rPr>
              <a:t>Hello World - Welcome to Apache Ant!</a:t>
            </a:r>
            <a:r>
              <a:rPr lang="en">
                <a:solidFill>
                  <a:srgbClr val="000088"/>
                </a:solidFill>
                <a:latin typeface="Consolas"/>
                <a:ea typeface="Consolas"/>
                <a:cs typeface="Consolas"/>
                <a:sym typeface="Consolas"/>
              </a:rPr>
              <a:t>&lt;/echo&gt;</a:t>
            </a:r>
            <a:br>
              <a:rPr lang="en">
                <a:solidFill>
                  <a:srgbClr val="313131"/>
                </a:solidFill>
                <a:latin typeface="Consolas"/>
                <a:ea typeface="Consolas"/>
                <a:cs typeface="Consolas"/>
                <a:sym typeface="Consolas"/>
              </a:rPr>
            </a:br>
            <a:r>
              <a:rPr lang="en">
                <a:solidFill>
                  <a:srgbClr val="313131"/>
                </a:solidFill>
                <a:latin typeface="Consolas"/>
                <a:ea typeface="Consolas"/>
                <a:cs typeface="Consolas"/>
                <a:sym typeface="Consolas"/>
              </a:rPr>
              <a:t>   </a:t>
            </a:r>
            <a:r>
              <a:rPr lang="en">
                <a:solidFill>
                  <a:srgbClr val="000088"/>
                </a:solidFill>
                <a:latin typeface="Consolas"/>
                <a:ea typeface="Consolas"/>
                <a:cs typeface="Consolas"/>
                <a:sym typeface="Consolas"/>
              </a:rPr>
              <a:t>&lt;/target&gt;</a:t>
            </a:r>
            <a:br>
              <a:rPr lang="en">
                <a:solidFill>
                  <a:srgbClr val="313131"/>
                </a:solidFill>
                <a:latin typeface="Consolas"/>
                <a:ea typeface="Consolas"/>
                <a:cs typeface="Consolas"/>
                <a:sym typeface="Consolas"/>
              </a:rPr>
            </a:br>
            <a:r>
              <a:rPr lang="en">
                <a:solidFill>
                  <a:srgbClr val="000088"/>
                </a:solidFill>
                <a:latin typeface="Consolas"/>
                <a:ea typeface="Consolas"/>
                <a:cs typeface="Consolas"/>
                <a:sym typeface="Consolas"/>
              </a:rPr>
              <a:t>&lt;/project&gt;</a:t>
            </a:r>
            <a:endParaRPr>
              <a:solidFill>
                <a:srgbClr val="000088"/>
              </a:solidFill>
              <a:latin typeface="Consolas"/>
              <a:ea typeface="Consolas"/>
              <a:cs typeface="Consolas"/>
              <a:sym typeface="Consolas"/>
            </a:endParaRPr>
          </a:p>
          <a:p>
            <a:pPr indent="0" lvl="0" marL="0" rtl="0" algn="l">
              <a:spcBef>
                <a:spcPts val="8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