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8af6baf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8af6ba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0124c1a61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124c1a6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0124c1a61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124c1a6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0124c1a61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124c1a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 your bread and butter in writing unit tests.</a:t>
            </a:r>
            <a:endParaRPr/>
          </a:p>
          <a:p>
            <a:pPr indent="0" lvl="0" marL="0" rtl="0" algn="l">
              <a:spcBef>
                <a:spcPts val="0"/>
              </a:spcBef>
              <a:spcAft>
                <a:spcPts val="0"/>
              </a:spcAft>
              <a:buNone/>
            </a:pPr>
            <a:r>
              <a:rPr lang="en"/>
              <a:t>- this is where you can make a direct comparison of expected and actual output</a:t>
            </a:r>
            <a:endParaRPr/>
          </a:p>
          <a:p>
            <a:pPr indent="0" lvl="0" marL="0" rtl="0" algn="l">
              <a:spcBef>
                <a:spcPts val="0"/>
              </a:spcBef>
              <a:spcAft>
                <a:spcPts val="0"/>
              </a:spcAft>
              <a:buNone/>
            </a:pPr>
            <a:r>
              <a:rPr lang="en"/>
              <a:t>- assert that a property evaluate to true or false - add two positive numbers, you can assert that the result is positive.</a:t>
            </a:r>
            <a:endParaRPr/>
          </a:p>
          <a:p>
            <a:pPr indent="0" lvl="0" marL="0" rtl="0" algn="l">
              <a:spcBef>
                <a:spcPts val="0"/>
              </a:spcBef>
              <a:spcAft>
                <a:spcPts val="0"/>
              </a:spcAft>
              <a:buNone/>
            </a:pPr>
            <a:r>
              <a:rPr lang="en"/>
              <a:t>- assert that an object is null or not null</a:t>
            </a:r>
            <a:endParaRPr/>
          </a:p>
          <a:p>
            <a:pPr indent="0" lvl="0" marL="0" rtl="0" algn="l">
              <a:spcBef>
                <a:spcPts val="0"/>
              </a:spcBef>
              <a:spcAft>
                <a:spcPts val="0"/>
              </a:spcAft>
              <a:buNone/>
            </a:pPr>
            <a:r>
              <a:rPr lang="en"/>
              <a:t>- assert that two objects are clones</a:t>
            </a:r>
            <a:endParaRPr/>
          </a:p>
          <a:p>
            <a:pPr indent="0" lvl="0" marL="0" rtl="0" algn="l">
              <a:spcBef>
                <a:spcPts val="0"/>
              </a:spcBef>
              <a:spcAft>
                <a:spcPts val="0"/>
              </a:spcAft>
              <a:buNone/>
            </a:pPr>
            <a:r>
              <a:rPr lang="en"/>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f816e92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f816e92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0124c1a61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124c1a6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(give them time to program)</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9f6197e5b_0_2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f6197e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0124c1a61_0_21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124c1a6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(discuss)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0124c1a61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124c1a6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(give them time to program)</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10124c1a61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124c1a6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(give them time to program)</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10124c1a61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124c1a6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(give them time to program)</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8af6baf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8af6ba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10124c1a61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124c1a6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(give them time to program)</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10124c1a61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124c1a6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(give them time to program)</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0124c1a61_0_25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124c1a6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(pull in their tests, run them, see what happens)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98e147994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8e14799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0124c1a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124c1a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0124c1a6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124c1a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 then give demo of Driver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0124c1a6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24c1a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0124c1a6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24c1a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GET thumb drives for each team, pass out with code.</a:t>
            </a:r>
            <a:endParaRPr>
              <a:solidFill>
                <a:schemeClr val="dk1"/>
              </a:solidFill>
            </a:endParaRPr>
          </a:p>
          <a:p>
            <a:pPr indent="0" lvl="0" marL="0" rtl="0" algn="l">
              <a:lnSpc>
                <a:spcPct val="120000"/>
              </a:lnSpc>
              <a:spcBef>
                <a:spcPts val="0"/>
              </a:spcBef>
              <a:spcAft>
                <a:spcPts val="0"/>
              </a:spcAft>
              <a:buNone/>
            </a:pPr>
            <a:r>
              <a:rPr lang="en">
                <a:solidFill>
                  <a:schemeClr val="dk1"/>
                </a:solidFill>
              </a:rPr>
              <a:t>(10-15 minutes, then talk over)</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0124c1a61_0_2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24c1a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0124c1a61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24c1a6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en"/>
              <a:t>Now, we can write a test class using the capabilities offered by JUnit. </a:t>
            </a:r>
            <a:endParaRPr/>
          </a:p>
          <a:p>
            <a:pPr indent="0" lvl="0" marL="0" rtl="0" algn="l">
              <a:spcBef>
                <a:spcPts val="0"/>
              </a:spcBef>
              <a:spcAft>
                <a:spcPts val="0"/>
              </a:spcAft>
              <a:buNone/>
            </a:pPr>
            <a:r>
              <a:rPr lang="en">
                <a:solidFill>
                  <a:schemeClr val="dk1"/>
                </a:solidFill>
              </a:rPr>
              <a:t>- You create classes for testing either a particular class or unit of your system or for testing a kind of functionality.The convention is to name it (read), followed by the word Test. </a:t>
            </a:r>
            <a:endParaRPr>
              <a:solidFill>
                <a:schemeClr val="dk1"/>
              </a:solidFill>
            </a:endParaRPr>
          </a:p>
          <a:p>
            <a:pPr indent="0" lvl="0" marL="0" rtl="0" algn="l">
              <a:spcBef>
                <a:spcPts val="0"/>
              </a:spcBef>
              <a:spcAft>
                <a:spcPts val="0"/>
              </a:spcAft>
              <a:buNone/>
            </a:pPr>
            <a:r>
              <a:rPr lang="en">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en">
                <a:solidFill>
                  <a:schemeClr val="dk1"/>
                </a:solidFill>
              </a:rPr>
              <a:t>-this is our initialization</a:t>
            </a:r>
            <a:endParaRPr>
              <a:solidFill>
                <a:schemeClr val="dk1"/>
              </a:solidFill>
            </a:endParaRPr>
          </a:p>
          <a:p>
            <a:pPr indent="0" lvl="0" marL="0" rtl="0" algn="l">
              <a:spcBef>
                <a:spcPts val="0"/>
              </a:spcBef>
              <a:spcAft>
                <a:spcPts val="0"/>
              </a:spcAft>
              <a:buNone/>
            </a:pPr>
            <a:r>
              <a:rPr lang="en">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en">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en">
                <a:solidFill>
                  <a:schemeClr val="dk1"/>
                </a:solidFill>
              </a:rPr>
              <a:t>-  finally, to prepare for the next test, we set calculator to null. This is our tear down - any prep that needs to happen for the next test to ensure that this test does not corrupt another test.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(DEMO)</a:t>
            </a:r>
            <a:endParaRPr>
              <a:solidFill>
                <a:schemeClr val="dk1"/>
              </a:solidFill>
            </a:endParaRPr>
          </a:p>
          <a:p>
            <a:pPr indent="0" lvl="0" marL="0" rtl="0" algn="l">
              <a:spcBef>
                <a:spcPts val="0"/>
              </a:spcBef>
              <a:spcAft>
                <a:spcPts val="0"/>
              </a:spcAft>
              <a:buNone/>
            </a:pPr>
            <a:r>
              <a:rPr lang="en">
                <a:solidFill>
                  <a:schemeClr val="dk1"/>
                </a:solidFill>
              </a:rPr>
              <a:t>run, then </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0124c1a61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124c1a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Unit Testing Laboratory</a:t>
            </a:r>
            <a:endParaRPr sz="53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11 - 02/25/2019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Fixtures - Teardown Method</a:t>
            </a:r>
            <a:endParaRPr/>
          </a:p>
        </p:txBody>
      </p:sp>
      <p:sp>
        <p:nvSpPr>
          <p:cNvPr id="121" name="Google Shape;121;p18"/>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@AfterEach annotation defines a common test tear</a:t>
            </a:r>
            <a:endParaRPr/>
          </a:p>
          <a:p>
            <a:pPr indent="0" lvl="0" marL="0" marR="0" rtl="0" algn="l">
              <a:lnSpc>
                <a:spcPct val="100000"/>
              </a:lnSpc>
              <a:spcBef>
                <a:spcPts val="600"/>
              </a:spcBef>
              <a:spcAft>
                <a:spcPts val="0"/>
              </a:spcAft>
              <a:buNone/>
            </a:pPr>
            <a:r>
              <a:rPr lang="en"/>
              <a:t>down method:</a:t>
            </a:r>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@AfterEach</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	this.registration.logout();</a:t>
            </a:r>
            <a:endParaRPr sz="2400">
              <a:latin typeface="Consolas"/>
              <a:ea typeface="Consolas"/>
              <a:cs typeface="Consolas"/>
              <a:sym typeface="Consolas"/>
            </a:endParaRPr>
          </a:p>
          <a:p>
            <a:pPr indent="457200" lvl="0" marL="0" marR="0" rtl="0" algn="l">
              <a:lnSpc>
                <a:spcPct val="100000"/>
              </a:lnSpc>
              <a:spcBef>
                <a:spcPts val="600"/>
              </a:spcBef>
              <a:spcAft>
                <a:spcPts val="0"/>
              </a:spcAft>
              <a:buNone/>
            </a:pPr>
            <a:r>
              <a:rPr lang="en" sz="2400">
                <a:latin typeface="Consolas"/>
                <a:ea typeface="Consolas"/>
                <a:cs typeface="Consolas"/>
                <a:sym typeface="Consolas"/>
              </a:rPr>
              <a:t>this.registration = null;</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22" name="Google Shape;122;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Skeleton</a:t>
            </a:r>
            <a:endParaRPr/>
          </a:p>
        </p:txBody>
      </p:sp>
      <p:sp>
        <p:nvSpPr>
          <p:cNvPr id="128" name="Google Shape;128;p19"/>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@Test</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test&lt;MethodName&gt;_&lt;TestingContext&gt;() {</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//Define Inputs</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endParaRPr sz="20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p:txBody>
      </p:sp>
      <p:sp>
        <p:nvSpPr>
          <p:cNvPr id="129" name="Google Shape;129;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135" name="Google Shape;135;p20"/>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assertEquals, assertArrayEquals</a:t>
            </a:r>
            <a:endParaRPr/>
          </a:p>
          <a:p>
            <a:pPr indent="-419100" lvl="0" marL="457200" marR="0" rtl="0" algn="l">
              <a:lnSpc>
                <a:spcPct val="100000"/>
              </a:lnSpc>
              <a:spcBef>
                <a:spcPts val="0"/>
              </a:spcBef>
              <a:spcAft>
                <a:spcPts val="0"/>
              </a:spcAft>
              <a:buSzPts val="3000"/>
              <a:buChar char="●"/>
            </a:pPr>
            <a:r>
              <a:rPr lang="en"/>
              <a:t>assertFalse, assertTrue</a:t>
            </a:r>
            <a:endParaRPr/>
          </a:p>
          <a:p>
            <a:pPr indent="-419100" lvl="0" marL="457200" marR="0" rtl="0" algn="l">
              <a:lnSpc>
                <a:spcPct val="100000"/>
              </a:lnSpc>
              <a:spcBef>
                <a:spcPts val="0"/>
              </a:spcBef>
              <a:spcAft>
                <a:spcPts val="0"/>
              </a:spcAft>
              <a:buSzPts val="3000"/>
              <a:buChar char="●"/>
            </a:pPr>
            <a:r>
              <a:rPr lang="en"/>
              <a:t>assertNull, assertNotNull</a:t>
            </a:r>
            <a:endParaRPr/>
          </a:p>
          <a:p>
            <a:pPr indent="-419100" lvl="0" marL="457200" marR="0" rtl="0" algn="l">
              <a:lnSpc>
                <a:spcPct val="100000"/>
              </a:lnSpc>
              <a:spcBef>
                <a:spcPts val="0"/>
              </a:spcBef>
              <a:spcAft>
                <a:spcPts val="0"/>
              </a:spcAft>
              <a:buSzPts val="3000"/>
              <a:buChar char="●"/>
            </a:pPr>
            <a:r>
              <a:rPr lang="en"/>
              <a:t>assertSame,assertNotSame</a:t>
            </a:r>
            <a:endParaRPr/>
          </a:p>
          <a:p>
            <a:pPr indent="-419100" lvl="0" marL="457200" marR="0" rtl="0" algn="l">
              <a:lnSpc>
                <a:spcPct val="100000"/>
              </a:lnSpc>
              <a:spcBef>
                <a:spcPts val="0"/>
              </a:spcBef>
              <a:spcAft>
                <a:spcPts val="0"/>
              </a:spcAft>
              <a:buSzPts val="3000"/>
              <a:buChar char="●"/>
            </a:pPr>
            <a:r>
              <a:rPr lang="en"/>
              <a:t>assertThat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36" name="Google Shape;136;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Exceptions</a:t>
            </a:r>
            <a:endParaRPr/>
          </a:p>
        </p:txBody>
      </p:sp>
      <p:sp>
        <p:nvSpPr>
          <p:cNvPr id="142" name="Google Shape;142;p21"/>
          <p:cNvSpPr txBox="1"/>
          <p:nvPr>
            <p:ph idx="1" type="body"/>
          </p:nvPr>
        </p:nvSpPr>
        <p:spPr>
          <a:xfrm>
            <a:off x="457200" y="1600200"/>
            <a:ext cx="4446600" cy="49677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chemeClr val="dk1"/>
              </a:buClr>
              <a:buSzPts val="1100"/>
              <a:buFont typeface="Arial"/>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exceptionTesting() {</a:t>
            </a:r>
            <a:br>
              <a:rPr lang="en" sz="1400">
                <a:latin typeface="Verdana"/>
                <a:ea typeface="Verdana"/>
                <a:cs typeface="Verdana"/>
                <a:sym typeface="Verdana"/>
              </a:rPr>
            </a:br>
            <a:r>
              <a:rPr lang="en" sz="1400">
                <a:latin typeface="Verdana"/>
                <a:ea typeface="Verdana"/>
                <a:cs typeface="Verdana"/>
                <a:sym typeface="Verdana"/>
              </a:rPr>
              <a:t>    Throwable exception = </a:t>
            </a:r>
            <a:r>
              <a:rPr b="1" lang="en" sz="1400">
                <a:latin typeface="Verdana"/>
                <a:ea typeface="Verdana"/>
                <a:cs typeface="Verdana"/>
                <a:sym typeface="Verdana"/>
              </a:rPr>
              <a:t>assertThrows</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IndexOutOfBoundsException.class, </a:t>
            </a:r>
            <a:br>
              <a:rPr lang="en" sz="1400">
                <a:latin typeface="Verdana"/>
                <a:ea typeface="Verdana"/>
                <a:cs typeface="Verdana"/>
                <a:sym typeface="Verdana"/>
              </a:rPr>
            </a:br>
            <a:r>
              <a:rPr lang="en" sz="1400">
                <a:latin typeface="Verdana"/>
                <a:ea typeface="Verdana"/>
                <a:cs typeface="Verdana"/>
                <a:sym typeface="Verdana"/>
              </a:rPr>
              <a:t>        () -&gt; { </a:t>
            </a:r>
            <a:br>
              <a:rPr lang="en" sz="1400">
                <a:latin typeface="Verdana"/>
                <a:ea typeface="Verdana"/>
                <a:cs typeface="Verdana"/>
                <a:sym typeface="Verdana"/>
              </a:rPr>
            </a:br>
            <a:r>
              <a:rPr lang="en" sz="1400">
                <a:latin typeface="Verdana"/>
                <a:ea typeface="Verdana"/>
                <a:cs typeface="Verdana"/>
                <a:sym typeface="Verdana"/>
              </a:rPr>
              <a:t>            new ArrayList&lt;Object&gt;().get(0);</a:t>
            </a:r>
            <a:br>
              <a:rPr lang="en" sz="1400">
                <a:latin typeface="Verdana"/>
                <a:ea typeface="Verdana"/>
                <a:cs typeface="Verdana"/>
                <a:sym typeface="Verdana"/>
              </a:rPr>
            </a:b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  assertEquals</a:t>
            </a:r>
            <a:r>
              <a:rPr lang="en" sz="1400">
                <a:latin typeface="Verdana"/>
                <a:ea typeface="Verdana"/>
                <a:cs typeface="Verdana"/>
                <a:sym typeface="Verdana"/>
              </a:rPr>
              <a:t>(</a:t>
            </a:r>
            <a:r>
              <a:rPr lang="en" sz="1400">
                <a:solidFill>
                  <a:srgbClr val="DD1144"/>
                </a:solidFill>
                <a:latin typeface="Verdana"/>
                <a:ea typeface="Verdana"/>
                <a:cs typeface="Verdana"/>
                <a:sym typeface="Verdana"/>
              </a:rPr>
              <a:t>"Index:0, Size:0"</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exception.getMessage());</a:t>
            </a:r>
            <a:br>
              <a:rPr lang="en" sz="1400">
                <a:latin typeface="Verdana"/>
                <a:ea typeface="Verdana"/>
                <a:cs typeface="Verdana"/>
                <a:sym typeface="Verdana"/>
              </a:rPr>
            </a:br>
            <a:r>
              <a:rPr lang="en" sz="1400">
                <a:latin typeface="Verdana"/>
                <a:ea typeface="Verdana"/>
                <a:cs typeface="Verdana"/>
                <a:sym typeface="Verdana"/>
              </a:rPr>
              <a:t>}</a:t>
            </a:r>
            <a:endParaRPr sz="1400">
              <a:latin typeface="Verdana"/>
              <a:ea typeface="Verdana"/>
              <a:cs typeface="Verdana"/>
              <a:sym typeface="Verdana"/>
            </a:endParaRPr>
          </a:p>
          <a:p>
            <a:pPr indent="0" lvl="0" marL="0" marR="0" rtl="0" algn="l">
              <a:lnSpc>
                <a:spcPct val="100000"/>
              </a:lnSpc>
              <a:spcBef>
                <a:spcPts val="600"/>
              </a:spcBef>
              <a:spcAft>
                <a:spcPts val="0"/>
              </a:spcAft>
              <a:buNone/>
            </a:pPr>
            <a:r>
              <a:t/>
            </a:r>
            <a:endParaRPr/>
          </a:p>
        </p:txBody>
      </p:sp>
      <p:sp>
        <p:nvSpPr>
          <p:cNvPr id="143" name="Google Shape;143;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rPr>
              <a:t>When testing error handling, we expect exceptions to be thrown. </a:t>
            </a:r>
            <a:endParaRPr sz="2400">
              <a:solidFill>
                <a:srgbClr val="333333"/>
              </a:solidFill>
            </a:endParaRPr>
          </a:p>
          <a:p>
            <a:pPr indent="-381000" lvl="1" marL="914400" rtl="0" algn="l">
              <a:spcBef>
                <a:spcPts val="0"/>
              </a:spcBef>
              <a:spcAft>
                <a:spcPts val="0"/>
              </a:spcAft>
              <a:buClr>
                <a:srgbClr val="333333"/>
              </a:buClr>
              <a:buSzPts val="2400"/>
              <a:buChar char="○"/>
            </a:pPr>
            <a:r>
              <a:rPr b="1" lang="en">
                <a:solidFill>
                  <a:srgbClr val="333333"/>
                </a:solidFill>
              </a:rPr>
              <a:t>assertThrows </a:t>
            </a:r>
            <a:r>
              <a:rPr lang="en">
                <a:solidFill>
                  <a:srgbClr val="333333"/>
                </a:solidFill>
              </a:rPr>
              <a:t>checks whether the code block throws the expected exception.</a:t>
            </a:r>
            <a:endParaRPr>
              <a:solidFill>
                <a:srgbClr val="333333"/>
              </a:solidFill>
            </a:endParaRPr>
          </a:p>
          <a:p>
            <a:pPr indent="-381000" lvl="1" marL="914400" rtl="0" algn="l">
              <a:spcBef>
                <a:spcPts val="0"/>
              </a:spcBef>
              <a:spcAft>
                <a:spcPts val="0"/>
              </a:spcAft>
              <a:buClr>
                <a:srgbClr val="333333"/>
              </a:buClr>
              <a:buSzPts val="2400"/>
              <a:buChar char="○"/>
            </a:pPr>
            <a:r>
              <a:rPr b="1" lang="en">
                <a:solidFill>
                  <a:srgbClr val="333333"/>
                </a:solidFill>
              </a:rPr>
              <a:t>assertEquals</a:t>
            </a:r>
            <a:r>
              <a:rPr lang="en">
                <a:solidFill>
                  <a:srgbClr val="333333"/>
                </a:solidFill>
              </a:rPr>
              <a:t> can be used to check the contents of the stack trace.</a:t>
            </a:r>
            <a:endParaRPr>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Task</a:t>
            </a:r>
            <a:endParaRPr/>
          </a:p>
        </p:txBody>
      </p:sp>
      <p:sp>
        <p:nvSpPr>
          <p:cNvPr id="150" name="Google Shape;150;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1"/>
              </a:buClr>
              <a:buSzPts val="3000"/>
              <a:buFont typeface="Arial"/>
              <a:buChar char="●"/>
            </a:pPr>
            <a:r>
              <a:rPr lang="en"/>
              <a:t>Translate planned tests into executable jUnit tests.</a:t>
            </a:r>
            <a:endParaRPr/>
          </a:p>
          <a:p>
            <a:pPr indent="-381000" lvl="1" marL="914400" rtl="0" algn="l">
              <a:lnSpc>
                <a:spcPct val="115000"/>
              </a:lnSpc>
              <a:spcBef>
                <a:spcPts val="0"/>
              </a:spcBef>
              <a:spcAft>
                <a:spcPts val="0"/>
              </a:spcAft>
              <a:buSzPts val="2400"/>
              <a:buChar char="○"/>
            </a:pPr>
            <a:r>
              <a:rPr lang="en"/>
              <a:t>If a test is supposed to cause an exception to be thrown. Make sure you check for that exception.</a:t>
            </a:r>
            <a:endParaRPr/>
          </a:p>
          <a:p>
            <a:pPr indent="-381000" lvl="1" marL="914400" rtl="0" algn="l">
              <a:lnSpc>
                <a:spcPct val="115000"/>
              </a:lnSpc>
              <a:spcBef>
                <a:spcPts val="0"/>
              </a:spcBef>
              <a:spcAft>
                <a:spcPts val="0"/>
              </a:spcAft>
              <a:buSzPts val="2400"/>
              <a:buChar char="○"/>
            </a:pPr>
            <a:r>
              <a:rPr lang="en"/>
              <a:t>Make sure that your expected output is detailed enough to ensure that - if something is supposed to fail - that it fails for the correct reasons.</a:t>
            </a:r>
            <a:endParaRPr/>
          </a:p>
        </p:txBody>
      </p:sp>
      <p:sp>
        <p:nvSpPr>
          <p:cNvPr id="151" name="Google Shape;15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 Unit Tests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7" name="Google Shape;157;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Any </a:t>
            </a:r>
            <a:r>
              <a:rPr lang="en"/>
              <a:t>Faults?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Did You Find the Faults?</a:t>
            </a:r>
            <a:endParaRPr/>
          </a:p>
        </p:txBody>
      </p:sp>
      <p:sp>
        <p:nvSpPr>
          <p:cNvPr id="169" name="Google Shape;169;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1: getMeeting and removeMeeting perform no error checking on dates.</a:t>
            </a:r>
            <a:endParaRPr/>
          </a:p>
          <a:p>
            <a:pPr indent="0" lvl="0" marL="0" marR="0" rtl="0" algn="l">
              <a:lnSpc>
                <a:spcPct val="115000"/>
              </a:lnSpc>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public Meeting getMeeting(int month, int day, int index){</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return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).get(index);</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public void removeMeeting(int month, int day, int index){</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).remove(index);</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70" name="Google Shape;170;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Did You Find the Faults?</a:t>
            </a:r>
            <a:endParaRPr/>
          </a:p>
        </p:txBody>
      </p:sp>
      <p:sp>
        <p:nvSpPr>
          <p:cNvPr id="176" name="Google Shape;176;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2: Calendar has a 13th month.</a:t>
            </a:r>
            <a:endParaRPr/>
          </a:p>
          <a:p>
            <a:pPr indent="0" lvl="0" marL="0" marR="0" rtl="0" algn="l">
              <a:lnSpc>
                <a:spcPct val="115000"/>
              </a:lnSpc>
              <a:spcBef>
                <a:spcPts val="0"/>
              </a:spcBef>
              <a:spcAft>
                <a:spcPts val="0"/>
              </a:spcAft>
              <a:buNone/>
            </a:pPr>
            <a:r>
              <a:t/>
            </a:r>
            <a:endParaRPr sz="12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public Calendar(){</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occupied = new ArrayList&lt;ArrayList&lt;ArrayList&lt;Meeting&gt;&gt;&gt;();</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for(int i=0;</a:t>
            </a:r>
            <a:r>
              <a:rPr b="1" lang="en" sz="1800">
                <a:solidFill>
                  <a:srgbClr val="FF0000"/>
                </a:solidFill>
                <a:latin typeface="Consolas"/>
                <a:ea typeface="Consolas"/>
                <a:cs typeface="Consolas"/>
                <a:sym typeface="Consolas"/>
              </a:rPr>
              <a:t>i&lt;=13</a:t>
            </a:r>
            <a:r>
              <a:rPr lang="en" sz="1800">
                <a:latin typeface="Consolas"/>
                <a:ea typeface="Consolas"/>
                <a:cs typeface="Consolas"/>
                <a:sym typeface="Consolas"/>
              </a:rPr>
              <a:t>;i++){</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 Initialize month</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occupied.add(new ArrayList&lt;ArrayList&lt;Meeting&gt;&gt;());</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for(int j=0;j&lt;32;j++){</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 Initialize days</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occupied.get(i).add(new ArrayList&lt;Meeting&gt;());</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457200" lvl="0" marL="457200" marR="0" rtl="0" algn="l">
              <a:lnSpc>
                <a:spcPct val="115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marR="0" rtl="0" algn="l">
              <a:lnSpc>
                <a:spcPct val="115000"/>
              </a:lnSpc>
              <a:spcBef>
                <a:spcPts val="0"/>
              </a:spcBef>
              <a:spcAft>
                <a:spcPts val="0"/>
              </a:spcAft>
              <a:buNone/>
            </a:pPr>
            <a:r>
              <a:t/>
            </a:r>
            <a:endParaRPr sz="1800">
              <a:latin typeface="Consolas"/>
              <a:ea typeface="Consolas"/>
              <a:cs typeface="Consolas"/>
              <a:sym typeface="Consolas"/>
            </a:endParaRPr>
          </a:p>
          <a:p>
            <a:pPr indent="0" lvl="0" mar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77" name="Google Shape;177;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Did You Find the Faults?</a:t>
            </a:r>
            <a:endParaRPr/>
          </a:p>
        </p:txBody>
      </p:sp>
      <p:sp>
        <p:nvSpPr>
          <p:cNvPr id="183" name="Google Shape;183;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3: November has 30 days.</a:t>
            </a:r>
            <a:endParaRPr/>
          </a:p>
          <a:p>
            <a:pPr indent="0" lvl="0" marL="0" marR="0" rtl="0" algn="l">
              <a:lnSpc>
                <a:spcPct val="115000"/>
              </a:lnSpc>
              <a:spcBef>
                <a:spcPts val="0"/>
              </a:spcBef>
              <a:spcAft>
                <a:spcPts val="0"/>
              </a:spcAft>
              <a:buNone/>
            </a:pPr>
            <a:r>
              <a:rPr lang="en" sz="2400"/>
              <a:t>Oh - and we just added a meeting to a day with a date that does not match that date.</a:t>
            </a:r>
            <a:endParaRPr sz="2400"/>
          </a:p>
          <a:p>
            <a:pPr indent="0" lvl="0" marL="0" marR="0" rtl="0" algn="l">
              <a:lnSpc>
                <a:spcPct val="115000"/>
              </a:lnSpc>
              <a:spcBef>
                <a:spcPts val="0"/>
              </a:spcBef>
              <a:spcAft>
                <a:spcPts val="0"/>
              </a:spcAft>
              <a:buNone/>
            </a:pPr>
            <a:r>
              <a:t/>
            </a:r>
            <a:endParaRPr sz="12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occupied.get(11).get(</a:t>
            </a:r>
            <a:r>
              <a:rPr b="1" lang="en" sz="1800">
                <a:solidFill>
                  <a:srgbClr val="FF0000"/>
                </a:solidFill>
                <a:latin typeface="Consolas"/>
                <a:ea typeface="Consolas"/>
                <a:cs typeface="Consolas"/>
                <a:sym typeface="Consolas"/>
              </a:rPr>
              <a:t>30</a:t>
            </a:r>
            <a:r>
              <a:rPr lang="en" sz="1800">
                <a:latin typeface="Consolas"/>
                <a:ea typeface="Consolas"/>
                <a:cs typeface="Consolas"/>
                <a:sym typeface="Consolas"/>
              </a:rPr>
              <a:t>).add(new Meeting(11,</a:t>
            </a:r>
            <a:r>
              <a:rPr b="1" lang="en" sz="1800">
                <a:solidFill>
                  <a:srgbClr val="FF0000"/>
                </a:solidFill>
                <a:latin typeface="Consolas"/>
                <a:ea typeface="Consolas"/>
                <a:cs typeface="Consolas"/>
                <a:sym typeface="Consolas"/>
              </a:rPr>
              <a:t>31</a:t>
            </a:r>
            <a:r>
              <a:rPr lang="en" sz="1800">
                <a:latin typeface="Consolas"/>
                <a:ea typeface="Consolas"/>
                <a:cs typeface="Consolas"/>
                <a:sym typeface="Consolas"/>
              </a:rPr>
              <a:t>,"Day does not exist"));</a:t>
            </a:r>
            <a:endParaRPr sz="1200">
              <a:latin typeface="Consolas"/>
              <a:ea typeface="Consolas"/>
              <a:cs typeface="Consolas"/>
              <a:sym typeface="Consolas"/>
            </a:endParaRPr>
          </a:p>
        </p:txBody>
      </p:sp>
      <p:sp>
        <p:nvSpPr>
          <p:cNvPr id="184" name="Google Shape;184;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Class</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We’ve covered the basics of writing executable test cases.</a:t>
            </a:r>
            <a:endParaRPr/>
          </a:p>
          <a:p>
            <a:pPr indent="-419100" lvl="0" marL="457200" marR="0" rtl="0" algn="l">
              <a:lnSpc>
                <a:spcPct val="100000"/>
              </a:lnSpc>
              <a:spcBef>
                <a:spcPts val="0"/>
              </a:spcBef>
              <a:spcAft>
                <a:spcPts val="0"/>
              </a:spcAft>
              <a:buSzPts val="3000"/>
              <a:buChar char="●"/>
            </a:pPr>
            <a:r>
              <a:rPr lang="en"/>
              <a:t>Today - we put those lessons into practice.</a:t>
            </a:r>
            <a:endParaRPr/>
          </a:p>
          <a:p>
            <a:pPr indent="-381000" lvl="1" marL="914400" marR="0" rtl="0" algn="l">
              <a:lnSpc>
                <a:spcPct val="100000"/>
              </a:lnSpc>
              <a:spcBef>
                <a:spcPts val="0"/>
              </a:spcBef>
              <a:spcAft>
                <a:spcPts val="0"/>
              </a:spcAft>
              <a:buSzPts val="2400"/>
              <a:buChar char="○"/>
            </a:pPr>
            <a:r>
              <a:rPr lang="en"/>
              <a:t>We will test a sample system.</a:t>
            </a:r>
            <a:endParaRPr/>
          </a:p>
          <a:p>
            <a:pPr indent="-381000" lvl="1" marL="914400" marR="0" rtl="0" algn="l">
              <a:lnSpc>
                <a:spcPct val="100000"/>
              </a:lnSpc>
              <a:spcBef>
                <a:spcPts val="0"/>
              </a:spcBef>
              <a:spcAft>
                <a:spcPts val="0"/>
              </a:spcAft>
              <a:buSzPts val="2400"/>
              <a:buChar char="○"/>
            </a:pPr>
            <a:r>
              <a:rPr lang="en"/>
              <a:t>Sit with your homework groups.</a:t>
            </a:r>
            <a:endParaRPr/>
          </a:p>
          <a:p>
            <a:pPr indent="-381000" lvl="2" marL="1371600" marR="0" rtl="0" algn="l">
              <a:lnSpc>
                <a:spcPct val="100000"/>
              </a:lnSpc>
              <a:spcBef>
                <a:spcPts val="0"/>
              </a:spcBef>
              <a:spcAft>
                <a:spcPts val="0"/>
              </a:spcAft>
              <a:buSzPts val="2400"/>
              <a:buChar char="■"/>
            </a:pPr>
            <a:r>
              <a:rPr lang="en"/>
              <a:t>If they are missing - pick a group to join.</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Did You Find the Faults?</a:t>
            </a:r>
            <a:endParaRPr/>
          </a:p>
        </p:txBody>
      </p:sp>
      <p:sp>
        <p:nvSpPr>
          <p:cNvPr id="190" name="Google Shape;190;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4: Used a &gt;= in checking for illegal times. December no longer exists.</a:t>
            </a:r>
            <a:endParaRPr sz="2400"/>
          </a:p>
          <a:p>
            <a:pPr indent="0" lvl="0" marL="0" marR="0" rtl="0" algn="l">
              <a:lnSpc>
                <a:spcPct val="115000"/>
              </a:lnSpc>
              <a:spcBef>
                <a:spcPts val="0"/>
              </a:spcBef>
              <a:spcAft>
                <a:spcPts val="0"/>
              </a:spcAft>
              <a:buNone/>
            </a:pPr>
            <a:r>
              <a:t/>
            </a:r>
            <a:endParaRPr sz="12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if(mMonth &lt; 1 || mMonth </a:t>
            </a:r>
            <a:r>
              <a:rPr b="1" lang="en" sz="1800">
                <a:solidFill>
                  <a:srgbClr val="FF0000"/>
                </a:solidFill>
                <a:latin typeface="Consolas"/>
                <a:ea typeface="Consolas"/>
                <a:cs typeface="Consolas"/>
                <a:sym typeface="Consolas"/>
              </a:rPr>
              <a:t>&gt;=</a:t>
            </a:r>
            <a:r>
              <a:rPr lang="en" sz="1800">
                <a:latin typeface="Consolas"/>
                <a:ea typeface="Consolas"/>
                <a:cs typeface="Consolas"/>
                <a:sym typeface="Consolas"/>
              </a:rPr>
              <a:t> 12){</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throw new TimeConflictException("Month does not exist.");</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1" name="Google Shape;191;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Did You Find the Faults?</a:t>
            </a:r>
            <a:endParaRPr/>
          </a:p>
        </p:txBody>
      </p:sp>
      <p:sp>
        <p:nvSpPr>
          <p:cNvPr id="197" name="Google Shape;197;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5: We should be able to start and end a meeting in the same hour.</a:t>
            </a:r>
            <a:endParaRPr sz="2400"/>
          </a:p>
          <a:p>
            <a:pPr indent="0" lvl="0" marL="0" marR="0" rtl="0" algn="l">
              <a:lnSpc>
                <a:spcPct val="115000"/>
              </a:lnSpc>
              <a:spcBef>
                <a:spcPts val="0"/>
              </a:spcBef>
              <a:spcAft>
                <a:spcPts val="0"/>
              </a:spcAft>
              <a:buNone/>
            </a:pPr>
            <a:r>
              <a:t/>
            </a:r>
            <a:endParaRPr sz="12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if(mStart</a:t>
            </a:r>
            <a:r>
              <a:rPr b="1" lang="en" sz="1800">
                <a:solidFill>
                  <a:srgbClr val="FF0000"/>
                </a:solidFill>
                <a:latin typeface="Consolas"/>
                <a:ea typeface="Consolas"/>
                <a:cs typeface="Consolas"/>
                <a:sym typeface="Consolas"/>
              </a:rPr>
              <a:t> &gt;=</a:t>
            </a:r>
            <a:r>
              <a:rPr lang="en" sz="1800">
                <a:latin typeface="Consolas"/>
                <a:ea typeface="Consolas"/>
                <a:cs typeface="Consolas"/>
                <a:sym typeface="Consolas"/>
              </a:rPr>
              <a:t> mEnd){</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	throw new TimeConflictException("Meeting starts before it ends.");</a:t>
            </a:r>
            <a:endParaRPr sz="1800">
              <a:latin typeface="Consolas"/>
              <a:ea typeface="Consolas"/>
              <a:cs typeface="Consolas"/>
              <a:sym typeface="Consolas"/>
            </a:endParaRPr>
          </a:p>
          <a:p>
            <a:pPr indent="0" lvl="0" marL="0" marR="0" rtl="0" algn="l">
              <a:lnSpc>
                <a:spcPct val="115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8" name="Google Shape;198;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Other Faults Did You Find?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210" name="Google Shape;210;p31"/>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chemeClr val="dk1"/>
              </a:buClr>
              <a:buSzPts val="3000"/>
              <a:buFont typeface="Arial"/>
              <a:buChar char="●"/>
            </a:pPr>
            <a:r>
              <a:rPr lang="en"/>
              <a:t>Design Fundamentals</a:t>
            </a:r>
            <a:endParaRPr/>
          </a:p>
          <a:p>
            <a:pPr indent="-381000" lvl="1" marL="914400" marR="0" rtl="0" algn="l">
              <a:lnSpc>
                <a:spcPct val="100000"/>
              </a:lnSpc>
              <a:spcBef>
                <a:spcPts val="0"/>
              </a:spcBef>
              <a:spcAft>
                <a:spcPts val="0"/>
              </a:spcAft>
              <a:buSzPts val="2400"/>
              <a:buChar char="○"/>
            </a:pPr>
            <a:r>
              <a:rPr lang="en"/>
              <a:t>Sommerville, Ch. 6</a:t>
            </a:r>
            <a:endParaRPr/>
          </a:p>
          <a:p>
            <a:pPr indent="0" lvl="0" marL="457200" marR="0" rtl="0" algn="l">
              <a:lnSpc>
                <a:spcPct val="100000"/>
              </a:lnSpc>
              <a:spcBef>
                <a:spcPts val="0"/>
              </a:spcBef>
              <a:spcAft>
                <a:spcPts val="0"/>
              </a:spcAft>
              <a:buNone/>
            </a:pPr>
            <a:r>
              <a:t/>
            </a:r>
            <a:endParaRPr/>
          </a:p>
          <a:p>
            <a:pPr indent="-419100" lvl="0" marL="457200" marR="0" rtl="0" algn="l">
              <a:lnSpc>
                <a:spcPct val="120000"/>
              </a:lnSpc>
              <a:spcBef>
                <a:spcPts val="0"/>
              </a:spcBef>
              <a:spcAft>
                <a:spcPts val="0"/>
              </a:spcAft>
              <a:buSzPts val="3000"/>
              <a:buChar char="●"/>
            </a:pPr>
            <a:r>
              <a:rPr lang="en"/>
              <a:t>Homework 2 - Due March 3rd</a:t>
            </a:r>
            <a:endParaRPr/>
          </a:p>
          <a:p>
            <a:pPr indent="-419100" lvl="0" marL="457200" marR="0" rtl="0" algn="l">
              <a:lnSpc>
                <a:spcPct val="120000"/>
              </a:lnSpc>
              <a:spcBef>
                <a:spcPts val="0"/>
              </a:spcBef>
              <a:spcAft>
                <a:spcPts val="0"/>
              </a:spcAft>
              <a:buSzPts val="3000"/>
              <a:buChar char="●"/>
            </a:pPr>
            <a:r>
              <a:rPr lang="en"/>
              <a:t>Midterm - March 6th</a:t>
            </a:r>
            <a:endParaRPr/>
          </a:p>
          <a:p>
            <a:pPr indent="-381000" lvl="1" marL="914400" marR="0" rtl="0" algn="l">
              <a:lnSpc>
                <a:spcPct val="120000"/>
              </a:lnSpc>
              <a:spcBef>
                <a:spcPts val="0"/>
              </a:spcBef>
              <a:spcAft>
                <a:spcPts val="0"/>
              </a:spcAft>
              <a:buSzPts val="2400"/>
              <a:buChar char="○"/>
            </a:pPr>
            <a:r>
              <a:rPr lang="en"/>
              <a:t>Review session March 4th. </a:t>
            </a:r>
            <a:endParaRPr/>
          </a:p>
          <a:p>
            <a:pPr indent="-381000" lvl="1" marL="914400" marR="0" rtl="0" algn="l">
              <a:lnSpc>
                <a:spcPct val="120000"/>
              </a:lnSpc>
              <a:spcBef>
                <a:spcPts val="0"/>
              </a:spcBef>
              <a:spcAft>
                <a:spcPts val="0"/>
              </a:spcAft>
              <a:buSzPts val="2400"/>
              <a:buChar char="○"/>
            </a:pPr>
            <a:r>
              <a:rPr lang="en"/>
              <a:t>Practice exam online (with no answers, we will go over and post answers on the 4th).</a:t>
            </a:r>
            <a:endParaRPr/>
          </a:p>
        </p:txBody>
      </p:sp>
      <p:sp>
        <p:nvSpPr>
          <p:cNvPr id="211" name="Google Shape;21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Enter… The Planning System</a:t>
            </a:r>
            <a:endParaRPr/>
          </a:p>
        </p:txBody>
      </p:sp>
      <p:sp>
        <p:nvSpPr>
          <p:cNvPr id="64" name="Google Shape;64;p1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chemeClr val="dk1"/>
              </a:buClr>
              <a:buSzPts val="3000"/>
              <a:buFont typeface="Arial"/>
              <a:buChar char="●"/>
            </a:pPr>
            <a:r>
              <a:rPr lang="en"/>
              <a:t>Everybody likes meetings.</a:t>
            </a:r>
            <a:endParaRPr/>
          </a:p>
          <a:p>
            <a:pPr indent="-381000" lvl="1" marL="914400" marR="0" rtl="0" algn="l">
              <a:lnSpc>
                <a:spcPct val="100000"/>
              </a:lnSpc>
              <a:spcBef>
                <a:spcPts val="0"/>
              </a:spcBef>
              <a:spcAft>
                <a:spcPts val="0"/>
              </a:spcAft>
              <a:buSzPts val="2400"/>
              <a:buChar char="○"/>
            </a:pPr>
            <a:r>
              <a:rPr lang="en"/>
              <a:t>Not true - but we need to book them.</a:t>
            </a:r>
            <a:endParaRPr/>
          </a:p>
          <a:p>
            <a:pPr indent="-419100" lvl="0" marL="457200" marR="0" rtl="0" algn="l">
              <a:lnSpc>
                <a:spcPct val="100000"/>
              </a:lnSpc>
              <a:spcBef>
                <a:spcPts val="0"/>
              </a:spcBef>
              <a:spcAft>
                <a:spcPts val="0"/>
              </a:spcAft>
              <a:buSzPts val="3000"/>
              <a:buChar char="●"/>
            </a:pPr>
            <a:r>
              <a:rPr lang="en"/>
              <a:t>We don’t want to double-book rooms or employees for meetings.</a:t>
            </a:r>
            <a:endParaRPr/>
          </a:p>
          <a:p>
            <a:pPr indent="-419100" lvl="0" marL="457200" marR="0" rtl="0" algn="l">
              <a:lnSpc>
                <a:spcPct val="100000"/>
              </a:lnSpc>
              <a:spcBef>
                <a:spcPts val="0"/>
              </a:spcBef>
              <a:spcAft>
                <a:spcPts val="0"/>
              </a:spcAft>
              <a:buSzPts val="3000"/>
              <a:buChar char="●"/>
            </a:pPr>
            <a:r>
              <a:rPr lang="en"/>
              <a:t>System to manage schedules and meetings.</a:t>
            </a:r>
            <a:endParaRPr/>
          </a:p>
        </p:txBody>
      </p:sp>
      <p:pic>
        <p:nvPicPr>
          <p:cNvPr descr="Calendar2.jpg" id="65" name="Google Shape;65;p11"/>
          <p:cNvPicPr preferRelativeResize="0"/>
          <p:nvPr/>
        </p:nvPicPr>
        <p:blipFill>
          <a:blip r:embed="rId3">
            <a:alphaModFix/>
          </a:blip>
          <a:stretch>
            <a:fillRect/>
          </a:stretch>
        </p:blipFill>
        <p:spPr>
          <a:xfrm>
            <a:off x="4692300" y="2182025"/>
            <a:ext cx="3899275" cy="3899275"/>
          </a:xfrm>
          <a:prstGeom prst="rect">
            <a:avLst/>
          </a:prstGeom>
          <a:noFill/>
          <a:ln>
            <a:noFill/>
          </a:ln>
        </p:spPr>
      </p:pic>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Planning System</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Offers the following high-level features:</a:t>
            </a:r>
            <a:endParaRPr/>
          </a:p>
          <a:p>
            <a:pPr indent="-419100" lvl="0" marL="457200" rtl="0" algn="l">
              <a:lnSpc>
                <a:spcPct val="115000"/>
              </a:lnSpc>
              <a:spcBef>
                <a:spcPts val="0"/>
              </a:spcBef>
              <a:spcAft>
                <a:spcPts val="0"/>
              </a:spcAft>
              <a:buSzPts val="3000"/>
              <a:buAutoNum type="arabicPeriod"/>
            </a:pPr>
            <a:r>
              <a:rPr lang="en"/>
              <a:t>Booking a meeting</a:t>
            </a:r>
            <a:endParaRPr/>
          </a:p>
          <a:p>
            <a:pPr indent="-419100" lvl="0" marL="457200" rtl="0" algn="l">
              <a:lnSpc>
                <a:spcPct val="115000"/>
              </a:lnSpc>
              <a:spcBef>
                <a:spcPts val="0"/>
              </a:spcBef>
              <a:spcAft>
                <a:spcPts val="0"/>
              </a:spcAft>
              <a:buSzPts val="3000"/>
              <a:buAutoNum type="arabicPeriod"/>
            </a:pPr>
            <a:r>
              <a:rPr lang="en"/>
              <a:t>Booking vacation time</a:t>
            </a:r>
            <a:endParaRPr/>
          </a:p>
          <a:p>
            <a:pPr indent="-419100" lvl="0" marL="457200" rtl="0" algn="l">
              <a:lnSpc>
                <a:spcPct val="115000"/>
              </a:lnSpc>
              <a:spcBef>
                <a:spcPts val="0"/>
              </a:spcBef>
              <a:spcAft>
                <a:spcPts val="0"/>
              </a:spcAft>
              <a:buSzPts val="3000"/>
              <a:buAutoNum type="arabicPeriod"/>
            </a:pPr>
            <a:r>
              <a:rPr lang="en"/>
              <a:t>Checking availability for a room</a:t>
            </a:r>
            <a:endParaRPr/>
          </a:p>
          <a:p>
            <a:pPr indent="-419100" lvl="0" marL="457200" rtl="0" algn="l">
              <a:lnSpc>
                <a:spcPct val="115000"/>
              </a:lnSpc>
              <a:spcBef>
                <a:spcPts val="0"/>
              </a:spcBef>
              <a:spcAft>
                <a:spcPts val="0"/>
              </a:spcAft>
              <a:buSzPts val="3000"/>
              <a:buAutoNum type="arabicPeriod"/>
            </a:pPr>
            <a:r>
              <a:rPr lang="en"/>
              <a:t>Checking availability for a person</a:t>
            </a:r>
            <a:endParaRPr/>
          </a:p>
          <a:p>
            <a:pPr indent="-419100" lvl="0" marL="457200" rtl="0" algn="l">
              <a:lnSpc>
                <a:spcPct val="115000"/>
              </a:lnSpc>
              <a:spcBef>
                <a:spcPts val="0"/>
              </a:spcBef>
              <a:spcAft>
                <a:spcPts val="0"/>
              </a:spcAft>
              <a:buSzPts val="3000"/>
              <a:buAutoNum type="arabicPeriod"/>
            </a:pPr>
            <a:r>
              <a:rPr lang="en"/>
              <a:t>Printing the agenda for a room</a:t>
            </a:r>
            <a:endParaRPr/>
          </a:p>
          <a:p>
            <a:pPr indent="-419100" lvl="0" marL="457200" rtl="0" algn="l">
              <a:lnSpc>
                <a:spcPct val="115000"/>
              </a:lnSpc>
              <a:spcBef>
                <a:spcPts val="0"/>
              </a:spcBef>
              <a:spcAft>
                <a:spcPts val="0"/>
              </a:spcAft>
              <a:buSzPts val="3000"/>
              <a:buAutoNum type="arabicPeriod"/>
            </a:pPr>
            <a:r>
              <a:rPr lang="en"/>
              <a:t>Printing the agenda for a person</a:t>
            </a:r>
            <a:endParaRPr/>
          </a:p>
          <a:p>
            <a:pPr indent="0" lvl="0" marL="0" marR="0" rtl="0" algn="l">
              <a:lnSpc>
                <a:spcPct val="100000"/>
              </a:lnSpc>
              <a:spcBef>
                <a:spcPts val="0"/>
              </a:spcBef>
              <a:spcAft>
                <a:spcPts val="0"/>
              </a:spcAft>
              <a:buNone/>
            </a:pPr>
            <a:r>
              <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Task</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groups, come up with a test plan for this system.</a:t>
            </a:r>
            <a:endParaRPr/>
          </a:p>
          <a:p>
            <a:pPr indent="-419100" lvl="0" marL="457200" rtl="0" algn="l">
              <a:lnSpc>
                <a:spcPct val="115000"/>
              </a:lnSpc>
              <a:spcBef>
                <a:spcPts val="0"/>
              </a:spcBef>
              <a:spcAft>
                <a:spcPts val="0"/>
              </a:spcAft>
              <a:buSzPts val="3000"/>
              <a:buChar char="●"/>
            </a:pPr>
            <a:r>
              <a:rPr lang="en"/>
              <a:t>Given the above features and the code documentation, plan out a series of test cases to ensure that these features can be performed without error. </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a:t>What are the “testable units”?</a:t>
            </a:r>
            <a:endParaRPr/>
          </a:p>
          <a:p>
            <a:pPr indent="-381000" lvl="1" marL="914400" rtl="0" algn="l">
              <a:lnSpc>
                <a:spcPct val="115000"/>
              </a:lnSpc>
              <a:spcBef>
                <a:spcPts val="0"/>
              </a:spcBef>
              <a:spcAft>
                <a:spcPts val="0"/>
              </a:spcAft>
              <a:buSzPts val="2400"/>
              <a:buChar char="○"/>
            </a:pPr>
            <a:r>
              <a:rPr lang="en"/>
              <a:t>Your tests may use any of the classes in the system, and may be at the method, class, or system level.</a:t>
            </a:r>
            <a:endParaRPr/>
          </a:p>
          <a:p>
            <a:pPr indent="-419100" lvl="0" marL="457200" rtl="0" algn="l">
              <a:lnSpc>
                <a:spcPct val="115000"/>
              </a:lnSpc>
              <a:spcBef>
                <a:spcPts val="0"/>
              </a:spcBef>
              <a:spcAft>
                <a:spcPts val="0"/>
              </a:spcAft>
              <a:buSzPts val="3000"/>
              <a:buChar char="●"/>
            </a:pPr>
            <a:r>
              <a:rPr lang="en"/>
              <a:t>Think about both normal execution and illegal inputs/actions.</a:t>
            </a:r>
            <a:endParaRPr/>
          </a:p>
          <a:p>
            <a:pPr indent="-381000" lvl="1" marL="914400" rtl="0" algn="l">
              <a:lnSpc>
                <a:spcPct val="115000"/>
              </a:lnSpc>
              <a:spcBef>
                <a:spcPts val="0"/>
              </a:spcBef>
              <a:spcAft>
                <a:spcPts val="0"/>
              </a:spcAft>
              <a:buSzPts val="2400"/>
              <a:buChar char="○"/>
            </a:pPr>
            <a:r>
              <a:rPr lang="en"/>
              <a:t>How many things can go wrong? </a:t>
            </a:r>
            <a:endParaRPr/>
          </a:p>
          <a:p>
            <a:pPr indent="-381000" lvl="1" marL="914400" rtl="0" algn="l">
              <a:lnSpc>
                <a:spcPct val="115000"/>
              </a:lnSpc>
              <a:spcBef>
                <a:spcPts val="0"/>
              </a:spcBef>
              <a:spcAft>
                <a:spcPts val="0"/>
              </a:spcAft>
              <a:buSzPts val="2400"/>
              <a:buChar char="○"/>
            </a:pPr>
            <a:r>
              <a:rPr lang="en"/>
              <a:t>You will probably be able to add a normal meeting, but can you add a meeting for February 35th? </a:t>
            </a:r>
            <a:endParaRPr/>
          </a:p>
          <a:p>
            <a:pPr indent="-381000" lvl="1" marL="914400" rtl="0" algn="l">
              <a:lnSpc>
                <a:spcPct val="115000"/>
              </a:lnSpc>
              <a:spcBef>
                <a:spcPts val="0"/>
              </a:spcBef>
              <a:spcAft>
                <a:spcPts val="0"/>
              </a:spcAft>
              <a:buSzPts val="2400"/>
              <a:buChar char="○"/>
            </a:pPr>
            <a:r>
              <a:rPr lang="en"/>
              <a:t>Try it out - you have the code.</a:t>
            </a:r>
            <a:endParaRPr/>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Write Your Test Plan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a Unit Test</a:t>
            </a:r>
            <a:endParaRPr/>
          </a:p>
        </p:txBody>
      </p:sp>
      <p:sp>
        <p:nvSpPr>
          <p:cNvPr id="99" name="Google Shape;99;p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2400"/>
          </a:p>
        </p:txBody>
      </p:sp>
      <p:sp>
        <p:nvSpPr>
          <p:cNvPr id="100" name="Google Shape;100;p1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01" name="Google Shape;101;p16"/>
          <p:cNvSpPr/>
          <p:nvPr/>
        </p:nvSpPr>
        <p:spPr>
          <a:xfrm>
            <a:off x="5680475" y="2061175"/>
            <a:ext cx="3006300" cy="79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Convention - name the test class after the class it is testing or the functionality being tested.</a:t>
            </a:r>
            <a:endParaRPr/>
          </a:p>
        </p:txBody>
      </p:sp>
      <p:sp>
        <p:nvSpPr>
          <p:cNvPr id="102" name="Google Shape;102;p16"/>
          <p:cNvSpPr/>
          <p:nvPr/>
        </p:nvSpPr>
        <p:spPr>
          <a:xfrm>
            <a:off x="1830250" y="3032400"/>
            <a:ext cx="3006300" cy="79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Each test is denoted with keyword </a:t>
            </a:r>
            <a:r>
              <a:rPr b="1" lang="en"/>
              <a:t>@test</a:t>
            </a:r>
            <a:r>
              <a:rPr lang="en"/>
              <a:t>.</a:t>
            </a:r>
            <a:endParaRPr/>
          </a:p>
        </p:txBody>
      </p:sp>
      <p:sp>
        <p:nvSpPr>
          <p:cNvPr id="103" name="Google Shape;103;p16"/>
          <p:cNvSpPr/>
          <p:nvPr/>
        </p:nvSpPr>
        <p:spPr>
          <a:xfrm>
            <a:off x="3739400" y="3885300"/>
            <a:ext cx="12627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Initialization</a:t>
            </a:r>
            <a:endParaRPr/>
          </a:p>
        </p:txBody>
      </p:sp>
      <p:sp>
        <p:nvSpPr>
          <p:cNvPr id="104" name="Google Shape;104;p16"/>
          <p:cNvSpPr/>
          <p:nvPr/>
        </p:nvSpPr>
        <p:spPr>
          <a:xfrm>
            <a:off x="3739400" y="4603000"/>
            <a:ext cx="1262700" cy="58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 Steps</a:t>
            </a:r>
            <a:endParaRPr/>
          </a:p>
        </p:txBody>
      </p:sp>
      <p:sp>
        <p:nvSpPr>
          <p:cNvPr id="105" name="Google Shape;105;p16"/>
          <p:cNvSpPr/>
          <p:nvPr/>
        </p:nvSpPr>
        <p:spPr>
          <a:xfrm>
            <a:off x="7648075" y="4282800"/>
            <a:ext cx="6603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106" name="Google Shape;106;p16"/>
          <p:cNvSpPr/>
          <p:nvPr/>
        </p:nvSpPr>
        <p:spPr>
          <a:xfrm>
            <a:off x="7448500" y="4989825"/>
            <a:ext cx="7746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Oracle</a:t>
            </a:r>
            <a:endParaRPr/>
          </a:p>
        </p:txBody>
      </p:sp>
      <p:sp>
        <p:nvSpPr>
          <p:cNvPr id="107" name="Google Shape;107;p16"/>
          <p:cNvSpPr/>
          <p:nvPr/>
        </p:nvSpPr>
        <p:spPr>
          <a:xfrm>
            <a:off x="5534325" y="5658875"/>
            <a:ext cx="12627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Tear Down</a:t>
            </a:r>
            <a:endParaRPr/>
          </a:p>
        </p:txBody>
      </p:sp>
      <p:sp>
        <p:nvSpPr>
          <p:cNvPr id="108" name="Google Shape;108;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1"/>
                                        </p:tgtEl>
                                      </p:cBhvr>
                                    </p:animEffect>
                                    <p:set>
                                      <p:cBhvr>
                                        <p:cTn dur="1" fill="hold">
                                          <p:stCondLst>
                                            <p:cond delay="0"/>
                                          </p:stCondLst>
                                        </p:cTn>
                                        <p:tgtEl>
                                          <p:spTgt spid="1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2"/>
                                        </p:tgtEl>
                                      </p:cBhvr>
                                    </p:animEffect>
                                    <p:set>
                                      <p:cBhvr>
                                        <p:cTn dur="1" fill="hold">
                                          <p:stCondLst>
                                            <p:cond delay="0"/>
                                          </p:stCondLst>
                                        </p:cTn>
                                        <p:tgtEl>
                                          <p:spTgt spid="1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Fixtures - Shared Initialization</a:t>
            </a:r>
            <a:endParaRPr/>
          </a:p>
        </p:txBody>
      </p:sp>
      <p:sp>
        <p:nvSpPr>
          <p:cNvPr id="114" name="Google Shape;114;p17"/>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a:t>@BeforeEach annotation defines a common test</a:t>
            </a:r>
            <a:endParaRPr/>
          </a:p>
          <a:p>
            <a:pPr indent="0" lvl="0" marL="0" marR="0" rtl="0" algn="l">
              <a:lnSpc>
                <a:spcPct val="100000"/>
              </a:lnSpc>
              <a:spcBef>
                <a:spcPts val="600"/>
              </a:spcBef>
              <a:spcAft>
                <a:spcPts val="0"/>
              </a:spcAft>
              <a:buNone/>
            </a:pPr>
            <a:r>
              <a:rPr lang="en"/>
              <a:t>initialization method:</a:t>
            </a:r>
            <a:endParaRPr/>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@BeforeEach</a:t>
            </a:r>
            <a:endParaRPr sz="24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public void setUp() throws Exception</a:t>
            </a:r>
            <a:endParaRPr sz="24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a:t>
            </a:r>
            <a:endParaRPr sz="2400">
              <a:latin typeface="Consolas"/>
              <a:ea typeface="Consolas"/>
              <a:cs typeface="Consolas"/>
              <a:sym typeface="Consolas"/>
            </a:endParaRPr>
          </a:p>
          <a:p>
            <a:pPr indent="457200" lvl="0" mar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endParaRPr sz="24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this.registration.setUser(“ggay”);</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15" name="Google Shape;115;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