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 name="Shape 40"/>
        <p:cNvGrpSpPr/>
        <p:nvPr/>
      </p:nvGrpSpPr>
      <p:grpSpPr>
        <a:xfrm>
          <a:off x="0" y="0"/>
          <a:ext cx="0" cy="0"/>
          <a:chOff x="0" y="0"/>
          <a:chExt cx="0" cy="0"/>
        </a:xfrm>
      </p:grpSpPr>
      <p:sp>
        <p:nvSpPr>
          <p:cNvPr id="41" name="Google Shape;41;g77a23d5a8_0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 name="Google Shape;42;g77a23d5a8_0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open pdf of withdrawal example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77a23d5a8_01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77a23d5a8_0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brought my Dilbert A-game today. </a:t>
            </a:r>
            <a:endParaRPr/>
          </a:p>
          <a:p>
            <a:pPr indent="0" lvl="0" marL="0" rtl="0" algn="l">
              <a:spcBef>
                <a:spcPts val="0"/>
              </a:spcBef>
              <a:spcAft>
                <a:spcPts val="0"/>
              </a:spcAft>
              <a:buNone/>
            </a:pPr>
            <a:r>
              <a:rPr lang="en"/>
              <a:t>So, for this to work, the stakeholders need to put in some effort too - it isn’t entirely on you. They need to be available, they need to be willing to provide feedback and be interviewed multiple times. If they expect to get what they want, they can’t be passive. They need to be a part of your team. That’s going to surprise them, but your job will be - again with the trade-offs - to get them on board, to get enough out of them without annoying them, they still have the money.</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77a23d5a8_01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77a23d5a8_0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So, when interviewing the stakeholder, you need to make sure you get the right answer - what they actually want you to build</a:t>
            </a:r>
            <a:endParaRPr/>
          </a:p>
          <a:p>
            <a:pPr indent="-317500" lvl="0" marL="457200" rtl="0" algn="l">
              <a:spcBef>
                <a:spcPts val="0"/>
              </a:spcBef>
              <a:spcAft>
                <a:spcPts val="0"/>
              </a:spcAft>
              <a:buSzPts val="1400"/>
              <a:buChar char="-"/>
            </a:pPr>
            <a:r>
              <a:rPr lang="en"/>
              <a:t>and you need to make sure that is the official answer, what is written on the legal documents, what was signed off on by the people in charge. (click)Unfortunately, those two often conflict. </a:t>
            </a:r>
            <a:endParaRPr/>
          </a:p>
          <a:p>
            <a:pPr indent="-317500" lvl="0" marL="457200" rtl="0" algn="l">
              <a:spcBef>
                <a:spcPts val="0"/>
              </a:spcBef>
              <a:spcAft>
                <a:spcPts val="0"/>
              </a:spcAft>
              <a:buSzPts val="1400"/>
              <a:buChar char="-"/>
            </a:pPr>
            <a:r>
              <a:rPr lang="en"/>
              <a:t>You should find out what they are willing to pay for each function - that will let you prioritize, you know what features can be cut and you know what matters the most to them.</a:t>
            </a:r>
            <a:endParaRPr/>
          </a:p>
          <a:p>
            <a:pPr indent="-317500" lvl="0" marL="457200" rtl="0" algn="l">
              <a:spcBef>
                <a:spcPts val="0"/>
              </a:spcBef>
              <a:spcAft>
                <a:spcPts val="0"/>
              </a:spcAft>
              <a:buSzPts val="1400"/>
              <a:buChar char="-"/>
            </a:pPr>
            <a:r>
              <a:rPr lang="en"/>
              <a:t>(6)</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1579991c22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579991c2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Try not to alienate the stakeholder - try not to remind them that you’re part of different organizations. Avoid “we thought you knew that” - that’s an easy way to make someone clam up - they won’t want to appear dump. Don’t embarrass them. if they change their mind, try not to call them out on it, just make sure  that it what they want now. Avoid things like “we always do it that way”. They’re the customer, if they want something done a certain way, at least pay lip service to appeasing them.</a:t>
            </a:r>
            <a:endParaRPr/>
          </a:p>
          <a:p>
            <a:pPr indent="-317500" lvl="0" marL="457200" rtl="0" algn="l">
              <a:spcBef>
                <a:spcPts val="0"/>
              </a:spcBef>
              <a:spcAft>
                <a:spcPts val="0"/>
              </a:spcAft>
              <a:buSzPts val="1400"/>
              <a:buChar char="-"/>
            </a:pPr>
            <a:r>
              <a:rPr lang="en"/>
              <a:t>There are hundreds of interviewing techniques. We’re not going to spend much time on that - this isn’t a class on interrogation - but the thing I think helps the most is to do your research before entering the room. Be able to speak in their language, know something about the problem, be creative and receptive, but give them the impression that you care. (5-6)</a:t>
            </a:r>
            <a:endParaRPr/>
          </a:p>
          <a:p>
            <a:pPr indent="-317500" lvl="0" marL="457200" rtl="0" algn="l">
              <a:spcBef>
                <a:spcPts val="0"/>
              </a:spcBef>
              <a:spcAft>
                <a:spcPts val="0"/>
              </a:spcAft>
              <a:buSzPts val="1400"/>
              <a:buChar char="-"/>
            </a:pPr>
            <a:r>
              <a:rPr lang="en"/>
              <a:t>Customers often think of additional details.</a:t>
            </a:r>
            <a:br>
              <a:rPr lang="en"/>
            </a:br>
            <a:r>
              <a:rPr lang="en"/>
              <a:t>Developers need time to think and plan.</a:t>
            </a:r>
            <a:br>
              <a:rPr lang="en"/>
            </a:br>
            <a:r>
              <a:rPr lang="en"/>
              <a:t>Customers can give feedback on your draft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77a23d5a8_01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77a23d5a8_0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nice part about working with multiple stakeholders is that it gives you a bunch of different viewpoints. It takes more work, but putting many eyes on a problem leads to robust solutions. </a:t>
            </a:r>
            <a:endParaRPr/>
          </a:p>
          <a:p>
            <a:pPr indent="0" lvl="0" marL="0" rtl="0" algn="l">
              <a:spcBef>
                <a:spcPts val="0"/>
              </a:spcBef>
              <a:spcAft>
                <a:spcPts val="0"/>
              </a:spcAft>
              <a:buNone/>
            </a:pPr>
            <a:r>
              <a:rPr lang="en"/>
              <a:t>There is no single right way to analyze the requirements, to come up with a system. </a:t>
            </a:r>
            <a:endParaRPr/>
          </a:p>
          <a:p>
            <a:pPr indent="0" lvl="0" marL="0" rtl="0" algn="l">
              <a:spcBef>
                <a:spcPts val="0"/>
              </a:spcBef>
              <a:spcAft>
                <a:spcPts val="0"/>
              </a:spcAft>
              <a:buNone/>
            </a:pPr>
            <a:r>
              <a:rPr lang="en"/>
              <a:t>By combining multiple viewpoints - looking at problems from all angles - you can remove ambiguities, prioritize functionality, and - by resolving conflicts and using one viewpoint to question another - refine the requirements to arrive at a better version of the system. Yes, there is an inherent trade-off to be made between the viewpoints, but at the same time, having these different stakeholders will also result in a more detailed, fleshed-out set of requirements - a more complete, less ambiguous understanding of the system.</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77a23d5a8_01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77a23d5a8_0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good thing to do is to think about the different viewpoints that you can look at the system from, there are many - not just your customers. </a:t>
            </a:r>
            <a:endParaRPr/>
          </a:p>
          <a:p>
            <a:pPr indent="0" lvl="0" marL="0" rtl="0" algn="l">
              <a:spcBef>
                <a:spcPts val="0"/>
              </a:spcBef>
              <a:spcAft>
                <a:spcPts val="0"/>
              </a:spcAft>
              <a:buNone/>
            </a:pPr>
            <a:r>
              <a:rPr lang="en"/>
              <a:t>You can look at problems from the perspective and system interactions of </a:t>
            </a:r>
            <a:endParaRPr/>
          </a:p>
          <a:p>
            <a:pPr indent="-317500" lvl="0" marL="457200" rtl="0" algn="l">
              <a:spcBef>
                <a:spcPts val="0"/>
              </a:spcBef>
              <a:spcAft>
                <a:spcPts val="0"/>
              </a:spcAft>
              <a:buClr>
                <a:schemeClr val="dk1"/>
              </a:buClr>
              <a:buSzPts val="1400"/>
              <a:buChar char="-"/>
            </a:pPr>
            <a:r>
              <a:rPr lang="en">
                <a:solidFill>
                  <a:schemeClr val="dk1"/>
                </a:solidFill>
              </a:rPr>
              <a:t>receivers of services - people - customers - but also other hardware or software systems that will interact with your new system and use its functionality. What do they want? What functionality do they need? How should the interfaces work?</a:t>
            </a:r>
            <a:endParaRPr/>
          </a:p>
          <a:p>
            <a:pPr indent="-317500" lvl="0" marL="457200" rtl="0" algn="l">
              <a:spcBef>
                <a:spcPts val="0"/>
              </a:spcBef>
              <a:spcAft>
                <a:spcPts val="0"/>
              </a:spcAft>
              <a:buSzPts val="1400"/>
              <a:buChar char="-"/>
            </a:pPr>
            <a:r>
              <a:rPr lang="en"/>
              <a:t>data sources or sinks - look at the data that needs to be produced or consumed by the system and its stakeholders. By considering the input and output data - reports, requests - you might come up with new requirements and functionality. </a:t>
            </a:r>
            <a:endParaRPr/>
          </a:p>
          <a:p>
            <a:pPr indent="-317500" lvl="0" marL="457200" rtl="0" algn="l">
              <a:spcBef>
                <a:spcPts val="0"/>
              </a:spcBef>
              <a:spcAft>
                <a:spcPts val="0"/>
              </a:spcAft>
              <a:buSzPts val="1400"/>
              <a:buChar char="-"/>
            </a:pPr>
            <a:r>
              <a:rPr lang="en"/>
              <a:t>domain experts - people that have been dealing with a problem domain for years, they can explain the intricacies of the problem to you and spot details that others might have missed. Might be worth finding one and interviewing them.</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77a23d5a8_01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77a23d5a8_0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 </a:t>
            </a:r>
            <a:endParaRPr/>
          </a:p>
          <a:p>
            <a:pPr indent="0" lvl="0" marL="0" rtl="0" algn="l">
              <a:spcBef>
                <a:spcPts val="0"/>
              </a:spcBef>
              <a:spcAft>
                <a:spcPts val="0"/>
              </a:spcAft>
              <a:buNone/>
            </a:pPr>
            <a:r>
              <a:rPr lang="en"/>
              <a:t>What are some of the viewpoints to look at for an online banking system? </a:t>
            </a:r>
            <a:endParaRPr/>
          </a:p>
          <a:p>
            <a:pPr indent="0" lvl="0" marL="0" rtl="0" algn="l">
              <a:spcBef>
                <a:spcPts val="0"/>
              </a:spcBef>
              <a:spcAft>
                <a:spcPts val="0"/>
              </a:spcAft>
              <a:buNone/>
            </a:pPr>
            <a:r>
              <a:rPr lang="en"/>
              <a:t>Think about the users - who is using the system, who might have a view on how it should work?</a:t>
            </a:r>
            <a:endParaRPr/>
          </a:p>
          <a:p>
            <a:pPr indent="-317500" lvl="0" marL="457200" rtl="0" algn="l">
              <a:spcBef>
                <a:spcPts val="0"/>
              </a:spcBef>
              <a:spcAft>
                <a:spcPts val="0"/>
              </a:spcAft>
              <a:buSzPts val="1400"/>
              <a:buChar char="-"/>
            </a:pPr>
            <a:r>
              <a:rPr lang="en"/>
              <a:t>list them</a:t>
            </a:r>
            <a:endParaRPr/>
          </a:p>
          <a:p>
            <a:pPr indent="0" lvl="0" marL="0" rtl="0" algn="l">
              <a:spcBef>
                <a:spcPts val="0"/>
              </a:spcBef>
              <a:spcAft>
                <a:spcPts val="0"/>
              </a:spcAft>
              <a:buNone/>
            </a:pPr>
            <a:r>
              <a:rPr lang="en"/>
              <a:t>What are some of the things they would want to accomplish? Put yourself in their perspective - if you were an account holder, what do you want to do?</a:t>
            </a:r>
            <a:endParaRPr/>
          </a:p>
          <a:p>
            <a:pPr indent="0" lvl="0" marL="0" rtl="0" algn="l">
              <a:spcBef>
                <a:spcPts val="0"/>
              </a:spcBef>
              <a:spcAft>
                <a:spcPts val="0"/>
              </a:spcAft>
              <a:buNone/>
            </a:pPr>
            <a:r>
              <a:rPr lang="en"/>
              <a:t>(discussion - hit all three of them)</a:t>
            </a:r>
            <a:endParaRPr/>
          </a:p>
          <a:p>
            <a:pPr indent="0" lvl="0" marL="0" rtl="0" algn="l">
              <a:spcBef>
                <a:spcPts val="0"/>
              </a:spcBef>
              <a:spcAft>
                <a:spcPts val="0"/>
              </a:spcAft>
              <a:buNone/>
            </a:pPr>
            <a:r>
              <a:rPr lang="en"/>
              <a:t>Now, how can we look at their expected usage of the system?</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24b2646706_0_60:notes"/>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4b2646706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This is where use cases come in. These are most useful tool in brainstorming, in considering different viewpoints, in eliciting requirements, and in helping you come up with your requirements.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77d7e5bb8_0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77d7e5bb8_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use-case is a discrete goal of a user when they use your system, it is a high-level summary of a visible function of the system, (2)</a:t>
            </a:r>
            <a:endParaRPr/>
          </a:p>
          <a:p>
            <a:pPr indent="-317500" lvl="0" marL="457200" rtl="0" algn="l">
              <a:spcBef>
                <a:spcPts val="0"/>
              </a:spcBef>
              <a:spcAft>
                <a:spcPts val="0"/>
              </a:spcAft>
              <a:buSzPts val="1400"/>
              <a:buChar char="-"/>
            </a:pPr>
            <a:r>
              <a:rPr lang="en"/>
              <a:t>For example, in the online banking system, (read these). When a customer uses the online banking system, this might be their goals.</a:t>
            </a:r>
            <a:endParaRPr/>
          </a:p>
          <a:p>
            <a:pPr indent="-317500" lvl="0" marL="457200" rtl="0" algn="l">
              <a:spcBef>
                <a:spcPts val="0"/>
              </a:spcBef>
              <a:spcAft>
                <a:spcPts val="0"/>
              </a:spcAft>
              <a:buSzPts val="1400"/>
              <a:buChar char="-"/>
            </a:pPr>
            <a:r>
              <a:rPr lang="en"/>
              <a:t>This can be a large or a small function, depending on the level of detail in your modeling. For instance, withdrawing funds vs validating a PIN. Typically, these look more like the former - withdraw funds - this is a goal of the user. But, depending on the level of detail, something like Validating a PIN could be its own use case - it’s certainly something a user might want to do- or subsumed by the broader fund withdrawal use case if you don’t want to model down to that level of detail.</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1579991c22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579991c2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(1)</a:t>
            </a:r>
            <a:endParaRPr/>
          </a:p>
          <a:p>
            <a:pPr indent="0" lvl="0" marL="0" rtl="0" algn="l">
              <a:spcBef>
                <a:spcPts val="0"/>
              </a:spcBef>
              <a:spcAft>
                <a:spcPts val="0"/>
              </a:spcAft>
              <a:buNone/>
            </a:pPr>
            <a:r>
              <a:rPr lang="en"/>
              <a:t>We get these Through interviews with stakeholders, through analyzing the problem from different viewpoints, we can discover who the users are and what they hope to accomplish, and by taking these viewpoints, looking at how they interact with the system, we can write out a description that depicts how an actor works with the system to accomplish the use case, that goal. </a:t>
            </a:r>
            <a:endParaRPr/>
          </a:p>
          <a:p>
            <a:pPr indent="-317500" lvl="0" marL="457200" rtl="0" algn="l">
              <a:spcBef>
                <a:spcPts val="0"/>
              </a:spcBef>
              <a:spcAft>
                <a:spcPts val="0"/>
              </a:spcAft>
              <a:buSzPts val="1400"/>
              <a:buChar char="-"/>
            </a:pPr>
            <a:r>
              <a:rPr lang="en"/>
              <a:t>These use cases and their descriptions allow us to brainstorm - look at how the system needs to be used - and elicit and refine requirements. You should come up with these, and then use them to come up with requirements and questions to ask the customers during elicitation.</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77a23d5a8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77a23d5a8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cases are performed by actors. Actors are roles that users play with respect to the system.</a:t>
            </a:r>
            <a:endParaRPr/>
          </a:p>
          <a:p>
            <a:pPr indent="-317500" lvl="0" marL="457200" rtl="0" algn="l">
              <a:spcBef>
                <a:spcPts val="0"/>
              </a:spcBef>
              <a:spcAft>
                <a:spcPts val="0"/>
              </a:spcAft>
              <a:buSzPts val="1400"/>
              <a:buChar char="-"/>
            </a:pPr>
            <a:r>
              <a:rPr lang="en"/>
              <a:t>(read) A use-case can involve multiple actors. For instance, an account holder might want to send a help message to a bank teller. The system facilitates this goal - it has a messaging function - this involves both actors, interacting through the banking system.</a:t>
            </a:r>
            <a:endParaRPr/>
          </a:p>
          <a:p>
            <a:pPr indent="-317500" lvl="0" marL="457200" rtl="0" algn="l">
              <a:spcBef>
                <a:spcPts val="0"/>
              </a:spcBef>
              <a:spcAft>
                <a:spcPts val="0"/>
              </a:spcAft>
              <a:buSzPts val="1400"/>
              <a:buChar char="-"/>
            </a:pPr>
            <a:r>
              <a:rPr lang="en"/>
              <a:t>(read) </a:t>
            </a:r>
            <a:r>
              <a:rPr lang="en">
                <a:solidFill>
                  <a:schemeClr val="dk1"/>
                </a:solidFill>
              </a:rPr>
              <a:t>- the bank teller may also be an account holder at times if they own a private account at the bank. The actor is the current role of the user - a type of stakeholder to consider - and how they use the system. They can perform any use-case associated with that role.</a:t>
            </a:r>
            <a:endParaRPr>
              <a:solidFill>
                <a:schemeClr val="dk1"/>
              </a:solidFill>
            </a:endParaRPr>
          </a:p>
          <a:p>
            <a:pPr indent="-317500" lvl="0" marL="457200" rtl="0" algn="l">
              <a:spcBef>
                <a:spcPts val="0"/>
              </a:spcBef>
              <a:spcAft>
                <a:spcPts val="0"/>
              </a:spcAft>
              <a:buSzPts val="1400"/>
              <a:buChar char="-"/>
            </a:pPr>
            <a:r>
              <a:rPr lang="en">
                <a:solidFill>
                  <a:schemeClr val="dk1"/>
                </a:solidFill>
              </a:rPr>
              <a:t>(read) -  They could be a User Database - a system might pull account details from that database, so the database needs to be represented in the diagram as an external actor that interacts with the system, even though it isn’t human. It could be another software system - maybe an automated billing system that debits an account once a month.</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Coming up with the list of actors first is essential to figuring out all of the use cases. It forces you to think through who might use the system, which helps you brainstorm what people would want to do with a system.</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Google Shape;47;g77a23d5a8_0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8" name="Google Shape;48;g77a23d5a8_0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a:t>
            </a:r>
            <a:endParaRPr/>
          </a:p>
          <a:p>
            <a:pPr indent="0" lvl="0" marL="0" rtl="0" algn="l">
              <a:spcBef>
                <a:spcPts val="0"/>
              </a:spcBef>
              <a:spcAft>
                <a:spcPts val="0"/>
              </a:spcAft>
              <a:buNone/>
            </a:pPr>
            <a:r>
              <a:rPr lang="en"/>
              <a:t>customer part - I might be vague and leave out technical details, ask questions to clarify - ask more questions if in doubt. This is to give a taste of what you’ll do in real projects.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77a23d5a8_01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77a23d5a8_0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take those actors and their goals - the use cases - and diagram them. This is called a use-case diagram, which allows us to - at a glance - see what kind of functionality the system must offer: </a:t>
            </a:r>
            <a:endParaRPr/>
          </a:p>
          <a:p>
            <a:pPr indent="-317500" lvl="0" marL="457200" rtl="0" algn="l">
              <a:spcBef>
                <a:spcPts val="0"/>
              </a:spcBef>
              <a:spcAft>
                <a:spcPts val="0"/>
              </a:spcAft>
              <a:buSzPts val="1400"/>
              <a:buChar char="-"/>
            </a:pPr>
            <a:r>
              <a:rPr lang="en"/>
              <a:t>actors, generally either users, software, or hardware systems, represented with stick figures are those who interact with a system.</a:t>
            </a:r>
            <a:endParaRPr/>
          </a:p>
          <a:p>
            <a:pPr indent="-317500" lvl="0" marL="457200" rtl="0" algn="l">
              <a:spcBef>
                <a:spcPts val="0"/>
              </a:spcBef>
              <a:spcAft>
                <a:spcPts val="0"/>
              </a:spcAft>
              <a:buSzPts val="1400"/>
              <a:buChar char="-"/>
            </a:pPr>
            <a:r>
              <a:rPr lang="en"/>
              <a:t>The bubbles represent the use-cases - these are the goals they might want to accomplish, high-level descriptions of services that the users interact with</a:t>
            </a:r>
            <a:endParaRPr/>
          </a:p>
          <a:p>
            <a:pPr indent="-317500" lvl="0" marL="457200" rtl="0" algn="l">
              <a:spcBef>
                <a:spcPts val="0"/>
              </a:spcBef>
              <a:spcAft>
                <a:spcPts val="0"/>
              </a:spcAft>
              <a:buSzPts val="1400"/>
              <a:buChar char="-"/>
            </a:pPr>
            <a:r>
              <a:rPr lang="en"/>
              <a:t>You’ll notice that multiple actors can share use-cases, share goals.</a:t>
            </a:r>
            <a:endParaRPr/>
          </a:p>
          <a:p>
            <a:pPr indent="-317500" lvl="0" marL="457200" rtl="0" algn="l">
              <a:spcBef>
                <a:spcPts val="0"/>
              </a:spcBef>
              <a:spcAft>
                <a:spcPts val="0"/>
              </a:spcAft>
              <a:buSzPts val="1400"/>
              <a:buChar char="-"/>
            </a:pPr>
            <a:r>
              <a:rPr lang="en"/>
              <a:t>The box represents the boundary of the system. Actors external to the system, send commands in and receive output from within the system.</a:t>
            </a:r>
            <a:endParaRPr/>
          </a:p>
          <a:p>
            <a:pPr indent="0" lvl="0" marL="0" rtl="0" algn="l">
              <a:spcBef>
                <a:spcPts val="0"/>
              </a:spcBef>
              <a:spcAft>
                <a:spcPts val="0"/>
              </a:spcAft>
              <a:buNone/>
            </a:pPr>
            <a:r>
              <a:rPr lang="en"/>
              <a:t>walk through some</a:t>
            </a:r>
            <a:endParaRPr/>
          </a:p>
          <a:p>
            <a:pPr indent="-317500" lvl="0" marL="457200" rtl="0" algn="l">
              <a:spcBef>
                <a:spcPts val="0"/>
              </a:spcBef>
              <a:spcAft>
                <a:spcPts val="0"/>
              </a:spcAft>
              <a:buSzPts val="1400"/>
              <a:buChar char="-"/>
            </a:pPr>
            <a:r>
              <a:rPr lang="en"/>
              <a:t>These diagrams are a way to tell at a glance what the system needs to accomplish for the users.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77a23d5a8_1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77a23d5a8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Something to be careful about as you produce use cases is the distinction between user goals - the use cases - and user interactions that you use to accomplish goals.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read examples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The latter - formatting the document, ensuring consistent formatting - are user goals. They are something the user wants to achieve. The former - defining a style, copying a style - are user interactions, they are concrete steps the user takes to accomplish something. Be careful not to mix these up. Not every interaction, everything a user can do with the software, is a use case. You don’t bold a line of text as a goal, but as a step on the way to achieving something - formatting the document.</a:t>
            </a: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77a23d5a8_1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77a23d5a8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read this one</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this will form the basis of your requirements. Once you know your interactions and the goal they lead to, you know what functionality the system needs to offer. You can then take those interactions and transform them into a series of detailed requirements that define how the system facilitates these interactions.</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77b643f34_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77b643f34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Often, there are multiple things that can happen when you try to use a function in the software. (1) - they all accomplish the goal - the use case - but the order of events or the actual events might vary. Each is valid. We call each of these scenarios. Sometimes, too, alternative outcomes can occur - we might fail to achieve a goal - these too are scenarios related to the use case, and we call those exception paths.</a:t>
            </a:r>
            <a:endParaRPr>
              <a:solidFill>
                <a:schemeClr val="dk1"/>
              </a:solidFill>
            </a:endParaRPr>
          </a:p>
          <a:p>
            <a:pPr indent="0" lvl="0" marL="0" rtl="0" algn="l">
              <a:spcBef>
                <a:spcPts val="0"/>
              </a:spcBef>
              <a:spcAft>
                <a:spcPts val="0"/>
              </a:spcAft>
              <a:buNone/>
            </a:pPr>
            <a:r>
              <a:rPr lang="en">
                <a:solidFill>
                  <a:schemeClr val="dk1"/>
                </a:solidFill>
              </a:rPr>
              <a:t>Say that we’re withdrawing cash from an ATM. We might not have the requested funds in our account, we might have entered the incorrect pin, we might hit the cancel button before taking cash out of the account. These are all exception scenarios that can occur when trying to accomplish the use case of withdrawing funds. </a:t>
            </a:r>
            <a:endParaRPr>
              <a:solidFill>
                <a:schemeClr val="dk1"/>
              </a:solidFill>
            </a:endParaRPr>
          </a:p>
          <a:p>
            <a:pPr indent="0" lvl="0" marL="0" rtl="0" algn="l">
              <a:spcBef>
                <a:spcPts val="0"/>
              </a:spcBef>
              <a:spcAft>
                <a:spcPts val="0"/>
              </a:spcAft>
              <a:buNone/>
            </a:pPr>
            <a:r>
              <a:rPr lang="en">
                <a:solidFill>
                  <a:schemeClr val="dk1"/>
                </a:solidFill>
              </a:rPr>
              <a:t>When we write a use case description, we want to capture all of the scenarios that can occur when we use the system to accomplish that goal.</a:t>
            </a:r>
            <a:endParaRPr>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1579991c22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579991c2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When we sit down to write up the use-case description, we want to have an idea of all of the different scenarios that can occur during that general use-case. The use case is more abstract than one scenario, instead it should present all of the possible ways to achieve this goal and all of the alternative sequences that can spin off of it or prevent you from achieving the goal. </a:t>
            </a:r>
            <a:endParaRPr>
              <a:solidFill>
                <a:schemeClr val="dk1"/>
              </a:solidFill>
            </a:endParaRPr>
          </a:p>
          <a:p>
            <a:pPr indent="0" lvl="0" marL="0" rtl="0" algn="l">
              <a:spcBef>
                <a:spcPts val="0"/>
              </a:spcBef>
              <a:spcAft>
                <a:spcPts val="0"/>
              </a:spcAft>
              <a:buNone/>
            </a:pPr>
            <a:r>
              <a:rPr lang="en">
                <a:solidFill>
                  <a:schemeClr val="dk1"/>
                </a:solidFill>
              </a:rPr>
              <a:t>Coming up with different scenarios - sitting down and sketching out different ways of using the system - is important for coming up with more requirements, and is a great way to get feedback from stakeholders. Sit down  and walk through the scenarios with them, they can tell you about missing or unnecessary interactions.</a:t>
            </a:r>
            <a:endParaRPr>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77a23d5a8_1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77a23d5a8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OK, let’s look at one of these use cases and come up with a description for it.</a:t>
            </a:r>
            <a:endParaRPr>
              <a:solidFill>
                <a:schemeClr val="dk1"/>
              </a:solidFill>
            </a:endParaRPr>
          </a:p>
          <a:p>
            <a:pPr indent="0" lvl="0" marL="0" rtl="0" algn="l">
              <a:spcBef>
                <a:spcPts val="0"/>
              </a:spcBef>
              <a:spcAft>
                <a:spcPts val="0"/>
              </a:spcAft>
              <a:buNone/>
            </a:pPr>
            <a:r>
              <a:rPr lang="en">
                <a:solidFill>
                  <a:schemeClr val="dk1"/>
                </a:solidFill>
              </a:rPr>
              <a:t>(actor, then interactions, go over each)</a:t>
            </a:r>
            <a:endParaRPr>
              <a:solidFill>
                <a:schemeClr val="dk1"/>
              </a:solidFill>
            </a:endParaRPr>
          </a:p>
          <a:p>
            <a:pPr indent="0" lvl="0" marL="0" rtl="0" algn="l">
              <a:spcBef>
                <a:spcPts val="0"/>
              </a:spcBef>
              <a:spcAft>
                <a:spcPts val="0"/>
              </a:spcAft>
              <a:buNone/>
            </a:pPr>
            <a:r>
              <a:rPr lang="en">
                <a:solidFill>
                  <a:schemeClr val="dk1"/>
                </a:solidFill>
              </a:rPr>
              <a:t>(bring in box). Now, part of this, we might want to split out into its own use case - the PIN validation. After all, you need to validate pin before withdrawing cash, but you also do so before other use cases like checking your balance. If you split this out, you dont have to repeat these steps in all use cases - just list it as a precondition.</a:t>
            </a:r>
            <a:endParaRPr>
              <a:solidFill>
                <a:schemeClr val="dk1"/>
              </a:solidFill>
            </a:endParaRPr>
          </a:p>
          <a:p>
            <a:pPr indent="0" lvl="0" marL="0" rtl="0" algn="l">
              <a:spcBef>
                <a:spcPts val="0"/>
              </a:spcBef>
              <a:spcAft>
                <a:spcPts val="0"/>
              </a:spcAft>
              <a:buNone/>
            </a:pPr>
            <a:r>
              <a:rPr lang="en">
                <a:solidFill>
                  <a:schemeClr val="dk1"/>
                </a:solidFill>
              </a:rPr>
              <a:t>Now, you can pretty clearly see the list of interactions. Anything else we need? (discuss) What about any alternative paths, or exception scenarios?  So, what can happen here? Think about using an ATM? any error cases? Any alternate actions that could be taken? (discuss)</a:t>
            </a:r>
            <a:endParaRPr>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g77a23d5a8_1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77a23d5a8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Like requirements, there are templates we can use for use cases to provide more information - clarity and context. Some of the fields you’d see include:</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read these</a:t>
            </a: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77a23d5a8_1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77a23d5a8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open the PDF if possible</a:t>
            </a:r>
            <a:endParaRPr>
              <a:solidFill>
                <a:schemeClr val="dk1"/>
              </a:solidFill>
            </a:endParaRPr>
          </a:p>
          <a:p>
            <a:pPr indent="0" lvl="0" marL="0" rtl="0" algn="l">
              <a:spcBef>
                <a:spcPts val="0"/>
              </a:spcBef>
              <a:spcAft>
                <a:spcPts val="0"/>
              </a:spcAft>
              <a:buNone/>
            </a:pPr>
            <a:r>
              <a:rPr lang="en">
                <a:solidFill>
                  <a:schemeClr val="dk1"/>
                </a:solidFill>
              </a:rPr>
              <a:t>-So, here is the cash withdrawal use case using a template to fill in some additional information and plugging in some of these other cases. I’m leaving out some of the steps to save space, but you get the idea of what we’re looking for here. I’ll put the full example online for you to see.</a:t>
            </a:r>
            <a:endParaRPr>
              <a:solidFill>
                <a:schemeClr val="dk1"/>
              </a:solidFill>
            </a:endParaRPr>
          </a:p>
          <a:p>
            <a:pPr indent="0" lvl="0" marL="0" rtl="0" algn="l">
              <a:spcBef>
                <a:spcPts val="0"/>
              </a:spcBef>
              <a:spcAft>
                <a:spcPts val="0"/>
              </a:spcAft>
              <a:buNone/>
            </a:pPr>
            <a:r>
              <a:rPr lang="en">
                <a:solidFill>
                  <a:schemeClr val="dk1"/>
                </a:solidFill>
              </a:rPr>
              <a:t>-walk through this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1 - split off, multiple use cases where you need to enter a pin. don’t need to repeat those steps, same in step 10 - there might be a series of log-off steps common to many use cases. Split that off into its own usecase and reference it to reduce confusion and repitition. </a:t>
            </a:r>
            <a:endParaRPr>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77b643f34_0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77b643f34_0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a:t>
            </a:r>
            <a:endParaRPr/>
          </a:p>
          <a:p>
            <a:pPr indent="-317500" lvl="0" marL="457200" rtl="0" algn="l">
              <a:spcBef>
                <a:spcPts val="0"/>
              </a:spcBef>
              <a:spcAft>
                <a:spcPts val="0"/>
              </a:spcAft>
              <a:buSzPts val="1400"/>
              <a:buChar char="-"/>
            </a:pPr>
            <a:r>
              <a:rPr lang="en"/>
              <a:t>who are the actors?</a:t>
            </a:r>
            <a:endParaRPr/>
          </a:p>
          <a:p>
            <a:pPr indent="-317500" lvl="0" marL="457200" rtl="0" algn="l">
              <a:spcBef>
                <a:spcPts val="0"/>
              </a:spcBef>
              <a:spcAft>
                <a:spcPts val="0"/>
              </a:spcAft>
              <a:buSzPts val="1400"/>
              <a:buChar char="-"/>
            </a:pPr>
            <a:r>
              <a:rPr lang="en"/>
              <a:t>any non-human actors?</a:t>
            </a:r>
            <a:endParaRPr/>
          </a:p>
          <a:p>
            <a:pPr indent="-317500" lvl="0" marL="457200" rtl="0" algn="l">
              <a:spcBef>
                <a:spcPts val="0"/>
              </a:spcBef>
              <a:spcAft>
                <a:spcPts val="0"/>
              </a:spcAft>
              <a:buSzPts val="1400"/>
              <a:buChar char="-"/>
            </a:pPr>
            <a:r>
              <a:rPr lang="en"/>
              <a:t>what are the use-cases?</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77d7e5bb8_0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77d7e5bb8_0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let’s plot this and talk through it.</a:t>
            </a:r>
            <a:endParaRPr/>
          </a:p>
          <a:p>
            <a:pPr indent="0" lvl="0" marL="0" rtl="0" algn="l">
              <a:spcBef>
                <a:spcPts val="0"/>
              </a:spcBef>
              <a:spcAft>
                <a:spcPts val="0"/>
              </a:spcAft>
              <a:buNone/>
            </a:pPr>
            <a:r>
              <a:rPr lang="en"/>
              <a:t>-(read). Which actors are listed in a diagram depends on the level of detail you want to achieve. Some people show every human actor and external system, but this can get a bit hard to read when the system gets complex. Others prefer to show the actors that initiate use cases. Another popular technique is to show all actors who get some value from a use case, those who need to engage back and forth with the system and get some gain out of doing so - such as those that achieve a user goal. </a:t>
            </a:r>
            <a:br>
              <a:rPr lang="en"/>
            </a:br>
            <a:r>
              <a:rPr lang="en"/>
              <a:t>An example of this would be a utility company system. One of the clear use cases of that is “send out bill”. It’s not easy to identify the associated actor. A customer gets a bill, but that’s passive. They definitely didn’t request the bill. The best guess for the actor is the billing department, as they get value from that use case. But, that might not be right either, as they probably didn’t click a “send bill” button. This just requires some thought. </a:t>
            </a:r>
            <a:endParaRPr/>
          </a:p>
          <a:p>
            <a:pPr indent="0" lvl="0" marL="0" rtl="0" algn="l">
              <a:spcBef>
                <a:spcPts val="0"/>
              </a:spcBef>
              <a:spcAft>
                <a:spcPts val="0"/>
              </a:spcAft>
              <a:buNone/>
            </a:pPr>
            <a:r>
              <a:rPr lang="en"/>
              <a:t>-list the actors.</a:t>
            </a:r>
            <a:endParaRPr/>
          </a:p>
          <a:p>
            <a:pPr indent="0" lvl="0" marL="0" rtl="0" algn="l">
              <a:spcBef>
                <a:spcPts val="0"/>
              </a:spcBef>
              <a:spcAft>
                <a:spcPts val="0"/>
              </a:spcAft>
              <a:buNone/>
            </a:pPr>
            <a:r>
              <a:rPr lang="en"/>
              <a:t>-(read) </a:t>
            </a:r>
            <a:endParaRPr/>
          </a:p>
          <a:p>
            <a:pPr indent="0" lvl="0" marL="0" rtl="0" algn="l">
              <a:spcBef>
                <a:spcPts val="0"/>
              </a:spcBef>
              <a:spcAft>
                <a:spcPts val="0"/>
              </a:spcAft>
              <a:buNone/>
            </a:pPr>
            <a:r>
              <a:rPr lang="en"/>
              <a:t>-list the use cases, </a:t>
            </a:r>
            <a:br>
              <a:rPr lang="en"/>
            </a:br>
            <a:r>
              <a:rPr lang="en"/>
              <a:t>Now, there are probably way more possible use-cases. It’s important here not to go overboard. Try to stick to purely what the customer has asked for in the elicitation session, try not to go overboard with features that they haven’t mentioned, even if they’d get value from them.</a:t>
            </a:r>
            <a:endParaRPr/>
          </a:p>
          <a:p>
            <a:pPr indent="0" lvl="0" marL="0" rtl="0" algn="l">
              <a:spcBef>
                <a:spcPts val="0"/>
              </a:spcBef>
              <a:spcAft>
                <a:spcPts val="0"/>
              </a:spcAft>
              <a:buNone/>
            </a:pPr>
            <a:r>
              <a:rPr lang="en"/>
              <a:t>-The lines indicate relationships. You can link actors to use-cases. In some cases, a use-case links to multiple actors. This can mean one of two things - either the use-case is a goal of multiple actors, or it requires interactions from multiple actors. There are also special relationships between use-cases.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 name="Shape 53"/>
        <p:cNvGrpSpPr/>
        <p:nvPr/>
      </p:nvGrpSpPr>
      <p:grpSpPr>
        <a:xfrm>
          <a:off x="0" y="0"/>
          <a:ext cx="0" cy="0"/>
          <a:chOff x="0" y="0"/>
          <a:chExt cx="0" cy="0"/>
        </a:xfrm>
      </p:grpSpPr>
      <p:sp>
        <p:nvSpPr>
          <p:cNvPr id="54" name="Google Shape;54;g24b2646706_0_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g24b2646706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a:t>
            </a:r>
            <a:endParaRPr/>
          </a:p>
          <a:p>
            <a:pPr indent="0" lvl="0" marL="0" rtl="0" algn="l">
              <a:spcBef>
                <a:spcPts val="0"/>
              </a:spcBef>
              <a:spcAft>
                <a:spcPts val="0"/>
              </a:spcAft>
              <a:buNone/>
            </a:pPr>
            <a:r>
              <a:rPr lang="en"/>
              <a:t>customer part - I might be vague and leave out technical details, ask questions to clarify - ask more questions if in doubt. This is to give a taste of what you’ll do in real projects.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Google Shape;374;g77d7e5bb8_01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77d7e5bb8_0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There are special relationships between use-cases: uses and extends. Uses is quite useful if you find that you’re repeating yourself a lot in your written use-cases. If you have some behavior that is similar across many use-cases. You can break this out as a separate use case, like we did in that withdrawal example, and let others use it directly. This avoids repetition. So, for example:</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read</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In the diagram, We depict this with a dashed arrow from a use-case to the one it is using, with the label “uses”. This lets us visualize the links between use cases</a:t>
            </a:r>
            <a:endParaRPr>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Google Shape;389;g77d7e5bb8_01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77d7e5bb8_0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a:solidFill>
                  <a:schemeClr val="dk1"/>
                </a:solidFill>
              </a:rPr>
              <a:t>The second special relationship is “extends”. Extends allows you to clairfy use-cases. Extends means that you have one use-case that is similar to another one, but doesn’t use the other one directly, you can show that they are similar. The use-case that extends the other is similar, but does a little bit more, or it takes an alternate path at some point.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The most common use of this is when you have a bunch of alternate or exception paths, a lot of cases where something can go wrong, you split them into multiple use-cases. One where you capture normal behavior, then extended versions where you capture the exception paths.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It results in use-cases that are easier to understand - just make sure you use that extends link - the dashed arrow with the extends label - and mention the linked use-cases in the individual use-case descriptions so that you don’t lose track of these exception cases.</a:t>
            </a:r>
            <a:endParaRPr>
              <a:solidFill>
                <a:schemeClr val="dk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3" name="Shape 403"/>
        <p:cNvGrpSpPr/>
        <p:nvPr/>
      </p:nvGrpSpPr>
      <p:grpSpPr>
        <a:xfrm>
          <a:off x="0" y="0"/>
          <a:ext cx="0" cy="0"/>
          <a:chOff x="0" y="0"/>
          <a:chExt cx="0" cy="0"/>
        </a:xfrm>
      </p:grpSpPr>
      <p:sp>
        <p:nvSpPr>
          <p:cNvPr id="404" name="Google Shape;404;g77d7e5bb8_019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77d7e5bb8_0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a:t>(fade in) One more thing to call your attention to in the diagram is this box. This is the system boundary. It divides external actors from the internal workings of the system. Anything inside the boundary is not an actor, it is “the system”. Anything outside that interacts with the system - human, software, or hardware - is an actor. This is something to think about when designing your system - coming up with use cases and requirements. What do you consider as the system you are building? Where does your responsibility end? If your system involves a hardware component, do you consider that part of your system, or an external actor? Often, this is a matter of whether you need to write requirements for it - is it something you’re designing, or are you just designing the software that uses that hardware or external system? In this grocery store, are you building the whole system - purchases, inventory control, logins, or just the inventory control system? So, What is the boundary of your system? What do you consider to be the black box that actors reach into to complete goals? </a:t>
            </a:r>
            <a:endParaRPr/>
          </a:p>
          <a:p>
            <a:pPr indent="-317500" lvl="0" marL="457200" rtl="0" algn="l">
              <a:spcBef>
                <a:spcPts val="0"/>
              </a:spcBef>
              <a:spcAft>
                <a:spcPts val="0"/>
              </a:spcAft>
              <a:buSzPts val="1400"/>
              <a:buChar char="-"/>
            </a:pPr>
            <a:r>
              <a:rPr lang="en"/>
              <a:t>(fade out) This choice determines who your actors are and what the use-cases are.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4" name="Shape 434"/>
        <p:cNvGrpSpPr/>
        <p:nvPr/>
      </p:nvGrpSpPr>
      <p:grpSpPr>
        <a:xfrm>
          <a:off x="0" y="0"/>
          <a:ext cx="0" cy="0"/>
          <a:chOff x="0" y="0"/>
          <a:chExt cx="0" cy="0"/>
        </a:xfrm>
      </p:grpSpPr>
      <p:sp>
        <p:nvSpPr>
          <p:cNvPr id="435" name="Google Shape;435;g77d7e5bb8_02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77d7e5bb8_0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give an example of this, let’s consider a weather forecasting system. It can tell you your humidity, temperature, and a bunch of statistics collected over time. This system has a computer with the software and a harddrive that it stores historical data to, and two physical sensors that you place in the room. There are at least three options for the system boundary, depending on the level of detail and scope of your use-cases and eventual requirements.</a:t>
            </a:r>
            <a:endParaRPr/>
          </a:p>
          <a:p>
            <a:pPr indent="0" lvl="0" marL="0" rtl="0" algn="l">
              <a:spcBef>
                <a:spcPts val="0"/>
              </a:spcBef>
              <a:spcAft>
                <a:spcPts val="0"/>
              </a:spcAft>
              <a:buNone/>
            </a:pPr>
            <a:r>
              <a:rPr lang="en"/>
              <a:t>First option is to set the system boundary as the software you’re building., in which case: (read) explain use cases</a:t>
            </a:r>
            <a:endParaRPr/>
          </a:p>
          <a:p>
            <a:pPr indent="-317500" lvl="0" marL="457200" rtl="0" algn="l">
              <a:spcBef>
                <a:spcPts val="0"/>
              </a:spcBef>
              <a:spcAft>
                <a:spcPts val="0"/>
              </a:spcAft>
              <a:buSzPts val="1400"/>
              <a:buChar char="-"/>
            </a:pPr>
            <a:r>
              <a:rPr lang="en"/>
              <a:t>Seconds is to set the box, the little computer as your system boundary, in which case (read)</a:t>
            </a:r>
            <a:endParaRPr/>
          </a:p>
          <a:p>
            <a:pPr indent="-317500" lvl="0" marL="457200" rtl="0" algn="l">
              <a:spcBef>
                <a:spcPts val="0"/>
              </a:spcBef>
              <a:spcAft>
                <a:spcPts val="0"/>
              </a:spcAft>
              <a:buSzPts val="1400"/>
              <a:buChar char="-"/>
            </a:pPr>
            <a:r>
              <a:rPr lang="en"/>
              <a:t>Third is to set the boundary to be everything you get in the box: computer forecast unit and the sensors. (read)</a:t>
            </a:r>
            <a:endParaRPr/>
          </a:p>
          <a:p>
            <a:pPr indent="0" lvl="0" marL="0" rtl="0" algn="l">
              <a:spcBef>
                <a:spcPts val="0"/>
              </a:spcBef>
              <a:spcAft>
                <a:spcPts val="0"/>
              </a:spcAft>
              <a:buNone/>
            </a:pPr>
            <a:r>
              <a:rPr lang="en"/>
              <a:t>The point of this isn’t that one of those three is right - all three are valid views of the system. It’s that what constitutes your system is an important question for thinking about the requirements. With each option here, the boundary choice determines how you think about the system - it determines what your use-cases will be, it can focus and direct your brainstorming, and it determines how you write scenarios. The diagrams appear less detailed as you go along here - but that doesn’t impact the requirements, you still need to express constraints and properties on those sensors and database - but it does adjust how you think about interactions and execution scenarios. When given a problem, carefully consider what the system boundary is. Even try different ones so you can see how things change, this is another way to look at a problem from multiple viewpoints.</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2" name="Shape 482"/>
        <p:cNvGrpSpPr/>
        <p:nvPr/>
      </p:nvGrpSpPr>
      <p:grpSpPr>
        <a:xfrm>
          <a:off x="0" y="0"/>
          <a:ext cx="0" cy="0"/>
          <a:chOff x="0" y="0"/>
          <a:chExt cx="0" cy="0"/>
        </a:xfrm>
      </p:grpSpPr>
      <p:sp>
        <p:nvSpPr>
          <p:cNvPr id="483" name="Google Shape;483;g77d7e5bb8_040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77d7e5bb8_0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let’s get some more experience with coming up with use-case descriptions. Here we have the grocery store system again, we have our diagram. Let’s sketch out some scenarios. </a:t>
            </a:r>
            <a:endParaRPr/>
          </a:p>
          <a:p>
            <a:pPr indent="0" lvl="0" marL="0" rtl="0" algn="l">
              <a:spcBef>
                <a:spcPts val="0"/>
              </a:spcBef>
              <a:spcAft>
                <a:spcPts val="0"/>
              </a:spcAft>
              <a:buNone/>
            </a:pPr>
            <a:r>
              <a:rPr lang="en"/>
              <a:t>(discussion - do a couple of these)</a:t>
            </a:r>
            <a:endParaRPr/>
          </a:p>
          <a:p>
            <a:pPr indent="0" lvl="0" marL="0" rtl="0" algn="l">
              <a:spcBef>
                <a:spcPts val="0"/>
              </a:spcBef>
              <a:spcAft>
                <a:spcPts val="0"/>
              </a:spcAft>
              <a:buNone/>
            </a:pPr>
            <a:r>
              <a:rPr lang="en"/>
              <a:t>Give me an actor, pick a use case, tell me the interactions that would take place.</a:t>
            </a:r>
            <a:endParaRPr/>
          </a:p>
          <a:p>
            <a:pPr indent="0" lvl="0" marL="0" rtl="0" algn="l">
              <a:spcBef>
                <a:spcPts val="0"/>
              </a:spcBef>
              <a:spcAft>
                <a:spcPts val="0"/>
              </a:spcAft>
              <a:buNone/>
            </a:pPr>
            <a:r>
              <a:rPr lang="en"/>
              <a:t>(discussion - what about those special relations - anywhere in here where we could put in a uses?)</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0" name="Shape 530"/>
        <p:cNvGrpSpPr/>
        <p:nvPr/>
      </p:nvGrpSpPr>
      <p:grpSpPr>
        <a:xfrm>
          <a:off x="0" y="0"/>
          <a:ext cx="0" cy="0"/>
          <a:chOff x="0" y="0"/>
          <a:chExt cx="0" cy="0"/>
        </a:xfrm>
      </p:grpSpPr>
      <p:sp>
        <p:nvSpPr>
          <p:cNvPr id="531" name="Google Shape;531;g77d7e5bb8_04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77d7e5bb8_0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work through one. Start by figuring out the core scenario.</a:t>
            </a:r>
            <a:endParaRPr/>
          </a:p>
          <a:p>
            <a:pPr indent="0" lvl="0" marL="0" rtl="0" algn="l">
              <a:spcBef>
                <a:spcPts val="0"/>
              </a:spcBef>
              <a:spcAft>
                <a:spcPts val="0"/>
              </a:spcAft>
              <a:buNone/>
            </a:pPr>
            <a:r>
              <a:rPr lang="en"/>
              <a:t>(walk through one at a time and get input)</a:t>
            </a:r>
            <a:endParaRPr/>
          </a:p>
          <a:p>
            <a:pPr indent="0" lvl="0" marL="0" rtl="0" algn="l">
              <a:spcBef>
                <a:spcPts val="0"/>
              </a:spcBef>
              <a:spcAft>
                <a:spcPts val="0"/>
              </a:spcAft>
              <a:buNone/>
            </a:pPr>
            <a:r>
              <a:rPr lang="en"/>
              <a:t>Now, this is still just one scenario - the happy path. Are there any alternate or exception paths we could work in?</a:t>
            </a:r>
            <a:endParaRPr/>
          </a:p>
          <a:p>
            <a:pPr indent="0" lvl="0" marL="0" rtl="0" algn="l">
              <a:spcBef>
                <a:spcPts val="0"/>
              </a:spcBef>
              <a:spcAft>
                <a:spcPts val="0"/>
              </a:spcAft>
              <a:buNone/>
            </a:pPr>
            <a:r>
              <a:rPr lang="en"/>
              <a:t>should there be any pre-conditions or post-conditions?</a:t>
            </a:r>
            <a:endParaRPr/>
          </a:p>
          <a:p>
            <a:pPr indent="0" lvl="0" marL="0" rtl="0" algn="l">
              <a:spcBef>
                <a:spcPts val="0"/>
              </a:spcBef>
              <a:spcAft>
                <a:spcPts val="0"/>
              </a:spcAft>
              <a:buNone/>
            </a:pPr>
            <a:r>
              <a:rPr lang="en"/>
              <a:t>(discussion)</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7" name="Shape 537"/>
        <p:cNvGrpSpPr/>
        <p:nvPr/>
      </p:nvGrpSpPr>
      <p:grpSpPr>
        <a:xfrm>
          <a:off x="0" y="0"/>
          <a:ext cx="0" cy="0"/>
          <a:chOff x="0" y="0"/>
          <a:chExt cx="0" cy="0"/>
        </a:xfrm>
      </p:grpSpPr>
      <p:sp>
        <p:nvSpPr>
          <p:cNvPr id="538" name="Google Shape;538;g77d7e5bb8_04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77d7e5bb8_0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Ok, let’s expand this a little.</a:t>
            </a:r>
            <a:endParaRPr/>
          </a:p>
          <a:p>
            <a:pPr indent="0" lvl="0" marL="0" rtl="0" algn="l">
              <a:spcBef>
                <a:spcPts val="0"/>
              </a:spcBef>
              <a:spcAft>
                <a:spcPts val="0"/>
              </a:spcAft>
              <a:buNone/>
            </a:pPr>
            <a:r>
              <a:rPr lang="en"/>
              <a:t>walk through it</a:t>
            </a:r>
            <a:endParaRPr/>
          </a:p>
          <a:p>
            <a:pPr indent="-317500" lvl="0" marL="457200" rtl="0" algn="l">
              <a:spcBef>
                <a:spcPts val="0"/>
              </a:spcBef>
              <a:spcAft>
                <a:spcPts val="0"/>
              </a:spcAft>
              <a:buSzPts val="1400"/>
              <a:buChar char="-"/>
            </a:pPr>
            <a:r>
              <a:rPr lang="en"/>
              <a:t>in description, point out link to use-case update inventory - can make this automatic, since there’s a natural link there anyways - you woudn’t want to manually update the inventory in most places.</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4" name="Shape 544"/>
        <p:cNvGrpSpPr/>
        <p:nvPr/>
      </p:nvGrpSpPr>
      <p:grpSpPr>
        <a:xfrm>
          <a:off x="0" y="0"/>
          <a:ext cx="0" cy="0"/>
          <a:chOff x="0" y="0"/>
          <a:chExt cx="0" cy="0"/>
        </a:xfrm>
      </p:grpSpPr>
      <p:sp>
        <p:nvSpPr>
          <p:cNvPr id="545" name="Google Shape;545;g77d7e5bb8_04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77d7e5bb8_0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Look at another system. This diagram details a home heating system. It is controlled through a control panel with a temperature gauge you can adjust and a power switch.</a:t>
            </a:r>
            <a:endParaRPr/>
          </a:p>
          <a:p>
            <a:pPr indent="0" lvl="0" marL="0" rtl="0" algn="l">
              <a:spcBef>
                <a:spcPts val="0"/>
              </a:spcBef>
              <a:spcAft>
                <a:spcPts val="0"/>
              </a:spcAft>
              <a:buNone/>
            </a:pPr>
            <a:r>
              <a:rPr lang="en"/>
              <a:t>(discussion) - </a:t>
            </a:r>
            <a:endParaRPr/>
          </a:p>
          <a:p>
            <a:pPr indent="0" lvl="0" marL="0" rtl="0" algn="l">
              <a:spcBef>
                <a:spcPts val="0"/>
              </a:spcBef>
              <a:spcAft>
                <a:spcPts val="0"/>
              </a:spcAft>
              <a:buNone/>
            </a:pPr>
            <a:r>
              <a:rPr lang="en"/>
              <a:t>Whay should our system boundary be?</a:t>
            </a:r>
            <a:endParaRPr/>
          </a:p>
          <a:p>
            <a:pPr indent="0" lvl="0" marL="0" rtl="0" algn="l">
              <a:spcBef>
                <a:spcPts val="0"/>
              </a:spcBef>
              <a:spcAft>
                <a:spcPts val="0"/>
              </a:spcAft>
              <a:buNone/>
            </a:pPr>
            <a:r>
              <a:rPr lang="en"/>
              <a:t>Who are the actors?</a:t>
            </a:r>
            <a:endParaRPr/>
          </a:p>
          <a:p>
            <a:pPr indent="0" lvl="0" marL="0" rtl="0" algn="l">
              <a:spcBef>
                <a:spcPts val="0"/>
              </a:spcBef>
              <a:spcAft>
                <a:spcPts val="0"/>
              </a:spcAft>
              <a:buNone/>
            </a:pPr>
            <a:r>
              <a:rPr lang="en"/>
              <a:t>What are the use-cases? (power on and off should be different)</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1" name="Shape 551"/>
        <p:cNvGrpSpPr/>
        <p:nvPr/>
      </p:nvGrpSpPr>
      <p:grpSpPr>
        <a:xfrm>
          <a:off x="0" y="0"/>
          <a:ext cx="0" cy="0"/>
          <a:chOff x="0" y="0"/>
          <a:chExt cx="0" cy="0"/>
        </a:xfrm>
      </p:grpSpPr>
      <p:sp>
        <p:nvSpPr>
          <p:cNvPr id="552" name="Google Shape;552;g77d7e5bb8_04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77d7e5bb8_0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complicate this to no end, but let’s start off relatively simple. Let’s consider the system - the home owner is our main actor, we also have these hardware devices that are controlled by the software</a:t>
            </a:r>
            <a:endParaRPr/>
          </a:p>
          <a:p>
            <a:pPr indent="0" lvl="0" marL="0" rtl="0" algn="l">
              <a:spcBef>
                <a:spcPts val="0"/>
              </a:spcBef>
              <a:spcAft>
                <a:spcPts val="0"/>
              </a:spcAft>
              <a:buNone/>
            </a:pPr>
            <a:r>
              <a:rPr lang="en"/>
              <a:t>What does the homeowner want to do? </a:t>
            </a:r>
            <a:endParaRPr/>
          </a:p>
          <a:p>
            <a:pPr indent="0" lvl="0" marL="0" rtl="0" algn="l">
              <a:spcBef>
                <a:spcPts val="0"/>
              </a:spcBef>
              <a:spcAft>
                <a:spcPts val="0"/>
              </a:spcAft>
              <a:buNone/>
            </a:pPr>
            <a:r>
              <a:rPr lang="en"/>
              <a:t>(read)</a:t>
            </a:r>
            <a:endParaRPr/>
          </a:p>
          <a:p>
            <a:pPr indent="0" lvl="0" marL="0" rtl="0" algn="l">
              <a:spcBef>
                <a:spcPts val="0"/>
              </a:spcBef>
              <a:spcAft>
                <a:spcPts val="0"/>
              </a:spcAft>
              <a:buNone/>
            </a:pPr>
            <a:r>
              <a:rPr lang="en"/>
              <a:t>Now, why did I put power on and off separate use cases here? Could we consolidate that to one? They just flip a switch, right?</a:t>
            </a:r>
            <a:endParaRPr/>
          </a:p>
          <a:p>
            <a:pPr indent="0" lvl="0" marL="0" rtl="0" algn="l">
              <a:spcBef>
                <a:spcPts val="0"/>
              </a:spcBef>
              <a:spcAft>
                <a:spcPts val="0"/>
              </a:spcAft>
              <a:buNone/>
            </a:pPr>
            <a:r>
              <a:rPr lang="en"/>
              <a:t>What happens when we turn the power on?</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6" name="Shape 606"/>
        <p:cNvGrpSpPr/>
        <p:nvPr/>
      </p:nvGrpSpPr>
      <p:grpSpPr>
        <a:xfrm>
          <a:off x="0" y="0"/>
          <a:ext cx="0" cy="0"/>
          <a:chOff x="0" y="0"/>
          <a:chExt cx="0" cy="0"/>
        </a:xfrm>
      </p:grpSpPr>
      <p:sp>
        <p:nvSpPr>
          <p:cNvPr id="607" name="Google Shape;607;g77d7e5bb8_050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77d7e5bb8_05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(walk through it)</a:t>
            </a:r>
            <a:endParaRPr/>
          </a:p>
          <a:p>
            <a:pPr indent="0" lvl="0" marL="0" rtl="0" algn="l">
              <a:spcBef>
                <a:spcPts val="0"/>
              </a:spcBef>
              <a:spcAft>
                <a:spcPts val="0"/>
              </a:spcAft>
              <a:buNone/>
            </a:pPr>
            <a:r>
              <a:rPr lang="en"/>
              <a:t>Does this seem reasonable?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dfe004921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dfe00492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Since you’ll be interviewing the customers for your GRADS project, it might be good to learn a little about elicitation. We’ve covered what requirements are - and what makes certain requirements better than others - completeness, clearness, testability - but we haven’t talked about how you actually come up with them in the first place. That’s what today’s class is for. We’ll learn how to herd cats - the care and feeding of stakeholders. We’ll also discuss use-cases, a powerful tool for exploring what the customer wants to do and using that information to come up with your requirements and as examples to illustrate and refine your requirements.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3" name="Shape 613"/>
        <p:cNvGrpSpPr/>
        <p:nvPr/>
      </p:nvGrpSpPr>
      <p:grpSpPr>
        <a:xfrm>
          <a:off x="0" y="0"/>
          <a:ext cx="0" cy="0"/>
          <a:chOff x="0" y="0"/>
          <a:chExt cx="0" cy="0"/>
        </a:xfrm>
      </p:grpSpPr>
      <p:sp>
        <p:nvSpPr>
          <p:cNvPr id="614" name="Google Shape;614;g77d7e5bb8_05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77d7e5bb8_05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look at a second one.</a:t>
            </a:r>
            <a:endParaRPr/>
          </a:p>
          <a:p>
            <a:pPr indent="0" lvl="0" marL="0" rtl="0" algn="l">
              <a:spcBef>
                <a:spcPts val="0"/>
              </a:spcBef>
              <a:spcAft>
                <a:spcPts val="0"/>
              </a:spcAft>
              <a:buNone/>
            </a:pPr>
            <a:r>
              <a:rPr lang="en"/>
              <a:t>(walk through it)</a:t>
            </a:r>
            <a:endParaRPr/>
          </a:p>
          <a:p>
            <a:pPr indent="0" lvl="0" marL="0" rtl="0" algn="l">
              <a:spcBef>
                <a:spcPts val="0"/>
              </a:spcBef>
              <a:spcAft>
                <a:spcPts val="0"/>
              </a:spcAft>
              <a:buNone/>
            </a:pPr>
            <a:r>
              <a:rPr lang="en"/>
              <a:t>This looks very similar to the last one, doesn’t it? Maybe we can strip out some of those common elements and make them into their own use cases</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0" name="Shape 620"/>
        <p:cNvGrpSpPr/>
        <p:nvPr/>
      </p:nvGrpSpPr>
      <p:grpSpPr>
        <a:xfrm>
          <a:off x="0" y="0"/>
          <a:ext cx="0" cy="0"/>
          <a:chOff x="0" y="0"/>
          <a:chExt cx="0" cy="0"/>
        </a:xfrm>
      </p:grpSpPr>
      <p:sp>
        <p:nvSpPr>
          <p:cNvPr id="621" name="Google Shape;621;g77d7e5bb8_05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22" name="Google Shape;622;g77d7e5bb8_05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given that most of the use-case descriptions for power on and change temperature were identical, is there a refinement we could make to this diagram and its use-cases to save us some work in the future - make things more clear.</a:t>
            </a:r>
            <a:endParaRPr/>
          </a:p>
          <a:p>
            <a:pPr indent="0" lvl="0" marL="0" rtl="0" algn="l">
              <a:spcBef>
                <a:spcPts val="0"/>
              </a:spcBef>
              <a:spcAft>
                <a:spcPts val="0"/>
              </a:spcAft>
              <a:buNone/>
            </a:pPr>
            <a:r>
              <a:rPr lang="en"/>
              <a:t>(discuss)</a:t>
            </a:r>
            <a:endParaRPr/>
          </a:p>
          <a:p>
            <a:pPr indent="0" lvl="0" marL="0" rtl="0" algn="l">
              <a:spcBef>
                <a:spcPts val="0"/>
              </a:spcBef>
              <a:spcAft>
                <a:spcPts val="0"/>
              </a:spcAft>
              <a:buNone/>
            </a:pPr>
            <a:r>
              <a:rPr lang="en"/>
              <a:t>We can probably even refine this further, if we want to make it easy to reuse certain operations. We respond to the desired temperature in different ways, if it is above the current temperature or below it. Spin those responses off into their own use-cases.</a:t>
            </a:r>
            <a:endParaRPr/>
          </a:p>
          <a:p>
            <a:pPr indent="0" lvl="0" marL="0" rtl="0" algn="l">
              <a:spcBef>
                <a:spcPts val="0"/>
              </a:spcBef>
              <a:spcAft>
                <a:spcPts val="0"/>
              </a:spcAft>
              <a:buNone/>
            </a:pPr>
            <a:r>
              <a:rPr lang="en"/>
              <a:t>Again, this depends on the level of detail we want. Reuse makes life easier - less copy and paste - but we need to be careful to clearly show the links between use cases in both the diagram and in text.</a:t>
            </a:r>
            <a:endParaRPr/>
          </a:p>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3" name="Shape 673"/>
        <p:cNvGrpSpPr/>
        <p:nvPr/>
      </p:nvGrpSpPr>
      <p:grpSpPr>
        <a:xfrm>
          <a:off x="0" y="0"/>
          <a:ext cx="0" cy="0"/>
          <a:chOff x="0" y="0"/>
          <a:chExt cx="0" cy="0"/>
        </a:xfrm>
      </p:grpSpPr>
      <p:sp>
        <p:nvSpPr>
          <p:cNvPr id="674" name="Google Shape;674;g77d7e5bb8_05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75" name="Google Shape;675;g77d7e5bb8_05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Activity</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0" name="Shape 680"/>
        <p:cNvGrpSpPr/>
        <p:nvPr/>
      </p:nvGrpSpPr>
      <p:grpSpPr>
        <a:xfrm>
          <a:off x="0" y="0"/>
          <a:ext cx="0" cy="0"/>
          <a:chOff x="0" y="0"/>
          <a:chExt cx="0" cy="0"/>
        </a:xfrm>
      </p:grpSpPr>
      <p:sp>
        <p:nvSpPr>
          <p:cNvPr id="681" name="Google Shape;681;g77d7e5bb8_05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82" name="Google Shape;682;g77d7e5bb8_05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multiple ways you could have drawn this based on that description, as there are multiple ways to implement the functionality. Here is one way.</a:t>
            </a:r>
            <a:endParaRPr/>
          </a:p>
          <a:p>
            <a:pPr indent="-317500" lvl="0" marL="457200" rtl="0" algn="l">
              <a:spcBef>
                <a:spcPts val="0"/>
              </a:spcBef>
              <a:spcAft>
                <a:spcPts val="0"/>
              </a:spcAft>
              <a:buSzPts val="1400"/>
              <a:buChar char="-"/>
            </a:pPr>
            <a:r>
              <a:rPr lang="en"/>
              <a:t>actors</a:t>
            </a:r>
            <a:endParaRPr/>
          </a:p>
          <a:p>
            <a:pPr indent="-317500" lvl="0" marL="457200" rtl="0" algn="l">
              <a:spcBef>
                <a:spcPts val="0"/>
              </a:spcBef>
              <a:spcAft>
                <a:spcPts val="0"/>
              </a:spcAft>
              <a:buSzPts val="1400"/>
              <a:buChar char="-"/>
            </a:pPr>
            <a:r>
              <a:rPr lang="en"/>
              <a:t>use cases</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3" name="Shape 723"/>
        <p:cNvGrpSpPr/>
        <p:nvPr/>
      </p:nvGrpSpPr>
      <p:grpSpPr>
        <a:xfrm>
          <a:off x="0" y="0"/>
          <a:ext cx="0" cy="0"/>
          <a:chOff x="0" y="0"/>
          <a:chExt cx="0" cy="0"/>
        </a:xfrm>
      </p:grpSpPr>
      <p:sp>
        <p:nvSpPr>
          <p:cNvPr id="724" name="Google Shape;724;g77d7e5bb8_06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25" name="Google Shape;725;g77d7e5bb8_06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(walk through it)</a:t>
            </a:r>
            <a:endParaRPr/>
          </a:p>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0" name="Shape 730"/>
        <p:cNvGrpSpPr/>
        <p:nvPr/>
      </p:nvGrpSpPr>
      <p:grpSpPr>
        <a:xfrm>
          <a:off x="0" y="0"/>
          <a:ext cx="0" cy="0"/>
          <a:chOff x="0" y="0"/>
          <a:chExt cx="0" cy="0"/>
        </a:xfrm>
      </p:grpSpPr>
      <p:sp>
        <p:nvSpPr>
          <p:cNvPr id="731" name="Google Shape;731;g77d7e5bb8_06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32" name="Google Shape;732;g77d7e5bb8_06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version of the system is very passive. The actors can use it all of the functions that they want to use it for, but this system design does little to connect the different actors. Instructors upload assignments, but students then are expected to go and get them on their own. That works, but we could probably design this a little differently. This is why I focused on that no one answer thing. You could take the activity I gave you and come up with a few different diagrams based on nothing more than your initial ideas for how this system should work, You could just as easily have taken the system description we gave you and designed a more active system.</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3" name="Shape 773"/>
        <p:cNvGrpSpPr/>
        <p:nvPr/>
      </p:nvGrpSpPr>
      <p:grpSpPr>
        <a:xfrm>
          <a:off x="0" y="0"/>
          <a:ext cx="0" cy="0"/>
          <a:chOff x="0" y="0"/>
          <a:chExt cx="0" cy="0"/>
        </a:xfrm>
      </p:grpSpPr>
      <p:sp>
        <p:nvSpPr>
          <p:cNvPr id="774" name="Google Shape;774;g77d7e5bb8_06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75" name="Google Shape;775;g77d7e5bb8_06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version of the system consolidates down to fewer use cases, and results in a more active system by involving multiple actors at once.</a:t>
            </a:r>
            <a:endParaRPr/>
          </a:p>
          <a:p>
            <a:pPr indent="0" lvl="0" marL="0" rtl="0" algn="l">
              <a:spcBef>
                <a:spcPts val="0"/>
              </a:spcBef>
              <a:spcAft>
                <a:spcPts val="0"/>
              </a:spcAft>
              <a:buNone/>
            </a:pPr>
            <a:r>
              <a:rPr lang="en"/>
              <a:t>Now, we have</a:t>
            </a:r>
            <a:endParaRPr/>
          </a:p>
          <a:p>
            <a:pPr indent="-317500" lvl="0" marL="457200" rtl="0" algn="l">
              <a:spcBef>
                <a:spcPts val="0"/>
              </a:spcBef>
              <a:spcAft>
                <a:spcPts val="0"/>
              </a:spcAft>
              <a:buSzPts val="1400"/>
              <a:buChar char="-"/>
            </a:pPr>
            <a:r>
              <a:rPr lang="en"/>
              <a:t>read use cases and who connected</a:t>
            </a:r>
            <a:endParaRPr/>
          </a:p>
          <a:p>
            <a:pPr indent="-317500" lvl="0" marL="457200" rtl="0" algn="l">
              <a:spcBef>
                <a:spcPts val="0"/>
              </a:spcBef>
              <a:spcAft>
                <a:spcPts val="0"/>
              </a:spcAft>
              <a:buSzPts val="1400"/>
              <a:buChar char="-"/>
            </a:pPr>
            <a:r>
              <a:rPr lang="en"/>
              <a:t>We still need to fill in the details in the use case descriptions, but this version visually conveys the more active model, where the instructor pushes assignments, which are automatically distributed to students.</a:t>
            </a:r>
            <a:endParaRPr/>
          </a:p>
          <a:p>
            <a:pPr indent="-317500" lvl="0" marL="457200" rtl="0" algn="l">
              <a:spcBef>
                <a:spcPts val="0"/>
              </a:spcBef>
              <a:spcAft>
                <a:spcPts val="0"/>
              </a:spcAft>
              <a:buSzPts val="1400"/>
              <a:buChar char="-"/>
            </a:pPr>
            <a:r>
              <a:rPr lang="en"/>
              <a:t>Is this a little more like what you had?</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3" name="Shape 813"/>
        <p:cNvGrpSpPr/>
        <p:nvPr/>
      </p:nvGrpSpPr>
      <p:grpSpPr>
        <a:xfrm>
          <a:off x="0" y="0"/>
          <a:ext cx="0" cy="0"/>
          <a:chOff x="0" y="0"/>
          <a:chExt cx="0" cy="0"/>
        </a:xfrm>
      </p:grpSpPr>
      <p:sp>
        <p:nvSpPr>
          <p:cNvPr id="814" name="Google Shape;814;g77d7e5bb8_07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15" name="Google Shape;815;g77d7e5bb8_07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(walk through it)</a:t>
            </a:r>
            <a:endParaRPr/>
          </a:p>
          <a:p>
            <a:pPr indent="0" lvl="0" marL="0" rtl="0" algn="l">
              <a:spcBef>
                <a:spcPts val="0"/>
              </a:spcBef>
              <a:spcAft>
                <a:spcPts val="0"/>
              </a:spcAft>
              <a:buNone/>
            </a:pPr>
            <a:r>
              <a:rPr lang="en"/>
              <a:t>This is largely the same, but ends differently.</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0" name="Shape 820"/>
        <p:cNvGrpSpPr/>
        <p:nvPr/>
      </p:nvGrpSpPr>
      <p:grpSpPr>
        <a:xfrm>
          <a:off x="0" y="0"/>
          <a:ext cx="0" cy="0"/>
          <a:chOff x="0" y="0"/>
          <a:chExt cx="0" cy="0"/>
        </a:xfrm>
      </p:grpSpPr>
      <p:sp>
        <p:nvSpPr>
          <p:cNvPr id="821" name="Google Shape;821;g77d7e5bb8_07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22" name="Google Shape;822;g77d7e5bb8_07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(ask)</a:t>
            </a:r>
            <a:endParaRPr/>
          </a:p>
          <a:p>
            <a:pPr indent="0" lvl="0" marL="0" rtl="0" algn="l">
              <a:spcBef>
                <a:spcPts val="0"/>
              </a:spcBef>
              <a:spcAft>
                <a:spcPts val="0"/>
              </a:spcAft>
              <a:buNone/>
            </a:pPr>
            <a:r>
              <a:rPr lang="en"/>
              <a:t>(read) - hardest part, because there are so many unknowns. You must feel that with the project right now, you have some basic ideas, but the details aren’t there yet.</a:t>
            </a:r>
            <a:endParaRPr/>
          </a:p>
          <a:p>
            <a:pPr indent="0" lvl="0" marL="0" rtl="0" algn="l">
              <a:spcBef>
                <a:spcPts val="0"/>
              </a:spcBef>
              <a:spcAft>
                <a:spcPts val="0"/>
              </a:spcAft>
              <a:buNone/>
            </a:pPr>
            <a:r>
              <a:rPr lang="en"/>
              <a:t>They are an essential tool during the requirements elicitation phase. They let you take what the user has stated and begin to model the system</a:t>
            </a:r>
            <a:endParaRPr/>
          </a:p>
          <a:p>
            <a:pPr indent="0" lvl="0" marL="0" rtl="0" algn="l">
              <a:spcBef>
                <a:spcPts val="0"/>
              </a:spcBef>
              <a:spcAft>
                <a:spcPts val="0"/>
              </a:spcAft>
              <a:buNone/>
            </a:pPr>
            <a:r>
              <a:rPr lang="en"/>
              <a:t>(read benefits)</a:t>
            </a:r>
            <a:endParaRPr/>
          </a:p>
          <a:p>
            <a:pPr indent="0" lvl="0" marL="0" rtl="0" algn="l">
              <a:spcBef>
                <a:spcPts val="0"/>
              </a:spcBef>
              <a:spcAft>
                <a:spcPts val="0"/>
              </a:spcAft>
              <a:buNone/>
            </a:pPr>
            <a:r>
              <a:rPr lang="en"/>
              <a:t>They give you something that you can come up with early on and use to work with the customers, to shape your questions so you can get more information out of them.</a:t>
            </a:r>
            <a:endParaRPr/>
          </a:p>
          <a:p>
            <a:pPr indent="0" lvl="0" marL="0" rtl="0" algn="l">
              <a:spcBef>
                <a:spcPts val="0"/>
              </a:spcBef>
              <a:spcAft>
                <a:spcPts val="0"/>
              </a:spcAft>
              <a:buNone/>
            </a:pPr>
            <a:r>
              <a:rPr lang="en"/>
              <a:t>Every use case is at least one essential requirement, and until you know about a requirement, you can’t deal with it.</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7" name="Shape 827"/>
        <p:cNvGrpSpPr/>
        <p:nvPr/>
      </p:nvGrpSpPr>
      <p:grpSpPr>
        <a:xfrm>
          <a:off x="0" y="0"/>
          <a:ext cx="0" cy="0"/>
          <a:chOff x="0" y="0"/>
          <a:chExt cx="0" cy="0"/>
        </a:xfrm>
      </p:grpSpPr>
      <p:sp>
        <p:nvSpPr>
          <p:cNvPr id="828" name="Google Shape;828;g77d7e5bb8_07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29" name="Google Shape;829;g77d7e5bb8_07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 these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77a23d5a8_0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77a23d5a8_0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Requirements elicitation - or, sometimes you’ll hear it called requirements analysis or requirements discovery - whatever it is called, is the process of working with the customers to learn about the application domain, the services that the system should provide, and the system’s operational constraints</a:t>
            </a:r>
            <a:endParaRPr/>
          </a:p>
          <a:p>
            <a:pPr indent="-317500" lvl="0" marL="457200" rtl="0" algn="l">
              <a:spcBef>
                <a:spcPts val="0"/>
              </a:spcBef>
              <a:spcAft>
                <a:spcPts val="0"/>
              </a:spcAft>
              <a:buSzPts val="1400"/>
              <a:buChar char="-"/>
            </a:pPr>
            <a:r>
              <a:rPr lang="en"/>
              <a:t>basically, if you want to design a system, you need to know what it is you’re going to build. You need to know what features the system needs, what sort of environment it will operate in, and what the customers want to see in the product they’re paying for.</a:t>
            </a:r>
            <a:endParaRPr/>
          </a:p>
          <a:p>
            <a:pPr indent="-317500" lvl="0" marL="457200" rtl="0" algn="l">
              <a:spcBef>
                <a:spcPts val="0"/>
              </a:spcBef>
              <a:spcAft>
                <a:spcPts val="0"/>
              </a:spcAft>
              <a:buSzPts val="1400"/>
              <a:buChar char="-"/>
            </a:pPr>
            <a:r>
              <a:rPr lang="en"/>
              <a:t>This process may involve a surprisingly diverse group of people - to really understand the problem, you need multiple viewpoints. You need to talk to all stakeholders - anybody who is going to use, interact, or be affected by the product - including the end users, managers, whoever has to maintain the system, domain experts, trade unions, lawyers, and maybe more. The number of stakeholders can be extensive, and you need to at least consider the needs of the majority of them.</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4" name="Shape 834"/>
        <p:cNvGrpSpPr/>
        <p:nvPr/>
      </p:nvGrpSpPr>
      <p:grpSpPr>
        <a:xfrm>
          <a:off x="0" y="0"/>
          <a:ext cx="0" cy="0"/>
          <a:chOff x="0" y="0"/>
          <a:chExt cx="0" cy="0"/>
        </a:xfrm>
      </p:grpSpPr>
      <p:sp>
        <p:nvSpPr>
          <p:cNvPr id="835" name="Google Shape;835;g77d7e5bb8_07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36" name="Google Shape;836;g77d7e5bb8_07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 these</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1" name="Shape 841"/>
        <p:cNvGrpSpPr/>
        <p:nvPr/>
      </p:nvGrpSpPr>
      <p:grpSpPr>
        <a:xfrm>
          <a:off x="0" y="0"/>
          <a:ext cx="0" cy="0"/>
          <a:chOff x="0" y="0"/>
          <a:chExt cx="0" cy="0"/>
        </a:xfrm>
      </p:grpSpPr>
      <p:sp>
        <p:nvSpPr>
          <p:cNvPr id="842" name="Google Shape;842;g77d7e5bb8_07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43" name="Google Shape;843;g77d7e5bb8_07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 these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77a23d5a8_0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7a23d5a8_0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Elicitation is an integral part of the process of engineering the requirements of the system. Typically, the process of coming up with requirements looks a bit like this. </a:t>
            </a:r>
            <a:endParaRPr/>
          </a:p>
          <a:p>
            <a:pPr indent="-317500" lvl="0" marL="457200" rtl="0" algn="l">
              <a:spcBef>
                <a:spcPts val="0"/>
              </a:spcBef>
              <a:spcAft>
                <a:spcPts val="0"/>
              </a:spcAft>
              <a:buSzPts val="1400"/>
              <a:buChar char="-"/>
            </a:pPr>
            <a:r>
              <a:rPr lang="en"/>
              <a:t>You perform some basic research to see if it’s possible to tackle a problem</a:t>
            </a:r>
            <a:endParaRPr/>
          </a:p>
          <a:p>
            <a:pPr indent="-317500" lvl="0" marL="457200" rtl="0" algn="l">
              <a:spcBef>
                <a:spcPts val="0"/>
              </a:spcBef>
              <a:spcAft>
                <a:spcPts val="0"/>
              </a:spcAft>
              <a:buSzPts val="1400"/>
              <a:buChar char="-"/>
            </a:pPr>
            <a:r>
              <a:rPr lang="en"/>
              <a:t>Then, you elict requirements from your customers, producing a rough model of how the system should work - either mental or on paper as rough notes</a:t>
            </a:r>
            <a:endParaRPr/>
          </a:p>
          <a:p>
            <a:pPr indent="-317500" lvl="0" marL="457200" rtl="0" algn="l">
              <a:spcBef>
                <a:spcPts val="0"/>
              </a:spcBef>
              <a:spcAft>
                <a:spcPts val="0"/>
              </a:spcAft>
              <a:buSzPts val="1400"/>
              <a:buChar char="-"/>
            </a:pPr>
            <a:r>
              <a:rPr lang="en"/>
              <a:t>Then, you sit down and come up with a list of the requirements, you define what the system should do and what constraints it operates under</a:t>
            </a:r>
            <a:endParaRPr/>
          </a:p>
          <a:p>
            <a:pPr indent="-317500" lvl="0" marL="457200" rtl="0" algn="l">
              <a:spcBef>
                <a:spcPts val="0"/>
              </a:spcBef>
              <a:spcAft>
                <a:spcPts val="0"/>
              </a:spcAft>
              <a:buSzPts val="1400"/>
              <a:buChar char="-"/>
            </a:pPr>
            <a:r>
              <a:rPr lang="en"/>
              <a:t>Then, the work out the details and come up with the formal requirements specification document.</a:t>
            </a:r>
            <a:endParaRPr/>
          </a:p>
          <a:p>
            <a:pPr indent="-317500" lvl="0" marL="457200" rtl="0" algn="l">
              <a:spcBef>
                <a:spcPts val="0"/>
              </a:spcBef>
              <a:spcAft>
                <a:spcPts val="0"/>
              </a:spcAft>
              <a:buSzPts val="1400"/>
              <a:buChar char="-"/>
            </a:pPr>
            <a:r>
              <a:rPr lang="en"/>
              <a:t>And, you might cycle through elicitation, definition, and specification a few times until you get it right, but this is the basic process. To come up with your requirements, you need to get them from somewhere - that’s where the elicitation comes in.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77a23d5a8_01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77a23d5a8_0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complicated part of all of this is that you have to talk to people, and people are a pain in the butt. You’ll get customers who think they know what they want, but change their mind before they even finish the first sentence. They leave out details that are in their mind, they forget context.</a:t>
            </a:r>
            <a:endParaRPr/>
          </a:p>
          <a:p>
            <a:pPr indent="0" lvl="0" marL="0" rtl="0" algn="l">
              <a:spcBef>
                <a:spcPts val="0"/>
              </a:spcBef>
              <a:spcAft>
                <a:spcPts val="0"/>
              </a:spcAft>
              <a:buNone/>
            </a:pPr>
            <a:r>
              <a:rPr lang="en"/>
              <a:t>speaking for myself here - engineers don’t tend to be the best social butterflies - and we get thrown into a situation where we have to pry details out of customers. You’re going to need a team of goons to get the details, then a lot of really good coffee - or booze - to make sense of it all.</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77a23d5a8_01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7a23d5a8_0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a:t>
            </a:r>
            <a:endParaRPr/>
          </a:p>
          <a:p>
            <a:pPr indent="-317500" lvl="0" marL="457200" rtl="0" algn="l">
              <a:spcBef>
                <a:spcPts val="0"/>
              </a:spcBef>
              <a:spcAft>
                <a:spcPts val="0"/>
              </a:spcAft>
              <a:buSzPts val="1400"/>
              <a:buChar char="-"/>
            </a:pPr>
            <a:r>
              <a:rPr lang="en"/>
              <a:t>Why is this so fricking hard? </a:t>
            </a:r>
            <a:endParaRPr/>
          </a:p>
          <a:p>
            <a:pPr indent="-317500" lvl="0" marL="457200" rtl="0" algn="l">
              <a:spcBef>
                <a:spcPts val="0"/>
              </a:spcBef>
              <a:spcAft>
                <a:spcPts val="0"/>
              </a:spcAft>
              <a:buSzPts val="1400"/>
              <a:buChar char="-"/>
            </a:pPr>
            <a:r>
              <a:rPr lang="en"/>
              <a:t>(read). They might find it hard to articulate what they want the system to do - they may make unrealistic demands because they don’t know what is and isn’t feasible.They are often not technology or programming experts, and they shouldn’t be assumed as such </a:t>
            </a:r>
            <a:endParaRPr/>
          </a:p>
          <a:p>
            <a:pPr indent="-317500" lvl="0" marL="457200" rtl="0" algn="l">
              <a:spcBef>
                <a:spcPts val="0"/>
              </a:spcBef>
              <a:spcAft>
                <a:spcPts val="0"/>
              </a:spcAft>
              <a:buSzPts val="1400"/>
              <a:buChar char="-"/>
            </a:pPr>
            <a:r>
              <a:rPr lang="en"/>
              <a:t>(read). Just as they lack technical knowledge, you may lack knowledge of their own domain. The people building tax prep software may not be experts on the US tax code. They may not provide needed context - they might use terms and statements that are hard to interpret without that knowledge.</a:t>
            </a:r>
            <a:endParaRPr/>
          </a:p>
          <a:p>
            <a:pPr indent="-317500" lvl="0" marL="457200" rtl="0" algn="l">
              <a:spcBef>
                <a:spcPts val="0"/>
              </a:spcBef>
              <a:spcAft>
                <a:spcPts val="0"/>
              </a:spcAft>
              <a:buSzPts val="1400"/>
              <a:buChar char="-"/>
            </a:pPr>
            <a:r>
              <a:rPr lang="en"/>
              <a:t>(read). This makes sense, as they have different roles. The problem is - some of these requirements will conflict. You need to discover the commonalities and resolve the issues.You need to make trade-offs.</a:t>
            </a:r>
            <a:endParaRPr/>
          </a:p>
          <a:p>
            <a:pPr indent="-317500" lvl="0" marL="457200" rtl="0" algn="l">
              <a:spcBef>
                <a:spcPts val="0"/>
              </a:spcBef>
              <a:spcAft>
                <a:spcPts val="0"/>
              </a:spcAft>
              <a:buSzPts val="1400"/>
              <a:buChar char="-"/>
            </a:pPr>
            <a:r>
              <a:rPr lang="en"/>
              <a:t>(read). Organizational and market factors will change while you’re coming up with the requirements, which will also change the requirements. New requirements might come up, or old ones will no longer matter. Keeping track of priorities is important here.</a:t>
            </a:r>
            <a:endParaRPr/>
          </a:p>
          <a:p>
            <a:pPr indent="0" lvl="0" marL="0" rtl="0" algn="l">
              <a:spcBef>
                <a:spcPts val="0"/>
              </a:spcBef>
              <a:spcAft>
                <a:spcPts val="0"/>
              </a:spcAft>
              <a:buNone/>
            </a:pPr>
            <a:r>
              <a:rPr lang="en"/>
              <a:t>Still, elicitation is critically important for the obvious reason that you eventually want people to use or buy your product. The people interested in using it need to be satisfied with the product they’re getting.</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77a23d5a8_01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7a23d5a8_0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a result, you get into this elicitation loop that will repeat a few times before you’re done </a:t>
            </a:r>
            <a:endParaRPr/>
          </a:p>
          <a:p>
            <a:pPr indent="-317500" lvl="0" marL="457200" rtl="0" algn="l">
              <a:spcBef>
                <a:spcPts val="0"/>
              </a:spcBef>
              <a:spcAft>
                <a:spcPts val="0"/>
              </a:spcAft>
              <a:buSzPts val="1400"/>
              <a:buChar char="-"/>
            </a:pPr>
            <a:r>
              <a:rPr lang="en"/>
              <a:t>requirements discovery - where you interview the customer and discover what they want to see, then write that up as a list of requirements.</a:t>
            </a:r>
            <a:endParaRPr/>
          </a:p>
          <a:p>
            <a:pPr indent="-317500" lvl="0" marL="457200" rtl="0" algn="l">
              <a:spcBef>
                <a:spcPts val="0"/>
              </a:spcBef>
              <a:spcAft>
                <a:spcPts val="0"/>
              </a:spcAft>
              <a:buSzPts val="1400"/>
              <a:buChar char="-"/>
            </a:pPr>
            <a:r>
              <a:rPr lang="en"/>
              <a:t>requirements classification and organization - where you sort the requirements into different purposes - different types of functionality, performance needs, organizational needs - some reasonable scheme to organize your requirements</a:t>
            </a:r>
            <a:endParaRPr/>
          </a:p>
          <a:p>
            <a:pPr indent="-317500" lvl="0" marL="457200" rtl="0" algn="l">
              <a:spcBef>
                <a:spcPts val="0"/>
              </a:spcBef>
              <a:spcAft>
                <a:spcPts val="0"/>
              </a:spcAft>
              <a:buSzPts val="1400"/>
              <a:buChar char="-"/>
            </a:pPr>
            <a:r>
              <a:rPr lang="en"/>
              <a:t>Then ,requirements prioritization and negotiation. Here, you resolve conflicts and decide which requirements are the most important. You work with the conflicting stakeholders to make compromises and come to a non-conflicting version of the system. You figure out what is actually important to build, and what can be ignored.</a:t>
            </a:r>
            <a:endParaRPr/>
          </a:p>
          <a:p>
            <a:pPr indent="-317500" lvl="0" marL="457200" rtl="0" algn="l">
              <a:spcBef>
                <a:spcPts val="0"/>
              </a:spcBef>
              <a:spcAft>
                <a:spcPts val="0"/>
              </a:spcAft>
              <a:buSzPts val="1400"/>
              <a:buChar char="-"/>
            </a:pPr>
            <a:r>
              <a:rPr lang="en"/>
              <a:t>finally, you can move into requirements specification, where you document the requirements and start to fill in those details needed to fulfill them.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0" y="0"/>
            <a:ext cx="9144000" cy="46914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1" name="Google Shape;11;p2"/>
          <p:cNvCxnSpPr/>
          <p:nvPr/>
        </p:nvCxnSpPr>
        <p:spPr>
          <a:xfrm>
            <a:off x="0" y="4662140"/>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12" name="Google Shape;12;p2"/>
          <p:cNvSpPr txBox="1"/>
          <p:nvPr>
            <p:ph type="ctrTitle"/>
          </p:nvPr>
        </p:nvSpPr>
        <p:spPr>
          <a:xfrm>
            <a:off x="685800" y="2490375"/>
            <a:ext cx="7772400" cy="2198400"/>
          </a:xfrm>
          <a:prstGeom prst="rect">
            <a:avLst/>
          </a:prstGeom>
        </p:spPr>
        <p:txBody>
          <a:bodyPr anchorCtr="0" anchor="b" bIns="91425" lIns="91425" spcFirstLastPara="1" rIns="91425" wrap="square" tIns="91425"/>
          <a:lstStyle>
            <a:lvl1pPr lvl="0">
              <a:spcBef>
                <a:spcPts val="0"/>
              </a:spcBef>
              <a:spcAft>
                <a:spcPts val="0"/>
              </a:spcAft>
              <a:buSzPts val="7200"/>
              <a:buNone/>
              <a:defRPr sz="7200"/>
            </a:lvl1pPr>
            <a:lvl2pPr lvl="1">
              <a:spcBef>
                <a:spcPts val="0"/>
              </a:spcBef>
              <a:spcAft>
                <a:spcPts val="0"/>
              </a:spcAft>
              <a:buSzPts val="7200"/>
              <a:buNone/>
              <a:defRPr sz="7200"/>
            </a:lvl2pPr>
            <a:lvl3pPr lvl="2">
              <a:spcBef>
                <a:spcPts val="0"/>
              </a:spcBef>
              <a:spcAft>
                <a:spcPts val="0"/>
              </a:spcAft>
              <a:buSzPts val="7200"/>
              <a:buNone/>
              <a:defRPr sz="7200"/>
            </a:lvl3pPr>
            <a:lvl4pPr lvl="3">
              <a:spcBef>
                <a:spcPts val="0"/>
              </a:spcBef>
              <a:spcAft>
                <a:spcPts val="0"/>
              </a:spcAft>
              <a:buSzPts val="7200"/>
              <a:buNone/>
              <a:defRPr sz="7200"/>
            </a:lvl4pPr>
            <a:lvl5pPr lvl="4">
              <a:spcBef>
                <a:spcPts val="0"/>
              </a:spcBef>
              <a:spcAft>
                <a:spcPts val="0"/>
              </a:spcAft>
              <a:buSzPts val="7200"/>
              <a:buNone/>
              <a:defRPr sz="7200"/>
            </a:lvl5pPr>
            <a:lvl6pPr lvl="5">
              <a:spcBef>
                <a:spcPts val="0"/>
              </a:spcBef>
              <a:spcAft>
                <a:spcPts val="0"/>
              </a:spcAft>
              <a:buSzPts val="7200"/>
              <a:buNone/>
              <a:defRPr sz="7200"/>
            </a:lvl6pPr>
            <a:lvl7pPr lvl="6">
              <a:spcBef>
                <a:spcPts val="0"/>
              </a:spcBef>
              <a:spcAft>
                <a:spcPts val="0"/>
              </a:spcAft>
              <a:buSzPts val="7200"/>
              <a:buNone/>
              <a:defRPr sz="7200"/>
            </a:lvl7pPr>
            <a:lvl8pPr lvl="7">
              <a:spcBef>
                <a:spcPts val="0"/>
              </a:spcBef>
              <a:spcAft>
                <a:spcPts val="0"/>
              </a:spcAft>
              <a:buSzPts val="7200"/>
              <a:buNone/>
              <a:defRPr sz="7200"/>
            </a:lvl8pPr>
            <a:lvl9pPr lvl="8">
              <a:spcBef>
                <a:spcPts val="0"/>
              </a:spcBef>
              <a:spcAft>
                <a:spcPts val="0"/>
              </a:spcAft>
              <a:buSzPts val="7200"/>
              <a:buNone/>
              <a:defRPr sz="7200"/>
            </a:lvl9pPr>
          </a:lstStyle>
          <a:p/>
        </p:txBody>
      </p:sp>
      <p:sp>
        <p:nvSpPr>
          <p:cNvPr id="13" name="Google Shape;13;p2"/>
          <p:cNvSpPr txBox="1"/>
          <p:nvPr>
            <p:ph idx="1" type="subTitle"/>
          </p:nvPr>
        </p:nvSpPr>
        <p:spPr>
          <a:xfrm>
            <a:off x="685800" y="4836036"/>
            <a:ext cx="7772400" cy="10326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3000"/>
              <a:buNone/>
              <a:defRPr>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14" name="Google Shape;14;p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5" name="Shape 15"/>
        <p:cNvGrpSpPr/>
        <p:nvPr/>
      </p:nvGrpSpPr>
      <p:grpSpPr>
        <a:xfrm>
          <a:off x="0" y="0"/>
          <a:ext cx="0" cy="0"/>
          <a:chOff x="0" y="0"/>
          <a:chExt cx="0" cy="0"/>
        </a:xfrm>
      </p:grpSpPr>
      <p:sp>
        <p:nvSpPr>
          <p:cNvPr id="16" name="Google Shape;16;p3"/>
          <p:cNvSpPr/>
          <p:nvPr/>
        </p:nvSpPr>
        <p:spPr>
          <a:xfrm>
            <a:off x="0" y="0"/>
            <a:ext cx="9144000" cy="15330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7" name="Google Shape;17;p3"/>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18" name="Google Shape;18;p3"/>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9" name="Google Shape;19;p3"/>
          <p:cNvSpPr txBox="1"/>
          <p:nvPr>
            <p:ph idx="1" type="body"/>
          </p:nvPr>
        </p:nvSpPr>
        <p:spPr>
          <a:xfrm>
            <a:off x="457200" y="1600200"/>
            <a:ext cx="82296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0" name="Google Shape;20;p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4"/>
          <p:cNvSpPr/>
          <p:nvPr/>
        </p:nvSpPr>
        <p:spPr>
          <a:xfrm>
            <a:off x="0" y="0"/>
            <a:ext cx="9144000" cy="15330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23" name="Google Shape;23;p4"/>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24" name="Google Shape;24;p4"/>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5" name="Google Shape;25;p4"/>
          <p:cNvSpPr txBox="1"/>
          <p:nvPr>
            <p:ph idx="1" type="body"/>
          </p:nvPr>
        </p:nvSpPr>
        <p:spPr>
          <a:xfrm>
            <a:off x="457200" y="1600200"/>
            <a:ext cx="39945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6" name="Google Shape;26;p4"/>
          <p:cNvSpPr txBox="1"/>
          <p:nvPr>
            <p:ph idx="2" type="body"/>
          </p:nvPr>
        </p:nvSpPr>
        <p:spPr>
          <a:xfrm>
            <a:off x="4692274" y="1600200"/>
            <a:ext cx="39945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7" name="Google Shape;27;p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5"/>
          <p:cNvSpPr/>
          <p:nvPr/>
        </p:nvSpPr>
        <p:spPr>
          <a:xfrm>
            <a:off x="0" y="0"/>
            <a:ext cx="9144000" cy="15330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30" name="Google Shape;30;p5"/>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31" name="Google Shape;31;p5"/>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33" name="Shape 33"/>
        <p:cNvGrpSpPr/>
        <p:nvPr/>
      </p:nvGrpSpPr>
      <p:grpSpPr>
        <a:xfrm>
          <a:off x="0" y="0"/>
          <a:ext cx="0" cy="0"/>
          <a:chOff x="0" y="0"/>
          <a:chExt cx="0" cy="0"/>
        </a:xfrm>
      </p:grpSpPr>
      <p:sp>
        <p:nvSpPr>
          <p:cNvPr id="34" name="Google Shape;34;p6"/>
          <p:cNvSpPr txBox="1"/>
          <p:nvPr>
            <p:ph idx="1" type="body"/>
          </p:nvPr>
        </p:nvSpPr>
        <p:spPr>
          <a:xfrm>
            <a:off x="457200" y="5875079"/>
            <a:ext cx="8229600" cy="692700"/>
          </a:xfrm>
          <a:prstGeom prst="rect">
            <a:avLst/>
          </a:prstGeom>
        </p:spPr>
        <p:txBody>
          <a:bodyPr anchorCtr="0" anchor="t" bIns="91425" lIns="91425" spcFirstLastPara="1" rIns="91425" wrap="square" tIns="91425"/>
          <a:lstStyle>
            <a:lvl1pPr indent="-228600" lvl="0" marL="457200">
              <a:spcBef>
                <a:spcPts val="0"/>
              </a:spcBef>
              <a:spcAft>
                <a:spcPts val="0"/>
              </a:spcAft>
              <a:buClr>
                <a:schemeClr val="dk2"/>
              </a:buClr>
              <a:buSzPts val="1800"/>
              <a:buNone/>
              <a:defRPr sz="1800">
                <a:solidFill>
                  <a:schemeClr val="dk2"/>
                </a:solidFill>
              </a:defRPr>
            </a:lvl1pPr>
          </a:lstStyle>
          <a:p/>
        </p:txBody>
      </p:sp>
      <p:sp>
        <p:nvSpPr>
          <p:cNvPr id="35" name="Google Shape;35;p6"/>
          <p:cNvSpPr/>
          <p:nvPr/>
        </p:nvSpPr>
        <p:spPr>
          <a:xfrm>
            <a:off x="4274" y="0"/>
            <a:ext cx="9144000" cy="58752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36" name="Google Shape;36;p6"/>
          <p:cNvCxnSpPr/>
          <p:nvPr/>
        </p:nvCxnSpPr>
        <p:spPr>
          <a:xfrm>
            <a:off x="0" y="5845828"/>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37" name="Google Shape;37;p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dk2"/>
        </a:solidFill>
      </p:bgPr>
    </p:bg>
    <p:spTree>
      <p:nvGrpSpPr>
        <p:cNvPr id="38" name="Shape 38"/>
        <p:cNvGrpSpPr/>
        <p:nvPr/>
      </p:nvGrpSpPr>
      <p:grpSpPr>
        <a:xfrm>
          <a:off x="0" y="0"/>
          <a:ext cx="0" cy="0"/>
          <a:chOff x="0" y="0"/>
          <a:chExt cx="0" cy="0"/>
        </a:xfrm>
      </p:grpSpPr>
      <p:sp>
        <p:nvSpPr>
          <p:cNvPr id="39" name="Google Shape;39;p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z">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600"/>
              <a:buNone/>
              <a:defRPr b="1" sz="3600">
                <a:solidFill>
                  <a:schemeClr val="lt1"/>
                </a:solidFill>
              </a:defRPr>
            </a:lvl1pPr>
            <a:lvl2pPr lvl="1">
              <a:spcBef>
                <a:spcPts val="0"/>
              </a:spcBef>
              <a:spcAft>
                <a:spcPts val="0"/>
              </a:spcAft>
              <a:buClr>
                <a:schemeClr val="lt1"/>
              </a:buClr>
              <a:buSzPts val="3600"/>
              <a:buNone/>
              <a:defRPr b="1" sz="3600">
                <a:solidFill>
                  <a:schemeClr val="lt1"/>
                </a:solidFill>
              </a:defRPr>
            </a:lvl2pPr>
            <a:lvl3pPr lvl="2">
              <a:spcBef>
                <a:spcPts val="0"/>
              </a:spcBef>
              <a:spcAft>
                <a:spcPts val="0"/>
              </a:spcAft>
              <a:buClr>
                <a:schemeClr val="lt1"/>
              </a:buClr>
              <a:buSzPts val="3600"/>
              <a:buNone/>
              <a:defRPr b="1" sz="3600">
                <a:solidFill>
                  <a:schemeClr val="lt1"/>
                </a:solidFill>
              </a:defRPr>
            </a:lvl3pPr>
            <a:lvl4pPr lvl="3">
              <a:spcBef>
                <a:spcPts val="0"/>
              </a:spcBef>
              <a:spcAft>
                <a:spcPts val="0"/>
              </a:spcAft>
              <a:buClr>
                <a:schemeClr val="lt1"/>
              </a:buClr>
              <a:buSzPts val="3600"/>
              <a:buNone/>
              <a:defRPr b="1" sz="3600">
                <a:solidFill>
                  <a:schemeClr val="lt1"/>
                </a:solidFill>
              </a:defRPr>
            </a:lvl4pPr>
            <a:lvl5pPr lvl="4">
              <a:spcBef>
                <a:spcPts val="0"/>
              </a:spcBef>
              <a:spcAft>
                <a:spcPts val="0"/>
              </a:spcAft>
              <a:buClr>
                <a:schemeClr val="lt1"/>
              </a:buClr>
              <a:buSzPts val="3600"/>
              <a:buNone/>
              <a:defRPr b="1" sz="3600">
                <a:solidFill>
                  <a:schemeClr val="lt1"/>
                </a:solidFill>
              </a:defRPr>
            </a:lvl5pPr>
            <a:lvl6pPr lvl="5">
              <a:spcBef>
                <a:spcPts val="0"/>
              </a:spcBef>
              <a:spcAft>
                <a:spcPts val="0"/>
              </a:spcAft>
              <a:buClr>
                <a:schemeClr val="lt1"/>
              </a:buClr>
              <a:buSzPts val="3600"/>
              <a:buNone/>
              <a:defRPr b="1" sz="3600">
                <a:solidFill>
                  <a:schemeClr val="lt1"/>
                </a:solidFill>
              </a:defRPr>
            </a:lvl6pPr>
            <a:lvl7pPr lvl="6">
              <a:spcBef>
                <a:spcPts val="0"/>
              </a:spcBef>
              <a:spcAft>
                <a:spcPts val="0"/>
              </a:spcAft>
              <a:buClr>
                <a:schemeClr val="lt1"/>
              </a:buClr>
              <a:buSzPts val="3600"/>
              <a:buNone/>
              <a:defRPr b="1" sz="3600">
                <a:solidFill>
                  <a:schemeClr val="lt1"/>
                </a:solidFill>
              </a:defRPr>
            </a:lvl7pPr>
            <a:lvl8pPr lvl="7">
              <a:spcBef>
                <a:spcPts val="0"/>
              </a:spcBef>
              <a:spcAft>
                <a:spcPts val="0"/>
              </a:spcAft>
              <a:buClr>
                <a:schemeClr val="lt1"/>
              </a:buClr>
              <a:buSzPts val="3600"/>
              <a:buNone/>
              <a:defRPr b="1" sz="3600">
                <a:solidFill>
                  <a:schemeClr val="lt1"/>
                </a:solidFill>
              </a:defRPr>
            </a:lvl8pPr>
            <a:lvl9pPr lvl="8">
              <a:spcBef>
                <a:spcPts val="0"/>
              </a:spcBef>
              <a:spcAft>
                <a:spcPts val="0"/>
              </a:spcAft>
              <a:buClr>
                <a:schemeClr val="lt1"/>
              </a:buClr>
              <a:buSzPts val="3600"/>
              <a:buNone/>
              <a:defRPr b="1" sz="3600">
                <a:solidFill>
                  <a:schemeClr val="lt1"/>
                </a:solidFill>
              </a:defRPr>
            </a:lvl9pPr>
          </a:lstStyle>
          <a:p/>
        </p:txBody>
      </p:sp>
      <p:sp>
        <p:nvSpPr>
          <p:cNvPr id="7" name="Google Shape;7;p1"/>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lstStyle>
            <a:lvl1pPr indent="-419100" lvl="0" marL="457200">
              <a:spcBef>
                <a:spcPts val="600"/>
              </a:spcBef>
              <a:spcAft>
                <a:spcPts val="0"/>
              </a:spcAft>
              <a:buClr>
                <a:schemeClr val="dk1"/>
              </a:buClr>
              <a:buSzPts val="3000"/>
              <a:buChar char="●"/>
              <a:defRPr sz="3000">
                <a:solidFill>
                  <a:schemeClr val="dk1"/>
                </a:solidFill>
              </a:defRPr>
            </a:lvl1pPr>
            <a:lvl2pPr indent="-381000" lvl="1" marL="914400">
              <a:spcBef>
                <a:spcPts val="0"/>
              </a:spcBef>
              <a:spcAft>
                <a:spcPts val="0"/>
              </a:spcAft>
              <a:buClr>
                <a:schemeClr val="dk1"/>
              </a:buClr>
              <a:buSzPts val="2400"/>
              <a:buChar char="○"/>
              <a:defRPr sz="2400">
                <a:solidFill>
                  <a:schemeClr val="dk1"/>
                </a:solidFill>
              </a:defRPr>
            </a:lvl2pPr>
            <a:lvl3pPr indent="-381000" lvl="2" marL="1371600">
              <a:spcBef>
                <a:spcPts val="0"/>
              </a:spcBef>
              <a:spcAft>
                <a:spcPts val="0"/>
              </a:spcAft>
              <a:buClr>
                <a:schemeClr val="dk1"/>
              </a:buClr>
              <a:buSzPts val="2400"/>
              <a:buChar char="■"/>
              <a:defRPr sz="2400">
                <a:solidFill>
                  <a:schemeClr val="dk1"/>
                </a:solidFill>
              </a:defRPr>
            </a:lvl3pPr>
            <a:lvl4pPr indent="-342900" lvl="3" marL="1828800">
              <a:spcBef>
                <a:spcPts val="0"/>
              </a:spcBef>
              <a:spcAft>
                <a:spcPts val="0"/>
              </a:spcAft>
              <a:buClr>
                <a:schemeClr val="dk1"/>
              </a:buClr>
              <a:buSzPts val="1800"/>
              <a:buChar char="●"/>
              <a:defRPr sz="1800">
                <a:solidFill>
                  <a:schemeClr val="dk1"/>
                </a:solidFill>
              </a:defRPr>
            </a:lvl4pPr>
            <a:lvl5pPr indent="-342900" lvl="4" marL="2286000">
              <a:spcBef>
                <a:spcPts val="0"/>
              </a:spcBef>
              <a:spcAft>
                <a:spcPts val="0"/>
              </a:spcAft>
              <a:buClr>
                <a:schemeClr val="dk1"/>
              </a:buClr>
              <a:buSzPts val="1800"/>
              <a:buChar char="○"/>
              <a:defRPr sz="1800">
                <a:solidFill>
                  <a:schemeClr val="dk1"/>
                </a:solidFill>
              </a:defRPr>
            </a:lvl5pPr>
            <a:lvl6pPr indent="-342900" lvl="5" marL="2743200">
              <a:spcBef>
                <a:spcPts val="0"/>
              </a:spcBef>
              <a:spcAft>
                <a:spcPts val="0"/>
              </a:spcAft>
              <a:buClr>
                <a:schemeClr val="dk1"/>
              </a:buClr>
              <a:buSzPts val="1800"/>
              <a:buChar char="■"/>
              <a:defRPr sz="1800">
                <a:solidFill>
                  <a:schemeClr val="dk1"/>
                </a:solidFill>
              </a:defRPr>
            </a:lvl6pPr>
            <a:lvl7pPr indent="-342900" lvl="6" marL="3200400">
              <a:spcBef>
                <a:spcPts val="0"/>
              </a:spcBef>
              <a:spcAft>
                <a:spcPts val="0"/>
              </a:spcAft>
              <a:buClr>
                <a:schemeClr val="dk1"/>
              </a:buClr>
              <a:buSzPts val="1800"/>
              <a:buChar char="●"/>
              <a:defRPr sz="1800">
                <a:solidFill>
                  <a:schemeClr val="dk1"/>
                </a:solidFill>
              </a:defRPr>
            </a:lvl7pPr>
            <a:lvl8pPr indent="-342900" lvl="7" marL="3657600">
              <a:spcBef>
                <a:spcPts val="0"/>
              </a:spcBef>
              <a:spcAft>
                <a:spcPts val="0"/>
              </a:spcAft>
              <a:buClr>
                <a:schemeClr val="dk1"/>
              </a:buClr>
              <a:buSzPts val="1800"/>
              <a:buChar char="○"/>
              <a:defRPr sz="1800">
                <a:solidFill>
                  <a:schemeClr val="dk1"/>
                </a:solidFill>
              </a:defRPr>
            </a:lvl8pPr>
            <a:lvl9pPr indent="-342900" lvl="8" marL="4114800">
              <a:spcBef>
                <a:spcPts val="0"/>
              </a:spcBef>
              <a:spcAft>
                <a:spcPts val="0"/>
              </a:spcAft>
              <a:buClr>
                <a:schemeClr val="dk1"/>
              </a:buClr>
              <a:buSzPts val="1800"/>
              <a:buChar char="■"/>
              <a:defRPr sz="1800">
                <a:solidFill>
                  <a:schemeClr val="dk1"/>
                </a:solidFill>
              </a:defRPr>
            </a:lvl9pPr>
          </a:lstStyle>
          <a:p/>
        </p:txBody>
      </p:sp>
      <p:sp>
        <p:nvSpPr>
          <p:cNvPr id="8" name="Google Shape;8;p1"/>
          <p:cNvSpPr txBox="1"/>
          <p:nvPr>
            <p:ph idx="12" type="sldNum"/>
          </p:nvPr>
        </p:nvSpPr>
        <p:spPr>
          <a:xfrm>
            <a:off x="8556791" y="6333134"/>
            <a:ext cx="548700" cy="524700"/>
          </a:xfrm>
          <a:prstGeom prst="rect">
            <a:avLst/>
          </a:prstGeom>
          <a:noFill/>
          <a:ln>
            <a:noFill/>
          </a:ln>
        </p:spPr>
        <p:txBody>
          <a:bodyPr anchorCtr="0" anchor="ctr" bIns="91425" lIns="91425" spcFirstLastPara="1" rIns="91425" wrap="square" tIns="91425">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 name="Shape 43"/>
        <p:cNvGrpSpPr/>
        <p:nvPr/>
      </p:nvGrpSpPr>
      <p:grpSpPr>
        <a:xfrm>
          <a:off x="0" y="0"/>
          <a:ext cx="0" cy="0"/>
          <a:chOff x="0" y="0"/>
          <a:chExt cx="0" cy="0"/>
        </a:xfrm>
      </p:grpSpPr>
      <p:sp>
        <p:nvSpPr>
          <p:cNvPr id="44" name="Google Shape;44;p8"/>
          <p:cNvSpPr txBox="1"/>
          <p:nvPr>
            <p:ph type="ctrTitle"/>
          </p:nvPr>
        </p:nvSpPr>
        <p:spPr>
          <a:xfrm>
            <a:off x="685800" y="2490375"/>
            <a:ext cx="7772400" cy="2198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5000"/>
              <a:t>Requirements Elicitation and Use Cases</a:t>
            </a:r>
            <a:endParaRPr sz="5000"/>
          </a:p>
        </p:txBody>
      </p:sp>
      <p:sp>
        <p:nvSpPr>
          <p:cNvPr id="45" name="Google Shape;45;p8"/>
          <p:cNvSpPr txBox="1"/>
          <p:nvPr>
            <p:ph idx="1" type="subTitle"/>
          </p:nvPr>
        </p:nvSpPr>
        <p:spPr>
          <a:xfrm>
            <a:off x="685800" y="4836036"/>
            <a:ext cx="7772400" cy="103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CSCE 247 - Lecture 4 - 01/28/2019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17"/>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Stakeholders Must Work Too</a:t>
            </a:r>
            <a:endParaRPr/>
          </a:p>
        </p:txBody>
      </p:sp>
      <p:pic>
        <p:nvPicPr>
          <p:cNvPr descr="5d1f80406d5901301d7d001dd8b71c47" id="132" name="Google Shape;132;p17"/>
          <p:cNvPicPr preferRelativeResize="0"/>
          <p:nvPr/>
        </p:nvPicPr>
        <p:blipFill>
          <a:blip r:embed="rId3">
            <a:alphaModFix/>
          </a:blip>
          <a:stretch>
            <a:fillRect/>
          </a:stretch>
        </p:blipFill>
        <p:spPr>
          <a:xfrm>
            <a:off x="457200" y="2076450"/>
            <a:ext cx="8401050" cy="2650998"/>
          </a:xfrm>
          <a:prstGeom prst="rect">
            <a:avLst/>
          </a:prstGeom>
          <a:noFill/>
          <a:ln>
            <a:noFill/>
          </a:ln>
        </p:spPr>
      </p:pic>
      <p:sp>
        <p:nvSpPr>
          <p:cNvPr id="133" name="Google Shape;133;p1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1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Interview the Stakeholder</a:t>
            </a:r>
            <a:endParaRPr/>
          </a:p>
        </p:txBody>
      </p:sp>
      <p:sp>
        <p:nvSpPr>
          <p:cNvPr id="139" name="Google Shape;139;p1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Make sure you have the right </a:t>
            </a:r>
            <a:br>
              <a:rPr lang="en"/>
            </a:br>
            <a:r>
              <a:rPr lang="en"/>
              <a:t>answer.</a:t>
            </a:r>
            <a:endParaRPr/>
          </a:p>
          <a:p>
            <a:pPr indent="-419100" lvl="0" marL="457200" marR="0" rtl="0" algn="l">
              <a:lnSpc>
                <a:spcPct val="100000"/>
              </a:lnSpc>
              <a:spcBef>
                <a:spcPts val="0"/>
              </a:spcBef>
              <a:spcAft>
                <a:spcPts val="0"/>
              </a:spcAft>
              <a:buSzPts val="3000"/>
              <a:buChar char="●"/>
            </a:pPr>
            <a:r>
              <a:rPr lang="en"/>
              <a:t>Make sure this is the official answer.</a:t>
            </a:r>
            <a:endParaRPr/>
          </a:p>
          <a:p>
            <a:pPr indent="-381000" lvl="1" marL="914400" marR="0" rtl="0" algn="l">
              <a:lnSpc>
                <a:spcPct val="100000"/>
              </a:lnSpc>
              <a:spcBef>
                <a:spcPts val="0"/>
              </a:spcBef>
              <a:spcAft>
                <a:spcPts val="0"/>
              </a:spcAft>
              <a:buSzPts val="2400"/>
              <a:buChar char="○"/>
            </a:pPr>
            <a:r>
              <a:rPr lang="en"/>
              <a:t>If an answer is unclear, keep asking questions.</a:t>
            </a:r>
            <a:endParaRPr/>
          </a:p>
          <a:p>
            <a:pPr indent="-381000" lvl="1" marL="914400" marR="0" rtl="0" algn="l">
              <a:lnSpc>
                <a:spcPct val="100000"/>
              </a:lnSpc>
              <a:spcBef>
                <a:spcPts val="0"/>
              </a:spcBef>
              <a:spcAft>
                <a:spcPts val="0"/>
              </a:spcAft>
              <a:buSzPts val="2400"/>
              <a:buChar char="○"/>
            </a:pPr>
            <a:r>
              <a:rPr lang="en"/>
              <a:t>If somebody else tells you a different answer, politely ask for clarification. </a:t>
            </a:r>
            <a:endParaRPr/>
          </a:p>
          <a:p>
            <a:pPr indent="-419100" lvl="0" marL="457200" marR="0" rtl="0" algn="l">
              <a:lnSpc>
                <a:spcPct val="100000"/>
              </a:lnSpc>
              <a:spcBef>
                <a:spcPts val="0"/>
              </a:spcBef>
              <a:spcAft>
                <a:spcPts val="0"/>
              </a:spcAft>
              <a:buSzPts val="3000"/>
              <a:buChar char="●"/>
            </a:pPr>
            <a:r>
              <a:rPr lang="en"/>
              <a:t>Find out what they are willing to pay for each function (helps in prioritization).</a:t>
            </a:r>
            <a:endParaRPr/>
          </a:p>
          <a:p>
            <a:pPr indent="-381000" lvl="1" marL="914400" marR="0" rtl="0" algn="l">
              <a:lnSpc>
                <a:spcPct val="100000"/>
              </a:lnSpc>
              <a:spcBef>
                <a:spcPts val="0"/>
              </a:spcBef>
              <a:spcAft>
                <a:spcPts val="0"/>
              </a:spcAft>
              <a:buSzPts val="2400"/>
              <a:buChar char="○"/>
            </a:pPr>
            <a:r>
              <a:rPr lang="en"/>
              <a:t>If unwilling/unable to place a $ amount, ask how important it is for their daily work.</a:t>
            </a:r>
            <a:endParaRPr/>
          </a:p>
        </p:txBody>
      </p:sp>
      <p:sp>
        <p:nvSpPr>
          <p:cNvPr id="140" name="Google Shape;140;p18"/>
          <p:cNvSpPr/>
          <p:nvPr/>
        </p:nvSpPr>
        <p:spPr>
          <a:xfrm>
            <a:off x="6459150" y="1600200"/>
            <a:ext cx="1712700" cy="1023000"/>
          </a:xfrm>
          <a:prstGeom prst="rect">
            <a:avLst/>
          </a:prstGeom>
          <a:solidFill>
            <a:srgbClr val="F4CCCC"/>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0000"/>
                </a:solidFill>
              </a:rPr>
              <a:t>These two often conflict!</a:t>
            </a:r>
            <a:endParaRPr b="1" sz="1800">
              <a:solidFill>
                <a:srgbClr val="FF0000"/>
              </a:solidFill>
            </a:endParaRPr>
          </a:p>
        </p:txBody>
      </p:sp>
      <p:sp>
        <p:nvSpPr>
          <p:cNvPr id="141" name="Google Shape;141;p1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
                                        <p:tgtEl>
                                          <p:spTgt spid="1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Interview the Stakeholder</a:t>
            </a:r>
            <a:endParaRPr/>
          </a:p>
        </p:txBody>
      </p:sp>
      <p:sp>
        <p:nvSpPr>
          <p:cNvPr id="147" name="Google Shape;147;p1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Try not to alienate the stakeholder:</a:t>
            </a:r>
            <a:endParaRPr/>
          </a:p>
          <a:p>
            <a:pPr indent="-381000" lvl="1" marL="914400" marR="0" rtl="0" algn="l">
              <a:lnSpc>
                <a:spcPct val="100000"/>
              </a:lnSpc>
              <a:spcBef>
                <a:spcPts val="0"/>
              </a:spcBef>
              <a:spcAft>
                <a:spcPts val="0"/>
              </a:spcAft>
              <a:buSzPts val="2400"/>
              <a:buChar char="○"/>
            </a:pPr>
            <a:r>
              <a:rPr lang="en"/>
              <a:t>Avoid “We thought you knew that.” and “We always do it that way.”</a:t>
            </a:r>
            <a:endParaRPr/>
          </a:p>
          <a:p>
            <a:pPr indent="-419100" lvl="0" marL="457200" marR="0" rtl="0" algn="l">
              <a:lnSpc>
                <a:spcPct val="100000"/>
              </a:lnSpc>
              <a:spcBef>
                <a:spcPts val="0"/>
              </a:spcBef>
              <a:spcAft>
                <a:spcPts val="0"/>
              </a:spcAft>
              <a:buSzPts val="3000"/>
              <a:buChar char="●"/>
            </a:pPr>
            <a:r>
              <a:rPr lang="en"/>
              <a:t>Hundreds of techniques</a:t>
            </a:r>
            <a:endParaRPr/>
          </a:p>
          <a:p>
            <a:pPr indent="-381000" lvl="1" marL="914400" marR="0" rtl="0" algn="l">
              <a:lnSpc>
                <a:spcPct val="100000"/>
              </a:lnSpc>
              <a:spcBef>
                <a:spcPts val="0"/>
              </a:spcBef>
              <a:spcAft>
                <a:spcPts val="0"/>
              </a:spcAft>
              <a:buSzPts val="2400"/>
              <a:buChar char="○"/>
            </a:pPr>
            <a:r>
              <a:rPr lang="en"/>
              <a:t>First step: do your homework - research a problem before the interview.</a:t>
            </a:r>
            <a:endParaRPr/>
          </a:p>
          <a:p>
            <a:pPr indent="-381000" lvl="1" marL="914400" marR="0" rtl="0" algn="l">
              <a:lnSpc>
                <a:spcPct val="100000"/>
              </a:lnSpc>
              <a:spcBef>
                <a:spcPts val="0"/>
              </a:spcBef>
              <a:spcAft>
                <a:spcPts val="0"/>
              </a:spcAft>
              <a:buSzPts val="2400"/>
              <a:buChar char="○"/>
            </a:pPr>
            <a:r>
              <a:rPr lang="en"/>
              <a:t>Be polite, but firm - keep asking until you feel you could deliver a working function.</a:t>
            </a:r>
            <a:endParaRPr/>
          </a:p>
          <a:p>
            <a:pPr indent="-381000" lvl="1" marL="914400" marR="0" rtl="0" algn="l">
              <a:lnSpc>
                <a:spcPct val="100000"/>
              </a:lnSpc>
              <a:spcBef>
                <a:spcPts val="0"/>
              </a:spcBef>
              <a:spcAft>
                <a:spcPts val="0"/>
              </a:spcAft>
              <a:buSzPts val="2400"/>
              <a:buChar char="○"/>
            </a:pPr>
            <a:r>
              <a:rPr lang="en"/>
              <a:t>Follow up after writing requirements down. </a:t>
            </a:r>
            <a:endParaRPr/>
          </a:p>
        </p:txBody>
      </p:sp>
      <p:sp>
        <p:nvSpPr>
          <p:cNvPr id="148" name="Google Shape;148;p1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Viewpoint-Oriented Analysis</a:t>
            </a:r>
            <a:endParaRPr/>
          </a:p>
        </p:txBody>
      </p:sp>
      <p:sp>
        <p:nvSpPr>
          <p:cNvPr id="154" name="Google Shape;154;p2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Stakeholders represent different ways of looking at a problem (different viewpoints).</a:t>
            </a:r>
            <a:endParaRPr/>
          </a:p>
          <a:p>
            <a:pPr indent="-419100" lvl="0" marL="457200" marR="0" rtl="0" algn="l">
              <a:lnSpc>
                <a:spcPct val="100000"/>
              </a:lnSpc>
              <a:spcBef>
                <a:spcPts val="0"/>
              </a:spcBef>
              <a:spcAft>
                <a:spcPts val="0"/>
              </a:spcAft>
              <a:buSzPts val="3000"/>
              <a:buChar char="●"/>
            </a:pPr>
            <a:r>
              <a:rPr lang="en"/>
              <a:t>Looking at problems from multiple viewpoints tends to lead to solved problems.</a:t>
            </a:r>
            <a:endParaRPr/>
          </a:p>
          <a:p>
            <a:pPr indent="-419100" lvl="0" marL="457200" marR="0" rtl="0" algn="l">
              <a:lnSpc>
                <a:spcPct val="100000"/>
              </a:lnSpc>
              <a:spcBef>
                <a:spcPts val="0"/>
              </a:spcBef>
              <a:spcAft>
                <a:spcPts val="0"/>
              </a:spcAft>
              <a:buSzPts val="3000"/>
              <a:buChar char="●"/>
            </a:pPr>
            <a:r>
              <a:rPr lang="en"/>
              <a:t>There is no single correct way to analyze system requirements, collect the different viewpoints and work out the system that best matches all of them.</a:t>
            </a:r>
            <a:endParaRPr/>
          </a:p>
        </p:txBody>
      </p:sp>
      <p:sp>
        <p:nvSpPr>
          <p:cNvPr id="155" name="Google Shape;155;p2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Types of Viewpoint</a:t>
            </a:r>
            <a:endParaRPr/>
          </a:p>
        </p:txBody>
      </p:sp>
      <p:sp>
        <p:nvSpPr>
          <p:cNvPr id="161" name="Google Shape;161;p2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Receivers of services</a:t>
            </a:r>
            <a:endParaRPr/>
          </a:p>
          <a:p>
            <a:pPr indent="-381000" lvl="1" marL="914400" marR="0" rtl="0" algn="l">
              <a:lnSpc>
                <a:spcPct val="100000"/>
              </a:lnSpc>
              <a:spcBef>
                <a:spcPts val="0"/>
              </a:spcBef>
              <a:spcAft>
                <a:spcPts val="0"/>
              </a:spcAft>
              <a:buSzPts val="2400"/>
              <a:buChar char="○"/>
            </a:pPr>
            <a:r>
              <a:rPr lang="en"/>
              <a:t>People or systems that receive services from your system.</a:t>
            </a:r>
            <a:endParaRPr/>
          </a:p>
          <a:p>
            <a:pPr indent="-419100" lvl="0" marL="457200" rtl="0" algn="l">
              <a:spcBef>
                <a:spcPts val="0"/>
              </a:spcBef>
              <a:spcAft>
                <a:spcPts val="0"/>
              </a:spcAft>
              <a:buSzPts val="3000"/>
              <a:buChar char="●"/>
            </a:pPr>
            <a:r>
              <a:rPr lang="en"/>
              <a:t>Data sources or sinks</a:t>
            </a:r>
            <a:endParaRPr/>
          </a:p>
          <a:p>
            <a:pPr indent="-381000" lvl="1" marL="914400" rtl="0" algn="l">
              <a:spcBef>
                <a:spcPts val="0"/>
              </a:spcBef>
              <a:spcAft>
                <a:spcPts val="0"/>
              </a:spcAft>
              <a:buSzPts val="2400"/>
              <a:buChar char="○"/>
            </a:pPr>
            <a:r>
              <a:rPr lang="en"/>
              <a:t>What kind of data is produced or consumed by the stakeholders and system?</a:t>
            </a:r>
            <a:endParaRPr/>
          </a:p>
          <a:p>
            <a:pPr indent="-419100" lvl="0" marL="457200" marR="0" rtl="0" algn="l">
              <a:lnSpc>
                <a:spcPct val="100000"/>
              </a:lnSpc>
              <a:spcBef>
                <a:spcPts val="0"/>
              </a:spcBef>
              <a:spcAft>
                <a:spcPts val="0"/>
              </a:spcAft>
              <a:buSzPts val="3000"/>
              <a:buChar char="●"/>
            </a:pPr>
            <a:r>
              <a:rPr lang="en"/>
              <a:t>Experts in the domain</a:t>
            </a:r>
            <a:endParaRPr/>
          </a:p>
          <a:p>
            <a:pPr indent="-381000" lvl="1" marL="914400" marR="0" rtl="0" algn="l">
              <a:lnSpc>
                <a:spcPct val="100000"/>
              </a:lnSpc>
              <a:spcBef>
                <a:spcPts val="0"/>
              </a:spcBef>
              <a:spcAft>
                <a:spcPts val="0"/>
              </a:spcAft>
              <a:buSzPts val="2400"/>
              <a:buChar char="○"/>
            </a:pPr>
            <a:r>
              <a:rPr lang="en"/>
              <a:t>Tend to notice details that novices will miss.</a:t>
            </a:r>
            <a:endParaRPr/>
          </a:p>
        </p:txBody>
      </p:sp>
      <p:sp>
        <p:nvSpPr>
          <p:cNvPr id="162" name="Google Shape;162;p2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Banking Viewpoints</a:t>
            </a:r>
            <a:endParaRPr/>
          </a:p>
        </p:txBody>
      </p:sp>
      <p:sp>
        <p:nvSpPr>
          <p:cNvPr id="168" name="Google Shape;168;p2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b="1" lang="en"/>
              <a:t>What are some of the stakeholders to consider for a bank account management system?</a:t>
            </a:r>
            <a:endParaRPr b="1"/>
          </a:p>
        </p:txBody>
      </p:sp>
      <p:sp>
        <p:nvSpPr>
          <p:cNvPr id="169" name="Google Shape;169;p22"/>
          <p:cNvSpPr txBox="1"/>
          <p:nvPr>
            <p:ph idx="1" type="body"/>
          </p:nvPr>
        </p:nvSpPr>
        <p:spPr>
          <a:xfrm>
            <a:off x="457200" y="3248475"/>
            <a:ext cx="8538600" cy="14352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Bank Teller</a:t>
            </a:r>
            <a:endParaRPr/>
          </a:p>
          <a:p>
            <a:pPr indent="-419100" lvl="0" marL="457200" marR="0" rtl="0" algn="l">
              <a:lnSpc>
                <a:spcPct val="100000"/>
              </a:lnSpc>
              <a:spcBef>
                <a:spcPts val="0"/>
              </a:spcBef>
              <a:spcAft>
                <a:spcPts val="0"/>
              </a:spcAft>
              <a:buSzPts val="3000"/>
              <a:buChar char="●"/>
            </a:pPr>
            <a:r>
              <a:rPr lang="en"/>
              <a:t>Account Holder</a:t>
            </a:r>
            <a:endParaRPr/>
          </a:p>
          <a:p>
            <a:pPr indent="-419100" lvl="0" marL="457200" marR="0" rtl="0" algn="l">
              <a:lnSpc>
                <a:spcPct val="100000"/>
              </a:lnSpc>
              <a:spcBef>
                <a:spcPts val="0"/>
              </a:spcBef>
              <a:spcAft>
                <a:spcPts val="0"/>
              </a:spcAft>
              <a:buSzPts val="3000"/>
              <a:buChar char="●"/>
            </a:pPr>
            <a:r>
              <a:rPr lang="en"/>
              <a:t>Merchant</a:t>
            </a:r>
            <a:endParaRPr/>
          </a:p>
          <a:p>
            <a:pPr indent="0" lvl="0" marL="0" marR="0" rtl="0" algn="l">
              <a:lnSpc>
                <a:spcPct val="100000"/>
              </a:lnSpc>
              <a:spcBef>
                <a:spcPts val="600"/>
              </a:spcBef>
              <a:spcAft>
                <a:spcPts val="0"/>
              </a:spcAft>
              <a:buNone/>
            </a:pPr>
            <a:r>
              <a:t/>
            </a:r>
            <a:endParaRPr sz="1100"/>
          </a:p>
          <a:p>
            <a:pPr indent="0" lvl="0" marL="0" marR="0" rtl="0" algn="l">
              <a:lnSpc>
                <a:spcPct val="100000"/>
              </a:lnSpc>
              <a:spcBef>
                <a:spcPts val="600"/>
              </a:spcBef>
              <a:spcAft>
                <a:spcPts val="0"/>
              </a:spcAft>
              <a:buNone/>
            </a:pPr>
            <a:r>
              <a:rPr b="1" lang="en"/>
              <a:t>What are some of the things these stakeholders would want to accomplish?</a:t>
            </a:r>
            <a:endParaRPr b="1"/>
          </a:p>
        </p:txBody>
      </p:sp>
      <p:sp>
        <p:nvSpPr>
          <p:cNvPr id="170" name="Google Shape;170;p2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
                                        <p:tgtEl>
                                          <p:spTgt spid="1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3"/>
          <p:cNvSpPr txBox="1"/>
          <p:nvPr>
            <p:ph idx="4294967295" type="title"/>
          </p:nvPr>
        </p:nvSpPr>
        <p:spPr>
          <a:xfrm>
            <a:off x="759375" y="2555975"/>
            <a:ext cx="7706700" cy="154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t>Introducing Use Cases</a:t>
            </a:r>
            <a:endParaRPr b="0" sz="3000"/>
          </a:p>
        </p:txBody>
      </p:sp>
      <p:sp>
        <p:nvSpPr>
          <p:cNvPr id="176" name="Google Shape;176;p2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a Use Case?</a:t>
            </a:r>
            <a:endParaRPr/>
          </a:p>
        </p:txBody>
      </p:sp>
      <p:sp>
        <p:nvSpPr>
          <p:cNvPr id="182" name="Google Shape;182;p2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A </a:t>
            </a:r>
            <a:r>
              <a:rPr b="1" lang="en"/>
              <a:t>use case</a:t>
            </a:r>
            <a:r>
              <a:rPr lang="en"/>
              <a:t> captures some visible function of the system. </a:t>
            </a:r>
            <a:endParaRPr/>
          </a:p>
          <a:p>
            <a:pPr indent="-419100" lvl="0" marL="457200" marR="0" rtl="0" algn="l">
              <a:lnSpc>
                <a:spcPct val="100000"/>
              </a:lnSpc>
              <a:spcBef>
                <a:spcPts val="600"/>
              </a:spcBef>
              <a:spcAft>
                <a:spcPts val="0"/>
              </a:spcAft>
              <a:buSzPts val="3000"/>
              <a:buChar char="●"/>
            </a:pPr>
            <a:r>
              <a:rPr lang="en"/>
              <a:t>A use case is a </a:t>
            </a:r>
            <a:r>
              <a:rPr b="1" lang="en"/>
              <a:t>goal</a:t>
            </a:r>
            <a:r>
              <a:rPr lang="en"/>
              <a:t> that an actor can  accomplish using a system, through a series of </a:t>
            </a:r>
            <a:r>
              <a:rPr b="1" lang="en"/>
              <a:t>user interactions.</a:t>
            </a:r>
            <a:endParaRPr b="1"/>
          </a:p>
          <a:p>
            <a:pPr indent="-381000" lvl="1" marL="914400" marR="0" rtl="0" algn="l">
              <a:lnSpc>
                <a:spcPct val="100000"/>
              </a:lnSpc>
              <a:spcBef>
                <a:spcPts val="0"/>
              </a:spcBef>
              <a:spcAft>
                <a:spcPts val="0"/>
              </a:spcAft>
              <a:buSzPts val="2400"/>
              <a:buChar char="○"/>
            </a:pPr>
            <a:r>
              <a:rPr lang="en"/>
              <a:t>Transfer funds.</a:t>
            </a:r>
            <a:endParaRPr/>
          </a:p>
          <a:p>
            <a:pPr indent="-381000" lvl="1" marL="914400" marR="0" rtl="0" algn="l">
              <a:lnSpc>
                <a:spcPct val="100000"/>
              </a:lnSpc>
              <a:spcBef>
                <a:spcPts val="0"/>
              </a:spcBef>
              <a:spcAft>
                <a:spcPts val="0"/>
              </a:spcAft>
              <a:buSzPts val="2400"/>
              <a:buChar char="○"/>
            </a:pPr>
            <a:r>
              <a:rPr lang="en"/>
              <a:t>Query balance.</a:t>
            </a:r>
            <a:endParaRPr/>
          </a:p>
          <a:p>
            <a:pPr indent="-419100" lvl="0" marL="457200" marR="0" rtl="0" algn="l">
              <a:lnSpc>
                <a:spcPct val="100000"/>
              </a:lnSpc>
              <a:spcBef>
                <a:spcPts val="0"/>
              </a:spcBef>
              <a:spcAft>
                <a:spcPts val="0"/>
              </a:spcAft>
              <a:buSzPts val="3000"/>
              <a:buChar char="●"/>
            </a:pPr>
            <a:r>
              <a:rPr lang="en"/>
              <a:t>This may be a large or small function.</a:t>
            </a:r>
            <a:endParaRPr/>
          </a:p>
          <a:p>
            <a:pPr indent="-381000" lvl="1" marL="914400" marR="0" rtl="0" algn="l">
              <a:lnSpc>
                <a:spcPct val="100000"/>
              </a:lnSpc>
              <a:spcBef>
                <a:spcPts val="0"/>
              </a:spcBef>
              <a:spcAft>
                <a:spcPts val="0"/>
              </a:spcAft>
              <a:buSzPts val="2400"/>
              <a:buChar char="○"/>
            </a:pPr>
            <a:r>
              <a:rPr lang="en"/>
              <a:t>Depends on the chosen level of detail.</a:t>
            </a:r>
            <a:endParaRPr/>
          </a:p>
          <a:p>
            <a:pPr indent="-381000" lvl="1" marL="914400" marR="0" rtl="0" algn="l">
              <a:lnSpc>
                <a:spcPct val="100000"/>
              </a:lnSpc>
              <a:spcBef>
                <a:spcPts val="0"/>
              </a:spcBef>
              <a:spcAft>
                <a:spcPts val="0"/>
              </a:spcAft>
              <a:buSzPts val="2400"/>
              <a:buChar char="○"/>
            </a:pPr>
            <a:r>
              <a:rPr lang="en"/>
              <a:t>Withdraw Funds vs Validate PIN </a:t>
            </a:r>
            <a:endParaRPr/>
          </a:p>
        </p:txBody>
      </p:sp>
      <p:sp>
        <p:nvSpPr>
          <p:cNvPr id="183" name="Google Shape;183;p2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Use Cases</a:t>
            </a:r>
            <a:endParaRPr/>
          </a:p>
        </p:txBody>
      </p:sp>
      <p:sp>
        <p:nvSpPr>
          <p:cNvPr id="189" name="Google Shape;189;p2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Accompanied by a </a:t>
            </a:r>
            <a:r>
              <a:rPr b="1" lang="en"/>
              <a:t>use case description</a:t>
            </a:r>
            <a:r>
              <a:rPr lang="en"/>
              <a:t> detailing the user interactions required to accomplish the use case.</a:t>
            </a:r>
            <a:endParaRPr/>
          </a:p>
          <a:p>
            <a:pPr indent="-419100" lvl="0" marL="457200" marR="0" rtl="0" algn="l">
              <a:lnSpc>
                <a:spcPct val="100000"/>
              </a:lnSpc>
              <a:spcBef>
                <a:spcPts val="0"/>
              </a:spcBef>
              <a:spcAft>
                <a:spcPts val="0"/>
              </a:spcAft>
              <a:buSzPts val="3000"/>
              <a:buChar char="●"/>
            </a:pPr>
            <a:r>
              <a:rPr lang="en"/>
              <a:t>Acquired through interviews with stakeholders and viewpoint analysis.</a:t>
            </a:r>
            <a:endParaRPr/>
          </a:p>
          <a:p>
            <a:pPr indent="-419100" lvl="0" marL="457200" marR="0" rtl="0" algn="l">
              <a:lnSpc>
                <a:spcPct val="100000"/>
              </a:lnSpc>
              <a:spcBef>
                <a:spcPts val="0"/>
              </a:spcBef>
              <a:spcAft>
                <a:spcPts val="0"/>
              </a:spcAft>
              <a:buSzPts val="3000"/>
              <a:buChar char="●"/>
            </a:pPr>
            <a:r>
              <a:rPr lang="en"/>
              <a:t>Useful for eliciting and refining requirements.</a:t>
            </a:r>
            <a:endParaRPr/>
          </a:p>
        </p:txBody>
      </p:sp>
      <p:sp>
        <p:nvSpPr>
          <p:cNvPr id="190" name="Google Shape;190;p2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6"/>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an Actor?</a:t>
            </a:r>
            <a:endParaRPr/>
          </a:p>
        </p:txBody>
      </p:sp>
      <p:sp>
        <p:nvSpPr>
          <p:cNvPr id="196" name="Google Shape;196;p26"/>
          <p:cNvSpPr txBox="1"/>
          <p:nvPr>
            <p:ph idx="1" type="body"/>
          </p:nvPr>
        </p:nvSpPr>
        <p:spPr>
          <a:xfrm>
            <a:off x="2453350" y="1600200"/>
            <a:ext cx="62334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An </a:t>
            </a:r>
            <a:r>
              <a:rPr b="1" lang="en"/>
              <a:t>actor </a:t>
            </a:r>
            <a:r>
              <a:rPr lang="en"/>
              <a:t>is a role a user plays with respect to the system.</a:t>
            </a:r>
            <a:endParaRPr/>
          </a:p>
          <a:p>
            <a:pPr indent="-381000" lvl="0" marL="457200" marR="0" rtl="0" algn="l">
              <a:lnSpc>
                <a:spcPct val="100000"/>
              </a:lnSpc>
              <a:spcBef>
                <a:spcPts val="600"/>
              </a:spcBef>
              <a:spcAft>
                <a:spcPts val="0"/>
              </a:spcAft>
              <a:buSzPts val="2400"/>
              <a:buChar char="●"/>
            </a:pPr>
            <a:r>
              <a:rPr lang="en" sz="2400"/>
              <a:t>Actors carry out use cases. An actor can perform many use cases. A use case can involve multiple actors. </a:t>
            </a:r>
            <a:endParaRPr sz="2400"/>
          </a:p>
          <a:p>
            <a:pPr indent="-381000" lvl="0" marL="457200" marR="0" rtl="0" algn="l">
              <a:lnSpc>
                <a:spcPct val="100000"/>
              </a:lnSpc>
              <a:spcBef>
                <a:spcPts val="0"/>
              </a:spcBef>
              <a:spcAft>
                <a:spcPts val="0"/>
              </a:spcAft>
              <a:buSzPts val="2400"/>
              <a:buChar char="●"/>
            </a:pPr>
            <a:r>
              <a:rPr lang="en" sz="2400"/>
              <a:t>A single user can be multiple actors, depending on how they use a system.</a:t>
            </a:r>
            <a:endParaRPr sz="2400"/>
          </a:p>
          <a:p>
            <a:pPr indent="-381000" lvl="0" marL="457200" marR="0" rtl="0" algn="l">
              <a:lnSpc>
                <a:spcPct val="100000"/>
              </a:lnSpc>
              <a:spcBef>
                <a:spcPts val="0"/>
              </a:spcBef>
              <a:spcAft>
                <a:spcPts val="0"/>
              </a:spcAft>
              <a:buSzPts val="2400"/>
              <a:buChar char="●"/>
            </a:pPr>
            <a:r>
              <a:rPr lang="en" sz="2400"/>
              <a:t>Actors do not need to be human - can be an external system (hardware or software) that interacts with the system being built.</a:t>
            </a:r>
            <a:endParaRPr sz="2400"/>
          </a:p>
          <a:p>
            <a:pPr indent="0" lvl="0" marL="0" marR="0" rtl="0" algn="l">
              <a:lnSpc>
                <a:spcPct val="100000"/>
              </a:lnSpc>
              <a:spcBef>
                <a:spcPts val="600"/>
              </a:spcBef>
              <a:spcAft>
                <a:spcPts val="0"/>
              </a:spcAft>
              <a:buNone/>
            </a:pPr>
            <a:r>
              <a:t/>
            </a:r>
            <a:endParaRPr sz="2400"/>
          </a:p>
        </p:txBody>
      </p:sp>
      <p:sp>
        <p:nvSpPr>
          <p:cNvPr id="197" name="Google Shape;197;p26"/>
          <p:cNvSpPr/>
          <p:nvPr/>
        </p:nvSpPr>
        <p:spPr>
          <a:xfrm>
            <a:off x="783513" y="1973238"/>
            <a:ext cx="247500" cy="2715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8" name="Google Shape;198;p26"/>
          <p:cNvCxnSpPr>
            <a:stCxn id="197" idx="4"/>
          </p:cNvCxnSpPr>
          <p:nvPr/>
        </p:nvCxnSpPr>
        <p:spPr>
          <a:xfrm>
            <a:off x="907263" y="2244738"/>
            <a:ext cx="0" cy="346800"/>
          </a:xfrm>
          <a:prstGeom prst="straightConnector1">
            <a:avLst/>
          </a:prstGeom>
          <a:noFill/>
          <a:ln cap="flat" cmpd="sng" w="19050">
            <a:solidFill>
              <a:schemeClr val="dk2"/>
            </a:solidFill>
            <a:prstDash val="solid"/>
            <a:round/>
            <a:headEnd len="med" w="med" type="none"/>
            <a:tailEnd len="med" w="med" type="none"/>
          </a:ln>
        </p:spPr>
      </p:cxnSp>
      <p:cxnSp>
        <p:nvCxnSpPr>
          <p:cNvPr id="199" name="Google Shape;199;p26"/>
          <p:cNvCxnSpPr/>
          <p:nvPr/>
        </p:nvCxnSpPr>
        <p:spPr>
          <a:xfrm flipH="1">
            <a:off x="828663" y="2591538"/>
            <a:ext cx="78600" cy="146100"/>
          </a:xfrm>
          <a:prstGeom prst="straightConnector1">
            <a:avLst/>
          </a:prstGeom>
          <a:noFill/>
          <a:ln cap="flat" cmpd="sng" w="19050">
            <a:solidFill>
              <a:schemeClr val="dk2"/>
            </a:solidFill>
            <a:prstDash val="solid"/>
            <a:round/>
            <a:headEnd len="med" w="med" type="none"/>
            <a:tailEnd len="med" w="med" type="none"/>
          </a:ln>
        </p:spPr>
      </p:cxnSp>
      <p:cxnSp>
        <p:nvCxnSpPr>
          <p:cNvPr id="200" name="Google Shape;200;p26"/>
          <p:cNvCxnSpPr/>
          <p:nvPr/>
        </p:nvCxnSpPr>
        <p:spPr>
          <a:xfrm>
            <a:off x="907263" y="2591538"/>
            <a:ext cx="78600" cy="146100"/>
          </a:xfrm>
          <a:prstGeom prst="straightConnector1">
            <a:avLst/>
          </a:prstGeom>
          <a:noFill/>
          <a:ln cap="flat" cmpd="sng" w="19050">
            <a:solidFill>
              <a:schemeClr val="dk2"/>
            </a:solidFill>
            <a:prstDash val="solid"/>
            <a:round/>
            <a:headEnd len="med" w="med" type="none"/>
            <a:tailEnd len="med" w="med" type="none"/>
          </a:ln>
        </p:spPr>
      </p:cxnSp>
      <p:cxnSp>
        <p:nvCxnSpPr>
          <p:cNvPr id="201" name="Google Shape;201;p26"/>
          <p:cNvCxnSpPr/>
          <p:nvPr/>
        </p:nvCxnSpPr>
        <p:spPr>
          <a:xfrm>
            <a:off x="772263" y="2389213"/>
            <a:ext cx="258600" cy="0"/>
          </a:xfrm>
          <a:prstGeom prst="straightConnector1">
            <a:avLst/>
          </a:prstGeom>
          <a:noFill/>
          <a:ln cap="flat" cmpd="sng" w="19050">
            <a:solidFill>
              <a:schemeClr val="dk2"/>
            </a:solidFill>
            <a:prstDash val="solid"/>
            <a:round/>
            <a:headEnd len="med" w="med" type="none"/>
            <a:tailEnd len="med" w="med" type="none"/>
          </a:ln>
        </p:spPr>
      </p:cxnSp>
      <p:sp>
        <p:nvSpPr>
          <p:cNvPr id="202" name="Google Shape;202;p26"/>
          <p:cNvSpPr txBox="1"/>
          <p:nvPr/>
        </p:nvSpPr>
        <p:spPr>
          <a:xfrm>
            <a:off x="339513" y="2670613"/>
            <a:ext cx="1135500" cy="2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Account Holder</a:t>
            </a:r>
            <a:endParaRPr/>
          </a:p>
        </p:txBody>
      </p:sp>
      <p:sp>
        <p:nvSpPr>
          <p:cNvPr id="203" name="Google Shape;203;p26"/>
          <p:cNvSpPr/>
          <p:nvPr/>
        </p:nvSpPr>
        <p:spPr>
          <a:xfrm>
            <a:off x="1333950" y="3499550"/>
            <a:ext cx="247500" cy="2715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4" name="Google Shape;204;p26"/>
          <p:cNvCxnSpPr>
            <a:stCxn id="203" idx="4"/>
          </p:cNvCxnSpPr>
          <p:nvPr/>
        </p:nvCxnSpPr>
        <p:spPr>
          <a:xfrm>
            <a:off x="1457700" y="3771050"/>
            <a:ext cx="0" cy="346800"/>
          </a:xfrm>
          <a:prstGeom prst="straightConnector1">
            <a:avLst/>
          </a:prstGeom>
          <a:noFill/>
          <a:ln cap="flat" cmpd="sng" w="19050">
            <a:solidFill>
              <a:schemeClr val="dk2"/>
            </a:solidFill>
            <a:prstDash val="solid"/>
            <a:round/>
            <a:headEnd len="med" w="med" type="none"/>
            <a:tailEnd len="med" w="med" type="none"/>
          </a:ln>
        </p:spPr>
      </p:cxnSp>
      <p:cxnSp>
        <p:nvCxnSpPr>
          <p:cNvPr id="205" name="Google Shape;205;p26"/>
          <p:cNvCxnSpPr/>
          <p:nvPr/>
        </p:nvCxnSpPr>
        <p:spPr>
          <a:xfrm flipH="1">
            <a:off x="1379100" y="4117850"/>
            <a:ext cx="78600" cy="146100"/>
          </a:xfrm>
          <a:prstGeom prst="straightConnector1">
            <a:avLst/>
          </a:prstGeom>
          <a:noFill/>
          <a:ln cap="flat" cmpd="sng" w="19050">
            <a:solidFill>
              <a:schemeClr val="dk2"/>
            </a:solidFill>
            <a:prstDash val="solid"/>
            <a:round/>
            <a:headEnd len="med" w="med" type="none"/>
            <a:tailEnd len="med" w="med" type="none"/>
          </a:ln>
        </p:spPr>
      </p:cxnSp>
      <p:cxnSp>
        <p:nvCxnSpPr>
          <p:cNvPr id="206" name="Google Shape;206;p26"/>
          <p:cNvCxnSpPr/>
          <p:nvPr/>
        </p:nvCxnSpPr>
        <p:spPr>
          <a:xfrm>
            <a:off x="1457700" y="4117850"/>
            <a:ext cx="78600" cy="146100"/>
          </a:xfrm>
          <a:prstGeom prst="straightConnector1">
            <a:avLst/>
          </a:prstGeom>
          <a:noFill/>
          <a:ln cap="flat" cmpd="sng" w="19050">
            <a:solidFill>
              <a:schemeClr val="dk2"/>
            </a:solidFill>
            <a:prstDash val="solid"/>
            <a:round/>
            <a:headEnd len="med" w="med" type="none"/>
            <a:tailEnd len="med" w="med" type="none"/>
          </a:ln>
        </p:spPr>
      </p:cxnSp>
      <p:cxnSp>
        <p:nvCxnSpPr>
          <p:cNvPr id="207" name="Google Shape;207;p26"/>
          <p:cNvCxnSpPr/>
          <p:nvPr/>
        </p:nvCxnSpPr>
        <p:spPr>
          <a:xfrm>
            <a:off x="1322700" y="3915525"/>
            <a:ext cx="258600" cy="0"/>
          </a:xfrm>
          <a:prstGeom prst="straightConnector1">
            <a:avLst/>
          </a:prstGeom>
          <a:noFill/>
          <a:ln cap="flat" cmpd="sng" w="19050">
            <a:solidFill>
              <a:schemeClr val="dk2"/>
            </a:solidFill>
            <a:prstDash val="solid"/>
            <a:round/>
            <a:headEnd len="med" w="med" type="none"/>
            <a:tailEnd len="med" w="med" type="none"/>
          </a:ln>
        </p:spPr>
      </p:cxnSp>
      <p:sp>
        <p:nvSpPr>
          <p:cNvPr id="208" name="Google Shape;208;p26"/>
          <p:cNvSpPr txBox="1"/>
          <p:nvPr/>
        </p:nvSpPr>
        <p:spPr>
          <a:xfrm>
            <a:off x="889950" y="4196925"/>
            <a:ext cx="1135500" cy="2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User Database</a:t>
            </a:r>
            <a:endParaRPr/>
          </a:p>
        </p:txBody>
      </p:sp>
      <p:sp>
        <p:nvSpPr>
          <p:cNvPr id="209" name="Google Shape;209;p26"/>
          <p:cNvSpPr/>
          <p:nvPr/>
        </p:nvSpPr>
        <p:spPr>
          <a:xfrm>
            <a:off x="1333950" y="4987475"/>
            <a:ext cx="247500" cy="2715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0" name="Google Shape;210;p26"/>
          <p:cNvCxnSpPr>
            <a:stCxn id="209" idx="4"/>
          </p:cNvCxnSpPr>
          <p:nvPr/>
        </p:nvCxnSpPr>
        <p:spPr>
          <a:xfrm>
            <a:off x="1457700" y="5258975"/>
            <a:ext cx="0" cy="346800"/>
          </a:xfrm>
          <a:prstGeom prst="straightConnector1">
            <a:avLst/>
          </a:prstGeom>
          <a:noFill/>
          <a:ln cap="flat" cmpd="sng" w="19050">
            <a:solidFill>
              <a:schemeClr val="dk2"/>
            </a:solidFill>
            <a:prstDash val="solid"/>
            <a:round/>
            <a:headEnd len="med" w="med" type="none"/>
            <a:tailEnd len="med" w="med" type="none"/>
          </a:ln>
        </p:spPr>
      </p:cxnSp>
      <p:cxnSp>
        <p:nvCxnSpPr>
          <p:cNvPr id="211" name="Google Shape;211;p26"/>
          <p:cNvCxnSpPr/>
          <p:nvPr/>
        </p:nvCxnSpPr>
        <p:spPr>
          <a:xfrm flipH="1">
            <a:off x="1379100" y="5605775"/>
            <a:ext cx="78600" cy="146100"/>
          </a:xfrm>
          <a:prstGeom prst="straightConnector1">
            <a:avLst/>
          </a:prstGeom>
          <a:noFill/>
          <a:ln cap="flat" cmpd="sng" w="19050">
            <a:solidFill>
              <a:schemeClr val="dk2"/>
            </a:solidFill>
            <a:prstDash val="solid"/>
            <a:round/>
            <a:headEnd len="med" w="med" type="none"/>
            <a:tailEnd len="med" w="med" type="none"/>
          </a:ln>
        </p:spPr>
      </p:cxnSp>
      <p:cxnSp>
        <p:nvCxnSpPr>
          <p:cNvPr id="212" name="Google Shape;212;p26"/>
          <p:cNvCxnSpPr/>
          <p:nvPr/>
        </p:nvCxnSpPr>
        <p:spPr>
          <a:xfrm>
            <a:off x="1457700" y="5605775"/>
            <a:ext cx="78600" cy="146100"/>
          </a:xfrm>
          <a:prstGeom prst="straightConnector1">
            <a:avLst/>
          </a:prstGeom>
          <a:noFill/>
          <a:ln cap="flat" cmpd="sng" w="19050">
            <a:solidFill>
              <a:schemeClr val="dk2"/>
            </a:solidFill>
            <a:prstDash val="solid"/>
            <a:round/>
            <a:headEnd len="med" w="med" type="none"/>
            <a:tailEnd len="med" w="med" type="none"/>
          </a:ln>
        </p:spPr>
      </p:cxnSp>
      <p:cxnSp>
        <p:nvCxnSpPr>
          <p:cNvPr id="213" name="Google Shape;213;p26"/>
          <p:cNvCxnSpPr/>
          <p:nvPr/>
        </p:nvCxnSpPr>
        <p:spPr>
          <a:xfrm>
            <a:off x="1322700" y="5403450"/>
            <a:ext cx="258600" cy="0"/>
          </a:xfrm>
          <a:prstGeom prst="straightConnector1">
            <a:avLst/>
          </a:prstGeom>
          <a:noFill/>
          <a:ln cap="flat" cmpd="sng" w="19050">
            <a:solidFill>
              <a:schemeClr val="dk2"/>
            </a:solidFill>
            <a:prstDash val="solid"/>
            <a:round/>
            <a:headEnd len="med" w="med" type="none"/>
            <a:tailEnd len="med" w="med" type="none"/>
          </a:ln>
        </p:spPr>
      </p:cxnSp>
      <p:sp>
        <p:nvSpPr>
          <p:cNvPr id="214" name="Google Shape;214;p26"/>
          <p:cNvSpPr txBox="1"/>
          <p:nvPr/>
        </p:nvSpPr>
        <p:spPr>
          <a:xfrm>
            <a:off x="889950" y="5684850"/>
            <a:ext cx="1135500" cy="2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Automated Billing System</a:t>
            </a:r>
            <a:endParaRPr/>
          </a:p>
        </p:txBody>
      </p:sp>
      <p:sp>
        <p:nvSpPr>
          <p:cNvPr id="215" name="Google Shape;215;p26"/>
          <p:cNvSpPr/>
          <p:nvPr/>
        </p:nvSpPr>
        <p:spPr>
          <a:xfrm>
            <a:off x="1805788" y="1975388"/>
            <a:ext cx="247500" cy="271500"/>
          </a:xfrm>
          <a:prstGeom prst="ellipse">
            <a:avLst/>
          </a:prstGeom>
          <a:solidFill>
            <a:schemeClr val="lt2"/>
          </a:solidFill>
          <a:ln cap="flat" cmpd="sng" w="1905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6" name="Google Shape;216;p26"/>
          <p:cNvCxnSpPr>
            <a:stCxn id="215" idx="4"/>
          </p:cNvCxnSpPr>
          <p:nvPr/>
        </p:nvCxnSpPr>
        <p:spPr>
          <a:xfrm>
            <a:off x="1929538" y="2246888"/>
            <a:ext cx="0" cy="346800"/>
          </a:xfrm>
          <a:prstGeom prst="straightConnector1">
            <a:avLst/>
          </a:prstGeom>
          <a:noFill/>
          <a:ln cap="flat" cmpd="sng" w="19050">
            <a:solidFill>
              <a:srgbClr val="274E13"/>
            </a:solidFill>
            <a:prstDash val="solid"/>
            <a:round/>
            <a:headEnd len="med" w="med" type="none"/>
            <a:tailEnd len="med" w="med" type="none"/>
          </a:ln>
        </p:spPr>
      </p:cxnSp>
      <p:cxnSp>
        <p:nvCxnSpPr>
          <p:cNvPr id="217" name="Google Shape;217;p26"/>
          <p:cNvCxnSpPr/>
          <p:nvPr/>
        </p:nvCxnSpPr>
        <p:spPr>
          <a:xfrm flipH="1">
            <a:off x="1850938" y="2593688"/>
            <a:ext cx="78600" cy="146100"/>
          </a:xfrm>
          <a:prstGeom prst="straightConnector1">
            <a:avLst/>
          </a:prstGeom>
          <a:noFill/>
          <a:ln cap="flat" cmpd="sng" w="19050">
            <a:solidFill>
              <a:srgbClr val="274E13"/>
            </a:solidFill>
            <a:prstDash val="solid"/>
            <a:round/>
            <a:headEnd len="med" w="med" type="none"/>
            <a:tailEnd len="med" w="med" type="none"/>
          </a:ln>
        </p:spPr>
      </p:cxnSp>
      <p:cxnSp>
        <p:nvCxnSpPr>
          <p:cNvPr id="218" name="Google Shape;218;p26"/>
          <p:cNvCxnSpPr/>
          <p:nvPr/>
        </p:nvCxnSpPr>
        <p:spPr>
          <a:xfrm>
            <a:off x="1929538" y="2593688"/>
            <a:ext cx="78600" cy="146100"/>
          </a:xfrm>
          <a:prstGeom prst="straightConnector1">
            <a:avLst/>
          </a:prstGeom>
          <a:noFill/>
          <a:ln cap="flat" cmpd="sng" w="19050">
            <a:solidFill>
              <a:srgbClr val="274E13"/>
            </a:solidFill>
            <a:prstDash val="solid"/>
            <a:round/>
            <a:headEnd len="med" w="med" type="none"/>
            <a:tailEnd len="med" w="med" type="none"/>
          </a:ln>
        </p:spPr>
      </p:cxnSp>
      <p:cxnSp>
        <p:nvCxnSpPr>
          <p:cNvPr id="219" name="Google Shape;219;p26"/>
          <p:cNvCxnSpPr/>
          <p:nvPr/>
        </p:nvCxnSpPr>
        <p:spPr>
          <a:xfrm>
            <a:off x="1794538" y="2391363"/>
            <a:ext cx="258600" cy="0"/>
          </a:xfrm>
          <a:prstGeom prst="straightConnector1">
            <a:avLst/>
          </a:prstGeom>
          <a:noFill/>
          <a:ln cap="flat" cmpd="sng" w="19050">
            <a:solidFill>
              <a:srgbClr val="274E13"/>
            </a:solidFill>
            <a:prstDash val="solid"/>
            <a:round/>
            <a:headEnd len="med" w="med" type="none"/>
            <a:tailEnd len="med" w="med" type="none"/>
          </a:ln>
        </p:spPr>
      </p:cxnSp>
      <p:sp>
        <p:nvSpPr>
          <p:cNvPr id="220" name="Google Shape;220;p26"/>
          <p:cNvSpPr txBox="1"/>
          <p:nvPr/>
        </p:nvSpPr>
        <p:spPr>
          <a:xfrm>
            <a:off x="1361788" y="2672763"/>
            <a:ext cx="1135500" cy="2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Bank Teller</a:t>
            </a:r>
            <a:endParaRPr/>
          </a:p>
        </p:txBody>
      </p:sp>
      <p:sp>
        <p:nvSpPr>
          <p:cNvPr id="221" name="Google Shape;221;p2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sp>
        <p:nvSpPr>
          <p:cNvPr id="50" name="Google Shape;50;p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Virtual Elicitation Session</a:t>
            </a:r>
            <a:endParaRPr/>
          </a:p>
        </p:txBody>
      </p:sp>
      <p:sp>
        <p:nvSpPr>
          <p:cNvPr id="51" name="Google Shape;51;p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Graduation Rule Assessment Data System (GRADS)</a:t>
            </a:r>
            <a:endParaRPr/>
          </a:p>
          <a:p>
            <a:pPr indent="-381000" lvl="1" marL="914400" rtl="0" algn="l">
              <a:spcBef>
                <a:spcPts val="0"/>
              </a:spcBef>
              <a:spcAft>
                <a:spcPts val="0"/>
              </a:spcAft>
              <a:buSzPts val="2400"/>
              <a:buChar char="○"/>
            </a:pPr>
            <a:r>
              <a:rPr lang="en"/>
              <a:t>Student progress tracking system</a:t>
            </a:r>
            <a:endParaRPr/>
          </a:p>
          <a:p>
            <a:pPr indent="-381000" lvl="1" marL="914400" rtl="0" algn="l">
              <a:spcBef>
                <a:spcPts val="0"/>
              </a:spcBef>
              <a:spcAft>
                <a:spcPts val="0"/>
              </a:spcAft>
              <a:buSzPts val="2400"/>
              <a:buChar char="○"/>
            </a:pPr>
            <a:r>
              <a:rPr lang="en"/>
              <a:t>Students shall be able to track progress towards attaining their degree, see their GPA, get information on their profile, obtain their transcript, evaluate different planning options, … (what else?)</a:t>
            </a:r>
            <a:endParaRPr/>
          </a:p>
          <a:p>
            <a:pPr indent="-381000" lvl="1" marL="914400" rtl="0" algn="l">
              <a:spcBef>
                <a:spcPts val="0"/>
              </a:spcBef>
              <a:spcAft>
                <a:spcPts val="0"/>
              </a:spcAft>
              <a:buSzPts val="2400"/>
              <a:buChar char="○"/>
            </a:pPr>
            <a:r>
              <a:rPr lang="en"/>
              <a:t>Your task - ask questions, elicit requirements, brainstorm, and come up with a formal requirements document.</a:t>
            </a:r>
            <a:endParaRPr/>
          </a:p>
        </p:txBody>
      </p:sp>
      <p:sp>
        <p:nvSpPr>
          <p:cNvPr id="52" name="Google Shape;52;p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27"/>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Online Banking Use Case Diagram</a:t>
            </a:r>
            <a:endParaRPr/>
          </a:p>
        </p:txBody>
      </p:sp>
      <p:sp>
        <p:nvSpPr>
          <p:cNvPr id="227" name="Google Shape;227;p27"/>
          <p:cNvSpPr/>
          <p:nvPr/>
        </p:nvSpPr>
        <p:spPr>
          <a:xfrm>
            <a:off x="2227213" y="1671075"/>
            <a:ext cx="4913100" cy="45900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Banking System</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28" name="Google Shape;228;p27"/>
          <p:cNvSpPr/>
          <p:nvPr/>
        </p:nvSpPr>
        <p:spPr>
          <a:xfrm>
            <a:off x="776913" y="1929675"/>
            <a:ext cx="247500" cy="2715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9" name="Google Shape;229;p27"/>
          <p:cNvCxnSpPr>
            <a:stCxn id="228" idx="4"/>
          </p:cNvCxnSpPr>
          <p:nvPr/>
        </p:nvCxnSpPr>
        <p:spPr>
          <a:xfrm>
            <a:off x="900663" y="2201175"/>
            <a:ext cx="0" cy="346800"/>
          </a:xfrm>
          <a:prstGeom prst="straightConnector1">
            <a:avLst/>
          </a:prstGeom>
          <a:noFill/>
          <a:ln cap="flat" cmpd="sng" w="19050">
            <a:solidFill>
              <a:schemeClr val="dk2"/>
            </a:solidFill>
            <a:prstDash val="solid"/>
            <a:round/>
            <a:headEnd len="med" w="med" type="none"/>
            <a:tailEnd len="med" w="med" type="none"/>
          </a:ln>
        </p:spPr>
      </p:cxnSp>
      <p:cxnSp>
        <p:nvCxnSpPr>
          <p:cNvPr id="230" name="Google Shape;230;p27"/>
          <p:cNvCxnSpPr/>
          <p:nvPr/>
        </p:nvCxnSpPr>
        <p:spPr>
          <a:xfrm flipH="1">
            <a:off x="822063" y="2547975"/>
            <a:ext cx="78600" cy="146100"/>
          </a:xfrm>
          <a:prstGeom prst="straightConnector1">
            <a:avLst/>
          </a:prstGeom>
          <a:noFill/>
          <a:ln cap="flat" cmpd="sng" w="19050">
            <a:solidFill>
              <a:schemeClr val="dk2"/>
            </a:solidFill>
            <a:prstDash val="solid"/>
            <a:round/>
            <a:headEnd len="med" w="med" type="none"/>
            <a:tailEnd len="med" w="med" type="none"/>
          </a:ln>
        </p:spPr>
      </p:cxnSp>
      <p:cxnSp>
        <p:nvCxnSpPr>
          <p:cNvPr id="231" name="Google Shape;231;p27"/>
          <p:cNvCxnSpPr/>
          <p:nvPr/>
        </p:nvCxnSpPr>
        <p:spPr>
          <a:xfrm>
            <a:off x="900663" y="2547975"/>
            <a:ext cx="78600" cy="146100"/>
          </a:xfrm>
          <a:prstGeom prst="straightConnector1">
            <a:avLst/>
          </a:prstGeom>
          <a:noFill/>
          <a:ln cap="flat" cmpd="sng" w="19050">
            <a:solidFill>
              <a:schemeClr val="dk2"/>
            </a:solidFill>
            <a:prstDash val="solid"/>
            <a:round/>
            <a:headEnd len="med" w="med" type="none"/>
            <a:tailEnd len="med" w="med" type="none"/>
          </a:ln>
        </p:spPr>
      </p:cxnSp>
      <p:cxnSp>
        <p:nvCxnSpPr>
          <p:cNvPr id="232" name="Google Shape;232;p27"/>
          <p:cNvCxnSpPr/>
          <p:nvPr/>
        </p:nvCxnSpPr>
        <p:spPr>
          <a:xfrm>
            <a:off x="765663" y="2345650"/>
            <a:ext cx="258600" cy="0"/>
          </a:xfrm>
          <a:prstGeom prst="straightConnector1">
            <a:avLst/>
          </a:prstGeom>
          <a:noFill/>
          <a:ln cap="flat" cmpd="sng" w="19050">
            <a:solidFill>
              <a:schemeClr val="dk2"/>
            </a:solidFill>
            <a:prstDash val="solid"/>
            <a:round/>
            <a:headEnd len="med" w="med" type="none"/>
            <a:tailEnd len="med" w="med" type="none"/>
          </a:ln>
        </p:spPr>
      </p:cxnSp>
      <p:sp>
        <p:nvSpPr>
          <p:cNvPr id="233" name="Google Shape;233;p27"/>
          <p:cNvSpPr txBox="1"/>
          <p:nvPr/>
        </p:nvSpPr>
        <p:spPr>
          <a:xfrm>
            <a:off x="332913" y="2627050"/>
            <a:ext cx="1135500" cy="2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Account Holder</a:t>
            </a:r>
            <a:endParaRPr/>
          </a:p>
        </p:txBody>
      </p:sp>
      <p:sp>
        <p:nvSpPr>
          <p:cNvPr id="234" name="Google Shape;234;p27"/>
          <p:cNvSpPr/>
          <p:nvPr/>
        </p:nvSpPr>
        <p:spPr>
          <a:xfrm>
            <a:off x="840013" y="4600400"/>
            <a:ext cx="247500" cy="271500"/>
          </a:xfrm>
          <a:prstGeom prst="ellipse">
            <a:avLst/>
          </a:prstGeom>
          <a:solidFill>
            <a:schemeClr val="lt2"/>
          </a:solid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5" name="Google Shape;235;p27"/>
          <p:cNvCxnSpPr>
            <a:stCxn id="234" idx="4"/>
          </p:cNvCxnSpPr>
          <p:nvPr/>
        </p:nvCxnSpPr>
        <p:spPr>
          <a:xfrm>
            <a:off x="963763" y="4871900"/>
            <a:ext cx="0" cy="346800"/>
          </a:xfrm>
          <a:prstGeom prst="straightConnector1">
            <a:avLst/>
          </a:prstGeom>
          <a:noFill/>
          <a:ln cap="flat" cmpd="sng" w="19050">
            <a:solidFill>
              <a:srgbClr val="980000"/>
            </a:solidFill>
            <a:prstDash val="solid"/>
            <a:round/>
            <a:headEnd len="med" w="med" type="none"/>
            <a:tailEnd len="med" w="med" type="none"/>
          </a:ln>
        </p:spPr>
      </p:cxnSp>
      <p:cxnSp>
        <p:nvCxnSpPr>
          <p:cNvPr id="236" name="Google Shape;236;p27"/>
          <p:cNvCxnSpPr/>
          <p:nvPr/>
        </p:nvCxnSpPr>
        <p:spPr>
          <a:xfrm flipH="1">
            <a:off x="885163" y="5218700"/>
            <a:ext cx="78600" cy="146100"/>
          </a:xfrm>
          <a:prstGeom prst="straightConnector1">
            <a:avLst/>
          </a:prstGeom>
          <a:noFill/>
          <a:ln cap="flat" cmpd="sng" w="19050">
            <a:solidFill>
              <a:srgbClr val="980000"/>
            </a:solidFill>
            <a:prstDash val="solid"/>
            <a:round/>
            <a:headEnd len="med" w="med" type="none"/>
            <a:tailEnd len="med" w="med" type="none"/>
          </a:ln>
        </p:spPr>
      </p:cxnSp>
      <p:cxnSp>
        <p:nvCxnSpPr>
          <p:cNvPr id="237" name="Google Shape;237;p27"/>
          <p:cNvCxnSpPr/>
          <p:nvPr/>
        </p:nvCxnSpPr>
        <p:spPr>
          <a:xfrm>
            <a:off x="963763" y="5218700"/>
            <a:ext cx="78600" cy="146100"/>
          </a:xfrm>
          <a:prstGeom prst="straightConnector1">
            <a:avLst/>
          </a:prstGeom>
          <a:noFill/>
          <a:ln cap="flat" cmpd="sng" w="19050">
            <a:solidFill>
              <a:srgbClr val="980000"/>
            </a:solidFill>
            <a:prstDash val="solid"/>
            <a:round/>
            <a:headEnd len="med" w="med" type="none"/>
            <a:tailEnd len="med" w="med" type="none"/>
          </a:ln>
        </p:spPr>
      </p:cxnSp>
      <p:cxnSp>
        <p:nvCxnSpPr>
          <p:cNvPr id="238" name="Google Shape;238;p27"/>
          <p:cNvCxnSpPr/>
          <p:nvPr/>
        </p:nvCxnSpPr>
        <p:spPr>
          <a:xfrm>
            <a:off x="828763" y="5016375"/>
            <a:ext cx="258600" cy="0"/>
          </a:xfrm>
          <a:prstGeom prst="straightConnector1">
            <a:avLst/>
          </a:prstGeom>
          <a:noFill/>
          <a:ln cap="flat" cmpd="sng" w="19050">
            <a:solidFill>
              <a:srgbClr val="980000"/>
            </a:solidFill>
            <a:prstDash val="solid"/>
            <a:round/>
            <a:headEnd len="med" w="med" type="none"/>
            <a:tailEnd len="med" w="med" type="none"/>
          </a:ln>
        </p:spPr>
      </p:cxnSp>
      <p:sp>
        <p:nvSpPr>
          <p:cNvPr id="239" name="Google Shape;239;p27"/>
          <p:cNvSpPr txBox="1"/>
          <p:nvPr/>
        </p:nvSpPr>
        <p:spPr>
          <a:xfrm>
            <a:off x="390313" y="5420588"/>
            <a:ext cx="1135500" cy="2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Merchant</a:t>
            </a:r>
            <a:endParaRPr/>
          </a:p>
        </p:txBody>
      </p:sp>
      <p:sp>
        <p:nvSpPr>
          <p:cNvPr id="240" name="Google Shape;240;p27"/>
          <p:cNvSpPr/>
          <p:nvPr/>
        </p:nvSpPr>
        <p:spPr>
          <a:xfrm>
            <a:off x="8119588" y="3043950"/>
            <a:ext cx="247500" cy="271500"/>
          </a:xfrm>
          <a:prstGeom prst="ellipse">
            <a:avLst/>
          </a:prstGeom>
          <a:solidFill>
            <a:schemeClr val="lt2"/>
          </a:solidFill>
          <a:ln cap="flat" cmpd="sng" w="1905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1" name="Google Shape;241;p27"/>
          <p:cNvCxnSpPr>
            <a:stCxn id="240" idx="4"/>
          </p:cNvCxnSpPr>
          <p:nvPr/>
        </p:nvCxnSpPr>
        <p:spPr>
          <a:xfrm>
            <a:off x="8243338" y="3315450"/>
            <a:ext cx="0" cy="346800"/>
          </a:xfrm>
          <a:prstGeom prst="straightConnector1">
            <a:avLst/>
          </a:prstGeom>
          <a:noFill/>
          <a:ln cap="flat" cmpd="sng" w="19050">
            <a:solidFill>
              <a:srgbClr val="274E13"/>
            </a:solidFill>
            <a:prstDash val="solid"/>
            <a:round/>
            <a:headEnd len="med" w="med" type="none"/>
            <a:tailEnd len="med" w="med" type="none"/>
          </a:ln>
        </p:spPr>
      </p:cxnSp>
      <p:cxnSp>
        <p:nvCxnSpPr>
          <p:cNvPr id="242" name="Google Shape;242;p27"/>
          <p:cNvCxnSpPr/>
          <p:nvPr/>
        </p:nvCxnSpPr>
        <p:spPr>
          <a:xfrm flipH="1">
            <a:off x="8164738" y="3662250"/>
            <a:ext cx="78600" cy="146100"/>
          </a:xfrm>
          <a:prstGeom prst="straightConnector1">
            <a:avLst/>
          </a:prstGeom>
          <a:noFill/>
          <a:ln cap="flat" cmpd="sng" w="19050">
            <a:solidFill>
              <a:srgbClr val="274E13"/>
            </a:solidFill>
            <a:prstDash val="solid"/>
            <a:round/>
            <a:headEnd len="med" w="med" type="none"/>
            <a:tailEnd len="med" w="med" type="none"/>
          </a:ln>
        </p:spPr>
      </p:cxnSp>
      <p:cxnSp>
        <p:nvCxnSpPr>
          <p:cNvPr id="243" name="Google Shape;243;p27"/>
          <p:cNvCxnSpPr/>
          <p:nvPr/>
        </p:nvCxnSpPr>
        <p:spPr>
          <a:xfrm>
            <a:off x="8243338" y="3662250"/>
            <a:ext cx="78600" cy="146100"/>
          </a:xfrm>
          <a:prstGeom prst="straightConnector1">
            <a:avLst/>
          </a:prstGeom>
          <a:noFill/>
          <a:ln cap="flat" cmpd="sng" w="19050">
            <a:solidFill>
              <a:srgbClr val="274E13"/>
            </a:solidFill>
            <a:prstDash val="solid"/>
            <a:round/>
            <a:headEnd len="med" w="med" type="none"/>
            <a:tailEnd len="med" w="med" type="none"/>
          </a:ln>
        </p:spPr>
      </p:cxnSp>
      <p:cxnSp>
        <p:nvCxnSpPr>
          <p:cNvPr id="244" name="Google Shape;244;p27"/>
          <p:cNvCxnSpPr/>
          <p:nvPr/>
        </p:nvCxnSpPr>
        <p:spPr>
          <a:xfrm>
            <a:off x="8108338" y="3459925"/>
            <a:ext cx="258600" cy="0"/>
          </a:xfrm>
          <a:prstGeom prst="straightConnector1">
            <a:avLst/>
          </a:prstGeom>
          <a:noFill/>
          <a:ln cap="flat" cmpd="sng" w="19050">
            <a:solidFill>
              <a:srgbClr val="274E13"/>
            </a:solidFill>
            <a:prstDash val="solid"/>
            <a:round/>
            <a:headEnd len="med" w="med" type="none"/>
            <a:tailEnd len="med" w="med" type="none"/>
          </a:ln>
        </p:spPr>
      </p:cxnSp>
      <p:sp>
        <p:nvSpPr>
          <p:cNvPr id="245" name="Google Shape;245;p27"/>
          <p:cNvSpPr txBox="1"/>
          <p:nvPr/>
        </p:nvSpPr>
        <p:spPr>
          <a:xfrm>
            <a:off x="7675588" y="3741325"/>
            <a:ext cx="1135500" cy="2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Bank Teller</a:t>
            </a:r>
            <a:endParaRPr/>
          </a:p>
        </p:txBody>
      </p:sp>
      <p:sp>
        <p:nvSpPr>
          <p:cNvPr id="246" name="Google Shape;246;p27"/>
          <p:cNvSpPr/>
          <p:nvPr/>
        </p:nvSpPr>
        <p:spPr>
          <a:xfrm>
            <a:off x="3053663" y="5045800"/>
            <a:ext cx="1641300" cy="5733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Query Balance</a:t>
            </a:r>
            <a:endParaRPr/>
          </a:p>
        </p:txBody>
      </p:sp>
      <p:sp>
        <p:nvSpPr>
          <p:cNvPr id="247" name="Google Shape;247;p27"/>
          <p:cNvSpPr/>
          <p:nvPr/>
        </p:nvSpPr>
        <p:spPr>
          <a:xfrm>
            <a:off x="3053663" y="2087925"/>
            <a:ext cx="1641300" cy="5733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Withdraw Cash</a:t>
            </a:r>
            <a:endParaRPr/>
          </a:p>
        </p:txBody>
      </p:sp>
      <p:sp>
        <p:nvSpPr>
          <p:cNvPr id="248" name="Google Shape;248;p27"/>
          <p:cNvSpPr/>
          <p:nvPr/>
        </p:nvSpPr>
        <p:spPr>
          <a:xfrm>
            <a:off x="3053663" y="4304650"/>
            <a:ext cx="1641300" cy="5733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Transfer Funds</a:t>
            </a:r>
            <a:endParaRPr/>
          </a:p>
        </p:txBody>
      </p:sp>
      <p:sp>
        <p:nvSpPr>
          <p:cNvPr id="249" name="Google Shape;249;p27"/>
          <p:cNvSpPr/>
          <p:nvPr/>
        </p:nvSpPr>
        <p:spPr>
          <a:xfrm>
            <a:off x="3053663" y="2829075"/>
            <a:ext cx="1641300" cy="5733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Send Message</a:t>
            </a:r>
            <a:endParaRPr/>
          </a:p>
        </p:txBody>
      </p:sp>
      <p:sp>
        <p:nvSpPr>
          <p:cNvPr id="250" name="Google Shape;250;p27"/>
          <p:cNvSpPr/>
          <p:nvPr/>
        </p:nvSpPr>
        <p:spPr>
          <a:xfrm>
            <a:off x="3053663" y="3570225"/>
            <a:ext cx="1641300" cy="5733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Request Statement</a:t>
            </a:r>
            <a:endParaRPr/>
          </a:p>
        </p:txBody>
      </p:sp>
      <p:cxnSp>
        <p:nvCxnSpPr>
          <p:cNvPr id="251" name="Google Shape;251;p27"/>
          <p:cNvCxnSpPr>
            <a:endCxn id="247" idx="1"/>
          </p:cNvCxnSpPr>
          <p:nvPr/>
        </p:nvCxnSpPr>
        <p:spPr>
          <a:xfrm flipH="1" rot="10800000">
            <a:off x="1316663" y="2374575"/>
            <a:ext cx="1737000" cy="4800"/>
          </a:xfrm>
          <a:prstGeom prst="straightConnector1">
            <a:avLst/>
          </a:prstGeom>
          <a:noFill/>
          <a:ln cap="flat" cmpd="sng" w="19050">
            <a:solidFill>
              <a:schemeClr val="dk2"/>
            </a:solidFill>
            <a:prstDash val="solid"/>
            <a:round/>
            <a:headEnd len="med" w="med" type="none"/>
            <a:tailEnd len="med" w="med" type="none"/>
          </a:ln>
        </p:spPr>
      </p:cxnSp>
      <p:cxnSp>
        <p:nvCxnSpPr>
          <p:cNvPr id="252" name="Google Shape;252;p27"/>
          <p:cNvCxnSpPr>
            <a:endCxn id="249" idx="1"/>
          </p:cNvCxnSpPr>
          <p:nvPr/>
        </p:nvCxnSpPr>
        <p:spPr>
          <a:xfrm>
            <a:off x="1372763" y="2413125"/>
            <a:ext cx="1680900" cy="702600"/>
          </a:xfrm>
          <a:prstGeom prst="straightConnector1">
            <a:avLst/>
          </a:prstGeom>
          <a:noFill/>
          <a:ln cap="flat" cmpd="sng" w="19050">
            <a:solidFill>
              <a:schemeClr val="dk2"/>
            </a:solidFill>
            <a:prstDash val="solid"/>
            <a:round/>
            <a:headEnd len="med" w="med" type="none"/>
            <a:tailEnd len="med" w="med" type="none"/>
          </a:ln>
        </p:spPr>
      </p:cxnSp>
      <p:cxnSp>
        <p:nvCxnSpPr>
          <p:cNvPr id="253" name="Google Shape;253;p27"/>
          <p:cNvCxnSpPr>
            <a:endCxn id="250" idx="1"/>
          </p:cNvCxnSpPr>
          <p:nvPr/>
        </p:nvCxnSpPr>
        <p:spPr>
          <a:xfrm>
            <a:off x="1350263" y="2379375"/>
            <a:ext cx="1703400" cy="1477500"/>
          </a:xfrm>
          <a:prstGeom prst="straightConnector1">
            <a:avLst/>
          </a:prstGeom>
          <a:noFill/>
          <a:ln cap="flat" cmpd="sng" w="19050">
            <a:solidFill>
              <a:schemeClr val="dk2"/>
            </a:solidFill>
            <a:prstDash val="solid"/>
            <a:round/>
            <a:headEnd len="med" w="med" type="none"/>
            <a:tailEnd len="med" w="med" type="none"/>
          </a:ln>
        </p:spPr>
      </p:cxnSp>
      <p:cxnSp>
        <p:nvCxnSpPr>
          <p:cNvPr id="254" name="Google Shape;254;p27"/>
          <p:cNvCxnSpPr>
            <a:endCxn id="248" idx="1"/>
          </p:cNvCxnSpPr>
          <p:nvPr/>
        </p:nvCxnSpPr>
        <p:spPr>
          <a:xfrm>
            <a:off x="1339163" y="2401900"/>
            <a:ext cx="1714500" cy="2189400"/>
          </a:xfrm>
          <a:prstGeom prst="straightConnector1">
            <a:avLst/>
          </a:prstGeom>
          <a:noFill/>
          <a:ln cap="flat" cmpd="sng" w="19050">
            <a:solidFill>
              <a:schemeClr val="dk2"/>
            </a:solidFill>
            <a:prstDash val="solid"/>
            <a:round/>
            <a:headEnd len="med" w="med" type="none"/>
            <a:tailEnd len="med" w="med" type="none"/>
          </a:ln>
        </p:spPr>
      </p:cxnSp>
      <p:cxnSp>
        <p:nvCxnSpPr>
          <p:cNvPr id="255" name="Google Shape;255;p27"/>
          <p:cNvCxnSpPr>
            <a:endCxn id="246" idx="1"/>
          </p:cNvCxnSpPr>
          <p:nvPr/>
        </p:nvCxnSpPr>
        <p:spPr>
          <a:xfrm>
            <a:off x="1361663" y="2514250"/>
            <a:ext cx="1692000" cy="2818200"/>
          </a:xfrm>
          <a:prstGeom prst="straightConnector1">
            <a:avLst/>
          </a:prstGeom>
          <a:noFill/>
          <a:ln cap="flat" cmpd="sng" w="19050">
            <a:solidFill>
              <a:schemeClr val="dk2"/>
            </a:solidFill>
            <a:prstDash val="solid"/>
            <a:round/>
            <a:headEnd len="med" w="med" type="none"/>
            <a:tailEnd len="med" w="med" type="none"/>
          </a:ln>
        </p:spPr>
      </p:cxnSp>
      <p:cxnSp>
        <p:nvCxnSpPr>
          <p:cNvPr id="256" name="Google Shape;256;p27"/>
          <p:cNvCxnSpPr>
            <a:endCxn id="248" idx="1"/>
          </p:cNvCxnSpPr>
          <p:nvPr/>
        </p:nvCxnSpPr>
        <p:spPr>
          <a:xfrm flipH="1" rot="10800000">
            <a:off x="1316663" y="4591300"/>
            <a:ext cx="1737000" cy="430200"/>
          </a:xfrm>
          <a:prstGeom prst="straightConnector1">
            <a:avLst/>
          </a:prstGeom>
          <a:noFill/>
          <a:ln cap="flat" cmpd="sng" w="19050">
            <a:solidFill>
              <a:srgbClr val="980000"/>
            </a:solidFill>
            <a:prstDash val="solid"/>
            <a:round/>
            <a:headEnd len="med" w="med" type="none"/>
            <a:tailEnd len="med" w="med" type="none"/>
          </a:ln>
        </p:spPr>
      </p:cxnSp>
      <p:cxnSp>
        <p:nvCxnSpPr>
          <p:cNvPr id="257" name="Google Shape;257;p27"/>
          <p:cNvCxnSpPr>
            <a:endCxn id="246" idx="1"/>
          </p:cNvCxnSpPr>
          <p:nvPr/>
        </p:nvCxnSpPr>
        <p:spPr>
          <a:xfrm>
            <a:off x="1316663" y="5032750"/>
            <a:ext cx="1737000" cy="299700"/>
          </a:xfrm>
          <a:prstGeom prst="straightConnector1">
            <a:avLst/>
          </a:prstGeom>
          <a:noFill/>
          <a:ln cap="flat" cmpd="sng" w="19050">
            <a:solidFill>
              <a:srgbClr val="980000"/>
            </a:solidFill>
            <a:prstDash val="solid"/>
            <a:round/>
            <a:headEnd len="med" w="med" type="none"/>
            <a:tailEnd len="med" w="med" type="none"/>
          </a:ln>
        </p:spPr>
      </p:cxnSp>
      <p:sp>
        <p:nvSpPr>
          <p:cNvPr id="258" name="Google Shape;258;p27"/>
          <p:cNvSpPr/>
          <p:nvPr/>
        </p:nvSpPr>
        <p:spPr>
          <a:xfrm>
            <a:off x="5195988" y="4012825"/>
            <a:ext cx="1641300" cy="5733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Credit Account</a:t>
            </a:r>
            <a:endParaRPr/>
          </a:p>
        </p:txBody>
      </p:sp>
      <p:sp>
        <p:nvSpPr>
          <p:cNvPr id="259" name="Google Shape;259;p27"/>
          <p:cNvSpPr/>
          <p:nvPr/>
        </p:nvSpPr>
        <p:spPr>
          <a:xfrm>
            <a:off x="5195988" y="4758650"/>
            <a:ext cx="1641300" cy="5733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Run Diagnostics</a:t>
            </a:r>
            <a:endParaRPr/>
          </a:p>
        </p:txBody>
      </p:sp>
      <p:cxnSp>
        <p:nvCxnSpPr>
          <p:cNvPr id="260" name="Google Shape;260;p27"/>
          <p:cNvCxnSpPr>
            <a:endCxn id="249" idx="3"/>
          </p:cNvCxnSpPr>
          <p:nvPr/>
        </p:nvCxnSpPr>
        <p:spPr>
          <a:xfrm rot="10800000">
            <a:off x="4694963" y="3115725"/>
            <a:ext cx="3164700" cy="252900"/>
          </a:xfrm>
          <a:prstGeom prst="straightConnector1">
            <a:avLst/>
          </a:prstGeom>
          <a:noFill/>
          <a:ln cap="flat" cmpd="sng" w="19050">
            <a:solidFill>
              <a:srgbClr val="274E13"/>
            </a:solidFill>
            <a:prstDash val="solid"/>
            <a:round/>
            <a:headEnd len="med" w="med" type="none"/>
            <a:tailEnd len="med" w="med" type="none"/>
          </a:ln>
        </p:spPr>
      </p:cxnSp>
      <p:cxnSp>
        <p:nvCxnSpPr>
          <p:cNvPr id="261" name="Google Shape;261;p27"/>
          <p:cNvCxnSpPr>
            <a:endCxn id="258" idx="3"/>
          </p:cNvCxnSpPr>
          <p:nvPr/>
        </p:nvCxnSpPr>
        <p:spPr>
          <a:xfrm flipH="1">
            <a:off x="6837288" y="3391075"/>
            <a:ext cx="1033800" cy="908400"/>
          </a:xfrm>
          <a:prstGeom prst="straightConnector1">
            <a:avLst/>
          </a:prstGeom>
          <a:noFill/>
          <a:ln cap="flat" cmpd="sng" w="19050">
            <a:solidFill>
              <a:srgbClr val="274E13"/>
            </a:solidFill>
            <a:prstDash val="solid"/>
            <a:round/>
            <a:headEnd len="med" w="med" type="none"/>
            <a:tailEnd len="med" w="med" type="none"/>
          </a:ln>
        </p:spPr>
      </p:cxnSp>
      <p:cxnSp>
        <p:nvCxnSpPr>
          <p:cNvPr id="262" name="Google Shape;262;p27"/>
          <p:cNvCxnSpPr>
            <a:endCxn id="259" idx="3"/>
          </p:cNvCxnSpPr>
          <p:nvPr/>
        </p:nvCxnSpPr>
        <p:spPr>
          <a:xfrm flipH="1">
            <a:off x="6837288" y="3425000"/>
            <a:ext cx="1044900" cy="1620300"/>
          </a:xfrm>
          <a:prstGeom prst="straightConnector1">
            <a:avLst/>
          </a:prstGeom>
          <a:noFill/>
          <a:ln cap="flat" cmpd="sng" w="19050">
            <a:solidFill>
              <a:srgbClr val="274E13"/>
            </a:solidFill>
            <a:prstDash val="solid"/>
            <a:round/>
            <a:headEnd len="med" w="med" type="none"/>
            <a:tailEnd len="med" w="med" type="none"/>
          </a:ln>
        </p:spPr>
      </p:cxnSp>
      <p:sp>
        <p:nvSpPr>
          <p:cNvPr id="263" name="Google Shape;263;p2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28"/>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Use Cases vs User Interactions</a:t>
            </a:r>
            <a:endParaRPr/>
          </a:p>
        </p:txBody>
      </p:sp>
      <p:sp>
        <p:nvSpPr>
          <p:cNvPr id="269" name="Google Shape;269;p28"/>
          <p:cNvSpPr txBox="1"/>
          <p:nvPr>
            <p:ph idx="1" type="body"/>
          </p:nvPr>
        </p:nvSpPr>
        <p:spPr>
          <a:xfrm>
            <a:off x="457200" y="1600200"/>
            <a:ext cx="8538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When formatting a document:</a:t>
            </a:r>
            <a:endParaRPr/>
          </a:p>
          <a:p>
            <a:pPr indent="-381000" lvl="1" marL="914400" marR="0" rtl="0" algn="l">
              <a:lnSpc>
                <a:spcPct val="100000"/>
              </a:lnSpc>
              <a:spcBef>
                <a:spcPts val="0"/>
              </a:spcBef>
              <a:spcAft>
                <a:spcPts val="0"/>
              </a:spcAft>
              <a:buSzPts val="2400"/>
              <a:buChar char="○"/>
            </a:pPr>
            <a:r>
              <a:rPr lang="en"/>
              <a:t>Bold a line of text.</a:t>
            </a:r>
            <a:endParaRPr/>
          </a:p>
          <a:p>
            <a:pPr indent="-381000" lvl="1" marL="914400" marR="0" rtl="0" algn="l">
              <a:lnSpc>
                <a:spcPct val="100000"/>
              </a:lnSpc>
              <a:spcBef>
                <a:spcPts val="0"/>
              </a:spcBef>
              <a:spcAft>
                <a:spcPts val="0"/>
              </a:spcAft>
              <a:buSzPts val="2400"/>
              <a:buChar char="○"/>
            </a:pPr>
            <a:r>
              <a:rPr lang="en"/>
              <a:t>Change bold text to italic.</a:t>
            </a:r>
            <a:endParaRPr/>
          </a:p>
          <a:p>
            <a:pPr indent="-381000" lvl="1" marL="914400" marR="0" rtl="0" algn="l">
              <a:lnSpc>
                <a:spcPct val="100000"/>
              </a:lnSpc>
              <a:spcBef>
                <a:spcPts val="0"/>
              </a:spcBef>
              <a:spcAft>
                <a:spcPts val="0"/>
              </a:spcAft>
              <a:buSzPts val="2400"/>
              <a:buChar char="○"/>
            </a:pPr>
            <a:r>
              <a:rPr lang="en"/>
              <a:t>Copy text from one document to the next.</a:t>
            </a:r>
            <a:endParaRPr/>
          </a:p>
          <a:p>
            <a:pPr indent="-419100" lvl="0" marL="457200" marR="0" rtl="0" algn="l">
              <a:lnSpc>
                <a:spcPct val="100000"/>
              </a:lnSpc>
              <a:spcBef>
                <a:spcPts val="0"/>
              </a:spcBef>
              <a:spcAft>
                <a:spcPts val="0"/>
              </a:spcAft>
              <a:buSzPts val="3000"/>
              <a:buChar char="●"/>
            </a:pPr>
            <a:r>
              <a:rPr lang="en"/>
              <a:t>Versus</a:t>
            </a:r>
            <a:endParaRPr/>
          </a:p>
          <a:p>
            <a:pPr indent="-381000" lvl="1" marL="914400" marR="0" rtl="0" algn="l">
              <a:lnSpc>
                <a:spcPct val="100000"/>
              </a:lnSpc>
              <a:spcBef>
                <a:spcPts val="0"/>
              </a:spcBef>
              <a:spcAft>
                <a:spcPts val="0"/>
              </a:spcAft>
              <a:buSzPts val="2400"/>
              <a:buChar char="○"/>
            </a:pPr>
            <a:r>
              <a:rPr lang="en"/>
              <a:t>Format a document.</a:t>
            </a:r>
            <a:endParaRPr/>
          </a:p>
          <a:p>
            <a:pPr indent="-381000" lvl="1" marL="914400" marR="0" rtl="0" algn="l">
              <a:lnSpc>
                <a:spcPct val="100000"/>
              </a:lnSpc>
              <a:spcBef>
                <a:spcPts val="0"/>
              </a:spcBef>
              <a:spcAft>
                <a:spcPts val="0"/>
              </a:spcAft>
              <a:buSzPts val="2400"/>
              <a:buChar char="○"/>
            </a:pPr>
            <a:r>
              <a:rPr lang="en"/>
              <a:t>Ensure consistent formatting in similar documents.</a:t>
            </a:r>
            <a:endParaRPr/>
          </a:p>
          <a:p>
            <a:pPr indent="-419100" lvl="0" marL="457200" marR="0" rtl="0" algn="l">
              <a:lnSpc>
                <a:spcPct val="100000"/>
              </a:lnSpc>
              <a:spcBef>
                <a:spcPts val="0"/>
              </a:spcBef>
              <a:spcAft>
                <a:spcPts val="0"/>
              </a:spcAft>
              <a:buSzPts val="3000"/>
              <a:buChar char="●"/>
            </a:pPr>
            <a:r>
              <a:rPr lang="en"/>
              <a:t>The latter are goals (use cases - what they want to achieve), the former are interactions (what they do to achieve the goal).</a:t>
            </a:r>
            <a:endParaRPr/>
          </a:p>
        </p:txBody>
      </p:sp>
      <p:sp>
        <p:nvSpPr>
          <p:cNvPr id="270" name="Google Shape;270;p2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2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Goals vs Interactions</a:t>
            </a:r>
            <a:endParaRPr/>
          </a:p>
        </p:txBody>
      </p:sp>
      <p:sp>
        <p:nvSpPr>
          <p:cNvPr id="276" name="Google Shape;276;p2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To understand what the system should do, capture the user goals (the use cases).</a:t>
            </a:r>
            <a:endParaRPr/>
          </a:p>
          <a:p>
            <a:pPr indent="-419100" lvl="0" marL="457200" marR="0" rtl="0" algn="l">
              <a:lnSpc>
                <a:spcPct val="100000"/>
              </a:lnSpc>
              <a:spcBef>
                <a:spcPts val="0"/>
              </a:spcBef>
              <a:spcAft>
                <a:spcPts val="0"/>
              </a:spcAft>
              <a:buSzPts val="3000"/>
              <a:buChar char="●"/>
            </a:pPr>
            <a:r>
              <a:rPr lang="en"/>
              <a:t>To understand how the user will achieve the goals, capture the sequences of user interactions. </a:t>
            </a:r>
            <a:endParaRPr/>
          </a:p>
          <a:p>
            <a:pPr indent="-419100" lvl="0" marL="457200" marR="0" rtl="0" algn="l">
              <a:lnSpc>
                <a:spcPct val="100000"/>
              </a:lnSpc>
              <a:spcBef>
                <a:spcPts val="0"/>
              </a:spcBef>
              <a:spcAft>
                <a:spcPts val="0"/>
              </a:spcAft>
              <a:buSzPts val="3000"/>
              <a:buChar char="●"/>
            </a:pPr>
            <a:r>
              <a:rPr lang="en"/>
              <a:t>Start with the use case, and refine them into a series of user interactions (</a:t>
            </a:r>
            <a:r>
              <a:rPr b="1" lang="en"/>
              <a:t>the description</a:t>
            </a:r>
            <a:r>
              <a:rPr lang="en"/>
              <a:t>).</a:t>
            </a:r>
            <a:endParaRPr/>
          </a:p>
        </p:txBody>
      </p:sp>
      <p:sp>
        <p:nvSpPr>
          <p:cNvPr id="277" name="Google Shape;277;p2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3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Use Case Descriptions</a:t>
            </a:r>
            <a:endParaRPr/>
          </a:p>
        </p:txBody>
      </p:sp>
      <p:sp>
        <p:nvSpPr>
          <p:cNvPr id="283" name="Google Shape;283;p3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Sometimes, a goal can be achieved through multiple interaction sequences.</a:t>
            </a:r>
            <a:endParaRPr/>
          </a:p>
          <a:p>
            <a:pPr indent="-381000" lvl="1" marL="914400" marR="0" rtl="0" algn="l">
              <a:lnSpc>
                <a:spcPct val="100000"/>
              </a:lnSpc>
              <a:spcBef>
                <a:spcPts val="0"/>
              </a:spcBef>
              <a:spcAft>
                <a:spcPts val="0"/>
              </a:spcAft>
              <a:buSzPts val="2400"/>
              <a:buChar char="○"/>
            </a:pPr>
            <a:r>
              <a:rPr lang="en"/>
              <a:t>A scenario is </a:t>
            </a:r>
            <a:r>
              <a:rPr b="1" lang="en"/>
              <a:t>one possible</a:t>
            </a:r>
            <a:r>
              <a:rPr lang="en"/>
              <a:t> sequence of user interactions to get to a goal..</a:t>
            </a:r>
            <a:endParaRPr/>
          </a:p>
          <a:p>
            <a:pPr indent="-381000" lvl="1" marL="914400" marR="0" rtl="0" algn="l">
              <a:lnSpc>
                <a:spcPct val="100000"/>
              </a:lnSpc>
              <a:spcBef>
                <a:spcPts val="0"/>
              </a:spcBef>
              <a:spcAft>
                <a:spcPts val="0"/>
              </a:spcAft>
              <a:buSzPts val="2400"/>
              <a:buChar char="○"/>
            </a:pPr>
            <a:r>
              <a:rPr lang="en"/>
              <a:t>If a user can fail to achieve a goal, that is another scenario - called an </a:t>
            </a:r>
            <a:r>
              <a:rPr b="1" lang="en"/>
              <a:t>exception path</a:t>
            </a:r>
            <a:r>
              <a:rPr lang="en"/>
              <a:t>.</a:t>
            </a:r>
            <a:endParaRPr/>
          </a:p>
          <a:p>
            <a:pPr indent="-419100" lvl="0" marL="457200" marR="0" rtl="0" algn="l">
              <a:lnSpc>
                <a:spcPct val="100000"/>
              </a:lnSpc>
              <a:spcBef>
                <a:spcPts val="0"/>
              </a:spcBef>
              <a:spcAft>
                <a:spcPts val="0"/>
              </a:spcAft>
              <a:buSzPts val="3000"/>
              <a:buChar char="●"/>
            </a:pPr>
            <a:r>
              <a:rPr lang="en"/>
              <a:t>A use case description should include all scenarios that can occur when attempting to achieve that use case.</a:t>
            </a:r>
            <a:endParaRPr/>
          </a:p>
        </p:txBody>
      </p:sp>
      <p:sp>
        <p:nvSpPr>
          <p:cNvPr id="284" name="Google Shape;284;p3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3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Use Case Descriptions</a:t>
            </a:r>
            <a:endParaRPr/>
          </a:p>
        </p:txBody>
      </p:sp>
      <p:sp>
        <p:nvSpPr>
          <p:cNvPr id="290" name="Google Shape;290;p3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Commonly, a use-case description has a common all-goes-well case and many alternative paths that encompass failure scenarios.</a:t>
            </a:r>
            <a:endParaRPr/>
          </a:p>
          <a:p>
            <a:pPr indent="-419100" lvl="0" marL="457200" marR="0" rtl="0" algn="l">
              <a:lnSpc>
                <a:spcPct val="100000"/>
              </a:lnSpc>
              <a:spcBef>
                <a:spcPts val="0"/>
              </a:spcBef>
              <a:spcAft>
                <a:spcPts val="0"/>
              </a:spcAft>
              <a:buSzPts val="3000"/>
              <a:buChar char="●"/>
            </a:pPr>
            <a:r>
              <a:rPr lang="en"/>
              <a:t>Coming up with multiple scenarios is useful in brainstorming requirement and getting feedback from stakeholders.</a:t>
            </a:r>
            <a:endParaRPr/>
          </a:p>
        </p:txBody>
      </p:sp>
      <p:sp>
        <p:nvSpPr>
          <p:cNvPr id="291" name="Google Shape;291;p3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3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Use Case: Withdraw Cash</a:t>
            </a:r>
            <a:endParaRPr/>
          </a:p>
        </p:txBody>
      </p:sp>
      <p:sp>
        <p:nvSpPr>
          <p:cNvPr id="297" name="Google Shape;297;p32"/>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b="1" lang="en" sz="2400"/>
              <a:t>Actor: Customer</a:t>
            </a:r>
            <a:endParaRPr b="1" sz="2400"/>
          </a:p>
          <a:p>
            <a:pPr indent="-381000" lvl="0" marL="457200" marR="0" rtl="0" algn="l">
              <a:lnSpc>
                <a:spcPct val="100000"/>
              </a:lnSpc>
              <a:spcBef>
                <a:spcPts val="600"/>
              </a:spcBef>
              <a:spcAft>
                <a:spcPts val="0"/>
              </a:spcAft>
              <a:buSzPts val="2400"/>
              <a:buAutoNum type="arabicPeriod"/>
            </a:pPr>
            <a:r>
              <a:rPr lang="en" sz="2400"/>
              <a:t>The customer inserts the card into the ATM. </a:t>
            </a:r>
            <a:endParaRPr sz="2400"/>
          </a:p>
          <a:p>
            <a:pPr indent="-381000" lvl="0" marL="457200" marR="0" rtl="0" algn="l">
              <a:lnSpc>
                <a:spcPct val="100000"/>
              </a:lnSpc>
              <a:spcBef>
                <a:spcPts val="0"/>
              </a:spcBef>
              <a:spcAft>
                <a:spcPts val="0"/>
              </a:spcAft>
              <a:buSzPts val="2400"/>
              <a:buAutoNum type="arabicPeriod"/>
            </a:pPr>
            <a:r>
              <a:rPr lang="en" sz="2400"/>
              <a:t>The ATM accepts the card and asks the user for the PIN. </a:t>
            </a:r>
            <a:endParaRPr sz="2400"/>
          </a:p>
          <a:p>
            <a:pPr indent="-381000" lvl="0" marL="457200" marR="0" rtl="0" algn="l">
              <a:lnSpc>
                <a:spcPct val="100000"/>
              </a:lnSpc>
              <a:spcBef>
                <a:spcPts val="0"/>
              </a:spcBef>
              <a:spcAft>
                <a:spcPts val="0"/>
              </a:spcAft>
              <a:buSzPts val="2400"/>
              <a:buAutoNum type="arabicPeriod"/>
            </a:pPr>
            <a:r>
              <a:rPr lang="en" sz="2400"/>
              <a:t>If the PIN is correct, the ATM asks the user for an account choice.</a:t>
            </a:r>
            <a:endParaRPr sz="2400"/>
          </a:p>
          <a:p>
            <a:pPr indent="-381000" lvl="0" marL="457200" marR="0" rtl="0" algn="l">
              <a:lnSpc>
                <a:spcPct val="100000"/>
              </a:lnSpc>
              <a:spcBef>
                <a:spcPts val="0"/>
              </a:spcBef>
              <a:spcAft>
                <a:spcPts val="0"/>
              </a:spcAft>
              <a:buSzPts val="2400"/>
              <a:buAutoNum type="arabicPeriod"/>
            </a:pPr>
            <a:r>
              <a:rPr lang="en" sz="2400"/>
              <a:t>The user enters the account.  </a:t>
            </a:r>
            <a:endParaRPr sz="2400"/>
          </a:p>
        </p:txBody>
      </p:sp>
      <p:sp>
        <p:nvSpPr>
          <p:cNvPr id="298" name="Google Shape;298;p32"/>
          <p:cNvSpPr txBox="1"/>
          <p:nvPr>
            <p:ph idx="2" type="body"/>
          </p:nvPr>
        </p:nvSpPr>
        <p:spPr>
          <a:xfrm>
            <a:off x="4692274" y="1600200"/>
            <a:ext cx="3994500" cy="49677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AutoNum type="arabicPeriod" startAt="5"/>
            </a:pPr>
            <a:r>
              <a:rPr lang="en" sz="2400"/>
              <a:t>The ATM asks the user for a cash amount.</a:t>
            </a:r>
            <a:endParaRPr sz="2400"/>
          </a:p>
          <a:p>
            <a:pPr indent="-381000" lvl="0" marL="457200" rtl="0" algn="l">
              <a:spcBef>
                <a:spcPts val="0"/>
              </a:spcBef>
              <a:spcAft>
                <a:spcPts val="0"/>
              </a:spcAft>
              <a:buSzPts val="2400"/>
              <a:buAutoNum type="arabicPeriod" startAt="5"/>
            </a:pPr>
            <a:r>
              <a:rPr lang="en" sz="2400"/>
              <a:t>The user enters the amount. </a:t>
            </a:r>
            <a:endParaRPr sz="2400"/>
          </a:p>
          <a:p>
            <a:pPr indent="-381000" lvl="0" marL="457200" rtl="0" algn="l">
              <a:spcBef>
                <a:spcPts val="0"/>
              </a:spcBef>
              <a:spcAft>
                <a:spcPts val="0"/>
              </a:spcAft>
              <a:buSzPts val="2400"/>
              <a:buAutoNum type="arabicPeriod" startAt="5"/>
            </a:pPr>
            <a:r>
              <a:rPr lang="en" sz="2400"/>
              <a:t>The ATM asks the user to verify the account. </a:t>
            </a:r>
            <a:endParaRPr sz="2400"/>
          </a:p>
          <a:p>
            <a:pPr indent="-381000" lvl="0" marL="457200" rtl="0" algn="l">
              <a:spcBef>
                <a:spcPts val="0"/>
              </a:spcBef>
              <a:spcAft>
                <a:spcPts val="0"/>
              </a:spcAft>
              <a:buSzPts val="2400"/>
              <a:buAutoNum type="arabicPeriod" startAt="5"/>
            </a:pPr>
            <a:r>
              <a:rPr lang="en" sz="2400"/>
              <a:t>The user verifies the account. </a:t>
            </a:r>
            <a:endParaRPr sz="2400"/>
          </a:p>
          <a:p>
            <a:pPr indent="-381000" lvl="0" marL="457200" rtl="0" algn="l">
              <a:spcBef>
                <a:spcPts val="0"/>
              </a:spcBef>
              <a:spcAft>
                <a:spcPts val="0"/>
              </a:spcAft>
              <a:buSzPts val="2400"/>
              <a:buAutoNum type="arabicPeriod" startAt="5"/>
            </a:pPr>
            <a:r>
              <a:rPr lang="en" sz="2400"/>
              <a:t>If there are sufficient funds in the account, the money is dispensed and the amount is withdrawn from the account.</a:t>
            </a:r>
            <a:endParaRPr sz="2400"/>
          </a:p>
          <a:p>
            <a:pPr indent="0" lvl="0" marL="0" rtl="0" algn="l">
              <a:spcBef>
                <a:spcPts val="600"/>
              </a:spcBef>
              <a:spcAft>
                <a:spcPts val="0"/>
              </a:spcAft>
              <a:buNone/>
            </a:pPr>
            <a:r>
              <a:t/>
            </a:r>
            <a:endParaRPr sz="2400"/>
          </a:p>
        </p:txBody>
      </p:sp>
      <p:sp>
        <p:nvSpPr>
          <p:cNvPr id="299" name="Google Shape;299;p32"/>
          <p:cNvSpPr/>
          <p:nvPr/>
        </p:nvSpPr>
        <p:spPr>
          <a:xfrm>
            <a:off x="409850" y="2267775"/>
            <a:ext cx="4207800" cy="2814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1"/>
                                        <p:tgtEl>
                                          <p:spTgt spid="2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3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Use Case Templates</a:t>
            </a:r>
            <a:endParaRPr/>
          </a:p>
        </p:txBody>
      </p:sp>
      <p:sp>
        <p:nvSpPr>
          <p:cNvPr id="306" name="Google Shape;306;p3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42900" lvl="0" marL="457200" marR="0" rtl="0" algn="l">
              <a:lnSpc>
                <a:spcPct val="100000"/>
              </a:lnSpc>
              <a:spcBef>
                <a:spcPts val="600"/>
              </a:spcBef>
              <a:spcAft>
                <a:spcPts val="0"/>
              </a:spcAft>
              <a:buSzPts val="1800"/>
              <a:buChar char="●"/>
            </a:pPr>
            <a:r>
              <a:rPr b="1" lang="en" sz="1800"/>
              <a:t>Identifier:</a:t>
            </a:r>
            <a:r>
              <a:rPr lang="en" sz="1800"/>
              <a:t> Unique ID number</a:t>
            </a:r>
            <a:endParaRPr sz="1800"/>
          </a:p>
          <a:p>
            <a:pPr indent="-342900" lvl="0" marL="457200" marR="0" rtl="0" algn="l">
              <a:lnSpc>
                <a:spcPct val="100000"/>
              </a:lnSpc>
              <a:spcBef>
                <a:spcPts val="0"/>
              </a:spcBef>
              <a:spcAft>
                <a:spcPts val="0"/>
              </a:spcAft>
              <a:buSzPts val="1800"/>
              <a:buChar char="●"/>
            </a:pPr>
            <a:r>
              <a:rPr b="1" lang="en" sz="1800"/>
              <a:t>Iteration:</a:t>
            </a:r>
            <a:r>
              <a:rPr lang="en" sz="1800"/>
              <a:t> Version number</a:t>
            </a:r>
            <a:endParaRPr sz="1800"/>
          </a:p>
          <a:p>
            <a:pPr indent="-342900" lvl="0" marL="457200" marR="0" rtl="0" algn="l">
              <a:lnSpc>
                <a:spcPct val="100000"/>
              </a:lnSpc>
              <a:spcBef>
                <a:spcPts val="0"/>
              </a:spcBef>
              <a:spcAft>
                <a:spcPts val="0"/>
              </a:spcAft>
              <a:buSzPts val="1800"/>
              <a:buChar char="●"/>
            </a:pPr>
            <a:r>
              <a:rPr b="1" lang="en" sz="1800"/>
              <a:t>Summary:</a:t>
            </a:r>
            <a:r>
              <a:rPr lang="en" sz="1800"/>
              <a:t> User goal being fulfilled</a:t>
            </a:r>
            <a:endParaRPr sz="1800"/>
          </a:p>
          <a:p>
            <a:pPr indent="-342900" lvl="0" marL="457200" marR="0" rtl="0" algn="l">
              <a:lnSpc>
                <a:spcPct val="100000"/>
              </a:lnSpc>
              <a:spcBef>
                <a:spcPts val="0"/>
              </a:spcBef>
              <a:spcAft>
                <a:spcPts val="0"/>
              </a:spcAft>
              <a:buSzPts val="1800"/>
              <a:buChar char="●"/>
            </a:pPr>
            <a:r>
              <a:rPr b="1" lang="en" sz="1800"/>
              <a:t>Actors: </a:t>
            </a:r>
            <a:r>
              <a:rPr lang="en" sz="1800"/>
              <a:t>What users/databases/external systems are involved?</a:t>
            </a:r>
            <a:endParaRPr sz="1800"/>
          </a:p>
          <a:p>
            <a:pPr indent="-342900" lvl="0" marL="457200" marR="0" rtl="0" algn="l">
              <a:lnSpc>
                <a:spcPct val="100000"/>
              </a:lnSpc>
              <a:spcBef>
                <a:spcPts val="0"/>
              </a:spcBef>
              <a:spcAft>
                <a:spcPts val="0"/>
              </a:spcAft>
              <a:buSzPts val="1800"/>
              <a:buChar char="●"/>
            </a:pPr>
            <a:r>
              <a:rPr b="1" lang="en" sz="1800"/>
              <a:t>Basic Course of Events:</a:t>
            </a:r>
            <a:r>
              <a:rPr lang="en" sz="1800"/>
              <a:t> Sequence of user interactions.</a:t>
            </a:r>
            <a:endParaRPr sz="1800"/>
          </a:p>
          <a:p>
            <a:pPr indent="-342900" lvl="0" marL="457200" marR="0" rtl="0" algn="l">
              <a:lnSpc>
                <a:spcPct val="100000"/>
              </a:lnSpc>
              <a:spcBef>
                <a:spcPts val="0"/>
              </a:spcBef>
              <a:spcAft>
                <a:spcPts val="0"/>
              </a:spcAft>
              <a:buSzPts val="1800"/>
              <a:buChar char="●"/>
            </a:pPr>
            <a:r>
              <a:rPr b="1" lang="en" sz="1800"/>
              <a:t>Alternative Paths: </a:t>
            </a:r>
            <a:r>
              <a:rPr lang="en" sz="1800"/>
              <a:t>Alternate sequences of events that stem off from certain points.</a:t>
            </a:r>
            <a:endParaRPr sz="1800"/>
          </a:p>
          <a:p>
            <a:pPr indent="-342900" lvl="0" marL="457200" marR="0" rtl="0" algn="l">
              <a:lnSpc>
                <a:spcPct val="100000"/>
              </a:lnSpc>
              <a:spcBef>
                <a:spcPts val="0"/>
              </a:spcBef>
              <a:spcAft>
                <a:spcPts val="0"/>
              </a:spcAft>
              <a:buSzPts val="1800"/>
              <a:buChar char="●"/>
            </a:pPr>
            <a:r>
              <a:rPr b="1" lang="en" sz="1800"/>
              <a:t>Exception Paths:</a:t>
            </a:r>
            <a:r>
              <a:rPr lang="en" sz="1800"/>
              <a:t> Error sequences that stem off from certain points.</a:t>
            </a:r>
            <a:endParaRPr sz="1800"/>
          </a:p>
          <a:p>
            <a:pPr indent="-342900" lvl="0" marL="457200" marR="0" rtl="0" algn="l">
              <a:lnSpc>
                <a:spcPct val="100000"/>
              </a:lnSpc>
              <a:spcBef>
                <a:spcPts val="0"/>
              </a:spcBef>
              <a:spcAft>
                <a:spcPts val="0"/>
              </a:spcAft>
              <a:buSzPts val="1800"/>
              <a:buChar char="●"/>
            </a:pPr>
            <a:r>
              <a:rPr b="1" lang="en" sz="1800"/>
              <a:t>Extension Points:</a:t>
            </a:r>
            <a:r>
              <a:rPr lang="en" sz="1800"/>
              <a:t> Use-cases that resume from the end of this use-case.</a:t>
            </a:r>
            <a:endParaRPr sz="1800"/>
          </a:p>
          <a:p>
            <a:pPr indent="-342900" lvl="0" marL="457200" marR="0" rtl="0" algn="l">
              <a:lnSpc>
                <a:spcPct val="100000"/>
              </a:lnSpc>
              <a:spcBef>
                <a:spcPts val="0"/>
              </a:spcBef>
              <a:spcAft>
                <a:spcPts val="0"/>
              </a:spcAft>
              <a:buSzPts val="1800"/>
              <a:buChar char="●"/>
            </a:pPr>
            <a:r>
              <a:rPr b="1" lang="en" sz="1800"/>
              <a:t>Trigger:</a:t>
            </a:r>
            <a:r>
              <a:rPr lang="en" sz="1800"/>
              <a:t> Rationale, what causes this interaction sequence to begin.</a:t>
            </a:r>
            <a:endParaRPr sz="1800"/>
          </a:p>
          <a:p>
            <a:pPr indent="-342900" lvl="0" marL="457200" marR="0" rtl="0" algn="l">
              <a:lnSpc>
                <a:spcPct val="100000"/>
              </a:lnSpc>
              <a:spcBef>
                <a:spcPts val="0"/>
              </a:spcBef>
              <a:spcAft>
                <a:spcPts val="0"/>
              </a:spcAft>
              <a:buSzPts val="1800"/>
              <a:buChar char="●"/>
            </a:pPr>
            <a:r>
              <a:rPr b="1" lang="en" sz="1800"/>
              <a:t>Assumptions:</a:t>
            </a:r>
            <a:r>
              <a:rPr lang="en" sz="1800"/>
              <a:t> Constraints assumed on this use-case.</a:t>
            </a:r>
            <a:endParaRPr sz="1800"/>
          </a:p>
          <a:p>
            <a:pPr indent="-342900" lvl="0" marL="457200" marR="0" rtl="0" algn="l">
              <a:lnSpc>
                <a:spcPct val="100000"/>
              </a:lnSpc>
              <a:spcBef>
                <a:spcPts val="0"/>
              </a:spcBef>
              <a:spcAft>
                <a:spcPts val="0"/>
              </a:spcAft>
              <a:buSzPts val="1800"/>
              <a:buChar char="●"/>
            </a:pPr>
            <a:r>
              <a:rPr b="1" lang="en" sz="1800"/>
              <a:t>Precondition: </a:t>
            </a:r>
            <a:r>
              <a:rPr lang="en" sz="1800"/>
              <a:t>Conditions that must hold for this use-case to take place, may list other use-cases that need to be completed first. </a:t>
            </a:r>
            <a:endParaRPr sz="1800"/>
          </a:p>
          <a:p>
            <a:pPr indent="-342900" lvl="0" marL="457200" marR="0" rtl="0" algn="l">
              <a:lnSpc>
                <a:spcPct val="100000"/>
              </a:lnSpc>
              <a:spcBef>
                <a:spcPts val="0"/>
              </a:spcBef>
              <a:spcAft>
                <a:spcPts val="0"/>
              </a:spcAft>
              <a:buSzPts val="1800"/>
              <a:buChar char="●"/>
            </a:pPr>
            <a:r>
              <a:rPr b="1" lang="en" sz="1800"/>
              <a:t>Postcondition:</a:t>
            </a:r>
            <a:r>
              <a:rPr lang="en" sz="1800"/>
              <a:t> Side-effects of this use-case.</a:t>
            </a:r>
            <a:endParaRPr sz="1800"/>
          </a:p>
          <a:p>
            <a:pPr indent="-342900" lvl="0" marL="457200" marR="0" rtl="0" algn="l">
              <a:lnSpc>
                <a:spcPct val="100000"/>
              </a:lnSpc>
              <a:spcBef>
                <a:spcPts val="0"/>
              </a:spcBef>
              <a:spcAft>
                <a:spcPts val="0"/>
              </a:spcAft>
              <a:buSzPts val="1800"/>
              <a:buChar char="●"/>
            </a:pPr>
            <a:r>
              <a:rPr b="1" lang="en" sz="1800"/>
              <a:t>Author:</a:t>
            </a:r>
            <a:r>
              <a:rPr lang="en" sz="1800"/>
              <a:t> Who wrote this use-case.</a:t>
            </a:r>
            <a:endParaRPr sz="1800"/>
          </a:p>
          <a:p>
            <a:pPr indent="-342900" lvl="0" marL="457200" marR="0" rtl="0" algn="l">
              <a:lnSpc>
                <a:spcPct val="100000"/>
              </a:lnSpc>
              <a:spcBef>
                <a:spcPts val="0"/>
              </a:spcBef>
              <a:spcAft>
                <a:spcPts val="0"/>
              </a:spcAft>
              <a:buSzPts val="1800"/>
              <a:buChar char="●"/>
            </a:pPr>
            <a:r>
              <a:rPr b="1" lang="en" sz="1800"/>
              <a:t>Date:</a:t>
            </a:r>
            <a:r>
              <a:rPr lang="en" sz="1800"/>
              <a:t> When was this last modified?</a:t>
            </a:r>
            <a:endParaRPr sz="1800"/>
          </a:p>
        </p:txBody>
      </p:sp>
      <p:sp>
        <p:nvSpPr>
          <p:cNvPr id="307" name="Google Shape;307;p3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3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Withdraw Cash (In Sample Template)</a:t>
            </a:r>
            <a:endParaRPr/>
          </a:p>
        </p:txBody>
      </p:sp>
      <p:sp>
        <p:nvSpPr>
          <p:cNvPr id="313" name="Google Shape;313;p3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42900" lvl="0" marL="457200" marR="0" rtl="0" algn="l">
              <a:lnSpc>
                <a:spcPct val="100000"/>
              </a:lnSpc>
              <a:spcBef>
                <a:spcPts val="600"/>
              </a:spcBef>
              <a:spcAft>
                <a:spcPts val="0"/>
              </a:spcAft>
              <a:buSzPts val="1800"/>
              <a:buChar char="●"/>
            </a:pPr>
            <a:r>
              <a:rPr b="1" lang="en" sz="1800"/>
              <a:t>Summary: </a:t>
            </a:r>
            <a:r>
              <a:rPr lang="en" sz="1800"/>
              <a:t>The customer requests cash and the ATM dispenses the cash. </a:t>
            </a:r>
            <a:endParaRPr sz="1800"/>
          </a:p>
          <a:p>
            <a:pPr indent="-342900" lvl="0" marL="457200" marR="0" rtl="0" algn="l">
              <a:lnSpc>
                <a:spcPct val="100000"/>
              </a:lnSpc>
              <a:spcBef>
                <a:spcPts val="0"/>
              </a:spcBef>
              <a:spcAft>
                <a:spcPts val="0"/>
              </a:spcAft>
              <a:buSzPts val="1800"/>
              <a:buChar char="●"/>
            </a:pPr>
            <a:r>
              <a:rPr b="1" lang="en" sz="1800"/>
              <a:t>Basic Course of Events: </a:t>
            </a:r>
            <a:endParaRPr b="1" sz="1800"/>
          </a:p>
          <a:p>
            <a:pPr indent="-330200" lvl="1" marL="914400" marR="0" rtl="0" algn="l">
              <a:lnSpc>
                <a:spcPct val="100000"/>
              </a:lnSpc>
              <a:spcBef>
                <a:spcPts val="0"/>
              </a:spcBef>
              <a:spcAft>
                <a:spcPts val="0"/>
              </a:spcAft>
              <a:buSzPts val="1600"/>
              <a:buChar char="○"/>
            </a:pPr>
            <a:r>
              <a:rPr lang="en" sz="1600"/>
              <a:t>1. Completion of use case </a:t>
            </a:r>
            <a:r>
              <a:rPr i="1" lang="en" sz="1600"/>
              <a:t>Validate PIN</a:t>
            </a:r>
            <a:r>
              <a:rPr lang="en" sz="1600"/>
              <a:t>.</a:t>
            </a:r>
            <a:endParaRPr sz="1600"/>
          </a:p>
          <a:p>
            <a:pPr indent="-330200" lvl="1" marL="914400" marR="0" rtl="0" algn="l">
              <a:lnSpc>
                <a:spcPct val="100000"/>
              </a:lnSpc>
              <a:spcBef>
                <a:spcPts val="0"/>
              </a:spcBef>
              <a:spcAft>
                <a:spcPts val="0"/>
              </a:spcAft>
              <a:buSzPts val="1600"/>
              <a:buChar char="○"/>
            </a:pPr>
            <a:r>
              <a:rPr lang="en" sz="1600"/>
              <a:t>2. The customer selects the withdrawal menu option.</a:t>
            </a:r>
            <a:endParaRPr sz="1600"/>
          </a:p>
          <a:p>
            <a:pPr indent="-330200" lvl="1" marL="914400" marR="0" rtl="0" algn="l">
              <a:lnSpc>
                <a:spcPct val="100000"/>
              </a:lnSpc>
              <a:spcBef>
                <a:spcPts val="0"/>
              </a:spcBef>
              <a:spcAft>
                <a:spcPts val="0"/>
              </a:spcAft>
              <a:buSzPts val="1600"/>
              <a:buChar char="○"/>
            </a:pPr>
            <a:r>
              <a:rPr lang="en" sz="1600"/>
              <a:t>3. The ATM asks the customer for the account from which to withdraw the cash. </a:t>
            </a:r>
            <a:endParaRPr sz="1600"/>
          </a:p>
          <a:p>
            <a:pPr indent="-330200" lvl="1" marL="914400" marR="0" rtl="0" algn="l">
              <a:lnSpc>
                <a:spcPct val="100000"/>
              </a:lnSpc>
              <a:spcBef>
                <a:spcPts val="0"/>
              </a:spcBef>
              <a:spcAft>
                <a:spcPts val="0"/>
              </a:spcAft>
              <a:buSzPts val="1600"/>
              <a:buChar char="○"/>
            </a:pPr>
            <a:r>
              <a:rPr lang="en" sz="1600"/>
              <a:t>… </a:t>
            </a:r>
            <a:endParaRPr sz="1600"/>
          </a:p>
          <a:p>
            <a:pPr indent="-330200" lvl="1" marL="914400" marR="0" rtl="0" algn="l">
              <a:lnSpc>
                <a:spcPct val="100000"/>
              </a:lnSpc>
              <a:spcBef>
                <a:spcPts val="0"/>
              </a:spcBef>
              <a:spcAft>
                <a:spcPts val="0"/>
              </a:spcAft>
              <a:buSzPts val="1600"/>
              <a:buChar char="○"/>
            </a:pPr>
            <a:r>
              <a:rPr lang="en" sz="1600"/>
              <a:t>9. If there are sufficient funds, the cash is dispensed and the amount is withdrawn from the account. </a:t>
            </a:r>
            <a:endParaRPr sz="1600"/>
          </a:p>
          <a:p>
            <a:pPr indent="-330200" lvl="1" marL="914400" marR="0" rtl="0" algn="l">
              <a:lnSpc>
                <a:spcPct val="100000"/>
              </a:lnSpc>
              <a:spcBef>
                <a:spcPts val="0"/>
              </a:spcBef>
              <a:spcAft>
                <a:spcPts val="0"/>
              </a:spcAft>
              <a:buSzPts val="1600"/>
              <a:buChar char="○"/>
            </a:pPr>
            <a:r>
              <a:rPr lang="en" sz="1600"/>
              <a:t>10. Complete use case </a:t>
            </a:r>
            <a:r>
              <a:rPr i="1" lang="en" sz="1600"/>
              <a:t>Complete Transaction</a:t>
            </a:r>
            <a:r>
              <a:rPr lang="en" sz="1600"/>
              <a:t>.</a:t>
            </a:r>
            <a:endParaRPr sz="1600"/>
          </a:p>
          <a:p>
            <a:pPr indent="-342900" lvl="0" marL="457200" marR="0" rtl="0" algn="l">
              <a:lnSpc>
                <a:spcPct val="100000"/>
              </a:lnSpc>
              <a:spcBef>
                <a:spcPts val="0"/>
              </a:spcBef>
              <a:spcAft>
                <a:spcPts val="0"/>
              </a:spcAft>
              <a:buSzPts val="1800"/>
              <a:buChar char="●"/>
            </a:pPr>
            <a:r>
              <a:rPr b="1" lang="en" sz="1800"/>
              <a:t>Alternative Paths:</a:t>
            </a:r>
            <a:r>
              <a:rPr lang="en" sz="1800"/>
              <a:t> In steps 4, 6, and 8, the customer can cancel the transaction and go directly to step 10. If the customer does not confirm the account in step 8, proceed directly to step 10. </a:t>
            </a:r>
            <a:endParaRPr b="1" sz="1800"/>
          </a:p>
          <a:p>
            <a:pPr indent="-342900" lvl="0" marL="457200" marR="0" rtl="0" algn="l">
              <a:lnSpc>
                <a:spcPct val="100000"/>
              </a:lnSpc>
              <a:spcBef>
                <a:spcPts val="0"/>
              </a:spcBef>
              <a:spcAft>
                <a:spcPts val="0"/>
              </a:spcAft>
              <a:buSzPts val="1800"/>
              <a:buChar char="●"/>
            </a:pPr>
            <a:r>
              <a:rPr b="1" lang="en" sz="1800"/>
              <a:t>Exception Paths: </a:t>
            </a:r>
            <a:r>
              <a:rPr lang="en" sz="1800"/>
              <a:t>In step 9, if there are not sufficient funds, then an error message is displayed and execution proceeds to step 10.</a:t>
            </a:r>
            <a:endParaRPr sz="1800"/>
          </a:p>
          <a:p>
            <a:pPr indent="-342900" lvl="0" marL="457200" marR="0" rtl="0" algn="l">
              <a:lnSpc>
                <a:spcPct val="100000"/>
              </a:lnSpc>
              <a:spcBef>
                <a:spcPts val="0"/>
              </a:spcBef>
              <a:spcAft>
                <a:spcPts val="0"/>
              </a:spcAft>
              <a:buSzPts val="1800"/>
              <a:buChar char="●"/>
            </a:pPr>
            <a:r>
              <a:rPr b="1" lang="en" sz="1800"/>
              <a:t>Precondition: </a:t>
            </a:r>
            <a:r>
              <a:rPr lang="en" sz="1800"/>
              <a:t>The Validate PIN use case completed successfully.</a:t>
            </a:r>
            <a:endParaRPr sz="1800"/>
          </a:p>
          <a:p>
            <a:pPr indent="-342900" lvl="0" marL="457200" marR="0" rtl="0" algn="l">
              <a:lnSpc>
                <a:spcPct val="100000"/>
              </a:lnSpc>
              <a:spcBef>
                <a:spcPts val="0"/>
              </a:spcBef>
              <a:spcAft>
                <a:spcPts val="0"/>
              </a:spcAft>
              <a:buSzPts val="1800"/>
              <a:buChar char="●"/>
            </a:pPr>
            <a:r>
              <a:rPr b="1" lang="en" sz="1800"/>
              <a:t>Postcondition: </a:t>
            </a:r>
            <a:r>
              <a:rPr lang="en" sz="1800"/>
              <a:t>The cash is dispatched and the amount has been withdrawn from the selected account. </a:t>
            </a:r>
            <a:endParaRPr sz="1800"/>
          </a:p>
        </p:txBody>
      </p:sp>
      <p:sp>
        <p:nvSpPr>
          <p:cNvPr id="314" name="Google Shape;314;p3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3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Grocery Store System</a:t>
            </a:r>
            <a:endParaRPr/>
          </a:p>
        </p:txBody>
      </p:sp>
      <p:sp>
        <p:nvSpPr>
          <p:cNvPr id="320" name="Google Shape;320;p3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2400"/>
              <a:t>You are building a store management system. Customers enter the store and select vegetables. When they are finished, the bring their items to a cashier in order to purchase them. Cashiers, while logged in to their terminal, can also refund purchases and update the store inventory. A manager monitors the inventory and orders additional stock if needed. </a:t>
            </a:r>
            <a:endParaRPr sz="2400"/>
          </a:p>
          <a:p>
            <a:pPr indent="0" lvl="0" marL="0" marR="0" rtl="0" algn="l">
              <a:lnSpc>
                <a:spcPct val="100000"/>
              </a:lnSpc>
              <a:spcBef>
                <a:spcPts val="600"/>
              </a:spcBef>
              <a:spcAft>
                <a:spcPts val="0"/>
              </a:spcAft>
              <a:buNone/>
            </a:pPr>
            <a:r>
              <a:t/>
            </a:r>
            <a:endParaRPr b="1"/>
          </a:p>
          <a:p>
            <a:pPr indent="0" lvl="0" marL="0" marR="0" rtl="0" algn="l">
              <a:lnSpc>
                <a:spcPct val="100000"/>
              </a:lnSpc>
              <a:spcBef>
                <a:spcPts val="600"/>
              </a:spcBef>
              <a:spcAft>
                <a:spcPts val="0"/>
              </a:spcAft>
              <a:buNone/>
            </a:pPr>
            <a:r>
              <a:rPr b="1" lang="en" sz="2600"/>
              <a:t>What are the actors and use cases of this system?</a:t>
            </a:r>
            <a:endParaRPr b="1" sz="2600"/>
          </a:p>
        </p:txBody>
      </p:sp>
      <p:sp>
        <p:nvSpPr>
          <p:cNvPr id="321" name="Google Shape;321;p3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36"/>
          <p:cNvSpPr/>
          <p:nvPr/>
        </p:nvSpPr>
        <p:spPr>
          <a:xfrm>
            <a:off x="2324285" y="1660381"/>
            <a:ext cx="4614000" cy="44325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Grocery Store System</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27" name="Google Shape;327;p36"/>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Grocery Store System Diagram</a:t>
            </a:r>
            <a:endParaRPr/>
          </a:p>
        </p:txBody>
      </p:sp>
      <p:sp>
        <p:nvSpPr>
          <p:cNvPr id="328" name="Google Shape;328;p36"/>
          <p:cNvSpPr/>
          <p:nvPr/>
        </p:nvSpPr>
        <p:spPr>
          <a:xfrm>
            <a:off x="3915124" y="2062940"/>
            <a:ext cx="1541400" cy="55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Buy Item</a:t>
            </a:r>
            <a:endParaRPr/>
          </a:p>
        </p:txBody>
      </p:sp>
      <p:sp>
        <p:nvSpPr>
          <p:cNvPr id="329" name="Google Shape;329;p36"/>
          <p:cNvSpPr/>
          <p:nvPr/>
        </p:nvSpPr>
        <p:spPr>
          <a:xfrm>
            <a:off x="4764626" y="5421797"/>
            <a:ext cx="1541400" cy="55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Order Stock</a:t>
            </a:r>
            <a:endParaRPr/>
          </a:p>
        </p:txBody>
      </p:sp>
      <p:sp>
        <p:nvSpPr>
          <p:cNvPr id="330" name="Google Shape;330;p36"/>
          <p:cNvSpPr/>
          <p:nvPr/>
        </p:nvSpPr>
        <p:spPr>
          <a:xfrm>
            <a:off x="3915124" y="2727546"/>
            <a:ext cx="1541400" cy="55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Refund a Purchased Item</a:t>
            </a:r>
            <a:endParaRPr/>
          </a:p>
        </p:txBody>
      </p:sp>
      <p:cxnSp>
        <p:nvCxnSpPr>
          <p:cNvPr id="331" name="Google Shape;331;p36"/>
          <p:cNvCxnSpPr>
            <a:endCxn id="328" idx="1"/>
          </p:cNvCxnSpPr>
          <p:nvPr/>
        </p:nvCxnSpPr>
        <p:spPr>
          <a:xfrm flipH="1" rot="10800000">
            <a:off x="1345924" y="2339690"/>
            <a:ext cx="2569200" cy="5700"/>
          </a:xfrm>
          <a:prstGeom prst="straightConnector1">
            <a:avLst/>
          </a:prstGeom>
          <a:noFill/>
          <a:ln cap="flat" cmpd="sng" w="19050">
            <a:solidFill>
              <a:schemeClr val="dk2"/>
            </a:solidFill>
            <a:prstDash val="solid"/>
            <a:round/>
            <a:headEnd len="med" w="med" type="none"/>
            <a:tailEnd len="med" w="med" type="none"/>
          </a:ln>
        </p:spPr>
      </p:cxnSp>
      <p:cxnSp>
        <p:nvCxnSpPr>
          <p:cNvPr id="332" name="Google Shape;332;p36"/>
          <p:cNvCxnSpPr>
            <a:endCxn id="330" idx="1"/>
          </p:cNvCxnSpPr>
          <p:nvPr/>
        </p:nvCxnSpPr>
        <p:spPr>
          <a:xfrm>
            <a:off x="1378324" y="2378496"/>
            <a:ext cx="2536800" cy="625800"/>
          </a:xfrm>
          <a:prstGeom prst="straightConnector1">
            <a:avLst/>
          </a:prstGeom>
          <a:noFill/>
          <a:ln cap="flat" cmpd="sng" w="19050">
            <a:solidFill>
              <a:schemeClr val="dk2"/>
            </a:solidFill>
            <a:prstDash val="solid"/>
            <a:round/>
            <a:headEnd len="med" w="med" type="none"/>
            <a:tailEnd len="med" w="med" type="none"/>
          </a:ln>
        </p:spPr>
      </p:cxnSp>
      <p:sp>
        <p:nvSpPr>
          <p:cNvPr id="333" name="Google Shape;333;p36"/>
          <p:cNvSpPr/>
          <p:nvPr/>
        </p:nvSpPr>
        <p:spPr>
          <a:xfrm>
            <a:off x="7900745" y="1910103"/>
            <a:ext cx="232200" cy="2622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4" name="Google Shape;334;p36"/>
          <p:cNvCxnSpPr>
            <a:stCxn id="333" idx="4"/>
          </p:cNvCxnSpPr>
          <p:nvPr/>
        </p:nvCxnSpPr>
        <p:spPr>
          <a:xfrm>
            <a:off x="8016845" y="2172303"/>
            <a:ext cx="0" cy="334800"/>
          </a:xfrm>
          <a:prstGeom prst="straightConnector1">
            <a:avLst/>
          </a:prstGeom>
          <a:noFill/>
          <a:ln cap="flat" cmpd="sng" w="19050">
            <a:solidFill>
              <a:schemeClr val="dk2"/>
            </a:solidFill>
            <a:prstDash val="solid"/>
            <a:round/>
            <a:headEnd len="med" w="med" type="none"/>
            <a:tailEnd len="med" w="med" type="none"/>
          </a:ln>
        </p:spPr>
      </p:cxnSp>
      <p:cxnSp>
        <p:nvCxnSpPr>
          <p:cNvPr id="335" name="Google Shape;335;p36"/>
          <p:cNvCxnSpPr/>
          <p:nvPr/>
        </p:nvCxnSpPr>
        <p:spPr>
          <a:xfrm flipH="1">
            <a:off x="7943163" y="2507206"/>
            <a:ext cx="73800" cy="141000"/>
          </a:xfrm>
          <a:prstGeom prst="straightConnector1">
            <a:avLst/>
          </a:prstGeom>
          <a:noFill/>
          <a:ln cap="flat" cmpd="sng" w="19050">
            <a:solidFill>
              <a:schemeClr val="dk2"/>
            </a:solidFill>
            <a:prstDash val="solid"/>
            <a:round/>
            <a:headEnd len="med" w="med" type="none"/>
            <a:tailEnd len="med" w="med" type="none"/>
          </a:ln>
        </p:spPr>
      </p:cxnSp>
      <p:cxnSp>
        <p:nvCxnSpPr>
          <p:cNvPr id="336" name="Google Shape;336;p36"/>
          <p:cNvCxnSpPr/>
          <p:nvPr/>
        </p:nvCxnSpPr>
        <p:spPr>
          <a:xfrm>
            <a:off x="8016963" y="2507206"/>
            <a:ext cx="73800" cy="141000"/>
          </a:xfrm>
          <a:prstGeom prst="straightConnector1">
            <a:avLst/>
          </a:prstGeom>
          <a:noFill/>
          <a:ln cap="flat" cmpd="sng" w="19050">
            <a:solidFill>
              <a:schemeClr val="dk2"/>
            </a:solidFill>
            <a:prstDash val="solid"/>
            <a:round/>
            <a:headEnd len="med" w="med" type="none"/>
            <a:tailEnd len="med" w="med" type="none"/>
          </a:ln>
        </p:spPr>
      </p:cxnSp>
      <p:cxnSp>
        <p:nvCxnSpPr>
          <p:cNvPr id="337" name="Google Shape;337;p36"/>
          <p:cNvCxnSpPr/>
          <p:nvPr/>
        </p:nvCxnSpPr>
        <p:spPr>
          <a:xfrm>
            <a:off x="7890180" y="2311817"/>
            <a:ext cx="243000" cy="0"/>
          </a:xfrm>
          <a:prstGeom prst="straightConnector1">
            <a:avLst/>
          </a:prstGeom>
          <a:noFill/>
          <a:ln cap="flat" cmpd="sng" w="19050">
            <a:solidFill>
              <a:schemeClr val="dk2"/>
            </a:solidFill>
            <a:prstDash val="solid"/>
            <a:round/>
            <a:headEnd len="med" w="med" type="none"/>
            <a:tailEnd len="med" w="med" type="none"/>
          </a:ln>
        </p:spPr>
      </p:cxnSp>
      <p:sp>
        <p:nvSpPr>
          <p:cNvPr id="338" name="Google Shape;338;p36"/>
          <p:cNvSpPr txBox="1"/>
          <p:nvPr/>
        </p:nvSpPr>
        <p:spPr>
          <a:xfrm>
            <a:off x="7483772" y="2583570"/>
            <a:ext cx="1066200" cy="26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Cashier</a:t>
            </a:r>
            <a:endParaRPr/>
          </a:p>
        </p:txBody>
      </p:sp>
      <p:cxnSp>
        <p:nvCxnSpPr>
          <p:cNvPr id="339" name="Google Shape;339;p36"/>
          <p:cNvCxnSpPr>
            <a:endCxn id="328" idx="3"/>
          </p:cNvCxnSpPr>
          <p:nvPr/>
        </p:nvCxnSpPr>
        <p:spPr>
          <a:xfrm rot="10800000">
            <a:off x="5456524" y="2339690"/>
            <a:ext cx="2340600" cy="5700"/>
          </a:xfrm>
          <a:prstGeom prst="straightConnector1">
            <a:avLst/>
          </a:prstGeom>
          <a:noFill/>
          <a:ln cap="flat" cmpd="sng" w="19050">
            <a:solidFill>
              <a:schemeClr val="dk2"/>
            </a:solidFill>
            <a:prstDash val="solid"/>
            <a:round/>
            <a:headEnd len="med" w="med" type="none"/>
            <a:tailEnd len="med" w="med" type="none"/>
          </a:ln>
        </p:spPr>
      </p:cxnSp>
      <p:cxnSp>
        <p:nvCxnSpPr>
          <p:cNvPr id="340" name="Google Shape;340;p36"/>
          <p:cNvCxnSpPr>
            <a:endCxn id="330" idx="3"/>
          </p:cNvCxnSpPr>
          <p:nvPr/>
        </p:nvCxnSpPr>
        <p:spPr>
          <a:xfrm flipH="1">
            <a:off x="5456524" y="2367696"/>
            <a:ext cx="2308500" cy="636600"/>
          </a:xfrm>
          <a:prstGeom prst="straightConnector1">
            <a:avLst/>
          </a:prstGeom>
          <a:noFill/>
          <a:ln cap="flat" cmpd="sng" w="19050">
            <a:solidFill>
              <a:schemeClr val="dk2"/>
            </a:solidFill>
            <a:prstDash val="solid"/>
            <a:round/>
            <a:headEnd len="med" w="med" type="none"/>
            <a:tailEnd len="med" w="med" type="none"/>
          </a:ln>
        </p:spPr>
      </p:cxnSp>
      <p:cxnSp>
        <p:nvCxnSpPr>
          <p:cNvPr id="341" name="Google Shape;341;p36"/>
          <p:cNvCxnSpPr>
            <a:endCxn id="342" idx="3"/>
          </p:cNvCxnSpPr>
          <p:nvPr/>
        </p:nvCxnSpPr>
        <p:spPr>
          <a:xfrm flipH="1">
            <a:off x="5561599" y="2302949"/>
            <a:ext cx="2319300" cy="1914600"/>
          </a:xfrm>
          <a:prstGeom prst="straightConnector1">
            <a:avLst/>
          </a:prstGeom>
          <a:noFill/>
          <a:ln cap="flat" cmpd="sng" w="19050">
            <a:solidFill>
              <a:schemeClr val="dk2"/>
            </a:solidFill>
            <a:prstDash val="solid"/>
            <a:round/>
            <a:headEnd len="med" w="med" type="none"/>
            <a:tailEnd len="med" w="med" type="none"/>
          </a:ln>
        </p:spPr>
      </p:cxnSp>
      <p:sp>
        <p:nvSpPr>
          <p:cNvPr id="343" name="Google Shape;343;p36"/>
          <p:cNvSpPr/>
          <p:nvPr/>
        </p:nvSpPr>
        <p:spPr>
          <a:xfrm>
            <a:off x="7863838" y="4127243"/>
            <a:ext cx="232200" cy="2622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4" name="Google Shape;344;p36"/>
          <p:cNvCxnSpPr>
            <a:stCxn id="343" idx="4"/>
          </p:cNvCxnSpPr>
          <p:nvPr/>
        </p:nvCxnSpPr>
        <p:spPr>
          <a:xfrm>
            <a:off x="7979938" y="4389443"/>
            <a:ext cx="0" cy="334800"/>
          </a:xfrm>
          <a:prstGeom prst="straightConnector1">
            <a:avLst/>
          </a:prstGeom>
          <a:noFill/>
          <a:ln cap="flat" cmpd="sng" w="19050">
            <a:solidFill>
              <a:schemeClr val="dk2"/>
            </a:solidFill>
            <a:prstDash val="solid"/>
            <a:round/>
            <a:headEnd len="med" w="med" type="none"/>
            <a:tailEnd len="med" w="med" type="none"/>
          </a:ln>
        </p:spPr>
      </p:cxnSp>
      <p:cxnSp>
        <p:nvCxnSpPr>
          <p:cNvPr id="345" name="Google Shape;345;p36"/>
          <p:cNvCxnSpPr/>
          <p:nvPr/>
        </p:nvCxnSpPr>
        <p:spPr>
          <a:xfrm flipH="1">
            <a:off x="7906255" y="4724345"/>
            <a:ext cx="73800" cy="141000"/>
          </a:xfrm>
          <a:prstGeom prst="straightConnector1">
            <a:avLst/>
          </a:prstGeom>
          <a:noFill/>
          <a:ln cap="flat" cmpd="sng" w="19050">
            <a:solidFill>
              <a:schemeClr val="dk2"/>
            </a:solidFill>
            <a:prstDash val="solid"/>
            <a:round/>
            <a:headEnd len="med" w="med" type="none"/>
            <a:tailEnd len="med" w="med" type="none"/>
          </a:ln>
        </p:spPr>
      </p:cxnSp>
      <p:cxnSp>
        <p:nvCxnSpPr>
          <p:cNvPr id="346" name="Google Shape;346;p36"/>
          <p:cNvCxnSpPr/>
          <p:nvPr/>
        </p:nvCxnSpPr>
        <p:spPr>
          <a:xfrm>
            <a:off x="7980055" y="4724345"/>
            <a:ext cx="73800" cy="141000"/>
          </a:xfrm>
          <a:prstGeom prst="straightConnector1">
            <a:avLst/>
          </a:prstGeom>
          <a:noFill/>
          <a:ln cap="flat" cmpd="sng" w="19050">
            <a:solidFill>
              <a:schemeClr val="dk2"/>
            </a:solidFill>
            <a:prstDash val="solid"/>
            <a:round/>
            <a:headEnd len="med" w="med" type="none"/>
            <a:tailEnd len="med" w="med" type="none"/>
          </a:ln>
        </p:spPr>
      </p:cxnSp>
      <p:cxnSp>
        <p:nvCxnSpPr>
          <p:cNvPr id="347" name="Google Shape;347;p36"/>
          <p:cNvCxnSpPr/>
          <p:nvPr/>
        </p:nvCxnSpPr>
        <p:spPr>
          <a:xfrm>
            <a:off x="7853272" y="4528956"/>
            <a:ext cx="243000" cy="0"/>
          </a:xfrm>
          <a:prstGeom prst="straightConnector1">
            <a:avLst/>
          </a:prstGeom>
          <a:noFill/>
          <a:ln cap="flat" cmpd="sng" w="19050">
            <a:solidFill>
              <a:schemeClr val="dk2"/>
            </a:solidFill>
            <a:prstDash val="solid"/>
            <a:round/>
            <a:headEnd len="med" w="med" type="none"/>
            <a:tailEnd len="med" w="med" type="none"/>
          </a:ln>
        </p:spPr>
      </p:cxnSp>
      <p:sp>
        <p:nvSpPr>
          <p:cNvPr id="348" name="Google Shape;348;p36"/>
          <p:cNvSpPr txBox="1"/>
          <p:nvPr/>
        </p:nvSpPr>
        <p:spPr>
          <a:xfrm>
            <a:off x="7446864" y="4800709"/>
            <a:ext cx="1066200" cy="26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Manager</a:t>
            </a:r>
            <a:endParaRPr/>
          </a:p>
        </p:txBody>
      </p:sp>
      <p:cxnSp>
        <p:nvCxnSpPr>
          <p:cNvPr id="349" name="Google Shape;349;p36"/>
          <p:cNvCxnSpPr>
            <a:endCxn id="342" idx="3"/>
          </p:cNvCxnSpPr>
          <p:nvPr/>
        </p:nvCxnSpPr>
        <p:spPr>
          <a:xfrm rot="10800000">
            <a:off x="5561599" y="4217549"/>
            <a:ext cx="2233200" cy="322200"/>
          </a:xfrm>
          <a:prstGeom prst="straightConnector1">
            <a:avLst/>
          </a:prstGeom>
          <a:noFill/>
          <a:ln cap="flat" cmpd="sng" w="19050">
            <a:solidFill>
              <a:schemeClr val="dk2"/>
            </a:solidFill>
            <a:prstDash val="solid"/>
            <a:round/>
            <a:headEnd len="med" w="med" type="none"/>
            <a:tailEnd len="med" w="med" type="none"/>
          </a:ln>
        </p:spPr>
      </p:cxnSp>
      <p:cxnSp>
        <p:nvCxnSpPr>
          <p:cNvPr id="350" name="Google Shape;350;p36"/>
          <p:cNvCxnSpPr>
            <a:endCxn id="329" idx="3"/>
          </p:cNvCxnSpPr>
          <p:nvPr/>
        </p:nvCxnSpPr>
        <p:spPr>
          <a:xfrm flipH="1">
            <a:off x="6306026" y="4626347"/>
            <a:ext cx="1383900" cy="1072200"/>
          </a:xfrm>
          <a:prstGeom prst="straightConnector1">
            <a:avLst/>
          </a:prstGeom>
          <a:noFill/>
          <a:ln cap="flat" cmpd="sng" w="19050">
            <a:solidFill>
              <a:schemeClr val="dk2"/>
            </a:solidFill>
            <a:prstDash val="solid"/>
            <a:round/>
            <a:headEnd len="med" w="med" type="none"/>
            <a:tailEnd len="med" w="med" type="none"/>
          </a:ln>
        </p:spPr>
      </p:cxnSp>
      <p:sp>
        <p:nvSpPr>
          <p:cNvPr id="351" name="Google Shape;351;p36"/>
          <p:cNvSpPr/>
          <p:nvPr/>
        </p:nvSpPr>
        <p:spPr>
          <a:xfrm>
            <a:off x="3915124" y="3392140"/>
            <a:ext cx="1541400" cy="55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Update Inventory</a:t>
            </a:r>
            <a:endParaRPr/>
          </a:p>
        </p:txBody>
      </p:sp>
      <p:cxnSp>
        <p:nvCxnSpPr>
          <p:cNvPr id="352" name="Google Shape;352;p36"/>
          <p:cNvCxnSpPr>
            <a:endCxn id="351" idx="3"/>
          </p:cNvCxnSpPr>
          <p:nvPr/>
        </p:nvCxnSpPr>
        <p:spPr>
          <a:xfrm flipH="1">
            <a:off x="5456524" y="2345590"/>
            <a:ext cx="2308500" cy="1323300"/>
          </a:xfrm>
          <a:prstGeom prst="straightConnector1">
            <a:avLst/>
          </a:prstGeom>
          <a:noFill/>
          <a:ln cap="flat" cmpd="sng" w="19050">
            <a:solidFill>
              <a:schemeClr val="dk2"/>
            </a:solidFill>
            <a:prstDash val="solid"/>
            <a:round/>
            <a:headEnd len="med" w="med" type="none"/>
            <a:tailEnd len="med" w="med" type="none"/>
          </a:ln>
        </p:spPr>
      </p:cxnSp>
      <p:cxnSp>
        <p:nvCxnSpPr>
          <p:cNvPr id="353" name="Google Shape;353;p36"/>
          <p:cNvCxnSpPr>
            <a:endCxn id="354" idx="3"/>
          </p:cNvCxnSpPr>
          <p:nvPr/>
        </p:nvCxnSpPr>
        <p:spPr>
          <a:xfrm flipH="1">
            <a:off x="5456512" y="2389884"/>
            <a:ext cx="2340600" cy="2505900"/>
          </a:xfrm>
          <a:prstGeom prst="straightConnector1">
            <a:avLst/>
          </a:prstGeom>
          <a:noFill/>
          <a:ln cap="flat" cmpd="sng" w="19050">
            <a:solidFill>
              <a:schemeClr val="dk2"/>
            </a:solidFill>
            <a:prstDash val="solid"/>
            <a:round/>
            <a:headEnd len="med" w="med" type="none"/>
            <a:tailEnd len="med" w="med" type="none"/>
          </a:ln>
        </p:spPr>
      </p:cxnSp>
      <p:cxnSp>
        <p:nvCxnSpPr>
          <p:cNvPr id="355" name="Google Shape;355;p36"/>
          <p:cNvCxnSpPr>
            <a:endCxn id="354" idx="3"/>
          </p:cNvCxnSpPr>
          <p:nvPr/>
        </p:nvCxnSpPr>
        <p:spPr>
          <a:xfrm flipH="1">
            <a:off x="5456512" y="4637784"/>
            <a:ext cx="2222700" cy="258000"/>
          </a:xfrm>
          <a:prstGeom prst="straightConnector1">
            <a:avLst/>
          </a:prstGeom>
          <a:noFill/>
          <a:ln cap="flat" cmpd="sng" w="19050">
            <a:solidFill>
              <a:schemeClr val="dk2"/>
            </a:solidFill>
            <a:prstDash val="solid"/>
            <a:round/>
            <a:headEnd len="med" w="med" type="none"/>
            <a:tailEnd len="med" w="med" type="none"/>
          </a:ln>
        </p:spPr>
      </p:cxnSp>
      <p:sp>
        <p:nvSpPr>
          <p:cNvPr id="356" name="Google Shape;356;p36"/>
          <p:cNvSpPr/>
          <p:nvPr/>
        </p:nvSpPr>
        <p:spPr>
          <a:xfrm>
            <a:off x="457200" y="1561325"/>
            <a:ext cx="4758000" cy="1771200"/>
          </a:xfrm>
          <a:prstGeom prst="rect">
            <a:avLst/>
          </a:prstGeom>
          <a:solidFill>
            <a:srgbClr val="D9D9D9"/>
          </a:solidFill>
          <a:ln cap="flat" cmpd="sng" w="762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1371600" rtl="0" algn="l">
              <a:spcBef>
                <a:spcPts val="0"/>
              </a:spcBef>
              <a:spcAft>
                <a:spcPts val="0"/>
              </a:spcAft>
              <a:buNone/>
            </a:pPr>
            <a:r>
              <a:rPr b="1" lang="en" sz="1800"/>
              <a:t>     </a:t>
            </a:r>
            <a:r>
              <a:rPr b="1" lang="en" sz="2000"/>
              <a:t>Actors</a:t>
            </a:r>
            <a:endParaRPr b="1" sz="2000"/>
          </a:p>
          <a:p>
            <a:pPr indent="0" lvl="0" marL="1371600" rtl="0" algn="l">
              <a:spcBef>
                <a:spcPts val="0"/>
              </a:spcBef>
              <a:spcAft>
                <a:spcPts val="0"/>
              </a:spcAft>
              <a:buNone/>
            </a:pPr>
            <a:r>
              <a:rPr b="1" lang="en" sz="2000"/>
              <a:t>    </a:t>
            </a:r>
            <a:r>
              <a:rPr lang="en" sz="2000"/>
              <a:t> Depicted with a stick</a:t>
            </a:r>
            <a:endParaRPr sz="2000"/>
          </a:p>
          <a:p>
            <a:pPr indent="0" lvl="0" marL="1371600" rtl="0" algn="l">
              <a:spcBef>
                <a:spcPts val="0"/>
              </a:spcBef>
              <a:spcAft>
                <a:spcPts val="0"/>
              </a:spcAft>
              <a:buNone/>
            </a:pPr>
            <a:r>
              <a:rPr lang="en" sz="2000"/>
              <a:t>     figure, even if </a:t>
            </a:r>
            <a:br>
              <a:rPr lang="en" sz="2000"/>
            </a:br>
            <a:r>
              <a:rPr lang="en" sz="2000"/>
              <a:t>     non-human.</a:t>
            </a:r>
            <a:endParaRPr sz="2000"/>
          </a:p>
        </p:txBody>
      </p:sp>
      <p:sp>
        <p:nvSpPr>
          <p:cNvPr id="357" name="Google Shape;357;p36"/>
          <p:cNvSpPr/>
          <p:nvPr/>
        </p:nvSpPr>
        <p:spPr>
          <a:xfrm>
            <a:off x="962264" y="1910115"/>
            <a:ext cx="232200" cy="2622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8" name="Google Shape;358;p36"/>
          <p:cNvCxnSpPr>
            <a:stCxn id="357" idx="4"/>
          </p:cNvCxnSpPr>
          <p:nvPr/>
        </p:nvCxnSpPr>
        <p:spPr>
          <a:xfrm>
            <a:off x="1078364" y="2172315"/>
            <a:ext cx="0" cy="334800"/>
          </a:xfrm>
          <a:prstGeom prst="straightConnector1">
            <a:avLst/>
          </a:prstGeom>
          <a:noFill/>
          <a:ln cap="flat" cmpd="sng" w="19050">
            <a:solidFill>
              <a:schemeClr val="dk2"/>
            </a:solidFill>
            <a:prstDash val="solid"/>
            <a:round/>
            <a:headEnd len="med" w="med" type="none"/>
            <a:tailEnd len="med" w="med" type="none"/>
          </a:ln>
        </p:spPr>
      </p:cxnSp>
      <p:cxnSp>
        <p:nvCxnSpPr>
          <p:cNvPr id="359" name="Google Shape;359;p36"/>
          <p:cNvCxnSpPr/>
          <p:nvPr/>
        </p:nvCxnSpPr>
        <p:spPr>
          <a:xfrm flipH="1">
            <a:off x="1004682" y="2507218"/>
            <a:ext cx="73800" cy="141000"/>
          </a:xfrm>
          <a:prstGeom prst="straightConnector1">
            <a:avLst/>
          </a:prstGeom>
          <a:noFill/>
          <a:ln cap="flat" cmpd="sng" w="19050">
            <a:solidFill>
              <a:schemeClr val="dk2"/>
            </a:solidFill>
            <a:prstDash val="solid"/>
            <a:round/>
            <a:headEnd len="med" w="med" type="none"/>
            <a:tailEnd len="med" w="med" type="none"/>
          </a:ln>
        </p:spPr>
      </p:cxnSp>
      <p:cxnSp>
        <p:nvCxnSpPr>
          <p:cNvPr id="360" name="Google Shape;360;p36"/>
          <p:cNvCxnSpPr/>
          <p:nvPr/>
        </p:nvCxnSpPr>
        <p:spPr>
          <a:xfrm>
            <a:off x="1078482" y="2507218"/>
            <a:ext cx="73800" cy="141000"/>
          </a:xfrm>
          <a:prstGeom prst="straightConnector1">
            <a:avLst/>
          </a:prstGeom>
          <a:noFill/>
          <a:ln cap="flat" cmpd="sng" w="19050">
            <a:solidFill>
              <a:schemeClr val="dk2"/>
            </a:solidFill>
            <a:prstDash val="solid"/>
            <a:round/>
            <a:headEnd len="med" w="med" type="none"/>
            <a:tailEnd len="med" w="med" type="none"/>
          </a:ln>
        </p:spPr>
      </p:cxnSp>
      <p:cxnSp>
        <p:nvCxnSpPr>
          <p:cNvPr id="361" name="Google Shape;361;p36"/>
          <p:cNvCxnSpPr/>
          <p:nvPr/>
        </p:nvCxnSpPr>
        <p:spPr>
          <a:xfrm>
            <a:off x="951699" y="2311829"/>
            <a:ext cx="243000" cy="0"/>
          </a:xfrm>
          <a:prstGeom prst="straightConnector1">
            <a:avLst/>
          </a:prstGeom>
          <a:noFill/>
          <a:ln cap="flat" cmpd="sng" w="19050">
            <a:solidFill>
              <a:schemeClr val="dk2"/>
            </a:solidFill>
            <a:prstDash val="solid"/>
            <a:round/>
            <a:headEnd len="med" w="med" type="none"/>
            <a:tailEnd len="med" w="med" type="none"/>
          </a:ln>
        </p:spPr>
      </p:cxnSp>
      <p:sp>
        <p:nvSpPr>
          <p:cNvPr id="362" name="Google Shape;362;p36"/>
          <p:cNvSpPr txBox="1"/>
          <p:nvPr/>
        </p:nvSpPr>
        <p:spPr>
          <a:xfrm>
            <a:off x="545291" y="2583582"/>
            <a:ext cx="1066200" cy="26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Customer</a:t>
            </a:r>
            <a:endParaRPr/>
          </a:p>
        </p:txBody>
      </p:sp>
      <p:sp>
        <p:nvSpPr>
          <p:cNvPr id="354" name="Google Shape;354;p36"/>
          <p:cNvSpPr/>
          <p:nvPr/>
        </p:nvSpPr>
        <p:spPr>
          <a:xfrm>
            <a:off x="3915112" y="4619034"/>
            <a:ext cx="1541400" cy="55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Monitor Inventory</a:t>
            </a:r>
            <a:endParaRPr/>
          </a:p>
        </p:txBody>
      </p:sp>
      <p:sp>
        <p:nvSpPr>
          <p:cNvPr id="363" name="Google Shape;363;p36"/>
          <p:cNvSpPr/>
          <p:nvPr/>
        </p:nvSpPr>
        <p:spPr>
          <a:xfrm>
            <a:off x="575812" y="3663107"/>
            <a:ext cx="8111100" cy="2214600"/>
          </a:xfrm>
          <a:prstGeom prst="rect">
            <a:avLst/>
          </a:prstGeom>
          <a:solidFill>
            <a:srgbClr val="D9D9D9"/>
          </a:solidFill>
          <a:ln cap="flat" cmpd="sng" w="762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1371600" rtl="0" algn="l">
              <a:spcBef>
                <a:spcPts val="0"/>
              </a:spcBef>
              <a:spcAft>
                <a:spcPts val="0"/>
              </a:spcAft>
              <a:buNone/>
            </a:pPr>
            <a:r>
              <a:rPr b="1" lang="en" sz="1800"/>
              <a:t>     </a:t>
            </a:r>
            <a:r>
              <a:rPr b="1" lang="en" sz="2000"/>
              <a:t>  								Relationship</a:t>
            </a:r>
            <a:endParaRPr b="1" sz="2000"/>
          </a:p>
          <a:p>
            <a:pPr indent="0" lvl="0" marL="1371600" rtl="0" algn="l">
              <a:spcBef>
                <a:spcPts val="0"/>
              </a:spcBef>
              <a:spcAft>
                <a:spcPts val="0"/>
              </a:spcAft>
              <a:buNone/>
            </a:pPr>
            <a:r>
              <a:rPr b="1" lang="en" sz="2000"/>
              <a:t>    									</a:t>
            </a:r>
            <a:r>
              <a:rPr lang="en" sz="2000"/>
              <a:t>Lines connect Actors </a:t>
            </a:r>
            <a:br>
              <a:rPr lang="en" sz="2000"/>
            </a:br>
            <a:r>
              <a:rPr lang="en" sz="2000"/>
              <a:t>									to Use Cases, and </a:t>
            </a:r>
            <a:br>
              <a:rPr lang="en" sz="2000"/>
            </a:br>
            <a:r>
              <a:rPr lang="en" sz="2000"/>
              <a:t>									Use Cases to related </a:t>
            </a:r>
            <a:endParaRPr sz="2000"/>
          </a:p>
          <a:p>
            <a:pPr indent="457200" lvl="0" marL="5029200" rtl="0" algn="l">
              <a:spcBef>
                <a:spcPts val="0"/>
              </a:spcBef>
              <a:spcAft>
                <a:spcPts val="0"/>
              </a:spcAft>
              <a:buNone/>
            </a:pPr>
            <a:r>
              <a:rPr lang="en" sz="2000"/>
              <a:t>Use Cases</a:t>
            </a:r>
            <a:endParaRPr sz="2000"/>
          </a:p>
        </p:txBody>
      </p:sp>
      <p:cxnSp>
        <p:nvCxnSpPr>
          <p:cNvPr id="364" name="Google Shape;364;p36"/>
          <p:cNvCxnSpPr>
            <a:stCxn id="342" idx="1"/>
          </p:cNvCxnSpPr>
          <p:nvPr/>
        </p:nvCxnSpPr>
        <p:spPr>
          <a:xfrm flipH="1">
            <a:off x="1611499" y="4217549"/>
            <a:ext cx="2408700" cy="708300"/>
          </a:xfrm>
          <a:prstGeom prst="straightConnector1">
            <a:avLst/>
          </a:prstGeom>
          <a:noFill/>
          <a:ln cap="flat" cmpd="sng" w="19050">
            <a:solidFill>
              <a:schemeClr val="dk2"/>
            </a:solidFill>
            <a:prstDash val="solid"/>
            <a:round/>
            <a:headEnd len="med" w="med" type="none"/>
            <a:tailEnd len="med" w="med" type="none"/>
          </a:ln>
        </p:spPr>
      </p:cxnSp>
      <p:sp>
        <p:nvSpPr>
          <p:cNvPr id="365" name="Google Shape;365;p36"/>
          <p:cNvSpPr/>
          <p:nvPr/>
        </p:nvSpPr>
        <p:spPr>
          <a:xfrm>
            <a:off x="3860312" y="3401171"/>
            <a:ext cx="4758000" cy="1771200"/>
          </a:xfrm>
          <a:prstGeom prst="rect">
            <a:avLst/>
          </a:prstGeom>
          <a:solidFill>
            <a:srgbClr val="D9D9D9"/>
          </a:solidFill>
          <a:ln cap="flat" cmpd="sng" w="762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1371600" rtl="0" algn="l">
              <a:spcBef>
                <a:spcPts val="0"/>
              </a:spcBef>
              <a:spcAft>
                <a:spcPts val="0"/>
              </a:spcAft>
              <a:buNone/>
            </a:pPr>
            <a:r>
              <a:rPr b="1" lang="en" sz="1800"/>
              <a:t>     </a:t>
            </a:r>
            <a:r>
              <a:rPr b="1" lang="en" sz="2000"/>
              <a:t>  Use Case</a:t>
            </a:r>
            <a:endParaRPr b="1" sz="2000"/>
          </a:p>
          <a:p>
            <a:pPr indent="0" lvl="0" marL="1371600" rtl="0" algn="l">
              <a:spcBef>
                <a:spcPts val="0"/>
              </a:spcBef>
              <a:spcAft>
                <a:spcPts val="0"/>
              </a:spcAft>
              <a:buNone/>
            </a:pPr>
            <a:r>
              <a:rPr b="1" lang="en" sz="2000"/>
              <a:t>    </a:t>
            </a:r>
            <a:r>
              <a:rPr lang="en" sz="2000"/>
              <a:t>  High-level user goal.    </a:t>
            </a:r>
            <a:endParaRPr sz="2000"/>
          </a:p>
          <a:p>
            <a:pPr indent="0" lvl="0" marL="1371600" rtl="0" algn="l">
              <a:spcBef>
                <a:spcPts val="0"/>
              </a:spcBef>
              <a:spcAft>
                <a:spcPts val="0"/>
              </a:spcAft>
              <a:buNone/>
            </a:pPr>
            <a:r>
              <a:rPr lang="en" sz="2000"/>
              <a:t>      Depicted in bubble.</a:t>
            </a:r>
            <a:endParaRPr sz="2000"/>
          </a:p>
        </p:txBody>
      </p:sp>
      <p:sp>
        <p:nvSpPr>
          <p:cNvPr id="342" name="Google Shape;342;p36"/>
          <p:cNvSpPr/>
          <p:nvPr/>
        </p:nvSpPr>
        <p:spPr>
          <a:xfrm>
            <a:off x="4020199" y="3940799"/>
            <a:ext cx="1541400" cy="55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Log In</a:t>
            </a:r>
            <a:endParaRPr/>
          </a:p>
        </p:txBody>
      </p:sp>
      <p:sp>
        <p:nvSpPr>
          <p:cNvPr id="366" name="Google Shape;366;p36"/>
          <p:cNvSpPr/>
          <p:nvPr/>
        </p:nvSpPr>
        <p:spPr>
          <a:xfrm>
            <a:off x="1021523" y="4619046"/>
            <a:ext cx="232200" cy="2622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67" name="Google Shape;367;p36"/>
          <p:cNvCxnSpPr>
            <a:stCxn id="366" idx="4"/>
          </p:cNvCxnSpPr>
          <p:nvPr/>
        </p:nvCxnSpPr>
        <p:spPr>
          <a:xfrm>
            <a:off x="1137623" y="4881246"/>
            <a:ext cx="0" cy="334800"/>
          </a:xfrm>
          <a:prstGeom prst="straightConnector1">
            <a:avLst/>
          </a:prstGeom>
          <a:noFill/>
          <a:ln cap="flat" cmpd="sng" w="19050">
            <a:solidFill>
              <a:schemeClr val="dk2"/>
            </a:solidFill>
            <a:prstDash val="solid"/>
            <a:round/>
            <a:headEnd len="med" w="med" type="none"/>
            <a:tailEnd len="med" w="med" type="none"/>
          </a:ln>
        </p:spPr>
      </p:cxnSp>
      <p:cxnSp>
        <p:nvCxnSpPr>
          <p:cNvPr id="368" name="Google Shape;368;p36"/>
          <p:cNvCxnSpPr/>
          <p:nvPr/>
        </p:nvCxnSpPr>
        <p:spPr>
          <a:xfrm flipH="1">
            <a:off x="1063941" y="5216148"/>
            <a:ext cx="73800" cy="141000"/>
          </a:xfrm>
          <a:prstGeom prst="straightConnector1">
            <a:avLst/>
          </a:prstGeom>
          <a:noFill/>
          <a:ln cap="flat" cmpd="sng" w="19050">
            <a:solidFill>
              <a:schemeClr val="dk2"/>
            </a:solidFill>
            <a:prstDash val="solid"/>
            <a:round/>
            <a:headEnd len="med" w="med" type="none"/>
            <a:tailEnd len="med" w="med" type="none"/>
          </a:ln>
        </p:spPr>
      </p:cxnSp>
      <p:cxnSp>
        <p:nvCxnSpPr>
          <p:cNvPr id="369" name="Google Shape;369;p36"/>
          <p:cNvCxnSpPr/>
          <p:nvPr/>
        </p:nvCxnSpPr>
        <p:spPr>
          <a:xfrm>
            <a:off x="1137741" y="5216148"/>
            <a:ext cx="73800" cy="141000"/>
          </a:xfrm>
          <a:prstGeom prst="straightConnector1">
            <a:avLst/>
          </a:prstGeom>
          <a:noFill/>
          <a:ln cap="flat" cmpd="sng" w="19050">
            <a:solidFill>
              <a:schemeClr val="dk2"/>
            </a:solidFill>
            <a:prstDash val="solid"/>
            <a:round/>
            <a:headEnd len="med" w="med" type="none"/>
            <a:tailEnd len="med" w="med" type="none"/>
          </a:ln>
        </p:spPr>
      </p:cxnSp>
      <p:cxnSp>
        <p:nvCxnSpPr>
          <p:cNvPr id="370" name="Google Shape;370;p36"/>
          <p:cNvCxnSpPr/>
          <p:nvPr/>
        </p:nvCxnSpPr>
        <p:spPr>
          <a:xfrm>
            <a:off x="1010958" y="5020759"/>
            <a:ext cx="243000" cy="0"/>
          </a:xfrm>
          <a:prstGeom prst="straightConnector1">
            <a:avLst/>
          </a:prstGeom>
          <a:noFill/>
          <a:ln cap="flat" cmpd="sng" w="19050">
            <a:solidFill>
              <a:schemeClr val="dk2"/>
            </a:solidFill>
            <a:prstDash val="solid"/>
            <a:round/>
            <a:headEnd len="med" w="med" type="none"/>
            <a:tailEnd len="med" w="med" type="none"/>
          </a:ln>
        </p:spPr>
      </p:cxnSp>
      <p:sp>
        <p:nvSpPr>
          <p:cNvPr id="371" name="Google Shape;371;p36"/>
          <p:cNvSpPr txBox="1"/>
          <p:nvPr/>
        </p:nvSpPr>
        <p:spPr>
          <a:xfrm>
            <a:off x="604550" y="5292512"/>
            <a:ext cx="1066200" cy="26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User Database</a:t>
            </a:r>
            <a:endParaRPr/>
          </a:p>
        </p:txBody>
      </p:sp>
      <p:sp>
        <p:nvSpPr>
          <p:cNvPr id="372" name="Google Shape;372;p3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6"/>
                                        </p:tgtEl>
                                        <p:attrNameLst>
                                          <p:attrName>style.visibility</p:attrName>
                                        </p:attrNameLst>
                                      </p:cBhvr>
                                      <p:to>
                                        <p:strVal val="visible"/>
                                      </p:to>
                                    </p:set>
                                    <p:animEffect filter="fade" transition="in">
                                      <p:cBhvr>
                                        <p:cTn dur="1"/>
                                        <p:tgtEl>
                                          <p:spTgt spid="3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56"/>
                                        </p:tgtEl>
                                      </p:cBhvr>
                                    </p:animEffect>
                                    <p:set>
                                      <p:cBhvr>
                                        <p:cTn dur="1" fill="hold">
                                          <p:stCondLst>
                                            <p:cond delay="0"/>
                                          </p:stCondLst>
                                        </p:cTn>
                                        <p:tgtEl>
                                          <p:spTgt spid="35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5"/>
                                        </p:tgtEl>
                                        <p:attrNameLst>
                                          <p:attrName>style.visibility</p:attrName>
                                        </p:attrNameLst>
                                      </p:cBhvr>
                                      <p:to>
                                        <p:strVal val="visible"/>
                                      </p:to>
                                    </p:set>
                                    <p:animEffect filter="fade" transition="in">
                                      <p:cBhvr>
                                        <p:cTn dur="1"/>
                                        <p:tgtEl>
                                          <p:spTgt spid="3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65"/>
                                        </p:tgtEl>
                                      </p:cBhvr>
                                    </p:animEffect>
                                    <p:set>
                                      <p:cBhvr>
                                        <p:cTn dur="1" fill="hold">
                                          <p:stCondLst>
                                            <p:cond delay="0"/>
                                          </p:stCondLst>
                                        </p:cTn>
                                        <p:tgtEl>
                                          <p:spTgt spid="36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3"/>
                                        </p:tgtEl>
                                        <p:attrNameLst>
                                          <p:attrName>style.visibility</p:attrName>
                                        </p:attrNameLst>
                                      </p:cBhvr>
                                      <p:to>
                                        <p:strVal val="visible"/>
                                      </p:to>
                                    </p:set>
                                    <p:animEffect filter="fade" transition="in">
                                      <p:cBhvr>
                                        <p:cTn dur="1"/>
                                        <p:tgtEl>
                                          <p:spTgt spid="3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 name="Shape 56"/>
        <p:cNvGrpSpPr/>
        <p:nvPr/>
      </p:nvGrpSpPr>
      <p:grpSpPr>
        <a:xfrm>
          <a:off x="0" y="0"/>
          <a:ext cx="0" cy="0"/>
          <a:chOff x="0" y="0"/>
          <a:chExt cx="0" cy="0"/>
        </a:xfrm>
      </p:grpSpPr>
      <p:sp>
        <p:nvSpPr>
          <p:cNvPr id="57" name="Google Shape;57;p1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Virtual Elicitation Session</a:t>
            </a:r>
            <a:endParaRPr/>
          </a:p>
        </p:txBody>
      </p:sp>
      <p:sp>
        <p:nvSpPr>
          <p:cNvPr id="58" name="Google Shape;58;p1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Will open on Moodle (Dropbox) message board after class.</a:t>
            </a:r>
            <a:endParaRPr/>
          </a:p>
          <a:p>
            <a:pPr indent="-419100" lvl="0" marL="457200" rtl="0" algn="l">
              <a:spcBef>
                <a:spcPts val="0"/>
              </a:spcBef>
              <a:spcAft>
                <a:spcPts val="0"/>
              </a:spcAft>
              <a:buSzPts val="3000"/>
              <a:buChar char="●"/>
            </a:pPr>
            <a:r>
              <a:rPr lang="en"/>
              <a:t>I am a pretend customer - you ask questions to elicit requirements for the project.</a:t>
            </a:r>
            <a:endParaRPr/>
          </a:p>
          <a:p>
            <a:pPr indent="-381000" lvl="1" marL="914400" rtl="0" algn="l">
              <a:spcBef>
                <a:spcPts val="0"/>
              </a:spcBef>
              <a:spcAft>
                <a:spcPts val="0"/>
              </a:spcAft>
              <a:buSzPts val="2400"/>
              <a:buChar char="○"/>
            </a:pPr>
            <a:r>
              <a:rPr lang="en"/>
              <a:t>Remember that you all have experience as “customers” as well!</a:t>
            </a:r>
            <a:endParaRPr/>
          </a:p>
          <a:p>
            <a:pPr indent="-419100" lvl="0" marL="457200" rtl="0" algn="l">
              <a:spcBef>
                <a:spcPts val="0"/>
              </a:spcBef>
              <a:spcAft>
                <a:spcPts val="0"/>
              </a:spcAft>
              <a:buSzPts val="3000"/>
              <a:buChar char="●"/>
            </a:pPr>
            <a:r>
              <a:rPr lang="en"/>
              <a:t>All elicitation questions </a:t>
            </a:r>
            <a:r>
              <a:rPr b="1" lang="en"/>
              <a:t>must </a:t>
            </a:r>
            <a:r>
              <a:rPr lang="en"/>
              <a:t>be posted there.</a:t>
            </a:r>
            <a:endParaRPr/>
          </a:p>
          <a:p>
            <a:pPr indent="-419100" lvl="0" marL="457200" rtl="0" algn="l">
              <a:spcBef>
                <a:spcPts val="0"/>
              </a:spcBef>
              <a:spcAft>
                <a:spcPts val="0"/>
              </a:spcAft>
              <a:buSzPts val="3000"/>
              <a:buChar char="●"/>
            </a:pPr>
            <a:r>
              <a:rPr lang="en"/>
              <a:t>You can continue asking questions for the duration of the project (but don’t wait).</a:t>
            </a:r>
            <a:endParaRPr/>
          </a:p>
        </p:txBody>
      </p:sp>
      <p:sp>
        <p:nvSpPr>
          <p:cNvPr id="59" name="Google Shape;59;p1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sp>
        <p:nvSpPr>
          <p:cNvPr id="377" name="Google Shape;377;p3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Use Case Relationships: Uses</a:t>
            </a:r>
            <a:endParaRPr/>
          </a:p>
        </p:txBody>
      </p:sp>
      <p:sp>
        <p:nvSpPr>
          <p:cNvPr id="378" name="Google Shape;378;p37"/>
          <p:cNvSpPr txBox="1"/>
          <p:nvPr>
            <p:ph idx="2" type="body"/>
          </p:nvPr>
        </p:nvSpPr>
        <p:spPr>
          <a:xfrm>
            <a:off x="4692274" y="1600200"/>
            <a:ext cx="39945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2400"/>
              <a:t>Uses</a:t>
            </a:r>
            <a:endParaRPr b="1" sz="2400"/>
          </a:p>
          <a:p>
            <a:pPr indent="-381000" lvl="0" marL="457200" rtl="0" algn="l">
              <a:spcBef>
                <a:spcPts val="600"/>
              </a:spcBef>
              <a:spcAft>
                <a:spcPts val="0"/>
              </a:spcAft>
              <a:buSzPts val="2400"/>
              <a:buChar char="●"/>
            </a:pPr>
            <a:r>
              <a:rPr lang="en" sz="2400"/>
              <a:t>You have a piece of behavior that is similar across many use-cases.</a:t>
            </a:r>
            <a:endParaRPr sz="2400"/>
          </a:p>
          <a:p>
            <a:pPr indent="-381000" lvl="0" marL="457200" rtl="0" algn="l">
              <a:spcBef>
                <a:spcPts val="0"/>
              </a:spcBef>
              <a:spcAft>
                <a:spcPts val="0"/>
              </a:spcAft>
              <a:buSzPts val="2400"/>
              <a:buChar char="●"/>
            </a:pPr>
            <a:r>
              <a:rPr lang="en" sz="2400"/>
              <a:t>Break this out as a separate use-case and let the others “use” it.</a:t>
            </a:r>
            <a:endParaRPr sz="2400"/>
          </a:p>
          <a:p>
            <a:pPr indent="-381000" lvl="0" marL="457200" rtl="0" algn="l">
              <a:spcBef>
                <a:spcPts val="0"/>
              </a:spcBef>
              <a:spcAft>
                <a:spcPts val="0"/>
              </a:spcAft>
              <a:buSzPts val="2400"/>
              <a:buChar char="●"/>
            </a:pPr>
            <a:r>
              <a:rPr lang="en" sz="2400"/>
              <a:t>Avoids repetition in written use-cases.</a:t>
            </a:r>
            <a:endParaRPr sz="2400"/>
          </a:p>
          <a:p>
            <a:pPr indent="-355600" lvl="1" marL="914400" rtl="0" algn="l">
              <a:spcBef>
                <a:spcPts val="0"/>
              </a:spcBef>
              <a:spcAft>
                <a:spcPts val="0"/>
              </a:spcAft>
              <a:buSzPts val="2000"/>
              <a:buChar char="○"/>
            </a:pPr>
            <a:r>
              <a:rPr lang="en" sz="2000"/>
              <a:t>Step 1: Complete “Validate PIN” use-case.</a:t>
            </a:r>
            <a:endParaRPr sz="2000"/>
          </a:p>
          <a:p>
            <a:pPr indent="-355600" lvl="1" marL="914400" rtl="0" algn="l">
              <a:spcBef>
                <a:spcPts val="0"/>
              </a:spcBef>
              <a:spcAft>
                <a:spcPts val="0"/>
              </a:spcAft>
              <a:buSzPts val="2000"/>
              <a:buChar char="○"/>
            </a:pPr>
            <a:r>
              <a:rPr lang="en" sz="2000"/>
              <a:t>Step 2: Select account.</a:t>
            </a:r>
            <a:endParaRPr sz="2000"/>
          </a:p>
          <a:p>
            <a:pPr indent="-355600" lvl="1" marL="914400" rtl="0" algn="l">
              <a:spcBef>
                <a:spcPts val="0"/>
              </a:spcBef>
              <a:spcAft>
                <a:spcPts val="0"/>
              </a:spcAft>
              <a:buSzPts val="2000"/>
              <a:buChar char="○"/>
            </a:pPr>
            <a:r>
              <a:rPr lang="en" sz="2000"/>
              <a:t>...</a:t>
            </a:r>
            <a:endParaRPr sz="2000"/>
          </a:p>
          <a:p>
            <a:pPr indent="0" lvl="0" marL="0" rtl="0" algn="l">
              <a:spcBef>
                <a:spcPts val="600"/>
              </a:spcBef>
              <a:spcAft>
                <a:spcPts val="0"/>
              </a:spcAft>
              <a:buNone/>
            </a:pPr>
            <a:r>
              <a:t/>
            </a:r>
            <a:endParaRPr sz="2400"/>
          </a:p>
        </p:txBody>
      </p:sp>
      <p:sp>
        <p:nvSpPr>
          <p:cNvPr id="379" name="Google Shape;379;p37"/>
          <p:cNvSpPr/>
          <p:nvPr/>
        </p:nvSpPr>
        <p:spPr>
          <a:xfrm>
            <a:off x="388750" y="1917275"/>
            <a:ext cx="3844800" cy="43359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Banking System</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80" name="Google Shape;380;p37"/>
          <p:cNvSpPr/>
          <p:nvPr/>
        </p:nvSpPr>
        <p:spPr>
          <a:xfrm>
            <a:off x="460924" y="3998774"/>
            <a:ext cx="1856100" cy="725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Withdraw Cash</a:t>
            </a:r>
            <a:endParaRPr sz="1800"/>
          </a:p>
        </p:txBody>
      </p:sp>
      <p:sp>
        <p:nvSpPr>
          <p:cNvPr id="381" name="Google Shape;381;p37"/>
          <p:cNvSpPr/>
          <p:nvPr/>
        </p:nvSpPr>
        <p:spPr>
          <a:xfrm>
            <a:off x="1383099" y="2679149"/>
            <a:ext cx="1856100" cy="725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Validate PIN</a:t>
            </a:r>
            <a:endParaRPr sz="1800"/>
          </a:p>
        </p:txBody>
      </p:sp>
      <p:sp>
        <p:nvSpPr>
          <p:cNvPr id="382" name="Google Shape;382;p37"/>
          <p:cNvSpPr/>
          <p:nvPr/>
        </p:nvSpPr>
        <p:spPr>
          <a:xfrm>
            <a:off x="2317024" y="4874099"/>
            <a:ext cx="1856100" cy="725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Query Balance</a:t>
            </a:r>
            <a:endParaRPr sz="1800"/>
          </a:p>
        </p:txBody>
      </p:sp>
      <p:cxnSp>
        <p:nvCxnSpPr>
          <p:cNvPr id="383" name="Google Shape;383;p37"/>
          <p:cNvCxnSpPr>
            <a:stCxn id="380" idx="0"/>
            <a:endCxn id="381" idx="2"/>
          </p:cNvCxnSpPr>
          <p:nvPr/>
        </p:nvCxnSpPr>
        <p:spPr>
          <a:xfrm flipH="1" rot="10800000">
            <a:off x="1388974" y="3404474"/>
            <a:ext cx="922200" cy="594300"/>
          </a:xfrm>
          <a:prstGeom prst="straightConnector1">
            <a:avLst/>
          </a:prstGeom>
          <a:noFill/>
          <a:ln cap="flat" cmpd="sng" w="38100">
            <a:solidFill>
              <a:schemeClr val="dk2"/>
            </a:solidFill>
            <a:prstDash val="dash"/>
            <a:round/>
            <a:headEnd len="med" w="med" type="none"/>
            <a:tailEnd len="med" w="med" type="triangle"/>
          </a:ln>
        </p:spPr>
      </p:cxnSp>
      <p:cxnSp>
        <p:nvCxnSpPr>
          <p:cNvPr id="384" name="Google Shape;384;p37"/>
          <p:cNvCxnSpPr>
            <a:stCxn id="382" idx="0"/>
            <a:endCxn id="381" idx="2"/>
          </p:cNvCxnSpPr>
          <p:nvPr/>
        </p:nvCxnSpPr>
        <p:spPr>
          <a:xfrm rot="10800000">
            <a:off x="2311174" y="3404399"/>
            <a:ext cx="933900" cy="1469700"/>
          </a:xfrm>
          <a:prstGeom prst="straightConnector1">
            <a:avLst/>
          </a:prstGeom>
          <a:noFill/>
          <a:ln cap="flat" cmpd="sng" w="38100">
            <a:solidFill>
              <a:schemeClr val="dk2"/>
            </a:solidFill>
            <a:prstDash val="dash"/>
            <a:round/>
            <a:headEnd len="med" w="med" type="none"/>
            <a:tailEnd len="med" w="med" type="triangle"/>
          </a:ln>
        </p:spPr>
      </p:cxnSp>
      <p:sp>
        <p:nvSpPr>
          <p:cNvPr id="385" name="Google Shape;385;p37"/>
          <p:cNvSpPr txBox="1"/>
          <p:nvPr/>
        </p:nvSpPr>
        <p:spPr>
          <a:xfrm>
            <a:off x="2829925" y="3708575"/>
            <a:ext cx="1186800" cy="39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&lt;&lt;uses&gt;&gt;</a:t>
            </a:r>
            <a:endParaRPr/>
          </a:p>
        </p:txBody>
      </p:sp>
      <p:sp>
        <p:nvSpPr>
          <p:cNvPr id="386" name="Google Shape;386;p37"/>
          <p:cNvSpPr txBox="1"/>
          <p:nvPr/>
        </p:nvSpPr>
        <p:spPr>
          <a:xfrm>
            <a:off x="460925" y="3404475"/>
            <a:ext cx="1186800" cy="39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&lt;&lt;uses&gt;&gt;</a:t>
            </a:r>
            <a:endParaRPr/>
          </a:p>
        </p:txBody>
      </p:sp>
      <p:sp>
        <p:nvSpPr>
          <p:cNvPr id="387" name="Google Shape;387;p3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sp>
        <p:nvSpPr>
          <p:cNvPr id="392" name="Google Shape;392;p3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Use Case Relationships: Extends</a:t>
            </a:r>
            <a:endParaRPr/>
          </a:p>
        </p:txBody>
      </p:sp>
      <p:sp>
        <p:nvSpPr>
          <p:cNvPr id="393" name="Google Shape;393;p38"/>
          <p:cNvSpPr txBox="1"/>
          <p:nvPr>
            <p:ph idx="2" type="body"/>
          </p:nvPr>
        </p:nvSpPr>
        <p:spPr>
          <a:xfrm>
            <a:off x="4398600" y="1546500"/>
            <a:ext cx="42882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2400"/>
              <a:t>Extends</a:t>
            </a:r>
            <a:endParaRPr b="1" sz="2400"/>
          </a:p>
          <a:p>
            <a:pPr indent="-368300" lvl="0" marL="457200" rtl="0" algn="l">
              <a:spcBef>
                <a:spcPts val="600"/>
              </a:spcBef>
              <a:spcAft>
                <a:spcPts val="0"/>
              </a:spcAft>
              <a:buSzPts val="2200"/>
              <a:buChar char="●"/>
            </a:pPr>
            <a:r>
              <a:rPr lang="en" sz="2200"/>
              <a:t>A use-case is similar to another, but does more or takes an alternate path.</a:t>
            </a:r>
            <a:endParaRPr sz="2200"/>
          </a:p>
          <a:p>
            <a:pPr indent="-368300" lvl="0" marL="457200" rtl="0" algn="l">
              <a:spcBef>
                <a:spcPts val="0"/>
              </a:spcBef>
              <a:spcAft>
                <a:spcPts val="0"/>
              </a:spcAft>
              <a:buSzPts val="2200"/>
              <a:buChar char="●"/>
            </a:pPr>
            <a:r>
              <a:rPr lang="en" sz="2200"/>
              <a:t>Put the normal behavior in one use-case and the exceptional behavior somewhere else:</a:t>
            </a:r>
            <a:endParaRPr sz="2200"/>
          </a:p>
          <a:p>
            <a:pPr indent="-342900" lvl="1" marL="914400" rtl="0" algn="l">
              <a:spcBef>
                <a:spcPts val="0"/>
              </a:spcBef>
              <a:spcAft>
                <a:spcPts val="0"/>
              </a:spcAft>
              <a:buSzPts val="1800"/>
              <a:buChar char="○"/>
            </a:pPr>
            <a:r>
              <a:rPr lang="en" sz="1800"/>
              <a:t>Capture the normal behavior.</a:t>
            </a:r>
            <a:endParaRPr sz="1800"/>
          </a:p>
          <a:p>
            <a:pPr indent="-342900" lvl="1" marL="914400" rtl="0" algn="l">
              <a:spcBef>
                <a:spcPts val="0"/>
              </a:spcBef>
              <a:spcAft>
                <a:spcPts val="0"/>
              </a:spcAft>
              <a:buSzPts val="1800"/>
              <a:buChar char="○"/>
            </a:pPr>
            <a:r>
              <a:rPr lang="en" sz="1800"/>
              <a:t>Try to figure out what went wrong in each step.</a:t>
            </a:r>
            <a:endParaRPr sz="1800"/>
          </a:p>
          <a:p>
            <a:pPr indent="-342900" lvl="1" marL="914400" rtl="0" algn="l">
              <a:spcBef>
                <a:spcPts val="0"/>
              </a:spcBef>
              <a:spcAft>
                <a:spcPts val="0"/>
              </a:spcAft>
              <a:buSzPts val="1800"/>
              <a:buChar char="○"/>
            </a:pPr>
            <a:r>
              <a:rPr lang="en" sz="1800"/>
              <a:t>Capture the exceptional cases in separate use-cases</a:t>
            </a:r>
            <a:endParaRPr sz="1800"/>
          </a:p>
          <a:p>
            <a:pPr indent="-368300" lvl="0" marL="457200" rtl="0" algn="l">
              <a:spcBef>
                <a:spcPts val="0"/>
              </a:spcBef>
              <a:spcAft>
                <a:spcPts val="0"/>
              </a:spcAft>
              <a:buSzPts val="2200"/>
              <a:buChar char="●"/>
            </a:pPr>
            <a:r>
              <a:rPr lang="en" sz="2200"/>
              <a:t>Allows for easier to understand descriptions.</a:t>
            </a:r>
            <a:endParaRPr sz="2200"/>
          </a:p>
        </p:txBody>
      </p:sp>
      <p:sp>
        <p:nvSpPr>
          <p:cNvPr id="394" name="Google Shape;394;p38"/>
          <p:cNvSpPr/>
          <p:nvPr/>
        </p:nvSpPr>
        <p:spPr>
          <a:xfrm>
            <a:off x="388750" y="1917275"/>
            <a:ext cx="3844800" cy="43359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Banking System</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95" name="Google Shape;395;p38"/>
          <p:cNvSpPr/>
          <p:nvPr/>
        </p:nvSpPr>
        <p:spPr>
          <a:xfrm>
            <a:off x="460925" y="3998775"/>
            <a:ext cx="1987200" cy="8052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Withdraw Cash: Insufficient Funds</a:t>
            </a:r>
            <a:endParaRPr sz="1800"/>
          </a:p>
        </p:txBody>
      </p:sp>
      <p:sp>
        <p:nvSpPr>
          <p:cNvPr id="396" name="Google Shape;396;p38"/>
          <p:cNvSpPr/>
          <p:nvPr/>
        </p:nvSpPr>
        <p:spPr>
          <a:xfrm>
            <a:off x="1383099" y="2679149"/>
            <a:ext cx="1856100" cy="725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Withdraw Cash</a:t>
            </a:r>
            <a:endParaRPr sz="1800"/>
          </a:p>
        </p:txBody>
      </p:sp>
      <p:sp>
        <p:nvSpPr>
          <p:cNvPr id="397" name="Google Shape;397;p38"/>
          <p:cNvSpPr/>
          <p:nvPr/>
        </p:nvSpPr>
        <p:spPr>
          <a:xfrm>
            <a:off x="2317024" y="4874099"/>
            <a:ext cx="1856100" cy="725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Withdraw Cash: Incorrect PIN</a:t>
            </a:r>
            <a:endParaRPr sz="1800"/>
          </a:p>
        </p:txBody>
      </p:sp>
      <p:cxnSp>
        <p:nvCxnSpPr>
          <p:cNvPr id="398" name="Google Shape;398;p38"/>
          <p:cNvCxnSpPr>
            <a:stCxn id="395" idx="0"/>
            <a:endCxn id="396" idx="2"/>
          </p:cNvCxnSpPr>
          <p:nvPr/>
        </p:nvCxnSpPr>
        <p:spPr>
          <a:xfrm flipH="1" rot="10800000">
            <a:off x="1454525" y="3404475"/>
            <a:ext cx="856500" cy="594300"/>
          </a:xfrm>
          <a:prstGeom prst="straightConnector1">
            <a:avLst/>
          </a:prstGeom>
          <a:noFill/>
          <a:ln cap="flat" cmpd="sng" w="38100">
            <a:solidFill>
              <a:schemeClr val="dk2"/>
            </a:solidFill>
            <a:prstDash val="dash"/>
            <a:round/>
            <a:headEnd len="med" w="med" type="none"/>
            <a:tailEnd len="med" w="med" type="triangle"/>
          </a:ln>
        </p:spPr>
      </p:cxnSp>
      <p:cxnSp>
        <p:nvCxnSpPr>
          <p:cNvPr id="399" name="Google Shape;399;p38"/>
          <p:cNvCxnSpPr>
            <a:stCxn id="397" idx="0"/>
            <a:endCxn id="396" idx="2"/>
          </p:cNvCxnSpPr>
          <p:nvPr/>
        </p:nvCxnSpPr>
        <p:spPr>
          <a:xfrm rot="10800000">
            <a:off x="2311174" y="3404399"/>
            <a:ext cx="933900" cy="1469700"/>
          </a:xfrm>
          <a:prstGeom prst="straightConnector1">
            <a:avLst/>
          </a:prstGeom>
          <a:noFill/>
          <a:ln cap="flat" cmpd="sng" w="38100">
            <a:solidFill>
              <a:schemeClr val="dk2"/>
            </a:solidFill>
            <a:prstDash val="dash"/>
            <a:round/>
            <a:headEnd len="med" w="med" type="none"/>
            <a:tailEnd len="med" w="med" type="triangle"/>
          </a:ln>
        </p:spPr>
      </p:cxnSp>
      <p:sp>
        <p:nvSpPr>
          <p:cNvPr id="400" name="Google Shape;400;p38"/>
          <p:cNvSpPr txBox="1"/>
          <p:nvPr/>
        </p:nvSpPr>
        <p:spPr>
          <a:xfrm>
            <a:off x="2829925" y="3708575"/>
            <a:ext cx="1330500" cy="39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&lt;&lt;extends&gt;&gt;</a:t>
            </a:r>
            <a:endParaRPr/>
          </a:p>
        </p:txBody>
      </p:sp>
      <p:sp>
        <p:nvSpPr>
          <p:cNvPr id="401" name="Google Shape;401;p38"/>
          <p:cNvSpPr txBox="1"/>
          <p:nvPr/>
        </p:nvSpPr>
        <p:spPr>
          <a:xfrm>
            <a:off x="460925" y="3404475"/>
            <a:ext cx="1330500" cy="39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&lt;&lt;extends&gt;&gt;</a:t>
            </a:r>
            <a:endParaRPr/>
          </a:p>
        </p:txBody>
      </p:sp>
      <p:sp>
        <p:nvSpPr>
          <p:cNvPr id="402" name="Google Shape;402;p3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6" name="Shape 406"/>
        <p:cNvGrpSpPr/>
        <p:nvPr/>
      </p:nvGrpSpPr>
      <p:grpSpPr>
        <a:xfrm>
          <a:off x="0" y="0"/>
          <a:ext cx="0" cy="0"/>
          <a:chOff x="0" y="0"/>
          <a:chExt cx="0" cy="0"/>
        </a:xfrm>
      </p:grpSpPr>
      <p:sp>
        <p:nvSpPr>
          <p:cNvPr id="407" name="Google Shape;407;p39"/>
          <p:cNvSpPr/>
          <p:nvPr/>
        </p:nvSpPr>
        <p:spPr>
          <a:xfrm>
            <a:off x="2626837" y="2674800"/>
            <a:ext cx="3686700" cy="33798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Grocery Store System</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08" name="Google Shape;408;p39"/>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Setting the System Boundary</a:t>
            </a:r>
            <a:endParaRPr/>
          </a:p>
        </p:txBody>
      </p:sp>
      <p:sp>
        <p:nvSpPr>
          <p:cNvPr id="409" name="Google Shape;409;p39"/>
          <p:cNvSpPr/>
          <p:nvPr/>
        </p:nvSpPr>
        <p:spPr>
          <a:xfrm>
            <a:off x="3755775" y="3089550"/>
            <a:ext cx="1641300" cy="5733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Buy Item</a:t>
            </a:r>
            <a:endParaRPr/>
          </a:p>
        </p:txBody>
      </p:sp>
      <p:sp>
        <p:nvSpPr>
          <p:cNvPr id="410" name="Google Shape;410;p39"/>
          <p:cNvSpPr/>
          <p:nvPr/>
        </p:nvSpPr>
        <p:spPr>
          <a:xfrm>
            <a:off x="3755775" y="3777750"/>
            <a:ext cx="1641300" cy="5733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Refund a Purchased Item</a:t>
            </a:r>
            <a:endParaRPr/>
          </a:p>
        </p:txBody>
      </p:sp>
      <p:sp>
        <p:nvSpPr>
          <p:cNvPr id="411" name="Google Shape;411;p39"/>
          <p:cNvSpPr/>
          <p:nvPr/>
        </p:nvSpPr>
        <p:spPr>
          <a:xfrm>
            <a:off x="7109650" y="3840738"/>
            <a:ext cx="247500" cy="2715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2" name="Google Shape;412;p39"/>
          <p:cNvCxnSpPr>
            <a:stCxn id="411" idx="4"/>
          </p:cNvCxnSpPr>
          <p:nvPr/>
        </p:nvCxnSpPr>
        <p:spPr>
          <a:xfrm>
            <a:off x="7233400" y="4112237"/>
            <a:ext cx="0" cy="346800"/>
          </a:xfrm>
          <a:prstGeom prst="straightConnector1">
            <a:avLst/>
          </a:prstGeom>
          <a:noFill/>
          <a:ln cap="flat" cmpd="sng" w="19050">
            <a:solidFill>
              <a:schemeClr val="dk2"/>
            </a:solidFill>
            <a:prstDash val="solid"/>
            <a:round/>
            <a:headEnd len="med" w="med" type="none"/>
            <a:tailEnd len="med" w="med" type="none"/>
          </a:ln>
        </p:spPr>
      </p:cxnSp>
      <p:cxnSp>
        <p:nvCxnSpPr>
          <p:cNvPr id="413" name="Google Shape;413;p39"/>
          <p:cNvCxnSpPr/>
          <p:nvPr/>
        </p:nvCxnSpPr>
        <p:spPr>
          <a:xfrm flipH="1">
            <a:off x="7154800" y="4459038"/>
            <a:ext cx="78600" cy="146100"/>
          </a:xfrm>
          <a:prstGeom prst="straightConnector1">
            <a:avLst/>
          </a:prstGeom>
          <a:noFill/>
          <a:ln cap="flat" cmpd="sng" w="19050">
            <a:solidFill>
              <a:schemeClr val="dk2"/>
            </a:solidFill>
            <a:prstDash val="solid"/>
            <a:round/>
            <a:headEnd len="med" w="med" type="none"/>
            <a:tailEnd len="med" w="med" type="none"/>
          </a:ln>
        </p:spPr>
      </p:cxnSp>
      <p:cxnSp>
        <p:nvCxnSpPr>
          <p:cNvPr id="414" name="Google Shape;414;p39"/>
          <p:cNvCxnSpPr/>
          <p:nvPr/>
        </p:nvCxnSpPr>
        <p:spPr>
          <a:xfrm>
            <a:off x="7233400" y="4459038"/>
            <a:ext cx="78600" cy="146100"/>
          </a:xfrm>
          <a:prstGeom prst="straightConnector1">
            <a:avLst/>
          </a:prstGeom>
          <a:noFill/>
          <a:ln cap="flat" cmpd="sng" w="19050">
            <a:solidFill>
              <a:schemeClr val="dk2"/>
            </a:solidFill>
            <a:prstDash val="solid"/>
            <a:round/>
            <a:headEnd len="med" w="med" type="none"/>
            <a:tailEnd len="med" w="med" type="none"/>
          </a:ln>
        </p:spPr>
      </p:cxnSp>
      <p:cxnSp>
        <p:nvCxnSpPr>
          <p:cNvPr id="415" name="Google Shape;415;p39"/>
          <p:cNvCxnSpPr/>
          <p:nvPr/>
        </p:nvCxnSpPr>
        <p:spPr>
          <a:xfrm>
            <a:off x="7098400" y="4256713"/>
            <a:ext cx="258600" cy="0"/>
          </a:xfrm>
          <a:prstGeom prst="straightConnector1">
            <a:avLst/>
          </a:prstGeom>
          <a:noFill/>
          <a:ln cap="flat" cmpd="sng" w="19050">
            <a:solidFill>
              <a:schemeClr val="dk2"/>
            </a:solidFill>
            <a:prstDash val="solid"/>
            <a:round/>
            <a:headEnd len="med" w="med" type="none"/>
            <a:tailEnd len="med" w="med" type="none"/>
          </a:ln>
        </p:spPr>
      </p:cxnSp>
      <p:sp>
        <p:nvSpPr>
          <p:cNvPr id="416" name="Google Shape;416;p39"/>
          <p:cNvSpPr txBox="1"/>
          <p:nvPr/>
        </p:nvSpPr>
        <p:spPr>
          <a:xfrm>
            <a:off x="6665650" y="4538113"/>
            <a:ext cx="1135500" cy="2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Cashier</a:t>
            </a:r>
            <a:endParaRPr/>
          </a:p>
        </p:txBody>
      </p:sp>
      <p:sp>
        <p:nvSpPr>
          <p:cNvPr id="417" name="Google Shape;417;p39"/>
          <p:cNvSpPr/>
          <p:nvPr/>
        </p:nvSpPr>
        <p:spPr>
          <a:xfrm>
            <a:off x="3755775" y="4465938"/>
            <a:ext cx="1641300" cy="5733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Log In</a:t>
            </a:r>
            <a:endParaRPr/>
          </a:p>
        </p:txBody>
      </p:sp>
      <p:sp>
        <p:nvSpPr>
          <p:cNvPr id="418" name="Google Shape;418;p39"/>
          <p:cNvSpPr/>
          <p:nvPr/>
        </p:nvSpPr>
        <p:spPr>
          <a:xfrm>
            <a:off x="1786850" y="3880263"/>
            <a:ext cx="247500" cy="2715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9" name="Google Shape;419;p39"/>
          <p:cNvCxnSpPr>
            <a:stCxn id="418" idx="4"/>
          </p:cNvCxnSpPr>
          <p:nvPr/>
        </p:nvCxnSpPr>
        <p:spPr>
          <a:xfrm>
            <a:off x="1910600" y="4151762"/>
            <a:ext cx="0" cy="346800"/>
          </a:xfrm>
          <a:prstGeom prst="straightConnector1">
            <a:avLst/>
          </a:prstGeom>
          <a:noFill/>
          <a:ln cap="flat" cmpd="sng" w="19050">
            <a:solidFill>
              <a:schemeClr val="dk2"/>
            </a:solidFill>
            <a:prstDash val="solid"/>
            <a:round/>
            <a:headEnd len="med" w="med" type="none"/>
            <a:tailEnd len="med" w="med" type="none"/>
          </a:ln>
        </p:spPr>
      </p:cxnSp>
      <p:cxnSp>
        <p:nvCxnSpPr>
          <p:cNvPr id="420" name="Google Shape;420;p39"/>
          <p:cNvCxnSpPr/>
          <p:nvPr/>
        </p:nvCxnSpPr>
        <p:spPr>
          <a:xfrm flipH="1">
            <a:off x="1832000" y="4498563"/>
            <a:ext cx="78600" cy="146100"/>
          </a:xfrm>
          <a:prstGeom prst="straightConnector1">
            <a:avLst/>
          </a:prstGeom>
          <a:noFill/>
          <a:ln cap="flat" cmpd="sng" w="19050">
            <a:solidFill>
              <a:schemeClr val="dk2"/>
            </a:solidFill>
            <a:prstDash val="solid"/>
            <a:round/>
            <a:headEnd len="med" w="med" type="none"/>
            <a:tailEnd len="med" w="med" type="none"/>
          </a:ln>
        </p:spPr>
      </p:cxnSp>
      <p:cxnSp>
        <p:nvCxnSpPr>
          <p:cNvPr id="421" name="Google Shape;421;p39"/>
          <p:cNvCxnSpPr/>
          <p:nvPr/>
        </p:nvCxnSpPr>
        <p:spPr>
          <a:xfrm>
            <a:off x="1910600" y="4498563"/>
            <a:ext cx="78600" cy="146100"/>
          </a:xfrm>
          <a:prstGeom prst="straightConnector1">
            <a:avLst/>
          </a:prstGeom>
          <a:noFill/>
          <a:ln cap="flat" cmpd="sng" w="19050">
            <a:solidFill>
              <a:schemeClr val="dk2"/>
            </a:solidFill>
            <a:prstDash val="solid"/>
            <a:round/>
            <a:headEnd len="med" w="med" type="none"/>
            <a:tailEnd len="med" w="med" type="none"/>
          </a:ln>
        </p:spPr>
      </p:cxnSp>
      <p:cxnSp>
        <p:nvCxnSpPr>
          <p:cNvPr id="422" name="Google Shape;422;p39"/>
          <p:cNvCxnSpPr/>
          <p:nvPr/>
        </p:nvCxnSpPr>
        <p:spPr>
          <a:xfrm>
            <a:off x="1775600" y="4296238"/>
            <a:ext cx="258600" cy="0"/>
          </a:xfrm>
          <a:prstGeom prst="straightConnector1">
            <a:avLst/>
          </a:prstGeom>
          <a:noFill/>
          <a:ln cap="flat" cmpd="sng" w="19050">
            <a:solidFill>
              <a:schemeClr val="dk2"/>
            </a:solidFill>
            <a:prstDash val="solid"/>
            <a:round/>
            <a:headEnd len="med" w="med" type="none"/>
            <a:tailEnd len="med" w="med" type="none"/>
          </a:ln>
        </p:spPr>
      </p:cxnSp>
      <p:sp>
        <p:nvSpPr>
          <p:cNvPr id="423" name="Google Shape;423;p39"/>
          <p:cNvSpPr txBox="1"/>
          <p:nvPr/>
        </p:nvSpPr>
        <p:spPr>
          <a:xfrm>
            <a:off x="1342850" y="4577638"/>
            <a:ext cx="1135500" cy="2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Customer</a:t>
            </a:r>
            <a:endParaRPr/>
          </a:p>
        </p:txBody>
      </p:sp>
      <p:sp>
        <p:nvSpPr>
          <p:cNvPr id="424" name="Google Shape;424;p39"/>
          <p:cNvSpPr/>
          <p:nvPr/>
        </p:nvSpPr>
        <p:spPr>
          <a:xfrm>
            <a:off x="3755775" y="5165938"/>
            <a:ext cx="1641300" cy="5733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Update Inventory</a:t>
            </a:r>
            <a:endParaRPr/>
          </a:p>
        </p:txBody>
      </p:sp>
      <p:cxnSp>
        <p:nvCxnSpPr>
          <p:cNvPr id="425" name="Google Shape;425;p39"/>
          <p:cNvCxnSpPr>
            <a:endCxn id="409" idx="1"/>
          </p:cNvCxnSpPr>
          <p:nvPr/>
        </p:nvCxnSpPr>
        <p:spPr>
          <a:xfrm flipH="1" rot="10800000">
            <a:off x="2252475" y="3376200"/>
            <a:ext cx="1503300" cy="777300"/>
          </a:xfrm>
          <a:prstGeom prst="straightConnector1">
            <a:avLst/>
          </a:prstGeom>
          <a:noFill/>
          <a:ln cap="flat" cmpd="sng" w="19050">
            <a:solidFill>
              <a:schemeClr val="dk2"/>
            </a:solidFill>
            <a:prstDash val="solid"/>
            <a:round/>
            <a:headEnd len="med" w="med" type="none"/>
            <a:tailEnd len="med" w="med" type="none"/>
          </a:ln>
        </p:spPr>
      </p:cxnSp>
      <p:cxnSp>
        <p:nvCxnSpPr>
          <p:cNvPr id="426" name="Google Shape;426;p39"/>
          <p:cNvCxnSpPr>
            <a:endCxn id="410" idx="1"/>
          </p:cNvCxnSpPr>
          <p:nvPr/>
        </p:nvCxnSpPr>
        <p:spPr>
          <a:xfrm flipH="1" rot="10800000">
            <a:off x="2263875" y="4064400"/>
            <a:ext cx="1491900" cy="100500"/>
          </a:xfrm>
          <a:prstGeom prst="straightConnector1">
            <a:avLst/>
          </a:prstGeom>
          <a:noFill/>
          <a:ln cap="flat" cmpd="sng" w="19050">
            <a:solidFill>
              <a:schemeClr val="dk2"/>
            </a:solidFill>
            <a:prstDash val="solid"/>
            <a:round/>
            <a:headEnd len="med" w="med" type="none"/>
            <a:tailEnd len="med" w="med" type="none"/>
          </a:ln>
        </p:spPr>
      </p:cxnSp>
      <p:cxnSp>
        <p:nvCxnSpPr>
          <p:cNvPr id="427" name="Google Shape;427;p39"/>
          <p:cNvCxnSpPr>
            <a:endCxn id="409" idx="3"/>
          </p:cNvCxnSpPr>
          <p:nvPr/>
        </p:nvCxnSpPr>
        <p:spPr>
          <a:xfrm rot="10800000">
            <a:off x="5397075" y="3376200"/>
            <a:ext cx="1488300" cy="788700"/>
          </a:xfrm>
          <a:prstGeom prst="straightConnector1">
            <a:avLst/>
          </a:prstGeom>
          <a:noFill/>
          <a:ln cap="flat" cmpd="sng" w="19050">
            <a:solidFill>
              <a:schemeClr val="dk2"/>
            </a:solidFill>
            <a:prstDash val="solid"/>
            <a:round/>
            <a:headEnd len="med" w="med" type="none"/>
            <a:tailEnd len="med" w="med" type="none"/>
          </a:ln>
        </p:spPr>
      </p:cxnSp>
      <p:cxnSp>
        <p:nvCxnSpPr>
          <p:cNvPr id="428" name="Google Shape;428;p39"/>
          <p:cNvCxnSpPr>
            <a:endCxn id="410" idx="3"/>
          </p:cNvCxnSpPr>
          <p:nvPr/>
        </p:nvCxnSpPr>
        <p:spPr>
          <a:xfrm rot="10800000">
            <a:off x="5397075" y="4064400"/>
            <a:ext cx="1556700" cy="249000"/>
          </a:xfrm>
          <a:prstGeom prst="straightConnector1">
            <a:avLst/>
          </a:prstGeom>
          <a:noFill/>
          <a:ln cap="flat" cmpd="sng" w="19050">
            <a:solidFill>
              <a:schemeClr val="dk2"/>
            </a:solidFill>
            <a:prstDash val="solid"/>
            <a:round/>
            <a:headEnd len="med" w="med" type="none"/>
            <a:tailEnd len="med" w="med" type="none"/>
          </a:ln>
        </p:spPr>
      </p:cxnSp>
      <p:cxnSp>
        <p:nvCxnSpPr>
          <p:cNvPr id="429" name="Google Shape;429;p39"/>
          <p:cNvCxnSpPr>
            <a:endCxn id="417" idx="3"/>
          </p:cNvCxnSpPr>
          <p:nvPr/>
        </p:nvCxnSpPr>
        <p:spPr>
          <a:xfrm flipH="1">
            <a:off x="5397075" y="4381788"/>
            <a:ext cx="1511100" cy="370800"/>
          </a:xfrm>
          <a:prstGeom prst="straightConnector1">
            <a:avLst/>
          </a:prstGeom>
          <a:noFill/>
          <a:ln cap="flat" cmpd="sng" w="19050">
            <a:solidFill>
              <a:schemeClr val="dk2"/>
            </a:solidFill>
            <a:prstDash val="solid"/>
            <a:round/>
            <a:headEnd len="med" w="med" type="none"/>
            <a:tailEnd len="med" w="med" type="none"/>
          </a:ln>
        </p:spPr>
      </p:cxnSp>
      <p:cxnSp>
        <p:nvCxnSpPr>
          <p:cNvPr id="430" name="Google Shape;430;p39"/>
          <p:cNvCxnSpPr>
            <a:endCxn id="424" idx="3"/>
          </p:cNvCxnSpPr>
          <p:nvPr/>
        </p:nvCxnSpPr>
        <p:spPr>
          <a:xfrm flipH="1">
            <a:off x="5397075" y="4427488"/>
            <a:ext cx="1590900" cy="1025100"/>
          </a:xfrm>
          <a:prstGeom prst="straightConnector1">
            <a:avLst/>
          </a:prstGeom>
          <a:noFill/>
          <a:ln cap="flat" cmpd="sng" w="19050">
            <a:solidFill>
              <a:schemeClr val="dk2"/>
            </a:solidFill>
            <a:prstDash val="solid"/>
            <a:round/>
            <a:headEnd len="med" w="med" type="none"/>
            <a:tailEnd len="med" w="med" type="none"/>
          </a:ln>
        </p:spPr>
      </p:cxnSp>
      <p:sp>
        <p:nvSpPr>
          <p:cNvPr id="431" name="Google Shape;431;p39"/>
          <p:cNvSpPr txBox="1"/>
          <p:nvPr/>
        </p:nvSpPr>
        <p:spPr>
          <a:xfrm>
            <a:off x="228225" y="1700225"/>
            <a:ext cx="8915700" cy="68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The system boundary will affect your actors and use-cases.</a:t>
            </a:r>
            <a:endParaRPr sz="2400"/>
          </a:p>
        </p:txBody>
      </p:sp>
      <p:sp>
        <p:nvSpPr>
          <p:cNvPr id="432" name="Google Shape;432;p39"/>
          <p:cNvSpPr/>
          <p:nvPr/>
        </p:nvSpPr>
        <p:spPr>
          <a:xfrm>
            <a:off x="2626837" y="2671000"/>
            <a:ext cx="3686700" cy="33798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Grocery Store System</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33" name="Google Shape;433;p3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2"/>
                                        </p:tgtEl>
                                        <p:attrNameLst>
                                          <p:attrName>style.visibility</p:attrName>
                                        </p:attrNameLst>
                                      </p:cBhvr>
                                      <p:to>
                                        <p:strVal val="visible"/>
                                      </p:to>
                                    </p:set>
                                    <p:animEffect filter="fade" transition="in">
                                      <p:cBhvr>
                                        <p:cTn dur="1"/>
                                        <p:tgtEl>
                                          <p:spTgt spid="4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432"/>
                                        </p:tgtEl>
                                      </p:cBhvr>
                                    </p:animEffect>
                                    <p:set>
                                      <p:cBhvr>
                                        <p:cTn dur="1" fill="hold">
                                          <p:stCondLst>
                                            <p:cond delay="0"/>
                                          </p:stCondLst>
                                        </p:cTn>
                                        <p:tgtEl>
                                          <p:spTgt spid="43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7" name="Shape 437"/>
        <p:cNvGrpSpPr/>
        <p:nvPr/>
      </p:nvGrpSpPr>
      <p:grpSpPr>
        <a:xfrm>
          <a:off x="0" y="0"/>
          <a:ext cx="0" cy="0"/>
          <a:chOff x="0" y="0"/>
          <a:chExt cx="0" cy="0"/>
        </a:xfrm>
      </p:grpSpPr>
      <p:sp>
        <p:nvSpPr>
          <p:cNvPr id="438" name="Google Shape;438;p40"/>
          <p:cNvSpPr/>
          <p:nvPr/>
        </p:nvSpPr>
        <p:spPr>
          <a:xfrm>
            <a:off x="1135500" y="2807850"/>
            <a:ext cx="2291400" cy="31119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Forecast System</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39" name="Google Shape;439;p40"/>
          <p:cNvSpPr txBox="1"/>
          <p:nvPr>
            <p:ph type="title"/>
          </p:nvPr>
        </p:nvSpPr>
        <p:spPr>
          <a:xfrm>
            <a:off x="457200" y="274650"/>
            <a:ext cx="85689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System Boundary - Weather Forecast</a:t>
            </a:r>
            <a:endParaRPr/>
          </a:p>
        </p:txBody>
      </p:sp>
      <p:sp>
        <p:nvSpPr>
          <p:cNvPr id="440" name="Google Shape;440;p40"/>
          <p:cNvSpPr/>
          <p:nvPr/>
        </p:nvSpPr>
        <p:spPr>
          <a:xfrm>
            <a:off x="1505350" y="3173600"/>
            <a:ext cx="1641300" cy="5733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Get Temperature</a:t>
            </a:r>
            <a:endParaRPr/>
          </a:p>
        </p:txBody>
      </p:sp>
      <p:sp>
        <p:nvSpPr>
          <p:cNvPr id="441" name="Google Shape;441;p40"/>
          <p:cNvSpPr/>
          <p:nvPr/>
        </p:nvSpPr>
        <p:spPr>
          <a:xfrm>
            <a:off x="1505350" y="3861800"/>
            <a:ext cx="1641300" cy="5733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Get Humidity</a:t>
            </a:r>
            <a:endParaRPr/>
          </a:p>
        </p:txBody>
      </p:sp>
      <p:sp>
        <p:nvSpPr>
          <p:cNvPr id="442" name="Google Shape;442;p40"/>
          <p:cNvSpPr/>
          <p:nvPr/>
        </p:nvSpPr>
        <p:spPr>
          <a:xfrm>
            <a:off x="1522600" y="5181913"/>
            <a:ext cx="1641300" cy="5733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Get Statistics</a:t>
            </a:r>
            <a:endParaRPr/>
          </a:p>
        </p:txBody>
      </p:sp>
      <p:sp>
        <p:nvSpPr>
          <p:cNvPr id="443" name="Google Shape;443;p40"/>
          <p:cNvSpPr/>
          <p:nvPr/>
        </p:nvSpPr>
        <p:spPr>
          <a:xfrm>
            <a:off x="444000" y="3587750"/>
            <a:ext cx="247500" cy="2715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4" name="Google Shape;444;p40"/>
          <p:cNvCxnSpPr>
            <a:stCxn id="443" idx="4"/>
          </p:cNvCxnSpPr>
          <p:nvPr/>
        </p:nvCxnSpPr>
        <p:spPr>
          <a:xfrm>
            <a:off x="567750" y="3859250"/>
            <a:ext cx="0" cy="346800"/>
          </a:xfrm>
          <a:prstGeom prst="straightConnector1">
            <a:avLst/>
          </a:prstGeom>
          <a:noFill/>
          <a:ln cap="flat" cmpd="sng" w="19050">
            <a:solidFill>
              <a:schemeClr val="dk2"/>
            </a:solidFill>
            <a:prstDash val="solid"/>
            <a:round/>
            <a:headEnd len="med" w="med" type="none"/>
            <a:tailEnd len="med" w="med" type="none"/>
          </a:ln>
        </p:spPr>
      </p:cxnSp>
      <p:cxnSp>
        <p:nvCxnSpPr>
          <p:cNvPr id="445" name="Google Shape;445;p40"/>
          <p:cNvCxnSpPr/>
          <p:nvPr/>
        </p:nvCxnSpPr>
        <p:spPr>
          <a:xfrm flipH="1">
            <a:off x="489150" y="4206050"/>
            <a:ext cx="78600" cy="146100"/>
          </a:xfrm>
          <a:prstGeom prst="straightConnector1">
            <a:avLst/>
          </a:prstGeom>
          <a:noFill/>
          <a:ln cap="flat" cmpd="sng" w="19050">
            <a:solidFill>
              <a:schemeClr val="dk2"/>
            </a:solidFill>
            <a:prstDash val="solid"/>
            <a:round/>
            <a:headEnd len="med" w="med" type="none"/>
            <a:tailEnd len="med" w="med" type="none"/>
          </a:ln>
        </p:spPr>
      </p:cxnSp>
      <p:cxnSp>
        <p:nvCxnSpPr>
          <p:cNvPr id="446" name="Google Shape;446;p40"/>
          <p:cNvCxnSpPr/>
          <p:nvPr/>
        </p:nvCxnSpPr>
        <p:spPr>
          <a:xfrm>
            <a:off x="567750" y="4206050"/>
            <a:ext cx="78600" cy="146100"/>
          </a:xfrm>
          <a:prstGeom prst="straightConnector1">
            <a:avLst/>
          </a:prstGeom>
          <a:noFill/>
          <a:ln cap="flat" cmpd="sng" w="19050">
            <a:solidFill>
              <a:schemeClr val="dk2"/>
            </a:solidFill>
            <a:prstDash val="solid"/>
            <a:round/>
            <a:headEnd len="med" w="med" type="none"/>
            <a:tailEnd len="med" w="med" type="none"/>
          </a:ln>
        </p:spPr>
      </p:cxnSp>
      <p:cxnSp>
        <p:nvCxnSpPr>
          <p:cNvPr id="447" name="Google Shape;447;p40"/>
          <p:cNvCxnSpPr/>
          <p:nvPr/>
        </p:nvCxnSpPr>
        <p:spPr>
          <a:xfrm>
            <a:off x="432750" y="4003725"/>
            <a:ext cx="258600" cy="0"/>
          </a:xfrm>
          <a:prstGeom prst="straightConnector1">
            <a:avLst/>
          </a:prstGeom>
          <a:noFill/>
          <a:ln cap="flat" cmpd="sng" w="19050">
            <a:solidFill>
              <a:schemeClr val="dk2"/>
            </a:solidFill>
            <a:prstDash val="solid"/>
            <a:round/>
            <a:headEnd len="med" w="med" type="none"/>
            <a:tailEnd len="med" w="med" type="none"/>
          </a:ln>
        </p:spPr>
      </p:cxnSp>
      <p:sp>
        <p:nvSpPr>
          <p:cNvPr id="448" name="Google Shape;448;p40"/>
          <p:cNvSpPr txBox="1"/>
          <p:nvPr/>
        </p:nvSpPr>
        <p:spPr>
          <a:xfrm>
            <a:off x="0" y="4285125"/>
            <a:ext cx="1135500" cy="2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User</a:t>
            </a:r>
            <a:endParaRPr/>
          </a:p>
        </p:txBody>
      </p:sp>
      <p:sp>
        <p:nvSpPr>
          <p:cNvPr id="449" name="Google Shape;449;p40"/>
          <p:cNvSpPr/>
          <p:nvPr/>
        </p:nvSpPr>
        <p:spPr>
          <a:xfrm>
            <a:off x="4023200" y="2536725"/>
            <a:ext cx="247500" cy="2715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50" name="Google Shape;450;p40"/>
          <p:cNvCxnSpPr>
            <a:stCxn id="449" idx="4"/>
          </p:cNvCxnSpPr>
          <p:nvPr/>
        </p:nvCxnSpPr>
        <p:spPr>
          <a:xfrm>
            <a:off x="4146950" y="2808225"/>
            <a:ext cx="0" cy="346800"/>
          </a:xfrm>
          <a:prstGeom prst="straightConnector1">
            <a:avLst/>
          </a:prstGeom>
          <a:noFill/>
          <a:ln cap="flat" cmpd="sng" w="19050">
            <a:solidFill>
              <a:schemeClr val="dk2"/>
            </a:solidFill>
            <a:prstDash val="solid"/>
            <a:round/>
            <a:headEnd len="med" w="med" type="none"/>
            <a:tailEnd len="med" w="med" type="none"/>
          </a:ln>
        </p:spPr>
      </p:cxnSp>
      <p:cxnSp>
        <p:nvCxnSpPr>
          <p:cNvPr id="451" name="Google Shape;451;p40"/>
          <p:cNvCxnSpPr/>
          <p:nvPr/>
        </p:nvCxnSpPr>
        <p:spPr>
          <a:xfrm flipH="1">
            <a:off x="4068350" y="3155025"/>
            <a:ext cx="78600" cy="146100"/>
          </a:xfrm>
          <a:prstGeom prst="straightConnector1">
            <a:avLst/>
          </a:prstGeom>
          <a:noFill/>
          <a:ln cap="flat" cmpd="sng" w="19050">
            <a:solidFill>
              <a:schemeClr val="dk2"/>
            </a:solidFill>
            <a:prstDash val="solid"/>
            <a:round/>
            <a:headEnd len="med" w="med" type="none"/>
            <a:tailEnd len="med" w="med" type="none"/>
          </a:ln>
        </p:spPr>
      </p:cxnSp>
      <p:cxnSp>
        <p:nvCxnSpPr>
          <p:cNvPr id="452" name="Google Shape;452;p40"/>
          <p:cNvCxnSpPr/>
          <p:nvPr/>
        </p:nvCxnSpPr>
        <p:spPr>
          <a:xfrm>
            <a:off x="4146950" y="3155025"/>
            <a:ext cx="78600" cy="146100"/>
          </a:xfrm>
          <a:prstGeom prst="straightConnector1">
            <a:avLst/>
          </a:prstGeom>
          <a:noFill/>
          <a:ln cap="flat" cmpd="sng" w="19050">
            <a:solidFill>
              <a:schemeClr val="dk2"/>
            </a:solidFill>
            <a:prstDash val="solid"/>
            <a:round/>
            <a:headEnd len="med" w="med" type="none"/>
            <a:tailEnd len="med" w="med" type="none"/>
          </a:ln>
        </p:spPr>
      </p:cxnSp>
      <p:cxnSp>
        <p:nvCxnSpPr>
          <p:cNvPr id="453" name="Google Shape;453;p40"/>
          <p:cNvCxnSpPr/>
          <p:nvPr/>
        </p:nvCxnSpPr>
        <p:spPr>
          <a:xfrm>
            <a:off x="4011950" y="2952700"/>
            <a:ext cx="258600" cy="0"/>
          </a:xfrm>
          <a:prstGeom prst="straightConnector1">
            <a:avLst/>
          </a:prstGeom>
          <a:noFill/>
          <a:ln cap="flat" cmpd="sng" w="19050">
            <a:solidFill>
              <a:schemeClr val="dk2"/>
            </a:solidFill>
            <a:prstDash val="solid"/>
            <a:round/>
            <a:headEnd len="med" w="med" type="none"/>
            <a:tailEnd len="med" w="med" type="none"/>
          </a:ln>
        </p:spPr>
      </p:cxnSp>
      <p:sp>
        <p:nvSpPr>
          <p:cNvPr id="454" name="Google Shape;454;p40"/>
          <p:cNvSpPr txBox="1"/>
          <p:nvPr/>
        </p:nvSpPr>
        <p:spPr>
          <a:xfrm>
            <a:off x="3513250" y="3234100"/>
            <a:ext cx="1572000" cy="2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Temperature Sensor</a:t>
            </a:r>
            <a:endParaRPr/>
          </a:p>
        </p:txBody>
      </p:sp>
      <p:sp>
        <p:nvSpPr>
          <p:cNvPr id="455" name="Google Shape;455;p40"/>
          <p:cNvSpPr/>
          <p:nvPr/>
        </p:nvSpPr>
        <p:spPr>
          <a:xfrm>
            <a:off x="4012200" y="3787000"/>
            <a:ext cx="247500" cy="2715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56" name="Google Shape;456;p40"/>
          <p:cNvCxnSpPr>
            <a:stCxn id="455" idx="4"/>
          </p:cNvCxnSpPr>
          <p:nvPr/>
        </p:nvCxnSpPr>
        <p:spPr>
          <a:xfrm>
            <a:off x="4135950" y="4058500"/>
            <a:ext cx="0" cy="346800"/>
          </a:xfrm>
          <a:prstGeom prst="straightConnector1">
            <a:avLst/>
          </a:prstGeom>
          <a:noFill/>
          <a:ln cap="flat" cmpd="sng" w="19050">
            <a:solidFill>
              <a:schemeClr val="dk2"/>
            </a:solidFill>
            <a:prstDash val="solid"/>
            <a:round/>
            <a:headEnd len="med" w="med" type="none"/>
            <a:tailEnd len="med" w="med" type="none"/>
          </a:ln>
        </p:spPr>
      </p:cxnSp>
      <p:cxnSp>
        <p:nvCxnSpPr>
          <p:cNvPr id="457" name="Google Shape;457;p40"/>
          <p:cNvCxnSpPr/>
          <p:nvPr/>
        </p:nvCxnSpPr>
        <p:spPr>
          <a:xfrm flipH="1">
            <a:off x="4057350" y="4405300"/>
            <a:ext cx="78600" cy="146100"/>
          </a:xfrm>
          <a:prstGeom prst="straightConnector1">
            <a:avLst/>
          </a:prstGeom>
          <a:noFill/>
          <a:ln cap="flat" cmpd="sng" w="19050">
            <a:solidFill>
              <a:schemeClr val="dk2"/>
            </a:solidFill>
            <a:prstDash val="solid"/>
            <a:round/>
            <a:headEnd len="med" w="med" type="none"/>
            <a:tailEnd len="med" w="med" type="none"/>
          </a:ln>
        </p:spPr>
      </p:cxnSp>
      <p:cxnSp>
        <p:nvCxnSpPr>
          <p:cNvPr id="458" name="Google Shape;458;p40"/>
          <p:cNvCxnSpPr/>
          <p:nvPr/>
        </p:nvCxnSpPr>
        <p:spPr>
          <a:xfrm>
            <a:off x="4135950" y="4405300"/>
            <a:ext cx="78600" cy="146100"/>
          </a:xfrm>
          <a:prstGeom prst="straightConnector1">
            <a:avLst/>
          </a:prstGeom>
          <a:noFill/>
          <a:ln cap="flat" cmpd="sng" w="19050">
            <a:solidFill>
              <a:schemeClr val="dk2"/>
            </a:solidFill>
            <a:prstDash val="solid"/>
            <a:round/>
            <a:headEnd len="med" w="med" type="none"/>
            <a:tailEnd len="med" w="med" type="none"/>
          </a:ln>
        </p:spPr>
      </p:cxnSp>
      <p:cxnSp>
        <p:nvCxnSpPr>
          <p:cNvPr id="459" name="Google Shape;459;p40"/>
          <p:cNvCxnSpPr/>
          <p:nvPr/>
        </p:nvCxnSpPr>
        <p:spPr>
          <a:xfrm>
            <a:off x="4000950" y="4202975"/>
            <a:ext cx="258600" cy="0"/>
          </a:xfrm>
          <a:prstGeom prst="straightConnector1">
            <a:avLst/>
          </a:prstGeom>
          <a:noFill/>
          <a:ln cap="flat" cmpd="sng" w="19050">
            <a:solidFill>
              <a:schemeClr val="dk2"/>
            </a:solidFill>
            <a:prstDash val="solid"/>
            <a:round/>
            <a:headEnd len="med" w="med" type="none"/>
            <a:tailEnd len="med" w="med" type="none"/>
          </a:ln>
        </p:spPr>
      </p:cxnSp>
      <p:sp>
        <p:nvSpPr>
          <p:cNvPr id="460" name="Google Shape;460;p40"/>
          <p:cNvSpPr txBox="1"/>
          <p:nvPr/>
        </p:nvSpPr>
        <p:spPr>
          <a:xfrm>
            <a:off x="3502250" y="4484375"/>
            <a:ext cx="1289400" cy="2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Humidity Sensor</a:t>
            </a:r>
            <a:endParaRPr/>
          </a:p>
        </p:txBody>
      </p:sp>
      <p:sp>
        <p:nvSpPr>
          <p:cNvPr id="461" name="Google Shape;461;p40"/>
          <p:cNvSpPr/>
          <p:nvPr/>
        </p:nvSpPr>
        <p:spPr>
          <a:xfrm>
            <a:off x="4006500" y="5052600"/>
            <a:ext cx="247500" cy="2715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62" name="Google Shape;462;p40"/>
          <p:cNvCxnSpPr>
            <a:stCxn id="461" idx="4"/>
          </p:cNvCxnSpPr>
          <p:nvPr/>
        </p:nvCxnSpPr>
        <p:spPr>
          <a:xfrm>
            <a:off x="4130250" y="5324100"/>
            <a:ext cx="0" cy="346800"/>
          </a:xfrm>
          <a:prstGeom prst="straightConnector1">
            <a:avLst/>
          </a:prstGeom>
          <a:noFill/>
          <a:ln cap="flat" cmpd="sng" w="19050">
            <a:solidFill>
              <a:schemeClr val="dk2"/>
            </a:solidFill>
            <a:prstDash val="solid"/>
            <a:round/>
            <a:headEnd len="med" w="med" type="none"/>
            <a:tailEnd len="med" w="med" type="none"/>
          </a:ln>
        </p:spPr>
      </p:cxnSp>
      <p:cxnSp>
        <p:nvCxnSpPr>
          <p:cNvPr id="463" name="Google Shape;463;p40"/>
          <p:cNvCxnSpPr/>
          <p:nvPr/>
        </p:nvCxnSpPr>
        <p:spPr>
          <a:xfrm flipH="1">
            <a:off x="4051650" y="5670900"/>
            <a:ext cx="78600" cy="146100"/>
          </a:xfrm>
          <a:prstGeom prst="straightConnector1">
            <a:avLst/>
          </a:prstGeom>
          <a:noFill/>
          <a:ln cap="flat" cmpd="sng" w="19050">
            <a:solidFill>
              <a:schemeClr val="dk2"/>
            </a:solidFill>
            <a:prstDash val="solid"/>
            <a:round/>
            <a:headEnd len="med" w="med" type="none"/>
            <a:tailEnd len="med" w="med" type="none"/>
          </a:ln>
        </p:spPr>
      </p:cxnSp>
      <p:cxnSp>
        <p:nvCxnSpPr>
          <p:cNvPr id="464" name="Google Shape;464;p40"/>
          <p:cNvCxnSpPr/>
          <p:nvPr/>
        </p:nvCxnSpPr>
        <p:spPr>
          <a:xfrm>
            <a:off x="4130250" y="5670900"/>
            <a:ext cx="78600" cy="146100"/>
          </a:xfrm>
          <a:prstGeom prst="straightConnector1">
            <a:avLst/>
          </a:prstGeom>
          <a:noFill/>
          <a:ln cap="flat" cmpd="sng" w="19050">
            <a:solidFill>
              <a:schemeClr val="dk2"/>
            </a:solidFill>
            <a:prstDash val="solid"/>
            <a:round/>
            <a:headEnd len="med" w="med" type="none"/>
            <a:tailEnd len="med" w="med" type="none"/>
          </a:ln>
        </p:spPr>
      </p:cxnSp>
      <p:cxnSp>
        <p:nvCxnSpPr>
          <p:cNvPr id="465" name="Google Shape;465;p40"/>
          <p:cNvCxnSpPr/>
          <p:nvPr/>
        </p:nvCxnSpPr>
        <p:spPr>
          <a:xfrm>
            <a:off x="3995250" y="5468575"/>
            <a:ext cx="258600" cy="0"/>
          </a:xfrm>
          <a:prstGeom prst="straightConnector1">
            <a:avLst/>
          </a:prstGeom>
          <a:noFill/>
          <a:ln cap="flat" cmpd="sng" w="19050">
            <a:solidFill>
              <a:schemeClr val="dk2"/>
            </a:solidFill>
            <a:prstDash val="solid"/>
            <a:round/>
            <a:headEnd len="med" w="med" type="none"/>
            <a:tailEnd len="med" w="med" type="none"/>
          </a:ln>
        </p:spPr>
      </p:cxnSp>
      <p:sp>
        <p:nvSpPr>
          <p:cNvPr id="466" name="Google Shape;466;p40"/>
          <p:cNvSpPr txBox="1"/>
          <p:nvPr/>
        </p:nvSpPr>
        <p:spPr>
          <a:xfrm>
            <a:off x="3496550" y="5749975"/>
            <a:ext cx="1289400" cy="2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Historical Database</a:t>
            </a:r>
            <a:endParaRPr/>
          </a:p>
        </p:txBody>
      </p:sp>
      <p:cxnSp>
        <p:nvCxnSpPr>
          <p:cNvPr id="467" name="Google Shape;467;p40"/>
          <p:cNvCxnSpPr>
            <a:endCxn id="440" idx="1"/>
          </p:cNvCxnSpPr>
          <p:nvPr/>
        </p:nvCxnSpPr>
        <p:spPr>
          <a:xfrm flipH="1" rot="10800000">
            <a:off x="874450" y="3460250"/>
            <a:ext cx="630900" cy="560700"/>
          </a:xfrm>
          <a:prstGeom prst="straightConnector1">
            <a:avLst/>
          </a:prstGeom>
          <a:noFill/>
          <a:ln cap="flat" cmpd="sng" w="19050">
            <a:solidFill>
              <a:schemeClr val="dk2"/>
            </a:solidFill>
            <a:prstDash val="solid"/>
            <a:round/>
            <a:headEnd len="med" w="med" type="none"/>
            <a:tailEnd len="med" w="med" type="none"/>
          </a:ln>
        </p:spPr>
      </p:cxnSp>
      <p:cxnSp>
        <p:nvCxnSpPr>
          <p:cNvPr id="468" name="Google Shape;468;p40"/>
          <p:cNvCxnSpPr>
            <a:endCxn id="441" idx="1"/>
          </p:cNvCxnSpPr>
          <p:nvPr/>
        </p:nvCxnSpPr>
        <p:spPr>
          <a:xfrm>
            <a:off x="885850" y="4020950"/>
            <a:ext cx="619500" cy="127500"/>
          </a:xfrm>
          <a:prstGeom prst="straightConnector1">
            <a:avLst/>
          </a:prstGeom>
          <a:noFill/>
          <a:ln cap="flat" cmpd="sng" w="19050">
            <a:solidFill>
              <a:schemeClr val="dk2"/>
            </a:solidFill>
            <a:prstDash val="solid"/>
            <a:round/>
            <a:headEnd len="med" w="med" type="none"/>
            <a:tailEnd len="med" w="med" type="none"/>
          </a:ln>
        </p:spPr>
      </p:cxnSp>
      <p:cxnSp>
        <p:nvCxnSpPr>
          <p:cNvPr id="469" name="Google Shape;469;p40"/>
          <p:cNvCxnSpPr>
            <a:endCxn id="442" idx="1"/>
          </p:cNvCxnSpPr>
          <p:nvPr/>
        </p:nvCxnSpPr>
        <p:spPr>
          <a:xfrm>
            <a:off x="908800" y="4059763"/>
            <a:ext cx="613800" cy="1408800"/>
          </a:xfrm>
          <a:prstGeom prst="straightConnector1">
            <a:avLst/>
          </a:prstGeom>
          <a:noFill/>
          <a:ln cap="flat" cmpd="sng" w="19050">
            <a:solidFill>
              <a:schemeClr val="dk2"/>
            </a:solidFill>
            <a:prstDash val="solid"/>
            <a:round/>
            <a:headEnd len="med" w="med" type="none"/>
            <a:tailEnd len="med" w="med" type="none"/>
          </a:ln>
        </p:spPr>
      </p:cxnSp>
      <p:cxnSp>
        <p:nvCxnSpPr>
          <p:cNvPr id="470" name="Google Shape;470;p40"/>
          <p:cNvCxnSpPr>
            <a:stCxn id="440" idx="3"/>
          </p:cNvCxnSpPr>
          <p:nvPr/>
        </p:nvCxnSpPr>
        <p:spPr>
          <a:xfrm flipH="1" rot="10800000">
            <a:off x="3146650" y="2925350"/>
            <a:ext cx="763200" cy="534900"/>
          </a:xfrm>
          <a:prstGeom prst="straightConnector1">
            <a:avLst/>
          </a:prstGeom>
          <a:noFill/>
          <a:ln cap="flat" cmpd="sng" w="19050">
            <a:solidFill>
              <a:schemeClr val="dk2"/>
            </a:solidFill>
            <a:prstDash val="solid"/>
            <a:round/>
            <a:headEnd len="med" w="med" type="none"/>
            <a:tailEnd len="med" w="med" type="none"/>
          </a:ln>
        </p:spPr>
      </p:cxnSp>
      <p:cxnSp>
        <p:nvCxnSpPr>
          <p:cNvPr id="471" name="Google Shape;471;p40"/>
          <p:cNvCxnSpPr>
            <a:stCxn id="441" idx="3"/>
          </p:cNvCxnSpPr>
          <p:nvPr/>
        </p:nvCxnSpPr>
        <p:spPr>
          <a:xfrm>
            <a:off x="3146650" y="4148450"/>
            <a:ext cx="717600" cy="43500"/>
          </a:xfrm>
          <a:prstGeom prst="straightConnector1">
            <a:avLst/>
          </a:prstGeom>
          <a:noFill/>
          <a:ln cap="flat" cmpd="sng" w="19050">
            <a:solidFill>
              <a:schemeClr val="dk2"/>
            </a:solidFill>
            <a:prstDash val="solid"/>
            <a:round/>
            <a:headEnd len="med" w="med" type="none"/>
            <a:tailEnd len="med" w="med" type="none"/>
          </a:ln>
        </p:spPr>
      </p:cxnSp>
      <p:cxnSp>
        <p:nvCxnSpPr>
          <p:cNvPr id="472" name="Google Shape;472;p40"/>
          <p:cNvCxnSpPr>
            <a:stCxn id="442" idx="3"/>
          </p:cNvCxnSpPr>
          <p:nvPr/>
        </p:nvCxnSpPr>
        <p:spPr>
          <a:xfrm>
            <a:off x="3163900" y="5468563"/>
            <a:ext cx="666000" cy="6300"/>
          </a:xfrm>
          <a:prstGeom prst="straightConnector1">
            <a:avLst/>
          </a:prstGeom>
          <a:noFill/>
          <a:ln cap="flat" cmpd="sng" w="19050">
            <a:solidFill>
              <a:schemeClr val="dk2"/>
            </a:solidFill>
            <a:prstDash val="solid"/>
            <a:round/>
            <a:headEnd len="med" w="med" type="none"/>
            <a:tailEnd len="med" w="med" type="none"/>
          </a:ln>
        </p:spPr>
      </p:cxnSp>
      <p:sp>
        <p:nvSpPr>
          <p:cNvPr id="473" name="Google Shape;473;p40"/>
          <p:cNvSpPr txBox="1"/>
          <p:nvPr/>
        </p:nvSpPr>
        <p:spPr>
          <a:xfrm>
            <a:off x="452325" y="1700225"/>
            <a:ext cx="8402700" cy="68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The system boundary will affect your actors and use-cases.</a:t>
            </a:r>
            <a:endParaRPr sz="2400"/>
          </a:p>
        </p:txBody>
      </p:sp>
      <p:sp>
        <p:nvSpPr>
          <p:cNvPr id="474" name="Google Shape;474;p40"/>
          <p:cNvSpPr txBox="1"/>
          <p:nvPr/>
        </p:nvSpPr>
        <p:spPr>
          <a:xfrm>
            <a:off x="4872500" y="2384900"/>
            <a:ext cx="3684300" cy="37884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Option 1: Software Boundary</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System is just the software. Users, Sensors, and Database are all actors.</a:t>
            </a:r>
            <a:endParaRPr sz="1800"/>
          </a:p>
          <a:p>
            <a:pPr indent="-342900" lvl="0" marL="457200" rtl="0" algn="l">
              <a:spcBef>
                <a:spcPts val="0"/>
              </a:spcBef>
              <a:spcAft>
                <a:spcPts val="0"/>
              </a:spcAft>
              <a:buSzPts val="1800"/>
              <a:buChar char="●"/>
            </a:pPr>
            <a:r>
              <a:rPr lang="en" sz="1800"/>
              <a:t>Four use-cases: Get Temperature, Get Humidity, Get Statistics, Update Records.</a:t>
            </a:r>
            <a:endParaRPr sz="1800"/>
          </a:p>
        </p:txBody>
      </p:sp>
      <p:sp>
        <p:nvSpPr>
          <p:cNvPr id="475" name="Google Shape;475;p40"/>
          <p:cNvSpPr/>
          <p:nvPr/>
        </p:nvSpPr>
        <p:spPr>
          <a:xfrm>
            <a:off x="1498225" y="4521850"/>
            <a:ext cx="1641300" cy="5733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Update Records</a:t>
            </a:r>
            <a:endParaRPr/>
          </a:p>
        </p:txBody>
      </p:sp>
      <p:cxnSp>
        <p:nvCxnSpPr>
          <p:cNvPr id="476" name="Google Shape;476;p40"/>
          <p:cNvCxnSpPr>
            <a:endCxn id="475" idx="3"/>
          </p:cNvCxnSpPr>
          <p:nvPr/>
        </p:nvCxnSpPr>
        <p:spPr>
          <a:xfrm flipH="1">
            <a:off x="3139525" y="2941600"/>
            <a:ext cx="804600" cy="1866900"/>
          </a:xfrm>
          <a:prstGeom prst="straightConnector1">
            <a:avLst/>
          </a:prstGeom>
          <a:noFill/>
          <a:ln cap="flat" cmpd="sng" w="19050">
            <a:solidFill>
              <a:schemeClr val="dk2"/>
            </a:solidFill>
            <a:prstDash val="solid"/>
            <a:round/>
            <a:headEnd len="med" w="med" type="none"/>
            <a:tailEnd len="med" w="med" type="none"/>
          </a:ln>
        </p:spPr>
      </p:cxnSp>
      <p:cxnSp>
        <p:nvCxnSpPr>
          <p:cNvPr id="477" name="Google Shape;477;p40"/>
          <p:cNvCxnSpPr>
            <a:endCxn id="475" idx="3"/>
          </p:cNvCxnSpPr>
          <p:nvPr/>
        </p:nvCxnSpPr>
        <p:spPr>
          <a:xfrm flipH="1">
            <a:off x="3139525" y="4196800"/>
            <a:ext cx="702000" cy="611700"/>
          </a:xfrm>
          <a:prstGeom prst="straightConnector1">
            <a:avLst/>
          </a:prstGeom>
          <a:noFill/>
          <a:ln cap="flat" cmpd="sng" w="19050">
            <a:solidFill>
              <a:schemeClr val="dk2"/>
            </a:solidFill>
            <a:prstDash val="solid"/>
            <a:round/>
            <a:headEnd len="med" w="med" type="none"/>
            <a:tailEnd len="med" w="med" type="none"/>
          </a:ln>
        </p:spPr>
      </p:cxnSp>
      <p:cxnSp>
        <p:nvCxnSpPr>
          <p:cNvPr id="478" name="Google Shape;478;p40"/>
          <p:cNvCxnSpPr>
            <a:stCxn id="475" idx="3"/>
          </p:cNvCxnSpPr>
          <p:nvPr/>
        </p:nvCxnSpPr>
        <p:spPr>
          <a:xfrm>
            <a:off x="3139525" y="4808500"/>
            <a:ext cx="747600" cy="666300"/>
          </a:xfrm>
          <a:prstGeom prst="straightConnector1">
            <a:avLst/>
          </a:prstGeom>
          <a:noFill/>
          <a:ln cap="flat" cmpd="sng" w="19050">
            <a:solidFill>
              <a:schemeClr val="dk2"/>
            </a:solidFill>
            <a:prstDash val="solid"/>
            <a:round/>
            <a:headEnd len="med" w="med" type="none"/>
            <a:tailEnd len="med" w="med" type="none"/>
          </a:ln>
        </p:spPr>
      </p:cxnSp>
      <p:sp>
        <p:nvSpPr>
          <p:cNvPr id="479" name="Google Shape;479;p40"/>
          <p:cNvSpPr txBox="1"/>
          <p:nvPr/>
        </p:nvSpPr>
        <p:spPr>
          <a:xfrm>
            <a:off x="4883900" y="2384900"/>
            <a:ext cx="3651000" cy="37884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Option 2: Computer Boundary</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System is the computer unit. Database is no longer an external actor.</a:t>
            </a:r>
            <a:endParaRPr sz="1800"/>
          </a:p>
          <a:p>
            <a:pPr indent="-342900" lvl="0" marL="457200" rtl="0" algn="l">
              <a:spcBef>
                <a:spcPts val="0"/>
              </a:spcBef>
              <a:spcAft>
                <a:spcPts val="0"/>
              </a:spcAft>
              <a:buSzPts val="1800"/>
              <a:buChar char="●"/>
            </a:pPr>
            <a:r>
              <a:rPr lang="en" sz="1800"/>
              <a:t>Still four use-cases: Get Temperature, Get Humidity, Get Statistics, Update Records.</a:t>
            </a:r>
            <a:endParaRPr sz="1800"/>
          </a:p>
        </p:txBody>
      </p:sp>
      <p:sp>
        <p:nvSpPr>
          <p:cNvPr id="480" name="Google Shape;480;p40"/>
          <p:cNvSpPr txBox="1"/>
          <p:nvPr/>
        </p:nvSpPr>
        <p:spPr>
          <a:xfrm>
            <a:off x="4905900" y="2384900"/>
            <a:ext cx="3651000" cy="37884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Option 3: Computer+Sensors Boundary</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System is everything you get with purchase. Sensors are internal now.</a:t>
            </a:r>
            <a:endParaRPr sz="1800"/>
          </a:p>
          <a:p>
            <a:pPr indent="-342900" lvl="0" marL="457200" rtl="0" algn="l">
              <a:spcBef>
                <a:spcPts val="0"/>
              </a:spcBef>
              <a:spcAft>
                <a:spcPts val="0"/>
              </a:spcAft>
              <a:buSzPts val="1800"/>
              <a:buChar char="●"/>
            </a:pPr>
            <a:r>
              <a:rPr lang="en" sz="1800"/>
              <a:t>Eliminates the Update Records use-case.</a:t>
            </a:r>
            <a:endParaRPr sz="1800"/>
          </a:p>
        </p:txBody>
      </p:sp>
      <p:sp>
        <p:nvSpPr>
          <p:cNvPr id="481" name="Google Shape;481;p4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9"/>
                                        </p:tgtEl>
                                        <p:attrNameLst>
                                          <p:attrName>style.visibility</p:attrName>
                                        </p:attrNameLst>
                                      </p:cBhvr>
                                      <p:to>
                                        <p:strVal val="visible"/>
                                      </p:to>
                                    </p:set>
                                    <p:animEffect filter="fade" transition="in">
                                      <p:cBhvr>
                                        <p:cTn dur="1"/>
                                        <p:tgtEl>
                                          <p:spTgt spid="479"/>
                                        </p:tgtEl>
                                      </p:cBhvr>
                                    </p:animEffect>
                                  </p:childTnLst>
                                </p:cTn>
                              </p:par>
                              <p:par>
                                <p:cTn fill="hold" nodeType="withEffect" presetClass="exit" presetID="10" presetSubtype="0">
                                  <p:stCondLst>
                                    <p:cond delay="0"/>
                                  </p:stCondLst>
                                  <p:childTnLst>
                                    <p:animEffect filter="fade" transition="out">
                                      <p:cBhvr>
                                        <p:cTn dur="1"/>
                                        <p:tgtEl>
                                          <p:spTgt spid="461"/>
                                        </p:tgtEl>
                                      </p:cBhvr>
                                    </p:animEffect>
                                    <p:set>
                                      <p:cBhvr>
                                        <p:cTn dur="1" fill="hold">
                                          <p:stCondLst>
                                            <p:cond delay="0"/>
                                          </p:stCondLst>
                                        </p:cTn>
                                        <p:tgtEl>
                                          <p:spTgt spid="46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62"/>
                                        </p:tgtEl>
                                      </p:cBhvr>
                                    </p:animEffect>
                                    <p:set>
                                      <p:cBhvr>
                                        <p:cTn dur="1" fill="hold">
                                          <p:stCondLst>
                                            <p:cond delay="0"/>
                                          </p:stCondLst>
                                        </p:cTn>
                                        <p:tgtEl>
                                          <p:spTgt spid="46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63"/>
                                        </p:tgtEl>
                                      </p:cBhvr>
                                    </p:animEffect>
                                    <p:set>
                                      <p:cBhvr>
                                        <p:cTn dur="1" fill="hold">
                                          <p:stCondLst>
                                            <p:cond delay="0"/>
                                          </p:stCondLst>
                                        </p:cTn>
                                        <p:tgtEl>
                                          <p:spTgt spid="46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64"/>
                                        </p:tgtEl>
                                      </p:cBhvr>
                                    </p:animEffect>
                                    <p:set>
                                      <p:cBhvr>
                                        <p:cTn dur="1" fill="hold">
                                          <p:stCondLst>
                                            <p:cond delay="0"/>
                                          </p:stCondLst>
                                        </p:cTn>
                                        <p:tgtEl>
                                          <p:spTgt spid="46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65"/>
                                        </p:tgtEl>
                                      </p:cBhvr>
                                    </p:animEffect>
                                    <p:set>
                                      <p:cBhvr>
                                        <p:cTn dur="1" fill="hold">
                                          <p:stCondLst>
                                            <p:cond delay="0"/>
                                          </p:stCondLst>
                                        </p:cTn>
                                        <p:tgtEl>
                                          <p:spTgt spid="46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66"/>
                                        </p:tgtEl>
                                      </p:cBhvr>
                                    </p:animEffect>
                                    <p:set>
                                      <p:cBhvr>
                                        <p:cTn dur="1" fill="hold">
                                          <p:stCondLst>
                                            <p:cond delay="0"/>
                                          </p:stCondLst>
                                        </p:cTn>
                                        <p:tgtEl>
                                          <p:spTgt spid="46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78"/>
                                        </p:tgtEl>
                                      </p:cBhvr>
                                    </p:animEffect>
                                    <p:set>
                                      <p:cBhvr>
                                        <p:cTn dur="1" fill="hold">
                                          <p:stCondLst>
                                            <p:cond delay="0"/>
                                          </p:stCondLst>
                                        </p:cTn>
                                        <p:tgtEl>
                                          <p:spTgt spid="47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72"/>
                                        </p:tgtEl>
                                      </p:cBhvr>
                                    </p:animEffect>
                                    <p:set>
                                      <p:cBhvr>
                                        <p:cTn dur="1" fill="hold">
                                          <p:stCondLst>
                                            <p:cond delay="0"/>
                                          </p:stCondLst>
                                        </p:cTn>
                                        <p:tgtEl>
                                          <p:spTgt spid="47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0"/>
                                        </p:tgtEl>
                                        <p:attrNameLst>
                                          <p:attrName>style.visibility</p:attrName>
                                        </p:attrNameLst>
                                      </p:cBhvr>
                                      <p:to>
                                        <p:strVal val="visible"/>
                                      </p:to>
                                    </p:set>
                                    <p:animEffect filter="fade" transition="in">
                                      <p:cBhvr>
                                        <p:cTn dur="1"/>
                                        <p:tgtEl>
                                          <p:spTgt spid="480"/>
                                        </p:tgtEl>
                                      </p:cBhvr>
                                    </p:animEffect>
                                  </p:childTnLst>
                                </p:cTn>
                              </p:par>
                              <p:par>
                                <p:cTn fill="hold" nodeType="withEffect" presetClass="exit" presetID="10" presetSubtype="0">
                                  <p:stCondLst>
                                    <p:cond delay="0"/>
                                  </p:stCondLst>
                                  <p:childTnLst>
                                    <p:animEffect filter="fade" transition="out">
                                      <p:cBhvr>
                                        <p:cTn dur="1"/>
                                        <p:tgtEl>
                                          <p:spTgt spid="475"/>
                                        </p:tgtEl>
                                      </p:cBhvr>
                                    </p:animEffect>
                                    <p:set>
                                      <p:cBhvr>
                                        <p:cTn dur="1" fill="hold">
                                          <p:stCondLst>
                                            <p:cond delay="0"/>
                                          </p:stCondLst>
                                        </p:cTn>
                                        <p:tgtEl>
                                          <p:spTgt spid="47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49"/>
                                        </p:tgtEl>
                                      </p:cBhvr>
                                    </p:animEffect>
                                    <p:set>
                                      <p:cBhvr>
                                        <p:cTn dur="1" fill="hold">
                                          <p:stCondLst>
                                            <p:cond delay="0"/>
                                          </p:stCondLst>
                                        </p:cTn>
                                        <p:tgtEl>
                                          <p:spTgt spid="44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50"/>
                                        </p:tgtEl>
                                      </p:cBhvr>
                                    </p:animEffect>
                                    <p:set>
                                      <p:cBhvr>
                                        <p:cTn dur="1" fill="hold">
                                          <p:stCondLst>
                                            <p:cond delay="0"/>
                                          </p:stCondLst>
                                        </p:cTn>
                                        <p:tgtEl>
                                          <p:spTgt spid="45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51"/>
                                        </p:tgtEl>
                                      </p:cBhvr>
                                    </p:animEffect>
                                    <p:set>
                                      <p:cBhvr>
                                        <p:cTn dur="1" fill="hold">
                                          <p:stCondLst>
                                            <p:cond delay="0"/>
                                          </p:stCondLst>
                                        </p:cTn>
                                        <p:tgtEl>
                                          <p:spTgt spid="45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52"/>
                                        </p:tgtEl>
                                      </p:cBhvr>
                                    </p:animEffect>
                                    <p:set>
                                      <p:cBhvr>
                                        <p:cTn dur="1" fill="hold">
                                          <p:stCondLst>
                                            <p:cond delay="0"/>
                                          </p:stCondLst>
                                        </p:cTn>
                                        <p:tgtEl>
                                          <p:spTgt spid="45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53"/>
                                        </p:tgtEl>
                                      </p:cBhvr>
                                    </p:animEffect>
                                    <p:set>
                                      <p:cBhvr>
                                        <p:cTn dur="1" fill="hold">
                                          <p:stCondLst>
                                            <p:cond delay="0"/>
                                          </p:stCondLst>
                                        </p:cTn>
                                        <p:tgtEl>
                                          <p:spTgt spid="45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54"/>
                                        </p:tgtEl>
                                      </p:cBhvr>
                                    </p:animEffect>
                                    <p:set>
                                      <p:cBhvr>
                                        <p:cTn dur="1" fill="hold">
                                          <p:stCondLst>
                                            <p:cond delay="0"/>
                                          </p:stCondLst>
                                        </p:cTn>
                                        <p:tgtEl>
                                          <p:spTgt spid="45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55"/>
                                        </p:tgtEl>
                                      </p:cBhvr>
                                    </p:animEffect>
                                    <p:set>
                                      <p:cBhvr>
                                        <p:cTn dur="1" fill="hold">
                                          <p:stCondLst>
                                            <p:cond delay="0"/>
                                          </p:stCondLst>
                                        </p:cTn>
                                        <p:tgtEl>
                                          <p:spTgt spid="45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56"/>
                                        </p:tgtEl>
                                      </p:cBhvr>
                                    </p:animEffect>
                                    <p:set>
                                      <p:cBhvr>
                                        <p:cTn dur="1" fill="hold">
                                          <p:stCondLst>
                                            <p:cond delay="0"/>
                                          </p:stCondLst>
                                        </p:cTn>
                                        <p:tgtEl>
                                          <p:spTgt spid="45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57"/>
                                        </p:tgtEl>
                                      </p:cBhvr>
                                    </p:animEffect>
                                    <p:set>
                                      <p:cBhvr>
                                        <p:cTn dur="1" fill="hold">
                                          <p:stCondLst>
                                            <p:cond delay="0"/>
                                          </p:stCondLst>
                                        </p:cTn>
                                        <p:tgtEl>
                                          <p:spTgt spid="45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58"/>
                                        </p:tgtEl>
                                      </p:cBhvr>
                                    </p:animEffect>
                                    <p:set>
                                      <p:cBhvr>
                                        <p:cTn dur="1" fill="hold">
                                          <p:stCondLst>
                                            <p:cond delay="0"/>
                                          </p:stCondLst>
                                        </p:cTn>
                                        <p:tgtEl>
                                          <p:spTgt spid="45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59"/>
                                        </p:tgtEl>
                                      </p:cBhvr>
                                    </p:animEffect>
                                    <p:set>
                                      <p:cBhvr>
                                        <p:cTn dur="1" fill="hold">
                                          <p:stCondLst>
                                            <p:cond delay="0"/>
                                          </p:stCondLst>
                                        </p:cTn>
                                        <p:tgtEl>
                                          <p:spTgt spid="45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60"/>
                                        </p:tgtEl>
                                      </p:cBhvr>
                                    </p:animEffect>
                                    <p:set>
                                      <p:cBhvr>
                                        <p:cTn dur="1" fill="hold">
                                          <p:stCondLst>
                                            <p:cond delay="0"/>
                                          </p:stCondLst>
                                        </p:cTn>
                                        <p:tgtEl>
                                          <p:spTgt spid="46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70"/>
                                        </p:tgtEl>
                                      </p:cBhvr>
                                    </p:animEffect>
                                    <p:set>
                                      <p:cBhvr>
                                        <p:cTn dur="1" fill="hold">
                                          <p:stCondLst>
                                            <p:cond delay="0"/>
                                          </p:stCondLst>
                                        </p:cTn>
                                        <p:tgtEl>
                                          <p:spTgt spid="47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71"/>
                                        </p:tgtEl>
                                      </p:cBhvr>
                                    </p:animEffect>
                                    <p:set>
                                      <p:cBhvr>
                                        <p:cTn dur="1" fill="hold">
                                          <p:stCondLst>
                                            <p:cond delay="0"/>
                                          </p:stCondLst>
                                        </p:cTn>
                                        <p:tgtEl>
                                          <p:spTgt spid="47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76"/>
                                        </p:tgtEl>
                                      </p:cBhvr>
                                    </p:animEffect>
                                    <p:set>
                                      <p:cBhvr>
                                        <p:cTn dur="1" fill="hold">
                                          <p:stCondLst>
                                            <p:cond delay="0"/>
                                          </p:stCondLst>
                                        </p:cTn>
                                        <p:tgtEl>
                                          <p:spTgt spid="47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77"/>
                                        </p:tgtEl>
                                      </p:cBhvr>
                                    </p:animEffect>
                                    <p:set>
                                      <p:cBhvr>
                                        <p:cTn dur="1" fill="hold">
                                          <p:stCondLst>
                                            <p:cond delay="0"/>
                                          </p:stCondLst>
                                        </p:cTn>
                                        <p:tgtEl>
                                          <p:spTgt spid="47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5" name="Shape 485"/>
        <p:cNvGrpSpPr/>
        <p:nvPr/>
      </p:nvGrpSpPr>
      <p:grpSpPr>
        <a:xfrm>
          <a:off x="0" y="0"/>
          <a:ext cx="0" cy="0"/>
          <a:chOff x="0" y="0"/>
          <a:chExt cx="0" cy="0"/>
        </a:xfrm>
      </p:grpSpPr>
      <p:sp>
        <p:nvSpPr>
          <p:cNvPr id="486" name="Google Shape;486;p41"/>
          <p:cNvSpPr/>
          <p:nvPr/>
        </p:nvSpPr>
        <p:spPr>
          <a:xfrm>
            <a:off x="2204450" y="1671075"/>
            <a:ext cx="4913100" cy="45900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Grocery Store System</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87" name="Google Shape;487;p41"/>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Grocery Store System Diagram</a:t>
            </a:r>
            <a:endParaRPr/>
          </a:p>
        </p:txBody>
      </p:sp>
      <p:sp>
        <p:nvSpPr>
          <p:cNvPr id="488" name="Google Shape;488;p41"/>
          <p:cNvSpPr/>
          <p:nvPr/>
        </p:nvSpPr>
        <p:spPr>
          <a:xfrm>
            <a:off x="3898400" y="2087925"/>
            <a:ext cx="1641300" cy="5733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Buy Item</a:t>
            </a:r>
            <a:endParaRPr/>
          </a:p>
        </p:txBody>
      </p:sp>
      <p:sp>
        <p:nvSpPr>
          <p:cNvPr id="489" name="Google Shape;489;p41"/>
          <p:cNvSpPr/>
          <p:nvPr/>
        </p:nvSpPr>
        <p:spPr>
          <a:xfrm>
            <a:off x="4802963" y="5566025"/>
            <a:ext cx="1641300" cy="5733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Order Stock</a:t>
            </a:r>
            <a:endParaRPr/>
          </a:p>
        </p:txBody>
      </p:sp>
      <p:sp>
        <p:nvSpPr>
          <p:cNvPr id="490" name="Google Shape;490;p41"/>
          <p:cNvSpPr/>
          <p:nvPr/>
        </p:nvSpPr>
        <p:spPr>
          <a:xfrm>
            <a:off x="3898400" y="2776125"/>
            <a:ext cx="1641300" cy="5733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Refund a Purchased Item</a:t>
            </a:r>
            <a:endParaRPr/>
          </a:p>
        </p:txBody>
      </p:sp>
      <p:cxnSp>
        <p:nvCxnSpPr>
          <p:cNvPr id="491" name="Google Shape;491;p41"/>
          <p:cNvCxnSpPr>
            <a:endCxn id="488" idx="1"/>
          </p:cNvCxnSpPr>
          <p:nvPr/>
        </p:nvCxnSpPr>
        <p:spPr>
          <a:xfrm flipH="1" rot="10800000">
            <a:off x="1162700" y="2374575"/>
            <a:ext cx="2735700" cy="6000"/>
          </a:xfrm>
          <a:prstGeom prst="straightConnector1">
            <a:avLst/>
          </a:prstGeom>
          <a:noFill/>
          <a:ln cap="flat" cmpd="sng" w="19050">
            <a:solidFill>
              <a:schemeClr val="dk2"/>
            </a:solidFill>
            <a:prstDash val="solid"/>
            <a:round/>
            <a:headEnd len="med" w="med" type="none"/>
            <a:tailEnd len="med" w="med" type="none"/>
          </a:ln>
        </p:spPr>
      </p:cxnSp>
      <p:cxnSp>
        <p:nvCxnSpPr>
          <p:cNvPr id="492" name="Google Shape;492;p41"/>
          <p:cNvCxnSpPr>
            <a:endCxn id="490" idx="1"/>
          </p:cNvCxnSpPr>
          <p:nvPr/>
        </p:nvCxnSpPr>
        <p:spPr>
          <a:xfrm>
            <a:off x="1196900" y="2414775"/>
            <a:ext cx="2701500" cy="648000"/>
          </a:xfrm>
          <a:prstGeom prst="straightConnector1">
            <a:avLst/>
          </a:prstGeom>
          <a:noFill/>
          <a:ln cap="flat" cmpd="sng" w="19050">
            <a:solidFill>
              <a:schemeClr val="dk2"/>
            </a:solidFill>
            <a:prstDash val="solid"/>
            <a:round/>
            <a:headEnd len="med" w="med" type="none"/>
            <a:tailEnd len="med" w="med" type="none"/>
          </a:ln>
        </p:spPr>
      </p:cxnSp>
      <p:sp>
        <p:nvSpPr>
          <p:cNvPr id="493" name="Google Shape;493;p41"/>
          <p:cNvSpPr/>
          <p:nvPr/>
        </p:nvSpPr>
        <p:spPr>
          <a:xfrm>
            <a:off x="8142350" y="1929663"/>
            <a:ext cx="247500" cy="2715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94" name="Google Shape;494;p41"/>
          <p:cNvCxnSpPr>
            <a:stCxn id="493" idx="4"/>
          </p:cNvCxnSpPr>
          <p:nvPr/>
        </p:nvCxnSpPr>
        <p:spPr>
          <a:xfrm>
            <a:off x="8266100" y="2201163"/>
            <a:ext cx="0" cy="346800"/>
          </a:xfrm>
          <a:prstGeom prst="straightConnector1">
            <a:avLst/>
          </a:prstGeom>
          <a:noFill/>
          <a:ln cap="flat" cmpd="sng" w="19050">
            <a:solidFill>
              <a:schemeClr val="dk2"/>
            </a:solidFill>
            <a:prstDash val="solid"/>
            <a:round/>
            <a:headEnd len="med" w="med" type="none"/>
            <a:tailEnd len="med" w="med" type="none"/>
          </a:ln>
        </p:spPr>
      </p:cxnSp>
      <p:cxnSp>
        <p:nvCxnSpPr>
          <p:cNvPr id="495" name="Google Shape;495;p41"/>
          <p:cNvCxnSpPr/>
          <p:nvPr/>
        </p:nvCxnSpPr>
        <p:spPr>
          <a:xfrm flipH="1">
            <a:off x="8187500" y="2547963"/>
            <a:ext cx="78600" cy="146100"/>
          </a:xfrm>
          <a:prstGeom prst="straightConnector1">
            <a:avLst/>
          </a:prstGeom>
          <a:noFill/>
          <a:ln cap="flat" cmpd="sng" w="19050">
            <a:solidFill>
              <a:schemeClr val="dk2"/>
            </a:solidFill>
            <a:prstDash val="solid"/>
            <a:round/>
            <a:headEnd len="med" w="med" type="none"/>
            <a:tailEnd len="med" w="med" type="none"/>
          </a:ln>
        </p:spPr>
      </p:cxnSp>
      <p:cxnSp>
        <p:nvCxnSpPr>
          <p:cNvPr id="496" name="Google Shape;496;p41"/>
          <p:cNvCxnSpPr/>
          <p:nvPr/>
        </p:nvCxnSpPr>
        <p:spPr>
          <a:xfrm>
            <a:off x="8266100" y="2547963"/>
            <a:ext cx="78600" cy="146100"/>
          </a:xfrm>
          <a:prstGeom prst="straightConnector1">
            <a:avLst/>
          </a:prstGeom>
          <a:noFill/>
          <a:ln cap="flat" cmpd="sng" w="19050">
            <a:solidFill>
              <a:schemeClr val="dk2"/>
            </a:solidFill>
            <a:prstDash val="solid"/>
            <a:round/>
            <a:headEnd len="med" w="med" type="none"/>
            <a:tailEnd len="med" w="med" type="none"/>
          </a:ln>
        </p:spPr>
      </p:cxnSp>
      <p:cxnSp>
        <p:nvCxnSpPr>
          <p:cNvPr id="497" name="Google Shape;497;p41"/>
          <p:cNvCxnSpPr/>
          <p:nvPr/>
        </p:nvCxnSpPr>
        <p:spPr>
          <a:xfrm>
            <a:off x="8131100" y="2345638"/>
            <a:ext cx="258600" cy="0"/>
          </a:xfrm>
          <a:prstGeom prst="straightConnector1">
            <a:avLst/>
          </a:prstGeom>
          <a:noFill/>
          <a:ln cap="flat" cmpd="sng" w="19050">
            <a:solidFill>
              <a:schemeClr val="dk2"/>
            </a:solidFill>
            <a:prstDash val="solid"/>
            <a:round/>
            <a:headEnd len="med" w="med" type="none"/>
            <a:tailEnd len="med" w="med" type="none"/>
          </a:ln>
        </p:spPr>
      </p:cxnSp>
      <p:sp>
        <p:nvSpPr>
          <p:cNvPr id="498" name="Google Shape;498;p41"/>
          <p:cNvSpPr txBox="1"/>
          <p:nvPr/>
        </p:nvSpPr>
        <p:spPr>
          <a:xfrm>
            <a:off x="7698350" y="2627038"/>
            <a:ext cx="1135500" cy="2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Cashier</a:t>
            </a:r>
            <a:endParaRPr/>
          </a:p>
        </p:txBody>
      </p:sp>
      <p:cxnSp>
        <p:nvCxnSpPr>
          <p:cNvPr id="499" name="Google Shape;499;p41"/>
          <p:cNvCxnSpPr>
            <a:endCxn id="488" idx="3"/>
          </p:cNvCxnSpPr>
          <p:nvPr/>
        </p:nvCxnSpPr>
        <p:spPr>
          <a:xfrm rot="10800000">
            <a:off x="5539700" y="2374575"/>
            <a:ext cx="2492400" cy="6000"/>
          </a:xfrm>
          <a:prstGeom prst="straightConnector1">
            <a:avLst/>
          </a:prstGeom>
          <a:noFill/>
          <a:ln cap="flat" cmpd="sng" w="19050">
            <a:solidFill>
              <a:schemeClr val="dk2"/>
            </a:solidFill>
            <a:prstDash val="solid"/>
            <a:round/>
            <a:headEnd len="med" w="med" type="none"/>
            <a:tailEnd len="med" w="med" type="none"/>
          </a:ln>
        </p:spPr>
      </p:cxnSp>
      <p:cxnSp>
        <p:nvCxnSpPr>
          <p:cNvPr id="500" name="Google Shape;500;p41"/>
          <p:cNvCxnSpPr>
            <a:endCxn id="490" idx="3"/>
          </p:cNvCxnSpPr>
          <p:nvPr/>
        </p:nvCxnSpPr>
        <p:spPr>
          <a:xfrm flipH="1">
            <a:off x="5539700" y="2403375"/>
            <a:ext cx="2458200" cy="659400"/>
          </a:xfrm>
          <a:prstGeom prst="straightConnector1">
            <a:avLst/>
          </a:prstGeom>
          <a:noFill/>
          <a:ln cap="flat" cmpd="sng" w="19050">
            <a:solidFill>
              <a:schemeClr val="dk2"/>
            </a:solidFill>
            <a:prstDash val="solid"/>
            <a:round/>
            <a:headEnd len="med" w="med" type="none"/>
            <a:tailEnd len="med" w="med" type="none"/>
          </a:ln>
        </p:spPr>
      </p:cxnSp>
      <p:cxnSp>
        <p:nvCxnSpPr>
          <p:cNvPr id="501" name="Google Shape;501;p41"/>
          <p:cNvCxnSpPr>
            <a:endCxn id="502" idx="3"/>
          </p:cNvCxnSpPr>
          <p:nvPr/>
        </p:nvCxnSpPr>
        <p:spPr>
          <a:xfrm flipH="1">
            <a:off x="5539700" y="2403500"/>
            <a:ext cx="2469600" cy="1982700"/>
          </a:xfrm>
          <a:prstGeom prst="straightConnector1">
            <a:avLst/>
          </a:prstGeom>
          <a:noFill/>
          <a:ln cap="flat" cmpd="sng" w="19050">
            <a:solidFill>
              <a:schemeClr val="dk2"/>
            </a:solidFill>
            <a:prstDash val="solid"/>
            <a:round/>
            <a:headEnd len="med" w="med" type="none"/>
            <a:tailEnd len="med" w="med" type="none"/>
          </a:ln>
        </p:spPr>
      </p:cxnSp>
      <p:sp>
        <p:nvSpPr>
          <p:cNvPr id="503" name="Google Shape;503;p41"/>
          <p:cNvSpPr/>
          <p:nvPr/>
        </p:nvSpPr>
        <p:spPr>
          <a:xfrm>
            <a:off x="8103050" y="4225513"/>
            <a:ext cx="247500" cy="2715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4" name="Google Shape;504;p41"/>
          <p:cNvCxnSpPr>
            <a:stCxn id="503" idx="4"/>
          </p:cNvCxnSpPr>
          <p:nvPr/>
        </p:nvCxnSpPr>
        <p:spPr>
          <a:xfrm>
            <a:off x="8226800" y="4497013"/>
            <a:ext cx="0" cy="346800"/>
          </a:xfrm>
          <a:prstGeom prst="straightConnector1">
            <a:avLst/>
          </a:prstGeom>
          <a:noFill/>
          <a:ln cap="flat" cmpd="sng" w="19050">
            <a:solidFill>
              <a:schemeClr val="dk2"/>
            </a:solidFill>
            <a:prstDash val="solid"/>
            <a:round/>
            <a:headEnd len="med" w="med" type="none"/>
            <a:tailEnd len="med" w="med" type="none"/>
          </a:ln>
        </p:spPr>
      </p:cxnSp>
      <p:cxnSp>
        <p:nvCxnSpPr>
          <p:cNvPr id="505" name="Google Shape;505;p41"/>
          <p:cNvCxnSpPr/>
          <p:nvPr/>
        </p:nvCxnSpPr>
        <p:spPr>
          <a:xfrm flipH="1">
            <a:off x="8148200" y="4843813"/>
            <a:ext cx="78600" cy="146100"/>
          </a:xfrm>
          <a:prstGeom prst="straightConnector1">
            <a:avLst/>
          </a:prstGeom>
          <a:noFill/>
          <a:ln cap="flat" cmpd="sng" w="19050">
            <a:solidFill>
              <a:schemeClr val="dk2"/>
            </a:solidFill>
            <a:prstDash val="solid"/>
            <a:round/>
            <a:headEnd len="med" w="med" type="none"/>
            <a:tailEnd len="med" w="med" type="none"/>
          </a:ln>
        </p:spPr>
      </p:cxnSp>
      <p:cxnSp>
        <p:nvCxnSpPr>
          <p:cNvPr id="506" name="Google Shape;506;p41"/>
          <p:cNvCxnSpPr/>
          <p:nvPr/>
        </p:nvCxnSpPr>
        <p:spPr>
          <a:xfrm>
            <a:off x="8226800" y="4843813"/>
            <a:ext cx="78600" cy="146100"/>
          </a:xfrm>
          <a:prstGeom prst="straightConnector1">
            <a:avLst/>
          </a:prstGeom>
          <a:noFill/>
          <a:ln cap="flat" cmpd="sng" w="19050">
            <a:solidFill>
              <a:schemeClr val="dk2"/>
            </a:solidFill>
            <a:prstDash val="solid"/>
            <a:round/>
            <a:headEnd len="med" w="med" type="none"/>
            <a:tailEnd len="med" w="med" type="none"/>
          </a:ln>
        </p:spPr>
      </p:cxnSp>
      <p:cxnSp>
        <p:nvCxnSpPr>
          <p:cNvPr id="507" name="Google Shape;507;p41"/>
          <p:cNvCxnSpPr/>
          <p:nvPr/>
        </p:nvCxnSpPr>
        <p:spPr>
          <a:xfrm>
            <a:off x="8091800" y="4641488"/>
            <a:ext cx="258600" cy="0"/>
          </a:xfrm>
          <a:prstGeom prst="straightConnector1">
            <a:avLst/>
          </a:prstGeom>
          <a:noFill/>
          <a:ln cap="flat" cmpd="sng" w="19050">
            <a:solidFill>
              <a:schemeClr val="dk2"/>
            </a:solidFill>
            <a:prstDash val="solid"/>
            <a:round/>
            <a:headEnd len="med" w="med" type="none"/>
            <a:tailEnd len="med" w="med" type="none"/>
          </a:ln>
        </p:spPr>
      </p:cxnSp>
      <p:sp>
        <p:nvSpPr>
          <p:cNvPr id="508" name="Google Shape;508;p41"/>
          <p:cNvSpPr txBox="1"/>
          <p:nvPr/>
        </p:nvSpPr>
        <p:spPr>
          <a:xfrm>
            <a:off x="7659050" y="4922888"/>
            <a:ext cx="1135500" cy="2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Manager</a:t>
            </a:r>
            <a:endParaRPr/>
          </a:p>
        </p:txBody>
      </p:sp>
      <p:cxnSp>
        <p:nvCxnSpPr>
          <p:cNvPr id="509" name="Google Shape;509;p41"/>
          <p:cNvCxnSpPr>
            <a:endCxn id="502" idx="3"/>
          </p:cNvCxnSpPr>
          <p:nvPr/>
        </p:nvCxnSpPr>
        <p:spPr>
          <a:xfrm rot="10800000">
            <a:off x="5539700" y="4386200"/>
            <a:ext cx="2378100" cy="333600"/>
          </a:xfrm>
          <a:prstGeom prst="straightConnector1">
            <a:avLst/>
          </a:prstGeom>
          <a:noFill/>
          <a:ln cap="flat" cmpd="sng" w="19050">
            <a:solidFill>
              <a:schemeClr val="dk2"/>
            </a:solidFill>
            <a:prstDash val="solid"/>
            <a:round/>
            <a:headEnd len="med" w="med" type="none"/>
            <a:tailEnd len="med" w="med" type="none"/>
          </a:ln>
        </p:spPr>
      </p:cxnSp>
      <p:cxnSp>
        <p:nvCxnSpPr>
          <p:cNvPr id="510" name="Google Shape;510;p41"/>
          <p:cNvCxnSpPr>
            <a:endCxn id="489" idx="3"/>
          </p:cNvCxnSpPr>
          <p:nvPr/>
        </p:nvCxnSpPr>
        <p:spPr>
          <a:xfrm flipH="1">
            <a:off x="6444263" y="4742675"/>
            <a:ext cx="1473600" cy="1110000"/>
          </a:xfrm>
          <a:prstGeom prst="straightConnector1">
            <a:avLst/>
          </a:prstGeom>
          <a:noFill/>
          <a:ln cap="flat" cmpd="sng" w="19050">
            <a:solidFill>
              <a:schemeClr val="dk2"/>
            </a:solidFill>
            <a:prstDash val="solid"/>
            <a:round/>
            <a:headEnd len="med" w="med" type="none"/>
            <a:tailEnd len="med" w="med" type="none"/>
          </a:ln>
        </p:spPr>
      </p:cxnSp>
      <p:sp>
        <p:nvSpPr>
          <p:cNvPr id="511" name="Google Shape;511;p41"/>
          <p:cNvSpPr/>
          <p:nvPr/>
        </p:nvSpPr>
        <p:spPr>
          <a:xfrm>
            <a:off x="3898400" y="3464313"/>
            <a:ext cx="1641300" cy="5733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Update Inventory</a:t>
            </a:r>
            <a:endParaRPr/>
          </a:p>
        </p:txBody>
      </p:sp>
      <p:cxnSp>
        <p:nvCxnSpPr>
          <p:cNvPr id="512" name="Google Shape;512;p41"/>
          <p:cNvCxnSpPr>
            <a:endCxn id="511" idx="3"/>
          </p:cNvCxnSpPr>
          <p:nvPr/>
        </p:nvCxnSpPr>
        <p:spPr>
          <a:xfrm flipH="1">
            <a:off x="5539700" y="2380563"/>
            <a:ext cx="2458200" cy="1370400"/>
          </a:xfrm>
          <a:prstGeom prst="straightConnector1">
            <a:avLst/>
          </a:prstGeom>
          <a:noFill/>
          <a:ln cap="flat" cmpd="sng" w="19050">
            <a:solidFill>
              <a:schemeClr val="dk2"/>
            </a:solidFill>
            <a:prstDash val="solid"/>
            <a:round/>
            <a:headEnd len="med" w="med" type="none"/>
            <a:tailEnd len="med" w="med" type="none"/>
          </a:ln>
        </p:spPr>
      </p:cxnSp>
      <p:cxnSp>
        <p:nvCxnSpPr>
          <p:cNvPr id="513" name="Google Shape;513;p41"/>
          <p:cNvCxnSpPr>
            <a:endCxn id="514" idx="3"/>
          </p:cNvCxnSpPr>
          <p:nvPr/>
        </p:nvCxnSpPr>
        <p:spPr>
          <a:xfrm flipH="1">
            <a:off x="5539688" y="2426413"/>
            <a:ext cx="2492400" cy="2595000"/>
          </a:xfrm>
          <a:prstGeom prst="straightConnector1">
            <a:avLst/>
          </a:prstGeom>
          <a:noFill/>
          <a:ln cap="flat" cmpd="sng" w="19050">
            <a:solidFill>
              <a:schemeClr val="dk2"/>
            </a:solidFill>
            <a:prstDash val="solid"/>
            <a:round/>
            <a:headEnd len="med" w="med" type="none"/>
            <a:tailEnd len="med" w="med" type="none"/>
          </a:ln>
        </p:spPr>
      </p:cxnSp>
      <p:cxnSp>
        <p:nvCxnSpPr>
          <p:cNvPr id="515" name="Google Shape;515;p41"/>
          <p:cNvCxnSpPr>
            <a:endCxn id="514" idx="3"/>
          </p:cNvCxnSpPr>
          <p:nvPr/>
        </p:nvCxnSpPr>
        <p:spPr>
          <a:xfrm flipH="1">
            <a:off x="5539688" y="4754113"/>
            <a:ext cx="2366700" cy="267300"/>
          </a:xfrm>
          <a:prstGeom prst="straightConnector1">
            <a:avLst/>
          </a:prstGeom>
          <a:noFill/>
          <a:ln cap="flat" cmpd="sng" w="19050">
            <a:solidFill>
              <a:schemeClr val="dk2"/>
            </a:solidFill>
            <a:prstDash val="solid"/>
            <a:round/>
            <a:headEnd len="med" w="med" type="none"/>
            <a:tailEnd len="med" w="med" type="none"/>
          </a:ln>
        </p:spPr>
      </p:cxnSp>
      <p:sp>
        <p:nvSpPr>
          <p:cNvPr id="516" name="Google Shape;516;p41"/>
          <p:cNvSpPr/>
          <p:nvPr/>
        </p:nvSpPr>
        <p:spPr>
          <a:xfrm>
            <a:off x="754150" y="1929675"/>
            <a:ext cx="247500" cy="2715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17" name="Google Shape;517;p41"/>
          <p:cNvCxnSpPr>
            <a:stCxn id="516" idx="4"/>
          </p:cNvCxnSpPr>
          <p:nvPr/>
        </p:nvCxnSpPr>
        <p:spPr>
          <a:xfrm>
            <a:off x="877900" y="2201175"/>
            <a:ext cx="0" cy="346800"/>
          </a:xfrm>
          <a:prstGeom prst="straightConnector1">
            <a:avLst/>
          </a:prstGeom>
          <a:noFill/>
          <a:ln cap="flat" cmpd="sng" w="19050">
            <a:solidFill>
              <a:schemeClr val="dk2"/>
            </a:solidFill>
            <a:prstDash val="solid"/>
            <a:round/>
            <a:headEnd len="med" w="med" type="none"/>
            <a:tailEnd len="med" w="med" type="none"/>
          </a:ln>
        </p:spPr>
      </p:cxnSp>
      <p:cxnSp>
        <p:nvCxnSpPr>
          <p:cNvPr id="518" name="Google Shape;518;p41"/>
          <p:cNvCxnSpPr/>
          <p:nvPr/>
        </p:nvCxnSpPr>
        <p:spPr>
          <a:xfrm flipH="1">
            <a:off x="799300" y="2547975"/>
            <a:ext cx="78600" cy="146100"/>
          </a:xfrm>
          <a:prstGeom prst="straightConnector1">
            <a:avLst/>
          </a:prstGeom>
          <a:noFill/>
          <a:ln cap="flat" cmpd="sng" w="19050">
            <a:solidFill>
              <a:schemeClr val="dk2"/>
            </a:solidFill>
            <a:prstDash val="solid"/>
            <a:round/>
            <a:headEnd len="med" w="med" type="none"/>
            <a:tailEnd len="med" w="med" type="none"/>
          </a:ln>
        </p:spPr>
      </p:cxnSp>
      <p:cxnSp>
        <p:nvCxnSpPr>
          <p:cNvPr id="519" name="Google Shape;519;p41"/>
          <p:cNvCxnSpPr/>
          <p:nvPr/>
        </p:nvCxnSpPr>
        <p:spPr>
          <a:xfrm>
            <a:off x="877900" y="2547975"/>
            <a:ext cx="78600" cy="146100"/>
          </a:xfrm>
          <a:prstGeom prst="straightConnector1">
            <a:avLst/>
          </a:prstGeom>
          <a:noFill/>
          <a:ln cap="flat" cmpd="sng" w="19050">
            <a:solidFill>
              <a:schemeClr val="dk2"/>
            </a:solidFill>
            <a:prstDash val="solid"/>
            <a:round/>
            <a:headEnd len="med" w="med" type="none"/>
            <a:tailEnd len="med" w="med" type="none"/>
          </a:ln>
        </p:spPr>
      </p:cxnSp>
      <p:cxnSp>
        <p:nvCxnSpPr>
          <p:cNvPr id="520" name="Google Shape;520;p41"/>
          <p:cNvCxnSpPr/>
          <p:nvPr/>
        </p:nvCxnSpPr>
        <p:spPr>
          <a:xfrm>
            <a:off x="742900" y="2345650"/>
            <a:ext cx="258600" cy="0"/>
          </a:xfrm>
          <a:prstGeom prst="straightConnector1">
            <a:avLst/>
          </a:prstGeom>
          <a:noFill/>
          <a:ln cap="flat" cmpd="sng" w="19050">
            <a:solidFill>
              <a:schemeClr val="dk2"/>
            </a:solidFill>
            <a:prstDash val="solid"/>
            <a:round/>
            <a:headEnd len="med" w="med" type="none"/>
            <a:tailEnd len="med" w="med" type="none"/>
          </a:ln>
        </p:spPr>
      </p:cxnSp>
      <p:sp>
        <p:nvSpPr>
          <p:cNvPr id="521" name="Google Shape;521;p41"/>
          <p:cNvSpPr txBox="1"/>
          <p:nvPr/>
        </p:nvSpPr>
        <p:spPr>
          <a:xfrm>
            <a:off x="310150" y="2627050"/>
            <a:ext cx="1135500" cy="2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Customer</a:t>
            </a:r>
            <a:endParaRPr/>
          </a:p>
        </p:txBody>
      </p:sp>
      <p:sp>
        <p:nvSpPr>
          <p:cNvPr id="514" name="Google Shape;514;p41"/>
          <p:cNvSpPr/>
          <p:nvPr/>
        </p:nvSpPr>
        <p:spPr>
          <a:xfrm>
            <a:off x="3898388" y="4734763"/>
            <a:ext cx="1641300" cy="5733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Monitor Inventory</a:t>
            </a:r>
            <a:endParaRPr/>
          </a:p>
        </p:txBody>
      </p:sp>
      <p:cxnSp>
        <p:nvCxnSpPr>
          <p:cNvPr id="522" name="Google Shape;522;p41"/>
          <p:cNvCxnSpPr>
            <a:stCxn id="502" idx="1"/>
          </p:cNvCxnSpPr>
          <p:nvPr/>
        </p:nvCxnSpPr>
        <p:spPr>
          <a:xfrm flipH="1">
            <a:off x="1333700" y="4386200"/>
            <a:ext cx="2564700" cy="733200"/>
          </a:xfrm>
          <a:prstGeom prst="straightConnector1">
            <a:avLst/>
          </a:prstGeom>
          <a:noFill/>
          <a:ln cap="flat" cmpd="sng" w="19050">
            <a:solidFill>
              <a:schemeClr val="dk2"/>
            </a:solidFill>
            <a:prstDash val="solid"/>
            <a:round/>
            <a:headEnd len="med" w="med" type="none"/>
            <a:tailEnd len="med" w="med" type="none"/>
          </a:ln>
        </p:spPr>
      </p:cxnSp>
      <p:sp>
        <p:nvSpPr>
          <p:cNvPr id="502" name="Google Shape;502;p41"/>
          <p:cNvSpPr/>
          <p:nvPr/>
        </p:nvSpPr>
        <p:spPr>
          <a:xfrm>
            <a:off x="3898400" y="4099550"/>
            <a:ext cx="1641300" cy="5733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Log In</a:t>
            </a:r>
            <a:endParaRPr/>
          </a:p>
        </p:txBody>
      </p:sp>
      <p:sp>
        <p:nvSpPr>
          <p:cNvPr id="523" name="Google Shape;523;p41"/>
          <p:cNvSpPr/>
          <p:nvPr/>
        </p:nvSpPr>
        <p:spPr>
          <a:xfrm>
            <a:off x="817250" y="4734775"/>
            <a:ext cx="247500" cy="2715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24" name="Google Shape;524;p41"/>
          <p:cNvCxnSpPr>
            <a:stCxn id="523" idx="4"/>
          </p:cNvCxnSpPr>
          <p:nvPr/>
        </p:nvCxnSpPr>
        <p:spPr>
          <a:xfrm>
            <a:off x="941000" y="5006275"/>
            <a:ext cx="0" cy="346800"/>
          </a:xfrm>
          <a:prstGeom prst="straightConnector1">
            <a:avLst/>
          </a:prstGeom>
          <a:noFill/>
          <a:ln cap="flat" cmpd="sng" w="19050">
            <a:solidFill>
              <a:schemeClr val="dk2"/>
            </a:solidFill>
            <a:prstDash val="solid"/>
            <a:round/>
            <a:headEnd len="med" w="med" type="none"/>
            <a:tailEnd len="med" w="med" type="none"/>
          </a:ln>
        </p:spPr>
      </p:cxnSp>
      <p:cxnSp>
        <p:nvCxnSpPr>
          <p:cNvPr id="525" name="Google Shape;525;p41"/>
          <p:cNvCxnSpPr/>
          <p:nvPr/>
        </p:nvCxnSpPr>
        <p:spPr>
          <a:xfrm flipH="1">
            <a:off x="862400" y="5353075"/>
            <a:ext cx="78600" cy="146100"/>
          </a:xfrm>
          <a:prstGeom prst="straightConnector1">
            <a:avLst/>
          </a:prstGeom>
          <a:noFill/>
          <a:ln cap="flat" cmpd="sng" w="19050">
            <a:solidFill>
              <a:schemeClr val="dk2"/>
            </a:solidFill>
            <a:prstDash val="solid"/>
            <a:round/>
            <a:headEnd len="med" w="med" type="none"/>
            <a:tailEnd len="med" w="med" type="none"/>
          </a:ln>
        </p:spPr>
      </p:cxnSp>
      <p:cxnSp>
        <p:nvCxnSpPr>
          <p:cNvPr id="526" name="Google Shape;526;p41"/>
          <p:cNvCxnSpPr/>
          <p:nvPr/>
        </p:nvCxnSpPr>
        <p:spPr>
          <a:xfrm>
            <a:off x="941000" y="5353075"/>
            <a:ext cx="78600" cy="146100"/>
          </a:xfrm>
          <a:prstGeom prst="straightConnector1">
            <a:avLst/>
          </a:prstGeom>
          <a:noFill/>
          <a:ln cap="flat" cmpd="sng" w="19050">
            <a:solidFill>
              <a:schemeClr val="dk2"/>
            </a:solidFill>
            <a:prstDash val="solid"/>
            <a:round/>
            <a:headEnd len="med" w="med" type="none"/>
            <a:tailEnd len="med" w="med" type="none"/>
          </a:ln>
        </p:spPr>
      </p:cxnSp>
      <p:cxnSp>
        <p:nvCxnSpPr>
          <p:cNvPr id="527" name="Google Shape;527;p41"/>
          <p:cNvCxnSpPr/>
          <p:nvPr/>
        </p:nvCxnSpPr>
        <p:spPr>
          <a:xfrm>
            <a:off x="806000" y="5150750"/>
            <a:ext cx="258600" cy="0"/>
          </a:xfrm>
          <a:prstGeom prst="straightConnector1">
            <a:avLst/>
          </a:prstGeom>
          <a:noFill/>
          <a:ln cap="flat" cmpd="sng" w="19050">
            <a:solidFill>
              <a:schemeClr val="dk2"/>
            </a:solidFill>
            <a:prstDash val="solid"/>
            <a:round/>
            <a:headEnd len="med" w="med" type="none"/>
            <a:tailEnd len="med" w="med" type="none"/>
          </a:ln>
        </p:spPr>
      </p:cxnSp>
      <p:sp>
        <p:nvSpPr>
          <p:cNvPr id="528" name="Google Shape;528;p41"/>
          <p:cNvSpPr txBox="1"/>
          <p:nvPr/>
        </p:nvSpPr>
        <p:spPr>
          <a:xfrm>
            <a:off x="373250" y="5432150"/>
            <a:ext cx="1135500" cy="2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User Database</a:t>
            </a:r>
            <a:endParaRPr/>
          </a:p>
        </p:txBody>
      </p:sp>
      <p:sp>
        <p:nvSpPr>
          <p:cNvPr id="529" name="Google Shape;529;p4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3" name="Shape 533"/>
        <p:cNvGrpSpPr/>
        <p:nvPr/>
      </p:nvGrpSpPr>
      <p:grpSpPr>
        <a:xfrm>
          <a:off x="0" y="0"/>
          <a:ext cx="0" cy="0"/>
          <a:chOff x="0" y="0"/>
          <a:chExt cx="0" cy="0"/>
        </a:xfrm>
      </p:grpSpPr>
      <p:sp>
        <p:nvSpPr>
          <p:cNvPr id="534" name="Google Shape;534;p42"/>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Grocery Store System Scenario</a:t>
            </a:r>
            <a:endParaRPr/>
          </a:p>
        </p:txBody>
      </p:sp>
      <p:sp>
        <p:nvSpPr>
          <p:cNvPr id="535" name="Google Shape;535;p42"/>
          <p:cNvSpPr txBox="1"/>
          <p:nvPr>
            <p:ph idx="1" type="body"/>
          </p:nvPr>
        </p:nvSpPr>
        <p:spPr>
          <a:xfrm>
            <a:off x="457200" y="1600200"/>
            <a:ext cx="8099700" cy="45546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SzPts val="2400"/>
              <a:buChar char="●"/>
            </a:pPr>
            <a:r>
              <a:rPr b="1" lang="en" sz="2400"/>
              <a:t>Scenario: Buy Item </a:t>
            </a:r>
            <a:endParaRPr b="1" sz="2400"/>
          </a:p>
          <a:p>
            <a:pPr indent="-381000" lvl="0" marL="457200" marR="0" rtl="0" algn="l">
              <a:lnSpc>
                <a:spcPct val="100000"/>
              </a:lnSpc>
              <a:spcBef>
                <a:spcPts val="0"/>
              </a:spcBef>
              <a:spcAft>
                <a:spcPts val="0"/>
              </a:spcAft>
              <a:buSzPts val="2400"/>
              <a:buChar char="●"/>
            </a:pPr>
            <a:r>
              <a:rPr b="1" lang="en" sz="2400"/>
              <a:t>Actors: </a:t>
            </a:r>
            <a:endParaRPr b="1" sz="2400"/>
          </a:p>
          <a:p>
            <a:pPr indent="-355600" lvl="1" marL="914400" marR="0" rtl="0" algn="l">
              <a:lnSpc>
                <a:spcPct val="100000"/>
              </a:lnSpc>
              <a:spcBef>
                <a:spcPts val="0"/>
              </a:spcBef>
              <a:spcAft>
                <a:spcPts val="0"/>
              </a:spcAft>
              <a:buSzPts val="2000"/>
              <a:buChar char="○"/>
            </a:pPr>
            <a:r>
              <a:rPr lang="en" sz="2000"/>
              <a:t>Customer (initiator), Cashier</a:t>
            </a:r>
            <a:endParaRPr sz="2000"/>
          </a:p>
          <a:p>
            <a:pPr indent="-381000" lvl="0" marL="457200" marR="0" rtl="0" algn="l">
              <a:lnSpc>
                <a:spcPct val="100000"/>
              </a:lnSpc>
              <a:spcBef>
                <a:spcPts val="0"/>
              </a:spcBef>
              <a:spcAft>
                <a:spcPts val="0"/>
              </a:spcAft>
              <a:buSzPts val="2400"/>
              <a:buChar char="●"/>
            </a:pPr>
            <a:r>
              <a:rPr b="1" lang="en" sz="2400"/>
              <a:t>Description:</a:t>
            </a:r>
            <a:endParaRPr b="1" sz="2400"/>
          </a:p>
          <a:p>
            <a:pPr indent="-355600" lvl="1" marL="914400" marR="0" rtl="0" algn="l">
              <a:lnSpc>
                <a:spcPct val="100000"/>
              </a:lnSpc>
              <a:spcBef>
                <a:spcPts val="0"/>
              </a:spcBef>
              <a:spcAft>
                <a:spcPts val="0"/>
              </a:spcAft>
              <a:buSzPts val="2000"/>
              <a:buChar char="○"/>
            </a:pPr>
            <a:r>
              <a:rPr lang="en" sz="2000"/>
              <a:t>The Customer arrives at the checkout with items to purchase.</a:t>
            </a:r>
            <a:endParaRPr sz="2000"/>
          </a:p>
          <a:p>
            <a:pPr indent="-355600" lvl="1" marL="914400" marR="0" rtl="0" algn="l">
              <a:lnSpc>
                <a:spcPct val="100000"/>
              </a:lnSpc>
              <a:spcBef>
                <a:spcPts val="0"/>
              </a:spcBef>
              <a:spcAft>
                <a:spcPts val="0"/>
              </a:spcAft>
              <a:buSzPts val="2000"/>
              <a:buChar char="○"/>
            </a:pPr>
            <a:r>
              <a:rPr lang="en" sz="2000"/>
              <a:t>For each item, the Cashier records the item and the software updates the payment total.</a:t>
            </a:r>
            <a:endParaRPr sz="2000"/>
          </a:p>
          <a:p>
            <a:pPr indent="-355600" lvl="1" marL="914400" marR="0" rtl="0" algn="l">
              <a:lnSpc>
                <a:spcPct val="100000"/>
              </a:lnSpc>
              <a:spcBef>
                <a:spcPts val="0"/>
              </a:spcBef>
              <a:spcAft>
                <a:spcPts val="0"/>
              </a:spcAft>
              <a:buSzPts val="2000"/>
              <a:buChar char="○"/>
            </a:pPr>
            <a:r>
              <a:rPr lang="en" sz="2000"/>
              <a:t>The Cashier accepts payment in either cash or credit card form and records payment information in the software.</a:t>
            </a:r>
            <a:endParaRPr sz="2000"/>
          </a:p>
          <a:p>
            <a:pPr indent="-355600" lvl="1" marL="914400" marR="0" rtl="0" algn="l">
              <a:lnSpc>
                <a:spcPct val="100000"/>
              </a:lnSpc>
              <a:spcBef>
                <a:spcPts val="0"/>
              </a:spcBef>
              <a:spcAft>
                <a:spcPts val="0"/>
              </a:spcAft>
              <a:buSzPts val="2000"/>
              <a:buChar char="○"/>
            </a:pPr>
            <a:r>
              <a:rPr lang="en" sz="2000"/>
              <a:t>If payment is successful, the software will print a receipt and the Customer collects the items and leaves the store.</a:t>
            </a:r>
            <a:endParaRPr sz="2000"/>
          </a:p>
          <a:p>
            <a:pPr indent="0" lvl="0" marL="0" marR="0" rtl="0" algn="l">
              <a:lnSpc>
                <a:spcPct val="100000"/>
              </a:lnSpc>
              <a:spcBef>
                <a:spcPts val="600"/>
              </a:spcBef>
              <a:spcAft>
                <a:spcPts val="0"/>
              </a:spcAft>
              <a:buNone/>
            </a:pPr>
            <a:r>
              <a:t/>
            </a:r>
            <a:endParaRPr b="1" sz="2400"/>
          </a:p>
        </p:txBody>
      </p:sp>
      <p:sp>
        <p:nvSpPr>
          <p:cNvPr id="536" name="Google Shape;536;p4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0" name="Shape 540"/>
        <p:cNvGrpSpPr/>
        <p:nvPr/>
      </p:nvGrpSpPr>
      <p:grpSpPr>
        <a:xfrm>
          <a:off x="0" y="0"/>
          <a:ext cx="0" cy="0"/>
          <a:chOff x="0" y="0"/>
          <a:chExt cx="0" cy="0"/>
        </a:xfrm>
      </p:grpSpPr>
      <p:sp>
        <p:nvSpPr>
          <p:cNvPr id="541" name="Google Shape;541;p43"/>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Grocery Store System Use Case</a:t>
            </a:r>
            <a:endParaRPr/>
          </a:p>
        </p:txBody>
      </p:sp>
      <p:sp>
        <p:nvSpPr>
          <p:cNvPr id="542" name="Google Shape;542;p43"/>
          <p:cNvSpPr txBox="1"/>
          <p:nvPr>
            <p:ph idx="1" type="body"/>
          </p:nvPr>
        </p:nvSpPr>
        <p:spPr>
          <a:xfrm>
            <a:off x="457200" y="1600200"/>
            <a:ext cx="8229600" cy="45546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SzPts val="2400"/>
              <a:buChar char="●"/>
            </a:pPr>
            <a:r>
              <a:rPr b="1" lang="en" sz="2400"/>
              <a:t>Use-Case: Buy Item </a:t>
            </a:r>
            <a:endParaRPr b="1" sz="2400"/>
          </a:p>
          <a:p>
            <a:pPr indent="-381000" lvl="0" marL="457200" marR="0" rtl="0" algn="l">
              <a:lnSpc>
                <a:spcPct val="100000"/>
              </a:lnSpc>
              <a:spcBef>
                <a:spcPts val="0"/>
              </a:spcBef>
              <a:spcAft>
                <a:spcPts val="0"/>
              </a:spcAft>
              <a:buSzPts val="2400"/>
              <a:buChar char="●"/>
            </a:pPr>
            <a:r>
              <a:rPr b="1" lang="en" sz="1800"/>
              <a:t>Actors:</a:t>
            </a:r>
            <a:r>
              <a:rPr b="1" lang="en" sz="2400"/>
              <a:t> </a:t>
            </a:r>
            <a:r>
              <a:rPr lang="en" sz="1800"/>
              <a:t>Customer (initiator), Cashier</a:t>
            </a:r>
            <a:endParaRPr sz="1800"/>
          </a:p>
          <a:p>
            <a:pPr indent="-342900" lvl="0" marL="457200" marR="0" rtl="0" algn="l">
              <a:lnSpc>
                <a:spcPct val="100000"/>
              </a:lnSpc>
              <a:spcBef>
                <a:spcPts val="0"/>
              </a:spcBef>
              <a:spcAft>
                <a:spcPts val="0"/>
              </a:spcAft>
              <a:buSzPts val="1800"/>
              <a:buChar char="●"/>
            </a:pPr>
            <a:r>
              <a:rPr b="1" lang="en" sz="1800"/>
              <a:t>Description:</a:t>
            </a:r>
            <a:endParaRPr b="1" sz="1800"/>
          </a:p>
          <a:p>
            <a:pPr indent="-342900" lvl="1" marL="914400" marR="0" rtl="0" algn="l">
              <a:lnSpc>
                <a:spcPct val="100000"/>
              </a:lnSpc>
              <a:spcBef>
                <a:spcPts val="0"/>
              </a:spcBef>
              <a:spcAft>
                <a:spcPts val="0"/>
              </a:spcAft>
              <a:buSzPts val="1800"/>
              <a:buChar char="○"/>
            </a:pPr>
            <a:r>
              <a:rPr lang="en" sz="1800"/>
              <a:t>The Customer arrives at the checkout with items to purchase.</a:t>
            </a:r>
            <a:endParaRPr sz="1800"/>
          </a:p>
          <a:p>
            <a:pPr indent="-342900" lvl="1" marL="914400" marR="0" rtl="0" algn="l">
              <a:lnSpc>
                <a:spcPct val="100000"/>
              </a:lnSpc>
              <a:spcBef>
                <a:spcPts val="0"/>
              </a:spcBef>
              <a:spcAft>
                <a:spcPts val="0"/>
              </a:spcAft>
              <a:buSzPts val="1800"/>
              <a:buChar char="○"/>
            </a:pPr>
            <a:r>
              <a:rPr lang="en" sz="1800"/>
              <a:t>For each item:</a:t>
            </a:r>
            <a:endParaRPr sz="1800"/>
          </a:p>
          <a:p>
            <a:pPr indent="-342900" lvl="2" marL="1371600" marR="0" rtl="0" algn="l">
              <a:lnSpc>
                <a:spcPct val="100000"/>
              </a:lnSpc>
              <a:spcBef>
                <a:spcPts val="0"/>
              </a:spcBef>
              <a:spcAft>
                <a:spcPts val="0"/>
              </a:spcAft>
              <a:buSzPts val="1800"/>
              <a:buChar char="■"/>
            </a:pPr>
            <a:r>
              <a:rPr lang="en" sz="1800"/>
              <a:t>the Cashier records the item,</a:t>
            </a:r>
            <a:endParaRPr sz="1800"/>
          </a:p>
          <a:p>
            <a:pPr indent="-342900" lvl="2" marL="1371600" marR="0" rtl="0" algn="l">
              <a:lnSpc>
                <a:spcPct val="100000"/>
              </a:lnSpc>
              <a:spcBef>
                <a:spcPts val="0"/>
              </a:spcBef>
              <a:spcAft>
                <a:spcPts val="0"/>
              </a:spcAft>
              <a:buSzPts val="1800"/>
              <a:buChar char="■"/>
            </a:pPr>
            <a:r>
              <a:rPr lang="en" sz="1800"/>
              <a:t>completes use-case “Update Inventory”, </a:t>
            </a:r>
            <a:endParaRPr sz="1800"/>
          </a:p>
          <a:p>
            <a:pPr indent="-342900" lvl="2" marL="1371600" marR="0" rtl="0" algn="l">
              <a:lnSpc>
                <a:spcPct val="100000"/>
              </a:lnSpc>
              <a:spcBef>
                <a:spcPts val="0"/>
              </a:spcBef>
              <a:spcAft>
                <a:spcPts val="0"/>
              </a:spcAft>
              <a:buSzPts val="1800"/>
              <a:buChar char="■"/>
            </a:pPr>
            <a:r>
              <a:rPr lang="en" sz="1800"/>
              <a:t>and the software updates the payment total.</a:t>
            </a:r>
            <a:endParaRPr sz="1800"/>
          </a:p>
          <a:p>
            <a:pPr indent="-342900" lvl="1" marL="914400" marR="0" rtl="0" algn="l">
              <a:lnSpc>
                <a:spcPct val="100000"/>
              </a:lnSpc>
              <a:spcBef>
                <a:spcPts val="0"/>
              </a:spcBef>
              <a:spcAft>
                <a:spcPts val="0"/>
              </a:spcAft>
              <a:buSzPts val="1800"/>
              <a:buChar char="○"/>
            </a:pPr>
            <a:r>
              <a:rPr lang="en" sz="1800"/>
              <a:t>The Cashier accepts payment in either cash or credit card form and records payment information in the software.</a:t>
            </a:r>
            <a:endParaRPr sz="1800"/>
          </a:p>
          <a:p>
            <a:pPr indent="-342900" lvl="1" marL="914400" marR="0" rtl="0" algn="l">
              <a:lnSpc>
                <a:spcPct val="100000"/>
              </a:lnSpc>
              <a:spcBef>
                <a:spcPts val="0"/>
              </a:spcBef>
              <a:spcAft>
                <a:spcPts val="0"/>
              </a:spcAft>
              <a:buSzPts val="1800"/>
              <a:buChar char="○"/>
            </a:pPr>
            <a:r>
              <a:rPr lang="en" sz="1800"/>
              <a:t>If payment is successful, the software will print a receipt and the Customer collects the items and leaves the store.</a:t>
            </a:r>
            <a:endParaRPr b="1" sz="1800"/>
          </a:p>
          <a:p>
            <a:pPr indent="-381000" lvl="0" marL="457200" marR="0" rtl="0" algn="l">
              <a:lnSpc>
                <a:spcPct val="100000"/>
              </a:lnSpc>
              <a:spcBef>
                <a:spcPts val="0"/>
              </a:spcBef>
              <a:spcAft>
                <a:spcPts val="0"/>
              </a:spcAft>
              <a:buSzPts val="2400"/>
              <a:buChar char="●"/>
            </a:pPr>
            <a:r>
              <a:rPr b="1" lang="en" sz="1800"/>
              <a:t>Exception Paths:</a:t>
            </a:r>
            <a:r>
              <a:rPr b="1" lang="en" sz="2400"/>
              <a:t> </a:t>
            </a:r>
            <a:r>
              <a:rPr lang="en" sz="1800"/>
              <a:t>If payment is denied, then an error message will be displayed and the customer will not be allowed to leave with the items.</a:t>
            </a:r>
            <a:endParaRPr b="1" sz="1800"/>
          </a:p>
          <a:p>
            <a:pPr indent="-381000" lvl="0" marL="457200" marR="0" rtl="0" algn="l">
              <a:lnSpc>
                <a:spcPct val="100000"/>
              </a:lnSpc>
              <a:spcBef>
                <a:spcPts val="0"/>
              </a:spcBef>
              <a:spcAft>
                <a:spcPts val="0"/>
              </a:spcAft>
              <a:buSzPts val="2400"/>
              <a:buChar char="●"/>
            </a:pPr>
            <a:r>
              <a:rPr b="1" lang="en" sz="1800"/>
              <a:t>Preconditions:</a:t>
            </a:r>
            <a:r>
              <a:rPr b="1" lang="en" sz="2400"/>
              <a:t> </a:t>
            </a:r>
            <a:r>
              <a:rPr lang="en" sz="1800"/>
              <a:t>Cashier must have completed use-case “Log In”</a:t>
            </a:r>
            <a:endParaRPr sz="1800"/>
          </a:p>
          <a:p>
            <a:pPr indent="0" lvl="0" marL="0" marR="0" rtl="0" algn="l">
              <a:lnSpc>
                <a:spcPct val="100000"/>
              </a:lnSpc>
              <a:spcBef>
                <a:spcPts val="600"/>
              </a:spcBef>
              <a:spcAft>
                <a:spcPts val="0"/>
              </a:spcAft>
              <a:buNone/>
            </a:pPr>
            <a:r>
              <a:t/>
            </a:r>
            <a:endParaRPr b="1" sz="2400"/>
          </a:p>
        </p:txBody>
      </p:sp>
      <p:sp>
        <p:nvSpPr>
          <p:cNvPr id="543" name="Google Shape;543;p4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7" name="Shape 547"/>
        <p:cNvGrpSpPr/>
        <p:nvPr/>
      </p:nvGrpSpPr>
      <p:grpSpPr>
        <a:xfrm>
          <a:off x="0" y="0"/>
          <a:ext cx="0" cy="0"/>
          <a:chOff x="0" y="0"/>
          <a:chExt cx="0" cy="0"/>
        </a:xfrm>
      </p:grpSpPr>
      <p:sp>
        <p:nvSpPr>
          <p:cNvPr id="548" name="Google Shape;548;p44"/>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Home Heating System</a:t>
            </a:r>
            <a:endParaRPr/>
          </a:p>
        </p:txBody>
      </p:sp>
      <p:pic>
        <p:nvPicPr>
          <p:cNvPr descr="heating.png" id="549" name="Google Shape;549;p44"/>
          <p:cNvPicPr preferRelativeResize="0"/>
          <p:nvPr/>
        </p:nvPicPr>
        <p:blipFill>
          <a:blip r:embed="rId3">
            <a:alphaModFix/>
          </a:blip>
          <a:stretch>
            <a:fillRect/>
          </a:stretch>
        </p:blipFill>
        <p:spPr>
          <a:xfrm>
            <a:off x="513813" y="1611900"/>
            <a:ext cx="8116376" cy="4708343"/>
          </a:xfrm>
          <a:prstGeom prst="rect">
            <a:avLst/>
          </a:prstGeom>
          <a:noFill/>
          <a:ln>
            <a:noFill/>
          </a:ln>
        </p:spPr>
      </p:pic>
      <p:sp>
        <p:nvSpPr>
          <p:cNvPr id="550" name="Google Shape;550;p4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4" name="Shape 554"/>
        <p:cNvGrpSpPr/>
        <p:nvPr/>
      </p:nvGrpSpPr>
      <p:grpSpPr>
        <a:xfrm>
          <a:off x="0" y="0"/>
          <a:ext cx="0" cy="0"/>
          <a:chOff x="0" y="0"/>
          <a:chExt cx="0" cy="0"/>
        </a:xfrm>
      </p:grpSpPr>
      <p:sp>
        <p:nvSpPr>
          <p:cNvPr id="555" name="Google Shape;555;p45"/>
          <p:cNvSpPr/>
          <p:nvPr/>
        </p:nvSpPr>
        <p:spPr>
          <a:xfrm>
            <a:off x="2626825" y="2674800"/>
            <a:ext cx="3686700" cy="28596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Home Heating System</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556" name="Google Shape;556;p45"/>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Home Heating System Diagram</a:t>
            </a:r>
            <a:endParaRPr/>
          </a:p>
        </p:txBody>
      </p:sp>
      <p:sp>
        <p:nvSpPr>
          <p:cNvPr id="557" name="Google Shape;557;p45"/>
          <p:cNvSpPr/>
          <p:nvPr/>
        </p:nvSpPr>
        <p:spPr>
          <a:xfrm>
            <a:off x="3755775" y="3089550"/>
            <a:ext cx="1641300" cy="5733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Power On</a:t>
            </a:r>
            <a:endParaRPr/>
          </a:p>
        </p:txBody>
      </p:sp>
      <p:sp>
        <p:nvSpPr>
          <p:cNvPr id="558" name="Google Shape;558;p45"/>
          <p:cNvSpPr/>
          <p:nvPr/>
        </p:nvSpPr>
        <p:spPr>
          <a:xfrm>
            <a:off x="3755775" y="3777750"/>
            <a:ext cx="1641300" cy="5733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Power Off</a:t>
            </a:r>
            <a:endParaRPr/>
          </a:p>
        </p:txBody>
      </p:sp>
      <p:sp>
        <p:nvSpPr>
          <p:cNvPr id="559" name="Google Shape;559;p45"/>
          <p:cNvSpPr/>
          <p:nvPr/>
        </p:nvSpPr>
        <p:spPr>
          <a:xfrm>
            <a:off x="3755775" y="4465938"/>
            <a:ext cx="1641300" cy="5733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Change Temperature</a:t>
            </a:r>
            <a:endParaRPr/>
          </a:p>
        </p:txBody>
      </p:sp>
      <p:sp>
        <p:nvSpPr>
          <p:cNvPr id="560" name="Google Shape;560;p45"/>
          <p:cNvSpPr/>
          <p:nvPr/>
        </p:nvSpPr>
        <p:spPr>
          <a:xfrm>
            <a:off x="1786850" y="3880263"/>
            <a:ext cx="247500" cy="2715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61" name="Google Shape;561;p45"/>
          <p:cNvCxnSpPr>
            <a:stCxn id="560" idx="4"/>
          </p:cNvCxnSpPr>
          <p:nvPr/>
        </p:nvCxnSpPr>
        <p:spPr>
          <a:xfrm>
            <a:off x="1910600" y="4151762"/>
            <a:ext cx="0" cy="346800"/>
          </a:xfrm>
          <a:prstGeom prst="straightConnector1">
            <a:avLst/>
          </a:prstGeom>
          <a:noFill/>
          <a:ln cap="flat" cmpd="sng" w="19050">
            <a:solidFill>
              <a:schemeClr val="dk2"/>
            </a:solidFill>
            <a:prstDash val="solid"/>
            <a:round/>
            <a:headEnd len="med" w="med" type="none"/>
            <a:tailEnd len="med" w="med" type="none"/>
          </a:ln>
        </p:spPr>
      </p:cxnSp>
      <p:cxnSp>
        <p:nvCxnSpPr>
          <p:cNvPr id="562" name="Google Shape;562;p45"/>
          <p:cNvCxnSpPr/>
          <p:nvPr/>
        </p:nvCxnSpPr>
        <p:spPr>
          <a:xfrm flipH="1">
            <a:off x="1832000" y="4498563"/>
            <a:ext cx="78600" cy="146100"/>
          </a:xfrm>
          <a:prstGeom prst="straightConnector1">
            <a:avLst/>
          </a:prstGeom>
          <a:noFill/>
          <a:ln cap="flat" cmpd="sng" w="19050">
            <a:solidFill>
              <a:schemeClr val="dk2"/>
            </a:solidFill>
            <a:prstDash val="solid"/>
            <a:round/>
            <a:headEnd len="med" w="med" type="none"/>
            <a:tailEnd len="med" w="med" type="none"/>
          </a:ln>
        </p:spPr>
      </p:cxnSp>
      <p:cxnSp>
        <p:nvCxnSpPr>
          <p:cNvPr id="563" name="Google Shape;563;p45"/>
          <p:cNvCxnSpPr/>
          <p:nvPr/>
        </p:nvCxnSpPr>
        <p:spPr>
          <a:xfrm>
            <a:off x="1910600" y="4498563"/>
            <a:ext cx="78600" cy="146100"/>
          </a:xfrm>
          <a:prstGeom prst="straightConnector1">
            <a:avLst/>
          </a:prstGeom>
          <a:noFill/>
          <a:ln cap="flat" cmpd="sng" w="19050">
            <a:solidFill>
              <a:schemeClr val="dk2"/>
            </a:solidFill>
            <a:prstDash val="solid"/>
            <a:round/>
            <a:headEnd len="med" w="med" type="none"/>
            <a:tailEnd len="med" w="med" type="none"/>
          </a:ln>
        </p:spPr>
      </p:cxnSp>
      <p:cxnSp>
        <p:nvCxnSpPr>
          <p:cNvPr id="564" name="Google Shape;564;p45"/>
          <p:cNvCxnSpPr/>
          <p:nvPr/>
        </p:nvCxnSpPr>
        <p:spPr>
          <a:xfrm>
            <a:off x="1775600" y="4296238"/>
            <a:ext cx="258600" cy="0"/>
          </a:xfrm>
          <a:prstGeom prst="straightConnector1">
            <a:avLst/>
          </a:prstGeom>
          <a:noFill/>
          <a:ln cap="flat" cmpd="sng" w="19050">
            <a:solidFill>
              <a:schemeClr val="dk2"/>
            </a:solidFill>
            <a:prstDash val="solid"/>
            <a:round/>
            <a:headEnd len="med" w="med" type="none"/>
            <a:tailEnd len="med" w="med" type="none"/>
          </a:ln>
        </p:spPr>
      </p:cxnSp>
      <p:sp>
        <p:nvSpPr>
          <p:cNvPr id="565" name="Google Shape;565;p45"/>
          <p:cNvSpPr txBox="1"/>
          <p:nvPr/>
        </p:nvSpPr>
        <p:spPr>
          <a:xfrm>
            <a:off x="1304150" y="4616850"/>
            <a:ext cx="1291500" cy="2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Home Owner</a:t>
            </a:r>
            <a:endParaRPr/>
          </a:p>
        </p:txBody>
      </p:sp>
      <p:cxnSp>
        <p:nvCxnSpPr>
          <p:cNvPr id="566" name="Google Shape;566;p45"/>
          <p:cNvCxnSpPr>
            <a:endCxn id="557" idx="1"/>
          </p:cNvCxnSpPr>
          <p:nvPr/>
        </p:nvCxnSpPr>
        <p:spPr>
          <a:xfrm flipH="1" rot="10800000">
            <a:off x="2252475" y="3376200"/>
            <a:ext cx="1503300" cy="777300"/>
          </a:xfrm>
          <a:prstGeom prst="straightConnector1">
            <a:avLst/>
          </a:prstGeom>
          <a:noFill/>
          <a:ln cap="flat" cmpd="sng" w="19050">
            <a:solidFill>
              <a:schemeClr val="dk2"/>
            </a:solidFill>
            <a:prstDash val="solid"/>
            <a:round/>
            <a:headEnd len="med" w="med" type="none"/>
            <a:tailEnd len="med" w="med" type="none"/>
          </a:ln>
        </p:spPr>
      </p:cxnSp>
      <p:cxnSp>
        <p:nvCxnSpPr>
          <p:cNvPr id="567" name="Google Shape;567;p45"/>
          <p:cNvCxnSpPr>
            <a:endCxn id="558" idx="1"/>
          </p:cNvCxnSpPr>
          <p:nvPr/>
        </p:nvCxnSpPr>
        <p:spPr>
          <a:xfrm flipH="1" rot="10800000">
            <a:off x="2263875" y="4064400"/>
            <a:ext cx="1491900" cy="100500"/>
          </a:xfrm>
          <a:prstGeom prst="straightConnector1">
            <a:avLst/>
          </a:prstGeom>
          <a:noFill/>
          <a:ln cap="flat" cmpd="sng" w="19050">
            <a:solidFill>
              <a:schemeClr val="dk2"/>
            </a:solidFill>
            <a:prstDash val="solid"/>
            <a:round/>
            <a:headEnd len="med" w="med" type="none"/>
            <a:tailEnd len="med" w="med" type="none"/>
          </a:ln>
        </p:spPr>
      </p:cxnSp>
      <p:cxnSp>
        <p:nvCxnSpPr>
          <p:cNvPr id="568" name="Google Shape;568;p45"/>
          <p:cNvCxnSpPr>
            <a:endCxn id="559" idx="1"/>
          </p:cNvCxnSpPr>
          <p:nvPr/>
        </p:nvCxnSpPr>
        <p:spPr>
          <a:xfrm>
            <a:off x="2282175" y="4153488"/>
            <a:ext cx="1473600" cy="599100"/>
          </a:xfrm>
          <a:prstGeom prst="straightConnector1">
            <a:avLst/>
          </a:prstGeom>
          <a:noFill/>
          <a:ln cap="flat" cmpd="sng" w="19050">
            <a:solidFill>
              <a:schemeClr val="dk2"/>
            </a:solidFill>
            <a:prstDash val="solid"/>
            <a:round/>
            <a:headEnd len="med" w="med" type="none"/>
            <a:tailEnd len="med" w="med" type="none"/>
          </a:ln>
        </p:spPr>
      </p:cxnSp>
      <p:sp>
        <p:nvSpPr>
          <p:cNvPr id="569" name="Google Shape;569;p45"/>
          <p:cNvSpPr/>
          <p:nvPr/>
        </p:nvSpPr>
        <p:spPr>
          <a:xfrm>
            <a:off x="7239875" y="1635175"/>
            <a:ext cx="247500" cy="2715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70" name="Google Shape;570;p45"/>
          <p:cNvCxnSpPr>
            <a:stCxn id="569" idx="4"/>
          </p:cNvCxnSpPr>
          <p:nvPr/>
        </p:nvCxnSpPr>
        <p:spPr>
          <a:xfrm>
            <a:off x="7363625" y="1906675"/>
            <a:ext cx="0" cy="346800"/>
          </a:xfrm>
          <a:prstGeom prst="straightConnector1">
            <a:avLst/>
          </a:prstGeom>
          <a:noFill/>
          <a:ln cap="flat" cmpd="sng" w="19050">
            <a:solidFill>
              <a:schemeClr val="dk2"/>
            </a:solidFill>
            <a:prstDash val="solid"/>
            <a:round/>
            <a:headEnd len="med" w="med" type="none"/>
            <a:tailEnd len="med" w="med" type="none"/>
          </a:ln>
        </p:spPr>
      </p:cxnSp>
      <p:cxnSp>
        <p:nvCxnSpPr>
          <p:cNvPr id="571" name="Google Shape;571;p45"/>
          <p:cNvCxnSpPr/>
          <p:nvPr/>
        </p:nvCxnSpPr>
        <p:spPr>
          <a:xfrm flipH="1">
            <a:off x="7285025" y="2253475"/>
            <a:ext cx="78600" cy="146100"/>
          </a:xfrm>
          <a:prstGeom prst="straightConnector1">
            <a:avLst/>
          </a:prstGeom>
          <a:noFill/>
          <a:ln cap="flat" cmpd="sng" w="19050">
            <a:solidFill>
              <a:schemeClr val="dk2"/>
            </a:solidFill>
            <a:prstDash val="solid"/>
            <a:round/>
            <a:headEnd len="med" w="med" type="none"/>
            <a:tailEnd len="med" w="med" type="none"/>
          </a:ln>
        </p:spPr>
      </p:cxnSp>
      <p:cxnSp>
        <p:nvCxnSpPr>
          <p:cNvPr id="572" name="Google Shape;572;p45"/>
          <p:cNvCxnSpPr/>
          <p:nvPr/>
        </p:nvCxnSpPr>
        <p:spPr>
          <a:xfrm>
            <a:off x="7363625" y="2253475"/>
            <a:ext cx="78600" cy="146100"/>
          </a:xfrm>
          <a:prstGeom prst="straightConnector1">
            <a:avLst/>
          </a:prstGeom>
          <a:noFill/>
          <a:ln cap="flat" cmpd="sng" w="19050">
            <a:solidFill>
              <a:schemeClr val="dk2"/>
            </a:solidFill>
            <a:prstDash val="solid"/>
            <a:round/>
            <a:headEnd len="med" w="med" type="none"/>
            <a:tailEnd len="med" w="med" type="none"/>
          </a:ln>
        </p:spPr>
      </p:cxnSp>
      <p:cxnSp>
        <p:nvCxnSpPr>
          <p:cNvPr id="573" name="Google Shape;573;p45"/>
          <p:cNvCxnSpPr/>
          <p:nvPr/>
        </p:nvCxnSpPr>
        <p:spPr>
          <a:xfrm>
            <a:off x="7228625" y="2051150"/>
            <a:ext cx="258600" cy="0"/>
          </a:xfrm>
          <a:prstGeom prst="straightConnector1">
            <a:avLst/>
          </a:prstGeom>
          <a:noFill/>
          <a:ln cap="flat" cmpd="sng" w="19050">
            <a:solidFill>
              <a:schemeClr val="dk2"/>
            </a:solidFill>
            <a:prstDash val="solid"/>
            <a:round/>
            <a:headEnd len="med" w="med" type="none"/>
            <a:tailEnd len="med" w="med" type="none"/>
          </a:ln>
        </p:spPr>
      </p:cxnSp>
      <p:sp>
        <p:nvSpPr>
          <p:cNvPr id="574" name="Google Shape;574;p45"/>
          <p:cNvSpPr txBox="1"/>
          <p:nvPr/>
        </p:nvSpPr>
        <p:spPr>
          <a:xfrm>
            <a:off x="6757175" y="2497163"/>
            <a:ext cx="1291500" cy="14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Heat Valve</a:t>
            </a:r>
            <a:endParaRPr/>
          </a:p>
        </p:txBody>
      </p:sp>
      <p:sp>
        <p:nvSpPr>
          <p:cNvPr id="575" name="Google Shape;575;p45"/>
          <p:cNvSpPr/>
          <p:nvPr/>
        </p:nvSpPr>
        <p:spPr>
          <a:xfrm>
            <a:off x="7239875" y="2886925"/>
            <a:ext cx="247500" cy="2715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76" name="Google Shape;576;p45"/>
          <p:cNvCxnSpPr>
            <a:stCxn id="575" idx="4"/>
          </p:cNvCxnSpPr>
          <p:nvPr/>
        </p:nvCxnSpPr>
        <p:spPr>
          <a:xfrm>
            <a:off x="7363625" y="3158425"/>
            <a:ext cx="0" cy="346800"/>
          </a:xfrm>
          <a:prstGeom prst="straightConnector1">
            <a:avLst/>
          </a:prstGeom>
          <a:noFill/>
          <a:ln cap="flat" cmpd="sng" w="19050">
            <a:solidFill>
              <a:schemeClr val="dk2"/>
            </a:solidFill>
            <a:prstDash val="solid"/>
            <a:round/>
            <a:headEnd len="med" w="med" type="none"/>
            <a:tailEnd len="med" w="med" type="none"/>
          </a:ln>
        </p:spPr>
      </p:cxnSp>
      <p:cxnSp>
        <p:nvCxnSpPr>
          <p:cNvPr id="577" name="Google Shape;577;p45"/>
          <p:cNvCxnSpPr/>
          <p:nvPr/>
        </p:nvCxnSpPr>
        <p:spPr>
          <a:xfrm flipH="1">
            <a:off x="7285025" y="3505225"/>
            <a:ext cx="78600" cy="146100"/>
          </a:xfrm>
          <a:prstGeom prst="straightConnector1">
            <a:avLst/>
          </a:prstGeom>
          <a:noFill/>
          <a:ln cap="flat" cmpd="sng" w="19050">
            <a:solidFill>
              <a:schemeClr val="dk2"/>
            </a:solidFill>
            <a:prstDash val="solid"/>
            <a:round/>
            <a:headEnd len="med" w="med" type="none"/>
            <a:tailEnd len="med" w="med" type="none"/>
          </a:ln>
        </p:spPr>
      </p:cxnSp>
      <p:cxnSp>
        <p:nvCxnSpPr>
          <p:cNvPr id="578" name="Google Shape;578;p45"/>
          <p:cNvCxnSpPr/>
          <p:nvPr/>
        </p:nvCxnSpPr>
        <p:spPr>
          <a:xfrm>
            <a:off x="7363625" y="3505225"/>
            <a:ext cx="78600" cy="146100"/>
          </a:xfrm>
          <a:prstGeom prst="straightConnector1">
            <a:avLst/>
          </a:prstGeom>
          <a:noFill/>
          <a:ln cap="flat" cmpd="sng" w="19050">
            <a:solidFill>
              <a:schemeClr val="dk2"/>
            </a:solidFill>
            <a:prstDash val="solid"/>
            <a:round/>
            <a:headEnd len="med" w="med" type="none"/>
            <a:tailEnd len="med" w="med" type="none"/>
          </a:ln>
        </p:spPr>
      </p:cxnSp>
      <p:cxnSp>
        <p:nvCxnSpPr>
          <p:cNvPr id="579" name="Google Shape;579;p45"/>
          <p:cNvCxnSpPr/>
          <p:nvPr/>
        </p:nvCxnSpPr>
        <p:spPr>
          <a:xfrm>
            <a:off x="7228625" y="3302900"/>
            <a:ext cx="258600" cy="0"/>
          </a:xfrm>
          <a:prstGeom prst="straightConnector1">
            <a:avLst/>
          </a:prstGeom>
          <a:noFill/>
          <a:ln cap="flat" cmpd="sng" w="19050">
            <a:solidFill>
              <a:schemeClr val="dk2"/>
            </a:solidFill>
            <a:prstDash val="solid"/>
            <a:round/>
            <a:headEnd len="med" w="med" type="none"/>
            <a:tailEnd len="med" w="med" type="none"/>
          </a:ln>
        </p:spPr>
      </p:cxnSp>
      <p:sp>
        <p:nvSpPr>
          <p:cNvPr id="580" name="Google Shape;580;p45"/>
          <p:cNvSpPr txBox="1"/>
          <p:nvPr/>
        </p:nvSpPr>
        <p:spPr>
          <a:xfrm>
            <a:off x="6757175" y="3623513"/>
            <a:ext cx="1291500" cy="2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Water Pump</a:t>
            </a:r>
            <a:endParaRPr/>
          </a:p>
        </p:txBody>
      </p:sp>
      <p:sp>
        <p:nvSpPr>
          <p:cNvPr id="581" name="Google Shape;581;p45"/>
          <p:cNvSpPr/>
          <p:nvPr/>
        </p:nvSpPr>
        <p:spPr>
          <a:xfrm>
            <a:off x="7200575" y="4109125"/>
            <a:ext cx="247500" cy="2715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82" name="Google Shape;582;p45"/>
          <p:cNvCxnSpPr>
            <a:stCxn id="581" idx="4"/>
          </p:cNvCxnSpPr>
          <p:nvPr/>
        </p:nvCxnSpPr>
        <p:spPr>
          <a:xfrm>
            <a:off x="7324325" y="4380625"/>
            <a:ext cx="0" cy="346800"/>
          </a:xfrm>
          <a:prstGeom prst="straightConnector1">
            <a:avLst/>
          </a:prstGeom>
          <a:noFill/>
          <a:ln cap="flat" cmpd="sng" w="19050">
            <a:solidFill>
              <a:schemeClr val="dk2"/>
            </a:solidFill>
            <a:prstDash val="solid"/>
            <a:round/>
            <a:headEnd len="med" w="med" type="none"/>
            <a:tailEnd len="med" w="med" type="none"/>
          </a:ln>
        </p:spPr>
      </p:cxnSp>
      <p:cxnSp>
        <p:nvCxnSpPr>
          <p:cNvPr id="583" name="Google Shape;583;p45"/>
          <p:cNvCxnSpPr/>
          <p:nvPr/>
        </p:nvCxnSpPr>
        <p:spPr>
          <a:xfrm flipH="1">
            <a:off x="7245725" y="4727425"/>
            <a:ext cx="78600" cy="146100"/>
          </a:xfrm>
          <a:prstGeom prst="straightConnector1">
            <a:avLst/>
          </a:prstGeom>
          <a:noFill/>
          <a:ln cap="flat" cmpd="sng" w="19050">
            <a:solidFill>
              <a:schemeClr val="dk2"/>
            </a:solidFill>
            <a:prstDash val="solid"/>
            <a:round/>
            <a:headEnd len="med" w="med" type="none"/>
            <a:tailEnd len="med" w="med" type="none"/>
          </a:ln>
        </p:spPr>
      </p:cxnSp>
      <p:cxnSp>
        <p:nvCxnSpPr>
          <p:cNvPr id="584" name="Google Shape;584;p45"/>
          <p:cNvCxnSpPr/>
          <p:nvPr/>
        </p:nvCxnSpPr>
        <p:spPr>
          <a:xfrm>
            <a:off x="7324325" y="4727425"/>
            <a:ext cx="78600" cy="146100"/>
          </a:xfrm>
          <a:prstGeom prst="straightConnector1">
            <a:avLst/>
          </a:prstGeom>
          <a:noFill/>
          <a:ln cap="flat" cmpd="sng" w="19050">
            <a:solidFill>
              <a:schemeClr val="dk2"/>
            </a:solidFill>
            <a:prstDash val="solid"/>
            <a:round/>
            <a:headEnd len="med" w="med" type="none"/>
            <a:tailEnd len="med" w="med" type="none"/>
          </a:ln>
        </p:spPr>
      </p:cxnSp>
      <p:cxnSp>
        <p:nvCxnSpPr>
          <p:cNvPr id="585" name="Google Shape;585;p45"/>
          <p:cNvCxnSpPr/>
          <p:nvPr/>
        </p:nvCxnSpPr>
        <p:spPr>
          <a:xfrm>
            <a:off x="7189325" y="4525100"/>
            <a:ext cx="258600" cy="0"/>
          </a:xfrm>
          <a:prstGeom prst="straightConnector1">
            <a:avLst/>
          </a:prstGeom>
          <a:noFill/>
          <a:ln cap="flat" cmpd="sng" w="19050">
            <a:solidFill>
              <a:schemeClr val="dk2"/>
            </a:solidFill>
            <a:prstDash val="solid"/>
            <a:round/>
            <a:headEnd len="med" w="med" type="none"/>
            <a:tailEnd len="med" w="med" type="none"/>
          </a:ln>
        </p:spPr>
      </p:cxnSp>
      <p:sp>
        <p:nvSpPr>
          <p:cNvPr id="586" name="Google Shape;586;p45"/>
          <p:cNvSpPr txBox="1"/>
          <p:nvPr/>
        </p:nvSpPr>
        <p:spPr>
          <a:xfrm>
            <a:off x="6717875" y="4845713"/>
            <a:ext cx="1291500" cy="2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Fuel Valve</a:t>
            </a:r>
            <a:endParaRPr/>
          </a:p>
        </p:txBody>
      </p:sp>
      <p:sp>
        <p:nvSpPr>
          <p:cNvPr id="587" name="Google Shape;587;p45"/>
          <p:cNvSpPr/>
          <p:nvPr/>
        </p:nvSpPr>
        <p:spPr>
          <a:xfrm>
            <a:off x="7194875" y="5311663"/>
            <a:ext cx="247500" cy="2715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88" name="Google Shape;588;p45"/>
          <p:cNvCxnSpPr>
            <a:stCxn id="587" idx="4"/>
          </p:cNvCxnSpPr>
          <p:nvPr/>
        </p:nvCxnSpPr>
        <p:spPr>
          <a:xfrm>
            <a:off x="7318625" y="5583163"/>
            <a:ext cx="0" cy="346800"/>
          </a:xfrm>
          <a:prstGeom prst="straightConnector1">
            <a:avLst/>
          </a:prstGeom>
          <a:noFill/>
          <a:ln cap="flat" cmpd="sng" w="19050">
            <a:solidFill>
              <a:schemeClr val="dk2"/>
            </a:solidFill>
            <a:prstDash val="solid"/>
            <a:round/>
            <a:headEnd len="med" w="med" type="none"/>
            <a:tailEnd len="med" w="med" type="none"/>
          </a:ln>
        </p:spPr>
      </p:cxnSp>
      <p:cxnSp>
        <p:nvCxnSpPr>
          <p:cNvPr id="589" name="Google Shape;589;p45"/>
          <p:cNvCxnSpPr/>
          <p:nvPr/>
        </p:nvCxnSpPr>
        <p:spPr>
          <a:xfrm flipH="1">
            <a:off x="7240025" y="5929963"/>
            <a:ext cx="78600" cy="146100"/>
          </a:xfrm>
          <a:prstGeom prst="straightConnector1">
            <a:avLst/>
          </a:prstGeom>
          <a:noFill/>
          <a:ln cap="flat" cmpd="sng" w="19050">
            <a:solidFill>
              <a:schemeClr val="dk2"/>
            </a:solidFill>
            <a:prstDash val="solid"/>
            <a:round/>
            <a:headEnd len="med" w="med" type="none"/>
            <a:tailEnd len="med" w="med" type="none"/>
          </a:ln>
        </p:spPr>
      </p:cxnSp>
      <p:cxnSp>
        <p:nvCxnSpPr>
          <p:cNvPr id="590" name="Google Shape;590;p45"/>
          <p:cNvCxnSpPr/>
          <p:nvPr/>
        </p:nvCxnSpPr>
        <p:spPr>
          <a:xfrm>
            <a:off x="7318625" y="5929963"/>
            <a:ext cx="78600" cy="146100"/>
          </a:xfrm>
          <a:prstGeom prst="straightConnector1">
            <a:avLst/>
          </a:prstGeom>
          <a:noFill/>
          <a:ln cap="flat" cmpd="sng" w="19050">
            <a:solidFill>
              <a:schemeClr val="dk2"/>
            </a:solidFill>
            <a:prstDash val="solid"/>
            <a:round/>
            <a:headEnd len="med" w="med" type="none"/>
            <a:tailEnd len="med" w="med" type="none"/>
          </a:ln>
        </p:spPr>
      </p:cxnSp>
      <p:cxnSp>
        <p:nvCxnSpPr>
          <p:cNvPr id="591" name="Google Shape;591;p45"/>
          <p:cNvCxnSpPr/>
          <p:nvPr/>
        </p:nvCxnSpPr>
        <p:spPr>
          <a:xfrm>
            <a:off x="7183625" y="5727638"/>
            <a:ext cx="258600" cy="0"/>
          </a:xfrm>
          <a:prstGeom prst="straightConnector1">
            <a:avLst/>
          </a:prstGeom>
          <a:noFill/>
          <a:ln cap="flat" cmpd="sng" w="19050">
            <a:solidFill>
              <a:schemeClr val="dk2"/>
            </a:solidFill>
            <a:prstDash val="solid"/>
            <a:round/>
            <a:headEnd len="med" w="med" type="none"/>
            <a:tailEnd len="med" w="med" type="none"/>
          </a:ln>
        </p:spPr>
      </p:cxnSp>
      <p:sp>
        <p:nvSpPr>
          <p:cNvPr id="592" name="Google Shape;592;p45"/>
          <p:cNvSpPr txBox="1"/>
          <p:nvPr/>
        </p:nvSpPr>
        <p:spPr>
          <a:xfrm>
            <a:off x="6712175" y="6048250"/>
            <a:ext cx="1291500" cy="2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Burner</a:t>
            </a:r>
            <a:endParaRPr/>
          </a:p>
        </p:txBody>
      </p:sp>
      <p:cxnSp>
        <p:nvCxnSpPr>
          <p:cNvPr id="593" name="Google Shape;593;p45"/>
          <p:cNvCxnSpPr>
            <a:stCxn id="569" idx="3"/>
            <a:endCxn id="557" idx="3"/>
          </p:cNvCxnSpPr>
          <p:nvPr/>
        </p:nvCxnSpPr>
        <p:spPr>
          <a:xfrm flipH="1">
            <a:off x="5397221" y="1866915"/>
            <a:ext cx="1878900" cy="1509300"/>
          </a:xfrm>
          <a:prstGeom prst="straightConnector1">
            <a:avLst/>
          </a:prstGeom>
          <a:noFill/>
          <a:ln cap="flat" cmpd="sng" w="19050">
            <a:solidFill>
              <a:schemeClr val="dk2"/>
            </a:solidFill>
            <a:prstDash val="solid"/>
            <a:round/>
            <a:headEnd len="med" w="med" type="none"/>
            <a:tailEnd len="med" w="med" type="none"/>
          </a:ln>
        </p:spPr>
      </p:cxnSp>
      <p:cxnSp>
        <p:nvCxnSpPr>
          <p:cNvPr id="594" name="Google Shape;594;p45"/>
          <p:cNvCxnSpPr>
            <a:stCxn id="558" idx="3"/>
            <a:endCxn id="569" idx="3"/>
          </p:cNvCxnSpPr>
          <p:nvPr/>
        </p:nvCxnSpPr>
        <p:spPr>
          <a:xfrm flipH="1" rot="10800000">
            <a:off x="5397075" y="1866900"/>
            <a:ext cx="1878900" cy="2197500"/>
          </a:xfrm>
          <a:prstGeom prst="straightConnector1">
            <a:avLst/>
          </a:prstGeom>
          <a:noFill/>
          <a:ln cap="flat" cmpd="sng" w="19050">
            <a:solidFill>
              <a:schemeClr val="dk2"/>
            </a:solidFill>
            <a:prstDash val="solid"/>
            <a:round/>
            <a:headEnd len="med" w="med" type="none"/>
            <a:tailEnd len="med" w="med" type="none"/>
          </a:ln>
        </p:spPr>
      </p:cxnSp>
      <p:cxnSp>
        <p:nvCxnSpPr>
          <p:cNvPr id="595" name="Google Shape;595;p45"/>
          <p:cNvCxnSpPr>
            <a:stCxn id="559" idx="3"/>
            <a:endCxn id="569" idx="3"/>
          </p:cNvCxnSpPr>
          <p:nvPr/>
        </p:nvCxnSpPr>
        <p:spPr>
          <a:xfrm flipH="1" rot="10800000">
            <a:off x="5397075" y="1866888"/>
            <a:ext cx="1878900" cy="2885700"/>
          </a:xfrm>
          <a:prstGeom prst="straightConnector1">
            <a:avLst/>
          </a:prstGeom>
          <a:noFill/>
          <a:ln cap="flat" cmpd="sng" w="19050">
            <a:solidFill>
              <a:schemeClr val="dk2"/>
            </a:solidFill>
            <a:prstDash val="solid"/>
            <a:round/>
            <a:headEnd len="med" w="med" type="none"/>
            <a:tailEnd len="med" w="med" type="none"/>
          </a:ln>
        </p:spPr>
      </p:cxnSp>
      <p:cxnSp>
        <p:nvCxnSpPr>
          <p:cNvPr id="596" name="Google Shape;596;p45"/>
          <p:cNvCxnSpPr>
            <a:stCxn id="557" idx="3"/>
            <a:endCxn id="575" idx="2"/>
          </p:cNvCxnSpPr>
          <p:nvPr/>
        </p:nvCxnSpPr>
        <p:spPr>
          <a:xfrm flipH="1" rot="10800000">
            <a:off x="5397075" y="3022800"/>
            <a:ext cx="1842900" cy="353400"/>
          </a:xfrm>
          <a:prstGeom prst="straightConnector1">
            <a:avLst/>
          </a:prstGeom>
          <a:noFill/>
          <a:ln cap="flat" cmpd="sng" w="19050">
            <a:solidFill>
              <a:schemeClr val="dk2"/>
            </a:solidFill>
            <a:prstDash val="solid"/>
            <a:round/>
            <a:headEnd len="med" w="med" type="none"/>
            <a:tailEnd len="med" w="med" type="none"/>
          </a:ln>
        </p:spPr>
      </p:cxnSp>
      <p:cxnSp>
        <p:nvCxnSpPr>
          <p:cNvPr id="597" name="Google Shape;597;p45"/>
          <p:cNvCxnSpPr>
            <a:stCxn id="558" idx="3"/>
            <a:endCxn id="575" idx="3"/>
          </p:cNvCxnSpPr>
          <p:nvPr/>
        </p:nvCxnSpPr>
        <p:spPr>
          <a:xfrm flipH="1" rot="10800000">
            <a:off x="5397075" y="3118800"/>
            <a:ext cx="1878900" cy="945600"/>
          </a:xfrm>
          <a:prstGeom prst="straightConnector1">
            <a:avLst/>
          </a:prstGeom>
          <a:noFill/>
          <a:ln cap="flat" cmpd="sng" w="19050">
            <a:solidFill>
              <a:schemeClr val="dk2"/>
            </a:solidFill>
            <a:prstDash val="solid"/>
            <a:round/>
            <a:headEnd len="med" w="med" type="none"/>
            <a:tailEnd len="med" w="med" type="none"/>
          </a:ln>
        </p:spPr>
      </p:cxnSp>
      <p:cxnSp>
        <p:nvCxnSpPr>
          <p:cNvPr id="598" name="Google Shape;598;p45"/>
          <p:cNvCxnSpPr>
            <a:endCxn id="575" idx="3"/>
          </p:cNvCxnSpPr>
          <p:nvPr/>
        </p:nvCxnSpPr>
        <p:spPr>
          <a:xfrm flipH="1" rot="10800000">
            <a:off x="5397221" y="3118665"/>
            <a:ext cx="1878900" cy="1633800"/>
          </a:xfrm>
          <a:prstGeom prst="straightConnector1">
            <a:avLst/>
          </a:prstGeom>
          <a:noFill/>
          <a:ln cap="flat" cmpd="sng" w="19050">
            <a:solidFill>
              <a:schemeClr val="dk2"/>
            </a:solidFill>
            <a:prstDash val="solid"/>
            <a:round/>
            <a:headEnd len="med" w="med" type="none"/>
            <a:tailEnd len="med" w="med" type="none"/>
          </a:ln>
        </p:spPr>
      </p:cxnSp>
      <p:cxnSp>
        <p:nvCxnSpPr>
          <p:cNvPr id="599" name="Google Shape;599;p45"/>
          <p:cNvCxnSpPr>
            <a:stCxn id="557" idx="3"/>
            <a:endCxn id="581" idx="3"/>
          </p:cNvCxnSpPr>
          <p:nvPr/>
        </p:nvCxnSpPr>
        <p:spPr>
          <a:xfrm>
            <a:off x="5397075" y="3376200"/>
            <a:ext cx="1839600" cy="964800"/>
          </a:xfrm>
          <a:prstGeom prst="straightConnector1">
            <a:avLst/>
          </a:prstGeom>
          <a:noFill/>
          <a:ln cap="flat" cmpd="sng" w="19050">
            <a:solidFill>
              <a:schemeClr val="dk2"/>
            </a:solidFill>
            <a:prstDash val="solid"/>
            <a:round/>
            <a:headEnd len="med" w="med" type="none"/>
            <a:tailEnd len="med" w="med" type="none"/>
          </a:ln>
        </p:spPr>
      </p:cxnSp>
      <p:cxnSp>
        <p:nvCxnSpPr>
          <p:cNvPr id="600" name="Google Shape;600;p45"/>
          <p:cNvCxnSpPr>
            <a:stCxn id="558" idx="3"/>
            <a:endCxn id="581" idx="2"/>
          </p:cNvCxnSpPr>
          <p:nvPr/>
        </p:nvCxnSpPr>
        <p:spPr>
          <a:xfrm>
            <a:off x="5397075" y="4064400"/>
            <a:ext cx="1803600" cy="180600"/>
          </a:xfrm>
          <a:prstGeom prst="straightConnector1">
            <a:avLst/>
          </a:prstGeom>
          <a:noFill/>
          <a:ln cap="flat" cmpd="sng" w="19050">
            <a:solidFill>
              <a:schemeClr val="dk2"/>
            </a:solidFill>
            <a:prstDash val="solid"/>
            <a:round/>
            <a:headEnd len="med" w="med" type="none"/>
            <a:tailEnd len="med" w="med" type="none"/>
          </a:ln>
        </p:spPr>
      </p:cxnSp>
      <p:cxnSp>
        <p:nvCxnSpPr>
          <p:cNvPr id="601" name="Google Shape;601;p45"/>
          <p:cNvCxnSpPr>
            <a:stCxn id="559" idx="3"/>
            <a:endCxn id="581" idx="3"/>
          </p:cNvCxnSpPr>
          <p:nvPr/>
        </p:nvCxnSpPr>
        <p:spPr>
          <a:xfrm flipH="1" rot="10800000">
            <a:off x="5397075" y="4340988"/>
            <a:ext cx="1839600" cy="411600"/>
          </a:xfrm>
          <a:prstGeom prst="straightConnector1">
            <a:avLst/>
          </a:prstGeom>
          <a:noFill/>
          <a:ln cap="flat" cmpd="sng" w="19050">
            <a:solidFill>
              <a:schemeClr val="dk2"/>
            </a:solidFill>
            <a:prstDash val="solid"/>
            <a:round/>
            <a:headEnd len="med" w="med" type="none"/>
            <a:tailEnd len="med" w="med" type="none"/>
          </a:ln>
        </p:spPr>
      </p:cxnSp>
      <p:cxnSp>
        <p:nvCxnSpPr>
          <p:cNvPr id="602" name="Google Shape;602;p45"/>
          <p:cNvCxnSpPr>
            <a:endCxn id="587" idx="3"/>
          </p:cNvCxnSpPr>
          <p:nvPr/>
        </p:nvCxnSpPr>
        <p:spPr>
          <a:xfrm>
            <a:off x="5397221" y="3376202"/>
            <a:ext cx="1833900" cy="2167200"/>
          </a:xfrm>
          <a:prstGeom prst="straightConnector1">
            <a:avLst/>
          </a:prstGeom>
          <a:noFill/>
          <a:ln cap="flat" cmpd="sng" w="19050">
            <a:solidFill>
              <a:schemeClr val="dk2"/>
            </a:solidFill>
            <a:prstDash val="solid"/>
            <a:round/>
            <a:headEnd len="med" w="med" type="none"/>
            <a:tailEnd len="med" w="med" type="none"/>
          </a:ln>
        </p:spPr>
      </p:cxnSp>
      <p:cxnSp>
        <p:nvCxnSpPr>
          <p:cNvPr id="603" name="Google Shape;603;p45"/>
          <p:cNvCxnSpPr>
            <a:stCxn id="558" idx="3"/>
            <a:endCxn id="587" idx="3"/>
          </p:cNvCxnSpPr>
          <p:nvPr/>
        </p:nvCxnSpPr>
        <p:spPr>
          <a:xfrm>
            <a:off x="5397075" y="4064400"/>
            <a:ext cx="1833900" cy="1479000"/>
          </a:xfrm>
          <a:prstGeom prst="straightConnector1">
            <a:avLst/>
          </a:prstGeom>
          <a:noFill/>
          <a:ln cap="flat" cmpd="sng" w="19050">
            <a:solidFill>
              <a:schemeClr val="dk2"/>
            </a:solidFill>
            <a:prstDash val="solid"/>
            <a:round/>
            <a:headEnd len="med" w="med" type="none"/>
            <a:tailEnd len="med" w="med" type="none"/>
          </a:ln>
        </p:spPr>
      </p:cxnSp>
      <p:cxnSp>
        <p:nvCxnSpPr>
          <p:cNvPr id="604" name="Google Shape;604;p45"/>
          <p:cNvCxnSpPr>
            <a:stCxn id="559" idx="3"/>
            <a:endCxn id="587" idx="3"/>
          </p:cNvCxnSpPr>
          <p:nvPr/>
        </p:nvCxnSpPr>
        <p:spPr>
          <a:xfrm>
            <a:off x="5397075" y="4752588"/>
            <a:ext cx="1833900" cy="790800"/>
          </a:xfrm>
          <a:prstGeom prst="straightConnector1">
            <a:avLst/>
          </a:prstGeom>
          <a:noFill/>
          <a:ln cap="flat" cmpd="sng" w="19050">
            <a:solidFill>
              <a:schemeClr val="dk2"/>
            </a:solidFill>
            <a:prstDash val="solid"/>
            <a:round/>
            <a:headEnd len="med" w="med" type="none"/>
            <a:tailEnd len="med" w="med" type="none"/>
          </a:ln>
        </p:spPr>
      </p:cxnSp>
      <p:sp>
        <p:nvSpPr>
          <p:cNvPr id="605" name="Google Shape;605;p4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9" name="Shape 609"/>
        <p:cNvGrpSpPr/>
        <p:nvPr/>
      </p:nvGrpSpPr>
      <p:grpSpPr>
        <a:xfrm>
          <a:off x="0" y="0"/>
          <a:ext cx="0" cy="0"/>
          <a:chOff x="0" y="0"/>
          <a:chExt cx="0" cy="0"/>
        </a:xfrm>
      </p:grpSpPr>
      <p:sp>
        <p:nvSpPr>
          <p:cNvPr id="610" name="Google Shape;610;p4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Home Heating Use Case: Power On</a:t>
            </a:r>
            <a:endParaRPr/>
          </a:p>
        </p:txBody>
      </p:sp>
      <p:sp>
        <p:nvSpPr>
          <p:cNvPr id="611" name="Google Shape;611;p4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SzPts val="2400"/>
              <a:buChar char="●"/>
            </a:pPr>
            <a:r>
              <a:rPr b="1" lang="en" sz="2400"/>
              <a:t>Use-Case: Power On</a:t>
            </a:r>
            <a:endParaRPr b="1" sz="2400"/>
          </a:p>
          <a:p>
            <a:pPr indent="-381000" lvl="0" marL="457200" marR="0" rtl="0" algn="l">
              <a:lnSpc>
                <a:spcPct val="100000"/>
              </a:lnSpc>
              <a:spcBef>
                <a:spcPts val="0"/>
              </a:spcBef>
              <a:spcAft>
                <a:spcPts val="0"/>
              </a:spcAft>
              <a:buSzPts val="2400"/>
              <a:buChar char="●"/>
            </a:pPr>
            <a:r>
              <a:rPr b="1" lang="en" sz="2400"/>
              <a:t>Actors: </a:t>
            </a:r>
            <a:endParaRPr b="1" sz="2400"/>
          </a:p>
          <a:p>
            <a:pPr indent="-381000" lvl="1" marL="914400" marR="0" rtl="0" algn="l">
              <a:lnSpc>
                <a:spcPct val="100000"/>
              </a:lnSpc>
              <a:spcBef>
                <a:spcPts val="0"/>
              </a:spcBef>
              <a:spcAft>
                <a:spcPts val="0"/>
              </a:spcAft>
              <a:buSzPts val="2400"/>
              <a:buChar char="○"/>
            </a:pPr>
            <a:r>
              <a:rPr lang="en" sz="1800"/>
              <a:t>Home Owner (initiator)</a:t>
            </a:r>
            <a:endParaRPr sz="1800"/>
          </a:p>
          <a:p>
            <a:pPr indent="-381000" lvl="0" marL="457200" marR="0" rtl="0" algn="l">
              <a:lnSpc>
                <a:spcPct val="100000"/>
              </a:lnSpc>
              <a:spcBef>
                <a:spcPts val="0"/>
              </a:spcBef>
              <a:spcAft>
                <a:spcPts val="0"/>
              </a:spcAft>
              <a:buSzPts val="2400"/>
              <a:buChar char="●"/>
            </a:pPr>
            <a:r>
              <a:rPr b="1" lang="en" sz="2400"/>
              <a:t>Description:</a:t>
            </a:r>
            <a:endParaRPr b="1" sz="2400"/>
          </a:p>
          <a:p>
            <a:pPr indent="-342900" lvl="1" marL="914400" marR="0" rtl="0" algn="l">
              <a:lnSpc>
                <a:spcPct val="100000"/>
              </a:lnSpc>
              <a:spcBef>
                <a:spcPts val="0"/>
              </a:spcBef>
              <a:spcAft>
                <a:spcPts val="0"/>
              </a:spcAft>
              <a:buSzPts val="1800"/>
              <a:buChar char="○"/>
            </a:pPr>
            <a:r>
              <a:rPr lang="en" sz="1800"/>
              <a:t>The Home Owner turns the power on. </a:t>
            </a:r>
            <a:endParaRPr sz="1800"/>
          </a:p>
          <a:p>
            <a:pPr indent="-342900" lvl="1" marL="914400" marR="0" rtl="0" algn="l">
              <a:lnSpc>
                <a:spcPct val="100000"/>
              </a:lnSpc>
              <a:spcBef>
                <a:spcPts val="0"/>
              </a:spcBef>
              <a:spcAft>
                <a:spcPts val="0"/>
              </a:spcAft>
              <a:buSzPts val="1800"/>
              <a:buChar char="○"/>
            </a:pPr>
            <a:r>
              <a:rPr lang="en" sz="1800"/>
              <a:t>Each room is temperature checked. </a:t>
            </a:r>
            <a:endParaRPr sz="1800"/>
          </a:p>
          <a:p>
            <a:pPr indent="-342900" lvl="1" marL="914400" marR="0" rtl="0" algn="l">
              <a:lnSpc>
                <a:spcPct val="100000"/>
              </a:lnSpc>
              <a:spcBef>
                <a:spcPts val="0"/>
              </a:spcBef>
              <a:spcAft>
                <a:spcPts val="0"/>
              </a:spcAft>
              <a:buSzPts val="1800"/>
              <a:buChar char="○"/>
            </a:pPr>
            <a:r>
              <a:rPr lang="en" sz="1800"/>
              <a:t>If a room is below the desired temperature: </a:t>
            </a:r>
            <a:endParaRPr sz="1800"/>
          </a:p>
          <a:p>
            <a:pPr indent="-342900" lvl="2" marL="1371600" marR="0" rtl="0" algn="l">
              <a:lnSpc>
                <a:spcPct val="100000"/>
              </a:lnSpc>
              <a:spcBef>
                <a:spcPts val="0"/>
              </a:spcBef>
              <a:spcAft>
                <a:spcPts val="0"/>
              </a:spcAft>
              <a:buSzPts val="1800"/>
              <a:buChar char="■"/>
            </a:pPr>
            <a:r>
              <a:rPr lang="en" sz="1800"/>
              <a:t>the valve for the room is opened</a:t>
            </a:r>
            <a:endParaRPr sz="1800"/>
          </a:p>
          <a:p>
            <a:pPr indent="-342900" lvl="2" marL="1371600" marR="0" rtl="0" algn="l">
              <a:lnSpc>
                <a:spcPct val="100000"/>
              </a:lnSpc>
              <a:spcBef>
                <a:spcPts val="0"/>
              </a:spcBef>
              <a:spcAft>
                <a:spcPts val="0"/>
              </a:spcAft>
              <a:buSzPts val="1800"/>
              <a:buChar char="■"/>
            </a:pPr>
            <a:r>
              <a:rPr lang="en" sz="1800"/>
              <a:t>the water pump is started</a:t>
            </a:r>
            <a:endParaRPr sz="1800"/>
          </a:p>
          <a:p>
            <a:pPr indent="-342900" lvl="2" marL="1371600" marR="0" rtl="0" algn="l">
              <a:lnSpc>
                <a:spcPct val="100000"/>
              </a:lnSpc>
              <a:spcBef>
                <a:spcPts val="0"/>
              </a:spcBef>
              <a:spcAft>
                <a:spcPts val="0"/>
              </a:spcAft>
              <a:buSzPts val="1800"/>
              <a:buChar char="■"/>
            </a:pPr>
            <a:r>
              <a:rPr lang="en" sz="1800"/>
              <a:t>the fuel valve opened</a:t>
            </a:r>
            <a:endParaRPr sz="1800"/>
          </a:p>
          <a:p>
            <a:pPr indent="-342900" lvl="2" marL="1371600" marR="0" rtl="0" algn="l">
              <a:lnSpc>
                <a:spcPct val="100000"/>
              </a:lnSpc>
              <a:spcBef>
                <a:spcPts val="0"/>
              </a:spcBef>
              <a:spcAft>
                <a:spcPts val="0"/>
              </a:spcAft>
              <a:buSzPts val="1800"/>
              <a:buChar char="■"/>
            </a:pPr>
            <a:r>
              <a:rPr lang="en" sz="1800"/>
              <a:t>and the burner ignited.</a:t>
            </a:r>
            <a:endParaRPr sz="1800"/>
          </a:p>
          <a:p>
            <a:pPr indent="-381000" lvl="0" marL="457200" marR="0" rtl="0" algn="l">
              <a:lnSpc>
                <a:spcPct val="100000"/>
              </a:lnSpc>
              <a:spcBef>
                <a:spcPts val="0"/>
              </a:spcBef>
              <a:spcAft>
                <a:spcPts val="0"/>
              </a:spcAft>
              <a:buSzPts val="2400"/>
              <a:buChar char="●"/>
            </a:pPr>
            <a:r>
              <a:rPr b="1" lang="en" sz="2400"/>
              <a:t>Alternate Paths: </a:t>
            </a:r>
            <a:r>
              <a:rPr lang="en" sz="1800"/>
              <a:t>If the temperature in all rooms is above the desired temperature, no actions are taken.</a:t>
            </a:r>
            <a:endParaRPr sz="1800"/>
          </a:p>
          <a:p>
            <a:pPr indent="0" lvl="0" marL="0" marR="0" rtl="0" algn="l">
              <a:lnSpc>
                <a:spcPct val="100000"/>
              </a:lnSpc>
              <a:spcBef>
                <a:spcPts val="600"/>
              </a:spcBef>
              <a:spcAft>
                <a:spcPts val="0"/>
              </a:spcAft>
              <a:buNone/>
            </a:pPr>
            <a:r>
              <a:t/>
            </a:r>
            <a:endParaRPr b="1" sz="2400"/>
          </a:p>
        </p:txBody>
      </p:sp>
      <p:sp>
        <p:nvSpPr>
          <p:cNvPr id="612" name="Google Shape;612;p4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Today’s Goals</a:t>
            </a:r>
            <a:endParaRPr/>
          </a:p>
        </p:txBody>
      </p:sp>
      <p:sp>
        <p:nvSpPr>
          <p:cNvPr id="65" name="Google Shape;65;p1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Understand the concept of stakeholders.</a:t>
            </a:r>
            <a:endParaRPr/>
          </a:p>
          <a:p>
            <a:pPr indent="-419100" lvl="0" marL="457200" rtl="0" algn="l">
              <a:spcBef>
                <a:spcPts val="0"/>
              </a:spcBef>
              <a:spcAft>
                <a:spcPts val="0"/>
              </a:spcAft>
              <a:buSzPts val="3000"/>
              <a:buChar char="●"/>
            </a:pPr>
            <a:r>
              <a:rPr lang="en"/>
              <a:t>Discuss techniques for getting the information needed to develop a system.</a:t>
            </a:r>
            <a:endParaRPr/>
          </a:p>
          <a:p>
            <a:pPr indent="-419100" lvl="0" marL="457200" rtl="0" algn="l">
              <a:spcBef>
                <a:spcPts val="0"/>
              </a:spcBef>
              <a:spcAft>
                <a:spcPts val="0"/>
              </a:spcAft>
              <a:buSzPts val="3000"/>
              <a:buChar char="●"/>
            </a:pPr>
            <a:r>
              <a:rPr lang="en"/>
              <a:t>Introduce </a:t>
            </a:r>
            <a:r>
              <a:rPr b="1" lang="en"/>
              <a:t>use cases</a:t>
            </a:r>
            <a:r>
              <a:rPr lang="en"/>
              <a:t> and their role in brainstorming and explaining requirements.</a:t>
            </a:r>
            <a:endParaRPr/>
          </a:p>
        </p:txBody>
      </p:sp>
      <p:sp>
        <p:nvSpPr>
          <p:cNvPr id="66" name="Google Shape;66;p1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6" name="Shape 616"/>
        <p:cNvGrpSpPr/>
        <p:nvPr/>
      </p:nvGrpSpPr>
      <p:grpSpPr>
        <a:xfrm>
          <a:off x="0" y="0"/>
          <a:ext cx="0" cy="0"/>
          <a:chOff x="0" y="0"/>
          <a:chExt cx="0" cy="0"/>
        </a:xfrm>
      </p:grpSpPr>
      <p:sp>
        <p:nvSpPr>
          <p:cNvPr id="617" name="Google Shape;617;p4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Home Heating Use Case: </a:t>
            </a:r>
            <a:endParaRPr/>
          </a:p>
          <a:p>
            <a:pPr indent="0" lvl="0" marL="0" rtl="0" algn="l">
              <a:spcBef>
                <a:spcPts val="0"/>
              </a:spcBef>
              <a:spcAft>
                <a:spcPts val="0"/>
              </a:spcAft>
              <a:buNone/>
            </a:pPr>
            <a:r>
              <a:rPr lang="en"/>
              <a:t>Change Temperature</a:t>
            </a:r>
            <a:endParaRPr/>
          </a:p>
        </p:txBody>
      </p:sp>
      <p:sp>
        <p:nvSpPr>
          <p:cNvPr id="618" name="Google Shape;618;p4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SzPts val="2400"/>
              <a:buChar char="●"/>
            </a:pPr>
            <a:r>
              <a:rPr b="1" lang="en" sz="2400"/>
              <a:t>Use Case: Change Temperature</a:t>
            </a:r>
            <a:endParaRPr b="1" sz="2400"/>
          </a:p>
          <a:p>
            <a:pPr indent="-381000" lvl="0" marL="457200" marR="0" rtl="0" algn="l">
              <a:lnSpc>
                <a:spcPct val="100000"/>
              </a:lnSpc>
              <a:spcBef>
                <a:spcPts val="0"/>
              </a:spcBef>
              <a:spcAft>
                <a:spcPts val="0"/>
              </a:spcAft>
              <a:buSzPts val="2400"/>
              <a:buChar char="●"/>
            </a:pPr>
            <a:r>
              <a:rPr b="1" lang="en" sz="2400"/>
              <a:t>Actors: </a:t>
            </a:r>
            <a:endParaRPr b="1" sz="2400"/>
          </a:p>
          <a:p>
            <a:pPr indent="-381000" lvl="1" marL="914400" marR="0" rtl="0" algn="l">
              <a:lnSpc>
                <a:spcPct val="100000"/>
              </a:lnSpc>
              <a:spcBef>
                <a:spcPts val="0"/>
              </a:spcBef>
              <a:spcAft>
                <a:spcPts val="0"/>
              </a:spcAft>
              <a:buSzPts val="2400"/>
              <a:buChar char="○"/>
            </a:pPr>
            <a:r>
              <a:rPr lang="en" sz="1800"/>
              <a:t>Home Owner (initiator)</a:t>
            </a:r>
            <a:endParaRPr sz="1800"/>
          </a:p>
          <a:p>
            <a:pPr indent="-381000" lvl="0" marL="457200" marR="0" rtl="0" algn="l">
              <a:lnSpc>
                <a:spcPct val="100000"/>
              </a:lnSpc>
              <a:spcBef>
                <a:spcPts val="0"/>
              </a:spcBef>
              <a:spcAft>
                <a:spcPts val="0"/>
              </a:spcAft>
              <a:buSzPts val="2400"/>
              <a:buChar char="●"/>
            </a:pPr>
            <a:r>
              <a:rPr b="1" lang="en" sz="2400"/>
              <a:t>Description:</a:t>
            </a:r>
            <a:endParaRPr b="1" sz="2400"/>
          </a:p>
          <a:p>
            <a:pPr indent="-342900" lvl="1" marL="914400" marR="0" rtl="0" algn="l">
              <a:lnSpc>
                <a:spcPct val="100000"/>
              </a:lnSpc>
              <a:spcBef>
                <a:spcPts val="0"/>
              </a:spcBef>
              <a:spcAft>
                <a:spcPts val="0"/>
              </a:spcAft>
              <a:buSzPts val="1800"/>
              <a:buChar char="○"/>
            </a:pPr>
            <a:r>
              <a:rPr lang="en" sz="1800"/>
              <a:t>The Home Owner adjusts the temperature using up and down buttons. </a:t>
            </a:r>
            <a:endParaRPr sz="1800"/>
          </a:p>
          <a:p>
            <a:pPr indent="-342900" lvl="1" marL="914400" marR="0" rtl="0" algn="l">
              <a:lnSpc>
                <a:spcPct val="100000"/>
              </a:lnSpc>
              <a:spcBef>
                <a:spcPts val="0"/>
              </a:spcBef>
              <a:spcAft>
                <a:spcPts val="0"/>
              </a:spcAft>
              <a:buSzPts val="1800"/>
              <a:buChar char="○"/>
            </a:pPr>
            <a:r>
              <a:rPr lang="en" sz="1800"/>
              <a:t>If no button (up or down) has been pressed for five seconds, then the current setting is taken as the desired temperature.</a:t>
            </a:r>
            <a:endParaRPr sz="1800"/>
          </a:p>
          <a:p>
            <a:pPr indent="-342900" lvl="1" marL="914400" marR="0" rtl="0" algn="l">
              <a:lnSpc>
                <a:spcPct val="100000"/>
              </a:lnSpc>
              <a:spcBef>
                <a:spcPts val="0"/>
              </a:spcBef>
              <a:spcAft>
                <a:spcPts val="0"/>
              </a:spcAft>
              <a:buSzPts val="1800"/>
              <a:buChar char="○"/>
            </a:pPr>
            <a:r>
              <a:rPr lang="en" sz="1800"/>
              <a:t>Each room is temperature checked. </a:t>
            </a:r>
            <a:endParaRPr sz="1800"/>
          </a:p>
          <a:p>
            <a:pPr indent="-342900" lvl="1" marL="914400" marR="0" rtl="0" algn="l">
              <a:lnSpc>
                <a:spcPct val="100000"/>
              </a:lnSpc>
              <a:spcBef>
                <a:spcPts val="0"/>
              </a:spcBef>
              <a:spcAft>
                <a:spcPts val="0"/>
              </a:spcAft>
              <a:buSzPts val="1800"/>
              <a:buChar char="○"/>
            </a:pPr>
            <a:r>
              <a:rPr lang="en" sz="1800"/>
              <a:t>If a room is below the desired temperature: </a:t>
            </a:r>
            <a:endParaRPr sz="1800"/>
          </a:p>
          <a:p>
            <a:pPr indent="-342900" lvl="2" marL="1371600" marR="0" rtl="0" algn="l">
              <a:lnSpc>
                <a:spcPct val="100000"/>
              </a:lnSpc>
              <a:spcBef>
                <a:spcPts val="0"/>
              </a:spcBef>
              <a:spcAft>
                <a:spcPts val="0"/>
              </a:spcAft>
              <a:buSzPts val="1800"/>
              <a:buChar char="■"/>
            </a:pPr>
            <a:r>
              <a:rPr lang="en" sz="1800"/>
              <a:t>the valve for the room is opened</a:t>
            </a:r>
            <a:endParaRPr sz="1800"/>
          </a:p>
          <a:p>
            <a:pPr indent="-342900" lvl="2" marL="1371600" marR="0" rtl="0" algn="l">
              <a:lnSpc>
                <a:spcPct val="100000"/>
              </a:lnSpc>
              <a:spcBef>
                <a:spcPts val="0"/>
              </a:spcBef>
              <a:spcAft>
                <a:spcPts val="0"/>
              </a:spcAft>
              <a:buSzPts val="1800"/>
              <a:buChar char="■"/>
            </a:pPr>
            <a:r>
              <a:rPr lang="en" sz="1800"/>
              <a:t>the water pump started</a:t>
            </a:r>
            <a:endParaRPr sz="1800"/>
          </a:p>
          <a:p>
            <a:pPr indent="-342900" lvl="2" marL="1371600" marR="0" rtl="0" algn="l">
              <a:lnSpc>
                <a:spcPct val="100000"/>
              </a:lnSpc>
              <a:spcBef>
                <a:spcPts val="0"/>
              </a:spcBef>
              <a:spcAft>
                <a:spcPts val="0"/>
              </a:spcAft>
              <a:buSzPts val="1800"/>
              <a:buChar char="■"/>
            </a:pPr>
            <a:r>
              <a:rPr lang="en" sz="1800"/>
              <a:t>the fuel valve opened</a:t>
            </a:r>
            <a:endParaRPr sz="1800"/>
          </a:p>
          <a:p>
            <a:pPr indent="-342900" lvl="2" marL="1371600" marR="0" rtl="0" algn="l">
              <a:lnSpc>
                <a:spcPct val="100000"/>
              </a:lnSpc>
              <a:spcBef>
                <a:spcPts val="0"/>
              </a:spcBef>
              <a:spcAft>
                <a:spcPts val="0"/>
              </a:spcAft>
              <a:buSzPts val="1800"/>
              <a:buChar char="■"/>
            </a:pPr>
            <a:r>
              <a:rPr lang="en" sz="1800"/>
              <a:t>and the burner ignited.</a:t>
            </a:r>
            <a:endParaRPr sz="1800"/>
          </a:p>
          <a:p>
            <a:pPr indent="-381000" lvl="0" marL="457200" marR="0" rtl="0" algn="l">
              <a:lnSpc>
                <a:spcPct val="100000"/>
              </a:lnSpc>
              <a:spcBef>
                <a:spcPts val="0"/>
              </a:spcBef>
              <a:spcAft>
                <a:spcPts val="0"/>
              </a:spcAft>
              <a:buSzPts val="2400"/>
              <a:buChar char="●"/>
            </a:pPr>
            <a:r>
              <a:rPr b="1" lang="en" sz="2400"/>
              <a:t>Alternate Paths: </a:t>
            </a:r>
            <a:r>
              <a:rPr lang="en" sz="1800"/>
              <a:t>If the temperature in all rooms is above the desired temperature, no actions are taken.</a:t>
            </a:r>
            <a:endParaRPr sz="1800"/>
          </a:p>
          <a:p>
            <a:pPr indent="0" lvl="0" marL="0" marR="0" rtl="0" algn="l">
              <a:lnSpc>
                <a:spcPct val="100000"/>
              </a:lnSpc>
              <a:spcBef>
                <a:spcPts val="600"/>
              </a:spcBef>
              <a:spcAft>
                <a:spcPts val="0"/>
              </a:spcAft>
              <a:buNone/>
            </a:pPr>
            <a:r>
              <a:t/>
            </a:r>
            <a:endParaRPr b="1" sz="2400"/>
          </a:p>
        </p:txBody>
      </p:sp>
      <p:sp>
        <p:nvSpPr>
          <p:cNvPr id="619" name="Google Shape;619;p4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3" name="Shape 623"/>
        <p:cNvGrpSpPr/>
        <p:nvPr/>
      </p:nvGrpSpPr>
      <p:grpSpPr>
        <a:xfrm>
          <a:off x="0" y="0"/>
          <a:ext cx="0" cy="0"/>
          <a:chOff x="0" y="0"/>
          <a:chExt cx="0" cy="0"/>
        </a:xfrm>
      </p:grpSpPr>
      <p:sp>
        <p:nvSpPr>
          <p:cNvPr id="624" name="Google Shape;624;p48"/>
          <p:cNvSpPr/>
          <p:nvPr/>
        </p:nvSpPr>
        <p:spPr>
          <a:xfrm>
            <a:off x="1779875" y="2054775"/>
            <a:ext cx="5124900" cy="38226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Home Heating System</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25" name="Google Shape;625;p48"/>
          <p:cNvSpPr/>
          <p:nvPr/>
        </p:nvSpPr>
        <p:spPr>
          <a:xfrm>
            <a:off x="1779875" y="2576475"/>
            <a:ext cx="3686700" cy="28596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Home Heating System</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26" name="Google Shape;626;p48"/>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Home Heating System Diagram</a:t>
            </a:r>
            <a:endParaRPr/>
          </a:p>
        </p:txBody>
      </p:sp>
      <p:sp>
        <p:nvSpPr>
          <p:cNvPr id="627" name="Google Shape;627;p48"/>
          <p:cNvSpPr/>
          <p:nvPr/>
        </p:nvSpPr>
        <p:spPr>
          <a:xfrm>
            <a:off x="2908825" y="2991225"/>
            <a:ext cx="1641300" cy="5733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Power On</a:t>
            </a:r>
            <a:endParaRPr/>
          </a:p>
        </p:txBody>
      </p:sp>
      <p:sp>
        <p:nvSpPr>
          <p:cNvPr id="628" name="Google Shape;628;p48"/>
          <p:cNvSpPr/>
          <p:nvPr/>
        </p:nvSpPr>
        <p:spPr>
          <a:xfrm>
            <a:off x="2908825" y="3679425"/>
            <a:ext cx="1641300" cy="5733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Power Off</a:t>
            </a:r>
            <a:endParaRPr/>
          </a:p>
        </p:txBody>
      </p:sp>
      <p:sp>
        <p:nvSpPr>
          <p:cNvPr id="629" name="Google Shape;629;p48"/>
          <p:cNvSpPr/>
          <p:nvPr/>
        </p:nvSpPr>
        <p:spPr>
          <a:xfrm>
            <a:off x="2908825" y="4367613"/>
            <a:ext cx="1641300" cy="5733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Change Temperature</a:t>
            </a:r>
            <a:endParaRPr/>
          </a:p>
        </p:txBody>
      </p:sp>
      <p:sp>
        <p:nvSpPr>
          <p:cNvPr id="630" name="Google Shape;630;p48"/>
          <p:cNvSpPr/>
          <p:nvPr/>
        </p:nvSpPr>
        <p:spPr>
          <a:xfrm>
            <a:off x="939900" y="3781938"/>
            <a:ext cx="247500" cy="2715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31" name="Google Shape;631;p48"/>
          <p:cNvCxnSpPr>
            <a:stCxn id="630" idx="4"/>
          </p:cNvCxnSpPr>
          <p:nvPr/>
        </p:nvCxnSpPr>
        <p:spPr>
          <a:xfrm>
            <a:off x="1063650" y="4053438"/>
            <a:ext cx="0" cy="346800"/>
          </a:xfrm>
          <a:prstGeom prst="straightConnector1">
            <a:avLst/>
          </a:prstGeom>
          <a:noFill/>
          <a:ln cap="flat" cmpd="sng" w="19050">
            <a:solidFill>
              <a:schemeClr val="dk2"/>
            </a:solidFill>
            <a:prstDash val="solid"/>
            <a:round/>
            <a:headEnd len="med" w="med" type="none"/>
            <a:tailEnd len="med" w="med" type="none"/>
          </a:ln>
        </p:spPr>
      </p:cxnSp>
      <p:cxnSp>
        <p:nvCxnSpPr>
          <p:cNvPr id="632" name="Google Shape;632;p48"/>
          <p:cNvCxnSpPr/>
          <p:nvPr/>
        </p:nvCxnSpPr>
        <p:spPr>
          <a:xfrm flipH="1">
            <a:off x="985050" y="4400238"/>
            <a:ext cx="78600" cy="146100"/>
          </a:xfrm>
          <a:prstGeom prst="straightConnector1">
            <a:avLst/>
          </a:prstGeom>
          <a:noFill/>
          <a:ln cap="flat" cmpd="sng" w="19050">
            <a:solidFill>
              <a:schemeClr val="dk2"/>
            </a:solidFill>
            <a:prstDash val="solid"/>
            <a:round/>
            <a:headEnd len="med" w="med" type="none"/>
            <a:tailEnd len="med" w="med" type="none"/>
          </a:ln>
        </p:spPr>
      </p:cxnSp>
      <p:cxnSp>
        <p:nvCxnSpPr>
          <p:cNvPr id="633" name="Google Shape;633;p48"/>
          <p:cNvCxnSpPr/>
          <p:nvPr/>
        </p:nvCxnSpPr>
        <p:spPr>
          <a:xfrm>
            <a:off x="1063650" y="4400238"/>
            <a:ext cx="78600" cy="146100"/>
          </a:xfrm>
          <a:prstGeom prst="straightConnector1">
            <a:avLst/>
          </a:prstGeom>
          <a:noFill/>
          <a:ln cap="flat" cmpd="sng" w="19050">
            <a:solidFill>
              <a:schemeClr val="dk2"/>
            </a:solidFill>
            <a:prstDash val="solid"/>
            <a:round/>
            <a:headEnd len="med" w="med" type="none"/>
            <a:tailEnd len="med" w="med" type="none"/>
          </a:ln>
        </p:spPr>
      </p:cxnSp>
      <p:cxnSp>
        <p:nvCxnSpPr>
          <p:cNvPr id="634" name="Google Shape;634;p48"/>
          <p:cNvCxnSpPr/>
          <p:nvPr/>
        </p:nvCxnSpPr>
        <p:spPr>
          <a:xfrm>
            <a:off x="928650" y="4197913"/>
            <a:ext cx="258600" cy="0"/>
          </a:xfrm>
          <a:prstGeom prst="straightConnector1">
            <a:avLst/>
          </a:prstGeom>
          <a:noFill/>
          <a:ln cap="flat" cmpd="sng" w="19050">
            <a:solidFill>
              <a:schemeClr val="dk2"/>
            </a:solidFill>
            <a:prstDash val="solid"/>
            <a:round/>
            <a:headEnd len="med" w="med" type="none"/>
            <a:tailEnd len="med" w="med" type="none"/>
          </a:ln>
        </p:spPr>
      </p:cxnSp>
      <p:sp>
        <p:nvSpPr>
          <p:cNvPr id="635" name="Google Shape;635;p48"/>
          <p:cNvSpPr txBox="1"/>
          <p:nvPr/>
        </p:nvSpPr>
        <p:spPr>
          <a:xfrm>
            <a:off x="457200" y="4518525"/>
            <a:ext cx="1291500" cy="2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Home Owner</a:t>
            </a:r>
            <a:endParaRPr/>
          </a:p>
        </p:txBody>
      </p:sp>
      <p:cxnSp>
        <p:nvCxnSpPr>
          <p:cNvPr id="636" name="Google Shape;636;p48"/>
          <p:cNvCxnSpPr>
            <a:endCxn id="627" idx="1"/>
          </p:cNvCxnSpPr>
          <p:nvPr/>
        </p:nvCxnSpPr>
        <p:spPr>
          <a:xfrm flipH="1" rot="10800000">
            <a:off x="1405525" y="3277875"/>
            <a:ext cx="1503300" cy="777300"/>
          </a:xfrm>
          <a:prstGeom prst="straightConnector1">
            <a:avLst/>
          </a:prstGeom>
          <a:noFill/>
          <a:ln cap="flat" cmpd="sng" w="19050">
            <a:solidFill>
              <a:schemeClr val="dk2"/>
            </a:solidFill>
            <a:prstDash val="solid"/>
            <a:round/>
            <a:headEnd len="med" w="med" type="none"/>
            <a:tailEnd len="med" w="med" type="none"/>
          </a:ln>
        </p:spPr>
      </p:cxnSp>
      <p:cxnSp>
        <p:nvCxnSpPr>
          <p:cNvPr id="637" name="Google Shape;637;p48"/>
          <p:cNvCxnSpPr>
            <a:endCxn id="628" idx="1"/>
          </p:cNvCxnSpPr>
          <p:nvPr/>
        </p:nvCxnSpPr>
        <p:spPr>
          <a:xfrm flipH="1" rot="10800000">
            <a:off x="1416925" y="3966075"/>
            <a:ext cx="1491900" cy="100500"/>
          </a:xfrm>
          <a:prstGeom prst="straightConnector1">
            <a:avLst/>
          </a:prstGeom>
          <a:noFill/>
          <a:ln cap="flat" cmpd="sng" w="19050">
            <a:solidFill>
              <a:schemeClr val="dk2"/>
            </a:solidFill>
            <a:prstDash val="solid"/>
            <a:round/>
            <a:headEnd len="med" w="med" type="none"/>
            <a:tailEnd len="med" w="med" type="none"/>
          </a:ln>
        </p:spPr>
      </p:cxnSp>
      <p:cxnSp>
        <p:nvCxnSpPr>
          <p:cNvPr id="638" name="Google Shape;638;p48"/>
          <p:cNvCxnSpPr>
            <a:endCxn id="629" idx="1"/>
          </p:cNvCxnSpPr>
          <p:nvPr/>
        </p:nvCxnSpPr>
        <p:spPr>
          <a:xfrm>
            <a:off x="1435225" y="4055163"/>
            <a:ext cx="1473600" cy="599100"/>
          </a:xfrm>
          <a:prstGeom prst="straightConnector1">
            <a:avLst/>
          </a:prstGeom>
          <a:noFill/>
          <a:ln cap="flat" cmpd="sng" w="19050">
            <a:solidFill>
              <a:schemeClr val="dk2"/>
            </a:solidFill>
            <a:prstDash val="solid"/>
            <a:round/>
            <a:headEnd len="med" w="med" type="none"/>
            <a:tailEnd len="med" w="med" type="none"/>
          </a:ln>
        </p:spPr>
      </p:cxnSp>
      <p:sp>
        <p:nvSpPr>
          <p:cNvPr id="639" name="Google Shape;639;p48"/>
          <p:cNvSpPr/>
          <p:nvPr/>
        </p:nvSpPr>
        <p:spPr>
          <a:xfrm>
            <a:off x="5007800" y="3679425"/>
            <a:ext cx="1641300" cy="5733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Respond to Reading</a:t>
            </a:r>
            <a:endParaRPr/>
          </a:p>
        </p:txBody>
      </p:sp>
      <p:cxnSp>
        <p:nvCxnSpPr>
          <p:cNvPr id="640" name="Google Shape;640;p48"/>
          <p:cNvCxnSpPr>
            <a:stCxn id="627" idx="3"/>
            <a:endCxn id="639" idx="0"/>
          </p:cNvCxnSpPr>
          <p:nvPr/>
        </p:nvCxnSpPr>
        <p:spPr>
          <a:xfrm>
            <a:off x="4550125" y="3277875"/>
            <a:ext cx="1278300" cy="401700"/>
          </a:xfrm>
          <a:prstGeom prst="straightConnector1">
            <a:avLst/>
          </a:prstGeom>
          <a:noFill/>
          <a:ln cap="flat" cmpd="sng" w="19050">
            <a:solidFill>
              <a:schemeClr val="dk2"/>
            </a:solidFill>
            <a:prstDash val="dash"/>
            <a:round/>
            <a:headEnd len="med" w="med" type="none"/>
            <a:tailEnd len="med" w="med" type="triangle"/>
          </a:ln>
        </p:spPr>
      </p:cxnSp>
      <p:cxnSp>
        <p:nvCxnSpPr>
          <p:cNvPr id="641" name="Google Shape;641;p48"/>
          <p:cNvCxnSpPr>
            <a:stCxn id="629" idx="3"/>
            <a:endCxn id="639" idx="2"/>
          </p:cNvCxnSpPr>
          <p:nvPr/>
        </p:nvCxnSpPr>
        <p:spPr>
          <a:xfrm flipH="1" rot="10800000">
            <a:off x="4550125" y="4252863"/>
            <a:ext cx="1278300" cy="401400"/>
          </a:xfrm>
          <a:prstGeom prst="straightConnector1">
            <a:avLst/>
          </a:prstGeom>
          <a:noFill/>
          <a:ln cap="flat" cmpd="sng" w="19050">
            <a:solidFill>
              <a:schemeClr val="dk2"/>
            </a:solidFill>
            <a:prstDash val="dash"/>
            <a:round/>
            <a:headEnd len="med" w="med" type="none"/>
            <a:tailEnd len="med" w="med" type="triangle"/>
          </a:ln>
        </p:spPr>
      </p:cxnSp>
      <p:sp>
        <p:nvSpPr>
          <p:cNvPr id="642" name="Google Shape;642;p48"/>
          <p:cNvSpPr txBox="1"/>
          <p:nvPr/>
        </p:nvSpPr>
        <p:spPr>
          <a:xfrm>
            <a:off x="5066475" y="3073925"/>
            <a:ext cx="1129800" cy="2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&lt;&lt;uses&gt;&gt;</a:t>
            </a:r>
            <a:endParaRPr/>
          </a:p>
        </p:txBody>
      </p:sp>
      <p:sp>
        <p:nvSpPr>
          <p:cNvPr id="643" name="Google Shape;643;p48"/>
          <p:cNvSpPr txBox="1"/>
          <p:nvPr/>
        </p:nvSpPr>
        <p:spPr>
          <a:xfrm>
            <a:off x="5263550" y="4518525"/>
            <a:ext cx="1129800" cy="2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&lt;&lt;uses&gt;&gt;</a:t>
            </a:r>
            <a:endParaRPr/>
          </a:p>
        </p:txBody>
      </p:sp>
      <p:sp>
        <p:nvSpPr>
          <p:cNvPr id="644" name="Google Shape;644;p48"/>
          <p:cNvSpPr/>
          <p:nvPr/>
        </p:nvSpPr>
        <p:spPr>
          <a:xfrm>
            <a:off x="7901950" y="1623788"/>
            <a:ext cx="247500" cy="2715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45" name="Google Shape;645;p48"/>
          <p:cNvCxnSpPr>
            <a:stCxn id="644" idx="4"/>
          </p:cNvCxnSpPr>
          <p:nvPr/>
        </p:nvCxnSpPr>
        <p:spPr>
          <a:xfrm>
            <a:off x="8025700" y="1895288"/>
            <a:ext cx="0" cy="346800"/>
          </a:xfrm>
          <a:prstGeom prst="straightConnector1">
            <a:avLst/>
          </a:prstGeom>
          <a:noFill/>
          <a:ln cap="flat" cmpd="sng" w="19050">
            <a:solidFill>
              <a:schemeClr val="dk2"/>
            </a:solidFill>
            <a:prstDash val="solid"/>
            <a:round/>
            <a:headEnd len="med" w="med" type="none"/>
            <a:tailEnd len="med" w="med" type="none"/>
          </a:ln>
        </p:spPr>
      </p:cxnSp>
      <p:cxnSp>
        <p:nvCxnSpPr>
          <p:cNvPr id="646" name="Google Shape;646;p48"/>
          <p:cNvCxnSpPr/>
          <p:nvPr/>
        </p:nvCxnSpPr>
        <p:spPr>
          <a:xfrm flipH="1">
            <a:off x="7947100" y="2242088"/>
            <a:ext cx="78600" cy="146100"/>
          </a:xfrm>
          <a:prstGeom prst="straightConnector1">
            <a:avLst/>
          </a:prstGeom>
          <a:noFill/>
          <a:ln cap="flat" cmpd="sng" w="19050">
            <a:solidFill>
              <a:schemeClr val="dk2"/>
            </a:solidFill>
            <a:prstDash val="solid"/>
            <a:round/>
            <a:headEnd len="med" w="med" type="none"/>
            <a:tailEnd len="med" w="med" type="none"/>
          </a:ln>
        </p:spPr>
      </p:cxnSp>
      <p:cxnSp>
        <p:nvCxnSpPr>
          <p:cNvPr id="647" name="Google Shape;647;p48"/>
          <p:cNvCxnSpPr/>
          <p:nvPr/>
        </p:nvCxnSpPr>
        <p:spPr>
          <a:xfrm>
            <a:off x="8025700" y="2242088"/>
            <a:ext cx="78600" cy="146100"/>
          </a:xfrm>
          <a:prstGeom prst="straightConnector1">
            <a:avLst/>
          </a:prstGeom>
          <a:noFill/>
          <a:ln cap="flat" cmpd="sng" w="19050">
            <a:solidFill>
              <a:schemeClr val="dk2"/>
            </a:solidFill>
            <a:prstDash val="solid"/>
            <a:round/>
            <a:headEnd len="med" w="med" type="none"/>
            <a:tailEnd len="med" w="med" type="none"/>
          </a:ln>
        </p:spPr>
      </p:cxnSp>
      <p:cxnSp>
        <p:nvCxnSpPr>
          <p:cNvPr id="648" name="Google Shape;648;p48"/>
          <p:cNvCxnSpPr/>
          <p:nvPr/>
        </p:nvCxnSpPr>
        <p:spPr>
          <a:xfrm>
            <a:off x="7890700" y="2039763"/>
            <a:ext cx="258600" cy="0"/>
          </a:xfrm>
          <a:prstGeom prst="straightConnector1">
            <a:avLst/>
          </a:prstGeom>
          <a:noFill/>
          <a:ln cap="flat" cmpd="sng" w="19050">
            <a:solidFill>
              <a:schemeClr val="dk2"/>
            </a:solidFill>
            <a:prstDash val="solid"/>
            <a:round/>
            <a:headEnd len="med" w="med" type="none"/>
            <a:tailEnd len="med" w="med" type="none"/>
          </a:ln>
        </p:spPr>
      </p:cxnSp>
      <p:sp>
        <p:nvSpPr>
          <p:cNvPr id="649" name="Google Shape;649;p48"/>
          <p:cNvSpPr txBox="1"/>
          <p:nvPr/>
        </p:nvSpPr>
        <p:spPr>
          <a:xfrm>
            <a:off x="7419250" y="2485775"/>
            <a:ext cx="1291500" cy="14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Heat Valve</a:t>
            </a:r>
            <a:endParaRPr/>
          </a:p>
        </p:txBody>
      </p:sp>
      <p:sp>
        <p:nvSpPr>
          <p:cNvPr id="650" name="Google Shape;650;p48"/>
          <p:cNvSpPr/>
          <p:nvPr/>
        </p:nvSpPr>
        <p:spPr>
          <a:xfrm>
            <a:off x="7901950" y="2875538"/>
            <a:ext cx="247500" cy="2715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51" name="Google Shape;651;p48"/>
          <p:cNvCxnSpPr>
            <a:stCxn id="650" idx="4"/>
          </p:cNvCxnSpPr>
          <p:nvPr/>
        </p:nvCxnSpPr>
        <p:spPr>
          <a:xfrm>
            <a:off x="8025700" y="3147038"/>
            <a:ext cx="0" cy="346800"/>
          </a:xfrm>
          <a:prstGeom prst="straightConnector1">
            <a:avLst/>
          </a:prstGeom>
          <a:noFill/>
          <a:ln cap="flat" cmpd="sng" w="19050">
            <a:solidFill>
              <a:schemeClr val="dk2"/>
            </a:solidFill>
            <a:prstDash val="solid"/>
            <a:round/>
            <a:headEnd len="med" w="med" type="none"/>
            <a:tailEnd len="med" w="med" type="none"/>
          </a:ln>
        </p:spPr>
      </p:cxnSp>
      <p:cxnSp>
        <p:nvCxnSpPr>
          <p:cNvPr id="652" name="Google Shape;652;p48"/>
          <p:cNvCxnSpPr/>
          <p:nvPr/>
        </p:nvCxnSpPr>
        <p:spPr>
          <a:xfrm flipH="1">
            <a:off x="7947100" y="3493838"/>
            <a:ext cx="78600" cy="146100"/>
          </a:xfrm>
          <a:prstGeom prst="straightConnector1">
            <a:avLst/>
          </a:prstGeom>
          <a:noFill/>
          <a:ln cap="flat" cmpd="sng" w="19050">
            <a:solidFill>
              <a:schemeClr val="dk2"/>
            </a:solidFill>
            <a:prstDash val="solid"/>
            <a:round/>
            <a:headEnd len="med" w="med" type="none"/>
            <a:tailEnd len="med" w="med" type="none"/>
          </a:ln>
        </p:spPr>
      </p:cxnSp>
      <p:cxnSp>
        <p:nvCxnSpPr>
          <p:cNvPr id="653" name="Google Shape;653;p48"/>
          <p:cNvCxnSpPr/>
          <p:nvPr/>
        </p:nvCxnSpPr>
        <p:spPr>
          <a:xfrm>
            <a:off x="8025700" y="3493838"/>
            <a:ext cx="78600" cy="146100"/>
          </a:xfrm>
          <a:prstGeom prst="straightConnector1">
            <a:avLst/>
          </a:prstGeom>
          <a:noFill/>
          <a:ln cap="flat" cmpd="sng" w="19050">
            <a:solidFill>
              <a:schemeClr val="dk2"/>
            </a:solidFill>
            <a:prstDash val="solid"/>
            <a:round/>
            <a:headEnd len="med" w="med" type="none"/>
            <a:tailEnd len="med" w="med" type="none"/>
          </a:ln>
        </p:spPr>
      </p:cxnSp>
      <p:cxnSp>
        <p:nvCxnSpPr>
          <p:cNvPr id="654" name="Google Shape;654;p48"/>
          <p:cNvCxnSpPr/>
          <p:nvPr/>
        </p:nvCxnSpPr>
        <p:spPr>
          <a:xfrm>
            <a:off x="7890700" y="3291513"/>
            <a:ext cx="258600" cy="0"/>
          </a:xfrm>
          <a:prstGeom prst="straightConnector1">
            <a:avLst/>
          </a:prstGeom>
          <a:noFill/>
          <a:ln cap="flat" cmpd="sng" w="19050">
            <a:solidFill>
              <a:schemeClr val="dk2"/>
            </a:solidFill>
            <a:prstDash val="solid"/>
            <a:round/>
            <a:headEnd len="med" w="med" type="none"/>
            <a:tailEnd len="med" w="med" type="none"/>
          </a:ln>
        </p:spPr>
      </p:cxnSp>
      <p:sp>
        <p:nvSpPr>
          <p:cNvPr id="655" name="Google Shape;655;p48"/>
          <p:cNvSpPr txBox="1"/>
          <p:nvPr/>
        </p:nvSpPr>
        <p:spPr>
          <a:xfrm>
            <a:off x="7419250" y="3612125"/>
            <a:ext cx="1291500" cy="2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Water Pump</a:t>
            </a:r>
            <a:endParaRPr/>
          </a:p>
        </p:txBody>
      </p:sp>
      <p:sp>
        <p:nvSpPr>
          <p:cNvPr id="656" name="Google Shape;656;p48"/>
          <p:cNvSpPr/>
          <p:nvPr/>
        </p:nvSpPr>
        <p:spPr>
          <a:xfrm>
            <a:off x="7862650" y="4097738"/>
            <a:ext cx="247500" cy="2715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57" name="Google Shape;657;p48"/>
          <p:cNvCxnSpPr>
            <a:stCxn id="656" idx="4"/>
          </p:cNvCxnSpPr>
          <p:nvPr/>
        </p:nvCxnSpPr>
        <p:spPr>
          <a:xfrm>
            <a:off x="7986400" y="4369238"/>
            <a:ext cx="0" cy="346800"/>
          </a:xfrm>
          <a:prstGeom prst="straightConnector1">
            <a:avLst/>
          </a:prstGeom>
          <a:noFill/>
          <a:ln cap="flat" cmpd="sng" w="19050">
            <a:solidFill>
              <a:schemeClr val="dk2"/>
            </a:solidFill>
            <a:prstDash val="solid"/>
            <a:round/>
            <a:headEnd len="med" w="med" type="none"/>
            <a:tailEnd len="med" w="med" type="none"/>
          </a:ln>
        </p:spPr>
      </p:cxnSp>
      <p:cxnSp>
        <p:nvCxnSpPr>
          <p:cNvPr id="658" name="Google Shape;658;p48"/>
          <p:cNvCxnSpPr/>
          <p:nvPr/>
        </p:nvCxnSpPr>
        <p:spPr>
          <a:xfrm flipH="1">
            <a:off x="7907800" y="4716038"/>
            <a:ext cx="78600" cy="146100"/>
          </a:xfrm>
          <a:prstGeom prst="straightConnector1">
            <a:avLst/>
          </a:prstGeom>
          <a:noFill/>
          <a:ln cap="flat" cmpd="sng" w="19050">
            <a:solidFill>
              <a:schemeClr val="dk2"/>
            </a:solidFill>
            <a:prstDash val="solid"/>
            <a:round/>
            <a:headEnd len="med" w="med" type="none"/>
            <a:tailEnd len="med" w="med" type="none"/>
          </a:ln>
        </p:spPr>
      </p:cxnSp>
      <p:cxnSp>
        <p:nvCxnSpPr>
          <p:cNvPr id="659" name="Google Shape;659;p48"/>
          <p:cNvCxnSpPr/>
          <p:nvPr/>
        </p:nvCxnSpPr>
        <p:spPr>
          <a:xfrm>
            <a:off x="7986400" y="4716038"/>
            <a:ext cx="78600" cy="146100"/>
          </a:xfrm>
          <a:prstGeom prst="straightConnector1">
            <a:avLst/>
          </a:prstGeom>
          <a:noFill/>
          <a:ln cap="flat" cmpd="sng" w="19050">
            <a:solidFill>
              <a:schemeClr val="dk2"/>
            </a:solidFill>
            <a:prstDash val="solid"/>
            <a:round/>
            <a:headEnd len="med" w="med" type="none"/>
            <a:tailEnd len="med" w="med" type="none"/>
          </a:ln>
        </p:spPr>
      </p:cxnSp>
      <p:cxnSp>
        <p:nvCxnSpPr>
          <p:cNvPr id="660" name="Google Shape;660;p48"/>
          <p:cNvCxnSpPr/>
          <p:nvPr/>
        </p:nvCxnSpPr>
        <p:spPr>
          <a:xfrm>
            <a:off x="7851400" y="4513713"/>
            <a:ext cx="258600" cy="0"/>
          </a:xfrm>
          <a:prstGeom prst="straightConnector1">
            <a:avLst/>
          </a:prstGeom>
          <a:noFill/>
          <a:ln cap="flat" cmpd="sng" w="19050">
            <a:solidFill>
              <a:schemeClr val="dk2"/>
            </a:solidFill>
            <a:prstDash val="solid"/>
            <a:round/>
            <a:headEnd len="med" w="med" type="none"/>
            <a:tailEnd len="med" w="med" type="none"/>
          </a:ln>
        </p:spPr>
      </p:cxnSp>
      <p:sp>
        <p:nvSpPr>
          <p:cNvPr id="661" name="Google Shape;661;p48"/>
          <p:cNvSpPr txBox="1"/>
          <p:nvPr/>
        </p:nvSpPr>
        <p:spPr>
          <a:xfrm>
            <a:off x="7379950" y="4834325"/>
            <a:ext cx="1291500" cy="2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Fuel Valve</a:t>
            </a:r>
            <a:endParaRPr/>
          </a:p>
        </p:txBody>
      </p:sp>
      <p:sp>
        <p:nvSpPr>
          <p:cNvPr id="662" name="Google Shape;662;p48"/>
          <p:cNvSpPr/>
          <p:nvPr/>
        </p:nvSpPr>
        <p:spPr>
          <a:xfrm>
            <a:off x="7856950" y="5300275"/>
            <a:ext cx="247500" cy="2715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63" name="Google Shape;663;p48"/>
          <p:cNvCxnSpPr>
            <a:stCxn id="662" idx="4"/>
          </p:cNvCxnSpPr>
          <p:nvPr/>
        </p:nvCxnSpPr>
        <p:spPr>
          <a:xfrm>
            <a:off x="7980700" y="5571775"/>
            <a:ext cx="0" cy="346800"/>
          </a:xfrm>
          <a:prstGeom prst="straightConnector1">
            <a:avLst/>
          </a:prstGeom>
          <a:noFill/>
          <a:ln cap="flat" cmpd="sng" w="19050">
            <a:solidFill>
              <a:schemeClr val="dk2"/>
            </a:solidFill>
            <a:prstDash val="solid"/>
            <a:round/>
            <a:headEnd len="med" w="med" type="none"/>
            <a:tailEnd len="med" w="med" type="none"/>
          </a:ln>
        </p:spPr>
      </p:cxnSp>
      <p:cxnSp>
        <p:nvCxnSpPr>
          <p:cNvPr id="664" name="Google Shape;664;p48"/>
          <p:cNvCxnSpPr/>
          <p:nvPr/>
        </p:nvCxnSpPr>
        <p:spPr>
          <a:xfrm flipH="1">
            <a:off x="7902100" y="5918575"/>
            <a:ext cx="78600" cy="146100"/>
          </a:xfrm>
          <a:prstGeom prst="straightConnector1">
            <a:avLst/>
          </a:prstGeom>
          <a:noFill/>
          <a:ln cap="flat" cmpd="sng" w="19050">
            <a:solidFill>
              <a:schemeClr val="dk2"/>
            </a:solidFill>
            <a:prstDash val="solid"/>
            <a:round/>
            <a:headEnd len="med" w="med" type="none"/>
            <a:tailEnd len="med" w="med" type="none"/>
          </a:ln>
        </p:spPr>
      </p:cxnSp>
      <p:cxnSp>
        <p:nvCxnSpPr>
          <p:cNvPr id="665" name="Google Shape;665;p48"/>
          <p:cNvCxnSpPr/>
          <p:nvPr/>
        </p:nvCxnSpPr>
        <p:spPr>
          <a:xfrm>
            <a:off x="7980700" y="5918575"/>
            <a:ext cx="78600" cy="146100"/>
          </a:xfrm>
          <a:prstGeom prst="straightConnector1">
            <a:avLst/>
          </a:prstGeom>
          <a:noFill/>
          <a:ln cap="flat" cmpd="sng" w="19050">
            <a:solidFill>
              <a:schemeClr val="dk2"/>
            </a:solidFill>
            <a:prstDash val="solid"/>
            <a:round/>
            <a:headEnd len="med" w="med" type="none"/>
            <a:tailEnd len="med" w="med" type="none"/>
          </a:ln>
        </p:spPr>
      </p:cxnSp>
      <p:cxnSp>
        <p:nvCxnSpPr>
          <p:cNvPr id="666" name="Google Shape;666;p48"/>
          <p:cNvCxnSpPr/>
          <p:nvPr/>
        </p:nvCxnSpPr>
        <p:spPr>
          <a:xfrm>
            <a:off x="7845700" y="5716250"/>
            <a:ext cx="258600" cy="0"/>
          </a:xfrm>
          <a:prstGeom prst="straightConnector1">
            <a:avLst/>
          </a:prstGeom>
          <a:noFill/>
          <a:ln cap="flat" cmpd="sng" w="19050">
            <a:solidFill>
              <a:schemeClr val="dk2"/>
            </a:solidFill>
            <a:prstDash val="solid"/>
            <a:round/>
            <a:headEnd len="med" w="med" type="none"/>
            <a:tailEnd len="med" w="med" type="none"/>
          </a:ln>
        </p:spPr>
      </p:cxnSp>
      <p:sp>
        <p:nvSpPr>
          <p:cNvPr id="667" name="Google Shape;667;p48"/>
          <p:cNvSpPr txBox="1"/>
          <p:nvPr/>
        </p:nvSpPr>
        <p:spPr>
          <a:xfrm>
            <a:off x="7374250" y="6036863"/>
            <a:ext cx="1291500" cy="2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Burner</a:t>
            </a:r>
            <a:endParaRPr/>
          </a:p>
        </p:txBody>
      </p:sp>
      <p:cxnSp>
        <p:nvCxnSpPr>
          <p:cNvPr id="668" name="Google Shape;668;p48"/>
          <p:cNvCxnSpPr>
            <a:stCxn id="644" idx="3"/>
            <a:endCxn id="639" idx="3"/>
          </p:cNvCxnSpPr>
          <p:nvPr/>
        </p:nvCxnSpPr>
        <p:spPr>
          <a:xfrm flipH="1">
            <a:off x="6649096" y="1855527"/>
            <a:ext cx="1289100" cy="2110500"/>
          </a:xfrm>
          <a:prstGeom prst="straightConnector1">
            <a:avLst/>
          </a:prstGeom>
          <a:noFill/>
          <a:ln cap="flat" cmpd="sng" w="19050">
            <a:solidFill>
              <a:schemeClr val="dk2"/>
            </a:solidFill>
            <a:prstDash val="solid"/>
            <a:round/>
            <a:headEnd len="med" w="med" type="none"/>
            <a:tailEnd len="med" w="med" type="none"/>
          </a:ln>
        </p:spPr>
      </p:cxnSp>
      <p:cxnSp>
        <p:nvCxnSpPr>
          <p:cNvPr id="669" name="Google Shape;669;p48"/>
          <p:cNvCxnSpPr>
            <a:stCxn id="639" idx="3"/>
            <a:endCxn id="650" idx="2"/>
          </p:cNvCxnSpPr>
          <p:nvPr/>
        </p:nvCxnSpPr>
        <p:spPr>
          <a:xfrm flipH="1" rot="10800000">
            <a:off x="6649100" y="3011175"/>
            <a:ext cx="1252800" cy="954900"/>
          </a:xfrm>
          <a:prstGeom prst="straightConnector1">
            <a:avLst/>
          </a:prstGeom>
          <a:noFill/>
          <a:ln cap="flat" cmpd="sng" w="19050">
            <a:solidFill>
              <a:schemeClr val="dk2"/>
            </a:solidFill>
            <a:prstDash val="solid"/>
            <a:round/>
            <a:headEnd len="med" w="med" type="none"/>
            <a:tailEnd len="med" w="med" type="none"/>
          </a:ln>
        </p:spPr>
      </p:cxnSp>
      <p:cxnSp>
        <p:nvCxnSpPr>
          <p:cNvPr id="670" name="Google Shape;670;p48"/>
          <p:cNvCxnSpPr>
            <a:stCxn id="639" idx="3"/>
            <a:endCxn id="656" idx="3"/>
          </p:cNvCxnSpPr>
          <p:nvPr/>
        </p:nvCxnSpPr>
        <p:spPr>
          <a:xfrm>
            <a:off x="6649100" y="3966075"/>
            <a:ext cx="1249800" cy="363300"/>
          </a:xfrm>
          <a:prstGeom prst="straightConnector1">
            <a:avLst/>
          </a:prstGeom>
          <a:noFill/>
          <a:ln cap="flat" cmpd="sng" w="19050">
            <a:solidFill>
              <a:schemeClr val="dk2"/>
            </a:solidFill>
            <a:prstDash val="solid"/>
            <a:round/>
            <a:headEnd len="med" w="med" type="none"/>
            <a:tailEnd len="med" w="med" type="none"/>
          </a:ln>
        </p:spPr>
      </p:cxnSp>
      <p:cxnSp>
        <p:nvCxnSpPr>
          <p:cNvPr id="671" name="Google Shape;671;p48"/>
          <p:cNvCxnSpPr>
            <a:stCxn id="639" idx="3"/>
            <a:endCxn id="662" idx="3"/>
          </p:cNvCxnSpPr>
          <p:nvPr/>
        </p:nvCxnSpPr>
        <p:spPr>
          <a:xfrm>
            <a:off x="6649100" y="3966075"/>
            <a:ext cx="1244100" cy="1566000"/>
          </a:xfrm>
          <a:prstGeom prst="straightConnector1">
            <a:avLst/>
          </a:prstGeom>
          <a:noFill/>
          <a:ln cap="flat" cmpd="sng" w="19050">
            <a:solidFill>
              <a:schemeClr val="dk2"/>
            </a:solidFill>
            <a:prstDash val="solid"/>
            <a:round/>
            <a:headEnd len="med" w="med" type="none"/>
            <a:tailEnd len="med" w="med" type="none"/>
          </a:ln>
        </p:spPr>
      </p:cxnSp>
      <p:sp>
        <p:nvSpPr>
          <p:cNvPr id="672" name="Google Shape;672;p4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625"/>
                                        </p:tgtEl>
                                      </p:cBhvr>
                                    </p:animEffect>
                                    <p:set>
                                      <p:cBhvr>
                                        <p:cTn dur="1" fill="hold">
                                          <p:stCondLst>
                                            <p:cond delay="0"/>
                                          </p:stCondLst>
                                        </p:cTn>
                                        <p:tgtEl>
                                          <p:spTgt spid="625"/>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624"/>
                                        </p:tgtEl>
                                        <p:attrNameLst>
                                          <p:attrName>style.visibility</p:attrName>
                                        </p:attrNameLst>
                                      </p:cBhvr>
                                      <p:to>
                                        <p:strVal val="visible"/>
                                      </p:to>
                                    </p:set>
                                    <p:animEffect filter="fade" transition="in">
                                      <p:cBhvr>
                                        <p:cTn dur="1"/>
                                        <p:tgtEl>
                                          <p:spTgt spid="624"/>
                                        </p:tgtEl>
                                      </p:cBhvr>
                                    </p:animEffect>
                                  </p:childTnLst>
                                </p:cTn>
                              </p:par>
                              <p:par>
                                <p:cTn fill="hold" nodeType="withEffect" presetClass="entr" presetID="10" presetSubtype="0">
                                  <p:stCondLst>
                                    <p:cond delay="0"/>
                                  </p:stCondLst>
                                  <p:childTnLst>
                                    <p:set>
                                      <p:cBhvr>
                                        <p:cTn dur="1" fill="hold">
                                          <p:stCondLst>
                                            <p:cond delay="0"/>
                                          </p:stCondLst>
                                        </p:cTn>
                                        <p:tgtEl>
                                          <p:spTgt spid="639"/>
                                        </p:tgtEl>
                                        <p:attrNameLst>
                                          <p:attrName>style.visibility</p:attrName>
                                        </p:attrNameLst>
                                      </p:cBhvr>
                                      <p:to>
                                        <p:strVal val="visible"/>
                                      </p:to>
                                    </p:set>
                                    <p:animEffect filter="fade" transition="in">
                                      <p:cBhvr>
                                        <p:cTn dur="1"/>
                                        <p:tgtEl>
                                          <p:spTgt spid="639"/>
                                        </p:tgtEl>
                                      </p:cBhvr>
                                    </p:animEffect>
                                  </p:childTnLst>
                                </p:cTn>
                              </p:par>
                              <p:par>
                                <p:cTn fill="hold" nodeType="withEffect" presetClass="entr" presetID="10" presetSubtype="0">
                                  <p:stCondLst>
                                    <p:cond delay="0"/>
                                  </p:stCondLst>
                                  <p:childTnLst>
                                    <p:set>
                                      <p:cBhvr>
                                        <p:cTn dur="1" fill="hold">
                                          <p:stCondLst>
                                            <p:cond delay="0"/>
                                          </p:stCondLst>
                                        </p:cTn>
                                        <p:tgtEl>
                                          <p:spTgt spid="640"/>
                                        </p:tgtEl>
                                        <p:attrNameLst>
                                          <p:attrName>style.visibility</p:attrName>
                                        </p:attrNameLst>
                                      </p:cBhvr>
                                      <p:to>
                                        <p:strVal val="visible"/>
                                      </p:to>
                                    </p:set>
                                    <p:animEffect filter="fade" transition="in">
                                      <p:cBhvr>
                                        <p:cTn dur="1"/>
                                        <p:tgtEl>
                                          <p:spTgt spid="640"/>
                                        </p:tgtEl>
                                      </p:cBhvr>
                                    </p:animEffect>
                                  </p:childTnLst>
                                </p:cTn>
                              </p:par>
                              <p:par>
                                <p:cTn fill="hold" nodeType="withEffect" presetClass="entr" presetID="10" presetSubtype="0">
                                  <p:stCondLst>
                                    <p:cond delay="0"/>
                                  </p:stCondLst>
                                  <p:childTnLst>
                                    <p:set>
                                      <p:cBhvr>
                                        <p:cTn dur="1" fill="hold">
                                          <p:stCondLst>
                                            <p:cond delay="0"/>
                                          </p:stCondLst>
                                        </p:cTn>
                                        <p:tgtEl>
                                          <p:spTgt spid="641"/>
                                        </p:tgtEl>
                                        <p:attrNameLst>
                                          <p:attrName>style.visibility</p:attrName>
                                        </p:attrNameLst>
                                      </p:cBhvr>
                                      <p:to>
                                        <p:strVal val="visible"/>
                                      </p:to>
                                    </p:set>
                                    <p:animEffect filter="fade" transition="in">
                                      <p:cBhvr>
                                        <p:cTn dur="1"/>
                                        <p:tgtEl>
                                          <p:spTgt spid="641"/>
                                        </p:tgtEl>
                                      </p:cBhvr>
                                    </p:animEffect>
                                  </p:childTnLst>
                                </p:cTn>
                              </p:par>
                              <p:par>
                                <p:cTn fill="hold" nodeType="withEffect" presetClass="entr" presetID="10" presetSubtype="0">
                                  <p:stCondLst>
                                    <p:cond delay="0"/>
                                  </p:stCondLst>
                                  <p:childTnLst>
                                    <p:set>
                                      <p:cBhvr>
                                        <p:cTn dur="1" fill="hold">
                                          <p:stCondLst>
                                            <p:cond delay="0"/>
                                          </p:stCondLst>
                                        </p:cTn>
                                        <p:tgtEl>
                                          <p:spTgt spid="642"/>
                                        </p:tgtEl>
                                        <p:attrNameLst>
                                          <p:attrName>style.visibility</p:attrName>
                                        </p:attrNameLst>
                                      </p:cBhvr>
                                      <p:to>
                                        <p:strVal val="visible"/>
                                      </p:to>
                                    </p:set>
                                    <p:animEffect filter="fade" transition="in">
                                      <p:cBhvr>
                                        <p:cTn dur="1"/>
                                        <p:tgtEl>
                                          <p:spTgt spid="642"/>
                                        </p:tgtEl>
                                      </p:cBhvr>
                                    </p:animEffect>
                                  </p:childTnLst>
                                </p:cTn>
                              </p:par>
                              <p:par>
                                <p:cTn fill="hold" nodeType="withEffect" presetClass="entr" presetID="10" presetSubtype="0">
                                  <p:stCondLst>
                                    <p:cond delay="0"/>
                                  </p:stCondLst>
                                  <p:childTnLst>
                                    <p:set>
                                      <p:cBhvr>
                                        <p:cTn dur="1" fill="hold">
                                          <p:stCondLst>
                                            <p:cond delay="0"/>
                                          </p:stCondLst>
                                        </p:cTn>
                                        <p:tgtEl>
                                          <p:spTgt spid="643"/>
                                        </p:tgtEl>
                                        <p:attrNameLst>
                                          <p:attrName>style.visibility</p:attrName>
                                        </p:attrNameLst>
                                      </p:cBhvr>
                                      <p:to>
                                        <p:strVal val="visible"/>
                                      </p:to>
                                    </p:set>
                                    <p:animEffect filter="fade" transition="in">
                                      <p:cBhvr>
                                        <p:cTn dur="1"/>
                                        <p:tgtEl>
                                          <p:spTgt spid="643"/>
                                        </p:tgtEl>
                                      </p:cBhvr>
                                    </p:animEffect>
                                  </p:childTnLst>
                                </p:cTn>
                              </p:par>
                              <p:par>
                                <p:cTn fill="hold" nodeType="withEffect" presetClass="entr" presetID="10" presetSubtype="0">
                                  <p:stCondLst>
                                    <p:cond delay="0"/>
                                  </p:stCondLst>
                                  <p:childTnLst>
                                    <p:set>
                                      <p:cBhvr>
                                        <p:cTn dur="1" fill="hold">
                                          <p:stCondLst>
                                            <p:cond delay="0"/>
                                          </p:stCondLst>
                                        </p:cTn>
                                        <p:tgtEl>
                                          <p:spTgt spid="624"/>
                                        </p:tgtEl>
                                        <p:attrNameLst>
                                          <p:attrName>style.visibility</p:attrName>
                                        </p:attrNameLst>
                                      </p:cBhvr>
                                      <p:to>
                                        <p:strVal val="visible"/>
                                      </p:to>
                                    </p:set>
                                    <p:animEffect filter="fade" transition="in">
                                      <p:cBhvr>
                                        <p:cTn dur="1"/>
                                        <p:tgtEl>
                                          <p:spTgt spid="624"/>
                                        </p:tgtEl>
                                      </p:cBhvr>
                                    </p:animEffect>
                                  </p:childTnLst>
                                </p:cTn>
                              </p:par>
                              <p:par>
                                <p:cTn fill="hold" nodeType="withEffect" presetClass="entr" presetID="10" presetSubtype="0">
                                  <p:stCondLst>
                                    <p:cond delay="0"/>
                                  </p:stCondLst>
                                  <p:childTnLst>
                                    <p:set>
                                      <p:cBhvr>
                                        <p:cTn dur="1" fill="hold">
                                          <p:stCondLst>
                                            <p:cond delay="0"/>
                                          </p:stCondLst>
                                        </p:cTn>
                                        <p:tgtEl>
                                          <p:spTgt spid="644"/>
                                        </p:tgtEl>
                                        <p:attrNameLst>
                                          <p:attrName>style.visibility</p:attrName>
                                        </p:attrNameLst>
                                      </p:cBhvr>
                                      <p:to>
                                        <p:strVal val="visible"/>
                                      </p:to>
                                    </p:set>
                                    <p:animEffect filter="fade" transition="in">
                                      <p:cBhvr>
                                        <p:cTn dur="1"/>
                                        <p:tgtEl>
                                          <p:spTgt spid="644"/>
                                        </p:tgtEl>
                                      </p:cBhvr>
                                    </p:animEffect>
                                  </p:childTnLst>
                                </p:cTn>
                              </p:par>
                              <p:par>
                                <p:cTn fill="hold" nodeType="withEffect" presetClass="entr" presetID="10" presetSubtype="0">
                                  <p:stCondLst>
                                    <p:cond delay="0"/>
                                  </p:stCondLst>
                                  <p:childTnLst>
                                    <p:set>
                                      <p:cBhvr>
                                        <p:cTn dur="1" fill="hold">
                                          <p:stCondLst>
                                            <p:cond delay="0"/>
                                          </p:stCondLst>
                                        </p:cTn>
                                        <p:tgtEl>
                                          <p:spTgt spid="645"/>
                                        </p:tgtEl>
                                        <p:attrNameLst>
                                          <p:attrName>style.visibility</p:attrName>
                                        </p:attrNameLst>
                                      </p:cBhvr>
                                      <p:to>
                                        <p:strVal val="visible"/>
                                      </p:to>
                                    </p:set>
                                    <p:animEffect filter="fade" transition="in">
                                      <p:cBhvr>
                                        <p:cTn dur="1"/>
                                        <p:tgtEl>
                                          <p:spTgt spid="645"/>
                                        </p:tgtEl>
                                      </p:cBhvr>
                                    </p:animEffect>
                                  </p:childTnLst>
                                </p:cTn>
                              </p:par>
                              <p:par>
                                <p:cTn fill="hold" nodeType="withEffect" presetClass="entr" presetID="10" presetSubtype="0">
                                  <p:stCondLst>
                                    <p:cond delay="0"/>
                                  </p:stCondLst>
                                  <p:childTnLst>
                                    <p:set>
                                      <p:cBhvr>
                                        <p:cTn dur="1" fill="hold">
                                          <p:stCondLst>
                                            <p:cond delay="0"/>
                                          </p:stCondLst>
                                        </p:cTn>
                                        <p:tgtEl>
                                          <p:spTgt spid="646"/>
                                        </p:tgtEl>
                                        <p:attrNameLst>
                                          <p:attrName>style.visibility</p:attrName>
                                        </p:attrNameLst>
                                      </p:cBhvr>
                                      <p:to>
                                        <p:strVal val="visible"/>
                                      </p:to>
                                    </p:set>
                                    <p:animEffect filter="fade" transition="in">
                                      <p:cBhvr>
                                        <p:cTn dur="1"/>
                                        <p:tgtEl>
                                          <p:spTgt spid="646"/>
                                        </p:tgtEl>
                                      </p:cBhvr>
                                    </p:animEffect>
                                  </p:childTnLst>
                                </p:cTn>
                              </p:par>
                              <p:par>
                                <p:cTn fill="hold" nodeType="withEffect" presetClass="entr" presetID="10" presetSubtype="0">
                                  <p:stCondLst>
                                    <p:cond delay="0"/>
                                  </p:stCondLst>
                                  <p:childTnLst>
                                    <p:set>
                                      <p:cBhvr>
                                        <p:cTn dur="1" fill="hold">
                                          <p:stCondLst>
                                            <p:cond delay="0"/>
                                          </p:stCondLst>
                                        </p:cTn>
                                        <p:tgtEl>
                                          <p:spTgt spid="647"/>
                                        </p:tgtEl>
                                        <p:attrNameLst>
                                          <p:attrName>style.visibility</p:attrName>
                                        </p:attrNameLst>
                                      </p:cBhvr>
                                      <p:to>
                                        <p:strVal val="visible"/>
                                      </p:to>
                                    </p:set>
                                    <p:animEffect filter="fade" transition="in">
                                      <p:cBhvr>
                                        <p:cTn dur="1"/>
                                        <p:tgtEl>
                                          <p:spTgt spid="647"/>
                                        </p:tgtEl>
                                      </p:cBhvr>
                                    </p:animEffect>
                                  </p:childTnLst>
                                </p:cTn>
                              </p:par>
                              <p:par>
                                <p:cTn fill="hold" nodeType="withEffect" presetClass="entr" presetID="10" presetSubtype="0">
                                  <p:stCondLst>
                                    <p:cond delay="0"/>
                                  </p:stCondLst>
                                  <p:childTnLst>
                                    <p:set>
                                      <p:cBhvr>
                                        <p:cTn dur="1" fill="hold">
                                          <p:stCondLst>
                                            <p:cond delay="0"/>
                                          </p:stCondLst>
                                        </p:cTn>
                                        <p:tgtEl>
                                          <p:spTgt spid="648"/>
                                        </p:tgtEl>
                                        <p:attrNameLst>
                                          <p:attrName>style.visibility</p:attrName>
                                        </p:attrNameLst>
                                      </p:cBhvr>
                                      <p:to>
                                        <p:strVal val="visible"/>
                                      </p:to>
                                    </p:set>
                                    <p:animEffect filter="fade" transition="in">
                                      <p:cBhvr>
                                        <p:cTn dur="1"/>
                                        <p:tgtEl>
                                          <p:spTgt spid="648"/>
                                        </p:tgtEl>
                                      </p:cBhvr>
                                    </p:animEffect>
                                  </p:childTnLst>
                                </p:cTn>
                              </p:par>
                              <p:par>
                                <p:cTn fill="hold" nodeType="withEffect" presetClass="entr" presetID="10" presetSubtype="0">
                                  <p:stCondLst>
                                    <p:cond delay="0"/>
                                  </p:stCondLst>
                                  <p:childTnLst>
                                    <p:set>
                                      <p:cBhvr>
                                        <p:cTn dur="1" fill="hold">
                                          <p:stCondLst>
                                            <p:cond delay="0"/>
                                          </p:stCondLst>
                                        </p:cTn>
                                        <p:tgtEl>
                                          <p:spTgt spid="649"/>
                                        </p:tgtEl>
                                        <p:attrNameLst>
                                          <p:attrName>style.visibility</p:attrName>
                                        </p:attrNameLst>
                                      </p:cBhvr>
                                      <p:to>
                                        <p:strVal val="visible"/>
                                      </p:to>
                                    </p:set>
                                    <p:animEffect filter="fade" transition="in">
                                      <p:cBhvr>
                                        <p:cTn dur="1"/>
                                        <p:tgtEl>
                                          <p:spTgt spid="649"/>
                                        </p:tgtEl>
                                      </p:cBhvr>
                                    </p:animEffect>
                                  </p:childTnLst>
                                </p:cTn>
                              </p:par>
                              <p:par>
                                <p:cTn fill="hold" nodeType="withEffect" presetClass="entr" presetID="10" presetSubtype="0">
                                  <p:stCondLst>
                                    <p:cond delay="0"/>
                                  </p:stCondLst>
                                  <p:childTnLst>
                                    <p:set>
                                      <p:cBhvr>
                                        <p:cTn dur="1" fill="hold">
                                          <p:stCondLst>
                                            <p:cond delay="0"/>
                                          </p:stCondLst>
                                        </p:cTn>
                                        <p:tgtEl>
                                          <p:spTgt spid="650"/>
                                        </p:tgtEl>
                                        <p:attrNameLst>
                                          <p:attrName>style.visibility</p:attrName>
                                        </p:attrNameLst>
                                      </p:cBhvr>
                                      <p:to>
                                        <p:strVal val="visible"/>
                                      </p:to>
                                    </p:set>
                                    <p:animEffect filter="fade" transition="in">
                                      <p:cBhvr>
                                        <p:cTn dur="1"/>
                                        <p:tgtEl>
                                          <p:spTgt spid="650"/>
                                        </p:tgtEl>
                                      </p:cBhvr>
                                    </p:animEffect>
                                  </p:childTnLst>
                                </p:cTn>
                              </p:par>
                              <p:par>
                                <p:cTn fill="hold" nodeType="withEffect" presetClass="entr" presetID="10" presetSubtype="0">
                                  <p:stCondLst>
                                    <p:cond delay="0"/>
                                  </p:stCondLst>
                                  <p:childTnLst>
                                    <p:set>
                                      <p:cBhvr>
                                        <p:cTn dur="1" fill="hold">
                                          <p:stCondLst>
                                            <p:cond delay="0"/>
                                          </p:stCondLst>
                                        </p:cTn>
                                        <p:tgtEl>
                                          <p:spTgt spid="651"/>
                                        </p:tgtEl>
                                        <p:attrNameLst>
                                          <p:attrName>style.visibility</p:attrName>
                                        </p:attrNameLst>
                                      </p:cBhvr>
                                      <p:to>
                                        <p:strVal val="visible"/>
                                      </p:to>
                                    </p:set>
                                    <p:animEffect filter="fade" transition="in">
                                      <p:cBhvr>
                                        <p:cTn dur="1"/>
                                        <p:tgtEl>
                                          <p:spTgt spid="651"/>
                                        </p:tgtEl>
                                      </p:cBhvr>
                                    </p:animEffect>
                                  </p:childTnLst>
                                </p:cTn>
                              </p:par>
                              <p:par>
                                <p:cTn fill="hold" nodeType="withEffect" presetClass="entr" presetID="10" presetSubtype="0">
                                  <p:stCondLst>
                                    <p:cond delay="0"/>
                                  </p:stCondLst>
                                  <p:childTnLst>
                                    <p:set>
                                      <p:cBhvr>
                                        <p:cTn dur="1" fill="hold">
                                          <p:stCondLst>
                                            <p:cond delay="0"/>
                                          </p:stCondLst>
                                        </p:cTn>
                                        <p:tgtEl>
                                          <p:spTgt spid="652"/>
                                        </p:tgtEl>
                                        <p:attrNameLst>
                                          <p:attrName>style.visibility</p:attrName>
                                        </p:attrNameLst>
                                      </p:cBhvr>
                                      <p:to>
                                        <p:strVal val="visible"/>
                                      </p:to>
                                    </p:set>
                                    <p:animEffect filter="fade" transition="in">
                                      <p:cBhvr>
                                        <p:cTn dur="1"/>
                                        <p:tgtEl>
                                          <p:spTgt spid="652"/>
                                        </p:tgtEl>
                                      </p:cBhvr>
                                    </p:animEffect>
                                  </p:childTnLst>
                                </p:cTn>
                              </p:par>
                              <p:par>
                                <p:cTn fill="hold" nodeType="withEffect" presetClass="entr" presetID="10" presetSubtype="0">
                                  <p:stCondLst>
                                    <p:cond delay="0"/>
                                  </p:stCondLst>
                                  <p:childTnLst>
                                    <p:set>
                                      <p:cBhvr>
                                        <p:cTn dur="1" fill="hold">
                                          <p:stCondLst>
                                            <p:cond delay="0"/>
                                          </p:stCondLst>
                                        </p:cTn>
                                        <p:tgtEl>
                                          <p:spTgt spid="653"/>
                                        </p:tgtEl>
                                        <p:attrNameLst>
                                          <p:attrName>style.visibility</p:attrName>
                                        </p:attrNameLst>
                                      </p:cBhvr>
                                      <p:to>
                                        <p:strVal val="visible"/>
                                      </p:to>
                                    </p:set>
                                    <p:animEffect filter="fade" transition="in">
                                      <p:cBhvr>
                                        <p:cTn dur="1"/>
                                        <p:tgtEl>
                                          <p:spTgt spid="653"/>
                                        </p:tgtEl>
                                      </p:cBhvr>
                                    </p:animEffect>
                                  </p:childTnLst>
                                </p:cTn>
                              </p:par>
                              <p:par>
                                <p:cTn fill="hold" nodeType="withEffect" presetClass="entr" presetID="10" presetSubtype="0">
                                  <p:stCondLst>
                                    <p:cond delay="0"/>
                                  </p:stCondLst>
                                  <p:childTnLst>
                                    <p:set>
                                      <p:cBhvr>
                                        <p:cTn dur="1" fill="hold">
                                          <p:stCondLst>
                                            <p:cond delay="0"/>
                                          </p:stCondLst>
                                        </p:cTn>
                                        <p:tgtEl>
                                          <p:spTgt spid="654"/>
                                        </p:tgtEl>
                                        <p:attrNameLst>
                                          <p:attrName>style.visibility</p:attrName>
                                        </p:attrNameLst>
                                      </p:cBhvr>
                                      <p:to>
                                        <p:strVal val="visible"/>
                                      </p:to>
                                    </p:set>
                                    <p:animEffect filter="fade" transition="in">
                                      <p:cBhvr>
                                        <p:cTn dur="1"/>
                                        <p:tgtEl>
                                          <p:spTgt spid="654"/>
                                        </p:tgtEl>
                                      </p:cBhvr>
                                    </p:animEffect>
                                  </p:childTnLst>
                                </p:cTn>
                              </p:par>
                              <p:par>
                                <p:cTn fill="hold" nodeType="withEffect" presetClass="entr" presetID="10" presetSubtype="0">
                                  <p:stCondLst>
                                    <p:cond delay="0"/>
                                  </p:stCondLst>
                                  <p:childTnLst>
                                    <p:set>
                                      <p:cBhvr>
                                        <p:cTn dur="1" fill="hold">
                                          <p:stCondLst>
                                            <p:cond delay="0"/>
                                          </p:stCondLst>
                                        </p:cTn>
                                        <p:tgtEl>
                                          <p:spTgt spid="655"/>
                                        </p:tgtEl>
                                        <p:attrNameLst>
                                          <p:attrName>style.visibility</p:attrName>
                                        </p:attrNameLst>
                                      </p:cBhvr>
                                      <p:to>
                                        <p:strVal val="visible"/>
                                      </p:to>
                                    </p:set>
                                    <p:animEffect filter="fade" transition="in">
                                      <p:cBhvr>
                                        <p:cTn dur="1"/>
                                        <p:tgtEl>
                                          <p:spTgt spid="655"/>
                                        </p:tgtEl>
                                      </p:cBhvr>
                                    </p:animEffect>
                                  </p:childTnLst>
                                </p:cTn>
                              </p:par>
                              <p:par>
                                <p:cTn fill="hold" nodeType="withEffect" presetClass="entr" presetID="10" presetSubtype="0">
                                  <p:stCondLst>
                                    <p:cond delay="0"/>
                                  </p:stCondLst>
                                  <p:childTnLst>
                                    <p:set>
                                      <p:cBhvr>
                                        <p:cTn dur="1" fill="hold">
                                          <p:stCondLst>
                                            <p:cond delay="0"/>
                                          </p:stCondLst>
                                        </p:cTn>
                                        <p:tgtEl>
                                          <p:spTgt spid="656"/>
                                        </p:tgtEl>
                                        <p:attrNameLst>
                                          <p:attrName>style.visibility</p:attrName>
                                        </p:attrNameLst>
                                      </p:cBhvr>
                                      <p:to>
                                        <p:strVal val="visible"/>
                                      </p:to>
                                    </p:set>
                                    <p:animEffect filter="fade" transition="in">
                                      <p:cBhvr>
                                        <p:cTn dur="1"/>
                                        <p:tgtEl>
                                          <p:spTgt spid="656"/>
                                        </p:tgtEl>
                                      </p:cBhvr>
                                    </p:animEffect>
                                  </p:childTnLst>
                                </p:cTn>
                              </p:par>
                              <p:par>
                                <p:cTn fill="hold" nodeType="withEffect" presetClass="entr" presetID="10" presetSubtype="0">
                                  <p:stCondLst>
                                    <p:cond delay="0"/>
                                  </p:stCondLst>
                                  <p:childTnLst>
                                    <p:set>
                                      <p:cBhvr>
                                        <p:cTn dur="1" fill="hold">
                                          <p:stCondLst>
                                            <p:cond delay="0"/>
                                          </p:stCondLst>
                                        </p:cTn>
                                        <p:tgtEl>
                                          <p:spTgt spid="657"/>
                                        </p:tgtEl>
                                        <p:attrNameLst>
                                          <p:attrName>style.visibility</p:attrName>
                                        </p:attrNameLst>
                                      </p:cBhvr>
                                      <p:to>
                                        <p:strVal val="visible"/>
                                      </p:to>
                                    </p:set>
                                    <p:animEffect filter="fade" transition="in">
                                      <p:cBhvr>
                                        <p:cTn dur="1"/>
                                        <p:tgtEl>
                                          <p:spTgt spid="657"/>
                                        </p:tgtEl>
                                      </p:cBhvr>
                                    </p:animEffect>
                                  </p:childTnLst>
                                </p:cTn>
                              </p:par>
                              <p:par>
                                <p:cTn fill="hold" nodeType="withEffect" presetClass="entr" presetID="10" presetSubtype="0">
                                  <p:stCondLst>
                                    <p:cond delay="0"/>
                                  </p:stCondLst>
                                  <p:childTnLst>
                                    <p:set>
                                      <p:cBhvr>
                                        <p:cTn dur="1" fill="hold">
                                          <p:stCondLst>
                                            <p:cond delay="0"/>
                                          </p:stCondLst>
                                        </p:cTn>
                                        <p:tgtEl>
                                          <p:spTgt spid="658"/>
                                        </p:tgtEl>
                                        <p:attrNameLst>
                                          <p:attrName>style.visibility</p:attrName>
                                        </p:attrNameLst>
                                      </p:cBhvr>
                                      <p:to>
                                        <p:strVal val="visible"/>
                                      </p:to>
                                    </p:set>
                                    <p:animEffect filter="fade" transition="in">
                                      <p:cBhvr>
                                        <p:cTn dur="1"/>
                                        <p:tgtEl>
                                          <p:spTgt spid="658"/>
                                        </p:tgtEl>
                                      </p:cBhvr>
                                    </p:animEffect>
                                  </p:childTnLst>
                                </p:cTn>
                              </p:par>
                              <p:par>
                                <p:cTn fill="hold" nodeType="withEffect" presetClass="entr" presetID="10" presetSubtype="0">
                                  <p:stCondLst>
                                    <p:cond delay="0"/>
                                  </p:stCondLst>
                                  <p:childTnLst>
                                    <p:set>
                                      <p:cBhvr>
                                        <p:cTn dur="1" fill="hold">
                                          <p:stCondLst>
                                            <p:cond delay="0"/>
                                          </p:stCondLst>
                                        </p:cTn>
                                        <p:tgtEl>
                                          <p:spTgt spid="659"/>
                                        </p:tgtEl>
                                        <p:attrNameLst>
                                          <p:attrName>style.visibility</p:attrName>
                                        </p:attrNameLst>
                                      </p:cBhvr>
                                      <p:to>
                                        <p:strVal val="visible"/>
                                      </p:to>
                                    </p:set>
                                    <p:animEffect filter="fade" transition="in">
                                      <p:cBhvr>
                                        <p:cTn dur="1"/>
                                        <p:tgtEl>
                                          <p:spTgt spid="659"/>
                                        </p:tgtEl>
                                      </p:cBhvr>
                                    </p:animEffect>
                                  </p:childTnLst>
                                </p:cTn>
                              </p:par>
                              <p:par>
                                <p:cTn fill="hold" nodeType="withEffect" presetClass="entr" presetID="10" presetSubtype="0">
                                  <p:stCondLst>
                                    <p:cond delay="0"/>
                                  </p:stCondLst>
                                  <p:childTnLst>
                                    <p:set>
                                      <p:cBhvr>
                                        <p:cTn dur="1" fill="hold">
                                          <p:stCondLst>
                                            <p:cond delay="0"/>
                                          </p:stCondLst>
                                        </p:cTn>
                                        <p:tgtEl>
                                          <p:spTgt spid="660"/>
                                        </p:tgtEl>
                                        <p:attrNameLst>
                                          <p:attrName>style.visibility</p:attrName>
                                        </p:attrNameLst>
                                      </p:cBhvr>
                                      <p:to>
                                        <p:strVal val="visible"/>
                                      </p:to>
                                    </p:set>
                                    <p:animEffect filter="fade" transition="in">
                                      <p:cBhvr>
                                        <p:cTn dur="1"/>
                                        <p:tgtEl>
                                          <p:spTgt spid="660"/>
                                        </p:tgtEl>
                                      </p:cBhvr>
                                    </p:animEffect>
                                  </p:childTnLst>
                                </p:cTn>
                              </p:par>
                              <p:par>
                                <p:cTn fill="hold" nodeType="withEffect" presetClass="entr" presetID="10" presetSubtype="0">
                                  <p:stCondLst>
                                    <p:cond delay="0"/>
                                  </p:stCondLst>
                                  <p:childTnLst>
                                    <p:set>
                                      <p:cBhvr>
                                        <p:cTn dur="1" fill="hold">
                                          <p:stCondLst>
                                            <p:cond delay="0"/>
                                          </p:stCondLst>
                                        </p:cTn>
                                        <p:tgtEl>
                                          <p:spTgt spid="661"/>
                                        </p:tgtEl>
                                        <p:attrNameLst>
                                          <p:attrName>style.visibility</p:attrName>
                                        </p:attrNameLst>
                                      </p:cBhvr>
                                      <p:to>
                                        <p:strVal val="visible"/>
                                      </p:to>
                                    </p:set>
                                    <p:animEffect filter="fade" transition="in">
                                      <p:cBhvr>
                                        <p:cTn dur="1"/>
                                        <p:tgtEl>
                                          <p:spTgt spid="661"/>
                                        </p:tgtEl>
                                      </p:cBhvr>
                                    </p:animEffect>
                                  </p:childTnLst>
                                </p:cTn>
                              </p:par>
                              <p:par>
                                <p:cTn fill="hold" nodeType="withEffect" presetClass="entr" presetID="10" presetSubtype="0">
                                  <p:stCondLst>
                                    <p:cond delay="0"/>
                                  </p:stCondLst>
                                  <p:childTnLst>
                                    <p:set>
                                      <p:cBhvr>
                                        <p:cTn dur="1" fill="hold">
                                          <p:stCondLst>
                                            <p:cond delay="0"/>
                                          </p:stCondLst>
                                        </p:cTn>
                                        <p:tgtEl>
                                          <p:spTgt spid="662"/>
                                        </p:tgtEl>
                                        <p:attrNameLst>
                                          <p:attrName>style.visibility</p:attrName>
                                        </p:attrNameLst>
                                      </p:cBhvr>
                                      <p:to>
                                        <p:strVal val="visible"/>
                                      </p:to>
                                    </p:set>
                                    <p:animEffect filter="fade" transition="in">
                                      <p:cBhvr>
                                        <p:cTn dur="1"/>
                                        <p:tgtEl>
                                          <p:spTgt spid="662"/>
                                        </p:tgtEl>
                                      </p:cBhvr>
                                    </p:animEffect>
                                  </p:childTnLst>
                                </p:cTn>
                              </p:par>
                              <p:par>
                                <p:cTn fill="hold" nodeType="withEffect" presetClass="entr" presetID="10" presetSubtype="0">
                                  <p:stCondLst>
                                    <p:cond delay="0"/>
                                  </p:stCondLst>
                                  <p:childTnLst>
                                    <p:set>
                                      <p:cBhvr>
                                        <p:cTn dur="1" fill="hold">
                                          <p:stCondLst>
                                            <p:cond delay="0"/>
                                          </p:stCondLst>
                                        </p:cTn>
                                        <p:tgtEl>
                                          <p:spTgt spid="663"/>
                                        </p:tgtEl>
                                        <p:attrNameLst>
                                          <p:attrName>style.visibility</p:attrName>
                                        </p:attrNameLst>
                                      </p:cBhvr>
                                      <p:to>
                                        <p:strVal val="visible"/>
                                      </p:to>
                                    </p:set>
                                    <p:animEffect filter="fade" transition="in">
                                      <p:cBhvr>
                                        <p:cTn dur="1"/>
                                        <p:tgtEl>
                                          <p:spTgt spid="663"/>
                                        </p:tgtEl>
                                      </p:cBhvr>
                                    </p:animEffect>
                                  </p:childTnLst>
                                </p:cTn>
                              </p:par>
                              <p:par>
                                <p:cTn fill="hold" nodeType="withEffect" presetClass="entr" presetID="10" presetSubtype="0">
                                  <p:stCondLst>
                                    <p:cond delay="0"/>
                                  </p:stCondLst>
                                  <p:childTnLst>
                                    <p:set>
                                      <p:cBhvr>
                                        <p:cTn dur="1" fill="hold">
                                          <p:stCondLst>
                                            <p:cond delay="0"/>
                                          </p:stCondLst>
                                        </p:cTn>
                                        <p:tgtEl>
                                          <p:spTgt spid="664"/>
                                        </p:tgtEl>
                                        <p:attrNameLst>
                                          <p:attrName>style.visibility</p:attrName>
                                        </p:attrNameLst>
                                      </p:cBhvr>
                                      <p:to>
                                        <p:strVal val="visible"/>
                                      </p:to>
                                    </p:set>
                                    <p:animEffect filter="fade" transition="in">
                                      <p:cBhvr>
                                        <p:cTn dur="1"/>
                                        <p:tgtEl>
                                          <p:spTgt spid="664"/>
                                        </p:tgtEl>
                                      </p:cBhvr>
                                    </p:animEffect>
                                  </p:childTnLst>
                                </p:cTn>
                              </p:par>
                              <p:par>
                                <p:cTn fill="hold" nodeType="withEffect" presetClass="entr" presetID="10" presetSubtype="0">
                                  <p:stCondLst>
                                    <p:cond delay="0"/>
                                  </p:stCondLst>
                                  <p:childTnLst>
                                    <p:set>
                                      <p:cBhvr>
                                        <p:cTn dur="1" fill="hold">
                                          <p:stCondLst>
                                            <p:cond delay="0"/>
                                          </p:stCondLst>
                                        </p:cTn>
                                        <p:tgtEl>
                                          <p:spTgt spid="665"/>
                                        </p:tgtEl>
                                        <p:attrNameLst>
                                          <p:attrName>style.visibility</p:attrName>
                                        </p:attrNameLst>
                                      </p:cBhvr>
                                      <p:to>
                                        <p:strVal val="visible"/>
                                      </p:to>
                                    </p:set>
                                    <p:animEffect filter="fade" transition="in">
                                      <p:cBhvr>
                                        <p:cTn dur="1"/>
                                        <p:tgtEl>
                                          <p:spTgt spid="665"/>
                                        </p:tgtEl>
                                      </p:cBhvr>
                                    </p:animEffect>
                                  </p:childTnLst>
                                </p:cTn>
                              </p:par>
                              <p:par>
                                <p:cTn fill="hold" nodeType="withEffect" presetClass="entr" presetID="10" presetSubtype="0">
                                  <p:stCondLst>
                                    <p:cond delay="0"/>
                                  </p:stCondLst>
                                  <p:childTnLst>
                                    <p:set>
                                      <p:cBhvr>
                                        <p:cTn dur="1" fill="hold">
                                          <p:stCondLst>
                                            <p:cond delay="0"/>
                                          </p:stCondLst>
                                        </p:cTn>
                                        <p:tgtEl>
                                          <p:spTgt spid="666"/>
                                        </p:tgtEl>
                                        <p:attrNameLst>
                                          <p:attrName>style.visibility</p:attrName>
                                        </p:attrNameLst>
                                      </p:cBhvr>
                                      <p:to>
                                        <p:strVal val="visible"/>
                                      </p:to>
                                    </p:set>
                                    <p:animEffect filter="fade" transition="in">
                                      <p:cBhvr>
                                        <p:cTn dur="1"/>
                                        <p:tgtEl>
                                          <p:spTgt spid="666"/>
                                        </p:tgtEl>
                                      </p:cBhvr>
                                    </p:animEffect>
                                  </p:childTnLst>
                                </p:cTn>
                              </p:par>
                              <p:par>
                                <p:cTn fill="hold" nodeType="withEffect" presetClass="entr" presetID="10" presetSubtype="0">
                                  <p:stCondLst>
                                    <p:cond delay="0"/>
                                  </p:stCondLst>
                                  <p:childTnLst>
                                    <p:set>
                                      <p:cBhvr>
                                        <p:cTn dur="1" fill="hold">
                                          <p:stCondLst>
                                            <p:cond delay="0"/>
                                          </p:stCondLst>
                                        </p:cTn>
                                        <p:tgtEl>
                                          <p:spTgt spid="667"/>
                                        </p:tgtEl>
                                        <p:attrNameLst>
                                          <p:attrName>style.visibility</p:attrName>
                                        </p:attrNameLst>
                                      </p:cBhvr>
                                      <p:to>
                                        <p:strVal val="visible"/>
                                      </p:to>
                                    </p:set>
                                    <p:animEffect filter="fade" transition="in">
                                      <p:cBhvr>
                                        <p:cTn dur="1"/>
                                        <p:tgtEl>
                                          <p:spTgt spid="667"/>
                                        </p:tgtEl>
                                      </p:cBhvr>
                                    </p:animEffect>
                                  </p:childTnLst>
                                </p:cTn>
                              </p:par>
                              <p:par>
                                <p:cTn fill="hold" nodeType="withEffect" presetClass="entr" presetID="10" presetSubtype="0">
                                  <p:stCondLst>
                                    <p:cond delay="0"/>
                                  </p:stCondLst>
                                  <p:childTnLst>
                                    <p:set>
                                      <p:cBhvr>
                                        <p:cTn dur="1" fill="hold">
                                          <p:stCondLst>
                                            <p:cond delay="0"/>
                                          </p:stCondLst>
                                        </p:cTn>
                                        <p:tgtEl>
                                          <p:spTgt spid="668"/>
                                        </p:tgtEl>
                                        <p:attrNameLst>
                                          <p:attrName>style.visibility</p:attrName>
                                        </p:attrNameLst>
                                      </p:cBhvr>
                                      <p:to>
                                        <p:strVal val="visible"/>
                                      </p:to>
                                    </p:set>
                                    <p:animEffect filter="fade" transition="in">
                                      <p:cBhvr>
                                        <p:cTn dur="1"/>
                                        <p:tgtEl>
                                          <p:spTgt spid="668"/>
                                        </p:tgtEl>
                                      </p:cBhvr>
                                    </p:animEffect>
                                  </p:childTnLst>
                                </p:cTn>
                              </p:par>
                              <p:par>
                                <p:cTn fill="hold" nodeType="withEffect" presetClass="entr" presetID="10" presetSubtype="0">
                                  <p:stCondLst>
                                    <p:cond delay="0"/>
                                  </p:stCondLst>
                                  <p:childTnLst>
                                    <p:set>
                                      <p:cBhvr>
                                        <p:cTn dur="1" fill="hold">
                                          <p:stCondLst>
                                            <p:cond delay="0"/>
                                          </p:stCondLst>
                                        </p:cTn>
                                        <p:tgtEl>
                                          <p:spTgt spid="669"/>
                                        </p:tgtEl>
                                        <p:attrNameLst>
                                          <p:attrName>style.visibility</p:attrName>
                                        </p:attrNameLst>
                                      </p:cBhvr>
                                      <p:to>
                                        <p:strVal val="visible"/>
                                      </p:to>
                                    </p:set>
                                    <p:animEffect filter="fade" transition="in">
                                      <p:cBhvr>
                                        <p:cTn dur="1"/>
                                        <p:tgtEl>
                                          <p:spTgt spid="669"/>
                                        </p:tgtEl>
                                      </p:cBhvr>
                                    </p:animEffect>
                                  </p:childTnLst>
                                </p:cTn>
                              </p:par>
                              <p:par>
                                <p:cTn fill="hold" nodeType="withEffect" presetClass="entr" presetID="10" presetSubtype="0">
                                  <p:stCondLst>
                                    <p:cond delay="0"/>
                                  </p:stCondLst>
                                  <p:childTnLst>
                                    <p:set>
                                      <p:cBhvr>
                                        <p:cTn dur="1" fill="hold">
                                          <p:stCondLst>
                                            <p:cond delay="0"/>
                                          </p:stCondLst>
                                        </p:cTn>
                                        <p:tgtEl>
                                          <p:spTgt spid="670"/>
                                        </p:tgtEl>
                                        <p:attrNameLst>
                                          <p:attrName>style.visibility</p:attrName>
                                        </p:attrNameLst>
                                      </p:cBhvr>
                                      <p:to>
                                        <p:strVal val="visible"/>
                                      </p:to>
                                    </p:set>
                                    <p:animEffect filter="fade" transition="in">
                                      <p:cBhvr>
                                        <p:cTn dur="1"/>
                                        <p:tgtEl>
                                          <p:spTgt spid="670"/>
                                        </p:tgtEl>
                                      </p:cBhvr>
                                    </p:animEffect>
                                  </p:childTnLst>
                                </p:cTn>
                              </p:par>
                              <p:par>
                                <p:cTn fill="hold" nodeType="withEffect" presetClass="entr" presetID="10" presetSubtype="0">
                                  <p:stCondLst>
                                    <p:cond delay="0"/>
                                  </p:stCondLst>
                                  <p:childTnLst>
                                    <p:set>
                                      <p:cBhvr>
                                        <p:cTn dur="1" fill="hold">
                                          <p:stCondLst>
                                            <p:cond delay="0"/>
                                          </p:stCondLst>
                                        </p:cTn>
                                        <p:tgtEl>
                                          <p:spTgt spid="671"/>
                                        </p:tgtEl>
                                        <p:attrNameLst>
                                          <p:attrName>style.visibility</p:attrName>
                                        </p:attrNameLst>
                                      </p:cBhvr>
                                      <p:to>
                                        <p:strVal val="visible"/>
                                      </p:to>
                                    </p:set>
                                    <p:animEffect filter="fade" transition="in">
                                      <p:cBhvr>
                                        <p:cTn dur="1"/>
                                        <p:tgtEl>
                                          <p:spTgt spid="6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6" name="Shape 676"/>
        <p:cNvGrpSpPr/>
        <p:nvPr/>
      </p:nvGrpSpPr>
      <p:grpSpPr>
        <a:xfrm>
          <a:off x="0" y="0"/>
          <a:ext cx="0" cy="0"/>
          <a:chOff x="0" y="0"/>
          <a:chExt cx="0" cy="0"/>
        </a:xfrm>
      </p:grpSpPr>
      <p:sp>
        <p:nvSpPr>
          <p:cNvPr id="677" name="Google Shape;677;p4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 HACS</a:t>
            </a:r>
            <a:endParaRPr/>
          </a:p>
        </p:txBody>
      </p:sp>
      <p:sp>
        <p:nvSpPr>
          <p:cNvPr id="678" name="Google Shape;678;p4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2200"/>
              <a:t>Homework assignment and collection are an integral part of any educational system. Today, this is performed manually. We want to automate this with the Homework Assignment and Collection System (HACS). </a:t>
            </a:r>
            <a:endParaRPr sz="2200"/>
          </a:p>
          <a:p>
            <a:pPr indent="0" lvl="0" marL="0" marR="0" rtl="0" algn="l">
              <a:lnSpc>
                <a:spcPct val="100000"/>
              </a:lnSpc>
              <a:spcBef>
                <a:spcPts val="600"/>
              </a:spcBef>
              <a:spcAft>
                <a:spcPts val="0"/>
              </a:spcAft>
              <a:buNone/>
            </a:pPr>
            <a:r>
              <a:t/>
            </a:r>
            <a:endParaRPr sz="2200"/>
          </a:p>
          <a:p>
            <a:pPr indent="0" lvl="0" marL="0" marR="0" rtl="0" algn="l">
              <a:lnSpc>
                <a:spcPct val="100000"/>
              </a:lnSpc>
              <a:spcBef>
                <a:spcPts val="600"/>
              </a:spcBef>
              <a:spcAft>
                <a:spcPts val="0"/>
              </a:spcAft>
              <a:buNone/>
            </a:pPr>
            <a:r>
              <a:rPr lang="en" sz="2200"/>
              <a:t>HACS will be used by the instructor to distribute the homework assignments, review the students’ solutions, distribute suggested solutions, and distribute student grades on each assignment. HACS shall also help the students by automatically distributing the assignments to them, providing a facility where the students can submit their solutions, reminding the students when an assignment is almost due, and reminding the students when an assignment is overdue.</a:t>
            </a:r>
            <a:endParaRPr sz="2200"/>
          </a:p>
        </p:txBody>
      </p:sp>
      <p:sp>
        <p:nvSpPr>
          <p:cNvPr id="679" name="Google Shape;679;p4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3" name="Shape 683"/>
        <p:cNvGrpSpPr/>
        <p:nvPr/>
      </p:nvGrpSpPr>
      <p:grpSpPr>
        <a:xfrm>
          <a:off x="0" y="0"/>
          <a:ext cx="0" cy="0"/>
          <a:chOff x="0" y="0"/>
          <a:chExt cx="0" cy="0"/>
        </a:xfrm>
      </p:grpSpPr>
      <p:sp>
        <p:nvSpPr>
          <p:cNvPr id="684" name="Google Shape;684;p50"/>
          <p:cNvSpPr/>
          <p:nvPr/>
        </p:nvSpPr>
        <p:spPr>
          <a:xfrm>
            <a:off x="2204450" y="1671075"/>
            <a:ext cx="4913100" cy="45900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HACS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85" name="Google Shape;685;p50"/>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HACS Use Case Diagram</a:t>
            </a:r>
            <a:endParaRPr/>
          </a:p>
        </p:txBody>
      </p:sp>
      <p:sp>
        <p:nvSpPr>
          <p:cNvPr id="686" name="Google Shape;686;p50"/>
          <p:cNvSpPr/>
          <p:nvPr/>
        </p:nvSpPr>
        <p:spPr>
          <a:xfrm>
            <a:off x="2494850" y="2090925"/>
            <a:ext cx="1641300" cy="5733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Configure HACS</a:t>
            </a:r>
            <a:endParaRPr/>
          </a:p>
        </p:txBody>
      </p:sp>
      <p:cxnSp>
        <p:nvCxnSpPr>
          <p:cNvPr id="687" name="Google Shape;687;p50"/>
          <p:cNvCxnSpPr>
            <a:endCxn id="686" idx="1"/>
          </p:cNvCxnSpPr>
          <p:nvPr/>
        </p:nvCxnSpPr>
        <p:spPr>
          <a:xfrm flipH="1" rot="10800000">
            <a:off x="1345250" y="2377575"/>
            <a:ext cx="1149600" cy="3000"/>
          </a:xfrm>
          <a:prstGeom prst="straightConnector1">
            <a:avLst/>
          </a:prstGeom>
          <a:noFill/>
          <a:ln cap="flat" cmpd="sng" w="19050">
            <a:solidFill>
              <a:schemeClr val="dk2"/>
            </a:solidFill>
            <a:prstDash val="solid"/>
            <a:round/>
            <a:headEnd len="med" w="med" type="none"/>
            <a:tailEnd len="med" w="med" type="none"/>
          </a:ln>
        </p:spPr>
      </p:cxnSp>
      <p:sp>
        <p:nvSpPr>
          <p:cNvPr id="688" name="Google Shape;688;p50"/>
          <p:cNvSpPr/>
          <p:nvPr/>
        </p:nvSpPr>
        <p:spPr>
          <a:xfrm>
            <a:off x="8142350" y="1929663"/>
            <a:ext cx="247500" cy="2715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89" name="Google Shape;689;p50"/>
          <p:cNvCxnSpPr>
            <a:stCxn id="688" idx="4"/>
          </p:cNvCxnSpPr>
          <p:nvPr/>
        </p:nvCxnSpPr>
        <p:spPr>
          <a:xfrm>
            <a:off x="8266100" y="2201163"/>
            <a:ext cx="0" cy="346800"/>
          </a:xfrm>
          <a:prstGeom prst="straightConnector1">
            <a:avLst/>
          </a:prstGeom>
          <a:noFill/>
          <a:ln cap="flat" cmpd="sng" w="19050">
            <a:solidFill>
              <a:schemeClr val="dk2"/>
            </a:solidFill>
            <a:prstDash val="solid"/>
            <a:round/>
            <a:headEnd len="med" w="med" type="none"/>
            <a:tailEnd len="med" w="med" type="none"/>
          </a:ln>
        </p:spPr>
      </p:cxnSp>
      <p:cxnSp>
        <p:nvCxnSpPr>
          <p:cNvPr id="690" name="Google Shape;690;p50"/>
          <p:cNvCxnSpPr/>
          <p:nvPr/>
        </p:nvCxnSpPr>
        <p:spPr>
          <a:xfrm flipH="1">
            <a:off x="8187500" y="2547963"/>
            <a:ext cx="78600" cy="146100"/>
          </a:xfrm>
          <a:prstGeom prst="straightConnector1">
            <a:avLst/>
          </a:prstGeom>
          <a:noFill/>
          <a:ln cap="flat" cmpd="sng" w="19050">
            <a:solidFill>
              <a:schemeClr val="dk2"/>
            </a:solidFill>
            <a:prstDash val="solid"/>
            <a:round/>
            <a:headEnd len="med" w="med" type="none"/>
            <a:tailEnd len="med" w="med" type="none"/>
          </a:ln>
        </p:spPr>
      </p:cxnSp>
      <p:cxnSp>
        <p:nvCxnSpPr>
          <p:cNvPr id="691" name="Google Shape;691;p50"/>
          <p:cNvCxnSpPr/>
          <p:nvPr/>
        </p:nvCxnSpPr>
        <p:spPr>
          <a:xfrm>
            <a:off x="8266100" y="2547963"/>
            <a:ext cx="78600" cy="146100"/>
          </a:xfrm>
          <a:prstGeom prst="straightConnector1">
            <a:avLst/>
          </a:prstGeom>
          <a:noFill/>
          <a:ln cap="flat" cmpd="sng" w="19050">
            <a:solidFill>
              <a:schemeClr val="dk2"/>
            </a:solidFill>
            <a:prstDash val="solid"/>
            <a:round/>
            <a:headEnd len="med" w="med" type="none"/>
            <a:tailEnd len="med" w="med" type="none"/>
          </a:ln>
        </p:spPr>
      </p:cxnSp>
      <p:cxnSp>
        <p:nvCxnSpPr>
          <p:cNvPr id="692" name="Google Shape;692;p50"/>
          <p:cNvCxnSpPr/>
          <p:nvPr/>
        </p:nvCxnSpPr>
        <p:spPr>
          <a:xfrm>
            <a:off x="8131100" y="2345638"/>
            <a:ext cx="258600" cy="0"/>
          </a:xfrm>
          <a:prstGeom prst="straightConnector1">
            <a:avLst/>
          </a:prstGeom>
          <a:noFill/>
          <a:ln cap="flat" cmpd="sng" w="19050">
            <a:solidFill>
              <a:schemeClr val="dk2"/>
            </a:solidFill>
            <a:prstDash val="solid"/>
            <a:round/>
            <a:headEnd len="med" w="med" type="none"/>
            <a:tailEnd len="med" w="med" type="none"/>
          </a:ln>
        </p:spPr>
      </p:cxnSp>
      <p:sp>
        <p:nvSpPr>
          <p:cNvPr id="693" name="Google Shape;693;p50"/>
          <p:cNvSpPr txBox="1"/>
          <p:nvPr/>
        </p:nvSpPr>
        <p:spPr>
          <a:xfrm>
            <a:off x="7698350" y="2627038"/>
            <a:ext cx="1135500" cy="2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Student</a:t>
            </a:r>
            <a:endParaRPr/>
          </a:p>
        </p:txBody>
      </p:sp>
      <p:sp>
        <p:nvSpPr>
          <p:cNvPr id="694" name="Google Shape;694;p50"/>
          <p:cNvSpPr/>
          <p:nvPr/>
        </p:nvSpPr>
        <p:spPr>
          <a:xfrm>
            <a:off x="754150" y="1929675"/>
            <a:ext cx="247500" cy="2715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95" name="Google Shape;695;p50"/>
          <p:cNvCxnSpPr>
            <a:stCxn id="694" idx="4"/>
          </p:cNvCxnSpPr>
          <p:nvPr/>
        </p:nvCxnSpPr>
        <p:spPr>
          <a:xfrm>
            <a:off x="877900" y="2201175"/>
            <a:ext cx="0" cy="346800"/>
          </a:xfrm>
          <a:prstGeom prst="straightConnector1">
            <a:avLst/>
          </a:prstGeom>
          <a:noFill/>
          <a:ln cap="flat" cmpd="sng" w="19050">
            <a:solidFill>
              <a:schemeClr val="dk2"/>
            </a:solidFill>
            <a:prstDash val="solid"/>
            <a:round/>
            <a:headEnd len="med" w="med" type="none"/>
            <a:tailEnd len="med" w="med" type="none"/>
          </a:ln>
        </p:spPr>
      </p:cxnSp>
      <p:cxnSp>
        <p:nvCxnSpPr>
          <p:cNvPr id="696" name="Google Shape;696;p50"/>
          <p:cNvCxnSpPr/>
          <p:nvPr/>
        </p:nvCxnSpPr>
        <p:spPr>
          <a:xfrm flipH="1">
            <a:off x="799300" y="2547975"/>
            <a:ext cx="78600" cy="146100"/>
          </a:xfrm>
          <a:prstGeom prst="straightConnector1">
            <a:avLst/>
          </a:prstGeom>
          <a:noFill/>
          <a:ln cap="flat" cmpd="sng" w="19050">
            <a:solidFill>
              <a:schemeClr val="dk2"/>
            </a:solidFill>
            <a:prstDash val="solid"/>
            <a:round/>
            <a:headEnd len="med" w="med" type="none"/>
            <a:tailEnd len="med" w="med" type="none"/>
          </a:ln>
        </p:spPr>
      </p:cxnSp>
      <p:cxnSp>
        <p:nvCxnSpPr>
          <p:cNvPr id="697" name="Google Shape;697;p50"/>
          <p:cNvCxnSpPr/>
          <p:nvPr/>
        </p:nvCxnSpPr>
        <p:spPr>
          <a:xfrm>
            <a:off x="877900" y="2547975"/>
            <a:ext cx="78600" cy="146100"/>
          </a:xfrm>
          <a:prstGeom prst="straightConnector1">
            <a:avLst/>
          </a:prstGeom>
          <a:noFill/>
          <a:ln cap="flat" cmpd="sng" w="19050">
            <a:solidFill>
              <a:schemeClr val="dk2"/>
            </a:solidFill>
            <a:prstDash val="solid"/>
            <a:round/>
            <a:headEnd len="med" w="med" type="none"/>
            <a:tailEnd len="med" w="med" type="none"/>
          </a:ln>
        </p:spPr>
      </p:cxnSp>
      <p:cxnSp>
        <p:nvCxnSpPr>
          <p:cNvPr id="698" name="Google Shape;698;p50"/>
          <p:cNvCxnSpPr/>
          <p:nvPr/>
        </p:nvCxnSpPr>
        <p:spPr>
          <a:xfrm>
            <a:off x="742900" y="2345650"/>
            <a:ext cx="258600" cy="0"/>
          </a:xfrm>
          <a:prstGeom prst="straightConnector1">
            <a:avLst/>
          </a:prstGeom>
          <a:noFill/>
          <a:ln cap="flat" cmpd="sng" w="19050">
            <a:solidFill>
              <a:schemeClr val="dk2"/>
            </a:solidFill>
            <a:prstDash val="solid"/>
            <a:round/>
            <a:headEnd len="med" w="med" type="none"/>
            <a:tailEnd len="med" w="med" type="none"/>
          </a:ln>
        </p:spPr>
      </p:cxnSp>
      <p:sp>
        <p:nvSpPr>
          <p:cNvPr id="699" name="Google Shape;699;p50"/>
          <p:cNvSpPr txBox="1"/>
          <p:nvPr/>
        </p:nvSpPr>
        <p:spPr>
          <a:xfrm>
            <a:off x="310150" y="2627050"/>
            <a:ext cx="1135500" cy="2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System Admin</a:t>
            </a:r>
            <a:endParaRPr/>
          </a:p>
        </p:txBody>
      </p:sp>
      <p:sp>
        <p:nvSpPr>
          <p:cNvPr id="700" name="Google Shape;700;p50"/>
          <p:cNvSpPr/>
          <p:nvPr/>
        </p:nvSpPr>
        <p:spPr>
          <a:xfrm>
            <a:off x="817250" y="4734775"/>
            <a:ext cx="247500" cy="2715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01" name="Google Shape;701;p50"/>
          <p:cNvCxnSpPr>
            <a:stCxn id="700" idx="4"/>
          </p:cNvCxnSpPr>
          <p:nvPr/>
        </p:nvCxnSpPr>
        <p:spPr>
          <a:xfrm>
            <a:off x="941000" y="5006275"/>
            <a:ext cx="0" cy="346800"/>
          </a:xfrm>
          <a:prstGeom prst="straightConnector1">
            <a:avLst/>
          </a:prstGeom>
          <a:noFill/>
          <a:ln cap="flat" cmpd="sng" w="19050">
            <a:solidFill>
              <a:schemeClr val="dk2"/>
            </a:solidFill>
            <a:prstDash val="solid"/>
            <a:round/>
            <a:headEnd len="med" w="med" type="none"/>
            <a:tailEnd len="med" w="med" type="none"/>
          </a:ln>
        </p:spPr>
      </p:cxnSp>
      <p:cxnSp>
        <p:nvCxnSpPr>
          <p:cNvPr id="702" name="Google Shape;702;p50"/>
          <p:cNvCxnSpPr/>
          <p:nvPr/>
        </p:nvCxnSpPr>
        <p:spPr>
          <a:xfrm flipH="1">
            <a:off x="862400" y="5353075"/>
            <a:ext cx="78600" cy="146100"/>
          </a:xfrm>
          <a:prstGeom prst="straightConnector1">
            <a:avLst/>
          </a:prstGeom>
          <a:noFill/>
          <a:ln cap="flat" cmpd="sng" w="19050">
            <a:solidFill>
              <a:schemeClr val="dk2"/>
            </a:solidFill>
            <a:prstDash val="solid"/>
            <a:round/>
            <a:headEnd len="med" w="med" type="none"/>
            <a:tailEnd len="med" w="med" type="none"/>
          </a:ln>
        </p:spPr>
      </p:cxnSp>
      <p:cxnSp>
        <p:nvCxnSpPr>
          <p:cNvPr id="703" name="Google Shape;703;p50"/>
          <p:cNvCxnSpPr/>
          <p:nvPr/>
        </p:nvCxnSpPr>
        <p:spPr>
          <a:xfrm>
            <a:off x="941000" y="5353075"/>
            <a:ext cx="78600" cy="146100"/>
          </a:xfrm>
          <a:prstGeom prst="straightConnector1">
            <a:avLst/>
          </a:prstGeom>
          <a:noFill/>
          <a:ln cap="flat" cmpd="sng" w="19050">
            <a:solidFill>
              <a:schemeClr val="dk2"/>
            </a:solidFill>
            <a:prstDash val="solid"/>
            <a:round/>
            <a:headEnd len="med" w="med" type="none"/>
            <a:tailEnd len="med" w="med" type="none"/>
          </a:ln>
        </p:spPr>
      </p:cxnSp>
      <p:cxnSp>
        <p:nvCxnSpPr>
          <p:cNvPr id="704" name="Google Shape;704;p50"/>
          <p:cNvCxnSpPr/>
          <p:nvPr/>
        </p:nvCxnSpPr>
        <p:spPr>
          <a:xfrm>
            <a:off x="806000" y="5150750"/>
            <a:ext cx="258600" cy="0"/>
          </a:xfrm>
          <a:prstGeom prst="straightConnector1">
            <a:avLst/>
          </a:prstGeom>
          <a:noFill/>
          <a:ln cap="flat" cmpd="sng" w="19050">
            <a:solidFill>
              <a:schemeClr val="dk2"/>
            </a:solidFill>
            <a:prstDash val="solid"/>
            <a:round/>
            <a:headEnd len="med" w="med" type="none"/>
            <a:tailEnd len="med" w="med" type="none"/>
          </a:ln>
        </p:spPr>
      </p:cxnSp>
      <p:sp>
        <p:nvSpPr>
          <p:cNvPr id="705" name="Google Shape;705;p50"/>
          <p:cNvSpPr txBox="1"/>
          <p:nvPr/>
        </p:nvSpPr>
        <p:spPr>
          <a:xfrm>
            <a:off x="373250" y="5432150"/>
            <a:ext cx="1135500" cy="2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Instructor</a:t>
            </a:r>
            <a:endParaRPr/>
          </a:p>
        </p:txBody>
      </p:sp>
      <p:sp>
        <p:nvSpPr>
          <p:cNvPr id="706" name="Google Shape;706;p50"/>
          <p:cNvSpPr/>
          <p:nvPr/>
        </p:nvSpPr>
        <p:spPr>
          <a:xfrm>
            <a:off x="2494850" y="3418675"/>
            <a:ext cx="1641300" cy="5733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Distribute Assignment</a:t>
            </a:r>
            <a:endParaRPr/>
          </a:p>
        </p:txBody>
      </p:sp>
      <p:sp>
        <p:nvSpPr>
          <p:cNvPr id="707" name="Google Shape;707;p50"/>
          <p:cNvSpPr/>
          <p:nvPr/>
        </p:nvSpPr>
        <p:spPr>
          <a:xfrm>
            <a:off x="2494850" y="4306150"/>
            <a:ext cx="1641300" cy="5733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Post Solutions</a:t>
            </a:r>
            <a:endParaRPr/>
          </a:p>
        </p:txBody>
      </p:sp>
      <p:sp>
        <p:nvSpPr>
          <p:cNvPr id="708" name="Google Shape;708;p50"/>
          <p:cNvSpPr/>
          <p:nvPr/>
        </p:nvSpPr>
        <p:spPr>
          <a:xfrm>
            <a:off x="2494850" y="5281250"/>
            <a:ext cx="1641300" cy="5733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Distribute Grades</a:t>
            </a:r>
            <a:endParaRPr/>
          </a:p>
        </p:txBody>
      </p:sp>
      <p:cxnSp>
        <p:nvCxnSpPr>
          <p:cNvPr id="709" name="Google Shape;709;p50"/>
          <p:cNvCxnSpPr>
            <a:endCxn id="706" idx="1"/>
          </p:cNvCxnSpPr>
          <p:nvPr/>
        </p:nvCxnSpPr>
        <p:spPr>
          <a:xfrm flipH="1" rot="10800000">
            <a:off x="1276850" y="3705325"/>
            <a:ext cx="1218000" cy="1448100"/>
          </a:xfrm>
          <a:prstGeom prst="straightConnector1">
            <a:avLst/>
          </a:prstGeom>
          <a:noFill/>
          <a:ln cap="flat" cmpd="sng" w="19050">
            <a:solidFill>
              <a:schemeClr val="dk2"/>
            </a:solidFill>
            <a:prstDash val="solid"/>
            <a:round/>
            <a:headEnd len="med" w="med" type="none"/>
            <a:tailEnd len="med" w="med" type="none"/>
          </a:ln>
        </p:spPr>
      </p:cxnSp>
      <p:cxnSp>
        <p:nvCxnSpPr>
          <p:cNvPr id="710" name="Google Shape;710;p50"/>
          <p:cNvCxnSpPr>
            <a:endCxn id="707" idx="1"/>
          </p:cNvCxnSpPr>
          <p:nvPr/>
        </p:nvCxnSpPr>
        <p:spPr>
          <a:xfrm flipH="1" rot="10800000">
            <a:off x="1333850" y="4592800"/>
            <a:ext cx="1161000" cy="537900"/>
          </a:xfrm>
          <a:prstGeom prst="straightConnector1">
            <a:avLst/>
          </a:prstGeom>
          <a:noFill/>
          <a:ln cap="flat" cmpd="sng" w="19050">
            <a:solidFill>
              <a:schemeClr val="dk2"/>
            </a:solidFill>
            <a:prstDash val="solid"/>
            <a:round/>
            <a:headEnd len="med" w="med" type="none"/>
            <a:tailEnd len="med" w="med" type="none"/>
          </a:ln>
        </p:spPr>
      </p:cxnSp>
      <p:cxnSp>
        <p:nvCxnSpPr>
          <p:cNvPr id="711" name="Google Shape;711;p50"/>
          <p:cNvCxnSpPr>
            <a:endCxn id="708" idx="1"/>
          </p:cNvCxnSpPr>
          <p:nvPr/>
        </p:nvCxnSpPr>
        <p:spPr>
          <a:xfrm>
            <a:off x="1333850" y="5130800"/>
            <a:ext cx="1161000" cy="437100"/>
          </a:xfrm>
          <a:prstGeom prst="straightConnector1">
            <a:avLst/>
          </a:prstGeom>
          <a:noFill/>
          <a:ln cap="flat" cmpd="sng" w="19050">
            <a:solidFill>
              <a:schemeClr val="dk2"/>
            </a:solidFill>
            <a:prstDash val="solid"/>
            <a:round/>
            <a:headEnd len="med" w="med" type="none"/>
            <a:tailEnd len="med" w="med" type="none"/>
          </a:ln>
        </p:spPr>
      </p:cxnSp>
      <p:sp>
        <p:nvSpPr>
          <p:cNvPr id="712" name="Google Shape;712;p50"/>
          <p:cNvSpPr/>
          <p:nvPr/>
        </p:nvSpPr>
        <p:spPr>
          <a:xfrm>
            <a:off x="4918025" y="2201175"/>
            <a:ext cx="1641300" cy="5733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Remind Student</a:t>
            </a:r>
            <a:endParaRPr/>
          </a:p>
        </p:txBody>
      </p:sp>
      <p:sp>
        <p:nvSpPr>
          <p:cNvPr id="713" name="Google Shape;713;p50"/>
          <p:cNvSpPr/>
          <p:nvPr/>
        </p:nvSpPr>
        <p:spPr>
          <a:xfrm>
            <a:off x="4918025" y="3001200"/>
            <a:ext cx="1641300" cy="5733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Get Assignment</a:t>
            </a:r>
            <a:endParaRPr/>
          </a:p>
        </p:txBody>
      </p:sp>
      <p:sp>
        <p:nvSpPr>
          <p:cNvPr id="714" name="Google Shape;714;p50"/>
          <p:cNvSpPr/>
          <p:nvPr/>
        </p:nvSpPr>
        <p:spPr>
          <a:xfrm>
            <a:off x="4918025" y="3801225"/>
            <a:ext cx="1641300" cy="5733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Submit Assignment</a:t>
            </a:r>
            <a:endParaRPr/>
          </a:p>
        </p:txBody>
      </p:sp>
      <p:sp>
        <p:nvSpPr>
          <p:cNvPr id="715" name="Google Shape;715;p50"/>
          <p:cNvSpPr/>
          <p:nvPr/>
        </p:nvSpPr>
        <p:spPr>
          <a:xfrm>
            <a:off x="4918025" y="4601250"/>
            <a:ext cx="1641300" cy="5733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Get Solutions</a:t>
            </a:r>
            <a:endParaRPr/>
          </a:p>
        </p:txBody>
      </p:sp>
      <p:sp>
        <p:nvSpPr>
          <p:cNvPr id="716" name="Google Shape;716;p50"/>
          <p:cNvSpPr/>
          <p:nvPr/>
        </p:nvSpPr>
        <p:spPr>
          <a:xfrm>
            <a:off x="4918025" y="5353075"/>
            <a:ext cx="1641300" cy="5733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Get Grade</a:t>
            </a:r>
            <a:endParaRPr/>
          </a:p>
        </p:txBody>
      </p:sp>
      <p:cxnSp>
        <p:nvCxnSpPr>
          <p:cNvPr id="717" name="Google Shape;717;p50"/>
          <p:cNvCxnSpPr>
            <a:stCxn id="712" idx="3"/>
          </p:cNvCxnSpPr>
          <p:nvPr/>
        </p:nvCxnSpPr>
        <p:spPr>
          <a:xfrm flipH="1" rot="10800000">
            <a:off x="6559325" y="2277825"/>
            <a:ext cx="1404300" cy="210000"/>
          </a:xfrm>
          <a:prstGeom prst="straightConnector1">
            <a:avLst/>
          </a:prstGeom>
          <a:noFill/>
          <a:ln cap="flat" cmpd="sng" w="19050">
            <a:solidFill>
              <a:schemeClr val="dk2"/>
            </a:solidFill>
            <a:prstDash val="solid"/>
            <a:round/>
            <a:headEnd len="med" w="med" type="none"/>
            <a:tailEnd len="med" w="med" type="none"/>
          </a:ln>
        </p:spPr>
      </p:cxnSp>
      <p:cxnSp>
        <p:nvCxnSpPr>
          <p:cNvPr id="718" name="Google Shape;718;p50"/>
          <p:cNvCxnSpPr>
            <a:stCxn id="713" idx="3"/>
          </p:cNvCxnSpPr>
          <p:nvPr/>
        </p:nvCxnSpPr>
        <p:spPr>
          <a:xfrm flipH="1" rot="10800000">
            <a:off x="6559325" y="2357850"/>
            <a:ext cx="1392900" cy="930000"/>
          </a:xfrm>
          <a:prstGeom prst="straightConnector1">
            <a:avLst/>
          </a:prstGeom>
          <a:noFill/>
          <a:ln cap="flat" cmpd="sng" w="19050">
            <a:solidFill>
              <a:schemeClr val="dk2"/>
            </a:solidFill>
            <a:prstDash val="solid"/>
            <a:round/>
            <a:headEnd len="med" w="med" type="none"/>
            <a:tailEnd len="med" w="med" type="none"/>
          </a:ln>
        </p:spPr>
      </p:cxnSp>
      <p:cxnSp>
        <p:nvCxnSpPr>
          <p:cNvPr id="719" name="Google Shape;719;p50"/>
          <p:cNvCxnSpPr>
            <a:stCxn id="714" idx="3"/>
          </p:cNvCxnSpPr>
          <p:nvPr/>
        </p:nvCxnSpPr>
        <p:spPr>
          <a:xfrm flipH="1" rot="10800000">
            <a:off x="6559325" y="2380575"/>
            <a:ext cx="1370100" cy="1707300"/>
          </a:xfrm>
          <a:prstGeom prst="straightConnector1">
            <a:avLst/>
          </a:prstGeom>
          <a:noFill/>
          <a:ln cap="flat" cmpd="sng" w="19050">
            <a:solidFill>
              <a:schemeClr val="dk2"/>
            </a:solidFill>
            <a:prstDash val="solid"/>
            <a:round/>
            <a:headEnd len="med" w="med" type="none"/>
            <a:tailEnd len="med" w="med" type="none"/>
          </a:ln>
        </p:spPr>
      </p:cxnSp>
      <p:cxnSp>
        <p:nvCxnSpPr>
          <p:cNvPr id="720" name="Google Shape;720;p50"/>
          <p:cNvCxnSpPr>
            <a:stCxn id="715" idx="3"/>
          </p:cNvCxnSpPr>
          <p:nvPr/>
        </p:nvCxnSpPr>
        <p:spPr>
          <a:xfrm flipH="1" rot="10800000">
            <a:off x="6559325" y="2300700"/>
            <a:ext cx="1438500" cy="2587200"/>
          </a:xfrm>
          <a:prstGeom prst="straightConnector1">
            <a:avLst/>
          </a:prstGeom>
          <a:noFill/>
          <a:ln cap="flat" cmpd="sng" w="19050">
            <a:solidFill>
              <a:schemeClr val="dk2"/>
            </a:solidFill>
            <a:prstDash val="solid"/>
            <a:round/>
            <a:headEnd len="med" w="med" type="none"/>
            <a:tailEnd len="med" w="med" type="none"/>
          </a:ln>
        </p:spPr>
      </p:cxnSp>
      <p:cxnSp>
        <p:nvCxnSpPr>
          <p:cNvPr id="721" name="Google Shape;721;p50"/>
          <p:cNvCxnSpPr>
            <a:stCxn id="716" idx="3"/>
          </p:cNvCxnSpPr>
          <p:nvPr/>
        </p:nvCxnSpPr>
        <p:spPr>
          <a:xfrm flipH="1" rot="10800000">
            <a:off x="6559325" y="2323525"/>
            <a:ext cx="1415700" cy="3316200"/>
          </a:xfrm>
          <a:prstGeom prst="straightConnector1">
            <a:avLst/>
          </a:prstGeom>
          <a:noFill/>
          <a:ln cap="flat" cmpd="sng" w="19050">
            <a:solidFill>
              <a:schemeClr val="dk2"/>
            </a:solidFill>
            <a:prstDash val="solid"/>
            <a:round/>
            <a:headEnd len="med" w="med" type="none"/>
            <a:tailEnd len="med" w="med" type="none"/>
          </a:ln>
        </p:spPr>
      </p:cxnSp>
      <p:sp>
        <p:nvSpPr>
          <p:cNvPr id="722" name="Google Shape;722;p5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6" name="Shape 726"/>
        <p:cNvGrpSpPr/>
        <p:nvPr/>
      </p:nvGrpSpPr>
      <p:grpSpPr>
        <a:xfrm>
          <a:off x="0" y="0"/>
          <a:ext cx="0" cy="0"/>
          <a:chOff x="0" y="0"/>
          <a:chExt cx="0" cy="0"/>
        </a:xfrm>
      </p:grpSpPr>
      <p:sp>
        <p:nvSpPr>
          <p:cNvPr id="727" name="Google Shape;727;p5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HACS Use Case: </a:t>
            </a:r>
            <a:endParaRPr/>
          </a:p>
          <a:p>
            <a:pPr indent="0" lvl="0" marL="0" rtl="0" algn="l">
              <a:spcBef>
                <a:spcPts val="0"/>
              </a:spcBef>
              <a:spcAft>
                <a:spcPts val="0"/>
              </a:spcAft>
              <a:buNone/>
            </a:pPr>
            <a:r>
              <a:rPr lang="en"/>
              <a:t>Distribute Assignment</a:t>
            </a:r>
            <a:endParaRPr/>
          </a:p>
        </p:txBody>
      </p:sp>
      <p:sp>
        <p:nvSpPr>
          <p:cNvPr id="728" name="Google Shape;728;p5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SzPts val="2400"/>
              <a:buChar char="●"/>
            </a:pPr>
            <a:r>
              <a:rPr b="1" lang="en" sz="2400"/>
              <a:t>Use Case: Distribute Assignment</a:t>
            </a:r>
            <a:endParaRPr b="1" sz="2400"/>
          </a:p>
          <a:p>
            <a:pPr indent="-381000" lvl="0" marL="457200" marR="0" rtl="0" algn="l">
              <a:lnSpc>
                <a:spcPct val="100000"/>
              </a:lnSpc>
              <a:spcBef>
                <a:spcPts val="0"/>
              </a:spcBef>
              <a:spcAft>
                <a:spcPts val="0"/>
              </a:spcAft>
              <a:buSzPts val="2400"/>
              <a:buChar char="●"/>
            </a:pPr>
            <a:r>
              <a:rPr b="1" lang="en" sz="2400"/>
              <a:t>Actors: </a:t>
            </a:r>
            <a:r>
              <a:rPr lang="en" sz="1800"/>
              <a:t>Instructor (initiator)</a:t>
            </a:r>
            <a:endParaRPr sz="1800"/>
          </a:p>
          <a:p>
            <a:pPr indent="-381000" lvl="0" marL="457200" marR="0" rtl="0" algn="l">
              <a:lnSpc>
                <a:spcPct val="100000"/>
              </a:lnSpc>
              <a:spcBef>
                <a:spcPts val="0"/>
              </a:spcBef>
              <a:spcAft>
                <a:spcPts val="0"/>
              </a:spcAft>
              <a:buSzPts val="2400"/>
              <a:buChar char="●"/>
            </a:pPr>
            <a:r>
              <a:rPr b="1" lang="en" sz="2400"/>
              <a:t>Description:</a:t>
            </a:r>
            <a:endParaRPr b="1" sz="2400"/>
          </a:p>
          <a:p>
            <a:pPr indent="-330200" lvl="1" marL="914400" marR="0" rtl="0" algn="l">
              <a:lnSpc>
                <a:spcPct val="100000"/>
              </a:lnSpc>
              <a:spcBef>
                <a:spcPts val="0"/>
              </a:spcBef>
              <a:spcAft>
                <a:spcPts val="0"/>
              </a:spcAft>
              <a:buClr>
                <a:schemeClr val="dk1"/>
              </a:buClr>
              <a:buSzPts val="1600"/>
              <a:buFont typeface="Arial"/>
              <a:buChar char="○"/>
            </a:pPr>
            <a:r>
              <a:rPr lang="en" sz="1600"/>
              <a:t>The Instructor uploads an assignment to the system.</a:t>
            </a:r>
            <a:endParaRPr sz="1600"/>
          </a:p>
          <a:p>
            <a:pPr indent="-330200" lvl="1" marL="914400" marR="0" rtl="0" algn="l">
              <a:lnSpc>
                <a:spcPct val="100000"/>
              </a:lnSpc>
              <a:spcBef>
                <a:spcPts val="0"/>
              </a:spcBef>
              <a:spcAft>
                <a:spcPts val="0"/>
              </a:spcAft>
              <a:buSzPts val="1600"/>
              <a:buChar char="○"/>
            </a:pPr>
            <a:r>
              <a:rPr lang="en" sz="1600"/>
              <a:t>If the upload completes successfully, the Instructor will be asked to evaluate a preview of the file.</a:t>
            </a:r>
            <a:endParaRPr sz="1600"/>
          </a:p>
          <a:p>
            <a:pPr indent="-330200" lvl="1" marL="914400" marR="0" rtl="0" algn="l">
              <a:lnSpc>
                <a:spcPct val="100000"/>
              </a:lnSpc>
              <a:spcBef>
                <a:spcPts val="0"/>
              </a:spcBef>
              <a:spcAft>
                <a:spcPts val="0"/>
              </a:spcAft>
              <a:buSzPts val="1600"/>
              <a:buChar char="○"/>
            </a:pPr>
            <a:r>
              <a:rPr lang="en" sz="1600"/>
              <a:t>If the Instructor approves the file preview, HACS will ask for a due date.</a:t>
            </a:r>
            <a:endParaRPr sz="1600"/>
          </a:p>
          <a:p>
            <a:pPr indent="-330200" lvl="1" marL="914400" marR="0" rtl="0" algn="l">
              <a:lnSpc>
                <a:spcPct val="100000"/>
              </a:lnSpc>
              <a:spcBef>
                <a:spcPts val="0"/>
              </a:spcBef>
              <a:spcAft>
                <a:spcPts val="0"/>
              </a:spcAft>
              <a:buSzPts val="1600"/>
              <a:buChar char="○"/>
            </a:pPr>
            <a:r>
              <a:rPr lang="en" sz="1600"/>
              <a:t>Once the due date is submitted, the assignment will be added to the system and made readable for students, and the Instructor will be returned to the main menu.</a:t>
            </a:r>
            <a:endParaRPr sz="1600"/>
          </a:p>
          <a:p>
            <a:pPr indent="-381000" lvl="0" marL="457200" marR="0" rtl="0" algn="l">
              <a:lnSpc>
                <a:spcPct val="100000"/>
              </a:lnSpc>
              <a:spcBef>
                <a:spcPts val="0"/>
              </a:spcBef>
              <a:spcAft>
                <a:spcPts val="0"/>
              </a:spcAft>
              <a:buSzPts val="2400"/>
              <a:buChar char="●"/>
            </a:pPr>
            <a:r>
              <a:rPr b="1" lang="en" sz="2400"/>
              <a:t>Exception Paths: </a:t>
            </a:r>
            <a:r>
              <a:rPr lang="en" sz="1800"/>
              <a:t>If the file upload fails, an error message will be displayed, and the Instructor returned to the main menu.</a:t>
            </a:r>
            <a:endParaRPr b="1" sz="2400"/>
          </a:p>
          <a:p>
            <a:pPr indent="-381000" lvl="0" marL="457200" marR="0" rtl="0" algn="l">
              <a:lnSpc>
                <a:spcPct val="100000"/>
              </a:lnSpc>
              <a:spcBef>
                <a:spcPts val="0"/>
              </a:spcBef>
              <a:spcAft>
                <a:spcPts val="0"/>
              </a:spcAft>
              <a:buSzPts val="2400"/>
              <a:buChar char="●"/>
            </a:pPr>
            <a:r>
              <a:rPr b="1" lang="en" sz="2400"/>
              <a:t>Alternate Paths: </a:t>
            </a:r>
            <a:r>
              <a:rPr lang="en" sz="1800"/>
              <a:t>At any time, the Instructor may click the cancel button to return to the main menu.</a:t>
            </a:r>
            <a:endParaRPr sz="1800"/>
          </a:p>
          <a:p>
            <a:pPr indent="-381000" lvl="0" marL="457200" marR="0" rtl="0" algn="l">
              <a:lnSpc>
                <a:spcPct val="100000"/>
              </a:lnSpc>
              <a:spcBef>
                <a:spcPts val="0"/>
              </a:spcBef>
              <a:spcAft>
                <a:spcPts val="0"/>
              </a:spcAft>
              <a:buSzPts val="2400"/>
              <a:buChar char="●"/>
            </a:pPr>
            <a:r>
              <a:rPr b="1" lang="en" sz="2400"/>
              <a:t>Preconditions: </a:t>
            </a:r>
            <a:r>
              <a:rPr lang="en" sz="1800"/>
              <a:t>Use Case “Configure HACS” must be performed before assignments can be distributed.</a:t>
            </a:r>
            <a:endParaRPr sz="1800"/>
          </a:p>
          <a:p>
            <a:pPr indent="0" lvl="0" marL="0" marR="0" rtl="0" algn="l">
              <a:lnSpc>
                <a:spcPct val="100000"/>
              </a:lnSpc>
              <a:spcBef>
                <a:spcPts val="600"/>
              </a:spcBef>
              <a:spcAft>
                <a:spcPts val="0"/>
              </a:spcAft>
              <a:buNone/>
            </a:pPr>
            <a:r>
              <a:t/>
            </a:r>
            <a:endParaRPr b="1" sz="2400"/>
          </a:p>
        </p:txBody>
      </p:sp>
      <p:sp>
        <p:nvSpPr>
          <p:cNvPr id="729" name="Google Shape;729;p5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3" name="Shape 733"/>
        <p:cNvGrpSpPr/>
        <p:nvPr/>
      </p:nvGrpSpPr>
      <p:grpSpPr>
        <a:xfrm>
          <a:off x="0" y="0"/>
          <a:ext cx="0" cy="0"/>
          <a:chOff x="0" y="0"/>
          <a:chExt cx="0" cy="0"/>
        </a:xfrm>
      </p:grpSpPr>
      <p:sp>
        <p:nvSpPr>
          <p:cNvPr id="734" name="Google Shape;734;p52"/>
          <p:cNvSpPr/>
          <p:nvPr/>
        </p:nvSpPr>
        <p:spPr>
          <a:xfrm>
            <a:off x="2204450" y="1671075"/>
            <a:ext cx="4913100" cy="45900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HACS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35" name="Google Shape;735;p52"/>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HACS Use Case Diagram</a:t>
            </a:r>
            <a:endParaRPr/>
          </a:p>
        </p:txBody>
      </p:sp>
      <p:sp>
        <p:nvSpPr>
          <p:cNvPr id="736" name="Google Shape;736;p52"/>
          <p:cNvSpPr/>
          <p:nvPr/>
        </p:nvSpPr>
        <p:spPr>
          <a:xfrm>
            <a:off x="2494850" y="2090925"/>
            <a:ext cx="1641300" cy="5733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Configure HACS</a:t>
            </a:r>
            <a:endParaRPr/>
          </a:p>
        </p:txBody>
      </p:sp>
      <p:cxnSp>
        <p:nvCxnSpPr>
          <p:cNvPr id="737" name="Google Shape;737;p52"/>
          <p:cNvCxnSpPr>
            <a:endCxn id="736" idx="1"/>
          </p:cNvCxnSpPr>
          <p:nvPr/>
        </p:nvCxnSpPr>
        <p:spPr>
          <a:xfrm flipH="1" rot="10800000">
            <a:off x="1345250" y="2377575"/>
            <a:ext cx="1149600" cy="3000"/>
          </a:xfrm>
          <a:prstGeom prst="straightConnector1">
            <a:avLst/>
          </a:prstGeom>
          <a:noFill/>
          <a:ln cap="flat" cmpd="sng" w="19050">
            <a:solidFill>
              <a:schemeClr val="dk2"/>
            </a:solidFill>
            <a:prstDash val="solid"/>
            <a:round/>
            <a:headEnd len="med" w="med" type="none"/>
            <a:tailEnd len="med" w="med" type="none"/>
          </a:ln>
        </p:spPr>
      </p:cxnSp>
      <p:sp>
        <p:nvSpPr>
          <p:cNvPr id="738" name="Google Shape;738;p52"/>
          <p:cNvSpPr/>
          <p:nvPr/>
        </p:nvSpPr>
        <p:spPr>
          <a:xfrm>
            <a:off x="8142350" y="1929663"/>
            <a:ext cx="247500" cy="2715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39" name="Google Shape;739;p52"/>
          <p:cNvCxnSpPr>
            <a:stCxn id="738" idx="4"/>
          </p:cNvCxnSpPr>
          <p:nvPr/>
        </p:nvCxnSpPr>
        <p:spPr>
          <a:xfrm>
            <a:off x="8266100" y="2201163"/>
            <a:ext cx="0" cy="346800"/>
          </a:xfrm>
          <a:prstGeom prst="straightConnector1">
            <a:avLst/>
          </a:prstGeom>
          <a:noFill/>
          <a:ln cap="flat" cmpd="sng" w="19050">
            <a:solidFill>
              <a:schemeClr val="dk2"/>
            </a:solidFill>
            <a:prstDash val="solid"/>
            <a:round/>
            <a:headEnd len="med" w="med" type="none"/>
            <a:tailEnd len="med" w="med" type="none"/>
          </a:ln>
        </p:spPr>
      </p:cxnSp>
      <p:cxnSp>
        <p:nvCxnSpPr>
          <p:cNvPr id="740" name="Google Shape;740;p52"/>
          <p:cNvCxnSpPr/>
          <p:nvPr/>
        </p:nvCxnSpPr>
        <p:spPr>
          <a:xfrm flipH="1">
            <a:off x="8187500" y="2547963"/>
            <a:ext cx="78600" cy="146100"/>
          </a:xfrm>
          <a:prstGeom prst="straightConnector1">
            <a:avLst/>
          </a:prstGeom>
          <a:noFill/>
          <a:ln cap="flat" cmpd="sng" w="19050">
            <a:solidFill>
              <a:schemeClr val="dk2"/>
            </a:solidFill>
            <a:prstDash val="solid"/>
            <a:round/>
            <a:headEnd len="med" w="med" type="none"/>
            <a:tailEnd len="med" w="med" type="none"/>
          </a:ln>
        </p:spPr>
      </p:cxnSp>
      <p:cxnSp>
        <p:nvCxnSpPr>
          <p:cNvPr id="741" name="Google Shape;741;p52"/>
          <p:cNvCxnSpPr/>
          <p:nvPr/>
        </p:nvCxnSpPr>
        <p:spPr>
          <a:xfrm>
            <a:off x="8266100" y="2547963"/>
            <a:ext cx="78600" cy="146100"/>
          </a:xfrm>
          <a:prstGeom prst="straightConnector1">
            <a:avLst/>
          </a:prstGeom>
          <a:noFill/>
          <a:ln cap="flat" cmpd="sng" w="19050">
            <a:solidFill>
              <a:schemeClr val="dk2"/>
            </a:solidFill>
            <a:prstDash val="solid"/>
            <a:round/>
            <a:headEnd len="med" w="med" type="none"/>
            <a:tailEnd len="med" w="med" type="none"/>
          </a:ln>
        </p:spPr>
      </p:cxnSp>
      <p:cxnSp>
        <p:nvCxnSpPr>
          <p:cNvPr id="742" name="Google Shape;742;p52"/>
          <p:cNvCxnSpPr/>
          <p:nvPr/>
        </p:nvCxnSpPr>
        <p:spPr>
          <a:xfrm>
            <a:off x="8131100" y="2345638"/>
            <a:ext cx="258600" cy="0"/>
          </a:xfrm>
          <a:prstGeom prst="straightConnector1">
            <a:avLst/>
          </a:prstGeom>
          <a:noFill/>
          <a:ln cap="flat" cmpd="sng" w="19050">
            <a:solidFill>
              <a:schemeClr val="dk2"/>
            </a:solidFill>
            <a:prstDash val="solid"/>
            <a:round/>
            <a:headEnd len="med" w="med" type="none"/>
            <a:tailEnd len="med" w="med" type="none"/>
          </a:ln>
        </p:spPr>
      </p:cxnSp>
      <p:sp>
        <p:nvSpPr>
          <p:cNvPr id="743" name="Google Shape;743;p52"/>
          <p:cNvSpPr txBox="1"/>
          <p:nvPr/>
        </p:nvSpPr>
        <p:spPr>
          <a:xfrm>
            <a:off x="7698350" y="2627038"/>
            <a:ext cx="1135500" cy="2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Student</a:t>
            </a:r>
            <a:endParaRPr/>
          </a:p>
        </p:txBody>
      </p:sp>
      <p:sp>
        <p:nvSpPr>
          <p:cNvPr id="744" name="Google Shape;744;p52"/>
          <p:cNvSpPr/>
          <p:nvPr/>
        </p:nvSpPr>
        <p:spPr>
          <a:xfrm>
            <a:off x="754150" y="1929675"/>
            <a:ext cx="247500" cy="2715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45" name="Google Shape;745;p52"/>
          <p:cNvCxnSpPr>
            <a:stCxn id="744" idx="4"/>
          </p:cNvCxnSpPr>
          <p:nvPr/>
        </p:nvCxnSpPr>
        <p:spPr>
          <a:xfrm>
            <a:off x="877900" y="2201175"/>
            <a:ext cx="0" cy="346800"/>
          </a:xfrm>
          <a:prstGeom prst="straightConnector1">
            <a:avLst/>
          </a:prstGeom>
          <a:noFill/>
          <a:ln cap="flat" cmpd="sng" w="19050">
            <a:solidFill>
              <a:schemeClr val="dk2"/>
            </a:solidFill>
            <a:prstDash val="solid"/>
            <a:round/>
            <a:headEnd len="med" w="med" type="none"/>
            <a:tailEnd len="med" w="med" type="none"/>
          </a:ln>
        </p:spPr>
      </p:cxnSp>
      <p:cxnSp>
        <p:nvCxnSpPr>
          <p:cNvPr id="746" name="Google Shape;746;p52"/>
          <p:cNvCxnSpPr/>
          <p:nvPr/>
        </p:nvCxnSpPr>
        <p:spPr>
          <a:xfrm flipH="1">
            <a:off x="799300" y="2547975"/>
            <a:ext cx="78600" cy="146100"/>
          </a:xfrm>
          <a:prstGeom prst="straightConnector1">
            <a:avLst/>
          </a:prstGeom>
          <a:noFill/>
          <a:ln cap="flat" cmpd="sng" w="19050">
            <a:solidFill>
              <a:schemeClr val="dk2"/>
            </a:solidFill>
            <a:prstDash val="solid"/>
            <a:round/>
            <a:headEnd len="med" w="med" type="none"/>
            <a:tailEnd len="med" w="med" type="none"/>
          </a:ln>
        </p:spPr>
      </p:cxnSp>
      <p:cxnSp>
        <p:nvCxnSpPr>
          <p:cNvPr id="747" name="Google Shape;747;p52"/>
          <p:cNvCxnSpPr/>
          <p:nvPr/>
        </p:nvCxnSpPr>
        <p:spPr>
          <a:xfrm>
            <a:off x="877900" y="2547975"/>
            <a:ext cx="78600" cy="146100"/>
          </a:xfrm>
          <a:prstGeom prst="straightConnector1">
            <a:avLst/>
          </a:prstGeom>
          <a:noFill/>
          <a:ln cap="flat" cmpd="sng" w="19050">
            <a:solidFill>
              <a:schemeClr val="dk2"/>
            </a:solidFill>
            <a:prstDash val="solid"/>
            <a:round/>
            <a:headEnd len="med" w="med" type="none"/>
            <a:tailEnd len="med" w="med" type="none"/>
          </a:ln>
        </p:spPr>
      </p:cxnSp>
      <p:cxnSp>
        <p:nvCxnSpPr>
          <p:cNvPr id="748" name="Google Shape;748;p52"/>
          <p:cNvCxnSpPr/>
          <p:nvPr/>
        </p:nvCxnSpPr>
        <p:spPr>
          <a:xfrm>
            <a:off x="742900" y="2345650"/>
            <a:ext cx="258600" cy="0"/>
          </a:xfrm>
          <a:prstGeom prst="straightConnector1">
            <a:avLst/>
          </a:prstGeom>
          <a:noFill/>
          <a:ln cap="flat" cmpd="sng" w="19050">
            <a:solidFill>
              <a:schemeClr val="dk2"/>
            </a:solidFill>
            <a:prstDash val="solid"/>
            <a:round/>
            <a:headEnd len="med" w="med" type="none"/>
            <a:tailEnd len="med" w="med" type="none"/>
          </a:ln>
        </p:spPr>
      </p:cxnSp>
      <p:sp>
        <p:nvSpPr>
          <p:cNvPr id="749" name="Google Shape;749;p52"/>
          <p:cNvSpPr txBox="1"/>
          <p:nvPr/>
        </p:nvSpPr>
        <p:spPr>
          <a:xfrm>
            <a:off x="310150" y="2627050"/>
            <a:ext cx="1135500" cy="2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System Admin</a:t>
            </a:r>
            <a:endParaRPr/>
          </a:p>
        </p:txBody>
      </p:sp>
      <p:sp>
        <p:nvSpPr>
          <p:cNvPr id="750" name="Google Shape;750;p52"/>
          <p:cNvSpPr/>
          <p:nvPr/>
        </p:nvSpPr>
        <p:spPr>
          <a:xfrm>
            <a:off x="817250" y="4734775"/>
            <a:ext cx="247500" cy="2715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51" name="Google Shape;751;p52"/>
          <p:cNvCxnSpPr>
            <a:stCxn id="750" idx="4"/>
          </p:cNvCxnSpPr>
          <p:nvPr/>
        </p:nvCxnSpPr>
        <p:spPr>
          <a:xfrm>
            <a:off x="941000" y="5006275"/>
            <a:ext cx="0" cy="346800"/>
          </a:xfrm>
          <a:prstGeom prst="straightConnector1">
            <a:avLst/>
          </a:prstGeom>
          <a:noFill/>
          <a:ln cap="flat" cmpd="sng" w="19050">
            <a:solidFill>
              <a:schemeClr val="dk2"/>
            </a:solidFill>
            <a:prstDash val="solid"/>
            <a:round/>
            <a:headEnd len="med" w="med" type="none"/>
            <a:tailEnd len="med" w="med" type="none"/>
          </a:ln>
        </p:spPr>
      </p:cxnSp>
      <p:cxnSp>
        <p:nvCxnSpPr>
          <p:cNvPr id="752" name="Google Shape;752;p52"/>
          <p:cNvCxnSpPr/>
          <p:nvPr/>
        </p:nvCxnSpPr>
        <p:spPr>
          <a:xfrm flipH="1">
            <a:off x="862400" y="5353075"/>
            <a:ext cx="78600" cy="146100"/>
          </a:xfrm>
          <a:prstGeom prst="straightConnector1">
            <a:avLst/>
          </a:prstGeom>
          <a:noFill/>
          <a:ln cap="flat" cmpd="sng" w="19050">
            <a:solidFill>
              <a:schemeClr val="dk2"/>
            </a:solidFill>
            <a:prstDash val="solid"/>
            <a:round/>
            <a:headEnd len="med" w="med" type="none"/>
            <a:tailEnd len="med" w="med" type="none"/>
          </a:ln>
        </p:spPr>
      </p:cxnSp>
      <p:cxnSp>
        <p:nvCxnSpPr>
          <p:cNvPr id="753" name="Google Shape;753;p52"/>
          <p:cNvCxnSpPr/>
          <p:nvPr/>
        </p:nvCxnSpPr>
        <p:spPr>
          <a:xfrm>
            <a:off x="941000" y="5353075"/>
            <a:ext cx="78600" cy="146100"/>
          </a:xfrm>
          <a:prstGeom prst="straightConnector1">
            <a:avLst/>
          </a:prstGeom>
          <a:noFill/>
          <a:ln cap="flat" cmpd="sng" w="19050">
            <a:solidFill>
              <a:schemeClr val="dk2"/>
            </a:solidFill>
            <a:prstDash val="solid"/>
            <a:round/>
            <a:headEnd len="med" w="med" type="none"/>
            <a:tailEnd len="med" w="med" type="none"/>
          </a:ln>
        </p:spPr>
      </p:cxnSp>
      <p:cxnSp>
        <p:nvCxnSpPr>
          <p:cNvPr id="754" name="Google Shape;754;p52"/>
          <p:cNvCxnSpPr/>
          <p:nvPr/>
        </p:nvCxnSpPr>
        <p:spPr>
          <a:xfrm>
            <a:off x="806000" y="5150750"/>
            <a:ext cx="258600" cy="0"/>
          </a:xfrm>
          <a:prstGeom prst="straightConnector1">
            <a:avLst/>
          </a:prstGeom>
          <a:noFill/>
          <a:ln cap="flat" cmpd="sng" w="19050">
            <a:solidFill>
              <a:schemeClr val="dk2"/>
            </a:solidFill>
            <a:prstDash val="solid"/>
            <a:round/>
            <a:headEnd len="med" w="med" type="none"/>
            <a:tailEnd len="med" w="med" type="none"/>
          </a:ln>
        </p:spPr>
      </p:cxnSp>
      <p:sp>
        <p:nvSpPr>
          <p:cNvPr id="755" name="Google Shape;755;p52"/>
          <p:cNvSpPr txBox="1"/>
          <p:nvPr/>
        </p:nvSpPr>
        <p:spPr>
          <a:xfrm>
            <a:off x="373250" y="5432150"/>
            <a:ext cx="1135500" cy="2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Instructor</a:t>
            </a:r>
            <a:endParaRPr/>
          </a:p>
        </p:txBody>
      </p:sp>
      <p:sp>
        <p:nvSpPr>
          <p:cNvPr id="756" name="Google Shape;756;p52"/>
          <p:cNvSpPr/>
          <p:nvPr/>
        </p:nvSpPr>
        <p:spPr>
          <a:xfrm>
            <a:off x="2494850" y="3418675"/>
            <a:ext cx="1641300" cy="5733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Distribute Assignment</a:t>
            </a:r>
            <a:endParaRPr/>
          </a:p>
        </p:txBody>
      </p:sp>
      <p:sp>
        <p:nvSpPr>
          <p:cNvPr id="757" name="Google Shape;757;p52"/>
          <p:cNvSpPr/>
          <p:nvPr/>
        </p:nvSpPr>
        <p:spPr>
          <a:xfrm>
            <a:off x="2494850" y="4306150"/>
            <a:ext cx="1641300" cy="5733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Post Solutions</a:t>
            </a:r>
            <a:endParaRPr/>
          </a:p>
        </p:txBody>
      </p:sp>
      <p:sp>
        <p:nvSpPr>
          <p:cNvPr id="758" name="Google Shape;758;p52"/>
          <p:cNvSpPr/>
          <p:nvPr/>
        </p:nvSpPr>
        <p:spPr>
          <a:xfrm>
            <a:off x="2494850" y="5281250"/>
            <a:ext cx="1641300" cy="5733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Distribute Grades</a:t>
            </a:r>
            <a:endParaRPr/>
          </a:p>
        </p:txBody>
      </p:sp>
      <p:cxnSp>
        <p:nvCxnSpPr>
          <p:cNvPr id="759" name="Google Shape;759;p52"/>
          <p:cNvCxnSpPr>
            <a:endCxn id="756" idx="1"/>
          </p:cNvCxnSpPr>
          <p:nvPr/>
        </p:nvCxnSpPr>
        <p:spPr>
          <a:xfrm flipH="1" rot="10800000">
            <a:off x="1276850" y="3705325"/>
            <a:ext cx="1218000" cy="1448100"/>
          </a:xfrm>
          <a:prstGeom prst="straightConnector1">
            <a:avLst/>
          </a:prstGeom>
          <a:noFill/>
          <a:ln cap="flat" cmpd="sng" w="19050">
            <a:solidFill>
              <a:schemeClr val="dk2"/>
            </a:solidFill>
            <a:prstDash val="solid"/>
            <a:round/>
            <a:headEnd len="med" w="med" type="none"/>
            <a:tailEnd len="med" w="med" type="none"/>
          </a:ln>
        </p:spPr>
      </p:cxnSp>
      <p:cxnSp>
        <p:nvCxnSpPr>
          <p:cNvPr id="760" name="Google Shape;760;p52"/>
          <p:cNvCxnSpPr>
            <a:endCxn id="757" idx="1"/>
          </p:cNvCxnSpPr>
          <p:nvPr/>
        </p:nvCxnSpPr>
        <p:spPr>
          <a:xfrm flipH="1" rot="10800000">
            <a:off x="1333850" y="4592800"/>
            <a:ext cx="1161000" cy="537900"/>
          </a:xfrm>
          <a:prstGeom prst="straightConnector1">
            <a:avLst/>
          </a:prstGeom>
          <a:noFill/>
          <a:ln cap="flat" cmpd="sng" w="19050">
            <a:solidFill>
              <a:schemeClr val="dk2"/>
            </a:solidFill>
            <a:prstDash val="solid"/>
            <a:round/>
            <a:headEnd len="med" w="med" type="none"/>
            <a:tailEnd len="med" w="med" type="none"/>
          </a:ln>
        </p:spPr>
      </p:cxnSp>
      <p:cxnSp>
        <p:nvCxnSpPr>
          <p:cNvPr id="761" name="Google Shape;761;p52"/>
          <p:cNvCxnSpPr>
            <a:endCxn id="758" idx="1"/>
          </p:cNvCxnSpPr>
          <p:nvPr/>
        </p:nvCxnSpPr>
        <p:spPr>
          <a:xfrm>
            <a:off x="1333850" y="5130800"/>
            <a:ext cx="1161000" cy="437100"/>
          </a:xfrm>
          <a:prstGeom prst="straightConnector1">
            <a:avLst/>
          </a:prstGeom>
          <a:noFill/>
          <a:ln cap="flat" cmpd="sng" w="19050">
            <a:solidFill>
              <a:schemeClr val="dk2"/>
            </a:solidFill>
            <a:prstDash val="solid"/>
            <a:round/>
            <a:headEnd len="med" w="med" type="none"/>
            <a:tailEnd len="med" w="med" type="none"/>
          </a:ln>
        </p:spPr>
      </p:cxnSp>
      <p:sp>
        <p:nvSpPr>
          <p:cNvPr id="762" name="Google Shape;762;p52"/>
          <p:cNvSpPr/>
          <p:nvPr/>
        </p:nvSpPr>
        <p:spPr>
          <a:xfrm>
            <a:off x="4918025" y="2201175"/>
            <a:ext cx="1641300" cy="5733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Remind Student</a:t>
            </a:r>
            <a:endParaRPr/>
          </a:p>
        </p:txBody>
      </p:sp>
      <p:sp>
        <p:nvSpPr>
          <p:cNvPr id="763" name="Google Shape;763;p52"/>
          <p:cNvSpPr/>
          <p:nvPr/>
        </p:nvSpPr>
        <p:spPr>
          <a:xfrm>
            <a:off x="4918025" y="3001200"/>
            <a:ext cx="1641300" cy="5733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Get Assignment</a:t>
            </a:r>
            <a:endParaRPr/>
          </a:p>
        </p:txBody>
      </p:sp>
      <p:sp>
        <p:nvSpPr>
          <p:cNvPr id="764" name="Google Shape;764;p52"/>
          <p:cNvSpPr/>
          <p:nvPr/>
        </p:nvSpPr>
        <p:spPr>
          <a:xfrm>
            <a:off x="4918025" y="3801225"/>
            <a:ext cx="1641300" cy="5733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Submit Assignment</a:t>
            </a:r>
            <a:endParaRPr/>
          </a:p>
        </p:txBody>
      </p:sp>
      <p:sp>
        <p:nvSpPr>
          <p:cNvPr id="765" name="Google Shape;765;p52"/>
          <p:cNvSpPr/>
          <p:nvPr/>
        </p:nvSpPr>
        <p:spPr>
          <a:xfrm>
            <a:off x="4918025" y="4601250"/>
            <a:ext cx="1641300" cy="5733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Get Solutions</a:t>
            </a:r>
            <a:endParaRPr/>
          </a:p>
        </p:txBody>
      </p:sp>
      <p:sp>
        <p:nvSpPr>
          <p:cNvPr id="766" name="Google Shape;766;p52"/>
          <p:cNvSpPr/>
          <p:nvPr/>
        </p:nvSpPr>
        <p:spPr>
          <a:xfrm>
            <a:off x="4918025" y="5353075"/>
            <a:ext cx="1641300" cy="5733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Get Grade</a:t>
            </a:r>
            <a:endParaRPr/>
          </a:p>
        </p:txBody>
      </p:sp>
      <p:cxnSp>
        <p:nvCxnSpPr>
          <p:cNvPr id="767" name="Google Shape;767;p52"/>
          <p:cNvCxnSpPr>
            <a:stCxn id="762" idx="3"/>
          </p:cNvCxnSpPr>
          <p:nvPr/>
        </p:nvCxnSpPr>
        <p:spPr>
          <a:xfrm flipH="1" rot="10800000">
            <a:off x="6559325" y="2277825"/>
            <a:ext cx="1404300" cy="210000"/>
          </a:xfrm>
          <a:prstGeom prst="straightConnector1">
            <a:avLst/>
          </a:prstGeom>
          <a:noFill/>
          <a:ln cap="flat" cmpd="sng" w="19050">
            <a:solidFill>
              <a:schemeClr val="dk2"/>
            </a:solidFill>
            <a:prstDash val="solid"/>
            <a:round/>
            <a:headEnd len="med" w="med" type="none"/>
            <a:tailEnd len="med" w="med" type="none"/>
          </a:ln>
        </p:spPr>
      </p:cxnSp>
      <p:cxnSp>
        <p:nvCxnSpPr>
          <p:cNvPr id="768" name="Google Shape;768;p52"/>
          <p:cNvCxnSpPr>
            <a:stCxn id="763" idx="3"/>
          </p:cNvCxnSpPr>
          <p:nvPr/>
        </p:nvCxnSpPr>
        <p:spPr>
          <a:xfrm flipH="1" rot="10800000">
            <a:off x="6559325" y="2357850"/>
            <a:ext cx="1392900" cy="930000"/>
          </a:xfrm>
          <a:prstGeom prst="straightConnector1">
            <a:avLst/>
          </a:prstGeom>
          <a:noFill/>
          <a:ln cap="flat" cmpd="sng" w="19050">
            <a:solidFill>
              <a:schemeClr val="dk2"/>
            </a:solidFill>
            <a:prstDash val="solid"/>
            <a:round/>
            <a:headEnd len="med" w="med" type="none"/>
            <a:tailEnd len="med" w="med" type="none"/>
          </a:ln>
        </p:spPr>
      </p:cxnSp>
      <p:cxnSp>
        <p:nvCxnSpPr>
          <p:cNvPr id="769" name="Google Shape;769;p52"/>
          <p:cNvCxnSpPr>
            <a:stCxn id="764" idx="3"/>
          </p:cNvCxnSpPr>
          <p:nvPr/>
        </p:nvCxnSpPr>
        <p:spPr>
          <a:xfrm flipH="1" rot="10800000">
            <a:off x="6559325" y="2380575"/>
            <a:ext cx="1370100" cy="1707300"/>
          </a:xfrm>
          <a:prstGeom prst="straightConnector1">
            <a:avLst/>
          </a:prstGeom>
          <a:noFill/>
          <a:ln cap="flat" cmpd="sng" w="19050">
            <a:solidFill>
              <a:schemeClr val="dk2"/>
            </a:solidFill>
            <a:prstDash val="solid"/>
            <a:round/>
            <a:headEnd len="med" w="med" type="none"/>
            <a:tailEnd len="med" w="med" type="none"/>
          </a:ln>
        </p:spPr>
      </p:cxnSp>
      <p:cxnSp>
        <p:nvCxnSpPr>
          <p:cNvPr id="770" name="Google Shape;770;p52"/>
          <p:cNvCxnSpPr>
            <a:stCxn id="765" idx="3"/>
          </p:cNvCxnSpPr>
          <p:nvPr/>
        </p:nvCxnSpPr>
        <p:spPr>
          <a:xfrm flipH="1" rot="10800000">
            <a:off x="6559325" y="2300700"/>
            <a:ext cx="1438500" cy="2587200"/>
          </a:xfrm>
          <a:prstGeom prst="straightConnector1">
            <a:avLst/>
          </a:prstGeom>
          <a:noFill/>
          <a:ln cap="flat" cmpd="sng" w="19050">
            <a:solidFill>
              <a:schemeClr val="dk2"/>
            </a:solidFill>
            <a:prstDash val="solid"/>
            <a:round/>
            <a:headEnd len="med" w="med" type="none"/>
            <a:tailEnd len="med" w="med" type="none"/>
          </a:ln>
        </p:spPr>
      </p:cxnSp>
      <p:cxnSp>
        <p:nvCxnSpPr>
          <p:cNvPr id="771" name="Google Shape;771;p52"/>
          <p:cNvCxnSpPr>
            <a:stCxn id="766" idx="3"/>
          </p:cNvCxnSpPr>
          <p:nvPr/>
        </p:nvCxnSpPr>
        <p:spPr>
          <a:xfrm flipH="1" rot="10800000">
            <a:off x="6559325" y="2323525"/>
            <a:ext cx="1415700" cy="3316200"/>
          </a:xfrm>
          <a:prstGeom prst="straightConnector1">
            <a:avLst/>
          </a:prstGeom>
          <a:noFill/>
          <a:ln cap="flat" cmpd="sng" w="19050">
            <a:solidFill>
              <a:schemeClr val="dk2"/>
            </a:solidFill>
            <a:prstDash val="solid"/>
            <a:round/>
            <a:headEnd len="med" w="med" type="none"/>
            <a:tailEnd len="med" w="med" type="none"/>
          </a:ln>
        </p:spPr>
      </p:cxnSp>
      <p:sp>
        <p:nvSpPr>
          <p:cNvPr id="772" name="Google Shape;772;p5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6" name="Shape 776"/>
        <p:cNvGrpSpPr/>
        <p:nvPr/>
      </p:nvGrpSpPr>
      <p:grpSpPr>
        <a:xfrm>
          <a:off x="0" y="0"/>
          <a:ext cx="0" cy="0"/>
          <a:chOff x="0" y="0"/>
          <a:chExt cx="0" cy="0"/>
        </a:xfrm>
      </p:grpSpPr>
      <p:sp>
        <p:nvSpPr>
          <p:cNvPr id="777" name="Google Shape;777;p53"/>
          <p:cNvSpPr/>
          <p:nvPr/>
        </p:nvSpPr>
        <p:spPr>
          <a:xfrm>
            <a:off x="2057400" y="1663900"/>
            <a:ext cx="4913100" cy="45900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HACS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78" name="Google Shape;778;p53"/>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HACS Use Case Diagram (Version 2)</a:t>
            </a:r>
            <a:endParaRPr/>
          </a:p>
        </p:txBody>
      </p:sp>
      <p:sp>
        <p:nvSpPr>
          <p:cNvPr id="779" name="Google Shape;779;p53"/>
          <p:cNvSpPr/>
          <p:nvPr/>
        </p:nvSpPr>
        <p:spPr>
          <a:xfrm>
            <a:off x="2347800" y="2083750"/>
            <a:ext cx="1641300" cy="5733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Configure HACS</a:t>
            </a:r>
            <a:endParaRPr/>
          </a:p>
        </p:txBody>
      </p:sp>
      <p:cxnSp>
        <p:nvCxnSpPr>
          <p:cNvPr id="780" name="Google Shape;780;p53"/>
          <p:cNvCxnSpPr>
            <a:endCxn id="779" idx="1"/>
          </p:cNvCxnSpPr>
          <p:nvPr/>
        </p:nvCxnSpPr>
        <p:spPr>
          <a:xfrm flipH="1" rot="10800000">
            <a:off x="1198200" y="2370400"/>
            <a:ext cx="1149600" cy="3000"/>
          </a:xfrm>
          <a:prstGeom prst="straightConnector1">
            <a:avLst/>
          </a:prstGeom>
          <a:noFill/>
          <a:ln cap="flat" cmpd="sng" w="19050">
            <a:solidFill>
              <a:schemeClr val="dk2"/>
            </a:solidFill>
            <a:prstDash val="solid"/>
            <a:round/>
            <a:headEnd len="med" w="med" type="none"/>
            <a:tailEnd len="med" w="med" type="none"/>
          </a:ln>
        </p:spPr>
      </p:cxnSp>
      <p:sp>
        <p:nvSpPr>
          <p:cNvPr id="781" name="Google Shape;781;p53"/>
          <p:cNvSpPr/>
          <p:nvPr/>
        </p:nvSpPr>
        <p:spPr>
          <a:xfrm>
            <a:off x="7995300" y="1922488"/>
            <a:ext cx="247500" cy="2715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82" name="Google Shape;782;p53"/>
          <p:cNvCxnSpPr>
            <a:stCxn id="781" idx="4"/>
          </p:cNvCxnSpPr>
          <p:nvPr/>
        </p:nvCxnSpPr>
        <p:spPr>
          <a:xfrm>
            <a:off x="8119050" y="2193987"/>
            <a:ext cx="0" cy="346800"/>
          </a:xfrm>
          <a:prstGeom prst="straightConnector1">
            <a:avLst/>
          </a:prstGeom>
          <a:noFill/>
          <a:ln cap="flat" cmpd="sng" w="19050">
            <a:solidFill>
              <a:schemeClr val="dk2"/>
            </a:solidFill>
            <a:prstDash val="solid"/>
            <a:round/>
            <a:headEnd len="med" w="med" type="none"/>
            <a:tailEnd len="med" w="med" type="none"/>
          </a:ln>
        </p:spPr>
      </p:cxnSp>
      <p:cxnSp>
        <p:nvCxnSpPr>
          <p:cNvPr id="783" name="Google Shape;783;p53"/>
          <p:cNvCxnSpPr/>
          <p:nvPr/>
        </p:nvCxnSpPr>
        <p:spPr>
          <a:xfrm flipH="1">
            <a:off x="8040450" y="2540788"/>
            <a:ext cx="78600" cy="146100"/>
          </a:xfrm>
          <a:prstGeom prst="straightConnector1">
            <a:avLst/>
          </a:prstGeom>
          <a:noFill/>
          <a:ln cap="flat" cmpd="sng" w="19050">
            <a:solidFill>
              <a:schemeClr val="dk2"/>
            </a:solidFill>
            <a:prstDash val="solid"/>
            <a:round/>
            <a:headEnd len="med" w="med" type="none"/>
            <a:tailEnd len="med" w="med" type="none"/>
          </a:ln>
        </p:spPr>
      </p:cxnSp>
      <p:cxnSp>
        <p:nvCxnSpPr>
          <p:cNvPr id="784" name="Google Shape;784;p53"/>
          <p:cNvCxnSpPr/>
          <p:nvPr/>
        </p:nvCxnSpPr>
        <p:spPr>
          <a:xfrm>
            <a:off x="8119050" y="2540788"/>
            <a:ext cx="78600" cy="146100"/>
          </a:xfrm>
          <a:prstGeom prst="straightConnector1">
            <a:avLst/>
          </a:prstGeom>
          <a:noFill/>
          <a:ln cap="flat" cmpd="sng" w="19050">
            <a:solidFill>
              <a:schemeClr val="dk2"/>
            </a:solidFill>
            <a:prstDash val="solid"/>
            <a:round/>
            <a:headEnd len="med" w="med" type="none"/>
            <a:tailEnd len="med" w="med" type="none"/>
          </a:ln>
        </p:spPr>
      </p:cxnSp>
      <p:cxnSp>
        <p:nvCxnSpPr>
          <p:cNvPr id="785" name="Google Shape;785;p53"/>
          <p:cNvCxnSpPr/>
          <p:nvPr/>
        </p:nvCxnSpPr>
        <p:spPr>
          <a:xfrm>
            <a:off x="7984050" y="2338463"/>
            <a:ext cx="258600" cy="0"/>
          </a:xfrm>
          <a:prstGeom prst="straightConnector1">
            <a:avLst/>
          </a:prstGeom>
          <a:noFill/>
          <a:ln cap="flat" cmpd="sng" w="19050">
            <a:solidFill>
              <a:schemeClr val="dk2"/>
            </a:solidFill>
            <a:prstDash val="solid"/>
            <a:round/>
            <a:headEnd len="med" w="med" type="none"/>
            <a:tailEnd len="med" w="med" type="none"/>
          </a:ln>
        </p:spPr>
      </p:cxnSp>
      <p:sp>
        <p:nvSpPr>
          <p:cNvPr id="786" name="Google Shape;786;p53"/>
          <p:cNvSpPr txBox="1"/>
          <p:nvPr/>
        </p:nvSpPr>
        <p:spPr>
          <a:xfrm>
            <a:off x="7551300" y="2619863"/>
            <a:ext cx="1135500" cy="2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Student</a:t>
            </a:r>
            <a:endParaRPr/>
          </a:p>
        </p:txBody>
      </p:sp>
      <p:sp>
        <p:nvSpPr>
          <p:cNvPr id="787" name="Google Shape;787;p53"/>
          <p:cNvSpPr/>
          <p:nvPr/>
        </p:nvSpPr>
        <p:spPr>
          <a:xfrm>
            <a:off x="607100" y="1922500"/>
            <a:ext cx="247500" cy="2715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88" name="Google Shape;788;p53"/>
          <p:cNvCxnSpPr>
            <a:stCxn id="787" idx="4"/>
          </p:cNvCxnSpPr>
          <p:nvPr/>
        </p:nvCxnSpPr>
        <p:spPr>
          <a:xfrm>
            <a:off x="730850" y="2194000"/>
            <a:ext cx="0" cy="346800"/>
          </a:xfrm>
          <a:prstGeom prst="straightConnector1">
            <a:avLst/>
          </a:prstGeom>
          <a:noFill/>
          <a:ln cap="flat" cmpd="sng" w="19050">
            <a:solidFill>
              <a:schemeClr val="dk2"/>
            </a:solidFill>
            <a:prstDash val="solid"/>
            <a:round/>
            <a:headEnd len="med" w="med" type="none"/>
            <a:tailEnd len="med" w="med" type="none"/>
          </a:ln>
        </p:spPr>
      </p:cxnSp>
      <p:cxnSp>
        <p:nvCxnSpPr>
          <p:cNvPr id="789" name="Google Shape;789;p53"/>
          <p:cNvCxnSpPr/>
          <p:nvPr/>
        </p:nvCxnSpPr>
        <p:spPr>
          <a:xfrm flipH="1">
            <a:off x="652250" y="2540800"/>
            <a:ext cx="78600" cy="146100"/>
          </a:xfrm>
          <a:prstGeom prst="straightConnector1">
            <a:avLst/>
          </a:prstGeom>
          <a:noFill/>
          <a:ln cap="flat" cmpd="sng" w="19050">
            <a:solidFill>
              <a:schemeClr val="dk2"/>
            </a:solidFill>
            <a:prstDash val="solid"/>
            <a:round/>
            <a:headEnd len="med" w="med" type="none"/>
            <a:tailEnd len="med" w="med" type="none"/>
          </a:ln>
        </p:spPr>
      </p:cxnSp>
      <p:cxnSp>
        <p:nvCxnSpPr>
          <p:cNvPr id="790" name="Google Shape;790;p53"/>
          <p:cNvCxnSpPr/>
          <p:nvPr/>
        </p:nvCxnSpPr>
        <p:spPr>
          <a:xfrm>
            <a:off x="730850" y="2540800"/>
            <a:ext cx="78600" cy="146100"/>
          </a:xfrm>
          <a:prstGeom prst="straightConnector1">
            <a:avLst/>
          </a:prstGeom>
          <a:noFill/>
          <a:ln cap="flat" cmpd="sng" w="19050">
            <a:solidFill>
              <a:schemeClr val="dk2"/>
            </a:solidFill>
            <a:prstDash val="solid"/>
            <a:round/>
            <a:headEnd len="med" w="med" type="none"/>
            <a:tailEnd len="med" w="med" type="none"/>
          </a:ln>
        </p:spPr>
      </p:cxnSp>
      <p:cxnSp>
        <p:nvCxnSpPr>
          <p:cNvPr id="791" name="Google Shape;791;p53"/>
          <p:cNvCxnSpPr/>
          <p:nvPr/>
        </p:nvCxnSpPr>
        <p:spPr>
          <a:xfrm>
            <a:off x="595850" y="2338475"/>
            <a:ext cx="258600" cy="0"/>
          </a:xfrm>
          <a:prstGeom prst="straightConnector1">
            <a:avLst/>
          </a:prstGeom>
          <a:noFill/>
          <a:ln cap="flat" cmpd="sng" w="19050">
            <a:solidFill>
              <a:schemeClr val="dk2"/>
            </a:solidFill>
            <a:prstDash val="solid"/>
            <a:round/>
            <a:headEnd len="med" w="med" type="none"/>
            <a:tailEnd len="med" w="med" type="none"/>
          </a:ln>
        </p:spPr>
      </p:cxnSp>
      <p:sp>
        <p:nvSpPr>
          <p:cNvPr id="792" name="Google Shape;792;p53"/>
          <p:cNvSpPr txBox="1"/>
          <p:nvPr/>
        </p:nvSpPr>
        <p:spPr>
          <a:xfrm>
            <a:off x="163100" y="2619875"/>
            <a:ext cx="1135500" cy="2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System Admin</a:t>
            </a:r>
            <a:endParaRPr/>
          </a:p>
        </p:txBody>
      </p:sp>
      <p:sp>
        <p:nvSpPr>
          <p:cNvPr id="793" name="Google Shape;793;p53"/>
          <p:cNvSpPr/>
          <p:nvPr/>
        </p:nvSpPr>
        <p:spPr>
          <a:xfrm>
            <a:off x="670200" y="4727600"/>
            <a:ext cx="247500" cy="2715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94" name="Google Shape;794;p53"/>
          <p:cNvCxnSpPr>
            <a:stCxn id="793" idx="4"/>
          </p:cNvCxnSpPr>
          <p:nvPr/>
        </p:nvCxnSpPr>
        <p:spPr>
          <a:xfrm>
            <a:off x="793950" y="4999100"/>
            <a:ext cx="0" cy="346800"/>
          </a:xfrm>
          <a:prstGeom prst="straightConnector1">
            <a:avLst/>
          </a:prstGeom>
          <a:noFill/>
          <a:ln cap="flat" cmpd="sng" w="19050">
            <a:solidFill>
              <a:schemeClr val="dk2"/>
            </a:solidFill>
            <a:prstDash val="solid"/>
            <a:round/>
            <a:headEnd len="med" w="med" type="none"/>
            <a:tailEnd len="med" w="med" type="none"/>
          </a:ln>
        </p:spPr>
      </p:cxnSp>
      <p:cxnSp>
        <p:nvCxnSpPr>
          <p:cNvPr id="795" name="Google Shape;795;p53"/>
          <p:cNvCxnSpPr/>
          <p:nvPr/>
        </p:nvCxnSpPr>
        <p:spPr>
          <a:xfrm flipH="1">
            <a:off x="715350" y="5345900"/>
            <a:ext cx="78600" cy="146100"/>
          </a:xfrm>
          <a:prstGeom prst="straightConnector1">
            <a:avLst/>
          </a:prstGeom>
          <a:noFill/>
          <a:ln cap="flat" cmpd="sng" w="19050">
            <a:solidFill>
              <a:schemeClr val="dk2"/>
            </a:solidFill>
            <a:prstDash val="solid"/>
            <a:round/>
            <a:headEnd len="med" w="med" type="none"/>
            <a:tailEnd len="med" w="med" type="none"/>
          </a:ln>
        </p:spPr>
      </p:cxnSp>
      <p:cxnSp>
        <p:nvCxnSpPr>
          <p:cNvPr id="796" name="Google Shape;796;p53"/>
          <p:cNvCxnSpPr/>
          <p:nvPr/>
        </p:nvCxnSpPr>
        <p:spPr>
          <a:xfrm>
            <a:off x="793950" y="5345900"/>
            <a:ext cx="78600" cy="146100"/>
          </a:xfrm>
          <a:prstGeom prst="straightConnector1">
            <a:avLst/>
          </a:prstGeom>
          <a:noFill/>
          <a:ln cap="flat" cmpd="sng" w="19050">
            <a:solidFill>
              <a:schemeClr val="dk2"/>
            </a:solidFill>
            <a:prstDash val="solid"/>
            <a:round/>
            <a:headEnd len="med" w="med" type="none"/>
            <a:tailEnd len="med" w="med" type="none"/>
          </a:ln>
        </p:spPr>
      </p:cxnSp>
      <p:cxnSp>
        <p:nvCxnSpPr>
          <p:cNvPr id="797" name="Google Shape;797;p53"/>
          <p:cNvCxnSpPr/>
          <p:nvPr/>
        </p:nvCxnSpPr>
        <p:spPr>
          <a:xfrm>
            <a:off x="658950" y="5143575"/>
            <a:ext cx="258600" cy="0"/>
          </a:xfrm>
          <a:prstGeom prst="straightConnector1">
            <a:avLst/>
          </a:prstGeom>
          <a:noFill/>
          <a:ln cap="flat" cmpd="sng" w="19050">
            <a:solidFill>
              <a:schemeClr val="dk2"/>
            </a:solidFill>
            <a:prstDash val="solid"/>
            <a:round/>
            <a:headEnd len="med" w="med" type="none"/>
            <a:tailEnd len="med" w="med" type="none"/>
          </a:ln>
        </p:spPr>
      </p:cxnSp>
      <p:sp>
        <p:nvSpPr>
          <p:cNvPr id="798" name="Google Shape;798;p53"/>
          <p:cNvSpPr txBox="1"/>
          <p:nvPr/>
        </p:nvSpPr>
        <p:spPr>
          <a:xfrm>
            <a:off x="226200" y="5424975"/>
            <a:ext cx="1135500" cy="2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Instructor</a:t>
            </a:r>
            <a:endParaRPr/>
          </a:p>
        </p:txBody>
      </p:sp>
      <p:sp>
        <p:nvSpPr>
          <p:cNvPr id="799" name="Google Shape;799;p53"/>
          <p:cNvSpPr/>
          <p:nvPr/>
        </p:nvSpPr>
        <p:spPr>
          <a:xfrm>
            <a:off x="3751350" y="3845100"/>
            <a:ext cx="1641300" cy="5733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Distribute Assignment</a:t>
            </a:r>
            <a:endParaRPr/>
          </a:p>
        </p:txBody>
      </p:sp>
      <p:sp>
        <p:nvSpPr>
          <p:cNvPr id="800" name="Google Shape;800;p53"/>
          <p:cNvSpPr/>
          <p:nvPr/>
        </p:nvSpPr>
        <p:spPr>
          <a:xfrm>
            <a:off x="3808400" y="4595500"/>
            <a:ext cx="1641300" cy="5733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Post Solutions</a:t>
            </a:r>
            <a:endParaRPr/>
          </a:p>
        </p:txBody>
      </p:sp>
      <p:sp>
        <p:nvSpPr>
          <p:cNvPr id="801" name="Google Shape;801;p53"/>
          <p:cNvSpPr/>
          <p:nvPr/>
        </p:nvSpPr>
        <p:spPr>
          <a:xfrm>
            <a:off x="3808400" y="5345900"/>
            <a:ext cx="1641300" cy="5733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Distribute Grades</a:t>
            </a:r>
            <a:endParaRPr/>
          </a:p>
        </p:txBody>
      </p:sp>
      <p:sp>
        <p:nvSpPr>
          <p:cNvPr id="802" name="Google Shape;802;p53"/>
          <p:cNvSpPr/>
          <p:nvPr/>
        </p:nvSpPr>
        <p:spPr>
          <a:xfrm>
            <a:off x="4770975" y="2194000"/>
            <a:ext cx="1641300" cy="5733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Remind Student</a:t>
            </a:r>
            <a:endParaRPr/>
          </a:p>
        </p:txBody>
      </p:sp>
      <p:sp>
        <p:nvSpPr>
          <p:cNvPr id="803" name="Google Shape;803;p53"/>
          <p:cNvSpPr/>
          <p:nvPr/>
        </p:nvSpPr>
        <p:spPr>
          <a:xfrm>
            <a:off x="3989100" y="3019550"/>
            <a:ext cx="1641300" cy="5733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Submit Assignment</a:t>
            </a:r>
            <a:endParaRPr/>
          </a:p>
        </p:txBody>
      </p:sp>
      <p:cxnSp>
        <p:nvCxnSpPr>
          <p:cNvPr id="804" name="Google Shape;804;p53"/>
          <p:cNvCxnSpPr>
            <a:stCxn id="802" idx="3"/>
          </p:cNvCxnSpPr>
          <p:nvPr/>
        </p:nvCxnSpPr>
        <p:spPr>
          <a:xfrm flipH="1" rot="10800000">
            <a:off x="6412275" y="2270650"/>
            <a:ext cx="1404300" cy="210000"/>
          </a:xfrm>
          <a:prstGeom prst="straightConnector1">
            <a:avLst/>
          </a:prstGeom>
          <a:noFill/>
          <a:ln cap="flat" cmpd="sng" w="19050">
            <a:solidFill>
              <a:schemeClr val="dk2"/>
            </a:solidFill>
            <a:prstDash val="solid"/>
            <a:round/>
            <a:headEnd len="med" w="med" type="none"/>
            <a:tailEnd len="med" w="med" type="none"/>
          </a:ln>
        </p:spPr>
      </p:cxnSp>
      <p:cxnSp>
        <p:nvCxnSpPr>
          <p:cNvPr id="805" name="Google Shape;805;p53"/>
          <p:cNvCxnSpPr>
            <a:stCxn id="803" idx="3"/>
          </p:cNvCxnSpPr>
          <p:nvPr/>
        </p:nvCxnSpPr>
        <p:spPr>
          <a:xfrm flipH="1" rot="10800000">
            <a:off x="5630400" y="2316500"/>
            <a:ext cx="2151900" cy="989700"/>
          </a:xfrm>
          <a:prstGeom prst="straightConnector1">
            <a:avLst/>
          </a:prstGeom>
          <a:noFill/>
          <a:ln cap="flat" cmpd="sng" w="19050">
            <a:solidFill>
              <a:schemeClr val="dk2"/>
            </a:solidFill>
            <a:prstDash val="solid"/>
            <a:round/>
            <a:headEnd len="med" w="med" type="none"/>
            <a:tailEnd len="med" w="med" type="none"/>
          </a:ln>
        </p:spPr>
      </p:cxnSp>
      <p:cxnSp>
        <p:nvCxnSpPr>
          <p:cNvPr id="806" name="Google Shape;806;p53"/>
          <p:cNvCxnSpPr>
            <a:endCxn id="799" idx="1"/>
          </p:cNvCxnSpPr>
          <p:nvPr/>
        </p:nvCxnSpPr>
        <p:spPr>
          <a:xfrm flipH="1" rot="10800000">
            <a:off x="1118250" y="4131750"/>
            <a:ext cx="2633100" cy="980400"/>
          </a:xfrm>
          <a:prstGeom prst="straightConnector1">
            <a:avLst/>
          </a:prstGeom>
          <a:noFill/>
          <a:ln cap="flat" cmpd="sng" w="19050">
            <a:solidFill>
              <a:schemeClr val="dk2"/>
            </a:solidFill>
            <a:prstDash val="solid"/>
            <a:round/>
            <a:headEnd len="med" w="med" type="none"/>
            <a:tailEnd len="med" w="med" type="none"/>
          </a:ln>
        </p:spPr>
      </p:cxnSp>
      <p:cxnSp>
        <p:nvCxnSpPr>
          <p:cNvPr id="807" name="Google Shape;807;p53"/>
          <p:cNvCxnSpPr>
            <a:endCxn id="800" idx="1"/>
          </p:cNvCxnSpPr>
          <p:nvPr/>
        </p:nvCxnSpPr>
        <p:spPr>
          <a:xfrm flipH="1" rot="10800000">
            <a:off x="1106900" y="4882150"/>
            <a:ext cx="2701500" cy="230100"/>
          </a:xfrm>
          <a:prstGeom prst="straightConnector1">
            <a:avLst/>
          </a:prstGeom>
          <a:noFill/>
          <a:ln cap="flat" cmpd="sng" w="19050">
            <a:solidFill>
              <a:schemeClr val="dk2"/>
            </a:solidFill>
            <a:prstDash val="solid"/>
            <a:round/>
            <a:headEnd len="med" w="med" type="none"/>
            <a:tailEnd len="med" w="med" type="none"/>
          </a:ln>
        </p:spPr>
      </p:cxnSp>
      <p:cxnSp>
        <p:nvCxnSpPr>
          <p:cNvPr id="808" name="Google Shape;808;p53"/>
          <p:cNvCxnSpPr>
            <a:endCxn id="801" idx="1"/>
          </p:cNvCxnSpPr>
          <p:nvPr/>
        </p:nvCxnSpPr>
        <p:spPr>
          <a:xfrm>
            <a:off x="1152500" y="5089250"/>
            <a:ext cx="2655900" cy="543300"/>
          </a:xfrm>
          <a:prstGeom prst="straightConnector1">
            <a:avLst/>
          </a:prstGeom>
          <a:noFill/>
          <a:ln cap="flat" cmpd="sng" w="19050">
            <a:solidFill>
              <a:schemeClr val="dk2"/>
            </a:solidFill>
            <a:prstDash val="solid"/>
            <a:round/>
            <a:headEnd len="med" w="med" type="none"/>
            <a:tailEnd len="med" w="med" type="none"/>
          </a:ln>
        </p:spPr>
      </p:cxnSp>
      <p:cxnSp>
        <p:nvCxnSpPr>
          <p:cNvPr id="809" name="Google Shape;809;p53"/>
          <p:cNvCxnSpPr>
            <a:stCxn id="799" idx="3"/>
          </p:cNvCxnSpPr>
          <p:nvPr/>
        </p:nvCxnSpPr>
        <p:spPr>
          <a:xfrm flipH="1" rot="10800000">
            <a:off x="5392650" y="2396250"/>
            <a:ext cx="2355300" cy="1735500"/>
          </a:xfrm>
          <a:prstGeom prst="straightConnector1">
            <a:avLst/>
          </a:prstGeom>
          <a:noFill/>
          <a:ln cap="flat" cmpd="sng" w="19050">
            <a:solidFill>
              <a:schemeClr val="dk2"/>
            </a:solidFill>
            <a:prstDash val="solid"/>
            <a:round/>
            <a:headEnd len="med" w="med" type="none"/>
            <a:tailEnd len="med" w="med" type="none"/>
          </a:ln>
        </p:spPr>
      </p:cxnSp>
      <p:cxnSp>
        <p:nvCxnSpPr>
          <p:cNvPr id="810" name="Google Shape;810;p53"/>
          <p:cNvCxnSpPr>
            <a:stCxn id="800" idx="3"/>
          </p:cNvCxnSpPr>
          <p:nvPr/>
        </p:nvCxnSpPr>
        <p:spPr>
          <a:xfrm flipH="1" rot="10800000">
            <a:off x="5449700" y="2339350"/>
            <a:ext cx="2309700" cy="2542800"/>
          </a:xfrm>
          <a:prstGeom prst="straightConnector1">
            <a:avLst/>
          </a:prstGeom>
          <a:noFill/>
          <a:ln cap="flat" cmpd="sng" w="19050">
            <a:solidFill>
              <a:schemeClr val="dk2"/>
            </a:solidFill>
            <a:prstDash val="solid"/>
            <a:round/>
            <a:headEnd len="med" w="med" type="none"/>
            <a:tailEnd len="med" w="med" type="none"/>
          </a:ln>
        </p:spPr>
      </p:cxnSp>
      <p:cxnSp>
        <p:nvCxnSpPr>
          <p:cNvPr id="811" name="Google Shape;811;p53"/>
          <p:cNvCxnSpPr>
            <a:stCxn id="801" idx="3"/>
          </p:cNvCxnSpPr>
          <p:nvPr/>
        </p:nvCxnSpPr>
        <p:spPr>
          <a:xfrm flipH="1" rot="10800000">
            <a:off x="5449700" y="2361950"/>
            <a:ext cx="2298300" cy="3270600"/>
          </a:xfrm>
          <a:prstGeom prst="straightConnector1">
            <a:avLst/>
          </a:prstGeom>
          <a:noFill/>
          <a:ln cap="flat" cmpd="sng" w="19050">
            <a:solidFill>
              <a:schemeClr val="dk2"/>
            </a:solidFill>
            <a:prstDash val="solid"/>
            <a:round/>
            <a:headEnd len="med" w="med" type="none"/>
            <a:tailEnd len="med" w="med" type="none"/>
          </a:ln>
        </p:spPr>
      </p:cxnSp>
      <p:sp>
        <p:nvSpPr>
          <p:cNvPr id="812" name="Google Shape;812;p5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6" name="Shape 816"/>
        <p:cNvGrpSpPr/>
        <p:nvPr/>
      </p:nvGrpSpPr>
      <p:grpSpPr>
        <a:xfrm>
          <a:off x="0" y="0"/>
          <a:ext cx="0" cy="0"/>
          <a:chOff x="0" y="0"/>
          <a:chExt cx="0" cy="0"/>
        </a:xfrm>
      </p:grpSpPr>
      <p:sp>
        <p:nvSpPr>
          <p:cNvPr id="817" name="Google Shape;817;p5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HACS Use Case: </a:t>
            </a:r>
            <a:endParaRPr/>
          </a:p>
          <a:p>
            <a:pPr indent="0" lvl="0" marL="0" rtl="0" algn="l">
              <a:spcBef>
                <a:spcPts val="0"/>
              </a:spcBef>
              <a:spcAft>
                <a:spcPts val="0"/>
              </a:spcAft>
              <a:buNone/>
            </a:pPr>
            <a:r>
              <a:rPr lang="en"/>
              <a:t>Distribute Assignment (Version 2)</a:t>
            </a:r>
            <a:endParaRPr/>
          </a:p>
        </p:txBody>
      </p:sp>
      <p:sp>
        <p:nvSpPr>
          <p:cNvPr id="818" name="Google Shape;818;p5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SzPts val="2400"/>
              <a:buChar char="●"/>
            </a:pPr>
            <a:r>
              <a:rPr b="1" lang="en" sz="2400"/>
              <a:t>Actors: </a:t>
            </a:r>
            <a:r>
              <a:rPr lang="en" sz="1800"/>
              <a:t>Instructor (initiator), Student</a:t>
            </a:r>
            <a:endParaRPr sz="1800"/>
          </a:p>
          <a:p>
            <a:pPr indent="-381000" lvl="0" marL="457200" marR="0" rtl="0" algn="l">
              <a:lnSpc>
                <a:spcPct val="100000"/>
              </a:lnSpc>
              <a:spcBef>
                <a:spcPts val="0"/>
              </a:spcBef>
              <a:spcAft>
                <a:spcPts val="0"/>
              </a:spcAft>
              <a:buSzPts val="2400"/>
              <a:buChar char="●"/>
            </a:pPr>
            <a:r>
              <a:rPr b="1" lang="en" sz="2400"/>
              <a:t>Description:</a:t>
            </a:r>
            <a:endParaRPr b="1" sz="2400"/>
          </a:p>
          <a:p>
            <a:pPr indent="-330200" lvl="1" marL="914400" marR="0" rtl="0" algn="l">
              <a:lnSpc>
                <a:spcPct val="100000"/>
              </a:lnSpc>
              <a:spcBef>
                <a:spcPts val="0"/>
              </a:spcBef>
              <a:spcAft>
                <a:spcPts val="0"/>
              </a:spcAft>
              <a:buClr>
                <a:schemeClr val="dk1"/>
              </a:buClr>
              <a:buSzPts val="1600"/>
              <a:buFont typeface="Arial"/>
              <a:buChar char="○"/>
            </a:pPr>
            <a:r>
              <a:rPr lang="en" sz="1600"/>
              <a:t>The Instructor uploads an assignment to the system.</a:t>
            </a:r>
            <a:endParaRPr sz="1600"/>
          </a:p>
          <a:p>
            <a:pPr indent="-330200" lvl="1" marL="914400" marR="0" rtl="0" algn="l">
              <a:lnSpc>
                <a:spcPct val="100000"/>
              </a:lnSpc>
              <a:spcBef>
                <a:spcPts val="0"/>
              </a:spcBef>
              <a:spcAft>
                <a:spcPts val="0"/>
              </a:spcAft>
              <a:buSzPts val="1600"/>
              <a:buChar char="○"/>
            </a:pPr>
            <a:r>
              <a:rPr lang="en" sz="1600"/>
              <a:t>If the upload completes successfully, the Instructor will be asked to evaluate a preview of the file.</a:t>
            </a:r>
            <a:endParaRPr sz="1600"/>
          </a:p>
          <a:p>
            <a:pPr indent="-330200" lvl="1" marL="914400" marR="0" rtl="0" algn="l">
              <a:lnSpc>
                <a:spcPct val="100000"/>
              </a:lnSpc>
              <a:spcBef>
                <a:spcPts val="0"/>
              </a:spcBef>
              <a:spcAft>
                <a:spcPts val="0"/>
              </a:spcAft>
              <a:buSzPts val="1600"/>
              <a:buChar char="○"/>
            </a:pPr>
            <a:r>
              <a:rPr lang="en" sz="1600"/>
              <a:t>If the Instructor approves the file preview, HACS will ask for a due date.</a:t>
            </a:r>
            <a:endParaRPr sz="1600"/>
          </a:p>
          <a:p>
            <a:pPr indent="-330200" lvl="1" marL="914400" marR="0" rtl="0" algn="l">
              <a:lnSpc>
                <a:spcPct val="100000"/>
              </a:lnSpc>
              <a:spcBef>
                <a:spcPts val="0"/>
              </a:spcBef>
              <a:spcAft>
                <a:spcPts val="0"/>
              </a:spcAft>
              <a:buSzPts val="1600"/>
              <a:buChar char="○"/>
            </a:pPr>
            <a:r>
              <a:rPr lang="en" sz="1600"/>
              <a:t>Once the due date is submitted, the assignment will be added to the system and the Instructor will be returned to the main menu.</a:t>
            </a:r>
            <a:endParaRPr sz="1600"/>
          </a:p>
          <a:p>
            <a:pPr indent="-330200" lvl="1" marL="914400" marR="0" rtl="0" algn="l">
              <a:lnSpc>
                <a:spcPct val="100000"/>
              </a:lnSpc>
              <a:spcBef>
                <a:spcPts val="0"/>
              </a:spcBef>
              <a:spcAft>
                <a:spcPts val="0"/>
              </a:spcAft>
              <a:buSzPts val="1600"/>
              <a:buChar char="○"/>
            </a:pPr>
            <a:r>
              <a:rPr lang="en" sz="1600"/>
              <a:t>HACS will then make the assignment readable for students and e-mail each student a link to the file, along with a due date notice.</a:t>
            </a:r>
            <a:endParaRPr sz="1600"/>
          </a:p>
          <a:p>
            <a:pPr indent="-381000" lvl="0" marL="457200" marR="0" rtl="0" algn="l">
              <a:lnSpc>
                <a:spcPct val="100000"/>
              </a:lnSpc>
              <a:spcBef>
                <a:spcPts val="0"/>
              </a:spcBef>
              <a:spcAft>
                <a:spcPts val="0"/>
              </a:spcAft>
              <a:buSzPts val="2400"/>
              <a:buChar char="●"/>
            </a:pPr>
            <a:r>
              <a:rPr b="1" lang="en" sz="2400"/>
              <a:t>Exception Paths: </a:t>
            </a:r>
            <a:r>
              <a:rPr lang="en" sz="1800"/>
              <a:t>If the file upload fails, an error message will be displayed, and the Instructor returned to the main menu.</a:t>
            </a:r>
            <a:endParaRPr b="1" sz="2400"/>
          </a:p>
          <a:p>
            <a:pPr indent="-381000" lvl="0" marL="457200" marR="0" rtl="0" algn="l">
              <a:lnSpc>
                <a:spcPct val="100000"/>
              </a:lnSpc>
              <a:spcBef>
                <a:spcPts val="0"/>
              </a:spcBef>
              <a:spcAft>
                <a:spcPts val="0"/>
              </a:spcAft>
              <a:buSzPts val="2400"/>
              <a:buChar char="●"/>
            </a:pPr>
            <a:r>
              <a:rPr b="1" lang="en" sz="2400"/>
              <a:t>Alternate Paths: </a:t>
            </a:r>
            <a:r>
              <a:rPr lang="en" sz="1800"/>
              <a:t>At any time, the Instructor may click the cancel button to return to the main menu.</a:t>
            </a:r>
            <a:endParaRPr sz="1800"/>
          </a:p>
          <a:p>
            <a:pPr indent="-381000" lvl="0" marL="457200" marR="0" rtl="0" algn="l">
              <a:lnSpc>
                <a:spcPct val="100000"/>
              </a:lnSpc>
              <a:spcBef>
                <a:spcPts val="0"/>
              </a:spcBef>
              <a:spcAft>
                <a:spcPts val="0"/>
              </a:spcAft>
              <a:buSzPts val="2400"/>
              <a:buChar char="●"/>
            </a:pPr>
            <a:r>
              <a:rPr b="1" lang="en" sz="2400"/>
              <a:t>Preconditions: </a:t>
            </a:r>
            <a:r>
              <a:rPr lang="en" sz="1800"/>
              <a:t>Use Case “Configure HACS” must be performed before assignments can be distributed.</a:t>
            </a:r>
            <a:endParaRPr sz="1800"/>
          </a:p>
          <a:p>
            <a:pPr indent="0" lvl="0" marL="0" marR="0" rtl="0" algn="l">
              <a:lnSpc>
                <a:spcPct val="100000"/>
              </a:lnSpc>
              <a:spcBef>
                <a:spcPts val="600"/>
              </a:spcBef>
              <a:spcAft>
                <a:spcPts val="0"/>
              </a:spcAft>
              <a:buNone/>
            </a:pPr>
            <a:r>
              <a:t/>
            </a:r>
            <a:endParaRPr b="1" sz="2400"/>
          </a:p>
        </p:txBody>
      </p:sp>
      <p:sp>
        <p:nvSpPr>
          <p:cNvPr id="819" name="Google Shape;819;p5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3" name="Shape 823"/>
        <p:cNvGrpSpPr/>
        <p:nvPr/>
      </p:nvGrpSpPr>
      <p:grpSpPr>
        <a:xfrm>
          <a:off x="0" y="0"/>
          <a:ext cx="0" cy="0"/>
          <a:chOff x="0" y="0"/>
          <a:chExt cx="0" cy="0"/>
        </a:xfrm>
      </p:grpSpPr>
      <p:sp>
        <p:nvSpPr>
          <p:cNvPr id="824" name="Google Shape;824;p5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When should we use Use Cases?</a:t>
            </a:r>
            <a:endParaRPr/>
          </a:p>
        </p:txBody>
      </p:sp>
      <p:sp>
        <p:nvSpPr>
          <p:cNvPr id="825" name="Google Shape;825;p5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In short… Always!</a:t>
            </a:r>
            <a:endParaRPr/>
          </a:p>
          <a:p>
            <a:pPr indent="-419100" lvl="0" marL="457200" marR="0" rtl="0" algn="l">
              <a:lnSpc>
                <a:spcPct val="100000"/>
              </a:lnSpc>
              <a:spcBef>
                <a:spcPts val="0"/>
              </a:spcBef>
              <a:spcAft>
                <a:spcPts val="0"/>
              </a:spcAft>
              <a:buSzPts val="3000"/>
              <a:buChar char="●"/>
            </a:pPr>
            <a:r>
              <a:rPr lang="en"/>
              <a:t>Requirements specification is the hardest part of software development. Use cases are a powerful tool to understand:</a:t>
            </a:r>
            <a:endParaRPr/>
          </a:p>
          <a:p>
            <a:pPr indent="-381000" lvl="1" marL="914400" marR="0" rtl="0" algn="l">
              <a:lnSpc>
                <a:spcPct val="100000"/>
              </a:lnSpc>
              <a:spcBef>
                <a:spcPts val="0"/>
              </a:spcBef>
              <a:spcAft>
                <a:spcPts val="0"/>
              </a:spcAft>
              <a:buSzPts val="2400"/>
              <a:buChar char="○"/>
            </a:pPr>
            <a:r>
              <a:rPr lang="en"/>
              <a:t>Who your users are (including non-human systems).</a:t>
            </a:r>
            <a:endParaRPr/>
          </a:p>
          <a:p>
            <a:pPr indent="-381000" lvl="1" marL="914400" marR="0" rtl="0" algn="l">
              <a:lnSpc>
                <a:spcPct val="100000"/>
              </a:lnSpc>
              <a:spcBef>
                <a:spcPts val="0"/>
              </a:spcBef>
              <a:spcAft>
                <a:spcPts val="0"/>
              </a:spcAft>
              <a:buSzPts val="2400"/>
              <a:buChar char="○"/>
            </a:pPr>
            <a:r>
              <a:rPr lang="en"/>
              <a:t>What functions your system should provide.</a:t>
            </a:r>
            <a:endParaRPr/>
          </a:p>
          <a:p>
            <a:pPr indent="-381000" lvl="1" marL="914400" marR="0" rtl="0" algn="l">
              <a:lnSpc>
                <a:spcPct val="100000"/>
              </a:lnSpc>
              <a:spcBef>
                <a:spcPts val="0"/>
              </a:spcBef>
              <a:spcAft>
                <a:spcPts val="0"/>
              </a:spcAft>
              <a:buSzPts val="2400"/>
              <a:buChar char="○"/>
            </a:pPr>
            <a:r>
              <a:rPr lang="en"/>
              <a:t>How these functions work (at a high level).</a:t>
            </a:r>
            <a:endParaRPr/>
          </a:p>
        </p:txBody>
      </p:sp>
      <p:sp>
        <p:nvSpPr>
          <p:cNvPr id="826" name="Google Shape;826;p5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0" name="Shape 830"/>
        <p:cNvGrpSpPr/>
        <p:nvPr/>
      </p:nvGrpSpPr>
      <p:grpSpPr>
        <a:xfrm>
          <a:off x="0" y="0"/>
          <a:ext cx="0" cy="0"/>
          <a:chOff x="0" y="0"/>
          <a:chExt cx="0" cy="0"/>
        </a:xfrm>
      </p:grpSpPr>
      <p:sp>
        <p:nvSpPr>
          <p:cNvPr id="831" name="Google Shape;831;p5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Things to Keep in Mind</a:t>
            </a:r>
            <a:endParaRPr/>
          </a:p>
        </p:txBody>
      </p:sp>
      <p:sp>
        <p:nvSpPr>
          <p:cNvPr id="832" name="Google Shape;832;p5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Remember:</a:t>
            </a:r>
            <a:endParaRPr/>
          </a:p>
          <a:p>
            <a:pPr indent="-381000" lvl="1" marL="914400" marR="0" rtl="0" algn="l">
              <a:lnSpc>
                <a:spcPct val="100000"/>
              </a:lnSpc>
              <a:spcBef>
                <a:spcPts val="0"/>
              </a:spcBef>
              <a:spcAft>
                <a:spcPts val="0"/>
              </a:spcAft>
              <a:buSzPts val="2400"/>
              <a:buChar char="○"/>
            </a:pPr>
            <a:r>
              <a:rPr lang="en"/>
              <a:t>Each use case will likely correspond to many requirements. Use cases are high level goals, requirements are low level statements of how to make that goal achievable. </a:t>
            </a:r>
            <a:endParaRPr/>
          </a:p>
          <a:p>
            <a:pPr indent="-381000" lvl="1" marL="914400" marR="0" rtl="0" algn="l">
              <a:lnSpc>
                <a:spcPct val="100000"/>
              </a:lnSpc>
              <a:spcBef>
                <a:spcPts val="0"/>
              </a:spcBef>
              <a:spcAft>
                <a:spcPts val="0"/>
              </a:spcAft>
              <a:buSzPts val="2400"/>
              <a:buChar char="○"/>
            </a:pPr>
            <a:r>
              <a:rPr lang="en"/>
              <a:t>Use cases represent an external view of the system. They do not tell you what your system objects are, and should not feature internal objects as actors.</a:t>
            </a:r>
            <a:endParaRPr/>
          </a:p>
          <a:p>
            <a:pPr indent="-381000" lvl="1" marL="914400" marR="0" rtl="0" algn="l">
              <a:lnSpc>
                <a:spcPct val="100000"/>
              </a:lnSpc>
              <a:spcBef>
                <a:spcPts val="0"/>
              </a:spcBef>
              <a:spcAft>
                <a:spcPts val="0"/>
              </a:spcAft>
              <a:buSzPts val="2400"/>
              <a:buChar char="○"/>
            </a:pPr>
            <a:r>
              <a:rPr lang="en"/>
              <a:t>No “rule of thumb” for how many use cases you should have:</a:t>
            </a:r>
            <a:endParaRPr/>
          </a:p>
          <a:p>
            <a:pPr indent="-381000" lvl="2" marL="1371600" marR="0" rtl="0" algn="l">
              <a:lnSpc>
                <a:spcPct val="100000"/>
              </a:lnSpc>
              <a:spcBef>
                <a:spcPts val="0"/>
              </a:spcBef>
              <a:spcAft>
                <a:spcPts val="0"/>
              </a:spcAft>
              <a:buSzPts val="2400"/>
              <a:buChar char="■"/>
            </a:pPr>
            <a:r>
              <a:rPr lang="en"/>
              <a:t>Ask yourself: does this capture all of the goals a user might have when using my system?</a:t>
            </a:r>
            <a:endParaRPr/>
          </a:p>
        </p:txBody>
      </p:sp>
      <p:sp>
        <p:nvSpPr>
          <p:cNvPr id="833" name="Google Shape;833;p5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Requirements Elicitation</a:t>
            </a:r>
            <a:endParaRPr/>
          </a:p>
        </p:txBody>
      </p:sp>
      <p:sp>
        <p:nvSpPr>
          <p:cNvPr id="72" name="Google Shape;72;p1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The process of working with customers to learn about the application domain, the services that the system should provide, and the system’s operational constraints.</a:t>
            </a:r>
            <a:endParaRPr/>
          </a:p>
          <a:p>
            <a:pPr indent="-419100" lvl="0" marL="457200" rtl="0" algn="l">
              <a:spcBef>
                <a:spcPts val="0"/>
              </a:spcBef>
              <a:spcAft>
                <a:spcPts val="0"/>
              </a:spcAft>
              <a:buSzPts val="3000"/>
              <a:buChar char="●"/>
            </a:pPr>
            <a:r>
              <a:rPr lang="en"/>
              <a:t>Involves all stakeholders:</a:t>
            </a:r>
            <a:endParaRPr/>
          </a:p>
          <a:p>
            <a:pPr indent="-381000" lvl="1" marL="914400" rtl="0" algn="l">
              <a:spcBef>
                <a:spcPts val="0"/>
              </a:spcBef>
              <a:spcAft>
                <a:spcPts val="0"/>
              </a:spcAft>
              <a:buSzPts val="2400"/>
              <a:buChar char="○"/>
            </a:pPr>
            <a:r>
              <a:rPr lang="en"/>
              <a:t>end-users, managers, maintenance team, domain experts, trade unions, lawyers, etc… </a:t>
            </a:r>
            <a:endParaRPr/>
          </a:p>
        </p:txBody>
      </p:sp>
      <p:sp>
        <p:nvSpPr>
          <p:cNvPr id="73" name="Google Shape;73;p1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7" name="Shape 837"/>
        <p:cNvGrpSpPr/>
        <p:nvPr/>
      </p:nvGrpSpPr>
      <p:grpSpPr>
        <a:xfrm>
          <a:off x="0" y="0"/>
          <a:ext cx="0" cy="0"/>
          <a:chOff x="0" y="0"/>
          <a:chExt cx="0" cy="0"/>
        </a:xfrm>
      </p:grpSpPr>
      <p:sp>
        <p:nvSpPr>
          <p:cNvPr id="838" name="Google Shape;838;p5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We Have Learned</a:t>
            </a:r>
            <a:endParaRPr/>
          </a:p>
        </p:txBody>
      </p:sp>
      <p:sp>
        <p:nvSpPr>
          <p:cNvPr id="839" name="Google Shape;839;p5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Develop use cases to identify requirements.</a:t>
            </a:r>
            <a:endParaRPr/>
          </a:p>
          <a:p>
            <a:pPr indent="-381000" lvl="1" marL="914400" marR="0" rtl="0" algn="l">
              <a:lnSpc>
                <a:spcPct val="100000"/>
              </a:lnSpc>
              <a:spcBef>
                <a:spcPts val="0"/>
              </a:spcBef>
              <a:spcAft>
                <a:spcPts val="0"/>
              </a:spcAft>
              <a:buSzPts val="2400"/>
              <a:buChar char="○"/>
            </a:pPr>
            <a:r>
              <a:rPr lang="en"/>
              <a:t>Ask the customer, “what do you want to accomplish?”</a:t>
            </a:r>
            <a:endParaRPr/>
          </a:p>
          <a:p>
            <a:pPr indent="-419100" lvl="0" marL="457200" marR="0" rtl="0" algn="l">
              <a:lnSpc>
                <a:spcPct val="100000"/>
              </a:lnSpc>
              <a:spcBef>
                <a:spcPts val="0"/>
              </a:spcBef>
              <a:spcAft>
                <a:spcPts val="0"/>
              </a:spcAft>
              <a:buSzPts val="3000"/>
              <a:buChar char="●"/>
            </a:pPr>
            <a:r>
              <a:rPr lang="en"/>
              <a:t>Consider all stakeholders - different stakeholders have different viewpoints.</a:t>
            </a:r>
            <a:endParaRPr/>
          </a:p>
          <a:p>
            <a:pPr indent="-419100" lvl="0" marL="457200" marR="0" rtl="0" algn="l">
              <a:lnSpc>
                <a:spcPct val="100000"/>
              </a:lnSpc>
              <a:spcBef>
                <a:spcPts val="0"/>
              </a:spcBef>
              <a:spcAft>
                <a:spcPts val="0"/>
              </a:spcAft>
              <a:buSzPts val="3000"/>
              <a:buChar char="●"/>
            </a:pPr>
            <a:r>
              <a:rPr lang="en"/>
              <a:t>Always have heavy customer involvement.</a:t>
            </a:r>
            <a:endParaRPr/>
          </a:p>
          <a:p>
            <a:pPr indent="-419100" lvl="0" marL="457200" marR="0" rtl="0" algn="l">
              <a:lnSpc>
                <a:spcPct val="100000"/>
              </a:lnSpc>
              <a:spcBef>
                <a:spcPts val="0"/>
              </a:spcBef>
              <a:spcAft>
                <a:spcPts val="0"/>
              </a:spcAft>
              <a:buSzPts val="3000"/>
              <a:buChar char="●"/>
            </a:pPr>
            <a:r>
              <a:rPr lang="en"/>
              <a:t>Use scenarios and templates to avoid forgetting things, refine your use cases.</a:t>
            </a:r>
            <a:endParaRPr/>
          </a:p>
          <a:p>
            <a:pPr indent="-381000" lvl="1" marL="914400" marR="0" rtl="0" algn="l">
              <a:lnSpc>
                <a:spcPct val="100000"/>
              </a:lnSpc>
              <a:spcBef>
                <a:spcPts val="0"/>
              </a:spcBef>
              <a:spcAft>
                <a:spcPts val="0"/>
              </a:spcAft>
              <a:buSzPts val="2400"/>
              <a:buChar char="○"/>
            </a:pPr>
            <a:r>
              <a:rPr lang="en"/>
              <a:t>Better use cases lead to better requirements.</a:t>
            </a:r>
            <a:endParaRPr/>
          </a:p>
        </p:txBody>
      </p:sp>
      <p:sp>
        <p:nvSpPr>
          <p:cNvPr id="840" name="Google Shape;840;p5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4" name="Shape 844"/>
        <p:cNvGrpSpPr/>
        <p:nvPr/>
      </p:nvGrpSpPr>
      <p:grpSpPr>
        <a:xfrm>
          <a:off x="0" y="0"/>
          <a:ext cx="0" cy="0"/>
          <a:chOff x="0" y="0"/>
          <a:chExt cx="0" cy="0"/>
        </a:xfrm>
      </p:grpSpPr>
      <p:sp>
        <p:nvSpPr>
          <p:cNvPr id="845" name="Google Shape;845;p5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Next Time</a:t>
            </a:r>
            <a:endParaRPr/>
          </a:p>
        </p:txBody>
      </p:sp>
      <p:sp>
        <p:nvSpPr>
          <p:cNvPr id="846" name="Google Shape;846;p5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b="1" lang="en"/>
              <a:t>No class Wednesday!</a:t>
            </a:r>
            <a:endParaRPr b="1"/>
          </a:p>
          <a:p>
            <a:pPr indent="-419100" lvl="0" marL="457200" marR="0" rtl="0" algn="l">
              <a:lnSpc>
                <a:spcPct val="100000"/>
              </a:lnSpc>
              <a:spcBef>
                <a:spcPts val="0"/>
              </a:spcBef>
              <a:spcAft>
                <a:spcPts val="0"/>
              </a:spcAft>
              <a:buSzPts val="3000"/>
              <a:buChar char="●"/>
            </a:pPr>
            <a:r>
              <a:rPr lang="en"/>
              <a:t>Next Monday: </a:t>
            </a:r>
            <a:endParaRPr/>
          </a:p>
          <a:p>
            <a:pPr indent="-381000" lvl="1" marL="914400" marR="0" rtl="0" algn="l">
              <a:lnSpc>
                <a:spcPct val="100000"/>
              </a:lnSpc>
              <a:spcBef>
                <a:spcPts val="0"/>
              </a:spcBef>
              <a:spcAft>
                <a:spcPts val="0"/>
              </a:spcAft>
              <a:buSzPts val="2400"/>
              <a:buChar char="○"/>
            </a:pPr>
            <a:r>
              <a:rPr lang="en"/>
              <a:t>Source Control and Project Management Support</a:t>
            </a:r>
            <a:endParaRPr/>
          </a:p>
          <a:p>
            <a:pPr indent="0" lvl="0" marL="914400" marR="0" rtl="0" algn="l">
              <a:lnSpc>
                <a:spcPct val="100000"/>
              </a:lnSpc>
              <a:spcBef>
                <a:spcPts val="600"/>
              </a:spcBef>
              <a:spcAft>
                <a:spcPts val="0"/>
              </a:spcAft>
              <a:buNone/>
            </a:pPr>
            <a:r>
              <a:t/>
            </a:r>
            <a:endParaRPr/>
          </a:p>
          <a:p>
            <a:pPr indent="-419100" lvl="0" marL="457200" marR="0" rtl="0" algn="l">
              <a:lnSpc>
                <a:spcPct val="100000"/>
              </a:lnSpc>
              <a:spcBef>
                <a:spcPts val="600"/>
              </a:spcBef>
              <a:spcAft>
                <a:spcPts val="0"/>
              </a:spcAft>
              <a:buSzPts val="3000"/>
              <a:buChar char="●"/>
            </a:pPr>
            <a:r>
              <a:rPr lang="en"/>
              <a:t>Virtual requirements elicitation</a:t>
            </a:r>
            <a:endParaRPr/>
          </a:p>
          <a:p>
            <a:pPr indent="-381000" lvl="1" marL="914400" marR="0" rtl="0" algn="l">
              <a:lnSpc>
                <a:spcPct val="100000"/>
              </a:lnSpc>
              <a:spcBef>
                <a:spcPts val="0"/>
              </a:spcBef>
              <a:spcAft>
                <a:spcPts val="0"/>
              </a:spcAft>
              <a:buSzPts val="2400"/>
              <a:buChar char="○"/>
            </a:pPr>
            <a:r>
              <a:rPr lang="en"/>
              <a:t>Topics to think about:</a:t>
            </a:r>
            <a:endParaRPr/>
          </a:p>
          <a:p>
            <a:pPr indent="-381000" lvl="2" marL="1371600" marR="0" rtl="0" algn="l">
              <a:lnSpc>
                <a:spcPct val="100000"/>
              </a:lnSpc>
              <a:spcBef>
                <a:spcPts val="0"/>
              </a:spcBef>
              <a:spcAft>
                <a:spcPts val="0"/>
              </a:spcAft>
              <a:buSzPts val="2400"/>
              <a:buChar char="■"/>
            </a:pPr>
            <a:r>
              <a:rPr lang="en"/>
              <a:t>Who are the stakeholders and actors?</a:t>
            </a:r>
            <a:endParaRPr/>
          </a:p>
          <a:p>
            <a:pPr indent="-381000" lvl="2" marL="1371600" marR="0" rtl="0" algn="l">
              <a:lnSpc>
                <a:spcPct val="100000"/>
              </a:lnSpc>
              <a:spcBef>
                <a:spcPts val="0"/>
              </a:spcBef>
              <a:spcAft>
                <a:spcPts val="0"/>
              </a:spcAft>
              <a:buSzPts val="2400"/>
              <a:buChar char="■"/>
            </a:pPr>
            <a:r>
              <a:rPr lang="en"/>
              <a:t>What functionality does GRADS need to offer?</a:t>
            </a:r>
            <a:endParaRPr/>
          </a:p>
          <a:p>
            <a:pPr indent="-381000" lvl="2" marL="1371600" marR="0" rtl="0" algn="l">
              <a:lnSpc>
                <a:spcPct val="100000"/>
              </a:lnSpc>
              <a:spcBef>
                <a:spcPts val="0"/>
              </a:spcBef>
              <a:spcAft>
                <a:spcPts val="0"/>
              </a:spcAft>
              <a:buSzPts val="2400"/>
              <a:buChar char="■"/>
            </a:pPr>
            <a:r>
              <a:rPr lang="en"/>
              <a:t>Ask many “what if?” questions!</a:t>
            </a:r>
            <a:endParaRPr/>
          </a:p>
        </p:txBody>
      </p:sp>
      <p:sp>
        <p:nvSpPr>
          <p:cNvPr id="847" name="Google Shape;847;p5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3"/>
          <p:cNvSpPr txBox="1"/>
          <p:nvPr>
            <p:ph type="title"/>
          </p:nvPr>
        </p:nvSpPr>
        <p:spPr>
          <a:xfrm>
            <a:off x="226200" y="274650"/>
            <a:ext cx="8922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Requirements Engineering Process</a:t>
            </a:r>
            <a:endParaRPr/>
          </a:p>
        </p:txBody>
      </p:sp>
      <p:sp>
        <p:nvSpPr>
          <p:cNvPr id="79" name="Google Shape;79;p13"/>
          <p:cNvSpPr/>
          <p:nvPr/>
        </p:nvSpPr>
        <p:spPr>
          <a:xfrm>
            <a:off x="447788" y="1972200"/>
            <a:ext cx="1720200" cy="7869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Feasibility Study</a:t>
            </a:r>
            <a:endParaRPr b="1"/>
          </a:p>
        </p:txBody>
      </p:sp>
      <p:sp>
        <p:nvSpPr>
          <p:cNvPr id="80" name="Google Shape;80;p13"/>
          <p:cNvSpPr/>
          <p:nvPr/>
        </p:nvSpPr>
        <p:spPr>
          <a:xfrm>
            <a:off x="2623863" y="2371950"/>
            <a:ext cx="1720200" cy="7869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Requirements Elicitation</a:t>
            </a:r>
            <a:endParaRPr b="1"/>
          </a:p>
        </p:txBody>
      </p:sp>
      <p:sp>
        <p:nvSpPr>
          <p:cNvPr id="81" name="Google Shape;81;p13"/>
          <p:cNvSpPr/>
          <p:nvPr/>
        </p:nvSpPr>
        <p:spPr>
          <a:xfrm>
            <a:off x="4799938" y="2759100"/>
            <a:ext cx="1720200" cy="7869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Requirements Definition</a:t>
            </a:r>
            <a:endParaRPr b="1"/>
          </a:p>
        </p:txBody>
      </p:sp>
      <p:sp>
        <p:nvSpPr>
          <p:cNvPr id="82" name="Google Shape;82;p13"/>
          <p:cNvSpPr/>
          <p:nvPr/>
        </p:nvSpPr>
        <p:spPr>
          <a:xfrm>
            <a:off x="6976013" y="3107750"/>
            <a:ext cx="1720200" cy="7869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Requirements Specification</a:t>
            </a:r>
            <a:endParaRPr b="1"/>
          </a:p>
        </p:txBody>
      </p:sp>
      <p:cxnSp>
        <p:nvCxnSpPr>
          <p:cNvPr id="83" name="Google Shape;83;p13"/>
          <p:cNvCxnSpPr>
            <a:stCxn id="79" idx="3"/>
            <a:endCxn id="80" idx="1"/>
          </p:cNvCxnSpPr>
          <p:nvPr/>
        </p:nvCxnSpPr>
        <p:spPr>
          <a:xfrm>
            <a:off x="2167988" y="2365650"/>
            <a:ext cx="456000" cy="399900"/>
          </a:xfrm>
          <a:prstGeom prst="straightConnector1">
            <a:avLst/>
          </a:prstGeom>
          <a:noFill/>
          <a:ln cap="flat" cmpd="sng" w="19050">
            <a:solidFill>
              <a:schemeClr val="dk2"/>
            </a:solidFill>
            <a:prstDash val="solid"/>
            <a:round/>
            <a:headEnd len="med" w="med" type="none"/>
            <a:tailEnd len="med" w="med" type="triangle"/>
          </a:ln>
        </p:spPr>
      </p:cxnSp>
      <p:cxnSp>
        <p:nvCxnSpPr>
          <p:cNvPr id="84" name="Google Shape;84;p13"/>
          <p:cNvCxnSpPr>
            <a:stCxn id="80" idx="3"/>
            <a:endCxn id="81" idx="1"/>
          </p:cNvCxnSpPr>
          <p:nvPr/>
        </p:nvCxnSpPr>
        <p:spPr>
          <a:xfrm>
            <a:off x="4344063" y="2765400"/>
            <a:ext cx="456000" cy="387300"/>
          </a:xfrm>
          <a:prstGeom prst="straightConnector1">
            <a:avLst/>
          </a:prstGeom>
          <a:noFill/>
          <a:ln cap="flat" cmpd="sng" w="19050">
            <a:solidFill>
              <a:schemeClr val="dk2"/>
            </a:solidFill>
            <a:prstDash val="solid"/>
            <a:round/>
            <a:headEnd len="med" w="med" type="none"/>
            <a:tailEnd len="med" w="med" type="triangle"/>
          </a:ln>
        </p:spPr>
      </p:cxnSp>
      <p:cxnSp>
        <p:nvCxnSpPr>
          <p:cNvPr id="85" name="Google Shape;85;p13"/>
          <p:cNvCxnSpPr>
            <a:stCxn id="81" idx="3"/>
            <a:endCxn id="82" idx="1"/>
          </p:cNvCxnSpPr>
          <p:nvPr/>
        </p:nvCxnSpPr>
        <p:spPr>
          <a:xfrm>
            <a:off x="6520138" y="3152550"/>
            <a:ext cx="456000" cy="348600"/>
          </a:xfrm>
          <a:prstGeom prst="straightConnector1">
            <a:avLst/>
          </a:prstGeom>
          <a:noFill/>
          <a:ln cap="flat" cmpd="sng" w="19050">
            <a:solidFill>
              <a:schemeClr val="dk2"/>
            </a:solidFill>
            <a:prstDash val="solid"/>
            <a:round/>
            <a:headEnd len="med" w="med" type="none"/>
            <a:tailEnd len="med" w="med" type="triangle"/>
          </a:ln>
        </p:spPr>
      </p:cxnSp>
      <p:cxnSp>
        <p:nvCxnSpPr>
          <p:cNvPr id="86" name="Google Shape;86;p13"/>
          <p:cNvCxnSpPr>
            <a:stCxn id="81" idx="0"/>
          </p:cNvCxnSpPr>
          <p:nvPr/>
        </p:nvCxnSpPr>
        <p:spPr>
          <a:xfrm rot="10800000">
            <a:off x="4427638" y="2444400"/>
            <a:ext cx="1232400" cy="314700"/>
          </a:xfrm>
          <a:prstGeom prst="straightConnector1">
            <a:avLst/>
          </a:prstGeom>
          <a:noFill/>
          <a:ln cap="flat" cmpd="sng" w="19050">
            <a:solidFill>
              <a:schemeClr val="dk2"/>
            </a:solidFill>
            <a:prstDash val="solid"/>
            <a:round/>
            <a:headEnd len="med" w="med" type="none"/>
            <a:tailEnd len="med" w="med" type="triangle"/>
          </a:ln>
        </p:spPr>
      </p:cxnSp>
      <p:cxnSp>
        <p:nvCxnSpPr>
          <p:cNvPr id="87" name="Google Shape;87;p13"/>
          <p:cNvCxnSpPr>
            <a:stCxn id="82" idx="0"/>
          </p:cNvCxnSpPr>
          <p:nvPr/>
        </p:nvCxnSpPr>
        <p:spPr>
          <a:xfrm rot="10800000">
            <a:off x="6574913" y="2837750"/>
            <a:ext cx="1261200" cy="270000"/>
          </a:xfrm>
          <a:prstGeom prst="straightConnector1">
            <a:avLst/>
          </a:prstGeom>
          <a:noFill/>
          <a:ln cap="flat" cmpd="sng" w="19050">
            <a:solidFill>
              <a:schemeClr val="dk2"/>
            </a:solidFill>
            <a:prstDash val="solid"/>
            <a:round/>
            <a:headEnd len="med" w="med" type="none"/>
            <a:tailEnd len="med" w="med" type="triangle"/>
          </a:ln>
        </p:spPr>
      </p:cxnSp>
      <p:sp>
        <p:nvSpPr>
          <p:cNvPr id="88" name="Google Shape;88;p13"/>
          <p:cNvSpPr/>
          <p:nvPr/>
        </p:nvSpPr>
        <p:spPr>
          <a:xfrm>
            <a:off x="554588" y="3973500"/>
            <a:ext cx="1506600" cy="854400"/>
          </a:xfrm>
          <a:prstGeom prst="rect">
            <a:avLst/>
          </a:prstGeom>
          <a:solidFill>
            <a:srgbClr val="CCCC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Feasibility Report</a:t>
            </a:r>
            <a:endParaRPr b="1"/>
          </a:p>
        </p:txBody>
      </p:sp>
      <p:cxnSp>
        <p:nvCxnSpPr>
          <p:cNvPr id="89" name="Google Shape;89;p13"/>
          <p:cNvCxnSpPr>
            <a:stCxn id="79" idx="2"/>
            <a:endCxn id="88" idx="0"/>
          </p:cNvCxnSpPr>
          <p:nvPr/>
        </p:nvCxnSpPr>
        <p:spPr>
          <a:xfrm>
            <a:off x="1307888" y="2759100"/>
            <a:ext cx="0" cy="1214400"/>
          </a:xfrm>
          <a:prstGeom prst="straightConnector1">
            <a:avLst/>
          </a:prstGeom>
          <a:noFill/>
          <a:ln cap="flat" cmpd="sng" w="19050">
            <a:solidFill>
              <a:srgbClr val="666666"/>
            </a:solidFill>
            <a:prstDash val="dot"/>
            <a:round/>
            <a:headEnd len="med" w="med" type="none"/>
            <a:tailEnd len="med" w="med" type="triangle"/>
          </a:ln>
        </p:spPr>
      </p:cxnSp>
      <p:sp>
        <p:nvSpPr>
          <p:cNvPr id="90" name="Google Shape;90;p13"/>
          <p:cNvSpPr/>
          <p:nvPr/>
        </p:nvSpPr>
        <p:spPr>
          <a:xfrm>
            <a:off x="2730663" y="3973500"/>
            <a:ext cx="1506600" cy="854400"/>
          </a:xfrm>
          <a:prstGeom prst="rect">
            <a:avLst/>
          </a:prstGeom>
          <a:solidFill>
            <a:srgbClr val="CCCC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System Models, Use Cases</a:t>
            </a:r>
            <a:endParaRPr b="1"/>
          </a:p>
        </p:txBody>
      </p:sp>
      <p:cxnSp>
        <p:nvCxnSpPr>
          <p:cNvPr id="91" name="Google Shape;91;p13"/>
          <p:cNvCxnSpPr>
            <a:stCxn id="80" idx="2"/>
            <a:endCxn id="90" idx="0"/>
          </p:cNvCxnSpPr>
          <p:nvPr/>
        </p:nvCxnSpPr>
        <p:spPr>
          <a:xfrm>
            <a:off x="3483963" y="3158850"/>
            <a:ext cx="0" cy="814800"/>
          </a:xfrm>
          <a:prstGeom prst="straightConnector1">
            <a:avLst/>
          </a:prstGeom>
          <a:noFill/>
          <a:ln cap="flat" cmpd="sng" w="19050">
            <a:solidFill>
              <a:srgbClr val="666666"/>
            </a:solidFill>
            <a:prstDash val="dot"/>
            <a:round/>
            <a:headEnd len="med" w="med" type="none"/>
            <a:tailEnd len="med" w="med" type="triangle"/>
          </a:ln>
        </p:spPr>
      </p:cxnSp>
      <p:sp>
        <p:nvSpPr>
          <p:cNvPr id="92" name="Google Shape;92;p13"/>
          <p:cNvSpPr/>
          <p:nvPr/>
        </p:nvSpPr>
        <p:spPr>
          <a:xfrm>
            <a:off x="4906738" y="3973500"/>
            <a:ext cx="1506600" cy="854400"/>
          </a:xfrm>
          <a:prstGeom prst="rect">
            <a:avLst/>
          </a:prstGeom>
          <a:solidFill>
            <a:srgbClr val="CCCC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List of Requirements</a:t>
            </a:r>
            <a:endParaRPr b="1"/>
          </a:p>
        </p:txBody>
      </p:sp>
      <p:sp>
        <p:nvSpPr>
          <p:cNvPr id="93" name="Google Shape;93;p13"/>
          <p:cNvSpPr/>
          <p:nvPr/>
        </p:nvSpPr>
        <p:spPr>
          <a:xfrm>
            <a:off x="4906738" y="5469900"/>
            <a:ext cx="1506600" cy="854400"/>
          </a:xfrm>
          <a:prstGeom prst="rect">
            <a:avLst/>
          </a:prstGeom>
          <a:solidFill>
            <a:srgbClr val="CCCC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Requirements Document</a:t>
            </a:r>
            <a:endParaRPr b="1"/>
          </a:p>
        </p:txBody>
      </p:sp>
      <p:cxnSp>
        <p:nvCxnSpPr>
          <p:cNvPr id="94" name="Google Shape;94;p13"/>
          <p:cNvCxnSpPr>
            <a:stCxn id="81" idx="2"/>
            <a:endCxn id="92" idx="0"/>
          </p:cNvCxnSpPr>
          <p:nvPr/>
        </p:nvCxnSpPr>
        <p:spPr>
          <a:xfrm>
            <a:off x="5660038" y="3546000"/>
            <a:ext cx="0" cy="427500"/>
          </a:xfrm>
          <a:prstGeom prst="straightConnector1">
            <a:avLst/>
          </a:prstGeom>
          <a:noFill/>
          <a:ln cap="flat" cmpd="sng" w="19050">
            <a:solidFill>
              <a:srgbClr val="666666"/>
            </a:solidFill>
            <a:prstDash val="dot"/>
            <a:round/>
            <a:headEnd len="med" w="med" type="none"/>
            <a:tailEnd len="med" w="med" type="triangle"/>
          </a:ln>
        </p:spPr>
      </p:cxnSp>
      <p:cxnSp>
        <p:nvCxnSpPr>
          <p:cNvPr id="95" name="Google Shape;95;p13"/>
          <p:cNvCxnSpPr>
            <a:stCxn id="90" idx="2"/>
            <a:endCxn id="93" idx="1"/>
          </p:cNvCxnSpPr>
          <p:nvPr/>
        </p:nvCxnSpPr>
        <p:spPr>
          <a:xfrm>
            <a:off x="3483963" y="4827900"/>
            <a:ext cx="1422900" cy="1069200"/>
          </a:xfrm>
          <a:prstGeom prst="straightConnector1">
            <a:avLst/>
          </a:prstGeom>
          <a:noFill/>
          <a:ln cap="flat" cmpd="sng" w="19050">
            <a:solidFill>
              <a:srgbClr val="666666"/>
            </a:solidFill>
            <a:prstDash val="dot"/>
            <a:round/>
            <a:headEnd len="med" w="med" type="none"/>
            <a:tailEnd len="med" w="med" type="triangle"/>
          </a:ln>
        </p:spPr>
      </p:cxnSp>
      <p:cxnSp>
        <p:nvCxnSpPr>
          <p:cNvPr id="96" name="Google Shape;96;p13"/>
          <p:cNvCxnSpPr>
            <a:stCxn id="92" idx="2"/>
            <a:endCxn id="93" idx="0"/>
          </p:cNvCxnSpPr>
          <p:nvPr/>
        </p:nvCxnSpPr>
        <p:spPr>
          <a:xfrm>
            <a:off x="5660038" y="4827900"/>
            <a:ext cx="0" cy="642000"/>
          </a:xfrm>
          <a:prstGeom prst="straightConnector1">
            <a:avLst/>
          </a:prstGeom>
          <a:noFill/>
          <a:ln cap="flat" cmpd="sng" w="19050">
            <a:solidFill>
              <a:srgbClr val="666666"/>
            </a:solidFill>
            <a:prstDash val="dot"/>
            <a:round/>
            <a:headEnd len="med" w="med" type="none"/>
            <a:tailEnd len="med" w="med" type="triangle"/>
          </a:ln>
        </p:spPr>
      </p:cxnSp>
      <p:cxnSp>
        <p:nvCxnSpPr>
          <p:cNvPr id="97" name="Google Shape;97;p13"/>
          <p:cNvCxnSpPr>
            <a:stCxn id="82" idx="2"/>
            <a:endCxn id="93" idx="3"/>
          </p:cNvCxnSpPr>
          <p:nvPr/>
        </p:nvCxnSpPr>
        <p:spPr>
          <a:xfrm flipH="1">
            <a:off x="6413213" y="3894650"/>
            <a:ext cx="1422900" cy="2002500"/>
          </a:xfrm>
          <a:prstGeom prst="straightConnector1">
            <a:avLst/>
          </a:prstGeom>
          <a:noFill/>
          <a:ln cap="flat" cmpd="sng" w="19050">
            <a:solidFill>
              <a:srgbClr val="666666"/>
            </a:solidFill>
            <a:prstDash val="dot"/>
            <a:round/>
            <a:headEnd len="med" w="med" type="none"/>
            <a:tailEnd len="med" w="med" type="triangle"/>
          </a:ln>
        </p:spPr>
      </p:cxnSp>
      <p:sp>
        <p:nvSpPr>
          <p:cNvPr id="98" name="Google Shape;98;p1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4"/>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Requirements Elicitation</a:t>
            </a:r>
            <a:endParaRPr/>
          </a:p>
        </p:txBody>
      </p:sp>
      <p:pic>
        <p:nvPicPr>
          <p:cNvPr descr="cfc25ca09f85012f2fe600163e41dd5b" id="104" name="Google Shape;104;p14"/>
          <p:cNvPicPr preferRelativeResize="0"/>
          <p:nvPr/>
        </p:nvPicPr>
        <p:blipFill>
          <a:blip r:embed="rId3">
            <a:alphaModFix/>
          </a:blip>
          <a:stretch>
            <a:fillRect/>
          </a:stretch>
        </p:blipFill>
        <p:spPr>
          <a:xfrm>
            <a:off x="457200" y="2042150"/>
            <a:ext cx="8229600" cy="2496329"/>
          </a:xfrm>
          <a:prstGeom prst="rect">
            <a:avLst/>
          </a:prstGeom>
          <a:noFill/>
          <a:ln>
            <a:noFill/>
          </a:ln>
        </p:spPr>
      </p:pic>
      <p:sp>
        <p:nvSpPr>
          <p:cNvPr id="105" name="Google Shape;105;p1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is Elicitation so $$%$% hard?</a:t>
            </a:r>
            <a:endParaRPr/>
          </a:p>
        </p:txBody>
      </p:sp>
      <p:sp>
        <p:nvSpPr>
          <p:cNvPr id="111" name="Google Shape;111;p1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Stakeholders don’t know what they want from a computer system except in the most general terms.</a:t>
            </a:r>
            <a:endParaRPr/>
          </a:p>
          <a:p>
            <a:pPr indent="-419100" lvl="0" marL="457200" marR="0" rtl="0" algn="l">
              <a:lnSpc>
                <a:spcPct val="100000"/>
              </a:lnSpc>
              <a:spcBef>
                <a:spcPts val="0"/>
              </a:spcBef>
              <a:spcAft>
                <a:spcPts val="0"/>
              </a:spcAft>
              <a:buSzPts val="3000"/>
              <a:buChar char="●"/>
            </a:pPr>
            <a:r>
              <a:rPr lang="en"/>
              <a:t>Stakeholders express requirements with implicit knowledge of their domain.</a:t>
            </a:r>
            <a:endParaRPr/>
          </a:p>
          <a:p>
            <a:pPr indent="-419100" lvl="0" marL="457200" marR="0" rtl="0" algn="l">
              <a:lnSpc>
                <a:spcPct val="100000"/>
              </a:lnSpc>
              <a:spcBef>
                <a:spcPts val="0"/>
              </a:spcBef>
              <a:spcAft>
                <a:spcPts val="0"/>
              </a:spcAft>
              <a:buSzPts val="3000"/>
              <a:buChar char="●"/>
            </a:pPr>
            <a:r>
              <a:rPr lang="en"/>
              <a:t>Different stakeholders have different requirements.</a:t>
            </a:r>
            <a:endParaRPr/>
          </a:p>
          <a:p>
            <a:pPr indent="-419100" lvl="0" marL="457200" marR="0" rtl="0" algn="l">
              <a:lnSpc>
                <a:spcPct val="100000"/>
              </a:lnSpc>
              <a:spcBef>
                <a:spcPts val="0"/>
              </a:spcBef>
              <a:spcAft>
                <a:spcPts val="0"/>
              </a:spcAft>
              <a:buSzPts val="3000"/>
              <a:buChar char="●"/>
            </a:pPr>
            <a:r>
              <a:rPr lang="en"/>
              <a:t>Economic and business environment is dynamic during elicitation.</a:t>
            </a:r>
            <a:endParaRPr/>
          </a:p>
        </p:txBody>
      </p:sp>
      <p:sp>
        <p:nvSpPr>
          <p:cNvPr id="112" name="Google Shape;112;p1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
                                        <p:tgtEl>
                                          <p:spTgt spid="1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6"/>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Requirements Elicitation Process</a:t>
            </a:r>
            <a:endParaRPr/>
          </a:p>
        </p:txBody>
      </p:sp>
      <p:sp>
        <p:nvSpPr>
          <p:cNvPr id="118" name="Google Shape;118;p16"/>
          <p:cNvSpPr/>
          <p:nvPr/>
        </p:nvSpPr>
        <p:spPr>
          <a:xfrm>
            <a:off x="3597625" y="2091125"/>
            <a:ext cx="1989900" cy="7869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ctr">
              <a:spcBef>
                <a:spcPts val="0"/>
              </a:spcBef>
              <a:spcAft>
                <a:spcPts val="0"/>
              </a:spcAft>
              <a:buSzPts val="1400"/>
              <a:buAutoNum type="arabicPeriod"/>
            </a:pPr>
            <a:r>
              <a:rPr b="1" lang="en"/>
              <a:t>Requirements Discovery</a:t>
            </a:r>
            <a:endParaRPr b="1"/>
          </a:p>
        </p:txBody>
      </p:sp>
      <p:sp>
        <p:nvSpPr>
          <p:cNvPr id="119" name="Google Shape;119;p16"/>
          <p:cNvSpPr/>
          <p:nvPr/>
        </p:nvSpPr>
        <p:spPr>
          <a:xfrm>
            <a:off x="5357750" y="3407138"/>
            <a:ext cx="1989900" cy="7869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2.   Requirements Classification and Organization</a:t>
            </a:r>
            <a:endParaRPr b="1"/>
          </a:p>
        </p:txBody>
      </p:sp>
      <p:sp>
        <p:nvSpPr>
          <p:cNvPr id="120" name="Google Shape;120;p16"/>
          <p:cNvSpPr/>
          <p:nvPr/>
        </p:nvSpPr>
        <p:spPr>
          <a:xfrm>
            <a:off x="3597625" y="4666925"/>
            <a:ext cx="1989900" cy="7869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3.    Requirements Prioritization and Negotiation</a:t>
            </a:r>
            <a:endParaRPr b="1"/>
          </a:p>
        </p:txBody>
      </p:sp>
      <p:sp>
        <p:nvSpPr>
          <p:cNvPr id="121" name="Google Shape;121;p16"/>
          <p:cNvSpPr/>
          <p:nvPr/>
        </p:nvSpPr>
        <p:spPr>
          <a:xfrm>
            <a:off x="1934975" y="3407138"/>
            <a:ext cx="1989900" cy="7869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4.    Requirements Specification</a:t>
            </a:r>
            <a:endParaRPr b="1"/>
          </a:p>
        </p:txBody>
      </p:sp>
      <p:cxnSp>
        <p:nvCxnSpPr>
          <p:cNvPr id="122" name="Google Shape;122;p16"/>
          <p:cNvCxnSpPr>
            <a:stCxn id="118" idx="3"/>
            <a:endCxn id="119" idx="0"/>
          </p:cNvCxnSpPr>
          <p:nvPr/>
        </p:nvCxnSpPr>
        <p:spPr>
          <a:xfrm>
            <a:off x="5587525" y="2484575"/>
            <a:ext cx="765300" cy="922500"/>
          </a:xfrm>
          <a:prstGeom prst="straightConnector1">
            <a:avLst/>
          </a:prstGeom>
          <a:noFill/>
          <a:ln cap="flat" cmpd="sng" w="19050">
            <a:solidFill>
              <a:schemeClr val="dk2"/>
            </a:solidFill>
            <a:prstDash val="solid"/>
            <a:round/>
            <a:headEnd len="med" w="med" type="none"/>
            <a:tailEnd len="med" w="med" type="triangle"/>
          </a:ln>
        </p:spPr>
      </p:cxnSp>
      <p:cxnSp>
        <p:nvCxnSpPr>
          <p:cNvPr id="123" name="Google Shape;123;p16"/>
          <p:cNvCxnSpPr>
            <a:stCxn id="119" idx="2"/>
            <a:endCxn id="120" idx="3"/>
          </p:cNvCxnSpPr>
          <p:nvPr/>
        </p:nvCxnSpPr>
        <p:spPr>
          <a:xfrm flipH="1">
            <a:off x="5587400" y="4194038"/>
            <a:ext cx="765300" cy="866400"/>
          </a:xfrm>
          <a:prstGeom prst="straightConnector1">
            <a:avLst/>
          </a:prstGeom>
          <a:noFill/>
          <a:ln cap="flat" cmpd="sng" w="19050">
            <a:solidFill>
              <a:schemeClr val="dk2"/>
            </a:solidFill>
            <a:prstDash val="solid"/>
            <a:round/>
            <a:headEnd len="med" w="med" type="none"/>
            <a:tailEnd len="med" w="med" type="triangle"/>
          </a:ln>
        </p:spPr>
      </p:cxnSp>
      <p:cxnSp>
        <p:nvCxnSpPr>
          <p:cNvPr id="124" name="Google Shape;124;p16"/>
          <p:cNvCxnSpPr>
            <a:stCxn id="120" idx="1"/>
            <a:endCxn id="121" idx="2"/>
          </p:cNvCxnSpPr>
          <p:nvPr/>
        </p:nvCxnSpPr>
        <p:spPr>
          <a:xfrm rot="10800000">
            <a:off x="2929825" y="4193975"/>
            <a:ext cx="667800" cy="866400"/>
          </a:xfrm>
          <a:prstGeom prst="straightConnector1">
            <a:avLst/>
          </a:prstGeom>
          <a:noFill/>
          <a:ln cap="flat" cmpd="sng" w="19050">
            <a:solidFill>
              <a:schemeClr val="dk2"/>
            </a:solidFill>
            <a:prstDash val="solid"/>
            <a:round/>
            <a:headEnd len="med" w="med" type="none"/>
            <a:tailEnd len="med" w="med" type="triangle"/>
          </a:ln>
        </p:spPr>
      </p:cxnSp>
      <p:cxnSp>
        <p:nvCxnSpPr>
          <p:cNvPr id="125" name="Google Shape;125;p16"/>
          <p:cNvCxnSpPr>
            <a:stCxn id="121" idx="0"/>
            <a:endCxn id="118" idx="1"/>
          </p:cNvCxnSpPr>
          <p:nvPr/>
        </p:nvCxnSpPr>
        <p:spPr>
          <a:xfrm flipH="1" rot="10800000">
            <a:off x="2929925" y="2484638"/>
            <a:ext cx="667800" cy="922500"/>
          </a:xfrm>
          <a:prstGeom prst="straightConnector1">
            <a:avLst/>
          </a:prstGeom>
          <a:noFill/>
          <a:ln cap="flat" cmpd="sng" w="19050">
            <a:solidFill>
              <a:schemeClr val="dk2"/>
            </a:solidFill>
            <a:prstDash val="solid"/>
            <a:round/>
            <a:headEnd len="med" w="med" type="none"/>
            <a:tailEnd len="med" w="med" type="triangle"/>
          </a:ln>
        </p:spPr>
      </p:cxnSp>
      <p:sp>
        <p:nvSpPr>
          <p:cNvPr id="126" name="Google Shape;126;p1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