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77a23d5a8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77a23d5a8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pdf of withdrawal example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c81a3b514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c81a3b51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A centralized VCS has a single point of failure, which is the remote central VCS instance. If this instance is lost, it can cause productivity and data loss, and it will need to be replaced with another copy of the source code. If it temporarily becomes unavailable, it will prevent developers from pushing, merging or rolling-back code.A distributed model architecture avoids these pitfalls by keeping a full copy of the source code at each VCS instance. If any of the previously mentioned centralized failure scenarios happen within the distributed model, a new VCS instance can be swapped in to lead development mitigating any serious drop in productivity. (last point)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c81a3b514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c81a3b51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VCS requires following a certain workflow. This starts by getting the files onto your current machine. (1) - this tells the repository that you want the current version of the project, and the repository then tells you what those files look like. (2-3). </a:t>
            </a:r>
            <a:endParaRPr/>
          </a:p>
          <a:p>
            <a:pPr indent="0" lvl="0" marL="0" rtl="0" algn="l">
              <a:spcBef>
                <a:spcPts val="0"/>
              </a:spcBef>
              <a:spcAft>
                <a:spcPts val="0"/>
              </a:spcAft>
              <a:buNone/>
            </a:pPr>
            <a:r>
              <a:rPr lang="en"/>
              <a:t>Great - we now have files. Let’s make some changes. You can do this however you like - in an IDE, in a text editor, whatever you want. </a:t>
            </a:r>
            <a:r>
              <a:rPr lang="en"/>
              <a:t>From here, our source control system knows that we have a repository set up, but it needs a little guidance to automatically start saving all the changes you make to your files. The first thing we have to do is tell our source control system about the files within the repository we created or changed. This is known as staging a file. (last point)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c81a3b514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c81a3b51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our source control system is keeping track of changes being made, the final piece is the famed commit. The simplest way to think of a commit is imagining taking a snapshot of your project at its current state. This snapshot represents a certain point in your application that you want to save. (2-3) </a:t>
            </a:r>
            <a:endParaRPr/>
          </a:p>
          <a:p>
            <a:pPr indent="0" lvl="0" marL="0" rtl="0" algn="l">
              <a:spcBef>
                <a:spcPts val="0"/>
              </a:spcBef>
              <a:spcAft>
                <a:spcPts val="0"/>
              </a:spcAft>
              <a:buNone/>
            </a:pPr>
            <a:r>
              <a:rPr lang="en"/>
              <a:t>As you make commits throughout the life of your project, you form a history of snapshots that can be traversed to see any changes made. It also allows you to revert to an early commit if you encounter problems with your application. </a:t>
            </a:r>
            <a:endParaRPr/>
          </a:p>
          <a:p>
            <a:pPr indent="0" lvl="0" marL="0" rtl="0" algn="l">
              <a:spcBef>
                <a:spcPts val="0"/>
              </a:spcBef>
              <a:spcAft>
                <a:spcPts val="0"/>
              </a:spcAft>
              <a:buNone/>
            </a:pPr>
            <a:r>
              <a:rPr lang="en"/>
              <a:t>The commit command writes to the repository. In a decentralized system, this is just your local repsitory. You then need to push the changes to the other copies of the repository.  (last point)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c81a3b514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c81a3b51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I</a:t>
            </a:r>
            <a:r>
              <a:rPr lang="en"/>
              <a:t>t only takes a moment to write a good commit message. This is useful when someone is examining the change, because it indicates the purpose of the change.This is useful when someone is looking for changes related to a given concept, because they can search through the commit messages. (last two points)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c81a3b514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c81a3b51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This makes it easier to locate the changes related to some particular feature or bug fix, (5-6) The utility of the version control history is compromised if one commit contains code that serves multiple purposes, or if code for a particular purpose is spread across multiple different commits.</a:t>
            </a:r>
            <a:br>
              <a:rPr lang="en"/>
            </a:br>
            <a:r>
              <a:rPr lang="en"/>
              <a:t>During the course of one task, you may notice another issue and want to fix it too. You can choose to commit only a subset of the changed files at a time — the commit command of every version control system supports this.If a single file contains changes that serve multiple purposes, you may need to save your all your edits, then re-introduce them in logical chunks, committing as you go.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c81a3b514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c81a3b51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As a rule, I do not run git commit without supplying specific files to commit (2). If you supply no file names, then these commands commit every changed file. You may have changes you did not intend to make permanent (such as temporary debugging changes); even if not, this can create a single commit with multiple purposes.</a:t>
            </a:r>
            <a:br>
              <a:rPr lang="en"/>
            </a:br>
            <a:r>
              <a:rPr lang="en"/>
              <a:t>When I want to commit my changes, to avoid accidentally committing more than I intended, I always run the following commands: (last three)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c81a3b514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c81a3b5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 control is intended for files that people edit. Generated files should not be committed to version control. For example, do not commit binary files that result from compilation, such as .o files or .class files. Also do not commit .pdf files that are generated from a text formatting application; as a rule, you should only commit the source files from which the .pdf or .class files are generated.</a:t>
            </a:r>
            <a:br>
              <a:rPr lang="en"/>
            </a:br>
            <a:r>
              <a:rPr lang="en"/>
              <a:t>Generated files are not necessary in version control; each user can re-generate them (typically by running a build program such as make or ant).</a:t>
            </a:r>
            <a:br>
              <a:rPr lang="en"/>
            </a:br>
            <a:r>
              <a:rPr lang="en"/>
              <a:t>Generated files are prone to conflicts. They may contain a timestamp or in some other way depend on the system configuration. It is a waste of time to resolve such uninteresting conflicts.</a:t>
            </a:r>
            <a:br>
              <a:rPr lang="en"/>
            </a:br>
            <a:r>
              <a:rPr lang="en"/>
              <a:t>This is a particular problem when the generated file is binary. Version control systems can concisely record the differences between two versions of a textual file (usually the differences are much smaller than the file itself). However, version control systems have to store each version of a binary file in its entirety.</a:t>
            </a:r>
            <a:br>
              <a:rPr lang="en"/>
            </a:br>
            <a:r>
              <a:rPr lang="en"/>
              <a:t>To tell your version control system to ignore given files, create a top-level .gitignore file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c81a3b514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c81a3b5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tells us how to save our changes. What if we’re working with others and they’ve made a change? Or you’ve worked on a different machine and want to bring in your work to your normal machine? (1-4) Notice that the commit and update commands only move changes between the working copy and the local repository, without affecting any other repository. By contrast, the push and pull commands move changes between the local repository and the central repository, without affecting your working copy.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c81a3b514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c81a3b51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Work with the most up-to-date version of the files as possible. That means that you should run git pull very frequently. (2) When two people make conflicting edits simultaneously, then manual intervention is required to resolve the conflict. But if someone else has already completed a change before you even start to edit, it is a huge waste of time to create, then manually resolve, conflicts. You would have avoided the conflicts if your working copy had already contained the other person's changes before you started to edit. (4-6)</a:t>
            </a:r>
            <a:endParaRPr/>
          </a:p>
          <a:p>
            <a:pPr indent="0" lvl="0" marL="0" rtl="0" algn="l">
              <a:spcBef>
                <a:spcPts val="0"/>
              </a:spcBef>
              <a:spcAft>
                <a:spcPts val="0"/>
              </a:spcAft>
              <a:buNone/>
            </a:pPr>
            <a:r>
              <a:rPr lang="en"/>
              <a:t>Once you have committed the changes for a complete, logical unit of work, you should share those changes with your colleagues as soon as possible (by doing git push). So long as your changes do not destabilize the system, do not hold the changes locally while you make unrelated changes. The reason is the same as the reason for incorporating others' changes frequently.</a:t>
            </a:r>
            <a:br>
              <a:rPr lang="en"/>
            </a:br>
            <a:br>
              <a:rPr lang="en"/>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c81a3b514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c81a3b51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version control system lets multiple users simultaneously edit their own copies of a project. Usually, the version control system is able to merge simultaneous changes by two different users: for each line, the final version is the original version if neither user edited it, or is the edited version if one of the users edited it. A conflict occurs when two different users make simultaneous, different changes to the same line of a file. In this case, the version control system cannot automatically decide which of the two edits to use (or a combination of them, or neither!). Manual intervention is required to resolve the conflict.</a:t>
            </a:r>
            <a:br>
              <a:rPr lang="en"/>
            </a:br>
            <a:r>
              <a:rPr lang="en"/>
              <a:t>“Simultaneous” changes do not necessarily happen at the exact same moment of time. Change 1 and Change 2 are considered simultaneous if:</a:t>
            </a:r>
            <a:br>
              <a:rPr lang="en"/>
            </a:br>
            <a:r>
              <a:rPr lang="en"/>
              <a:t>User A makes Change 1 before User A does an update that brings Change 2 into User A's working copy, and</a:t>
            </a:r>
            <a:br>
              <a:rPr lang="en"/>
            </a:br>
            <a:r>
              <a:rPr lang="en"/>
              <a:t>User B makes Change 2 before User B does an update that brings Change 1 into User B's working copy.</a:t>
            </a:r>
            <a:br>
              <a:rPr lang="en"/>
            </a:br>
            <a:r>
              <a:rPr lang="en"/>
              <a:t>It is better to avoid a conflict than to resolve it later. </a:t>
            </a:r>
            <a:r>
              <a:rPr lang="en">
                <a:solidFill>
                  <a:schemeClr val="dk1"/>
                </a:solidFill>
              </a:rPr>
              <a:t>(3), but do not rule them out entirely.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7a23d5a8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7a23d5a8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Back in the first lecture, I said that evolution is a constant - code will change, requirements will change, design will change. Handling change in an elegant manner is a fundamental principle guiding software engineering. What happens when a project artifact changes or needs to change? How do we ensure we deliver a good product. (7) Today, we’re going to look at that question, and focus on two fundamental tools of modern development - version or source control and issue tracking.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c81a3b514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c81a3b51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Version control tools record changes and determine conflicts on a line-by-line basis. (2-3), as imposed by the text editor you’re using.</a:t>
            </a:r>
            <a:endParaRPr/>
          </a:p>
          <a:p>
            <a:pPr indent="0" lvl="0" marL="0" rtl="0" algn="l">
              <a:spcBef>
                <a:spcPts val="0"/>
              </a:spcBef>
              <a:spcAft>
                <a:spcPts val="0"/>
              </a:spcAft>
              <a:buClr>
                <a:schemeClr val="dk1"/>
              </a:buClr>
              <a:buSzPts val="1100"/>
              <a:buFont typeface="Arial"/>
              <a:buNone/>
            </a:pPr>
            <a:r>
              <a:rPr lang="en"/>
              <a:t>Do not write excessively long lines; as a general rule, keep each line to 80 characters. The more characters are on a line, the larger the chance that multiple edits will fall on the same line and thus will conflict. Also, the more characters, the harder it is to determine the exact changes when viewing the version control history. As another benefit, 80-character lines are also easier to read when viewing/editing the source file.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c81a3b514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c81a3b51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
            </a:r>
            <a:r>
              <a:rPr lang="en"/>
              <a:t>o over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c81a3b514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4c81a3b51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c81a3b514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c81a3b51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c81a3b514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c81a3b51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context of software development, when we create a new branch we are essentially branching away from the master branch so we can work on a new feature or bug fix without the risk of breaking something in our master branch.  (1-4)</a:t>
            </a:r>
            <a:endParaRPr/>
          </a:p>
          <a:p>
            <a:pPr indent="0" lvl="0" marL="0" rtl="0" algn="l">
              <a:spcBef>
                <a:spcPts val="0"/>
              </a:spcBef>
              <a:spcAft>
                <a:spcPts val="0"/>
              </a:spcAft>
              <a:buNone/>
            </a:pPr>
            <a:r>
              <a:rPr lang="en"/>
              <a:t>Once we’ve finished, tested it, and made sure it works, we can merge it back into the master branch.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c81a3b514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c81a3b51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Commonly,these branched are referred to as feature branches. Within the feature branch, we are insulated from the master branch, so we can make changes, stage files and make commits separately without impacting the stability of the core system for the other developers, who might be working on their own changes. Once the feature or bug fix is complete we can merge in the changes made in the feature branch back into the master branch. The benefits of having separate branches for our features is that it allows us to further develop our project without breaking the working version of the application along the way. When implementing a source control system in this way, we end up with a beautiful development tree that gives us access to previous commits, branches that show the different features added on and, of course, a backup of our entire project.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c81a3b514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c81a3b51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c81a3b514_0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c81a3b51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c81a3b514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c81a3b51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say we have been working on a branch, and it’s ready. We want to bring those changes into master. What do we do? Pull requests are the favored mechanism for performing a merge. (1-3), not the command line. It is possible to merge branches through the command line, but not recommended. This mechanism uses the features of the web interface to allow discussion, review, and follow up changes. (last point)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c81a3b51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c81a3b5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4c81a3b51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4c81a3b5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focus on code. Let’s say you have a project. It’s working well. But, you want to add a feature. Well, we just open the code, make changes, save it, and try it out. We now have beautiful, sparkly version 2 of our code. Great, right? Well… If it work, yes. But, there are a few complicating factors.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c81a3b514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c81a3b51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dropdowns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c81a3b514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c81a3b514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 go over screenshot. 56 commits, target, source, files changed, title/dscription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4c81a3b514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c81a3b51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c81a3b514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c81a3b51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c81a3b514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c81a3b51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good bug reports MUST have both of these. Not just that I saw something, but what I was doing when I saw it. This is essential to fixing issues.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c81a3b514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c81a3b51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Point out issue ID, title, description of what happened, reproduction, suggestions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c81a3b514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c81a3b514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c81a3b514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c81a3b51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commit, middle: pull request, bottom: bug report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c81a3b514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c81a3b51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issue ultimately needs to be resolved and closed. But if an issue covers multiple bugs, it becomes that much harder for developers to keep track of the moving parts as they try to fix each piece—because instead of perhaps three bugs, it now only looks like a single bug—and that’s how bugs can fall through the cracks. It’s also not uncommon for team members to be responsible for distinct areas of an application, so by filing separate issues instead of a mega-issue, you also gain the flexibility to give each issue a unique assignee and priority. If any of your existing issues cover multiple bugs, you should split them into separate issues so they can be addressed individually. But since splitting issues leaves room for mistakes, confusion, or other misunderstandings, you’re better off filing them as individual issues right from the start. If you need to convey a relationship among a set of issues, include references from each issue to its related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When someone looks through a list of issues, the issues’ subjects are the most important identifying information they see. Think of each issue’s subject as its name. In real life, for instance, you wouldn’t refer to your best friend as “the person” since that could refer to anyone—you’d use your friend’s name instead. The same goes with issues. A subject of “Broken Login” doesn’t convey what part of the login screen is broken or at which point it failed. But a subject like “Can’t log in because I’m missing a user account” wipes out that ambiguity. Clear and accurate subjects make it easier to locate specific issues and quickly understand what they’re about. They’ll make your team more efficient and help them resolve issues more quickly.</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c81a3b514_1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c81a3b514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It might be tempting to speculate on what you think might be causing a problem, and there are occasions now and again where that can be helpful. But more often than not, those hunches can end up being a red herring that can send a developer down the wrong path, making it more difficult for them to get to the bottom of things. It’s generally better to stick to the facts about a bug rather than trying to guess what might be causing the problem. That’s not to say that you shouldn’t ever speculate, but do so sparingly and only when your guess is more of an educated guess gleaned from observable behavior</a:t>
            </a:r>
            <a:endParaRPr/>
          </a:p>
          <a:p>
            <a:pPr indent="0" lvl="0" marL="0" rtl="0" algn="l">
              <a:spcBef>
                <a:spcPts val="0"/>
              </a:spcBef>
              <a:spcAft>
                <a:spcPts val="0"/>
              </a:spcAft>
              <a:buNone/>
            </a:pPr>
            <a:r>
              <a:rPr lang="en"/>
              <a:t>(4) What did you expect to happen? Some bugs may be subjective. And if you’re reporting an issue without clarifying what you expected to happen, you might get a response like “working as designed” or “this looks fine to me.” So when you’re filing an issue, include a sentence or two on what you’re expecting to happen, and that’ll make it easier for developers to understand what you’re looking for.</a:t>
            </a:r>
            <a:br>
              <a:rPr lang="en"/>
            </a:br>
            <a:r>
              <a:rPr lang="en"/>
              <a:t>What actually happened? So you came across a bug. Did you see any errors along the way? Or did you have a chance to grab a URL or screenshot for the page you were taken to? When an issue is hard to reproduce, sometimes a screenshot or an error message can be the key to solving the problem. For instance, an issue that just said “I can’t log in” or “login is broken” would leave a lot to the imagination, and the developer working on it would probably need some clarification. Adding a little more detail in your initial reports can help reduce the chances that developers will have to ask follow-up questions later. Instead, “I’m at (URL) and I’m trying to log in using my username, (username). But the system is saying that my username can’t be found, and it’s taking me to (URL).”</a:t>
            </a:r>
            <a:br>
              <a:rPr lang="en"/>
            </a:br>
            <a:r>
              <a:rPr lang="en"/>
              <a:t>That report would take only a moment longer to write, but it eliminates any gray areas, so there’s no question in the developer’s mind what’s wrong. Providing information like screenshots, URLs, and specific error messages can potentially shave hours off the time it takes to fix an issue.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c81a3b51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c81a3b51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what if the changes don’t work? Well, maybe we could keep patching, but what if it was a fundamentally bad idea? It just isn’t going to work, no matter what we do? Or, what if we made a series of changes and found that our new feature makes the rest of the system too slow? (2) Not if we didn’t keep a backup somewhere, and restoring a backup gets harder as we make more changes to that code. When do you overwrite your backup?</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c81a3b514_1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c81a3b514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many bugs are easy to reproduce, that’s not always the case. It’s safer to assume that the developers trying to fix a bug won’t be able to reproduce the problem on their end. There are a couple of tricks you can use to help you capture most (if not all) of the steps to reproduce an issue: (1-4)</a:t>
            </a:r>
            <a:br>
              <a:rPr lang="en"/>
            </a:br>
            <a:r>
              <a:rPr lang="en"/>
              <a:t>If you can consistently reproduce a problem, take your steps to reproduce the issue and whittle them down to the simplest sequence that still triggers the issue. And if you can include screenshots or video to help illustrate the steps you’re going through, that can really help.</a:t>
            </a:r>
            <a:br>
              <a:rPr lang="en"/>
            </a:b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c81a3b514_1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c81a3b514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duplicate bug is a burden in the testing cycle. Check the whole list of known bugs. At times, the developers might have known the issue and ignored for a future release. Tools often automatically search for duplicate bugs when you fill out a report.However, it is best to manually search for any duplicate bug.</a:t>
            </a:r>
            <a:endParaRPr/>
          </a:p>
          <a:p>
            <a:pPr indent="0" lvl="0" marL="0" rtl="0" algn="l">
              <a:spcBef>
                <a:spcPts val="0"/>
              </a:spcBef>
              <a:spcAft>
                <a:spcPts val="0"/>
              </a:spcAft>
              <a:buNone/>
            </a:pPr>
            <a:r>
              <a:rPr lang="en"/>
              <a:t>(3-5), CPU, amount of RAM, graphics card - those can impact behavior.</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c81a3b514_1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c81a3b514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Report the problem immediately: If you find any bug while testing, then need not wait to write a detail bug report later. Instead write the bug report immediately. This will ensure a good and reproducible bug report. If you decide to write the bug report later on then there are high chances to miss the important steps in your report.</a:t>
            </a:r>
            <a:br>
              <a:rPr lang="en"/>
            </a:br>
            <a:r>
              <a:rPr lang="en"/>
              <a:t>2) Reproduce the bug three times before writing a bug report: Your bug should be reproducible. Make sure that your steps are robust enough to reproduce the bug without any ambiguity. If your bug is not reproducible every time you can still file a bug mentioning the periodic nature of the bug.</a:t>
            </a:r>
            <a:br>
              <a:rPr lang="en"/>
            </a:br>
            <a:r>
              <a:rPr lang="en"/>
              <a:t>3) Test the same bug occurrence on other similar modules:  Sometimes the developer uses the same code for different similar modules. So there are higher chances for the bug in one module to occur in other similar modules as well. You can even try to find the more severe version of the bug you found.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77d7e5bb8_07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77d7e5bb8_0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these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c81a3b514_1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c81a3b514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7d7e5bb8_07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7d7e5bb8_0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these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c81a3b51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c81a3b51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Slightly different question - (1). Well, just copy and send them over to the other machine, right? Well.. (2), did you forget anything? Ok, you’re fine - we changed some files on one machine. Did you send the changed files back to the other machine? What if we forget to sync and change files on both machines? How do we reconcile those changes?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c81a3b514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c81a3b5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c81a3b514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c81a3b51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the solution is obviously version control. A version control system or VCS, also know as revision control or source control system, is a software utility that tracks and manages changes to a filesystem in a controlled manner. When operating at the filesystem level, a VCS will track the addition, deletion, and modification actions applied to files and directories. </a:t>
            </a:r>
            <a:r>
              <a:rPr lang="en">
                <a:solidFill>
                  <a:schemeClr val="dk1"/>
                </a:solidFill>
              </a:rPr>
              <a:t>A VCS also offers collaborative utilities to share and integrate these filesystem changes to other VCS users. Version control also enables one person you to use multiple computers to work on a project.</a:t>
            </a:r>
            <a:br>
              <a:rPr lang="en">
                <a:solidFill>
                  <a:schemeClr val="dk1"/>
                </a:solidFill>
              </a:rPr>
            </a:br>
            <a:r>
              <a:rPr lang="en">
                <a:solidFill>
                  <a:schemeClr val="dk1"/>
                </a:solidFill>
              </a:rPr>
              <a:t>Version control gives access to historical versions of your project. This is insurance against computer crashes or data lossage. If you make a mistake, you can roll back to a previous version. You can reproduce and understand a bug report on a past version of your software. You can also undo specific edits without losing all the work that was done in the meanwhile. For any part of a file, you can determine when, why, and by whom it was ever edited.</a:t>
            </a:r>
            <a:endParaRPr>
              <a:solidFill>
                <a:schemeClr val="dk1"/>
              </a:solidFill>
            </a:endParaRPr>
          </a:p>
          <a:p>
            <a:pPr indent="0" lvl="0" marL="0" rtl="0" algn="l">
              <a:spcBef>
                <a:spcPts val="0"/>
              </a:spcBef>
              <a:spcAft>
                <a:spcPts val="0"/>
              </a:spcAft>
              <a:buNone/>
            </a:pPr>
            <a:r>
              <a:rPr lang="en">
                <a:solidFill>
                  <a:schemeClr val="dk1"/>
                </a:solidFill>
              </a:rPr>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 Version control integrates work done simultaneously by different team members. In most cases, edits to different files or even the same file can be combined without losing any work. In rare cases, when two people make conflicting edits to the same line of a file, then the version control system requests human assistance in deciding what to do.</a:t>
            </a:r>
            <a:br>
              <a:rPr lang="en">
                <a:solidFill>
                  <a:schemeClr val="dk1"/>
                </a:solidFill>
              </a:rPr>
            </a:b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c81a3b514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c81a3b51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 control uses a repository ( which is a database of changes made to the files) and a working copy where you do your work. Your working copy (sometimes called a checkout) is your personal copy of all the files in the project. You make arbitrary edits to this copy, without affecting your teammates. When you are happy with your edits, you commit your changes to a repository.</a:t>
            </a:r>
            <a:br>
              <a:rPr lang="en"/>
            </a:br>
            <a:r>
              <a:rPr lang="en"/>
              <a:t>A repository is a database of all the edits to, and/or historical versions (snapshots) of, your project. It is your source of truth - the repository dictates what the current version of that file system contains. (5)</a:t>
            </a:r>
            <a:endParaRPr/>
          </a:p>
          <a:p>
            <a:pPr indent="0" lvl="0" marL="0" rtl="0" algn="l">
              <a:spcBef>
                <a:spcPts val="0"/>
              </a:spcBef>
              <a:spcAft>
                <a:spcPts val="0"/>
              </a:spcAft>
              <a:buNone/>
            </a:pPr>
            <a:r>
              <a:rPr lang="en"/>
              <a:t>It is possible for the repository to contain edits that have not yet been applied to your working copy. You can update your working copy to incorporate any new edits or versions that have been added to the repository since the last time you updated.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c81a3b514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c81a3b51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VCS tools come in two primary types of remote architecture. These architecture types are centralized and distributed. The main difference between centralized and distributed version control is the number of repositories. In centralized version control, there is just one repository, and in distributed version control, there are multiple repositories. (1-3)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8"/>
          <p:cNvSpPr txBox="1"/>
          <p:nvPr>
            <p:ph type="ctrTitle"/>
          </p:nvPr>
        </p:nvSpPr>
        <p:spPr>
          <a:xfrm>
            <a:off x="685800" y="2490375"/>
            <a:ext cx="80979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Project Support:</a:t>
            </a:r>
            <a:br>
              <a:rPr lang="en" sz="5000"/>
            </a:br>
            <a:r>
              <a:rPr lang="en" sz="3600"/>
              <a:t>Version Control and Issue Tracking</a:t>
            </a:r>
            <a:endParaRPr sz="3600"/>
          </a:p>
        </p:txBody>
      </p:sp>
      <p:sp>
        <p:nvSpPr>
          <p:cNvPr id="45" name="Google Shape;45;p8"/>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5 - 02/04/2019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and Distributed VCS</a:t>
            </a:r>
            <a:endParaRPr/>
          </a:p>
        </p:txBody>
      </p:sp>
      <p:sp>
        <p:nvSpPr>
          <p:cNvPr id="134" name="Google Shape;134;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Decentralized VCS has become standard.</a:t>
            </a:r>
            <a:endParaRPr/>
          </a:p>
          <a:p>
            <a:pPr indent="-419100" lvl="0" marL="457200" rtl="0" algn="l">
              <a:spcBef>
                <a:spcPts val="0"/>
              </a:spcBef>
              <a:spcAft>
                <a:spcPts val="0"/>
              </a:spcAft>
              <a:buSzPts val="3000"/>
              <a:buChar char="●"/>
            </a:pPr>
            <a:r>
              <a:rPr lang="en"/>
              <a:t>Centralized CVS has a single point of failure.</a:t>
            </a:r>
            <a:endParaRPr/>
          </a:p>
          <a:p>
            <a:pPr indent="-381000" lvl="1" marL="914400" rtl="0" algn="l">
              <a:spcBef>
                <a:spcPts val="0"/>
              </a:spcBef>
              <a:spcAft>
                <a:spcPts val="0"/>
              </a:spcAft>
              <a:buSzPts val="2400"/>
              <a:buChar char="○"/>
            </a:pPr>
            <a:r>
              <a:rPr lang="en"/>
              <a:t>If the central server is lost, we could lose data.</a:t>
            </a:r>
            <a:endParaRPr/>
          </a:p>
          <a:p>
            <a:pPr indent="-381000" lvl="1" marL="914400" rtl="0" algn="l">
              <a:spcBef>
                <a:spcPts val="0"/>
              </a:spcBef>
              <a:spcAft>
                <a:spcPts val="0"/>
              </a:spcAft>
              <a:buSzPts val="2400"/>
              <a:buChar char="○"/>
            </a:pPr>
            <a:r>
              <a:rPr lang="en"/>
              <a:t>If it is unavailable, developers cannot push changes, merge updates, or roll back code.</a:t>
            </a:r>
            <a:endParaRPr/>
          </a:p>
          <a:p>
            <a:pPr indent="-419100" lvl="0" marL="457200" rtl="0" algn="l">
              <a:spcBef>
                <a:spcPts val="0"/>
              </a:spcBef>
              <a:spcAft>
                <a:spcPts val="0"/>
              </a:spcAft>
              <a:buSzPts val="3000"/>
              <a:buChar char="●"/>
            </a:pPr>
            <a:r>
              <a:rPr lang="en"/>
              <a:t>Decentralized avoids this by keeping a copy of the repository in each working copy.</a:t>
            </a:r>
            <a:endParaRPr/>
          </a:p>
          <a:p>
            <a:pPr indent="-381000" lvl="1" marL="914400" rtl="0" algn="l">
              <a:spcBef>
                <a:spcPts val="0"/>
              </a:spcBef>
              <a:spcAft>
                <a:spcPts val="0"/>
              </a:spcAft>
              <a:buSzPts val="2400"/>
              <a:buChar char="○"/>
            </a:pPr>
            <a:r>
              <a:rPr lang="en"/>
              <a:t>If the central server is lost, any copy could become the “central” source of truth. </a:t>
            </a:r>
            <a:endParaRPr/>
          </a:p>
        </p:txBody>
      </p:sp>
      <p:sp>
        <p:nvSpPr>
          <p:cNvPr id="135" name="Google Shape;135;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Workflow</a:t>
            </a:r>
            <a:endParaRPr/>
          </a:p>
        </p:txBody>
      </p:sp>
      <p:sp>
        <p:nvSpPr>
          <p:cNvPr id="141" name="Google Shape;141;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To establish a working copy, you </a:t>
            </a:r>
            <a:r>
              <a:rPr b="1" lang="en"/>
              <a:t>checkout</a:t>
            </a:r>
            <a:r>
              <a:rPr lang="en"/>
              <a:t> or </a:t>
            </a:r>
            <a:r>
              <a:rPr b="1" lang="en"/>
              <a:t>clone</a:t>
            </a:r>
            <a:r>
              <a:rPr lang="en"/>
              <a:t> the repository.</a:t>
            </a:r>
            <a:endParaRPr/>
          </a:p>
          <a:p>
            <a:pPr indent="-381000" lvl="1" marL="914400" rtl="0" algn="l">
              <a:spcBef>
                <a:spcPts val="0"/>
              </a:spcBef>
              <a:spcAft>
                <a:spcPts val="0"/>
              </a:spcAft>
              <a:buSzPts val="2400"/>
              <a:buChar char="○"/>
            </a:pPr>
            <a:r>
              <a:rPr lang="en"/>
              <a:t>This downloads the current version of all files to your local machine.</a:t>
            </a:r>
            <a:endParaRPr/>
          </a:p>
          <a:p>
            <a:pPr indent="-381000" lvl="2" marL="1371600" rtl="0" algn="l">
              <a:spcBef>
                <a:spcPts val="0"/>
              </a:spcBef>
              <a:spcAft>
                <a:spcPts val="0"/>
              </a:spcAft>
              <a:buSzPts val="2400"/>
              <a:buChar char="■"/>
            </a:pPr>
            <a:r>
              <a:rPr b="1" lang="en" sz="2000">
                <a:latin typeface="Consolas"/>
                <a:ea typeface="Consolas"/>
                <a:cs typeface="Consolas"/>
                <a:sym typeface="Consolas"/>
              </a:rPr>
              <a:t>git clone https://github.com/User/Project.git</a:t>
            </a:r>
            <a:endParaRPr b="1" sz="2000">
              <a:latin typeface="Consolas"/>
              <a:ea typeface="Consolas"/>
              <a:cs typeface="Consolas"/>
              <a:sym typeface="Consolas"/>
            </a:endParaRPr>
          </a:p>
          <a:p>
            <a:pPr indent="-419100" lvl="0" marL="457200" rtl="0" algn="l">
              <a:spcBef>
                <a:spcPts val="0"/>
              </a:spcBef>
              <a:spcAft>
                <a:spcPts val="0"/>
              </a:spcAft>
              <a:buSzPts val="3000"/>
              <a:buChar char="●"/>
            </a:pPr>
            <a:r>
              <a:rPr lang="en"/>
              <a:t>Make changes to files.</a:t>
            </a:r>
            <a:endParaRPr/>
          </a:p>
          <a:p>
            <a:pPr indent="-419100" lvl="0" marL="457200" rtl="0" algn="l">
              <a:spcBef>
                <a:spcPts val="0"/>
              </a:spcBef>
              <a:spcAft>
                <a:spcPts val="0"/>
              </a:spcAft>
              <a:buSzPts val="3000"/>
              <a:buChar char="●"/>
            </a:pPr>
            <a:r>
              <a:rPr lang="en"/>
              <a:t>You must tell the VCS what you have changed or plan to change.</a:t>
            </a:r>
            <a:endParaRPr/>
          </a:p>
          <a:p>
            <a:pPr indent="-381000" lvl="1" marL="914400" rtl="0" algn="l">
              <a:spcBef>
                <a:spcPts val="0"/>
              </a:spcBef>
              <a:spcAft>
                <a:spcPts val="0"/>
              </a:spcAft>
              <a:buSzPts val="2400"/>
              <a:buChar char="○"/>
            </a:pPr>
            <a:r>
              <a:rPr lang="en"/>
              <a:t>This is called </a:t>
            </a:r>
            <a:r>
              <a:rPr b="1" lang="en"/>
              <a:t>staging</a:t>
            </a:r>
            <a:r>
              <a:rPr lang="en"/>
              <a:t>. </a:t>
            </a:r>
            <a:endParaRPr/>
          </a:p>
          <a:p>
            <a:pPr indent="-355600" lvl="2" marL="1371600" rtl="0" algn="l">
              <a:spcBef>
                <a:spcPts val="0"/>
              </a:spcBef>
              <a:spcAft>
                <a:spcPts val="0"/>
              </a:spcAft>
              <a:buSzPts val="2000"/>
              <a:buFont typeface="Consolas"/>
              <a:buChar char="■"/>
            </a:pPr>
            <a:r>
              <a:rPr b="1" lang="en" sz="2000">
                <a:latin typeface="Consolas"/>
                <a:ea typeface="Consolas"/>
                <a:cs typeface="Consolas"/>
                <a:sym typeface="Consolas"/>
              </a:rPr>
              <a:t>g</a:t>
            </a:r>
            <a:r>
              <a:rPr b="1" lang="en" sz="2000">
                <a:latin typeface="Consolas"/>
                <a:ea typeface="Consolas"/>
                <a:cs typeface="Consolas"/>
                <a:sym typeface="Consolas"/>
              </a:rPr>
              <a:t>it add MyFile.java</a:t>
            </a:r>
            <a:endParaRPr b="1" sz="2000">
              <a:latin typeface="Consolas"/>
              <a:ea typeface="Consolas"/>
              <a:cs typeface="Consolas"/>
              <a:sym typeface="Consolas"/>
            </a:endParaRPr>
          </a:p>
        </p:txBody>
      </p:sp>
      <p:sp>
        <p:nvSpPr>
          <p:cNvPr id="142" name="Google Shape;142;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Committing Changes</a:t>
            </a:r>
            <a:endParaRPr/>
          </a:p>
        </p:txBody>
      </p:sp>
      <p:sp>
        <p:nvSpPr>
          <p:cNvPr id="148" name="Google Shape;148;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a:t>
            </a:r>
            <a:r>
              <a:rPr b="1" lang="en"/>
              <a:t>commit </a:t>
            </a:r>
            <a:r>
              <a:rPr lang="en"/>
              <a:t>takes a snapshot of the project in its current state.</a:t>
            </a:r>
            <a:endParaRPr/>
          </a:p>
          <a:p>
            <a:pPr indent="-381000" lvl="1" marL="914400" rtl="0" algn="l">
              <a:spcBef>
                <a:spcPts val="0"/>
              </a:spcBef>
              <a:spcAft>
                <a:spcPts val="0"/>
              </a:spcAft>
              <a:buSzPts val="2400"/>
              <a:buChar char="○"/>
            </a:pPr>
            <a:r>
              <a:rPr lang="en"/>
              <a:t>The commit command takes the set of changes and writes them to the repository.</a:t>
            </a:r>
            <a:endParaRPr/>
          </a:p>
          <a:p>
            <a:pPr indent="-381000" lvl="1" marL="914400" rtl="0" algn="l">
              <a:spcBef>
                <a:spcPts val="0"/>
              </a:spcBef>
              <a:spcAft>
                <a:spcPts val="0"/>
              </a:spcAft>
              <a:buSzPts val="2400"/>
              <a:buFont typeface="Consolas"/>
              <a:buChar char="○"/>
            </a:pPr>
            <a:r>
              <a:rPr b="1" lang="en">
                <a:latin typeface="Consolas"/>
                <a:ea typeface="Consolas"/>
                <a:cs typeface="Consolas"/>
                <a:sym typeface="Consolas"/>
              </a:rPr>
              <a:t>git commit -m “Message”</a:t>
            </a:r>
            <a:endParaRPr b="1">
              <a:latin typeface="Consolas"/>
              <a:ea typeface="Consolas"/>
              <a:cs typeface="Consolas"/>
              <a:sym typeface="Consolas"/>
            </a:endParaRPr>
          </a:p>
          <a:p>
            <a:pPr indent="-419100" lvl="0" marL="457200" rtl="0" algn="l">
              <a:spcBef>
                <a:spcPts val="0"/>
              </a:spcBef>
              <a:spcAft>
                <a:spcPts val="0"/>
              </a:spcAft>
              <a:buSzPts val="3000"/>
              <a:buChar char="●"/>
            </a:pPr>
            <a:r>
              <a:rPr lang="en"/>
              <a:t>Commits form a history of snapshots that can be revisited at any time.</a:t>
            </a:r>
            <a:endParaRPr/>
          </a:p>
          <a:p>
            <a:pPr indent="-419100" lvl="0" marL="457200" marR="0" rtl="0" algn="l">
              <a:lnSpc>
                <a:spcPct val="100000"/>
              </a:lnSpc>
              <a:spcBef>
                <a:spcPts val="0"/>
              </a:spcBef>
              <a:spcAft>
                <a:spcPts val="0"/>
              </a:spcAft>
              <a:buClr>
                <a:schemeClr val="dk1"/>
              </a:buClr>
              <a:buSzPts val="3000"/>
              <a:buChar char="●"/>
            </a:pPr>
            <a:r>
              <a:rPr lang="en"/>
              <a:t>In decentralized systems, the commit must also be </a:t>
            </a:r>
            <a:r>
              <a:rPr b="1" lang="en"/>
              <a:t>pushed</a:t>
            </a:r>
            <a:r>
              <a:rPr lang="en"/>
              <a:t> to all other copies of the repository.</a:t>
            </a:r>
            <a:endParaRPr/>
          </a:p>
          <a:p>
            <a:pPr indent="-381000" lvl="1" marL="914400" marR="0" rtl="0" algn="l">
              <a:lnSpc>
                <a:spcPct val="100000"/>
              </a:lnSpc>
              <a:spcBef>
                <a:spcPts val="0"/>
              </a:spcBef>
              <a:spcAft>
                <a:spcPts val="0"/>
              </a:spcAft>
              <a:buSzPts val="2400"/>
              <a:buFont typeface="Consolas"/>
              <a:buChar char="○"/>
            </a:pPr>
            <a:r>
              <a:rPr b="1" lang="en">
                <a:latin typeface="Consolas"/>
                <a:ea typeface="Consolas"/>
                <a:cs typeface="Consolas"/>
                <a:sym typeface="Consolas"/>
              </a:rPr>
              <a:t>g</a:t>
            </a:r>
            <a:r>
              <a:rPr b="1" lang="en">
                <a:latin typeface="Consolas"/>
                <a:ea typeface="Consolas"/>
                <a:cs typeface="Consolas"/>
                <a:sym typeface="Consolas"/>
              </a:rPr>
              <a:t>it push origin master</a:t>
            </a:r>
            <a:endParaRPr b="1">
              <a:latin typeface="Consolas"/>
              <a:ea typeface="Consolas"/>
              <a:cs typeface="Consolas"/>
              <a:sym typeface="Consolas"/>
            </a:endParaRPr>
          </a:p>
        </p:txBody>
      </p:sp>
      <p:sp>
        <p:nvSpPr>
          <p:cNvPr id="149" name="Google Shape;149;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Commit Best Practices</a:t>
            </a:r>
            <a:endParaRPr/>
          </a:p>
        </p:txBody>
      </p:sp>
      <p:sp>
        <p:nvSpPr>
          <p:cNvPr id="155" name="Google Shape;155;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Commits are accompanied by an explanatory message.</a:t>
            </a:r>
            <a:endParaRPr/>
          </a:p>
          <a:p>
            <a:pPr indent="-381000" lvl="1" marL="914400" rtl="0" algn="l">
              <a:spcBef>
                <a:spcPts val="0"/>
              </a:spcBef>
              <a:spcAft>
                <a:spcPts val="0"/>
              </a:spcAft>
              <a:buSzPts val="2400"/>
              <a:buChar char="○"/>
            </a:pPr>
            <a:r>
              <a:rPr b="1" lang="en">
                <a:latin typeface="Consolas"/>
                <a:ea typeface="Consolas"/>
                <a:cs typeface="Consolas"/>
                <a:sym typeface="Consolas"/>
              </a:rPr>
              <a:t>git commit -m “Fixes issue #1337 by adding a configuration flag”</a:t>
            </a:r>
            <a:endParaRPr/>
          </a:p>
          <a:p>
            <a:pPr indent="-419100" lvl="0" marL="457200" rtl="0" algn="l">
              <a:spcBef>
                <a:spcPts val="0"/>
              </a:spcBef>
              <a:spcAft>
                <a:spcPts val="0"/>
              </a:spcAft>
              <a:buSzPts val="3000"/>
              <a:buChar char="●"/>
            </a:pPr>
            <a:r>
              <a:rPr lang="en"/>
              <a:t>Use descriptive commit messages.</a:t>
            </a:r>
            <a:endParaRPr/>
          </a:p>
          <a:p>
            <a:pPr indent="-381000" lvl="1" marL="914400" rtl="0" algn="l">
              <a:spcBef>
                <a:spcPts val="0"/>
              </a:spcBef>
              <a:spcAft>
                <a:spcPts val="0"/>
              </a:spcAft>
              <a:buSzPts val="2400"/>
              <a:buChar char="○"/>
            </a:pPr>
            <a:r>
              <a:rPr lang="en"/>
              <a:t>These messages indicate the purpose of the change and are used to find the right commit.</a:t>
            </a:r>
            <a:endParaRPr/>
          </a:p>
          <a:p>
            <a:pPr indent="-419100" lvl="0" marL="457200" rtl="0" algn="l">
              <a:spcBef>
                <a:spcPts val="0"/>
              </a:spcBef>
              <a:spcAft>
                <a:spcPts val="0"/>
              </a:spcAft>
              <a:buSzPts val="3000"/>
              <a:buChar char="●"/>
            </a:pPr>
            <a:r>
              <a:rPr lang="en"/>
              <a:t>If the commit relates to a known issue, refer to that issue ID. </a:t>
            </a:r>
            <a:endParaRPr/>
          </a:p>
          <a:p>
            <a:pPr indent="-419100" lvl="0" marL="457200" rtl="0" algn="l">
              <a:spcBef>
                <a:spcPts val="0"/>
              </a:spcBef>
              <a:spcAft>
                <a:spcPts val="0"/>
              </a:spcAft>
              <a:buSzPts val="3000"/>
              <a:buChar char="●"/>
            </a:pPr>
            <a:r>
              <a:rPr lang="en"/>
              <a:t>Describe what the commit </a:t>
            </a:r>
            <a:r>
              <a:rPr i="1" lang="en"/>
              <a:t>does</a:t>
            </a:r>
            <a:r>
              <a:rPr lang="en"/>
              <a:t> - use verbs.</a:t>
            </a:r>
            <a:endParaRPr/>
          </a:p>
        </p:txBody>
      </p:sp>
      <p:sp>
        <p:nvSpPr>
          <p:cNvPr id="156" name="Google Shape;156;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Commit Best Practices</a:t>
            </a:r>
            <a:endParaRPr/>
          </a:p>
        </p:txBody>
      </p:sp>
      <p:sp>
        <p:nvSpPr>
          <p:cNvPr id="162" name="Google Shape;162;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Make each commit a logical unit.</a:t>
            </a:r>
            <a:endParaRPr/>
          </a:p>
          <a:p>
            <a:pPr indent="-381000" lvl="1" marL="914400" rtl="0" algn="l">
              <a:spcBef>
                <a:spcPts val="0"/>
              </a:spcBef>
              <a:spcAft>
                <a:spcPts val="0"/>
              </a:spcAft>
              <a:buSzPts val="2400"/>
              <a:buChar char="○"/>
            </a:pPr>
            <a:r>
              <a:rPr lang="en"/>
              <a:t>Each commit should have a single purpose and should completely implement that purpose.</a:t>
            </a:r>
            <a:endParaRPr/>
          </a:p>
          <a:p>
            <a:pPr indent="-355600" lvl="2" marL="1371600" rtl="0" algn="l">
              <a:spcBef>
                <a:spcPts val="0"/>
              </a:spcBef>
              <a:spcAft>
                <a:spcPts val="0"/>
              </a:spcAft>
              <a:buSzPts val="2000"/>
              <a:buChar char="■"/>
            </a:pPr>
            <a:r>
              <a:rPr lang="en" sz="2000"/>
              <a:t>One feature change, bug fix, redesigned class.</a:t>
            </a:r>
            <a:endParaRPr sz="2000"/>
          </a:p>
          <a:p>
            <a:pPr indent="-381000" lvl="1" marL="914400" rtl="0" algn="l">
              <a:spcBef>
                <a:spcPts val="0"/>
              </a:spcBef>
              <a:spcAft>
                <a:spcPts val="0"/>
              </a:spcAft>
              <a:buSzPts val="2400"/>
              <a:buChar char="○"/>
            </a:pPr>
            <a:r>
              <a:rPr lang="en"/>
              <a:t>Makes it easier to locate changes related to a particular feature or bug fix.</a:t>
            </a:r>
            <a:endParaRPr/>
          </a:p>
          <a:p>
            <a:pPr indent="-381000" lvl="1" marL="914400" rtl="0" algn="l">
              <a:spcBef>
                <a:spcPts val="0"/>
              </a:spcBef>
              <a:spcAft>
                <a:spcPts val="0"/>
              </a:spcAft>
              <a:buSzPts val="2400"/>
              <a:buChar char="○"/>
            </a:pPr>
            <a:r>
              <a:rPr lang="en"/>
              <a:t>Allows isolated analysis of changes.</a:t>
            </a:r>
            <a:endParaRPr/>
          </a:p>
          <a:p>
            <a:pPr indent="-355600" lvl="2" marL="1371600" rtl="0" algn="l">
              <a:spcBef>
                <a:spcPts val="0"/>
              </a:spcBef>
              <a:spcAft>
                <a:spcPts val="0"/>
              </a:spcAft>
              <a:buSzPts val="2000"/>
              <a:buChar char="■"/>
            </a:pPr>
            <a:r>
              <a:rPr lang="en" sz="2000"/>
              <a:t>Don’t try to fix a fault at the same time you introduce new functionality.</a:t>
            </a:r>
            <a:endParaRPr sz="2000"/>
          </a:p>
          <a:p>
            <a:pPr indent="-419100" lvl="0" marL="457200" rtl="0" algn="l">
              <a:spcBef>
                <a:spcPts val="0"/>
              </a:spcBef>
              <a:spcAft>
                <a:spcPts val="0"/>
              </a:spcAft>
              <a:buSzPts val="3000"/>
              <a:buChar char="●"/>
            </a:pPr>
            <a:r>
              <a:rPr lang="en"/>
              <a:t>What if you want to fix an issue before finishing a change?</a:t>
            </a:r>
            <a:endParaRPr/>
          </a:p>
          <a:p>
            <a:pPr indent="-381000" lvl="1" marL="914400" rtl="0" algn="l">
              <a:spcBef>
                <a:spcPts val="0"/>
              </a:spcBef>
              <a:spcAft>
                <a:spcPts val="0"/>
              </a:spcAft>
              <a:buSzPts val="2400"/>
              <a:buChar char="○"/>
            </a:pPr>
            <a:r>
              <a:rPr b="1" lang="en"/>
              <a:t>g</a:t>
            </a:r>
            <a:r>
              <a:rPr b="1" lang="en"/>
              <a:t>it commit</a:t>
            </a:r>
            <a:r>
              <a:rPr lang="en"/>
              <a:t> can selectively commit files.</a:t>
            </a:r>
            <a:br>
              <a:rPr lang="en"/>
            </a:br>
            <a:endParaRPr/>
          </a:p>
        </p:txBody>
      </p:sp>
      <p:sp>
        <p:nvSpPr>
          <p:cNvPr id="163" name="Google Shape;163;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Commit Best Practices</a:t>
            </a:r>
            <a:endParaRPr/>
          </a:p>
        </p:txBody>
      </p:sp>
      <p:sp>
        <p:nvSpPr>
          <p:cNvPr id="169" name="Google Shape;169;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Avoid indiscriminate commits.</a:t>
            </a:r>
            <a:endParaRPr/>
          </a:p>
          <a:p>
            <a:pPr indent="-381000" lvl="1" marL="914400" rtl="0" algn="l">
              <a:spcBef>
                <a:spcPts val="0"/>
              </a:spcBef>
              <a:spcAft>
                <a:spcPts val="0"/>
              </a:spcAft>
              <a:buSzPts val="2400"/>
              <a:buChar char="○"/>
            </a:pPr>
            <a:r>
              <a:rPr lang="en"/>
              <a:t>Specify specific files to commit (either when adding or committing changes). </a:t>
            </a:r>
            <a:endParaRPr/>
          </a:p>
          <a:p>
            <a:pPr indent="-381000" lvl="1" marL="914400" rtl="0" algn="l">
              <a:spcBef>
                <a:spcPts val="0"/>
              </a:spcBef>
              <a:spcAft>
                <a:spcPts val="0"/>
              </a:spcAft>
              <a:buSzPts val="2400"/>
              <a:buChar char="○"/>
            </a:pPr>
            <a:r>
              <a:rPr lang="en"/>
              <a:t>Do not commit all changed files unless you intend to.</a:t>
            </a:r>
            <a:endParaRPr/>
          </a:p>
          <a:p>
            <a:pPr indent="-381000" lvl="1" marL="914400" rtl="0" algn="l">
              <a:spcBef>
                <a:spcPts val="0"/>
              </a:spcBef>
              <a:spcAft>
                <a:spcPts val="0"/>
              </a:spcAft>
              <a:buSzPts val="2400"/>
              <a:buChar char="○"/>
            </a:pPr>
            <a:r>
              <a:rPr lang="en"/>
              <a:t>Do not include temporary debugging changes.</a:t>
            </a:r>
            <a:endParaRPr/>
          </a:p>
          <a:p>
            <a:pPr indent="-419100" lvl="0" marL="457200" rtl="0" algn="l">
              <a:spcBef>
                <a:spcPts val="0"/>
              </a:spcBef>
              <a:spcAft>
                <a:spcPts val="0"/>
              </a:spcAft>
              <a:buSzPts val="3000"/>
              <a:buChar char="●"/>
            </a:pPr>
            <a:r>
              <a:rPr lang="en"/>
              <a:t>To avoid committing more than intended:</a:t>
            </a:r>
            <a:endParaRPr/>
          </a:p>
          <a:p>
            <a:pPr indent="-381000" lvl="1" marL="914400" rtl="0" algn="l">
              <a:spcBef>
                <a:spcPts val="0"/>
              </a:spcBef>
              <a:spcAft>
                <a:spcPts val="0"/>
              </a:spcAft>
              <a:buSzPts val="2400"/>
              <a:buChar char="○"/>
            </a:pPr>
            <a:r>
              <a:rPr b="1" lang="en">
                <a:latin typeface="Consolas"/>
                <a:ea typeface="Consolas"/>
                <a:cs typeface="Consolas"/>
                <a:sym typeface="Consolas"/>
              </a:rPr>
              <a:t>g</a:t>
            </a:r>
            <a:r>
              <a:rPr b="1" lang="en">
                <a:latin typeface="Consolas"/>
                <a:ea typeface="Consolas"/>
                <a:cs typeface="Consolas"/>
                <a:sym typeface="Consolas"/>
              </a:rPr>
              <a:t>it status</a:t>
            </a:r>
            <a:r>
              <a:rPr lang="en"/>
              <a:t> lists all modified files.</a:t>
            </a:r>
            <a:endParaRPr/>
          </a:p>
          <a:p>
            <a:pPr indent="-381000" lvl="1" marL="914400" rtl="0" algn="l">
              <a:spcBef>
                <a:spcPts val="0"/>
              </a:spcBef>
              <a:spcAft>
                <a:spcPts val="0"/>
              </a:spcAft>
              <a:buSzPts val="2400"/>
              <a:buChar char="○"/>
            </a:pPr>
            <a:r>
              <a:rPr b="1" lang="en">
                <a:latin typeface="Consolas"/>
                <a:ea typeface="Consolas"/>
                <a:cs typeface="Consolas"/>
                <a:sym typeface="Consolas"/>
              </a:rPr>
              <a:t>g</a:t>
            </a:r>
            <a:r>
              <a:rPr b="1" lang="en">
                <a:latin typeface="Consolas"/>
                <a:ea typeface="Consolas"/>
                <a:cs typeface="Consolas"/>
                <a:sym typeface="Consolas"/>
              </a:rPr>
              <a:t>it diff</a:t>
            </a:r>
            <a:r>
              <a:rPr b="1" lang="en"/>
              <a:t> </a:t>
            </a:r>
            <a:r>
              <a:rPr lang="en"/>
              <a:t>shows specific changes made.</a:t>
            </a:r>
            <a:endParaRPr/>
          </a:p>
          <a:p>
            <a:pPr indent="-381000" lvl="1" marL="914400" rtl="0" algn="l">
              <a:spcBef>
                <a:spcPts val="0"/>
              </a:spcBef>
              <a:spcAft>
                <a:spcPts val="0"/>
              </a:spcAft>
              <a:buSzPts val="2400"/>
              <a:buChar char="○"/>
            </a:pPr>
            <a:r>
              <a:rPr b="1" lang="en">
                <a:latin typeface="Consolas"/>
                <a:ea typeface="Consolas"/>
                <a:cs typeface="Consolas"/>
                <a:sym typeface="Consolas"/>
              </a:rPr>
              <a:t>g</a:t>
            </a:r>
            <a:r>
              <a:rPr b="1" lang="en">
                <a:latin typeface="Consolas"/>
                <a:ea typeface="Consolas"/>
                <a:cs typeface="Consolas"/>
                <a:sym typeface="Consolas"/>
              </a:rPr>
              <a:t>it commit file1 file2 -m “Message”</a:t>
            </a:r>
            <a:r>
              <a:rPr lang="en"/>
              <a:t> only commits the named files.</a:t>
            </a:r>
            <a:endParaRPr/>
          </a:p>
        </p:txBody>
      </p:sp>
      <p:sp>
        <p:nvSpPr>
          <p:cNvPr id="170" name="Google Shape;170;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Commit Best Practices</a:t>
            </a:r>
            <a:endParaRPr/>
          </a:p>
        </p:txBody>
      </p:sp>
      <p:sp>
        <p:nvSpPr>
          <p:cNvPr id="176" name="Google Shape;176;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VCS is intended for the files people edit.</a:t>
            </a:r>
            <a:endParaRPr/>
          </a:p>
          <a:p>
            <a:pPr indent="-419100" lvl="0" marL="457200" rtl="0" algn="l">
              <a:spcBef>
                <a:spcPts val="0"/>
              </a:spcBef>
              <a:spcAft>
                <a:spcPts val="0"/>
              </a:spcAft>
              <a:buSzPts val="3000"/>
              <a:buChar char="●"/>
            </a:pPr>
            <a:r>
              <a:rPr lang="en"/>
              <a:t>Do not commit generated files.</a:t>
            </a:r>
            <a:endParaRPr/>
          </a:p>
          <a:p>
            <a:pPr indent="-381000" lvl="1" marL="914400" rtl="0" algn="l">
              <a:spcBef>
                <a:spcPts val="0"/>
              </a:spcBef>
              <a:spcAft>
                <a:spcPts val="0"/>
              </a:spcAft>
              <a:buSzPts val="2400"/>
              <a:buChar char="○"/>
            </a:pPr>
            <a:r>
              <a:rPr lang="en"/>
              <a:t>.class, .o files. Temporary or compiled artifacts (.pdf).</a:t>
            </a:r>
            <a:endParaRPr/>
          </a:p>
          <a:p>
            <a:pPr indent="-419100" lvl="0" marL="457200" rtl="0" algn="l">
              <a:spcBef>
                <a:spcPts val="0"/>
              </a:spcBef>
              <a:spcAft>
                <a:spcPts val="0"/>
              </a:spcAft>
              <a:buSzPts val="3000"/>
              <a:buChar char="●"/>
            </a:pPr>
            <a:r>
              <a:rPr lang="en"/>
              <a:t>Generated files are not needed in version control. Users can regenerate them.</a:t>
            </a:r>
            <a:endParaRPr/>
          </a:p>
          <a:p>
            <a:pPr indent="-419100" lvl="0" marL="457200" rtl="0" algn="l">
              <a:spcBef>
                <a:spcPts val="0"/>
              </a:spcBef>
              <a:spcAft>
                <a:spcPts val="0"/>
              </a:spcAft>
              <a:buSzPts val="3000"/>
              <a:buChar char="●"/>
            </a:pPr>
            <a:r>
              <a:rPr lang="en"/>
              <a:t>Generated files are prone to conflict.</a:t>
            </a:r>
            <a:endParaRPr/>
          </a:p>
          <a:p>
            <a:pPr indent="-419100" lvl="0" marL="457200" rtl="0" algn="l">
              <a:spcBef>
                <a:spcPts val="0"/>
              </a:spcBef>
              <a:spcAft>
                <a:spcPts val="0"/>
              </a:spcAft>
              <a:buSzPts val="3000"/>
              <a:buChar char="●"/>
            </a:pPr>
            <a:r>
              <a:rPr lang="en"/>
              <a:t>Generated files tend to be binary files. Version control cannot identify differences between two versions of a binary file.</a:t>
            </a:r>
            <a:endParaRPr/>
          </a:p>
          <a:p>
            <a:pPr indent="-419100" lvl="0" marL="457200" rtl="0" algn="l">
              <a:spcBef>
                <a:spcPts val="0"/>
              </a:spcBef>
              <a:spcAft>
                <a:spcPts val="0"/>
              </a:spcAft>
              <a:buSzPts val="3000"/>
              <a:buChar char="●"/>
            </a:pPr>
            <a:r>
              <a:rPr lang="en"/>
              <a:t>A </a:t>
            </a:r>
            <a:r>
              <a:rPr b="1" lang="en">
                <a:latin typeface="Consolas"/>
                <a:ea typeface="Consolas"/>
                <a:cs typeface="Consolas"/>
                <a:sym typeface="Consolas"/>
              </a:rPr>
              <a:t>.gitignore</a:t>
            </a:r>
            <a:r>
              <a:rPr lang="en"/>
              <a:t> file lists filenames to ignore.</a:t>
            </a:r>
            <a:endParaRPr/>
          </a:p>
        </p:txBody>
      </p:sp>
      <p:sp>
        <p:nvSpPr>
          <p:cNvPr id="177" name="Google Shape;177;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Incorporating Changes</a:t>
            </a:r>
            <a:endParaRPr/>
          </a:p>
        </p:txBody>
      </p:sp>
      <p:sp>
        <p:nvSpPr>
          <p:cNvPr id="183" name="Google Shape;183;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 </a:t>
            </a:r>
            <a:r>
              <a:rPr b="1" lang="en"/>
              <a:t>update</a:t>
            </a:r>
            <a:r>
              <a:rPr lang="en"/>
              <a:t> operation applies the changes made in all commits since your last update.</a:t>
            </a:r>
            <a:endParaRPr/>
          </a:p>
          <a:p>
            <a:pPr indent="-381000" lvl="1" marL="914400" rtl="0" algn="l">
              <a:spcBef>
                <a:spcPts val="0"/>
              </a:spcBef>
              <a:spcAft>
                <a:spcPts val="0"/>
              </a:spcAft>
              <a:buSzPts val="2400"/>
              <a:buChar char="○"/>
            </a:pPr>
            <a:r>
              <a:rPr lang="en"/>
              <a:t>You </a:t>
            </a:r>
            <a:r>
              <a:rPr b="1" lang="en"/>
              <a:t>commit</a:t>
            </a:r>
            <a:r>
              <a:rPr lang="en"/>
              <a:t>, they </a:t>
            </a:r>
            <a:r>
              <a:rPr b="1" lang="en"/>
              <a:t>update</a:t>
            </a:r>
            <a:r>
              <a:rPr lang="en"/>
              <a:t>.</a:t>
            </a:r>
            <a:endParaRPr/>
          </a:p>
          <a:p>
            <a:pPr indent="-419100" lvl="0" marL="457200" rtl="0" algn="l">
              <a:spcBef>
                <a:spcPts val="0"/>
              </a:spcBef>
              <a:spcAft>
                <a:spcPts val="0"/>
              </a:spcAft>
              <a:buSzPts val="3000"/>
              <a:buChar char="●"/>
            </a:pPr>
            <a:r>
              <a:rPr lang="en"/>
              <a:t>In decentralized VCS, you must first </a:t>
            </a:r>
            <a:r>
              <a:rPr b="1" lang="en"/>
              <a:t>pull</a:t>
            </a:r>
            <a:r>
              <a:rPr lang="en"/>
              <a:t> updates into </a:t>
            </a:r>
            <a:r>
              <a:rPr lang="en"/>
              <a:t>your repository, then update your working directory.</a:t>
            </a:r>
            <a:endParaRPr/>
          </a:p>
          <a:p>
            <a:pPr indent="-381000" lvl="1" marL="914400" rtl="0" algn="l">
              <a:spcBef>
                <a:spcPts val="0"/>
              </a:spcBef>
              <a:spcAft>
                <a:spcPts val="0"/>
              </a:spcAft>
              <a:buSzPts val="2400"/>
              <a:buChar char="○"/>
            </a:pPr>
            <a:r>
              <a:rPr lang="en"/>
              <a:t>You </a:t>
            </a:r>
            <a:r>
              <a:rPr b="1" lang="en"/>
              <a:t>commit</a:t>
            </a:r>
            <a:r>
              <a:rPr lang="en"/>
              <a:t>, you </a:t>
            </a:r>
            <a:r>
              <a:rPr b="1" lang="en"/>
              <a:t>push</a:t>
            </a:r>
            <a:r>
              <a:rPr lang="en"/>
              <a:t>, they </a:t>
            </a:r>
            <a:r>
              <a:rPr b="1" lang="en"/>
              <a:t>pull</a:t>
            </a:r>
            <a:r>
              <a:rPr lang="en"/>
              <a:t>, they </a:t>
            </a:r>
            <a:r>
              <a:rPr b="1" lang="en"/>
              <a:t>update</a:t>
            </a:r>
            <a:r>
              <a:rPr lang="en"/>
              <a:t>.</a:t>
            </a:r>
            <a:endParaRPr/>
          </a:p>
          <a:p>
            <a:pPr indent="-381000" lvl="1" marL="914400" rtl="0" algn="l">
              <a:spcBef>
                <a:spcPts val="0"/>
              </a:spcBef>
              <a:spcAft>
                <a:spcPts val="0"/>
              </a:spcAft>
              <a:buSzPts val="2400"/>
              <a:buChar char="○"/>
            </a:pPr>
            <a:r>
              <a:rPr lang="en"/>
              <a:t>Commit and update move changes between working copy and local repository. Push and pull move changes between local and central repositories.</a:t>
            </a:r>
            <a:endParaRPr/>
          </a:p>
          <a:p>
            <a:pPr indent="-419100" lvl="0" marL="457200" rtl="0" algn="l">
              <a:spcBef>
                <a:spcPts val="0"/>
              </a:spcBef>
              <a:spcAft>
                <a:spcPts val="0"/>
              </a:spcAft>
              <a:buSzPts val="3000"/>
              <a:buChar char="●"/>
            </a:pPr>
            <a:r>
              <a:rPr b="1" lang="en">
                <a:latin typeface="Consolas"/>
                <a:ea typeface="Consolas"/>
                <a:cs typeface="Consolas"/>
                <a:sym typeface="Consolas"/>
              </a:rPr>
              <a:t>git pull</a:t>
            </a:r>
            <a:r>
              <a:rPr lang="en"/>
              <a:t> performs both pull and update.</a:t>
            </a:r>
            <a:endParaRPr/>
          </a:p>
        </p:txBody>
      </p:sp>
      <p:sp>
        <p:nvSpPr>
          <p:cNvPr id="184" name="Google Shape;184;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Update Best Practices</a:t>
            </a:r>
            <a:endParaRPr/>
          </a:p>
        </p:txBody>
      </p:sp>
      <p:sp>
        <p:nvSpPr>
          <p:cNvPr id="190" name="Google Shape;190;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Incorporate changes frequently.</a:t>
            </a:r>
            <a:endParaRPr/>
          </a:p>
          <a:p>
            <a:pPr indent="-381000" lvl="1" marL="914400" rtl="0" algn="l">
              <a:spcBef>
                <a:spcPts val="0"/>
              </a:spcBef>
              <a:spcAft>
                <a:spcPts val="0"/>
              </a:spcAft>
              <a:buSzPts val="2400"/>
              <a:buChar char="○"/>
            </a:pPr>
            <a:r>
              <a:rPr lang="en"/>
              <a:t>Run </a:t>
            </a:r>
            <a:r>
              <a:rPr b="1" lang="en">
                <a:latin typeface="Consolas"/>
                <a:ea typeface="Consolas"/>
                <a:cs typeface="Consolas"/>
                <a:sym typeface="Consolas"/>
              </a:rPr>
              <a:t>git pull </a:t>
            </a:r>
            <a:r>
              <a:rPr lang="en"/>
              <a:t>before making any changes.</a:t>
            </a:r>
            <a:endParaRPr/>
          </a:p>
          <a:p>
            <a:pPr indent="-381000" lvl="2" marL="1371600" rtl="0" algn="l">
              <a:spcBef>
                <a:spcPts val="0"/>
              </a:spcBef>
              <a:spcAft>
                <a:spcPts val="0"/>
              </a:spcAft>
              <a:buSzPts val="2400"/>
              <a:buChar char="■"/>
            </a:pPr>
            <a:r>
              <a:rPr lang="en"/>
              <a:t>If someone has made a change before you start to edit, it is a waste of time to make changes then have to resolve conflicts.</a:t>
            </a:r>
            <a:endParaRPr/>
          </a:p>
          <a:p>
            <a:pPr indent="-381000" lvl="1" marL="914400" rtl="0" algn="l">
              <a:spcBef>
                <a:spcPts val="0"/>
              </a:spcBef>
              <a:spcAft>
                <a:spcPts val="0"/>
              </a:spcAft>
              <a:buSzPts val="2400"/>
              <a:buChar char="○"/>
            </a:pPr>
            <a:r>
              <a:rPr lang="en"/>
              <a:t>Run </a:t>
            </a:r>
            <a:r>
              <a:rPr b="1" lang="en">
                <a:latin typeface="Consolas"/>
                <a:ea typeface="Consolas"/>
                <a:cs typeface="Consolas"/>
                <a:sym typeface="Consolas"/>
              </a:rPr>
              <a:t>git pull</a:t>
            </a:r>
            <a:r>
              <a:rPr lang="en"/>
              <a:t> before </a:t>
            </a:r>
            <a:r>
              <a:rPr b="1" lang="en">
                <a:latin typeface="Consolas"/>
                <a:ea typeface="Consolas"/>
                <a:cs typeface="Consolas"/>
                <a:sym typeface="Consolas"/>
              </a:rPr>
              <a:t>git push</a:t>
            </a:r>
            <a:r>
              <a:rPr lang="en"/>
              <a:t>.</a:t>
            </a:r>
            <a:endParaRPr/>
          </a:p>
          <a:p>
            <a:pPr indent="-381000" lvl="2" marL="1371600" rtl="0" algn="l">
              <a:spcBef>
                <a:spcPts val="0"/>
              </a:spcBef>
              <a:spcAft>
                <a:spcPts val="0"/>
              </a:spcAft>
              <a:buSzPts val="2400"/>
              <a:buChar char="■"/>
            </a:pPr>
            <a:r>
              <a:rPr lang="en"/>
              <a:t>This allows you to resolve conflicts quickly.</a:t>
            </a:r>
            <a:endParaRPr/>
          </a:p>
          <a:p>
            <a:pPr indent="-419100" lvl="0" marL="457200" rtl="0" algn="l">
              <a:spcBef>
                <a:spcPts val="0"/>
              </a:spcBef>
              <a:spcAft>
                <a:spcPts val="0"/>
              </a:spcAft>
              <a:buSzPts val="3000"/>
              <a:buChar char="●"/>
            </a:pPr>
            <a:r>
              <a:rPr lang="en"/>
              <a:t>Also push changes frequently!</a:t>
            </a:r>
            <a:endParaRPr/>
          </a:p>
          <a:p>
            <a:pPr indent="-381000" lvl="1" marL="914400" rtl="0" algn="l">
              <a:spcBef>
                <a:spcPts val="0"/>
              </a:spcBef>
              <a:spcAft>
                <a:spcPts val="0"/>
              </a:spcAft>
              <a:buSzPts val="2400"/>
              <a:buChar char="○"/>
            </a:pPr>
            <a:r>
              <a:rPr lang="en"/>
              <a:t>Once you have completed work, share those changes with all copies of the repository.</a:t>
            </a:r>
            <a:endParaRPr/>
          </a:p>
          <a:p>
            <a:pPr indent="-381000" lvl="1" marL="914400" rtl="0" algn="l">
              <a:spcBef>
                <a:spcPts val="0"/>
              </a:spcBef>
              <a:spcAft>
                <a:spcPts val="0"/>
              </a:spcAft>
              <a:buSzPts val="2400"/>
              <a:buChar char="○"/>
            </a:pPr>
            <a:r>
              <a:rPr lang="en"/>
              <a:t>Do not hold changes on your machine.</a:t>
            </a:r>
            <a:endParaRPr/>
          </a:p>
        </p:txBody>
      </p:sp>
      <p:sp>
        <p:nvSpPr>
          <p:cNvPr id="191" name="Google Shape;191;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Conflicts</a:t>
            </a:r>
            <a:endParaRPr/>
          </a:p>
        </p:txBody>
      </p:sp>
      <p:sp>
        <p:nvSpPr>
          <p:cNvPr id="197" name="Google Shape;197;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conflict occurs if two users make simultaneous, different changes to the same line of a file.</a:t>
            </a:r>
            <a:endParaRPr/>
          </a:p>
          <a:p>
            <a:pPr indent="-381000" lvl="1" marL="914400" rtl="0" algn="l">
              <a:spcBef>
                <a:spcPts val="0"/>
              </a:spcBef>
              <a:spcAft>
                <a:spcPts val="0"/>
              </a:spcAft>
              <a:buSzPts val="2400"/>
              <a:buChar char="○"/>
            </a:pPr>
            <a:r>
              <a:rPr lang="en"/>
              <a:t>Manual intervention is needed to resolve a conflict.</a:t>
            </a:r>
            <a:endParaRPr/>
          </a:p>
          <a:p>
            <a:pPr indent="-419100" lvl="0" marL="457200" rtl="0" algn="l">
              <a:spcBef>
                <a:spcPts val="0"/>
              </a:spcBef>
              <a:spcAft>
                <a:spcPts val="0"/>
              </a:spcAft>
              <a:buSzPts val="3000"/>
              <a:buChar char="●"/>
            </a:pPr>
            <a:r>
              <a:rPr lang="en"/>
              <a:t>Changes 1 &amp; 2 are simultaneous if:</a:t>
            </a:r>
            <a:endParaRPr/>
          </a:p>
          <a:p>
            <a:pPr indent="-381000" lvl="1" marL="914400" rtl="0" algn="l">
              <a:spcBef>
                <a:spcPts val="0"/>
              </a:spcBef>
              <a:spcAft>
                <a:spcPts val="0"/>
              </a:spcAft>
              <a:buSzPts val="2400"/>
              <a:buChar char="○"/>
            </a:pPr>
            <a:r>
              <a:rPr lang="en"/>
              <a:t>User A makes Change 1 before performing the update that brings in Change 2.</a:t>
            </a:r>
            <a:endParaRPr/>
          </a:p>
          <a:p>
            <a:pPr indent="-381000" lvl="1" marL="914400" rtl="0" algn="l">
              <a:spcBef>
                <a:spcPts val="0"/>
              </a:spcBef>
              <a:spcAft>
                <a:spcPts val="0"/>
              </a:spcAft>
              <a:buSzPts val="2400"/>
              <a:buChar char="○"/>
            </a:pPr>
            <a:r>
              <a:rPr lang="en"/>
              <a:t>User B makes Change 2 before performing the update that brings in Change 1.</a:t>
            </a:r>
            <a:endParaRPr/>
          </a:p>
          <a:p>
            <a:pPr indent="-419100" lvl="0" marL="457200" rtl="0" algn="l">
              <a:spcBef>
                <a:spcPts val="0"/>
              </a:spcBef>
              <a:spcAft>
                <a:spcPts val="0"/>
              </a:spcAft>
              <a:buSzPts val="3000"/>
              <a:buChar char="●"/>
            </a:pPr>
            <a:r>
              <a:rPr lang="en"/>
              <a:t>Frequent push and pull help avoid conflicts.</a:t>
            </a:r>
            <a:endParaRPr/>
          </a:p>
        </p:txBody>
      </p:sp>
      <p:sp>
        <p:nvSpPr>
          <p:cNvPr id="198" name="Google Shape;198;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Managing Change</a:t>
            </a:r>
            <a:endParaRPr/>
          </a:p>
        </p:txBody>
      </p:sp>
      <p:sp>
        <p:nvSpPr>
          <p:cNvPr id="51" name="Google Shape;51;p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We now have requirements. </a:t>
            </a:r>
            <a:endParaRPr/>
          </a:p>
          <a:p>
            <a:pPr indent="-419100" lvl="1" marL="914400" marR="0" rtl="0" algn="l">
              <a:lnSpc>
                <a:spcPct val="100000"/>
              </a:lnSpc>
              <a:spcBef>
                <a:spcPts val="0"/>
              </a:spcBef>
              <a:spcAft>
                <a:spcPts val="0"/>
              </a:spcAft>
              <a:buClr>
                <a:schemeClr val="dk1"/>
              </a:buClr>
              <a:buSzPts val="3000"/>
              <a:buFont typeface="Arial"/>
              <a:buChar char="○"/>
            </a:pPr>
            <a:r>
              <a:rPr lang="en"/>
              <a:t>Are they set in stone?</a:t>
            </a:r>
            <a:endParaRPr/>
          </a:p>
          <a:p>
            <a:pPr indent="-381000" lvl="1" marL="914400" marR="0" rtl="0" algn="l">
              <a:lnSpc>
                <a:spcPct val="100000"/>
              </a:lnSpc>
              <a:spcBef>
                <a:spcPts val="0"/>
              </a:spcBef>
              <a:spcAft>
                <a:spcPts val="0"/>
              </a:spcAft>
              <a:buSzPts val="2400"/>
              <a:buChar char="○"/>
            </a:pPr>
            <a:r>
              <a:rPr lang="en"/>
              <a:t>What needs to happen when they change?</a:t>
            </a:r>
            <a:endParaRPr/>
          </a:p>
          <a:p>
            <a:pPr indent="-419100" lvl="0" marL="457200" marR="0" rtl="0" algn="l">
              <a:lnSpc>
                <a:spcPct val="100000"/>
              </a:lnSpc>
              <a:spcBef>
                <a:spcPts val="0"/>
              </a:spcBef>
              <a:spcAft>
                <a:spcPts val="0"/>
              </a:spcAft>
              <a:buSzPts val="3000"/>
              <a:buChar char="●"/>
            </a:pPr>
            <a:r>
              <a:rPr lang="en"/>
              <a:t>Next is design, then implementation.</a:t>
            </a:r>
            <a:endParaRPr/>
          </a:p>
          <a:p>
            <a:pPr indent="-381000" lvl="1" marL="914400" marR="0" rtl="0" algn="l">
              <a:lnSpc>
                <a:spcPct val="100000"/>
              </a:lnSpc>
              <a:spcBef>
                <a:spcPts val="0"/>
              </a:spcBef>
              <a:spcAft>
                <a:spcPts val="0"/>
              </a:spcAft>
              <a:buSzPts val="2400"/>
              <a:buChar char="○"/>
            </a:pPr>
            <a:r>
              <a:rPr lang="en"/>
              <a:t>What happens when those change?</a:t>
            </a:r>
            <a:endParaRPr/>
          </a:p>
          <a:p>
            <a:pPr indent="-419100" lvl="0" marL="457200" marR="0" rtl="0" algn="l">
              <a:lnSpc>
                <a:spcPct val="100000"/>
              </a:lnSpc>
              <a:spcBef>
                <a:spcPts val="0"/>
              </a:spcBef>
              <a:spcAft>
                <a:spcPts val="0"/>
              </a:spcAft>
              <a:buSzPts val="3000"/>
              <a:buChar char="●"/>
            </a:pPr>
            <a:r>
              <a:rPr lang="en"/>
              <a:t>These artifacts evolve throughout development, </a:t>
            </a:r>
            <a:r>
              <a:rPr b="1" lang="en"/>
              <a:t>and</a:t>
            </a:r>
            <a:r>
              <a:rPr b="1" lang="en"/>
              <a:t> </a:t>
            </a:r>
            <a:r>
              <a:rPr lang="en"/>
              <a:t>after</a:t>
            </a:r>
            <a:r>
              <a:rPr lang="en"/>
              <a:t> release. </a:t>
            </a:r>
            <a:endParaRPr/>
          </a:p>
          <a:p>
            <a:pPr indent="-419100" lvl="0" marL="457200" marR="0" rtl="0" algn="l">
              <a:lnSpc>
                <a:spcPct val="100000"/>
              </a:lnSpc>
              <a:spcBef>
                <a:spcPts val="0"/>
              </a:spcBef>
              <a:spcAft>
                <a:spcPts val="0"/>
              </a:spcAft>
              <a:buSzPts val="3000"/>
              <a:buChar char="●"/>
            </a:pPr>
            <a:r>
              <a:rPr lang="en"/>
              <a:t>Effective engineers can control the impact of change, and ensure that all artifacts evolve when any change.</a:t>
            </a:r>
            <a:endParaRPr/>
          </a:p>
          <a:p>
            <a:pPr indent="-381000" lvl="1" marL="914400" marR="0" rtl="0" algn="l">
              <a:lnSpc>
                <a:spcPct val="100000"/>
              </a:lnSpc>
              <a:spcBef>
                <a:spcPts val="0"/>
              </a:spcBef>
              <a:spcAft>
                <a:spcPts val="0"/>
              </a:spcAft>
              <a:buSzPts val="2400"/>
              <a:buChar char="○"/>
            </a:pPr>
            <a:r>
              <a:rPr b="1" lang="en"/>
              <a:t>Today - Version Control and Issue Tracking</a:t>
            </a:r>
            <a:endParaRPr b="1"/>
          </a:p>
        </p:txBody>
      </p:sp>
      <p:sp>
        <p:nvSpPr>
          <p:cNvPr id="52" name="Google Shape;52;p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Conflicts</a:t>
            </a:r>
            <a:endParaRPr/>
          </a:p>
        </p:txBody>
      </p:sp>
      <p:sp>
        <p:nvSpPr>
          <p:cNvPr id="204" name="Google Shape;204;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Remember that VCS tools are line-based.</a:t>
            </a:r>
            <a:endParaRPr/>
          </a:p>
          <a:p>
            <a:pPr indent="-419100" lvl="0" marL="457200" rtl="0" algn="l">
              <a:spcBef>
                <a:spcPts val="0"/>
              </a:spcBef>
              <a:spcAft>
                <a:spcPts val="0"/>
              </a:spcAft>
              <a:buSzPts val="3000"/>
              <a:buChar char="●"/>
            </a:pPr>
            <a:r>
              <a:rPr lang="en"/>
              <a:t>Be careful with adjusting indentation.</a:t>
            </a:r>
            <a:endParaRPr/>
          </a:p>
          <a:p>
            <a:pPr indent="-381000" lvl="1" marL="914400" rtl="0" algn="l">
              <a:spcBef>
                <a:spcPts val="0"/>
              </a:spcBef>
              <a:spcAft>
                <a:spcPts val="0"/>
              </a:spcAft>
              <a:buSzPts val="2400"/>
              <a:buChar char="○"/>
            </a:pPr>
            <a:r>
              <a:rPr lang="en"/>
              <a:t>Do it if you need to, but check for accidental indentation changes.</a:t>
            </a:r>
            <a:endParaRPr/>
          </a:p>
          <a:p>
            <a:pPr indent="-419100" lvl="0" marL="457200" rtl="0" algn="l">
              <a:spcBef>
                <a:spcPts val="0"/>
              </a:spcBef>
              <a:spcAft>
                <a:spcPts val="0"/>
              </a:spcAft>
              <a:buSzPts val="3000"/>
              <a:buChar char="●"/>
            </a:pPr>
            <a:r>
              <a:rPr lang="en"/>
              <a:t>Avoid excessively long lines.</a:t>
            </a:r>
            <a:endParaRPr/>
          </a:p>
          <a:p>
            <a:pPr indent="-381000" lvl="1" marL="914400" rtl="0" algn="l">
              <a:spcBef>
                <a:spcPts val="0"/>
              </a:spcBef>
              <a:spcAft>
                <a:spcPts val="0"/>
              </a:spcAft>
              <a:buSzPts val="2400"/>
              <a:buChar char="○"/>
            </a:pPr>
            <a:r>
              <a:rPr lang="en"/>
              <a:t>80-character lines are often recommended.</a:t>
            </a:r>
            <a:endParaRPr/>
          </a:p>
          <a:p>
            <a:pPr indent="-381000" lvl="1" marL="914400" rtl="0" algn="l">
              <a:spcBef>
                <a:spcPts val="0"/>
              </a:spcBef>
              <a:spcAft>
                <a:spcPts val="0"/>
              </a:spcAft>
              <a:buSzPts val="2400"/>
              <a:buChar char="○"/>
            </a:pPr>
            <a:r>
              <a:rPr lang="en"/>
              <a:t>Longer lines are more likely to cause conflicts.</a:t>
            </a:r>
            <a:endParaRPr/>
          </a:p>
          <a:p>
            <a:pPr indent="-381000" lvl="2" marL="1371600" rtl="0" algn="l">
              <a:spcBef>
                <a:spcPts val="0"/>
              </a:spcBef>
              <a:spcAft>
                <a:spcPts val="0"/>
              </a:spcAft>
              <a:buSzPts val="2400"/>
              <a:buChar char="■"/>
            </a:pPr>
            <a:r>
              <a:rPr lang="en"/>
              <a:t>More people will edit that line.</a:t>
            </a:r>
            <a:endParaRPr/>
          </a:p>
          <a:p>
            <a:pPr indent="-381000" lvl="1" marL="914400" rtl="0" algn="l">
              <a:spcBef>
                <a:spcPts val="0"/>
              </a:spcBef>
              <a:spcAft>
                <a:spcPts val="0"/>
              </a:spcAft>
              <a:buSzPts val="2400"/>
              <a:buChar char="○"/>
            </a:pPr>
            <a:r>
              <a:rPr lang="en"/>
              <a:t>The more characters, the harder it is to determine the exact changes when viewing VCS history. </a:t>
            </a:r>
            <a:endParaRPr/>
          </a:p>
          <a:p>
            <a:pPr indent="-381000" lvl="1" marL="914400" rtl="0" algn="l">
              <a:spcBef>
                <a:spcPts val="0"/>
              </a:spcBef>
              <a:spcAft>
                <a:spcPts val="0"/>
              </a:spcAft>
              <a:buSzPts val="2400"/>
              <a:buChar char="○"/>
            </a:pPr>
            <a:r>
              <a:rPr lang="en"/>
              <a:t>Shorter lines are easier to read when viewing or editing a source file.</a:t>
            </a:r>
            <a:endParaRPr/>
          </a:p>
        </p:txBody>
      </p:sp>
      <p:sp>
        <p:nvSpPr>
          <p:cNvPr id="205" name="Google Shape;205;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Summarizing Basic Workflow</a:t>
            </a:r>
            <a:endParaRPr/>
          </a:p>
        </p:txBody>
      </p:sp>
      <p:sp>
        <p:nvSpPr>
          <p:cNvPr id="211" name="Google Shape;211;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latin typeface="Consolas"/>
                <a:ea typeface="Consolas"/>
                <a:cs typeface="Consolas"/>
                <a:sym typeface="Consolas"/>
              </a:rPr>
              <a:t>g</a:t>
            </a:r>
            <a:r>
              <a:rPr b="1" lang="en">
                <a:latin typeface="Consolas"/>
                <a:ea typeface="Consolas"/>
                <a:cs typeface="Consolas"/>
                <a:sym typeface="Consolas"/>
              </a:rPr>
              <a:t>it clone</a:t>
            </a:r>
            <a:r>
              <a:rPr lang="en"/>
              <a:t> (on initialization)</a:t>
            </a:r>
            <a:endParaRPr/>
          </a:p>
          <a:p>
            <a:pPr indent="-419100" lvl="0" marL="457200" rtl="0" algn="l">
              <a:spcBef>
                <a:spcPts val="0"/>
              </a:spcBef>
              <a:spcAft>
                <a:spcPts val="0"/>
              </a:spcAft>
              <a:buSzPts val="3000"/>
              <a:buChar char="●"/>
            </a:pPr>
            <a:r>
              <a:rPr b="1" lang="en">
                <a:latin typeface="Consolas"/>
                <a:ea typeface="Consolas"/>
                <a:cs typeface="Consolas"/>
                <a:sym typeface="Consolas"/>
              </a:rPr>
              <a:t>g</a:t>
            </a:r>
            <a:r>
              <a:rPr b="1" lang="en">
                <a:latin typeface="Consolas"/>
                <a:ea typeface="Consolas"/>
                <a:cs typeface="Consolas"/>
                <a:sym typeface="Consolas"/>
              </a:rPr>
              <a:t>it pull</a:t>
            </a:r>
            <a:r>
              <a:rPr lang="en"/>
              <a:t> (on new change)</a:t>
            </a:r>
            <a:endParaRPr/>
          </a:p>
          <a:p>
            <a:pPr indent="-419100" lvl="0" marL="457200" rtl="0" algn="l">
              <a:spcBef>
                <a:spcPts val="0"/>
              </a:spcBef>
              <a:spcAft>
                <a:spcPts val="0"/>
              </a:spcAft>
              <a:buSzPts val="3000"/>
              <a:buChar char="●"/>
            </a:pPr>
            <a:r>
              <a:rPr lang="en"/>
              <a:t>Make local edits.</a:t>
            </a:r>
            <a:endParaRPr/>
          </a:p>
          <a:p>
            <a:pPr indent="-419100" lvl="0" marL="457200" rtl="0" algn="l">
              <a:spcBef>
                <a:spcPts val="0"/>
              </a:spcBef>
              <a:spcAft>
                <a:spcPts val="0"/>
              </a:spcAft>
              <a:buSzPts val="3000"/>
              <a:buChar char="●"/>
            </a:pPr>
            <a:r>
              <a:rPr lang="en"/>
              <a:t>Examine local edits: </a:t>
            </a:r>
            <a:endParaRPr/>
          </a:p>
          <a:p>
            <a:pPr indent="-381000" lvl="1" marL="914400" rtl="0" algn="l">
              <a:spcBef>
                <a:spcPts val="0"/>
              </a:spcBef>
              <a:spcAft>
                <a:spcPts val="0"/>
              </a:spcAft>
              <a:buSzPts val="2400"/>
              <a:buChar char="○"/>
            </a:pPr>
            <a:r>
              <a:rPr b="1" lang="en">
                <a:latin typeface="Consolas"/>
                <a:ea typeface="Consolas"/>
                <a:cs typeface="Consolas"/>
                <a:sym typeface="Consolas"/>
              </a:rPr>
              <a:t>git diff, git status</a:t>
            </a:r>
            <a:endParaRPr b="1">
              <a:latin typeface="Consolas"/>
              <a:ea typeface="Consolas"/>
              <a:cs typeface="Consolas"/>
              <a:sym typeface="Consolas"/>
            </a:endParaRPr>
          </a:p>
          <a:p>
            <a:pPr indent="-419100" lvl="0" marL="457200" rtl="0" algn="l">
              <a:spcBef>
                <a:spcPts val="0"/>
              </a:spcBef>
              <a:spcAft>
                <a:spcPts val="0"/>
              </a:spcAft>
              <a:buSzPts val="3000"/>
              <a:buFont typeface="Consolas"/>
              <a:buChar char="●"/>
            </a:pPr>
            <a:r>
              <a:rPr b="1" lang="en">
                <a:latin typeface="Consolas"/>
                <a:ea typeface="Consolas"/>
                <a:cs typeface="Consolas"/>
                <a:sym typeface="Consolas"/>
              </a:rPr>
              <a:t>git add</a:t>
            </a:r>
            <a:endParaRPr b="1">
              <a:latin typeface="Consolas"/>
              <a:ea typeface="Consolas"/>
              <a:cs typeface="Consolas"/>
              <a:sym typeface="Consolas"/>
            </a:endParaRPr>
          </a:p>
          <a:p>
            <a:pPr indent="-419100" lvl="0" marL="457200" rtl="0" algn="l">
              <a:spcBef>
                <a:spcPts val="0"/>
              </a:spcBef>
              <a:spcAft>
                <a:spcPts val="0"/>
              </a:spcAft>
              <a:buSzPts val="3000"/>
              <a:buFont typeface="Consolas"/>
              <a:buChar char="●"/>
            </a:pPr>
            <a:r>
              <a:rPr b="1" lang="en">
                <a:latin typeface="Consolas"/>
                <a:ea typeface="Consolas"/>
                <a:cs typeface="Consolas"/>
                <a:sym typeface="Consolas"/>
              </a:rPr>
              <a:t>git commit</a:t>
            </a:r>
            <a:endParaRPr b="1">
              <a:latin typeface="Consolas"/>
              <a:ea typeface="Consolas"/>
              <a:cs typeface="Consolas"/>
              <a:sym typeface="Consolas"/>
            </a:endParaRPr>
          </a:p>
          <a:p>
            <a:pPr indent="-419100" lvl="0" marL="457200" rtl="0" algn="l">
              <a:spcBef>
                <a:spcPts val="0"/>
              </a:spcBef>
              <a:spcAft>
                <a:spcPts val="0"/>
              </a:spcAft>
              <a:buSzPts val="3000"/>
              <a:buFont typeface="Consolas"/>
              <a:buChar char="●"/>
            </a:pPr>
            <a:r>
              <a:rPr b="1" lang="en">
                <a:latin typeface="Consolas"/>
                <a:ea typeface="Consolas"/>
                <a:cs typeface="Consolas"/>
                <a:sym typeface="Consolas"/>
              </a:rPr>
              <a:t>git pull</a:t>
            </a:r>
            <a:endParaRPr b="1">
              <a:latin typeface="Consolas"/>
              <a:ea typeface="Consolas"/>
              <a:cs typeface="Consolas"/>
              <a:sym typeface="Consolas"/>
            </a:endParaRPr>
          </a:p>
          <a:p>
            <a:pPr indent="-419100" lvl="0" marL="457200" rtl="0" algn="l">
              <a:spcBef>
                <a:spcPts val="0"/>
              </a:spcBef>
              <a:spcAft>
                <a:spcPts val="0"/>
              </a:spcAft>
              <a:buSzPts val="3000"/>
              <a:buFont typeface="Consolas"/>
              <a:buChar char="●"/>
            </a:pPr>
            <a:r>
              <a:rPr b="1" lang="en">
                <a:latin typeface="Consolas"/>
                <a:ea typeface="Consolas"/>
                <a:cs typeface="Consolas"/>
                <a:sym typeface="Consolas"/>
              </a:rPr>
              <a:t>git push</a:t>
            </a:r>
            <a:endParaRPr b="1">
              <a:latin typeface="Consolas"/>
              <a:ea typeface="Consolas"/>
              <a:cs typeface="Consolas"/>
              <a:sym typeface="Consolas"/>
            </a:endParaRPr>
          </a:p>
        </p:txBody>
      </p:sp>
      <p:sp>
        <p:nvSpPr>
          <p:cNvPr id="212" name="Google Shape;212;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 Just for Source Code</a:t>
            </a:r>
            <a:endParaRPr/>
          </a:p>
        </p:txBody>
      </p:sp>
      <p:sp>
        <p:nvSpPr>
          <p:cNvPr id="218" name="Google Shape;218;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VCS should always be used for source code, but can also be used for requirements, design, and other documentation.</a:t>
            </a:r>
            <a:endParaRPr/>
          </a:p>
          <a:p>
            <a:pPr indent="-419100" lvl="0" marL="457200" rtl="0" algn="l">
              <a:spcBef>
                <a:spcPts val="0"/>
              </a:spcBef>
              <a:spcAft>
                <a:spcPts val="0"/>
              </a:spcAft>
              <a:buSzPts val="3000"/>
              <a:buChar char="●"/>
            </a:pPr>
            <a:r>
              <a:rPr lang="en"/>
              <a:t>Update and commit workflow can be used for any type of file.</a:t>
            </a:r>
            <a:endParaRPr/>
          </a:p>
          <a:p>
            <a:pPr indent="-381000" lvl="1" marL="914400" rtl="0" algn="l">
              <a:spcBef>
                <a:spcPts val="0"/>
              </a:spcBef>
              <a:spcAft>
                <a:spcPts val="0"/>
              </a:spcAft>
              <a:buSzPts val="2400"/>
              <a:buChar char="○"/>
            </a:pPr>
            <a:r>
              <a:rPr lang="en"/>
              <a:t>Binary files (.pdf, .doc, images) are complicated as there is no way to identify specific changes to files.</a:t>
            </a:r>
            <a:endParaRPr/>
          </a:p>
          <a:p>
            <a:pPr indent="-381000" lvl="1" marL="914400" rtl="0" algn="l">
              <a:spcBef>
                <a:spcPts val="0"/>
              </a:spcBef>
              <a:spcAft>
                <a:spcPts val="0"/>
              </a:spcAft>
              <a:buSzPts val="2400"/>
              <a:buChar char="○"/>
            </a:pPr>
            <a:r>
              <a:rPr lang="en"/>
              <a:t>No way to merge elements from versions of conflicting files. VCS simply stores newest version.</a:t>
            </a:r>
            <a:endParaRPr/>
          </a:p>
          <a:p>
            <a:pPr indent="-381000" lvl="1" marL="914400" rtl="0" algn="l">
              <a:spcBef>
                <a:spcPts val="0"/>
              </a:spcBef>
              <a:spcAft>
                <a:spcPts val="0"/>
              </a:spcAft>
              <a:buSzPts val="2400"/>
              <a:buChar char="○"/>
            </a:pPr>
            <a:r>
              <a:rPr lang="en"/>
              <a:t>However, machine-readable files can be used without issue (.txt, .csv). </a:t>
            </a:r>
            <a:endParaRPr/>
          </a:p>
        </p:txBody>
      </p:sp>
      <p:sp>
        <p:nvSpPr>
          <p:cNvPr id="219" name="Google Shape;219;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Branches</a:t>
            </a:r>
            <a:endParaRPr/>
          </a:p>
        </p:txBody>
      </p:sp>
      <p:sp>
        <p:nvSpPr>
          <p:cNvPr id="225" name="Google Shape;225;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history of commits forms a </a:t>
            </a:r>
            <a:r>
              <a:rPr b="1" lang="en"/>
              <a:t>tree</a:t>
            </a:r>
            <a:r>
              <a:rPr lang="en"/>
              <a:t>.</a:t>
            </a:r>
            <a:endParaRPr/>
          </a:p>
          <a:p>
            <a:pPr indent="-419100" lvl="0" marL="457200" rtl="0" algn="l">
              <a:spcBef>
                <a:spcPts val="0"/>
              </a:spcBef>
              <a:spcAft>
                <a:spcPts val="0"/>
              </a:spcAft>
              <a:buSzPts val="3000"/>
              <a:buChar char="●"/>
            </a:pPr>
            <a:r>
              <a:rPr lang="en"/>
              <a:t>The core version of the system is called the </a:t>
            </a:r>
            <a:r>
              <a:rPr b="1" lang="en"/>
              <a:t>master branch</a:t>
            </a:r>
            <a:r>
              <a:rPr lang="en"/>
              <a:t>.</a:t>
            </a:r>
            <a:endParaRPr/>
          </a:p>
          <a:p>
            <a:pPr indent="-381000" lvl="1" marL="914400" rtl="0" algn="l">
              <a:spcBef>
                <a:spcPts val="0"/>
              </a:spcBef>
              <a:spcAft>
                <a:spcPts val="0"/>
              </a:spcAft>
              <a:buSzPts val="2400"/>
              <a:buChar char="○"/>
            </a:pPr>
            <a:r>
              <a:rPr lang="en"/>
              <a:t>The master branch should be relatively stable, tested, and free of faults (as far as we know).</a:t>
            </a:r>
            <a:endParaRPr/>
          </a:p>
          <a:p>
            <a:pPr indent="-419100" lvl="0" marL="457200" rtl="0" algn="l">
              <a:spcBef>
                <a:spcPts val="0"/>
              </a:spcBef>
              <a:spcAft>
                <a:spcPts val="0"/>
              </a:spcAft>
              <a:buSzPts val="3000"/>
              <a:buChar char="●"/>
            </a:pPr>
            <a:r>
              <a:rPr lang="en"/>
              <a:t>How can we add new features or redesign elements of the system while keeping the master branch stable?</a:t>
            </a:r>
            <a:endParaRPr/>
          </a:p>
          <a:p>
            <a:pPr indent="-381000" lvl="1" marL="914400" rtl="0" algn="l">
              <a:spcBef>
                <a:spcPts val="0"/>
              </a:spcBef>
              <a:spcAft>
                <a:spcPts val="0"/>
              </a:spcAft>
              <a:buSzPts val="2400"/>
              <a:buChar char="○"/>
            </a:pPr>
            <a:r>
              <a:rPr lang="en"/>
              <a:t>VCS allows the creation of new branches.</a:t>
            </a:r>
            <a:endParaRPr/>
          </a:p>
        </p:txBody>
      </p:sp>
      <p:sp>
        <p:nvSpPr>
          <p:cNvPr id="226" name="Google Shape;226;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Branches</a:t>
            </a:r>
            <a:endParaRPr/>
          </a:p>
        </p:txBody>
      </p:sp>
      <p:sp>
        <p:nvSpPr>
          <p:cNvPr id="232" name="Google Shape;232;p31"/>
          <p:cNvSpPr txBox="1"/>
          <p:nvPr>
            <p:ph idx="1" type="body"/>
          </p:nvPr>
        </p:nvSpPr>
        <p:spPr>
          <a:xfrm>
            <a:off x="457200" y="1600200"/>
            <a:ext cx="59142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Creating a branch takes the current commit of an existing branch (usually master) as the starting point for a new timeline.</a:t>
            </a:r>
            <a:endParaRPr sz="2400"/>
          </a:p>
          <a:p>
            <a:pPr indent="-381000" lvl="1" marL="914400" rtl="0" algn="l">
              <a:spcBef>
                <a:spcPts val="0"/>
              </a:spcBef>
              <a:spcAft>
                <a:spcPts val="0"/>
              </a:spcAft>
              <a:buSzPts val="2400"/>
              <a:buChar char="○"/>
            </a:pPr>
            <a:r>
              <a:rPr lang="en"/>
              <a:t>This can be the current commit to any existing branch.</a:t>
            </a:r>
            <a:endParaRPr/>
          </a:p>
          <a:p>
            <a:pPr indent="-381000" lvl="1" marL="914400" rtl="0" algn="l">
              <a:spcBef>
                <a:spcPts val="0"/>
              </a:spcBef>
              <a:spcAft>
                <a:spcPts val="0"/>
              </a:spcAft>
              <a:buSzPts val="2400"/>
              <a:buChar char="○"/>
            </a:pPr>
            <a:r>
              <a:rPr lang="en"/>
              <a:t>Commits to the new branch are not applied to the original branch. </a:t>
            </a:r>
            <a:endParaRPr/>
          </a:p>
          <a:p>
            <a:pPr indent="-381000" lvl="1" marL="914400" rtl="0" algn="l">
              <a:spcBef>
                <a:spcPts val="0"/>
              </a:spcBef>
              <a:spcAft>
                <a:spcPts val="0"/>
              </a:spcAft>
              <a:buSzPts val="2400"/>
              <a:buChar char="○"/>
            </a:pPr>
            <a:r>
              <a:rPr lang="en"/>
              <a:t>Commits to the original branch are not applied to the new branch.</a:t>
            </a:r>
            <a:endParaRPr/>
          </a:p>
          <a:p>
            <a:pPr indent="-381000" lvl="0" marL="457200" rtl="0" algn="l">
              <a:spcBef>
                <a:spcPts val="0"/>
              </a:spcBef>
              <a:spcAft>
                <a:spcPts val="0"/>
              </a:spcAft>
              <a:buSzPts val="2400"/>
              <a:buChar char="●"/>
            </a:pPr>
            <a:r>
              <a:rPr lang="en" sz="2400"/>
              <a:t>When finished, the branch can be merged into the original branch.</a:t>
            </a:r>
            <a:endParaRPr sz="2400"/>
          </a:p>
          <a:p>
            <a:pPr indent="-381000" lvl="1" marL="914400" rtl="0" algn="l">
              <a:spcBef>
                <a:spcPts val="0"/>
              </a:spcBef>
              <a:spcAft>
                <a:spcPts val="0"/>
              </a:spcAft>
              <a:buSzPts val="2400"/>
              <a:buChar char="○"/>
            </a:pPr>
            <a:r>
              <a:rPr lang="en"/>
              <a:t>May require handling conflicts.</a:t>
            </a:r>
            <a:endParaRPr sz="2400"/>
          </a:p>
        </p:txBody>
      </p:sp>
      <p:sp>
        <p:nvSpPr>
          <p:cNvPr id="233" name="Google Shape;233;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34" name="Google Shape;234;p31"/>
          <p:cNvSpPr/>
          <p:nvPr/>
        </p:nvSpPr>
        <p:spPr>
          <a:xfrm>
            <a:off x="7738425" y="1841925"/>
            <a:ext cx="948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1"/>
          <p:cNvSpPr/>
          <p:nvPr/>
        </p:nvSpPr>
        <p:spPr>
          <a:xfrm>
            <a:off x="7738425" y="2515625"/>
            <a:ext cx="948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p:nvPr/>
        </p:nvSpPr>
        <p:spPr>
          <a:xfrm>
            <a:off x="7738425" y="3189325"/>
            <a:ext cx="948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1"/>
          <p:cNvSpPr/>
          <p:nvPr/>
        </p:nvSpPr>
        <p:spPr>
          <a:xfrm>
            <a:off x="7738500" y="4536725"/>
            <a:ext cx="948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p:nvPr/>
        </p:nvSpPr>
        <p:spPr>
          <a:xfrm>
            <a:off x="6580750" y="3214650"/>
            <a:ext cx="948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31"/>
          <p:cNvCxnSpPr>
            <a:stCxn id="234" idx="2"/>
            <a:endCxn id="235" idx="0"/>
          </p:cNvCxnSpPr>
          <p:nvPr/>
        </p:nvCxnSpPr>
        <p:spPr>
          <a:xfrm>
            <a:off x="8212575" y="2270625"/>
            <a:ext cx="0" cy="245100"/>
          </a:xfrm>
          <a:prstGeom prst="straightConnector1">
            <a:avLst/>
          </a:prstGeom>
          <a:noFill/>
          <a:ln cap="flat" cmpd="sng" w="19050">
            <a:solidFill>
              <a:schemeClr val="dk2"/>
            </a:solidFill>
            <a:prstDash val="solid"/>
            <a:round/>
            <a:headEnd len="med" w="med" type="none"/>
            <a:tailEnd len="med" w="med" type="triangle"/>
          </a:ln>
        </p:spPr>
      </p:cxnSp>
      <p:sp>
        <p:nvSpPr>
          <p:cNvPr id="240" name="Google Shape;240;p31"/>
          <p:cNvSpPr/>
          <p:nvPr/>
        </p:nvSpPr>
        <p:spPr>
          <a:xfrm>
            <a:off x="6580763" y="3863025"/>
            <a:ext cx="9483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31"/>
          <p:cNvCxnSpPr>
            <a:stCxn id="235" idx="2"/>
            <a:endCxn id="238" idx="0"/>
          </p:cNvCxnSpPr>
          <p:nvPr/>
        </p:nvCxnSpPr>
        <p:spPr>
          <a:xfrm flipH="1">
            <a:off x="7054875" y="2944325"/>
            <a:ext cx="1157700" cy="270300"/>
          </a:xfrm>
          <a:prstGeom prst="straightConnector1">
            <a:avLst/>
          </a:prstGeom>
          <a:noFill/>
          <a:ln cap="flat" cmpd="sng" w="19050">
            <a:solidFill>
              <a:schemeClr val="dk2"/>
            </a:solidFill>
            <a:prstDash val="solid"/>
            <a:round/>
            <a:headEnd len="med" w="med" type="none"/>
            <a:tailEnd len="med" w="med" type="triangle"/>
          </a:ln>
        </p:spPr>
      </p:cxnSp>
      <p:cxnSp>
        <p:nvCxnSpPr>
          <p:cNvPr id="242" name="Google Shape;242;p31"/>
          <p:cNvCxnSpPr>
            <a:stCxn id="235" idx="2"/>
            <a:endCxn id="236" idx="0"/>
          </p:cNvCxnSpPr>
          <p:nvPr/>
        </p:nvCxnSpPr>
        <p:spPr>
          <a:xfrm>
            <a:off x="8212575" y="2944325"/>
            <a:ext cx="0" cy="245100"/>
          </a:xfrm>
          <a:prstGeom prst="straightConnector1">
            <a:avLst/>
          </a:prstGeom>
          <a:noFill/>
          <a:ln cap="flat" cmpd="sng" w="19050">
            <a:solidFill>
              <a:schemeClr val="dk2"/>
            </a:solidFill>
            <a:prstDash val="solid"/>
            <a:round/>
            <a:headEnd len="med" w="med" type="none"/>
            <a:tailEnd len="med" w="med" type="triangle"/>
          </a:ln>
        </p:spPr>
      </p:cxnSp>
      <p:cxnSp>
        <p:nvCxnSpPr>
          <p:cNvPr id="243" name="Google Shape;243;p31"/>
          <p:cNvCxnSpPr>
            <a:endCxn id="240" idx="0"/>
          </p:cNvCxnSpPr>
          <p:nvPr/>
        </p:nvCxnSpPr>
        <p:spPr>
          <a:xfrm>
            <a:off x="7054913" y="3643425"/>
            <a:ext cx="0" cy="219600"/>
          </a:xfrm>
          <a:prstGeom prst="straightConnector1">
            <a:avLst/>
          </a:prstGeom>
          <a:noFill/>
          <a:ln cap="flat" cmpd="sng" w="19050">
            <a:solidFill>
              <a:schemeClr val="dk2"/>
            </a:solidFill>
            <a:prstDash val="solid"/>
            <a:round/>
            <a:headEnd len="med" w="med" type="none"/>
            <a:tailEnd len="med" w="med" type="triangle"/>
          </a:ln>
        </p:spPr>
      </p:cxnSp>
      <p:cxnSp>
        <p:nvCxnSpPr>
          <p:cNvPr id="244" name="Google Shape;244;p31"/>
          <p:cNvCxnSpPr>
            <a:stCxn id="240" idx="2"/>
            <a:endCxn id="237" idx="1"/>
          </p:cNvCxnSpPr>
          <p:nvPr/>
        </p:nvCxnSpPr>
        <p:spPr>
          <a:xfrm>
            <a:off x="7054913" y="4291725"/>
            <a:ext cx="683700" cy="459300"/>
          </a:xfrm>
          <a:prstGeom prst="straightConnector1">
            <a:avLst/>
          </a:prstGeom>
          <a:noFill/>
          <a:ln cap="flat" cmpd="sng" w="19050">
            <a:solidFill>
              <a:schemeClr val="dk2"/>
            </a:solidFill>
            <a:prstDash val="solid"/>
            <a:round/>
            <a:headEnd len="med" w="med" type="none"/>
            <a:tailEnd len="med" w="med" type="triangle"/>
          </a:ln>
        </p:spPr>
      </p:cxnSp>
      <p:cxnSp>
        <p:nvCxnSpPr>
          <p:cNvPr id="245" name="Google Shape;245;p31"/>
          <p:cNvCxnSpPr>
            <a:stCxn id="236" idx="2"/>
            <a:endCxn id="237" idx="0"/>
          </p:cNvCxnSpPr>
          <p:nvPr/>
        </p:nvCxnSpPr>
        <p:spPr>
          <a:xfrm>
            <a:off x="8212575" y="3618025"/>
            <a:ext cx="0" cy="9186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Branches</a:t>
            </a:r>
            <a:endParaRPr/>
          </a:p>
        </p:txBody>
      </p:sp>
      <p:sp>
        <p:nvSpPr>
          <p:cNvPr id="251" name="Google Shape;251;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These are known as </a:t>
            </a:r>
            <a:r>
              <a:rPr b="1" lang="en"/>
              <a:t>feature branches</a:t>
            </a:r>
            <a:r>
              <a:rPr lang="en"/>
              <a:t>.</a:t>
            </a:r>
            <a:endParaRPr/>
          </a:p>
          <a:p>
            <a:pPr indent="-381000" lvl="1" marL="914400" rtl="0" algn="l">
              <a:spcBef>
                <a:spcPts val="0"/>
              </a:spcBef>
              <a:spcAft>
                <a:spcPts val="0"/>
              </a:spcAft>
              <a:buSzPts val="2400"/>
              <a:buChar char="○"/>
            </a:pPr>
            <a:r>
              <a:rPr lang="en"/>
              <a:t>Insulated from master branch, so we can make changes without impacting stability for other developers.</a:t>
            </a:r>
            <a:endParaRPr/>
          </a:p>
          <a:p>
            <a:pPr indent="-381000" lvl="1" marL="914400" rtl="0" algn="l">
              <a:spcBef>
                <a:spcPts val="0"/>
              </a:spcBef>
              <a:spcAft>
                <a:spcPts val="0"/>
              </a:spcAft>
              <a:buSzPts val="2400"/>
              <a:buChar char="○"/>
            </a:pPr>
            <a:r>
              <a:rPr lang="en"/>
              <a:t>Once complete, we can merge the working change into the master branch</a:t>
            </a:r>
            <a:endParaRPr/>
          </a:p>
          <a:p>
            <a:pPr indent="-419100" lvl="0" marL="457200" rtl="0" algn="l">
              <a:spcBef>
                <a:spcPts val="0"/>
              </a:spcBef>
              <a:spcAft>
                <a:spcPts val="0"/>
              </a:spcAft>
              <a:buSzPts val="3000"/>
              <a:buChar char="●"/>
            </a:pPr>
            <a:r>
              <a:rPr lang="en"/>
              <a:t>Allows experimentation without breaking anything or impeding others.</a:t>
            </a:r>
            <a:endParaRPr/>
          </a:p>
          <a:p>
            <a:pPr indent="-381000" lvl="1" marL="914400" rtl="0" algn="l">
              <a:spcBef>
                <a:spcPts val="0"/>
              </a:spcBef>
              <a:spcAft>
                <a:spcPts val="0"/>
              </a:spcAft>
              <a:buSzPts val="2400"/>
              <a:buChar char="○"/>
            </a:pPr>
            <a:r>
              <a:rPr lang="en"/>
              <a:t>Many projects have a stable master branch, a development branch, and feature branches stemming from that.</a:t>
            </a:r>
            <a:endParaRPr/>
          </a:p>
          <a:p>
            <a:pPr indent="-419100" lvl="0" marL="457200" rtl="0" algn="l">
              <a:spcBef>
                <a:spcPts val="0"/>
              </a:spcBef>
              <a:spcAft>
                <a:spcPts val="0"/>
              </a:spcAft>
              <a:buSzPts val="3000"/>
              <a:buChar char="●"/>
            </a:pPr>
            <a:r>
              <a:rPr lang="en"/>
              <a:t>Enables control over development.</a:t>
            </a:r>
            <a:endParaRPr/>
          </a:p>
        </p:txBody>
      </p:sp>
      <p:sp>
        <p:nvSpPr>
          <p:cNvPr id="252" name="Google Shape;252;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Branches</a:t>
            </a:r>
            <a:endParaRPr/>
          </a:p>
        </p:txBody>
      </p:sp>
      <p:sp>
        <p:nvSpPr>
          <p:cNvPr id="258" name="Google Shape;258;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rtl="0" algn="l">
              <a:spcBef>
                <a:spcPts val="600"/>
              </a:spcBef>
              <a:spcAft>
                <a:spcPts val="0"/>
              </a:spcAft>
              <a:buSzPts val="2600"/>
              <a:buChar char="●"/>
            </a:pPr>
            <a:r>
              <a:rPr lang="en" sz="2600"/>
              <a:t>To create or switch to a branch:</a:t>
            </a:r>
            <a:endParaRPr sz="2600"/>
          </a:p>
          <a:p>
            <a:pPr indent="-381000" lvl="1" marL="914400" rtl="0" algn="l">
              <a:spcBef>
                <a:spcPts val="0"/>
              </a:spcBef>
              <a:spcAft>
                <a:spcPts val="0"/>
              </a:spcAft>
              <a:buSzPts val="2400"/>
              <a:buFont typeface="Consolas"/>
              <a:buChar char="○"/>
            </a:pPr>
            <a:r>
              <a:rPr b="1" lang="en">
                <a:latin typeface="Consolas"/>
                <a:ea typeface="Consolas"/>
                <a:cs typeface="Consolas"/>
                <a:sym typeface="Consolas"/>
              </a:rPr>
              <a:t>g</a:t>
            </a:r>
            <a:r>
              <a:rPr b="1" lang="en">
                <a:latin typeface="Consolas"/>
                <a:ea typeface="Consolas"/>
                <a:cs typeface="Consolas"/>
                <a:sym typeface="Consolas"/>
              </a:rPr>
              <a:t>it checkout -b &lt;new branch name&gt; [&lt;base branch name&gt;]</a:t>
            </a:r>
            <a:endParaRPr b="1">
              <a:latin typeface="Consolas"/>
              <a:ea typeface="Consolas"/>
              <a:cs typeface="Consolas"/>
              <a:sym typeface="Consolas"/>
            </a:endParaRPr>
          </a:p>
          <a:p>
            <a:pPr indent="-381000" lvl="1" marL="914400" rtl="0" algn="l">
              <a:spcBef>
                <a:spcPts val="0"/>
              </a:spcBef>
              <a:spcAft>
                <a:spcPts val="0"/>
              </a:spcAft>
              <a:buSzPts val="2400"/>
              <a:buChar char="○"/>
            </a:pPr>
            <a:r>
              <a:rPr b="1" lang="en">
                <a:latin typeface="Consolas"/>
                <a:ea typeface="Consolas"/>
                <a:cs typeface="Consolas"/>
                <a:sym typeface="Consolas"/>
              </a:rPr>
              <a:t>[&lt;brase branch name&gt;]</a:t>
            </a:r>
            <a:r>
              <a:rPr lang="en"/>
              <a:t> is optional, default value is </a:t>
            </a:r>
            <a:r>
              <a:rPr b="1" lang="en"/>
              <a:t>master</a:t>
            </a:r>
            <a:r>
              <a:rPr lang="en"/>
              <a:t>.</a:t>
            </a:r>
            <a:endParaRPr/>
          </a:p>
          <a:p>
            <a:pPr indent="-393700" lvl="0" marL="457200" rtl="0" algn="l">
              <a:spcBef>
                <a:spcPts val="0"/>
              </a:spcBef>
              <a:spcAft>
                <a:spcPts val="0"/>
              </a:spcAft>
              <a:buSzPts val="2600"/>
              <a:buChar char="●"/>
            </a:pPr>
            <a:r>
              <a:rPr lang="en" sz="2600"/>
              <a:t>To push changes:</a:t>
            </a:r>
            <a:endParaRPr sz="2600"/>
          </a:p>
          <a:p>
            <a:pPr indent="-381000" lvl="1" marL="914400" rtl="0" algn="l">
              <a:spcBef>
                <a:spcPts val="0"/>
              </a:spcBef>
              <a:spcAft>
                <a:spcPts val="0"/>
              </a:spcAft>
              <a:buSzPts val="2400"/>
              <a:buFont typeface="Consolas"/>
              <a:buChar char="○"/>
            </a:pPr>
            <a:r>
              <a:rPr b="1" lang="en">
                <a:latin typeface="Consolas"/>
                <a:ea typeface="Consolas"/>
                <a:cs typeface="Consolas"/>
                <a:sym typeface="Consolas"/>
              </a:rPr>
              <a:t>g</a:t>
            </a:r>
            <a:r>
              <a:rPr b="1" lang="en">
                <a:latin typeface="Consolas"/>
                <a:ea typeface="Consolas"/>
                <a:cs typeface="Consolas"/>
                <a:sym typeface="Consolas"/>
              </a:rPr>
              <a:t>it push origin &lt;new branch name&gt;</a:t>
            </a:r>
            <a:endParaRPr b="1">
              <a:latin typeface="Consolas"/>
              <a:ea typeface="Consolas"/>
              <a:cs typeface="Consolas"/>
              <a:sym typeface="Consolas"/>
            </a:endParaRPr>
          </a:p>
          <a:p>
            <a:pPr indent="-381000" lvl="1" marL="914400" rtl="0" algn="l">
              <a:spcBef>
                <a:spcPts val="0"/>
              </a:spcBef>
              <a:spcAft>
                <a:spcPts val="0"/>
              </a:spcAft>
              <a:buSzPts val="2400"/>
              <a:buFont typeface="Consolas"/>
              <a:buChar char="○"/>
            </a:pPr>
            <a:r>
              <a:rPr b="1" lang="en">
                <a:latin typeface="Consolas"/>
                <a:ea typeface="Consolas"/>
                <a:cs typeface="Consolas"/>
                <a:sym typeface="Consolas"/>
              </a:rPr>
              <a:t>Git push origin master </a:t>
            </a:r>
            <a:r>
              <a:rPr lang="en"/>
              <a:t>commits changes to the master branch.</a:t>
            </a:r>
            <a:endParaRPr/>
          </a:p>
          <a:p>
            <a:pPr indent="-393700" lvl="0" marL="457200" rtl="0" algn="l">
              <a:spcBef>
                <a:spcPts val="0"/>
              </a:spcBef>
              <a:spcAft>
                <a:spcPts val="0"/>
              </a:spcAft>
              <a:buSzPts val="2600"/>
              <a:buChar char="●"/>
            </a:pPr>
            <a:r>
              <a:rPr b="1" lang="en" sz="2600">
                <a:latin typeface="Consolas"/>
                <a:ea typeface="Consolas"/>
                <a:cs typeface="Consolas"/>
                <a:sym typeface="Consolas"/>
              </a:rPr>
              <a:t>g</a:t>
            </a:r>
            <a:r>
              <a:rPr b="1" lang="en" sz="2600">
                <a:latin typeface="Consolas"/>
                <a:ea typeface="Consolas"/>
                <a:cs typeface="Consolas"/>
                <a:sym typeface="Consolas"/>
              </a:rPr>
              <a:t>it pull </a:t>
            </a:r>
            <a:r>
              <a:rPr lang="en" sz="2600"/>
              <a:t>incorporates changes to all branches.</a:t>
            </a:r>
            <a:endParaRPr sz="2600"/>
          </a:p>
          <a:p>
            <a:pPr indent="-393700" lvl="0" marL="457200" rtl="0" algn="l">
              <a:spcBef>
                <a:spcPts val="0"/>
              </a:spcBef>
              <a:spcAft>
                <a:spcPts val="0"/>
              </a:spcAft>
              <a:buSzPts val="2600"/>
              <a:buChar char="●"/>
            </a:pPr>
            <a:r>
              <a:rPr b="1" lang="en" sz="2600">
                <a:latin typeface="Consolas"/>
                <a:ea typeface="Consolas"/>
                <a:cs typeface="Consolas"/>
                <a:sym typeface="Consolas"/>
              </a:rPr>
              <a:t>g</a:t>
            </a:r>
            <a:r>
              <a:rPr b="1" lang="en" sz="2600">
                <a:latin typeface="Consolas"/>
                <a:ea typeface="Consolas"/>
                <a:cs typeface="Consolas"/>
                <a:sym typeface="Consolas"/>
              </a:rPr>
              <a:t>it commit</a:t>
            </a:r>
            <a:r>
              <a:rPr lang="en" sz="2600"/>
              <a:t> commits to the currently “checked out” branch.</a:t>
            </a:r>
            <a:endParaRPr sz="2600"/>
          </a:p>
        </p:txBody>
      </p:sp>
      <p:sp>
        <p:nvSpPr>
          <p:cNvPr id="259" name="Google Shape;259;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Forks</a:t>
            </a:r>
            <a:endParaRPr/>
          </a:p>
        </p:txBody>
      </p:sp>
      <p:sp>
        <p:nvSpPr>
          <p:cNvPr id="265" name="Google Shape;265;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a:t>
            </a:r>
            <a:r>
              <a:rPr b="1" lang="en"/>
              <a:t>fork</a:t>
            </a:r>
            <a:r>
              <a:rPr lang="en"/>
              <a:t> is a copy of a complete repository.</a:t>
            </a:r>
            <a:endParaRPr/>
          </a:p>
          <a:p>
            <a:pPr indent="-381000" lvl="1" marL="914400" rtl="0" algn="l">
              <a:spcBef>
                <a:spcPts val="0"/>
              </a:spcBef>
              <a:spcAft>
                <a:spcPts val="0"/>
              </a:spcAft>
              <a:buSzPts val="2400"/>
              <a:buChar char="○"/>
            </a:pPr>
            <a:r>
              <a:rPr lang="en"/>
              <a:t>Contains all past commits and branches.</a:t>
            </a:r>
            <a:endParaRPr/>
          </a:p>
          <a:p>
            <a:pPr indent="-381000" lvl="1" marL="914400" rtl="0" algn="l">
              <a:spcBef>
                <a:spcPts val="0"/>
              </a:spcBef>
              <a:spcAft>
                <a:spcPts val="0"/>
              </a:spcAft>
              <a:buSzPts val="2400"/>
              <a:buChar char="○"/>
            </a:pPr>
            <a:r>
              <a:rPr lang="en"/>
              <a:t>New commits to the original repository are not applied to a fork.</a:t>
            </a:r>
            <a:endParaRPr/>
          </a:p>
          <a:p>
            <a:pPr indent="-381000" lvl="1" marL="914400" rtl="0" algn="l">
              <a:spcBef>
                <a:spcPts val="0"/>
              </a:spcBef>
              <a:spcAft>
                <a:spcPts val="0"/>
              </a:spcAft>
              <a:buSzPts val="2400"/>
              <a:buChar char="○"/>
            </a:pPr>
            <a:r>
              <a:rPr lang="en"/>
              <a:t>New commits to a fork are not applied to the original repository.</a:t>
            </a:r>
            <a:endParaRPr/>
          </a:p>
          <a:p>
            <a:pPr indent="-355600" lvl="2" marL="1371600" rtl="0" algn="l">
              <a:spcBef>
                <a:spcPts val="0"/>
              </a:spcBef>
              <a:spcAft>
                <a:spcPts val="0"/>
              </a:spcAft>
              <a:buSzPts val="2000"/>
              <a:buChar char="■"/>
            </a:pPr>
            <a:r>
              <a:rPr lang="en" sz="2000"/>
              <a:t>Commits can be selectively merged into the original.</a:t>
            </a:r>
            <a:endParaRPr sz="2000"/>
          </a:p>
          <a:p>
            <a:pPr indent="-419100" lvl="0" marL="457200" rtl="0" algn="l">
              <a:spcBef>
                <a:spcPts val="0"/>
              </a:spcBef>
              <a:spcAft>
                <a:spcPts val="0"/>
              </a:spcAft>
              <a:buSzPts val="3000"/>
              <a:buChar char="●"/>
            </a:pPr>
            <a:r>
              <a:rPr lang="en"/>
              <a:t>Used when a team wants to take the project in an independent direction and does not plan to merge their work.</a:t>
            </a:r>
            <a:endParaRPr/>
          </a:p>
          <a:p>
            <a:pPr indent="-381000" lvl="1" marL="914400" rtl="0" algn="l">
              <a:spcBef>
                <a:spcPts val="0"/>
              </a:spcBef>
              <a:spcAft>
                <a:spcPts val="0"/>
              </a:spcAft>
              <a:buSzPts val="2400"/>
              <a:buChar char="○"/>
            </a:pPr>
            <a:r>
              <a:rPr lang="en"/>
              <a:t>Often used in open-source by amateurs to extend a project they are not part of.</a:t>
            </a:r>
            <a:endParaRPr/>
          </a:p>
        </p:txBody>
      </p:sp>
      <p:sp>
        <p:nvSpPr>
          <p:cNvPr id="266" name="Google Shape;266;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Merging Branches or Forks</a:t>
            </a:r>
            <a:endParaRPr/>
          </a:p>
        </p:txBody>
      </p:sp>
      <p:sp>
        <p:nvSpPr>
          <p:cNvPr id="272" name="Google Shape;272;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Pull requests are used to tell others about changes you would like to merge into a branch.</a:t>
            </a:r>
            <a:endParaRPr/>
          </a:p>
          <a:p>
            <a:pPr indent="-381000" lvl="1" marL="914400" rtl="0" algn="l">
              <a:spcBef>
                <a:spcPts val="0"/>
              </a:spcBef>
              <a:spcAft>
                <a:spcPts val="0"/>
              </a:spcAft>
              <a:buSzPts val="2400"/>
              <a:buChar char="○"/>
            </a:pPr>
            <a:r>
              <a:rPr lang="en"/>
              <a:t>Once sent, interested parties can review changes, discuss them, and push additional follow-up commits before agreeing to merge.</a:t>
            </a:r>
            <a:endParaRPr/>
          </a:p>
          <a:p>
            <a:pPr indent="-381000" lvl="1" marL="914400" rtl="0" algn="l">
              <a:spcBef>
                <a:spcPts val="0"/>
              </a:spcBef>
              <a:spcAft>
                <a:spcPts val="0"/>
              </a:spcAft>
              <a:buSzPts val="2400"/>
              <a:buChar char="○"/>
            </a:pPr>
            <a:r>
              <a:rPr lang="en"/>
              <a:t>Performed through the web interface (i.e., Github).</a:t>
            </a:r>
            <a:endParaRPr/>
          </a:p>
          <a:p>
            <a:pPr indent="-419100" lvl="0" marL="457200" rtl="0" algn="l">
              <a:spcBef>
                <a:spcPts val="0"/>
              </a:spcBef>
              <a:spcAft>
                <a:spcPts val="0"/>
              </a:spcAft>
              <a:buSzPts val="3000"/>
              <a:buChar char="●"/>
            </a:pPr>
            <a:r>
              <a:rPr lang="en"/>
              <a:t>Once conflicts are resolved, the target branch will be updated by applying all commits to the source branch.</a:t>
            </a:r>
            <a:endParaRPr/>
          </a:p>
        </p:txBody>
      </p:sp>
      <p:sp>
        <p:nvSpPr>
          <p:cNvPr id="273" name="Google Shape;27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Pull Requests</a:t>
            </a:r>
            <a:endParaRPr/>
          </a:p>
        </p:txBody>
      </p:sp>
      <p:sp>
        <p:nvSpPr>
          <p:cNvPr id="279" name="Google Shape;279;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Common tool in open-source development.</a:t>
            </a:r>
            <a:endParaRPr/>
          </a:p>
          <a:p>
            <a:pPr indent="-381000" lvl="1" marL="914400" rtl="0" algn="l">
              <a:spcBef>
                <a:spcPts val="0"/>
              </a:spcBef>
              <a:spcAft>
                <a:spcPts val="0"/>
              </a:spcAft>
              <a:buSzPts val="2400"/>
              <a:buChar char="○"/>
            </a:pPr>
            <a:r>
              <a:rPr lang="en"/>
              <a:t>Fork the project to create a “personal copy” or create a branch in the core repository.</a:t>
            </a:r>
            <a:endParaRPr/>
          </a:p>
          <a:p>
            <a:pPr indent="-381000" lvl="1" marL="914400" rtl="0" algn="l">
              <a:spcBef>
                <a:spcPts val="0"/>
              </a:spcBef>
              <a:spcAft>
                <a:spcPts val="0"/>
              </a:spcAft>
              <a:buSzPts val="2400"/>
              <a:buChar char="○"/>
            </a:pPr>
            <a:r>
              <a:rPr lang="en"/>
              <a:t>Incorporate your changes.</a:t>
            </a:r>
            <a:endParaRPr/>
          </a:p>
          <a:p>
            <a:pPr indent="-381000" lvl="1" marL="914400" rtl="0" algn="l">
              <a:spcBef>
                <a:spcPts val="0"/>
              </a:spcBef>
              <a:spcAft>
                <a:spcPts val="0"/>
              </a:spcAft>
              <a:buSzPts val="2400"/>
              <a:buChar char="○"/>
            </a:pPr>
            <a:r>
              <a:rPr lang="en"/>
              <a:t>Issue a pull request to the core repository.</a:t>
            </a:r>
            <a:endParaRPr/>
          </a:p>
          <a:p>
            <a:pPr indent="-381000" lvl="2" marL="1371600" rtl="0" algn="l">
              <a:spcBef>
                <a:spcPts val="0"/>
              </a:spcBef>
              <a:spcAft>
                <a:spcPts val="0"/>
              </a:spcAft>
              <a:buSzPts val="2400"/>
              <a:buChar char="■"/>
            </a:pPr>
            <a:r>
              <a:rPr lang="en"/>
              <a:t>Same mechanism is used for both fork-to-original and branch-to-branch (i.e., new branch-to-master) merging.</a:t>
            </a:r>
            <a:endParaRPr/>
          </a:p>
          <a:p>
            <a:pPr indent="-381000" lvl="1" marL="914400" rtl="0" algn="l">
              <a:spcBef>
                <a:spcPts val="0"/>
              </a:spcBef>
              <a:spcAft>
                <a:spcPts val="0"/>
              </a:spcAft>
              <a:buSzPts val="2400"/>
              <a:buChar char="○"/>
            </a:pPr>
            <a:r>
              <a:rPr lang="en"/>
              <a:t>Project maintainers discuss the pull request and assess whether it fits the project (and does not break anything).</a:t>
            </a:r>
            <a:endParaRPr/>
          </a:p>
          <a:p>
            <a:pPr indent="-381000" lvl="1" marL="914400" rtl="0" algn="l">
              <a:spcBef>
                <a:spcPts val="0"/>
              </a:spcBef>
              <a:spcAft>
                <a:spcPts val="0"/>
              </a:spcAft>
              <a:buSzPts val="2400"/>
              <a:buChar char="○"/>
            </a:pPr>
            <a:r>
              <a:rPr lang="en"/>
              <a:t>Project maintainers agree to incorporate changes.</a:t>
            </a:r>
            <a:endParaRPr/>
          </a:p>
        </p:txBody>
      </p:sp>
      <p:sp>
        <p:nvSpPr>
          <p:cNvPr id="280" name="Google Shape;280;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Evolution</a:t>
            </a:r>
            <a:endParaRPr/>
          </a:p>
        </p:txBody>
      </p:sp>
      <p:sp>
        <p:nvSpPr>
          <p:cNvPr id="58" name="Google Shape;58;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 want to add a feature to MyAwesomeApp.</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Open in my IDE, edit the code, save.</a:t>
            </a:r>
            <a:endParaRPr/>
          </a:p>
          <a:p>
            <a:pPr indent="-419100" lvl="0" marL="457200" rtl="0" algn="l">
              <a:spcBef>
                <a:spcPts val="0"/>
              </a:spcBef>
              <a:spcAft>
                <a:spcPts val="0"/>
              </a:spcAft>
              <a:buSzPts val="3000"/>
              <a:buChar char="●"/>
            </a:pPr>
            <a:r>
              <a:rPr b="1" lang="en"/>
              <a:t>Done, right?</a:t>
            </a:r>
            <a:endParaRPr b="1"/>
          </a:p>
          <a:p>
            <a:pPr indent="-381000" lvl="1" marL="914400" rtl="0" algn="l">
              <a:spcBef>
                <a:spcPts val="0"/>
              </a:spcBef>
              <a:spcAft>
                <a:spcPts val="0"/>
              </a:spcAft>
              <a:buSzPts val="2400"/>
              <a:buChar char="○"/>
            </a:pPr>
            <a:r>
              <a:rPr lang="en"/>
              <a:t>Let’s test it out… </a:t>
            </a:r>
            <a:endParaRPr/>
          </a:p>
        </p:txBody>
      </p:sp>
      <p:sp>
        <p:nvSpPr>
          <p:cNvPr id="59" name="Google Shape;59;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60" name="Google Shape;60;p10"/>
          <p:cNvSpPr/>
          <p:nvPr/>
        </p:nvSpPr>
        <p:spPr>
          <a:xfrm>
            <a:off x="2368475" y="2344900"/>
            <a:ext cx="1531800" cy="186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p:txBody>
      </p:sp>
      <p:sp>
        <p:nvSpPr>
          <p:cNvPr id="61" name="Google Shape;61;p10"/>
          <p:cNvSpPr/>
          <p:nvPr/>
        </p:nvSpPr>
        <p:spPr>
          <a:xfrm>
            <a:off x="5502100" y="2344900"/>
            <a:ext cx="1531800" cy="186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a:p>
            <a:pPr indent="0" lvl="0" marL="0" rtl="0" algn="ctr">
              <a:spcBef>
                <a:spcPts val="0"/>
              </a:spcBef>
              <a:spcAft>
                <a:spcPts val="0"/>
              </a:spcAft>
              <a:buNone/>
            </a:pPr>
            <a:r>
              <a:rPr b="1" lang="en"/>
              <a:t>Version 2.0</a:t>
            </a:r>
            <a:endParaRPr b="1"/>
          </a:p>
        </p:txBody>
      </p:sp>
      <p:cxnSp>
        <p:nvCxnSpPr>
          <p:cNvPr id="62" name="Google Shape;62;p10"/>
          <p:cNvCxnSpPr>
            <a:stCxn id="60" idx="3"/>
            <a:endCxn id="61" idx="1"/>
          </p:cNvCxnSpPr>
          <p:nvPr/>
        </p:nvCxnSpPr>
        <p:spPr>
          <a:xfrm>
            <a:off x="3900275" y="3275800"/>
            <a:ext cx="1601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Pull Request</a:t>
            </a:r>
            <a:endParaRPr/>
          </a:p>
        </p:txBody>
      </p:sp>
      <p:sp>
        <p:nvSpPr>
          <p:cNvPr id="286" name="Google Shape;286;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To create a pull request, you must have changes committed to the your new branch.</a:t>
            </a:r>
            <a:endParaRPr sz="2400"/>
          </a:p>
          <a:p>
            <a:pPr indent="-381000" lvl="0" marL="457200" rtl="0" algn="l">
              <a:spcBef>
                <a:spcPts val="0"/>
              </a:spcBef>
              <a:spcAft>
                <a:spcPts val="0"/>
              </a:spcAft>
              <a:buSzPts val="2400"/>
              <a:buChar char="●"/>
            </a:pPr>
            <a:r>
              <a:rPr lang="en" sz="2400"/>
              <a:t>Go to the core repository page on Github, click the “Pull requests” tab, and click "New pull request" button.</a:t>
            </a:r>
            <a:endParaRPr sz="2400"/>
          </a:p>
          <a:p>
            <a:pPr indent="0" lvl="0" marL="457200" rtl="0" algn="l">
              <a:spcBef>
                <a:spcPts val="600"/>
              </a:spcBef>
              <a:spcAft>
                <a:spcPts val="0"/>
              </a:spcAft>
              <a:buNone/>
            </a:pPr>
            <a:r>
              <a:t/>
            </a:r>
            <a:endParaRPr sz="2400"/>
          </a:p>
          <a:p>
            <a:pPr indent="0" lvl="0" marL="457200" rtl="0" algn="l">
              <a:spcBef>
                <a:spcPts val="600"/>
              </a:spcBef>
              <a:spcAft>
                <a:spcPts val="0"/>
              </a:spcAft>
              <a:buNone/>
            </a:pPr>
            <a:r>
              <a:t/>
            </a:r>
            <a:endParaRPr sz="2400"/>
          </a:p>
          <a:p>
            <a:pPr indent="-419100" lvl="0" marL="457200" rtl="0" algn="l">
              <a:spcBef>
                <a:spcPts val="600"/>
              </a:spcBef>
              <a:spcAft>
                <a:spcPts val="0"/>
              </a:spcAft>
              <a:buSzPts val="3000"/>
              <a:buChar char="●"/>
            </a:pPr>
            <a:r>
              <a:rPr lang="en" sz="2400"/>
              <a:t>Pick the source branch using the "head repository” and “compare” dropdowns. Pick the target branch using the “base repository” and “base” dropdowns.</a:t>
            </a:r>
            <a:br>
              <a:rPr lang="en"/>
            </a:br>
            <a:endParaRPr/>
          </a:p>
        </p:txBody>
      </p:sp>
      <p:sp>
        <p:nvSpPr>
          <p:cNvPr id="287" name="Google Shape;287;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88" name="Google Shape;288;p37"/>
          <p:cNvPicPr preferRelativeResize="0"/>
          <p:nvPr/>
        </p:nvPicPr>
        <p:blipFill>
          <a:blip r:embed="rId3">
            <a:alphaModFix/>
          </a:blip>
          <a:stretch>
            <a:fillRect/>
          </a:stretch>
        </p:blipFill>
        <p:spPr>
          <a:xfrm>
            <a:off x="597238" y="3341125"/>
            <a:ext cx="7949525" cy="764225"/>
          </a:xfrm>
          <a:prstGeom prst="rect">
            <a:avLst/>
          </a:prstGeom>
          <a:noFill/>
          <a:ln>
            <a:noFill/>
          </a:ln>
        </p:spPr>
      </p:pic>
      <p:pic>
        <p:nvPicPr>
          <p:cNvPr id="289" name="Google Shape;289;p37"/>
          <p:cNvPicPr preferRelativeResize="0"/>
          <p:nvPr/>
        </p:nvPicPr>
        <p:blipFill>
          <a:blip r:embed="rId4">
            <a:alphaModFix/>
          </a:blip>
          <a:stretch>
            <a:fillRect/>
          </a:stretch>
        </p:blipFill>
        <p:spPr>
          <a:xfrm>
            <a:off x="457200" y="5475875"/>
            <a:ext cx="8553450" cy="857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Pull Requests</a:t>
            </a:r>
            <a:endParaRPr/>
          </a:p>
        </p:txBody>
      </p:sp>
      <p:sp>
        <p:nvSpPr>
          <p:cNvPr id="295" name="Google Shape;295;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Fill out a title and description of the changes.</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0" lvl="0" marL="0" rtl="0" algn="l">
              <a:spcBef>
                <a:spcPts val="600"/>
              </a:spcBef>
              <a:spcAft>
                <a:spcPts val="0"/>
              </a:spcAft>
              <a:buNone/>
            </a:pPr>
            <a:r>
              <a:t/>
            </a:r>
            <a:endParaRPr sz="2400"/>
          </a:p>
          <a:p>
            <a:pPr indent="-381000" lvl="0" marL="457200" rtl="0" algn="l">
              <a:spcBef>
                <a:spcPts val="600"/>
              </a:spcBef>
              <a:spcAft>
                <a:spcPts val="0"/>
              </a:spcAft>
              <a:buSzPts val="2400"/>
              <a:buChar char="●"/>
            </a:pPr>
            <a:r>
              <a:rPr lang="en" sz="2400"/>
              <a:t>Commits that will be applied to the target are listed.</a:t>
            </a:r>
            <a:endParaRPr sz="2400"/>
          </a:p>
        </p:txBody>
      </p:sp>
      <p:sp>
        <p:nvSpPr>
          <p:cNvPr id="296" name="Google Shape;296;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97" name="Google Shape;297;p38"/>
          <p:cNvPicPr preferRelativeResize="0"/>
          <p:nvPr/>
        </p:nvPicPr>
        <p:blipFill>
          <a:blip r:embed="rId3">
            <a:alphaModFix/>
          </a:blip>
          <a:stretch>
            <a:fillRect/>
          </a:stretch>
        </p:blipFill>
        <p:spPr>
          <a:xfrm>
            <a:off x="1255746" y="2166625"/>
            <a:ext cx="5406600" cy="1835450"/>
          </a:xfrm>
          <a:prstGeom prst="rect">
            <a:avLst/>
          </a:prstGeom>
          <a:noFill/>
          <a:ln>
            <a:noFill/>
          </a:ln>
        </p:spPr>
      </p:pic>
      <p:pic>
        <p:nvPicPr>
          <p:cNvPr id="298" name="Google Shape;298;p38"/>
          <p:cNvPicPr preferRelativeResize="0"/>
          <p:nvPr/>
        </p:nvPicPr>
        <p:blipFill>
          <a:blip r:embed="rId4">
            <a:alphaModFix/>
          </a:blip>
          <a:stretch>
            <a:fillRect/>
          </a:stretch>
        </p:blipFill>
        <p:spPr>
          <a:xfrm>
            <a:off x="1141338" y="4475738"/>
            <a:ext cx="6943725" cy="1857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Pull Requests</a:t>
            </a:r>
            <a:endParaRPr/>
          </a:p>
        </p:txBody>
      </p:sp>
      <p:sp>
        <p:nvSpPr>
          <p:cNvPr id="304" name="Google Shape;304;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Contributors may discuss or review the request.</a:t>
            </a:r>
            <a:endParaRPr sz="2400"/>
          </a:p>
          <a:p>
            <a:pPr indent="-381000" lvl="0" marL="457200" rtl="0" algn="l">
              <a:spcBef>
                <a:spcPts val="0"/>
              </a:spcBef>
              <a:spcAft>
                <a:spcPts val="0"/>
              </a:spcAft>
              <a:buSzPts val="2400"/>
              <a:buChar char="●"/>
            </a:pPr>
            <a:r>
              <a:rPr lang="en" sz="2400"/>
              <a:t>Conflicts may need to be resolved.</a:t>
            </a:r>
            <a:endParaRPr sz="2400"/>
          </a:p>
          <a:p>
            <a:pPr indent="-381000" lvl="0" marL="457200" rtl="0" algn="l">
              <a:spcBef>
                <a:spcPts val="0"/>
              </a:spcBef>
              <a:spcAft>
                <a:spcPts val="0"/>
              </a:spcAft>
              <a:buSzPts val="2400"/>
              <a:buChar char="●"/>
            </a:pPr>
            <a:r>
              <a:rPr lang="en" sz="2400"/>
              <a:t>When ready, click the “Merge pull request” button.</a:t>
            </a:r>
            <a:endParaRPr sz="2400"/>
          </a:p>
        </p:txBody>
      </p:sp>
      <p:sp>
        <p:nvSpPr>
          <p:cNvPr id="305" name="Google Shape;305;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06" name="Google Shape;306;p39"/>
          <p:cNvPicPr preferRelativeResize="0"/>
          <p:nvPr/>
        </p:nvPicPr>
        <p:blipFill>
          <a:blip r:embed="rId3">
            <a:alphaModFix/>
          </a:blip>
          <a:stretch>
            <a:fillRect/>
          </a:stretch>
        </p:blipFill>
        <p:spPr>
          <a:xfrm>
            <a:off x="1687597" y="3131997"/>
            <a:ext cx="6066250" cy="3268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Tracking</a:t>
            </a:r>
            <a:endParaRPr/>
          </a:p>
        </p:txBody>
      </p:sp>
      <p:sp>
        <p:nvSpPr>
          <p:cNvPr id="312" name="Google Shape;312;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Issue tracking systems allow developers to track reported software issues.</a:t>
            </a:r>
            <a:endParaRPr/>
          </a:p>
          <a:p>
            <a:pPr indent="-381000" lvl="1" marL="914400" rtl="0" algn="l">
              <a:spcBef>
                <a:spcPts val="0"/>
              </a:spcBef>
              <a:spcAft>
                <a:spcPts val="0"/>
              </a:spcAft>
              <a:buSzPts val="2400"/>
              <a:buChar char="○"/>
            </a:pPr>
            <a:r>
              <a:rPr lang="en"/>
              <a:t>Used to record information about the issue and the status of fixing that issue.</a:t>
            </a:r>
            <a:endParaRPr/>
          </a:p>
          <a:p>
            <a:pPr indent="-381000" lvl="1" marL="914400" rtl="0" algn="l">
              <a:spcBef>
                <a:spcPts val="0"/>
              </a:spcBef>
              <a:spcAft>
                <a:spcPts val="0"/>
              </a:spcAft>
              <a:buSzPts val="2400"/>
              <a:buChar char="○"/>
            </a:pPr>
            <a:r>
              <a:rPr lang="en"/>
              <a:t>Also often used to request new features and track progress on implementation of these features.</a:t>
            </a:r>
            <a:endParaRPr/>
          </a:p>
          <a:p>
            <a:pPr indent="-419100" lvl="0" marL="457200" rtl="0" algn="l">
              <a:spcBef>
                <a:spcPts val="0"/>
              </a:spcBef>
              <a:spcAft>
                <a:spcPts val="0"/>
              </a:spcAft>
              <a:buSzPts val="3000"/>
              <a:buChar char="●"/>
            </a:pPr>
            <a:r>
              <a:rPr lang="en"/>
              <a:t>Often available as part of project management software (i.e., Github).</a:t>
            </a:r>
            <a:endParaRPr/>
          </a:p>
          <a:p>
            <a:pPr indent="-419100" lvl="0" marL="457200" rtl="0" algn="l">
              <a:spcBef>
                <a:spcPts val="0"/>
              </a:spcBef>
              <a:spcAft>
                <a:spcPts val="0"/>
              </a:spcAft>
              <a:buSzPts val="3000"/>
              <a:buChar char="●"/>
            </a:pPr>
            <a:r>
              <a:rPr lang="en"/>
              <a:t>Issues can be reported by developers and end-users of the system.</a:t>
            </a:r>
            <a:endParaRPr/>
          </a:p>
        </p:txBody>
      </p:sp>
      <p:sp>
        <p:nvSpPr>
          <p:cNvPr id="313" name="Google Shape;313;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Tracking</a:t>
            </a:r>
            <a:endParaRPr/>
          </a:p>
        </p:txBody>
      </p:sp>
      <p:sp>
        <p:nvSpPr>
          <p:cNvPr id="319" name="Google Shape;319;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Commonly tracked details:</a:t>
            </a:r>
            <a:endParaRPr/>
          </a:p>
          <a:p>
            <a:pPr indent="-381000" lvl="1" marL="914400" rtl="0" algn="l">
              <a:spcBef>
                <a:spcPts val="0"/>
              </a:spcBef>
              <a:spcAft>
                <a:spcPts val="0"/>
              </a:spcAft>
              <a:buSzPts val="2400"/>
              <a:buChar char="○"/>
            </a:pPr>
            <a:r>
              <a:rPr b="1" lang="en"/>
              <a:t>What happened: </a:t>
            </a:r>
            <a:r>
              <a:rPr lang="en"/>
              <a:t>The erroneous behavior.</a:t>
            </a:r>
            <a:endParaRPr/>
          </a:p>
          <a:p>
            <a:pPr indent="-381000" lvl="1" marL="914400" rtl="0" algn="l">
              <a:spcBef>
                <a:spcPts val="0"/>
              </a:spcBef>
              <a:spcAft>
                <a:spcPts val="0"/>
              </a:spcAft>
              <a:buSzPts val="2400"/>
              <a:buChar char="○"/>
            </a:pPr>
            <a:r>
              <a:rPr b="1" lang="en"/>
              <a:t>How to reproduce the issue:</a:t>
            </a:r>
            <a:r>
              <a:rPr lang="en"/>
              <a:t> Steps (and often test cases) that will demonstrate the behavior.</a:t>
            </a:r>
            <a:endParaRPr/>
          </a:p>
          <a:p>
            <a:pPr indent="-381000" lvl="1" marL="914400" rtl="0" algn="l">
              <a:spcBef>
                <a:spcPts val="0"/>
              </a:spcBef>
              <a:spcAft>
                <a:spcPts val="0"/>
              </a:spcAft>
              <a:buSzPts val="2400"/>
              <a:buChar char="○"/>
            </a:pPr>
            <a:r>
              <a:rPr b="1" lang="en"/>
              <a:t>The severity of the issue:</a:t>
            </a:r>
            <a:r>
              <a:rPr lang="en"/>
              <a:t> A rating of how badly this affects users (and how widespread it is).</a:t>
            </a:r>
            <a:endParaRPr/>
          </a:p>
          <a:p>
            <a:pPr indent="-381000" lvl="1" marL="914400" rtl="0" algn="l">
              <a:spcBef>
                <a:spcPts val="0"/>
              </a:spcBef>
              <a:spcAft>
                <a:spcPts val="0"/>
              </a:spcAft>
              <a:buSzPts val="2400"/>
              <a:buChar char="○"/>
            </a:pPr>
            <a:r>
              <a:rPr b="1" lang="en"/>
              <a:t>When the issue was reported: </a:t>
            </a:r>
            <a:r>
              <a:rPr lang="en"/>
              <a:t>Allows tracking of age of issues, and measuring fix time.</a:t>
            </a:r>
            <a:endParaRPr/>
          </a:p>
          <a:p>
            <a:pPr indent="-381000" lvl="1" marL="914400" rtl="0" algn="l">
              <a:spcBef>
                <a:spcPts val="0"/>
              </a:spcBef>
              <a:spcAft>
                <a:spcPts val="0"/>
              </a:spcAft>
              <a:buSzPts val="2400"/>
              <a:buChar char="○"/>
            </a:pPr>
            <a:r>
              <a:rPr b="1" lang="en"/>
              <a:t>Responsibility:</a:t>
            </a:r>
            <a:r>
              <a:rPr lang="en"/>
              <a:t> Who reported the issue and who has been tasked with fixing the issue.</a:t>
            </a:r>
            <a:endParaRPr/>
          </a:p>
        </p:txBody>
      </p:sp>
      <p:sp>
        <p:nvSpPr>
          <p:cNvPr id="320" name="Google Shape;320;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Filing an Issue</a:t>
            </a:r>
            <a:endParaRPr/>
          </a:p>
        </p:txBody>
      </p:sp>
      <p:sp>
        <p:nvSpPr>
          <p:cNvPr id="326" name="Google Shape;326;p42"/>
          <p:cNvSpPr txBox="1"/>
          <p:nvPr>
            <p:ph idx="1" type="body"/>
          </p:nvPr>
        </p:nvSpPr>
        <p:spPr>
          <a:xfrm>
            <a:off x="457200" y="1579600"/>
            <a:ext cx="82296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Go to the “Issues” tab on the project page, and click “New issue.”</a:t>
            </a:r>
            <a:endParaRPr sz="1800"/>
          </a:p>
          <a:p>
            <a:pPr indent="0" lvl="0" marL="457200" rtl="0" algn="l">
              <a:spcBef>
                <a:spcPts val="600"/>
              </a:spcBef>
              <a:spcAft>
                <a:spcPts val="0"/>
              </a:spcAft>
              <a:buNone/>
            </a:pPr>
            <a:r>
              <a:t/>
            </a:r>
            <a:endParaRPr sz="1800"/>
          </a:p>
          <a:p>
            <a:pPr indent="0" lvl="0" marL="0" rtl="0" algn="l">
              <a:spcBef>
                <a:spcPts val="600"/>
              </a:spcBef>
              <a:spcAft>
                <a:spcPts val="0"/>
              </a:spcAft>
              <a:buNone/>
            </a:pPr>
            <a:r>
              <a:t/>
            </a:r>
            <a:endParaRPr sz="1800"/>
          </a:p>
          <a:p>
            <a:pPr indent="-342900" lvl="0" marL="457200" rtl="0" algn="l">
              <a:spcBef>
                <a:spcPts val="600"/>
              </a:spcBef>
              <a:spcAft>
                <a:spcPts val="0"/>
              </a:spcAft>
              <a:buSzPts val="1800"/>
              <a:buChar char="●"/>
            </a:pPr>
            <a:r>
              <a:rPr lang="en" sz="1800"/>
              <a:t>Fill out a title and description.</a:t>
            </a:r>
            <a:endParaRPr sz="1800"/>
          </a:p>
          <a:p>
            <a:pPr indent="-342900" lvl="1" marL="914400" rtl="0" algn="l">
              <a:spcBef>
                <a:spcPts val="0"/>
              </a:spcBef>
              <a:spcAft>
                <a:spcPts val="0"/>
              </a:spcAft>
              <a:buSzPts val="1800"/>
              <a:buChar char="○"/>
            </a:pPr>
            <a:r>
              <a:rPr lang="en" sz="1800"/>
              <a:t>Be sure to include both what happened and steps to reproduce.</a:t>
            </a:r>
            <a:endParaRPr sz="1800"/>
          </a:p>
        </p:txBody>
      </p:sp>
      <p:sp>
        <p:nvSpPr>
          <p:cNvPr id="327" name="Google Shape;327;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28" name="Google Shape;328;p42"/>
          <p:cNvPicPr preferRelativeResize="0"/>
          <p:nvPr/>
        </p:nvPicPr>
        <p:blipFill>
          <a:blip r:embed="rId3">
            <a:alphaModFix/>
          </a:blip>
          <a:stretch>
            <a:fillRect/>
          </a:stretch>
        </p:blipFill>
        <p:spPr>
          <a:xfrm>
            <a:off x="869150" y="2108526"/>
            <a:ext cx="6400750" cy="691975"/>
          </a:xfrm>
          <a:prstGeom prst="rect">
            <a:avLst/>
          </a:prstGeom>
          <a:noFill/>
          <a:ln>
            <a:noFill/>
          </a:ln>
        </p:spPr>
      </p:pic>
      <p:pic>
        <p:nvPicPr>
          <p:cNvPr id="329" name="Google Shape;329;p42"/>
          <p:cNvPicPr preferRelativeResize="0"/>
          <p:nvPr/>
        </p:nvPicPr>
        <p:blipFill>
          <a:blip r:embed="rId4">
            <a:alphaModFix/>
          </a:blip>
          <a:stretch>
            <a:fillRect/>
          </a:stretch>
        </p:blipFill>
        <p:spPr>
          <a:xfrm>
            <a:off x="2043038" y="3336925"/>
            <a:ext cx="6064224" cy="33664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Filing an Issue</a:t>
            </a:r>
            <a:endParaRPr/>
          </a:p>
        </p:txBody>
      </p:sp>
      <p:sp>
        <p:nvSpPr>
          <p:cNvPr id="335" name="Google Shape;335;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Issues can be labeled. </a:t>
            </a:r>
            <a:endParaRPr/>
          </a:p>
          <a:p>
            <a:pPr indent="-381000" lvl="1" marL="914400" rtl="0" algn="l">
              <a:spcBef>
                <a:spcPts val="0"/>
              </a:spcBef>
              <a:spcAft>
                <a:spcPts val="0"/>
              </a:spcAft>
              <a:buSzPts val="2400"/>
              <a:buChar char="○"/>
            </a:pPr>
            <a:r>
              <a:rPr lang="en"/>
              <a:t>Common: “bug”, “enhancement”</a:t>
            </a:r>
            <a:endParaRPr/>
          </a:p>
          <a:p>
            <a:pPr indent="0" lvl="0" marL="914400" rtl="0" algn="l">
              <a:spcBef>
                <a:spcPts val="600"/>
              </a:spcBef>
              <a:spcAft>
                <a:spcPts val="0"/>
              </a:spcAft>
              <a:buNone/>
            </a:pPr>
            <a:r>
              <a:t/>
            </a:r>
            <a:endParaRPr/>
          </a:p>
          <a:p>
            <a:pPr indent="0" lvl="0" marL="914400" rtl="0" algn="l">
              <a:spcBef>
                <a:spcPts val="600"/>
              </a:spcBef>
              <a:spcAft>
                <a:spcPts val="0"/>
              </a:spcAft>
              <a:buNone/>
            </a:pPr>
            <a:r>
              <a:t/>
            </a:r>
            <a:endParaRPr/>
          </a:p>
          <a:p>
            <a:pPr indent="0" lvl="0" marL="9144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1100"/>
          </a:p>
          <a:p>
            <a:pPr indent="-419100" lvl="0" marL="457200" rtl="0" algn="l">
              <a:spcBef>
                <a:spcPts val="600"/>
              </a:spcBef>
              <a:spcAft>
                <a:spcPts val="0"/>
              </a:spcAft>
              <a:buSzPts val="3000"/>
              <a:buChar char="●"/>
            </a:pPr>
            <a:r>
              <a:rPr lang="en"/>
              <a:t>Users can be assigned to fix the issue.</a:t>
            </a:r>
            <a:endParaRPr/>
          </a:p>
        </p:txBody>
      </p:sp>
      <p:sp>
        <p:nvSpPr>
          <p:cNvPr id="336" name="Google Shape;336;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37" name="Google Shape;337;p43"/>
          <p:cNvPicPr preferRelativeResize="0"/>
          <p:nvPr/>
        </p:nvPicPr>
        <p:blipFill>
          <a:blip r:embed="rId3">
            <a:alphaModFix/>
          </a:blip>
          <a:stretch>
            <a:fillRect/>
          </a:stretch>
        </p:blipFill>
        <p:spPr>
          <a:xfrm>
            <a:off x="6356800" y="1733825"/>
            <a:ext cx="2114550" cy="857250"/>
          </a:xfrm>
          <a:prstGeom prst="rect">
            <a:avLst/>
          </a:prstGeom>
          <a:noFill/>
          <a:ln>
            <a:noFill/>
          </a:ln>
        </p:spPr>
      </p:pic>
      <p:pic>
        <p:nvPicPr>
          <p:cNvPr id="338" name="Google Shape;338;p43"/>
          <p:cNvPicPr preferRelativeResize="0"/>
          <p:nvPr/>
        </p:nvPicPr>
        <p:blipFill>
          <a:blip r:embed="rId4">
            <a:alphaModFix/>
          </a:blip>
          <a:stretch>
            <a:fillRect/>
          </a:stretch>
        </p:blipFill>
        <p:spPr>
          <a:xfrm>
            <a:off x="352925" y="2591075"/>
            <a:ext cx="5398575" cy="2430700"/>
          </a:xfrm>
          <a:prstGeom prst="rect">
            <a:avLst/>
          </a:prstGeom>
          <a:noFill/>
          <a:ln>
            <a:noFill/>
          </a:ln>
        </p:spPr>
      </p:pic>
      <p:pic>
        <p:nvPicPr>
          <p:cNvPr id="339" name="Google Shape;339;p43"/>
          <p:cNvPicPr preferRelativeResize="0"/>
          <p:nvPr/>
        </p:nvPicPr>
        <p:blipFill>
          <a:blip r:embed="rId5">
            <a:alphaModFix/>
          </a:blip>
          <a:stretch>
            <a:fillRect/>
          </a:stretch>
        </p:blipFill>
        <p:spPr>
          <a:xfrm>
            <a:off x="581663" y="5552075"/>
            <a:ext cx="2028825" cy="781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Filing an Issue</a:t>
            </a:r>
            <a:endParaRPr/>
          </a:p>
        </p:txBody>
      </p:sp>
      <p:sp>
        <p:nvSpPr>
          <p:cNvPr id="345" name="Google Shape;345;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Refer to report IDs in commit messages and pull requests addressing such issues.</a:t>
            </a:r>
            <a:endParaRPr/>
          </a:p>
          <a:p>
            <a:pPr indent="-419100" lvl="0" marL="457200" rtl="0" algn="l">
              <a:spcBef>
                <a:spcPts val="0"/>
              </a:spcBef>
              <a:spcAft>
                <a:spcPts val="0"/>
              </a:spcAft>
              <a:buSzPts val="3000"/>
              <a:buChar char="●"/>
            </a:pPr>
            <a:r>
              <a:rPr lang="en"/>
              <a:t>Allows traceability, showing progress in addressing issues.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46" name="Google Shape;346;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47" name="Google Shape;347;p44"/>
          <p:cNvPicPr preferRelativeResize="0"/>
          <p:nvPr/>
        </p:nvPicPr>
        <p:blipFill>
          <a:blip r:embed="rId3">
            <a:alphaModFix/>
          </a:blip>
          <a:stretch>
            <a:fillRect/>
          </a:stretch>
        </p:blipFill>
        <p:spPr>
          <a:xfrm>
            <a:off x="1029713" y="3738813"/>
            <a:ext cx="4010025" cy="1038225"/>
          </a:xfrm>
          <a:prstGeom prst="rect">
            <a:avLst/>
          </a:prstGeom>
          <a:noFill/>
          <a:ln>
            <a:noFill/>
          </a:ln>
        </p:spPr>
      </p:pic>
      <p:pic>
        <p:nvPicPr>
          <p:cNvPr id="348" name="Google Shape;348;p44"/>
          <p:cNvPicPr preferRelativeResize="0"/>
          <p:nvPr/>
        </p:nvPicPr>
        <p:blipFill>
          <a:blip r:embed="rId4">
            <a:alphaModFix/>
          </a:blip>
          <a:stretch>
            <a:fillRect/>
          </a:stretch>
        </p:blipFill>
        <p:spPr>
          <a:xfrm>
            <a:off x="978250" y="4777038"/>
            <a:ext cx="6858000" cy="866775"/>
          </a:xfrm>
          <a:prstGeom prst="rect">
            <a:avLst/>
          </a:prstGeom>
          <a:noFill/>
          <a:ln>
            <a:noFill/>
          </a:ln>
        </p:spPr>
      </p:pic>
      <p:pic>
        <p:nvPicPr>
          <p:cNvPr id="349" name="Google Shape;349;p44"/>
          <p:cNvPicPr preferRelativeResize="0"/>
          <p:nvPr/>
        </p:nvPicPr>
        <p:blipFill>
          <a:blip r:embed="rId5">
            <a:alphaModFix/>
          </a:blip>
          <a:stretch>
            <a:fillRect/>
          </a:stretch>
        </p:blipFill>
        <p:spPr>
          <a:xfrm>
            <a:off x="978250" y="5643813"/>
            <a:ext cx="6686550" cy="923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Reporting Advice</a:t>
            </a:r>
            <a:endParaRPr/>
          </a:p>
        </p:txBody>
      </p:sp>
      <p:sp>
        <p:nvSpPr>
          <p:cNvPr id="355" name="Google Shape;355;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Only include one bug per issue.</a:t>
            </a:r>
            <a:endParaRPr/>
          </a:p>
          <a:p>
            <a:pPr indent="-381000" lvl="1" marL="914400" rtl="0" algn="l">
              <a:spcBef>
                <a:spcPts val="0"/>
              </a:spcBef>
              <a:spcAft>
                <a:spcPts val="0"/>
              </a:spcAft>
              <a:buSzPts val="2400"/>
              <a:buChar char="○"/>
            </a:pPr>
            <a:r>
              <a:rPr lang="en"/>
              <a:t>If an issue covers multiple bugs, it is harder to track progress and ensure all bugs are fixed.</a:t>
            </a:r>
            <a:endParaRPr/>
          </a:p>
          <a:p>
            <a:pPr indent="-381000" lvl="1" marL="914400" rtl="0" algn="l">
              <a:spcBef>
                <a:spcPts val="0"/>
              </a:spcBef>
              <a:spcAft>
                <a:spcPts val="0"/>
              </a:spcAft>
              <a:buSzPts val="2400"/>
              <a:buChar char="○"/>
            </a:pPr>
            <a:r>
              <a:rPr lang="en"/>
              <a:t>Allows flexible assigning of priority and responsibility.</a:t>
            </a:r>
            <a:endParaRPr/>
          </a:p>
          <a:p>
            <a:pPr indent="-381000" lvl="1" marL="914400" rtl="0" algn="l">
              <a:spcBef>
                <a:spcPts val="0"/>
              </a:spcBef>
              <a:spcAft>
                <a:spcPts val="0"/>
              </a:spcAft>
              <a:buSzPts val="2400"/>
              <a:buChar char="○"/>
            </a:pPr>
            <a:r>
              <a:rPr lang="en"/>
              <a:t>If existing issues cover multiple bugs, split them into unique issues.</a:t>
            </a:r>
            <a:endParaRPr/>
          </a:p>
          <a:p>
            <a:pPr indent="-381000" lvl="2" marL="1371600" rtl="0" algn="l">
              <a:spcBef>
                <a:spcPts val="0"/>
              </a:spcBef>
              <a:spcAft>
                <a:spcPts val="0"/>
              </a:spcAft>
              <a:buSzPts val="2400"/>
              <a:buChar char="■"/>
            </a:pPr>
            <a:r>
              <a:rPr lang="en"/>
              <a:t>If linked, refer to their issue IDs in each report.</a:t>
            </a:r>
            <a:endParaRPr/>
          </a:p>
          <a:p>
            <a:pPr indent="-419100" lvl="0" marL="457200" rtl="0" algn="l">
              <a:spcBef>
                <a:spcPts val="0"/>
              </a:spcBef>
              <a:spcAft>
                <a:spcPts val="0"/>
              </a:spcAft>
              <a:buSzPts val="3000"/>
              <a:buChar char="●"/>
            </a:pPr>
            <a:r>
              <a:rPr lang="en"/>
              <a:t>Use descriptive subjects.</a:t>
            </a:r>
            <a:endParaRPr/>
          </a:p>
          <a:p>
            <a:pPr indent="-381000" lvl="1" marL="914400" rtl="0" algn="l">
              <a:spcBef>
                <a:spcPts val="0"/>
              </a:spcBef>
              <a:spcAft>
                <a:spcPts val="0"/>
              </a:spcAft>
              <a:buSzPts val="2400"/>
              <a:buChar char="○"/>
            </a:pPr>
            <a:r>
              <a:rPr lang="en"/>
              <a:t>Issue title is used to get an idea of the contents at a glance. Very important to convey what exactly is wrong in the title.</a:t>
            </a:r>
            <a:endParaRPr/>
          </a:p>
          <a:p>
            <a:pPr indent="-381000" lvl="1" marL="914400" rtl="0" algn="l">
              <a:spcBef>
                <a:spcPts val="0"/>
              </a:spcBef>
              <a:spcAft>
                <a:spcPts val="0"/>
              </a:spcAft>
              <a:buSzPts val="2400"/>
              <a:buChar char="○"/>
            </a:pPr>
            <a:r>
              <a:rPr lang="en"/>
              <a:t>Tracker might have hundreds of issues. Important to let developers search information efficiently.</a:t>
            </a:r>
            <a:endParaRPr/>
          </a:p>
        </p:txBody>
      </p:sp>
      <p:sp>
        <p:nvSpPr>
          <p:cNvPr id="356" name="Google Shape;356;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Reporting Advice</a:t>
            </a:r>
            <a:endParaRPr/>
          </a:p>
        </p:txBody>
      </p:sp>
      <p:sp>
        <p:nvSpPr>
          <p:cNvPr id="362" name="Google Shape;362;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Focus on the facts.</a:t>
            </a:r>
            <a:endParaRPr/>
          </a:p>
          <a:p>
            <a:pPr indent="-381000" lvl="1" marL="914400" rtl="0" algn="l">
              <a:spcBef>
                <a:spcPts val="0"/>
              </a:spcBef>
              <a:spcAft>
                <a:spcPts val="0"/>
              </a:spcAft>
              <a:buSzPts val="2400"/>
              <a:buChar char="○"/>
            </a:pPr>
            <a:r>
              <a:rPr lang="en"/>
              <a:t>Do not speculate on the cause of an issue if you can avoid it. Give exact facts rather than guessing.</a:t>
            </a:r>
            <a:endParaRPr/>
          </a:p>
          <a:p>
            <a:pPr indent="-381000" lvl="1" marL="914400" rtl="0" algn="l">
              <a:spcBef>
                <a:spcPts val="0"/>
              </a:spcBef>
              <a:spcAft>
                <a:spcPts val="0"/>
              </a:spcAft>
              <a:buSzPts val="2400"/>
              <a:buChar char="○"/>
            </a:pPr>
            <a:r>
              <a:rPr lang="en"/>
              <a:t>If you have an educated guess, you can provide it. Just be careful, as these often are wrong.</a:t>
            </a:r>
            <a:endParaRPr/>
          </a:p>
          <a:p>
            <a:pPr indent="-419100" lvl="0" marL="457200" rtl="0" algn="l">
              <a:spcBef>
                <a:spcPts val="0"/>
              </a:spcBef>
              <a:spcAft>
                <a:spcPts val="0"/>
              </a:spcAft>
              <a:buSzPts val="3000"/>
              <a:buChar char="●"/>
            </a:pPr>
            <a:r>
              <a:rPr lang="en"/>
              <a:t>Describe your expectations.</a:t>
            </a:r>
            <a:endParaRPr/>
          </a:p>
          <a:p>
            <a:pPr indent="-381000" lvl="1" marL="914400" rtl="0" algn="l">
              <a:spcBef>
                <a:spcPts val="0"/>
              </a:spcBef>
              <a:spcAft>
                <a:spcPts val="0"/>
              </a:spcAft>
              <a:buSzPts val="2400"/>
              <a:buChar char="○"/>
            </a:pPr>
            <a:r>
              <a:rPr lang="en"/>
              <a:t>Describe what you expected to happen when you used the system. Some issues are subjective.</a:t>
            </a:r>
            <a:endParaRPr/>
          </a:p>
          <a:p>
            <a:pPr indent="-381000" lvl="1" marL="914400" rtl="0" algn="l">
              <a:spcBef>
                <a:spcPts val="0"/>
              </a:spcBef>
              <a:spcAft>
                <a:spcPts val="0"/>
              </a:spcAft>
              <a:buSzPts val="2400"/>
              <a:buChar char="○"/>
            </a:pPr>
            <a:r>
              <a:rPr lang="en"/>
              <a:t>Describe what actually happened. Include output text, a screenshot, a URL if you can. </a:t>
            </a:r>
            <a:endParaRPr/>
          </a:p>
          <a:p>
            <a:pPr indent="-342900" lvl="2" marL="1371600" rtl="0" algn="l">
              <a:spcBef>
                <a:spcPts val="0"/>
              </a:spcBef>
              <a:spcAft>
                <a:spcPts val="0"/>
              </a:spcAft>
              <a:buSzPts val="1800"/>
              <a:buChar char="■"/>
            </a:pPr>
            <a:r>
              <a:rPr lang="en" sz="1800"/>
              <a:t>“I can’t log in” versus “I’m at (URL) and I’m trying to log in using my username, (username). But the system is saying that my username can’t be found, and it’s taking me to (URL).”</a:t>
            </a:r>
            <a:endParaRPr sz="1800"/>
          </a:p>
        </p:txBody>
      </p:sp>
      <p:sp>
        <p:nvSpPr>
          <p:cNvPr id="363" name="Google Shape;363;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Complicating Factors</a:t>
            </a:r>
            <a:endParaRPr/>
          </a:p>
        </p:txBody>
      </p:sp>
      <p:sp>
        <p:nvSpPr>
          <p:cNvPr id="68" name="Google Shape;68;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if the changes don’t work?</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marR="0" rtl="0" algn="l">
              <a:lnSpc>
                <a:spcPct val="100000"/>
              </a:lnSpc>
              <a:spcBef>
                <a:spcPts val="600"/>
              </a:spcBef>
              <a:spcAft>
                <a:spcPts val="0"/>
              </a:spcAft>
              <a:buClr>
                <a:schemeClr val="dk1"/>
              </a:buClr>
              <a:buSzPts val="3000"/>
              <a:buFont typeface="Arial"/>
              <a:buChar char="●"/>
            </a:pPr>
            <a:r>
              <a:rPr lang="en"/>
              <a:t>Can we go back to what we had before?</a:t>
            </a:r>
            <a:endParaRPr/>
          </a:p>
          <a:p>
            <a:pPr indent="-381000" lvl="1" marL="914400" marR="0" rtl="0" algn="l">
              <a:lnSpc>
                <a:spcPct val="100000"/>
              </a:lnSpc>
              <a:spcBef>
                <a:spcPts val="0"/>
              </a:spcBef>
              <a:spcAft>
                <a:spcPts val="0"/>
              </a:spcAft>
              <a:buSzPts val="2400"/>
              <a:buChar char="○"/>
            </a:pPr>
            <a:r>
              <a:rPr lang="en"/>
              <a:t>Especially hard if we’ve made a series of changes.</a:t>
            </a:r>
            <a:endParaRPr/>
          </a:p>
          <a:p>
            <a:pPr indent="-381000" lvl="1" marL="914400" marR="0" rtl="0" algn="l">
              <a:lnSpc>
                <a:spcPct val="100000"/>
              </a:lnSpc>
              <a:spcBef>
                <a:spcPts val="0"/>
              </a:spcBef>
              <a:spcAft>
                <a:spcPts val="0"/>
              </a:spcAft>
              <a:buSzPts val="2400"/>
              <a:buChar char="○"/>
            </a:pPr>
            <a:r>
              <a:rPr lang="en"/>
              <a:t>When do we overwrite a backup?</a:t>
            </a:r>
            <a:endParaRPr/>
          </a:p>
        </p:txBody>
      </p:sp>
      <p:sp>
        <p:nvSpPr>
          <p:cNvPr id="69" name="Google Shape;69;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 name="Google Shape;70;p11"/>
          <p:cNvSpPr/>
          <p:nvPr/>
        </p:nvSpPr>
        <p:spPr>
          <a:xfrm>
            <a:off x="2368475" y="2344900"/>
            <a:ext cx="1531800" cy="186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p:txBody>
      </p:sp>
      <p:sp>
        <p:nvSpPr>
          <p:cNvPr id="71" name="Google Shape;71;p11"/>
          <p:cNvSpPr/>
          <p:nvPr/>
        </p:nvSpPr>
        <p:spPr>
          <a:xfrm>
            <a:off x="5502100" y="2344900"/>
            <a:ext cx="1531800" cy="186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a:p>
            <a:pPr indent="0" lvl="0" marL="0" rtl="0" algn="ctr">
              <a:spcBef>
                <a:spcPts val="0"/>
              </a:spcBef>
              <a:spcAft>
                <a:spcPts val="0"/>
              </a:spcAft>
              <a:buNone/>
            </a:pPr>
            <a:r>
              <a:rPr b="1" lang="en"/>
              <a:t>Version 2.0</a:t>
            </a:r>
            <a:endParaRPr b="1"/>
          </a:p>
        </p:txBody>
      </p:sp>
      <p:cxnSp>
        <p:nvCxnSpPr>
          <p:cNvPr id="72" name="Google Shape;72;p11"/>
          <p:cNvCxnSpPr>
            <a:stCxn id="70" idx="3"/>
            <a:endCxn id="71" idx="1"/>
          </p:cNvCxnSpPr>
          <p:nvPr/>
        </p:nvCxnSpPr>
        <p:spPr>
          <a:xfrm>
            <a:off x="3900275" y="3275800"/>
            <a:ext cx="1601700" cy="0"/>
          </a:xfrm>
          <a:prstGeom prst="straightConnector1">
            <a:avLst/>
          </a:prstGeom>
          <a:noFill/>
          <a:ln cap="flat" cmpd="sng" w="19050">
            <a:solidFill>
              <a:schemeClr val="dk2"/>
            </a:solidFill>
            <a:prstDash val="solid"/>
            <a:round/>
            <a:headEnd len="med" w="med" type="none"/>
            <a:tailEnd len="med" w="med" type="triangle"/>
          </a:ln>
        </p:spPr>
      </p:cxnSp>
      <p:sp>
        <p:nvSpPr>
          <p:cNvPr id="73" name="Google Shape;73;p11"/>
          <p:cNvSpPr/>
          <p:nvPr/>
        </p:nvSpPr>
        <p:spPr>
          <a:xfrm>
            <a:off x="3982825" y="2568800"/>
            <a:ext cx="1520075" cy="695225"/>
          </a:xfrm>
          <a:custGeom>
            <a:rect b="b" l="l" r="r" t="t"/>
            <a:pathLst>
              <a:path extrusionOk="0" h="27809" w="60803">
                <a:moveTo>
                  <a:pt x="60803" y="27809"/>
                </a:moveTo>
                <a:lnTo>
                  <a:pt x="25924" y="0"/>
                </a:lnTo>
                <a:lnTo>
                  <a:pt x="0" y="21210"/>
                </a:lnTo>
              </a:path>
            </a:pathLst>
          </a:custGeom>
          <a:noFill/>
          <a:ln cap="flat" cmpd="sng" w="19050">
            <a:solidFill>
              <a:schemeClr val="dk2"/>
            </a:solidFill>
            <a:prstDash val="solid"/>
            <a:round/>
            <a:headEnd len="med" w="med" type="none"/>
            <a:tailEnd len="med" w="med" type="triangle"/>
          </a:ln>
        </p:spPr>
      </p:sp>
      <p:sp>
        <p:nvSpPr>
          <p:cNvPr id="74" name="Google Shape;74;p11"/>
          <p:cNvSpPr txBox="1"/>
          <p:nvPr/>
        </p:nvSpPr>
        <p:spPr>
          <a:xfrm>
            <a:off x="4713400" y="2309575"/>
            <a:ext cx="4596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a:t>
            </a:r>
            <a:endParaRPr b="1" sz="24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Reporting Advice</a:t>
            </a:r>
            <a:endParaRPr/>
          </a:p>
        </p:txBody>
      </p:sp>
      <p:sp>
        <p:nvSpPr>
          <p:cNvPr id="369" name="Google Shape;369;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Document each problem as soon as you encounter it. </a:t>
            </a:r>
            <a:endParaRPr/>
          </a:p>
          <a:p>
            <a:pPr indent="-381000" lvl="1" marL="914400" rtl="0" algn="l">
              <a:spcBef>
                <a:spcPts val="0"/>
              </a:spcBef>
              <a:spcAft>
                <a:spcPts val="0"/>
              </a:spcAft>
              <a:buSzPts val="2400"/>
              <a:buChar char="○"/>
            </a:pPr>
            <a:r>
              <a:rPr lang="en"/>
              <a:t>Then try to reproduce the problem based on the steps you just wrote down.</a:t>
            </a:r>
            <a:endParaRPr/>
          </a:p>
          <a:p>
            <a:pPr indent="-419100" lvl="0" marL="457200" rtl="0" algn="l">
              <a:spcBef>
                <a:spcPts val="0"/>
              </a:spcBef>
              <a:spcAft>
                <a:spcPts val="0"/>
              </a:spcAft>
              <a:buSzPts val="3000"/>
              <a:buChar char="●"/>
            </a:pPr>
            <a:r>
              <a:rPr lang="en"/>
              <a:t>Even if you can’t reproduce the problem, it’s still worth reporting. </a:t>
            </a:r>
            <a:endParaRPr/>
          </a:p>
          <a:p>
            <a:pPr indent="-381000" lvl="1" marL="914400" rtl="0" algn="l">
              <a:spcBef>
                <a:spcPts val="0"/>
              </a:spcBef>
              <a:spcAft>
                <a:spcPts val="0"/>
              </a:spcAft>
              <a:buSzPts val="2400"/>
              <a:buChar char="○"/>
            </a:pPr>
            <a:r>
              <a:rPr lang="en"/>
              <a:t>Sometimes multiple reports of an issue are the only way a developer can track it down.</a:t>
            </a:r>
            <a:endParaRPr/>
          </a:p>
          <a:p>
            <a:pPr indent="-419100" lvl="0" marL="457200" rtl="0" algn="l">
              <a:spcBef>
                <a:spcPts val="0"/>
              </a:spcBef>
              <a:spcAft>
                <a:spcPts val="0"/>
              </a:spcAft>
              <a:buSzPts val="3000"/>
              <a:buChar char="●"/>
            </a:pPr>
            <a:r>
              <a:rPr lang="en"/>
              <a:t>If you can reproduce, try to reduce the sequence of steps down to the simplest sequence that still triggers the issue.</a:t>
            </a:r>
            <a:endParaRPr/>
          </a:p>
        </p:txBody>
      </p:sp>
      <p:sp>
        <p:nvSpPr>
          <p:cNvPr id="370" name="Google Shape;370;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Reporting Advice</a:t>
            </a:r>
            <a:endParaRPr/>
          </a:p>
        </p:txBody>
      </p:sp>
      <p:sp>
        <p:nvSpPr>
          <p:cNvPr id="376" name="Google Shape;376;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Before reporting an issue, check whether it was already reported. </a:t>
            </a:r>
            <a:endParaRPr/>
          </a:p>
          <a:p>
            <a:pPr indent="-419100" lvl="0" marL="457200" rtl="0" algn="l">
              <a:spcBef>
                <a:spcPts val="0"/>
              </a:spcBef>
              <a:spcAft>
                <a:spcPts val="0"/>
              </a:spcAft>
              <a:buSzPts val="3000"/>
              <a:buChar char="●"/>
            </a:pPr>
            <a:r>
              <a:rPr lang="en"/>
              <a:t>Include platform information.</a:t>
            </a:r>
            <a:endParaRPr/>
          </a:p>
          <a:p>
            <a:pPr indent="-381000" lvl="1" marL="914400" rtl="0" algn="l">
              <a:spcBef>
                <a:spcPts val="0"/>
              </a:spcBef>
              <a:spcAft>
                <a:spcPts val="0"/>
              </a:spcAft>
              <a:buSzPts val="2400"/>
              <a:buChar char="○"/>
            </a:pPr>
            <a:r>
              <a:rPr lang="en"/>
              <a:t>What OS are you using? Which version?</a:t>
            </a:r>
            <a:endParaRPr/>
          </a:p>
          <a:p>
            <a:pPr indent="-381000" lvl="1" marL="914400" rtl="0" algn="l">
              <a:spcBef>
                <a:spcPts val="0"/>
              </a:spcBef>
              <a:spcAft>
                <a:spcPts val="0"/>
              </a:spcAft>
              <a:buSzPts val="2400"/>
              <a:buChar char="○"/>
            </a:pPr>
            <a:r>
              <a:rPr lang="en"/>
              <a:t>What hardware is in your machine?</a:t>
            </a:r>
            <a:endParaRPr/>
          </a:p>
          <a:p>
            <a:pPr indent="-419100" lvl="0" marL="457200" rtl="0" algn="l">
              <a:spcBef>
                <a:spcPts val="0"/>
              </a:spcBef>
              <a:spcAft>
                <a:spcPts val="0"/>
              </a:spcAft>
              <a:buSzPts val="3000"/>
              <a:buChar char="●"/>
            </a:pPr>
            <a:r>
              <a:rPr lang="en"/>
              <a:t>Describe the severity of the issue.</a:t>
            </a:r>
            <a:endParaRPr/>
          </a:p>
          <a:p>
            <a:pPr indent="-381000" lvl="1" marL="914400" rtl="0" algn="l">
              <a:spcBef>
                <a:spcPts val="0"/>
              </a:spcBef>
              <a:spcAft>
                <a:spcPts val="0"/>
              </a:spcAft>
              <a:buSzPts val="2400"/>
              <a:buChar char="○"/>
            </a:pPr>
            <a:r>
              <a:rPr b="1" lang="en"/>
              <a:t>Blocker: </a:t>
            </a:r>
            <a:r>
              <a:rPr lang="en"/>
              <a:t>No further testing work can be done.</a:t>
            </a:r>
            <a:endParaRPr/>
          </a:p>
          <a:p>
            <a:pPr indent="-381000" lvl="1" marL="914400" rtl="0" algn="l">
              <a:spcBef>
                <a:spcPts val="0"/>
              </a:spcBef>
              <a:spcAft>
                <a:spcPts val="0"/>
              </a:spcAft>
              <a:buSzPts val="2400"/>
              <a:buChar char="○"/>
            </a:pPr>
            <a:r>
              <a:rPr b="1" lang="en"/>
              <a:t>Critical:</a:t>
            </a:r>
            <a:r>
              <a:rPr lang="en"/>
              <a:t> Application crash, Loss of data.</a:t>
            </a:r>
            <a:endParaRPr/>
          </a:p>
          <a:p>
            <a:pPr indent="-381000" lvl="1" marL="914400" rtl="0" algn="l">
              <a:spcBef>
                <a:spcPts val="0"/>
              </a:spcBef>
              <a:spcAft>
                <a:spcPts val="0"/>
              </a:spcAft>
              <a:buSzPts val="2400"/>
              <a:buChar char="○"/>
            </a:pPr>
            <a:r>
              <a:rPr b="1" lang="en"/>
              <a:t>Major:</a:t>
            </a:r>
            <a:r>
              <a:rPr lang="en"/>
              <a:t> Major loss of function.</a:t>
            </a:r>
            <a:endParaRPr/>
          </a:p>
          <a:p>
            <a:pPr indent="-381000" lvl="1" marL="914400" rtl="0" algn="l">
              <a:spcBef>
                <a:spcPts val="0"/>
              </a:spcBef>
              <a:spcAft>
                <a:spcPts val="0"/>
              </a:spcAft>
              <a:buSzPts val="2400"/>
              <a:buChar char="○"/>
            </a:pPr>
            <a:r>
              <a:rPr b="1" lang="en"/>
              <a:t>Minor:</a:t>
            </a:r>
            <a:r>
              <a:rPr lang="en"/>
              <a:t> Minor loss of function.</a:t>
            </a:r>
            <a:endParaRPr/>
          </a:p>
          <a:p>
            <a:pPr indent="-381000" lvl="1" marL="914400" rtl="0" algn="l">
              <a:spcBef>
                <a:spcPts val="0"/>
              </a:spcBef>
              <a:spcAft>
                <a:spcPts val="0"/>
              </a:spcAft>
              <a:buSzPts val="2400"/>
              <a:buChar char="○"/>
            </a:pPr>
            <a:r>
              <a:rPr b="1" lang="en"/>
              <a:t>Trivial:</a:t>
            </a:r>
            <a:r>
              <a:rPr lang="en"/>
              <a:t> Some UI enhancements.</a:t>
            </a:r>
            <a:endParaRPr/>
          </a:p>
        </p:txBody>
      </p:sp>
      <p:sp>
        <p:nvSpPr>
          <p:cNvPr id="377" name="Google Shape;377;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Issue Reporting Advice</a:t>
            </a:r>
            <a:endParaRPr/>
          </a:p>
        </p:txBody>
      </p:sp>
      <p:sp>
        <p:nvSpPr>
          <p:cNvPr id="383" name="Google Shape;383;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Report issues immediately.</a:t>
            </a:r>
            <a:endParaRPr/>
          </a:p>
          <a:p>
            <a:pPr indent="-381000" lvl="1" marL="914400" rtl="0" algn="l">
              <a:spcBef>
                <a:spcPts val="0"/>
              </a:spcBef>
              <a:spcAft>
                <a:spcPts val="0"/>
              </a:spcAft>
              <a:buSzPts val="2400"/>
              <a:buChar char="○"/>
            </a:pPr>
            <a:r>
              <a:rPr lang="en"/>
              <a:t>This ensures detailed and </a:t>
            </a:r>
            <a:r>
              <a:rPr lang="en"/>
              <a:t>reproducible</a:t>
            </a:r>
            <a:r>
              <a:rPr lang="en"/>
              <a:t> reports.</a:t>
            </a:r>
            <a:endParaRPr/>
          </a:p>
          <a:p>
            <a:pPr indent="-419100" lvl="0" marL="457200" rtl="0" algn="l">
              <a:spcBef>
                <a:spcPts val="0"/>
              </a:spcBef>
              <a:spcAft>
                <a:spcPts val="0"/>
              </a:spcAft>
              <a:buSzPts val="3000"/>
              <a:buChar char="●"/>
            </a:pPr>
            <a:r>
              <a:rPr lang="en"/>
              <a:t>Reproduce the bug three times before writing the report.</a:t>
            </a:r>
            <a:endParaRPr/>
          </a:p>
          <a:p>
            <a:pPr indent="-381000" lvl="1" marL="914400" rtl="0" algn="l">
              <a:spcBef>
                <a:spcPts val="0"/>
              </a:spcBef>
              <a:spcAft>
                <a:spcPts val="0"/>
              </a:spcAft>
              <a:buSzPts val="2400"/>
              <a:buChar char="○"/>
            </a:pPr>
            <a:r>
              <a:rPr lang="en"/>
              <a:t>Make sure your steps are robust enough to reproduce the bug without ambiguity.</a:t>
            </a:r>
            <a:endParaRPr/>
          </a:p>
          <a:p>
            <a:pPr indent="-419100" lvl="0" marL="457200" rtl="0" algn="l">
              <a:spcBef>
                <a:spcPts val="0"/>
              </a:spcBef>
              <a:spcAft>
                <a:spcPts val="0"/>
              </a:spcAft>
              <a:buSzPts val="3000"/>
              <a:buChar char="●"/>
            </a:pPr>
            <a:r>
              <a:rPr lang="en"/>
              <a:t>See if the issue occurs in similar modules.</a:t>
            </a:r>
            <a:endParaRPr/>
          </a:p>
          <a:p>
            <a:pPr indent="-381000" lvl="1" marL="914400" rtl="0" algn="l">
              <a:spcBef>
                <a:spcPts val="0"/>
              </a:spcBef>
              <a:spcAft>
                <a:spcPts val="0"/>
              </a:spcAft>
              <a:buSzPts val="2400"/>
              <a:buChar char="○"/>
            </a:pPr>
            <a:r>
              <a:rPr lang="en"/>
              <a:t>If code is repeated or used, see if you can corrupt the dependent modules.</a:t>
            </a:r>
            <a:endParaRPr/>
          </a:p>
          <a:p>
            <a:pPr indent="-381000" lvl="1" marL="914400" rtl="0" algn="l">
              <a:spcBef>
                <a:spcPts val="0"/>
              </a:spcBef>
              <a:spcAft>
                <a:spcPts val="0"/>
              </a:spcAft>
              <a:buSzPts val="2400"/>
              <a:buChar char="○"/>
            </a:pPr>
            <a:r>
              <a:rPr lang="en"/>
              <a:t>May allow identification of most severe appearance of fault.</a:t>
            </a:r>
            <a:endParaRPr/>
          </a:p>
        </p:txBody>
      </p:sp>
      <p:sp>
        <p:nvSpPr>
          <p:cNvPr id="384" name="Google Shape;384;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390" name="Google Shape;390;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Your project will evolve over time. Tool support can ensure that this process is smooth.</a:t>
            </a:r>
            <a:endParaRPr/>
          </a:p>
          <a:p>
            <a:pPr indent="-419100" lvl="0" marL="457200" marR="0" rtl="0" algn="l">
              <a:lnSpc>
                <a:spcPct val="100000"/>
              </a:lnSpc>
              <a:spcBef>
                <a:spcPts val="0"/>
              </a:spcBef>
              <a:spcAft>
                <a:spcPts val="0"/>
              </a:spcAft>
              <a:buSzPts val="3000"/>
              <a:buChar char="●"/>
            </a:pPr>
            <a:r>
              <a:rPr lang="en"/>
              <a:t>Version control can be used to control how code and other artifacts evolve.</a:t>
            </a:r>
            <a:endParaRPr/>
          </a:p>
          <a:p>
            <a:pPr indent="-381000" lvl="1" marL="914400" marR="0" rtl="0" algn="l">
              <a:lnSpc>
                <a:spcPct val="100000"/>
              </a:lnSpc>
              <a:spcBef>
                <a:spcPts val="0"/>
              </a:spcBef>
              <a:spcAft>
                <a:spcPts val="0"/>
              </a:spcAft>
              <a:buSzPts val="2400"/>
              <a:buChar char="○"/>
            </a:pPr>
            <a:r>
              <a:rPr lang="en"/>
              <a:t>A history of snapshots is maintained and can be revisited. </a:t>
            </a:r>
            <a:endParaRPr/>
          </a:p>
          <a:p>
            <a:pPr indent="-381000" lvl="1" marL="914400" marR="0" rtl="0" algn="l">
              <a:lnSpc>
                <a:spcPct val="100000"/>
              </a:lnSpc>
              <a:spcBef>
                <a:spcPts val="0"/>
              </a:spcBef>
              <a:spcAft>
                <a:spcPts val="0"/>
              </a:spcAft>
              <a:buSzPts val="2400"/>
              <a:buChar char="○"/>
            </a:pPr>
            <a:r>
              <a:rPr lang="en"/>
              <a:t>Mistakes can be easily resolved by rolling back to a snapshot.</a:t>
            </a:r>
            <a:endParaRPr/>
          </a:p>
          <a:p>
            <a:pPr indent="-381000" lvl="1" marL="914400" marR="0" rtl="0" algn="l">
              <a:lnSpc>
                <a:spcPct val="100000"/>
              </a:lnSpc>
              <a:spcBef>
                <a:spcPts val="0"/>
              </a:spcBef>
              <a:spcAft>
                <a:spcPts val="0"/>
              </a:spcAft>
              <a:buSzPts val="2400"/>
              <a:buChar char="○"/>
            </a:pPr>
            <a:r>
              <a:rPr lang="en"/>
              <a:t>Allows multiple developers to collaborate.</a:t>
            </a:r>
            <a:endParaRPr/>
          </a:p>
          <a:p>
            <a:pPr indent="-381000" lvl="2" marL="1371600" marR="0" rtl="0" algn="l">
              <a:lnSpc>
                <a:spcPct val="100000"/>
              </a:lnSpc>
              <a:spcBef>
                <a:spcPts val="0"/>
              </a:spcBef>
              <a:spcAft>
                <a:spcPts val="0"/>
              </a:spcAft>
              <a:buSzPts val="2400"/>
              <a:buChar char="■"/>
            </a:pPr>
            <a:r>
              <a:rPr lang="en"/>
              <a:t>Branches and forks allow experimental development while maintaining a stable version.</a:t>
            </a:r>
            <a:endParaRPr/>
          </a:p>
        </p:txBody>
      </p:sp>
      <p:sp>
        <p:nvSpPr>
          <p:cNvPr id="391" name="Google Shape;391;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397" name="Google Shape;397;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Issue trackers allow developers and end-users to report bugs.</a:t>
            </a:r>
            <a:endParaRPr/>
          </a:p>
          <a:p>
            <a:pPr indent="-381000" lvl="1" marL="914400" rtl="0" algn="l">
              <a:spcBef>
                <a:spcPts val="0"/>
              </a:spcBef>
              <a:spcAft>
                <a:spcPts val="0"/>
              </a:spcAft>
              <a:buSzPts val="2400"/>
              <a:buChar char="○"/>
            </a:pPr>
            <a:r>
              <a:rPr lang="en"/>
              <a:t>Reports should detail the user’s expectations, what actually happened, and steps or tests that allow reproduction of the issue.</a:t>
            </a:r>
            <a:endParaRPr/>
          </a:p>
          <a:p>
            <a:pPr indent="-381000" lvl="1" marL="914400" rtl="0" algn="l">
              <a:spcBef>
                <a:spcPts val="0"/>
              </a:spcBef>
              <a:spcAft>
                <a:spcPts val="0"/>
              </a:spcAft>
              <a:buSzPts val="2400"/>
              <a:buChar char="○"/>
            </a:pPr>
            <a:r>
              <a:rPr lang="en"/>
              <a:t>System can be used to track whether issues are fixed, what issues affected the system in the past, and who is responsible for fixing issues.</a:t>
            </a:r>
            <a:endParaRPr/>
          </a:p>
          <a:p>
            <a:pPr indent="-381000" lvl="1" marL="914400" rtl="0" algn="l">
              <a:spcBef>
                <a:spcPts val="0"/>
              </a:spcBef>
              <a:spcAft>
                <a:spcPts val="0"/>
              </a:spcAft>
              <a:buSzPts val="2400"/>
              <a:buChar char="○"/>
            </a:pPr>
            <a:r>
              <a:rPr lang="en"/>
              <a:t>Can also be used to manage feature requests and progress towards implementing them.</a:t>
            </a:r>
            <a:endParaRPr/>
          </a:p>
          <a:p>
            <a:pPr indent="-381000" lvl="1" marL="914400" rtl="0" algn="l">
              <a:spcBef>
                <a:spcPts val="0"/>
              </a:spcBef>
              <a:spcAft>
                <a:spcPts val="0"/>
              </a:spcAft>
              <a:buSzPts val="2400"/>
              <a:buChar char="○"/>
            </a:pPr>
            <a:r>
              <a:rPr lang="en"/>
              <a:t>Issue IDs can be references in code commit messages and pull requests.</a:t>
            </a:r>
            <a:endParaRPr/>
          </a:p>
        </p:txBody>
      </p:sp>
      <p:sp>
        <p:nvSpPr>
          <p:cNvPr id="398" name="Google Shape;398;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04" name="Google Shape;404;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Char char="●"/>
            </a:pPr>
            <a:r>
              <a:rPr lang="en"/>
              <a:t>Testing Fundamentals</a:t>
            </a:r>
            <a:endParaRPr/>
          </a:p>
          <a:p>
            <a:pPr indent="-381000" lvl="1" marL="914400" marR="0" rtl="0" algn="l">
              <a:lnSpc>
                <a:spcPct val="100000"/>
              </a:lnSpc>
              <a:spcBef>
                <a:spcPts val="0"/>
              </a:spcBef>
              <a:spcAft>
                <a:spcPts val="0"/>
              </a:spcAft>
              <a:buSzPts val="2400"/>
              <a:buChar char="○"/>
            </a:pPr>
            <a:r>
              <a:rPr lang="en"/>
              <a:t>What is testing?</a:t>
            </a:r>
            <a:endParaRPr/>
          </a:p>
          <a:p>
            <a:pPr indent="-381000" lvl="1" marL="914400" marR="0" rtl="0" algn="l">
              <a:lnSpc>
                <a:spcPct val="100000"/>
              </a:lnSpc>
              <a:spcBef>
                <a:spcPts val="0"/>
              </a:spcBef>
              <a:spcAft>
                <a:spcPts val="0"/>
              </a:spcAft>
              <a:buSzPts val="2400"/>
              <a:buChar char="○"/>
            </a:pPr>
            <a:r>
              <a:rPr lang="en"/>
              <a:t>What are the stages of testing?</a:t>
            </a:r>
            <a:endParaRPr/>
          </a:p>
          <a:p>
            <a:pPr indent="-381000" lvl="1" marL="914400" marR="0" rtl="0" algn="l">
              <a:lnSpc>
                <a:spcPct val="100000"/>
              </a:lnSpc>
              <a:spcBef>
                <a:spcPts val="0"/>
              </a:spcBef>
              <a:spcAft>
                <a:spcPts val="0"/>
              </a:spcAft>
              <a:buSzPts val="2400"/>
              <a:buChar char="○"/>
            </a:pPr>
            <a:r>
              <a:rPr lang="en"/>
              <a:t>Sommerville, Chapter 8</a:t>
            </a:r>
            <a:endParaRPr/>
          </a:p>
          <a:p>
            <a:pPr indent="0" lvl="0" marL="9144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Clr>
                <a:schemeClr val="dk1"/>
              </a:buClr>
              <a:buSzPts val="3000"/>
              <a:buFont typeface="Arial"/>
              <a:buChar char="●"/>
            </a:pPr>
            <a:r>
              <a:rPr lang="en"/>
              <a:t>Homework 1</a:t>
            </a:r>
            <a:endParaRPr/>
          </a:p>
          <a:p>
            <a:pPr indent="-381000" lvl="1" marL="914400" marR="0" rtl="0" algn="l">
              <a:lnSpc>
                <a:spcPct val="100000"/>
              </a:lnSpc>
              <a:spcBef>
                <a:spcPts val="0"/>
              </a:spcBef>
              <a:spcAft>
                <a:spcPts val="0"/>
              </a:spcAft>
              <a:buSzPts val="2400"/>
              <a:buChar char="○"/>
            </a:pPr>
            <a:r>
              <a:rPr lang="en"/>
              <a:t>Due February 10th</a:t>
            </a:r>
            <a:endParaRPr/>
          </a:p>
          <a:p>
            <a:pPr indent="-533400" lvl="1" marL="914400" marR="0" rtl="0" algn="l">
              <a:lnSpc>
                <a:spcPct val="100000"/>
              </a:lnSpc>
              <a:spcBef>
                <a:spcPts val="0"/>
              </a:spcBef>
              <a:spcAft>
                <a:spcPts val="0"/>
              </a:spcAft>
              <a:buSzPts val="4800"/>
              <a:buChar char="○"/>
            </a:pPr>
            <a:r>
              <a:rPr b="1" lang="en" sz="4800"/>
              <a:t>Ask questions online!</a:t>
            </a:r>
            <a:endParaRPr b="1" sz="4800"/>
          </a:p>
        </p:txBody>
      </p:sp>
      <p:sp>
        <p:nvSpPr>
          <p:cNvPr id="405" name="Google Shape;405;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2"/>
          <p:cNvSpPr/>
          <p:nvPr/>
        </p:nvSpPr>
        <p:spPr>
          <a:xfrm>
            <a:off x="5313600" y="2698425"/>
            <a:ext cx="2003100" cy="208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Laptop</a:t>
            </a:r>
            <a:endParaRPr b="1"/>
          </a:p>
        </p:txBody>
      </p:sp>
      <p:sp>
        <p:nvSpPr>
          <p:cNvPr id="80" name="Google Shape;80;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if I want to work on my code on two computers?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marR="0" rtl="0" algn="l">
              <a:lnSpc>
                <a:spcPct val="100000"/>
              </a:lnSpc>
              <a:spcBef>
                <a:spcPts val="600"/>
              </a:spcBef>
              <a:spcAft>
                <a:spcPts val="0"/>
              </a:spcAft>
              <a:buClr>
                <a:schemeClr val="dk1"/>
              </a:buClr>
              <a:buSzPts val="3000"/>
              <a:buFont typeface="Arial"/>
              <a:buChar char="●"/>
            </a:pPr>
            <a:r>
              <a:rPr lang="en"/>
              <a:t>Did you copy over all files?</a:t>
            </a:r>
            <a:endParaRPr/>
          </a:p>
          <a:p>
            <a:pPr indent="-419100" lvl="0" marL="457200" marR="0" rtl="0" algn="l">
              <a:lnSpc>
                <a:spcPct val="100000"/>
              </a:lnSpc>
              <a:spcBef>
                <a:spcPts val="0"/>
              </a:spcBef>
              <a:spcAft>
                <a:spcPts val="0"/>
              </a:spcAft>
              <a:buClr>
                <a:schemeClr val="dk1"/>
              </a:buClr>
              <a:buSzPts val="3000"/>
              <a:buFont typeface="Arial"/>
              <a:buChar char="●"/>
            </a:pPr>
            <a:r>
              <a:rPr lang="en"/>
              <a:t>Did you remember to sync changes?</a:t>
            </a:r>
            <a:endParaRPr/>
          </a:p>
          <a:p>
            <a:pPr indent="-419100" lvl="1" marL="914400" marR="0" rtl="0" algn="l">
              <a:lnSpc>
                <a:spcPct val="100000"/>
              </a:lnSpc>
              <a:spcBef>
                <a:spcPts val="0"/>
              </a:spcBef>
              <a:spcAft>
                <a:spcPts val="0"/>
              </a:spcAft>
              <a:buClr>
                <a:schemeClr val="dk1"/>
              </a:buClr>
              <a:buSzPts val="3000"/>
              <a:buFont typeface="Arial"/>
              <a:buChar char="○"/>
            </a:pPr>
            <a:r>
              <a:rPr lang="en"/>
              <a:t>What if you forgot to sync and edited files on both?</a:t>
            </a:r>
            <a:r>
              <a:rPr lang="en"/>
              <a:t> </a:t>
            </a:r>
            <a:endParaRPr/>
          </a:p>
        </p:txBody>
      </p:sp>
      <p:sp>
        <p:nvSpPr>
          <p:cNvPr id="81" name="Google Shape;81;p12"/>
          <p:cNvSpPr/>
          <p:nvPr/>
        </p:nvSpPr>
        <p:spPr>
          <a:xfrm>
            <a:off x="1720400" y="2698425"/>
            <a:ext cx="2003100" cy="208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Desktop</a:t>
            </a:r>
            <a:endParaRPr b="1"/>
          </a:p>
        </p:txBody>
      </p:sp>
      <p:sp>
        <p:nvSpPr>
          <p:cNvPr id="82" name="Google Shape;82;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Complicating Factors</a:t>
            </a:r>
            <a:endParaRPr/>
          </a:p>
        </p:txBody>
      </p:sp>
      <p:sp>
        <p:nvSpPr>
          <p:cNvPr id="83" name="Google Shape;8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84" name="Google Shape;84;p12"/>
          <p:cNvSpPr/>
          <p:nvPr/>
        </p:nvSpPr>
        <p:spPr>
          <a:xfrm>
            <a:off x="1956050" y="2804425"/>
            <a:ext cx="1531800" cy="6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p:txBody>
      </p:sp>
      <p:sp>
        <p:nvSpPr>
          <p:cNvPr id="85" name="Google Shape;85;p12"/>
          <p:cNvSpPr/>
          <p:nvPr/>
        </p:nvSpPr>
        <p:spPr>
          <a:xfrm>
            <a:off x="1956050" y="3723550"/>
            <a:ext cx="1531800" cy="6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a:p>
            <a:pPr indent="0" lvl="0" marL="0" rtl="0" algn="ctr">
              <a:spcBef>
                <a:spcPts val="0"/>
              </a:spcBef>
              <a:spcAft>
                <a:spcPts val="0"/>
              </a:spcAft>
              <a:buNone/>
            </a:pPr>
            <a:r>
              <a:rPr b="1" lang="en"/>
              <a:t>Version 2.0?</a:t>
            </a:r>
            <a:endParaRPr b="1"/>
          </a:p>
        </p:txBody>
      </p:sp>
      <p:cxnSp>
        <p:nvCxnSpPr>
          <p:cNvPr id="86" name="Google Shape;86;p12"/>
          <p:cNvCxnSpPr>
            <a:stCxn id="84" idx="2"/>
            <a:endCxn id="85" idx="0"/>
          </p:cNvCxnSpPr>
          <p:nvPr/>
        </p:nvCxnSpPr>
        <p:spPr>
          <a:xfrm>
            <a:off x="2721950" y="3499525"/>
            <a:ext cx="0" cy="224100"/>
          </a:xfrm>
          <a:prstGeom prst="straightConnector1">
            <a:avLst/>
          </a:prstGeom>
          <a:noFill/>
          <a:ln cap="flat" cmpd="sng" w="19050">
            <a:solidFill>
              <a:schemeClr val="dk2"/>
            </a:solidFill>
            <a:prstDash val="solid"/>
            <a:round/>
            <a:headEnd len="med" w="med" type="none"/>
            <a:tailEnd len="med" w="med" type="triangle"/>
          </a:ln>
        </p:spPr>
      </p:cxnSp>
      <p:sp>
        <p:nvSpPr>
          <p:cNvPr id="87" name="Google Shape;87;p12"/>
          <p:cNvSpPr/>
          <p:nvPr/>
        </p:nvSpPr>
        <p:spPr>
          <a:xfrm>
            <a:off x="5549250" y="2804463"/>
            <a:ext cx="1531800" cy="6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p:txBody>
      </p:sp>
      <p:sp>
        <p:nvSpPr>
          <p:cNvPr id="88" name="Google Shape;88;p12"/>
          <p:cNvSpPr/>
          <p:nvPr/>
        </p:nvSpPr>
        <p:spPr>
          <a:xfrm>
            <a:off x="5549250" y="3723538"/>
            <a:ext cx="1531800" cy="69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a:p>
            <a:pPr indent="0" lvl="0" marL="0" rtl="0" algn="ctr">
              <a:spcBef>
                <a:spcPts val="0"/>
              </a:spcBef>
              <a:spcAft>
                <a:spcPts val="0"/>
              </a:spcAft>
              <a:buNone/>
            </a:pPr>
            <a:r>
              <a:rPr b="1" lang="en"/>
              <a:t>Version 2.0?</a:t>
            </a:r>
            <a:endParaRPr b="1"/>
          </a:p>
        </p:txBody>
      </p:sp>
      <p:cxnSp>
        <p:nvCxnSpPr>
          <p:cNvPr id="89" name="Google Shape;89;p12"/>
          <p:cNvCxnSpPr>
            <a:endCxn id="87" idx="1"/>
          </p:cNvCxnSpPr>
          <p:nvPr/>
        </p:nvCxnSpPr>
        <p:spPr>
          <a:xfrm>
            <a:off x="3487950" y="3152013"/>
            <a:ext cx="2061300" cy="0"/>
          </a:xfrm>
          <a:prstGeom prst="straightConnector1">
            <a:avLst/>
          </a:prstGeom>
          <a:noFill/>
          <a:ln cap="flat" cmpd="sng" w="19050">
            <a:solidFill>
              <a:schemeClr val="dk2"/>
            </a:solidFill>
            <a:prstDash val="solid"/>
            <a:round/>
            <a:headEnd len="med" w="med" type="none"/>
            <a:tailEnd len="med" w="med" type="triangle"/>
          </a:ln>
        </p:spPr>
      </p:cxnSp>
      <p:cxnSp>
        <p:nvCxnSpPr>
          <p:cNvPr id="90" name="Google Shape;90;p12"/>
          <p:cNvCxnSpPr>
            <a:stCxn id="87" idx="2"/>
            <a:endCxn id="88" idx="0"/>
          </p:cNvCxnSpPr>
          <p:nvPr/>
        </p:nvCxnSpPr>
        <p:spPr>
          <a:xfrm>
            <a:off x="6315150" y="3499563"/>
            <a:ext cx="0" cy="224100"/>
          </a:xfrm>
          <a:prstGeom prst="straightConnector1">
            <a:avLst/>
          </a:prstGeom>
          <a:noFill/>
          <a:ln cap="flat" cmpd="sng" w="19050">
            <a:solidFill>
              <a:schemeClr val="dk2"/>
            </a:solidFill>
            <a:prstDash val="solid"/>
            <a:round/>
            <a:headEnd len="med" w="med" type="none"/>
            <a:tailEnd len="med" w="med" type="triangle"/>
          </a:ln>
        </p:spPr>
      </p:cxnSp>
      <p:cxnSp>
        <p:nvCxnSpPr>
          <p:cNvPr id="91" name="Google Shape;91;p12"/>
          <p:cNvCxnSpPr>
            <a:stCxn id="85" idx="3"/>
            <a:endCxn id="88" idx="1"/>
          </p:cNvCxnSpPr>
          <p:nvPr/>
        </p:nvCxnSpPr>
        <p:spPr>
          <a:xfrm>
            <a:off x="3487850" y="4071100"/>
            <a:ext cx="2061300" cy="0"/>
          </a:xfrm>
          <a:prstGeom prst="straightConnector1">
            <a:avLst/>
          </a:prstGeom>
          <a:noFill/>
          <a:ln cap="flat" cmpd="sng" w="19050">
            <a:solidFill>
              <a:schemeClr val="dk2"/>
            </a:solidFill>
            <a:prstDash val="solid"/>
            <a:round/>
            <a:headEnd len="med" w="med" type="triangle"/>
            <a:tailEnd len="med" w="med" type="triangle"/>
          </a:ln>
        </p:spPr>
      </p:cxnSp>
      <p:sp>
        <p:nvSpPr>
          <p:cNvPr id="92" name="Google Shape;92;p12"/>
          <p:cNvSpPr txBox="1"/>
          <p:nvPr/>
        </p:nvSpPr>
        <p:spPr>
          <a:xfrm>
            <a:off x="4171350" y="3605725"/>
            <a:ext cx="459000" cy="2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a:t>
            </a:r>
            <a:endParaRPr b="1" sz="2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Complicating Factors</a:t>
            </a:r>
            <a:endParaRPr/>
          </a:p>
        </p:txBody>
      </p:sp>
      <p:sp>
        <p:nvSpPr>
          <p:cNvPr id="98" name="Google Shape;9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if multiple people are working on the project?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What happens if multiple people edit the same file? </a:t>
            </a:r>
            <a:endParaRPr/>
          </a:p>
          <a:p>
            <a:pPr indent="-419100" lvl="0" marL="457200" rtl="0" algn="l">
              <a:spcBef>
                <a:spcPts val="0"/>
              </a:spcBef>
              <a:spcAft>
                <a:spcPts val="0"/>
              </a:spcAft>
              <a:buSzPts val="3000"/>
              <a:buChar char="●"/>
            </a:pPr>
            <a:r>
              <a:rPr lang="en"/>
              <a:t>When do you synchronize? </a:t>
            </a:r>
            <a:endParaRPr/>
          </a:p>
          <a:p>
            <a:pPr indent="-419100" lvl="0" marL="457200" rtl="0" algn="l">
              <a:spcBef>
                <a:spcPts val="0"/>
              </a:spcBef>
              <a:spcAft>
                <a:spcPts val="0"/>
              </a:spcAft>
              <a:buSzPts val="3000"/>
              <a:buChar char="●"/>
            </a:pPr>
            <a:r>
              <a:rPr lang="en"/>
              <a:t>How do you reconcile conflicting changes?</a:t>
            </a:r>
            <a:endParaRPr/>
          </a:p>
        </p:txBody>
      </p:sp>
      <p:sp>
        <p:nvSpPr>
          <p:cNvPr id="99" name="Google Shape;9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3"/>
          <p:cNvSpPr/>
          <p:nvPr/>
        </p:nvSpPr>
        <p:spPr>
          <a:xfrm>
            <a:off x="3806100" y="2392025"/>
            <a:ext cx="1531800" cy="186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MyAwesomeApp</a:t>
            </a:r>
            <a:endParaRPr/>
          </a:p>
        </p:txBody>
      </p:sp>
      <p:sp>
        <p:nvSpPr>
          <p:cNvPr id="101" name="Google Shape;101;p13"/>
          <p:cNvSpPr/>
          <p:nvPr/>
        </p:nvSpPr>
        <p:spPr>
          <a:xfrm>
            <a:off x="1402225" y="3051925"/>
            <a:ext cx="966300" cy="93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 name="Google Shape;102;p13"/>
          <p:cNvCxnSpPr>
            <a:endCxn id="100" idx="1"/>
          </p:cNvCxnSpPr>
          <p:nvPr/>
        </p:nvCxnSpPr>
        <p:spPr>
          <a:xfrm flipH="1" rot="10800000">
            <a:off x="2368500" y="3322925"/>
            <a:ext cx="1437600" cy="194400"/>
          </a:xfrm>
          <a:prstGeom prst="straightConnector1">
            <a:avLst/>
          </a:prstGeom>
          <a:noFill/>
          <a:ln cap="flat" cmpd="sng" w="19050">
            <a:solidFill>
              <a:schemeClr val="dk2"/>
            </a:solidFill>
            <a:prstDash val="solid"/>
            <a:round/>
            <a:headEnd len="med" w="med" type="none"/>
            <a:tailEnd len="med" w="med" type="triangle"/>
          </a:ln>
        </p:spPr>
      </p:cxnSp>
      <p:sp>
        <p:nvSpPr>
          <p:cNvPr id="103" name="Google Shape;103;p13"/>
          <p:cNvSpPr/>
          <p:nvPr/>
        </p:nvSpPr>
        <p:spPr>
          <a:xfrm>
            <a:off x="6656875" y="3051925"/>
            <a:ext cx="966300" cy="93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a:stCxn id="103" idx="2"/>
            <a:endCxn id="100" idx="3"/>
          </p:cNvCxnSpPr>
          <p:nvPr/>
        </p:nvCxnSpPr>
        <p:spPr>
          <a:xfrm rot="10800000">
            <a:off x="5337775" y="3322975"/>
            <a:ext cx="1319100" cy="194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110" name="Google Shape;110;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version control system (VCS) tracks and manages changes to a filesystem.</a:t>
            </a:r>
            <a:endParaRPr/>
          </a:p>
          <a:p>
            <a:pPr indent="-381000" lvl="1" marL="914400" rtl="0" algn="l">
              <a:spcBef>
                <a:spcPts val="0"/>
              </a:spcBef>
              <a:spcAft>
                <a:spcPts val="0"/>
              </a:spcAft>
              <a:buSzPts val="2400"/>
              <a:buChar char="○"/>
            </a:pPr>
            <a:r>
              <a:rPr lang="en"/>
              <a:t>Tracks addition, deletion, and modification of files.</a:t>
            </a:r>
            <a:endParaRPr/>
          </a:p>
          <a:p>
            <a:pPr indent="-381000" lvl="1" marL="914400" rtl="0" algn="l">
              <a:spcBef>
                <a:spcPts val="0"/>
              </a:spcBef>
              <a:spcAft>
                <a:spcPts val="0"/>
              </a:spcAft>
              <a:buSzPts val="2400"/>
              <a:buChar char="○"/>
            </a:pPr>
            <a:r>
              <a:rPr lang="en"/>
              <a:t>Allows users to share and integrate these filesystem changes to other VCS users.</a:t>
            </a:r>
            <a:endParaRPr/>
          </a:p>
          <a:p>
            <a:pPr indent="-381000" lvl="1" marL="914400" rtl="0" algn="l">
              <a:spcBef>
                <a:spcPts val="0"/>
              </a:spcBef>
              <a:spcAft>
                <a:spcPts val="0"/>
              </a:spcAft>
              <a:buSzPts val="2400"/>
              <a:buChar char="○"/>
            </a:pPr>
            <a:r>
              <a:rPr lang="en"/>
              <a:t>Enables work to progress on multiple machines.</a:t>
            </a:r>
            <a:endParaRPr/>
          </a:p>
          <a:p>
            <a:pPr indent="-381000" lvl="1" marL="914400" rtl="0" algn="l">
              <a:spcBef>
                <a:spcPts val="0"/>
              </a:spcBef>
              <a:spcAft>
                <a:spcPts val="0"/>
              </a:spcAft>
              <a:buSzPts val="2400"/>
              <a:buChar char="○"/>
            </a:pPr>
            <a:r>
              <a:rPr lang="en"/>
              <a:t>Allows backup rollback to previous versions.</a:t>
            </a:r>
            <a:endParaRPr/>
          </a:p>
          <a:p>
            <a:pPr indent="-419100" lvl="0" marL="457200" rtl="0" algn="l">
              <a:spcBef>
                <a:spcPts val="0"/>
              </a:spcBef>
              <a:spcAft>
                <a:spcPts val="0"/>
              </a:spcAft>
              <a:buSzPts val="3000"/>
              <a:buChar char="●"/>
            </a:pPr>
            <a:r>
              <a:rPr lang="en"/>
              <a:t>VCS allows collaboration. </a:t>
            </a:r>
            <a:endParaRPr/>
          </a:p>
          <a:p>
            <a:pPr indent="-381000" lvl="1" marL="914400" rtl="0" algn="l">
              <a:spcBef>
                <a:spcPts val="0"/>
              </a:spcBef>
              <a:spcAft>
                <a:spcPts val="0"/>
              </a:spcAft>
              <a:buSzPts val="2400"/>
              <a:buChar char="○"/>
            </a:pPr>
            <a:r>
              <a:rPr lang="en"/>
              <a:t>Each person edits their own copies of files and chooses when to share those changes.</a:t>
            </a:r>
            <a:endParaRPr/>
          </a:p>
          <a:p>
            <a:pPr indent="-381000" lvl="1" marL="914400" rtl="0" algn="l">
              <a:spcBef>
                <a:spcPts val="0"/>
              </a:spcBef>
              <a:spcAft>
                <a:spcPts val="0"/>
              </a:spcAft>
              <a:buSzPts val="2400"/>
              <a:buChar char="○"/>
            </a:pPr>
            <a:r>
              <a:rPr lang="en"/>
              <a:t>Integrates work done simultaneously by team members. Edits to the same file can be combined.</a:t>
            </a:r>
            <a:endParaRPr/>
          </a:p>
        </p:txBody>
      </p:sp>
      <p:sp>
        <p:nvSpPr>
          <p:cNvPr id="111" name="Google Shape;111;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Repositories and Working Copies</a:t>
            </a:r>
            <a:endParaRPr/>
          </a:p>
        </p:txBody>
      </p:sp>
      <p:sp>
        <p:nvSpPr>
          <p:cNvPr id="117" name="Google Shape;117;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t>
            </a:r>
            <a:r>
              <a:rPr b="1" lang="en"/>
              <a:t>repository</a:t>
            </a:r>
            <a:r>
              <a:rPr lang="en"/>
              <a:t> is a database of</a:t>
            </a:r>
            <a:br>
              <a:rPr lang="en"/>
            </a:br>
            <a:r>
              <a:rPr lang="en"/>
              <a:t>changes made to files.</a:t>
            </a:r>
            <a:endParaRPr/>
          </a:p>
          <a:p>
            <a:pPr indent="-419100" lvl="0" marL="457200" rtl="0" algn="l">
              <a:spcBef>
                <a:spcPts val="0"/>
              </a:spcBef>
              <a:spcAft>
                <a:spcPts val="0"/>
              </a:spcAft>
              <a:buSzPts val="3000"/>
              <a:buChar char="●"/>
            </a:pPr>
            <a:r>
              <a:rPr lang="en"/>
              <a:t>The </a:t>
            </a:r>
            <a:r>
              <a:rPr b="1" lang="en"/>
              <a:t>working copy</a:t>
            </a:r>
            <a:r>
              <a:rPr lang="en"/>
              <a:t> is your copy</a:t>
            </a:r>
            <a:br>
              <a:rPr lang="en"/>
            </a:br>
            <a:r>
              <a:rPr lang="en"/>
              <a:t>of all of the files in the project.</a:t>
            </a:r>
            <a:endParaRPr/>
          </a:p>
          <a:p>
            <a:pPr indent="-381000" lvl="1" marL="914400" rtl="0" algn="l">
              <a:spcBef>
                <a:spcPts val="0"/>
              </a:spcBef>
              <a:spcAft>
                <a:spcPts val="0"/>
              </a:spcAft>
              <a:buSzPts val="2400"/>
              <a:buChar char="○"/>
            </a:pPr>
            <a:r>
              <a:rPr lang="en"/>
              <a:t>This is where you do your work.</a:t>
            </a:r>
            <a:endParaRPr/>
          </a:p>
          <a:p>
            <a:pPr indent="-419100" lvl="0" marL="457200" rtl="0" algn="l">
              <a:spcBef>
                <a:spcPts val="0"/>
              </a:spcBef>
              <a:spcAft>
                <a:spcPts val="0"/>
              </a:spcAft>
              <a:buSzPts val="3000"/>
              <a:buChar char="●"/>
            </a:pPr>
            <a:r>
              <a:rPr lang="en"/>
              <a:t>The repository tracks edits over time, and dictates what the “official” version of the filesystem contains.</a:t>
            </a:r>
            <a:endParaRPr/>
          </a:p>
          <a:p>
            <a:pPr indent="-381000" lvl="1" marL="914400" rtl="0" algn="l">
              <a:spcBef>
                <a:spcPts val="0"/>
              </a:spcBef>
              <a:spcAft>
                <a:spcPts val="0"/>
              </a:spcAft>
              <a:buSzPts val="2400"/>
              <a:buChar char="○"/>
            </a:pPr>
            <a:r>
              <a:rPr lang="en"/>
              <a:t>You update that version by </a:t>
            </a:r>
            <a:r>
              <a:rPr b="1" lang="en"/>
              <a:t>committing</a:t>
            </a:r>
            <a:r>
              <a:rPr lang="en"/>
              <a:t> local changes to the repository. </a:t>
            </a:r>
            <a:endParaRPr/>
          </a:p>
          <a:p>
            <a:pPr indent="-381000" lvl="1" marL="914400" rtl="0" algn="l">
              <a:spcBef>
                <a:spcPts val="0"/>
              </a:spcBef>
              <a:spcAft>
                <a:spcPts val="0"/>
              </a:spcAft>
              <a:buSzPts val="2400"/>
              <a:buChar char="○"/>
            </a:pPr>
            <a:r>
              <a:rPr lang="en"/>
              <a:t>Incorporate changes by </a:t>
            </a:r>
            <a:r>
              <a:rPr b="1" lang="en"/>
              <a:t>updating</a:t>
            </a:r>
            <a:r>
              <a:rPr lang="en"/>
              <a:t> the working copy.</a:t>
            </a:r>
            <a:endParaRPr/>
          </a:p>
        </p:txBody>
      </p:sp>
      <p:sp>
        <p:nvSpPr>
          <p:cNvPr id="118" name="Google Shape;118;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19" name="Google Shape;119;p15"/>
          <p:cNvPicPr preferRelativeResize="0"/>
          <p:nvPr/>
        </p:nvPicPr>
        <p:blipFill>
          <a:blip r:embed="rId3">
            <a:alphaModFix/>
          </a:blip>
          <a:stretch>
            <a:fillRect/>
          </a:stretch>
        </p:blipFill>
        <p:spPr>
          <a:xfrm>
            <a:off x="6464055" y="1600200"/>
            <a:ext cx="2222750" cy="220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and Distributed VCS</a:t>
            </a:r>
            <a:endParaRPr/>
          </a:p>
        </p:txBody>
      </p:sp>
      <p:sp>
        <p:nvSpPr>
          <p:cNvPr id="125" name="Google Shape;125;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In centralized VCS, the repository is stored on a central server.</a:t>
            </a:r>
            <a:endParaRPr/>
          </a:p>
          <a:p>
            <a:pPr indent="-419100" lvl="0" marL="457200" rtl="0" algn="l">
              <a:spcBef>
                <a:spcPts val="0"/>
              </a:spcBef>
              <a:spcAft>
                <a:spcPts val="0"/>
              </a:spcAft>
              <a:buSzPts val="3000"/>
              <a:buChar char="●"/>
            </a:pPr>
            <a:r>
              <a:rPr lang="en"/>
              <a:t>In decentralized VCS, all working copies are paired with a copy of the repository. </a:t>
            </a:r>
            <a:endParaRPr/>
          </a:p>
          <a:p>
            <a:pPr indent="-381000" lvl="1" marL="914400" rtl="0" algn="l">
              <a:spcBef>
                <a:spcPts val="0"/>
              </a:spcBef>
              <a:spcAft>
                <a:spcPts val="0"/>
              </a:spcAft>
              <a:buSzPts val="2400"/>
              <a:buChar char="○"/>
            </a:pPr>
            <a:r>
              <a:rPr lang="en"/>
              <a:t>A central repository is used to coordinate and synchronize the local repositories.</a:t>
            </a:r>
            <a:endParaRPr/>
          </a:p>
        </p:txBody>
      </p:sp>
      <p:sp>
        <p:nvSpPr>
          <p:cNvPr id="126" name="Google Shape;126;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27" name="Google Shape;127;p16"/>
          <p:cNvPicPr preferRelativeResize="0"/>
          <p:nvPr/>
        </p:nvPicPr>
        <p:blipFill>
          <a:blip r:embed="rId3">
            <a:alphaModFix/>
          </a:blip>
          <a:stretch>
            <a:fillRect/>
          </a:stretch>
        </p:blipFill>
        <p:spPr>
          <a:xfrm>
            <a:off x="975638" y="1600200"/>
            <a:ext cx="3209925" cy="2286000"/>
          </a:xfrm>
          <a:prstGeom prst="rect">
            <a:avLst/>
          </a:prstGeom>
          <a:noFill/>
          <a:ln>
            <a:noFill/>
          </a:ln>
        </p:spPr>
      </p:pic>
      <p:pic>
        <p:nvPicPr>
          <p:cNvPr id="128" name="Google Shape;128;p16"/>
          <p:cNvPicPr preferRelativeResize="0"/>
          <p:nvPr/>
        </p:nvPicPr>
        <p:blipFill>
          <a:blip r:embed="rId4">
            <a:alphaModFix/>
          </a:blip>
          <a:stretch>
            <a:fillRect/>
          </a:stretch>
        </p:blipFill>
        <p:spPr>
          <a:xfrm>
            <a:off x="5090475" y="1670900"/>
            <a:ext cx="2969684" cy="228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