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2fd9cb71d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2fd9cb71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15bec5e7b0_0_1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5bec5e7b0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None/>
            </a:pPr>
            <a:r>
              <a:rPr lang="en">
                <a:solidFill>
                  <a:schemeClr val="dk1"/>
                </a:solidFill>
              </a:rPr>
              <a:t>Both are extremely important, and they are closely linked. (read2). You could have had a misunderstanding, the customer might not have told you everything</a:t>
            </a:r>
            <a:endParaRPr>
              <a:solidFill>
                <a:schemeClr val="dk1"/>
              </a:solidFill>
            </a:endParaRPr>
          </a:p>
          <a:p>
            <a:pPr indent="0" lvl="0" marL="0" rtl="0" algn="l">
              <a:spcBef>
                <a:spcPts val="0"/>
              </a:spcBef>
              <a:spcAft>
                <a:spcPts val="0"/>
              </a:spcAft>
              <a:buClr>
                <a:schemeClr val="dk1"/>
              </a:buClr>
              <a:buNone/>
            </a:pPr>
            <a:r>
              <a:rPr lang="en">
                <a:solidFill>
                  <a:schemeClr val="dk1"/>
                </a:solidFill>
              </a:rPr>
              <a:t>But, (read 3). Without verification, you’re likely to have missed faults or requirements mistakes. You’ll never meet their needs to the degree that is required if you don’t start from a solid base. </a:t>
            </a:r>
            <a:endParaRPr>
              <a:solidFill>
                <a:schemeClr val="dk1"/>
              </a:solidFill>
            </a:endParaRPr>
          </a:p>
          <a:p>
            <a:pPr indent="0" lvl="0" marL="0" rtl="0" algn="l">
              <a:spcBef>
                <a:spcPts val="0"/>
              </a:spcBef>
              <a:spcAft>
                <a:spcPts val="0"/>
              </a:spcAft>
              <a:buClr>
                <a:schemeClr val="dk1"/>
              </a:buClr>
              <a:buNone/>
            </a:pPr>
            <a:r>
              <a:rPr lang="en">
                <a:solidFill>
                  <a:schemeClr val="dk1"/>
                </a:solidFill>
              </a:rPr>
              <a:t>You can’t build a successful, robust system without both. Verification and validation is about making an argument that you’ve built the best solution for the job. Validation is somewhat subjective, as it involves people - but being able to argue that your software meets their needs is a good start to making the validation case. Verification gives you the evidence to make that argument. Verification is not subjective. It can be conducted poorly, but you have an experimental setup with well defined operating conditions. You can prove that the implementation meets its specification, and you can use that as the basis for validation - you can offer some assurance that you didn’t screw up. Under these conditions, the system does exactly what we promised it would do. So, both come hand-in-hand in determining the success of your project.</a:t>
            </a:r>
            <a:endParaRPr>
              <a:solidFill>
                <a:schemeClr val="dk1"/>
              </a:solidFill>
            </a:endParaRPr>
          </a:p>
          <a:p>
            <a:pPr indent="0" lvl="0" marL="0" rtl="0" algn="l">
              <a:spcBef>
                <a:spcPts val="0"/>
              </a:spcBef>
              <a:spcAft>
                <a:spcPts val="0"/>
              </a:spcAft>
              <a:buNone/>
            </a:pPr>
            <a:r>
              <a:rPr lang="en">
                <a:solidFill>
                  <a:schemeClr val="dk1"/>
                </a:solidFill>
              </a:rPr>
              <a:t>- When do you perform verification and validation? </a:t>
            </a:r>
            <a:endParaRPr>
              <a:solidFill>
                <a:schemeClr val="dk1"/>
              </a:solidFill>
            </a:endParaRPr>
          </a:p>
          <a:p>
            <a:pPr indent="0" lvl="0" marL="0" rtl="0" algn="l">
              <a:spcBef>
                <a:spcPts val="0"/>
              </a:spcBef>
              <a:spcAft>
                <a:spcPts val="0"/>
              </a:spcAft>
              <a:buNone/>
            </a:pPr>
            <a:r>
              <a:rPr lang="en">
                <a:solidFill>
                  <a:schemeClr val="dk1"/>
                </a:solidFill>
              </a:rPr>
              <a:t>- (read)</a:t>
            </a:r>
            <a:endParaRPr>
              <a:solidFill>
                <a:schemeClr val="dk1"/>
              </a:solidFill>
            </a:endParaRPr>
          </a:p>
          <a:p>
            <a:pPr indent="0" lvl="0" marL="0" rtl="0" algn="l">
              <a:spcBef>
                <a:spcPts val="0"/>
              </a:spcBef>
              <a:spcAft>
                <a:spcPts val="0"/>
              </a:spcAft>
              <a:buNone/>
            </a:pPr>
            <a:r>
              <a:rPr lang="en">
                <a:solidFill>
                  <a:schemeClr val="dk1"/>
                </a:solidFill>
              </a:rPr>
              <a:t>- Ultimately, both require the full software to finish the job, but (read)</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15bec5e7b0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5bec5e7b0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The ultimate goal of verification and validation processes it to establish confidence that the software system is “fit for purpose”, it’s good enough for its intended use and ready to ship. The level of required confidence depends on the system’s purpose, the expectations of the system users, and the current marketing environment for the system</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(read). This means that the V&amp;V process is stricter the more serious the consequences of something going wrong. V&amp;V is easy for a to-do list - bugs won’t cause trouble. It’s harder for a web store, since money can be lost. It’s even harder for a medical device, since people can be hurt.</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(read) Maybe. But, they still expect the software to become more reliable as the system matures, and failure to increase reliability can be costly.</a:t>
            </a:r>
            <a:endParaRPr>
              <a:solidFill>
                <a:schemeClr val="dk1"/>
              </a:solidFill>
            </a:endParaRPr>
          </a:p>
          <a:p>
            <a:pPr indent="-317500" lvl="0" marL="457200" rtl="0" algn="just">
              <a:lnSpc>
                <a:spcPct val="115000"/>
              </a:lnSpc>
              <a:spcBef>
                <a:spcPts val="0"/>
              </a:spcBef>
              <a:spcAft>
                <a:spcPts val="0"/>
              </a:spcAft>
              <a:buClr>
                <a:schemeClr val="dk1"/>
              </a:buClr>
              <a:buSzPts val="1400"/>
              <a:buChar char="-"/>
            </a:pPr>
            <a:r>
              <a:rPr lang="en">
                <a:solidFill>
                  <a:schemeClr val="dk1"/>
                </a:solidFill>
              </a:rPr>
              <a:t>(read) Those weigh heavily into the calculation of how much time and effort to spend on V&amp;V</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4dbe942e8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4dbe942e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 as an engineer who wants to build a robust piece of software, you need to sit down at the start and answer five basic questions. Those answers will guide the entire V&amp;V process, and by the time this class is over, you will be able to answer these questions like experts.</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4dbe942e8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4dbe942e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 all) </a:t>
            </a:r>
            <a:endParaRPr>
              <a:solidFill>
                <a:schemeClr val="dk1"/>
              </a:solidFill>
            </a:endParaRPr>
          </a:p>
          <a:p>
            <a:pPr indent="0" lvl="0" marL="0" rtl="0" algn="l">
              <a:spcBef>
                <a:spcPts val="0"/>
              </a:spcBef>
              <a:spcAft>
                <a:spcPts val="0"/>
              </a:spcAft>
              <a:buNone/>
            </a:pPr>
            <a:r>
              <a:rPr lang="en">
                <a:solidFill>
                  <a:schemeClr val="dk1"/>
                </a:solidFill>
              </a:rPr>
              <a:t>Quality and dependability must be part of every phase of design. Verification is not just about the running source code, but must be used to check each stage of design and development.</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4dbe942e81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4dbe942e8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why do I mention that? We get into it right off the bat. We want perfect verification (proof of correctness, etc) (read 1-2)</a:t>
            </a:r>
            <a:endParaRPr>
              <a:solidFill>
                <a:schemeClr val="dk1"/>
              </a:solidFill>
            </a:endParaRPr>
          </a:p>
          <a:p>
            <a:pPr indent="0" lvl="0" marL="0" rtl="0" algn="l">
              <a:spcBef>
                <a:spcPts val="0"/>
              </a:spcBef>
              <a:spcAft>
                <a:spcPts val="0"/>
              </a:spcAft>
              <a:buNone/>
            </a:pPr>
            <a:r>
              <a:rPr lang="en">
                <a:solidFill>
                  <a:schemeClr val="dk1"/>
                </a:solidFill>
              </a:rPr>
              <a:t>Software is, in many ways, entirely too complex. There are logical paradoxes regarding situations where programs analyze other programs. This is Turing’s halting problem - we can’t assume that there is a program that can - given another program and input - find out whether that program eventually halts. We will eventually hit something that cannot be analyzed in finite time. The same is true in verification</a:t>
            </a:r>
            <a:endParaRPr>
              <a:solidFill>
                <a:schemeClr val="dk1"/>
              </a:solidFill>
            </a:endParaRPr>
          </a:p>
          <a:p>
            <a:pPr indent="0" lvl="0" marL="0" rtl="0" algn="l">
              <a:spcBef>
                <a:spcPts val="0"/>
              </a:spcBef>
              <a:spcAft>
                <a:spcPts val="0"/>
              </a:spcAft>
              <a:buNone/>
            </a:pPr>
            <a:r>
              <a:rPr lang="en">
                <a:solidFill>
                  <a:schemeClr val="dk1"/>
                </a:solidFill>
              </a:rPr>
              <a:t>(read 4).</a:t>
            </a:r>
            <a:endParaRPr>
              <a:solidFill>
                <a:schemeClr val="dk1"/>
              </a:solidFill>
            </a:endParaRPr>
          </a:p>
          <a:p>
            <a:pPr indent="0" lvl="0" marL="0" rtl="0" algn="l">
              <a:spcBef>
                <a:spcPts val="0"/>
              </a:spcBef>
              <a:spcAft>
                <a:spcPts val="0"/>
              </a:spcAft>
              <a:buNone/>
            </a:pPr>
            <a:r>
              <a:rPr lang="en">
                <a:solidFill>
                  <a:schemeClr val="dk1"/>
                </a:solidFill>
              </a:rPr>
              <a:t>Take testing. In theory, we could prove that a program is correct by trying every possible test case. This is a proof by cases - a perfectly valid technique. But, how long would that take? How about for addition? two integers. In java, an int is 32 bits, so there are 2^32 x 2^32 inputs for addition, 10^21 test cases. At one nanosecond per test, that would take about 30000 years to solve. That’s not going to do. </a:t>
            </a:r>
            <a:endParaRPr>
              <a:solidFill>
                <a:schemeClr val="dk1"/>
              </a:solidFill>
            </a:endParaRPr>
          </a:p>
          <a:p>
            <a:pPr indent="0" lvl="0" marL="0" rtl="0" algn="l">
              <a:spcBef>
                <a:spcPts val="0"/>
              </a:spcBef>
              <a:spcAft>
                <a:spcPts val="0"/>
              </a:spcAft>
              <a:buNone/>
            </a:pPr>
            <a:r>
              <a:rPr lang="en">
                <a:solidFill>
                  <a:schemeClr val="dk1"/>
                </a:solidFill>
              </a:rPr>
              <a:t>So, in practice, verification techniques all display some form of inaccuracy.</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dbe942e81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dbe942e8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Most of the things we cover in this class are done with the goal of identifying, locating, or removing faults, and that’s obviously something useful. But, finding all faults is a pipe dream. It’s nearly impossible, and definitely not cost effective. Verification can’t go on forever. So, at some point, we need to make a judgement call - is this ready to go. You need to be able to make that call, and to do so, you need a plan in place. </a:t>
            </a:r>
            <a:endParaRPr>
              <a:solidFill>
                <a:schemeClr val="dk1"/>
              </a:solidFill>
            </a:endParaRPr>
          </a:p>
          <a:p>
            <a:pPr indent="0" lvl="0" marL="0" rtl="0" algn="l">
              <a:spcBef>
                <a:spcPts val="0"/>
              </a:spcBef>
              <a:spcAft>
                <a:spcPts val="0"/>
              </a:spcAft>
              <a:buNone/>
            </a:pPr>
            <a:r>
              <a:rPr lang="en">
                <a:solidFill>
                  <a:schemeClr val="dk1"/>
                </a:solidFill>
              </a:rPr>
              <a:t>(read 3 -4)</a:t>
            </a:r>
            <a:endParaRPr>
              <a:solidFill>
                <a:schemeClr val="dk1"/>
              </a:solidFill>
            </a:endParaRPr>
          </a:p>
          <a:p>
            <a:pPr indent="0" lvl="0" marL="0" rtl="0" algn="l">
              <a:spcBef>
                <a:spcPts val="0"/>
              </a:spcBef>
              <a:spcAft>
                <a:spcPts val="0"/>
              </a:spcAft>
              <a:buNone/>
            </a:pPr>
            <a:r>
              <a:rPr lang="en">
                <a:solidFill>
                  <a:schemeClr val="dk1"/>
                </a:solidFill>
              </a:rPr>
              <a:t>Now, one option is to measure the level of dependability - there are metrics that can be used such as the availability - the uptime over the execution time - or the mean time between failues - the average amount of time that passes before something goes wrong. We will cover these more later this semester. But, you can track these dependability metrics throughout development, simulate the use of the system, take down updated figures, and declare the system ready once that threshold is met.</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4dbe942e81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4dbe942e8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 This is almost always a good idea at some point - people will find ways to break your software that you never imagined. So, at some point, you want to start brining in those users. First, with alpha testing, where a tiny group of select people are given access to the software in a controlled environment, observed by the developers. Then in beta testing, an even larger crowd gets their hands on the product in their own operating environment, without interference or close monitoring from the developers. At both stages, you can perform quantitative studies of the software dependability, measuring those reliability metrics. You can also perform qualitative analysis by surveying the users and their opinions - asking them if they actualyl like the software.</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4dbe942e81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4dbe942e8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dbe942e81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dbe942e81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Finally, that last question to keep in mind is how the development process can be improved as a result of verification and validation -aka: learn from your history and don’t make the same mistakes over again.</a:t>
            </a:r>
            <a:endParaRPr>
              <a:solidFill>
                <a:schemeClr val="dk1"/>
              </a:solidFill>
            </a:endParaRPr>
          </a:p>
          <a:p>
            <a:pPr indent="0" lvl="0" marL="0" rtl="0" algn="l">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4dbe942e81_0_165: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4dbe942e81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Just start with a question - want you to start thinking about this. (read) </a:t>
            </a:r>
            <a:endParaRPr/>
          </a:p>
          <a:p>
            <a:pPr indent="0" lvl="0" marL="0" rtl="0" algn="l">
              <a:spcBef>
                <a:spcPts val="0"/>
              </a:spcBef>
              <a:spcAft>
                <a:spcPts val="0"/>
              </a:spcAft>
              <a:buClr>
                <a:schemeClr val="dk1"/>
              </a:buClr>
              <a:buSzPts val="1100"/>
              <a:buFont typeface="Arial"/>
              <a:buNone/>
            </a:pPr>
            <a:r>
              <a:rPr lang="en"/>
              <a:t>This isn’t something with one answer, or even a right answer. It’s something we’ll keep returning to</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15bec5e7b0_0_41: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5bec5e7b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Just start with a question - want you to start thinking about this. (read) </a:t>
            </a:r>
            <a:endParaRPr/>
          </a:p>
          <a:p>
            <a:pPr indent="0" lvl="0" marL="0" rtl="0" algn="l">
              <a:spcBef>
                <a:spcPts val="0"/>
              </a:spcBef>
              <a:spcAft>
                <a:spcPts val="0"/>
              </a:spcAft>
              <a:buClr>
                <a:schemeClr val="dk1"/>
              </a:buClr>
              <a:buSzPts val="1100"/>
              <a:buFont typeface="Arial"/>
              <a:buNone/>
            </a:pPr>
            <a:r>
              <a:rPr lang="en"/>
              <a:t>This isn’t something with one answer, or even a right answer. It’s something we’ll keep returning to</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f7dcbcb1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f7dcbcb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Testing is the central activity of verification. Software testing is fundamentally a process conducted to assess the quality of the system being developed - the search for deviations from an expected set of behaviors.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(read 2-3) we pass input to methods, or create environmental conditions that the system must react to. We poke it and see what it does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(read 4). We mark down the output, actions taken, internal state, power consumption values, anything that we can use to analyze the system behavior, then we use that to</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(read 5)</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adf504ea5_0_169: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adf504ea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during testing, we take the system that we’re developing - the system under test - and we run test cases. To test, you need two key things - the inputs - how we poke the system and the test oracle - which is how we make sense of the behavior we observe following those inputs. The oracle takes the output of the system under test, compares it to the expected output, and makes a judgment - does the test pass or fail. We make that judgement, clean up, and run the next test.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adf504ea5_0_2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adf504ea5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A test case is made up of a little more than just the inputs and oracle, generally, you want to consider - at minimum - these things when testing (read)</a:t>
            </a:r>
            <a:endParaRPr>
              <a:solidFill>
                <a:schemeClr val="dk1"/>
              </a:solidFill>
            </a:endParaRPr>
          </a:p>
          <a:p>
            <a:pPr indent="0" lvl="0" marL="0" rtl="0" algn="l">
              <a:lnSpc>
                <a:spcPct val="115000"/>
              </a:lnSpc>
              <a:spcBef>
                <a:spcPts val="0"/>
              </a:spcBef>
              <a:spcAft>
                <a:spcPts val="0"/>
              </a:spcAft>
              <a:buNone/>
            </a:pPr>
            <a:r>
              <a:rPr lang="en">
                <a:solidFill>
                  <a:schemeClr val="dk1"/>
                </a:solidFill>
              </a:rPr>
              <a:t>We’ll look at some examples of these later in this class.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4dbe942e81_0_1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4dbe942e81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4dbe942e81_0_1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4dbe942e8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adf504ea5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adf504ea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Now - at this point, there are a lot of terms floating around for “there’s something wrong with the software”. Defect, fault, bug. We need to be exact in what we’re talking about. We use the term bug when talking about bad software behavior, but what exactly is a bug? What is that referring to? (read)</a:t>
            </a:r>
            <a:endParaRPr>
              <a:solidFill>
                <a:schemeClr val="dk1"/>
              </a:solidFill>
            </a:endParaRPr>
          </a:p>
          <a:p>
            <a:pPr indent="0" lvl="0" marL="0" rtl="0" algn="l">
              <a:lnSpc>
                <a:spcPct val="115000"/>
              </a:lnSpc>
              <a:spcBef>
                <a:spcPts val="0"/>
              </a:spcBef>
              <a:spcAft>
                <a:spcPts val="0"/>
              </a:spcAft>
              <a:buNone/>
            </a:pPr>
            <a:r>
              <a:rPr lang="en">
                <a:solidFill>
                  <a:schemeClr val="dk1"/>
                </a:solidFill>
              </a:rPr>
              <a:t>Instead, to be clear about our meaning, there are two concepts that we reason about in testing - faults and failures.</a:t>
            </a:r>
            <a:endParaRPr>
              <a:solidFill>
                <a:schemeClr val="dk1"/>
              </a:solidFill>
            </a:endParaRPr>
          </a:p>
          <a:p>
            <a:pPr indent="0" lvl="0" marL="0" rtl="0" algn="l">
              <a:lnSpc>
                <a:spcPct val="115000"/>
              </a:lnSpc>
              <a:spcBef>
                <a:spcPts val="0"/>
              </a:spcBef>
              <a:spcAft>
                <a:spcPts val="0"/>
              </a:spcAft>
              <a:buNone/>
            </a:pPr>
            <a:r>
              <a:rPr lang="en">
                <a:solidFill>
                  <a:schemeClr val="dk1"/>
                </a:solidFill>
              </a:rPr>
              <a:t>(read)</a:t>
            </a:r>
            <a:endParaRPr>
              <a:solidFill>
                <a:schemeClr val="dk1"/>
              </a:solidFill>
            </a:endParaRPr>
          </a:p>
          <a:p>
            <a:pPr indent="0" lvl="0" marL="0" rtl="0" algn="l">
              <a:lnSpc>
                <a:spcPct val="115000"/>
              </a:lnSpc>
              <a:spcBef>
                <a:spcPts val="0"/>
              </a:spcBef>
              <a:spcAft>
                <a:spcPts val="0"/>
              </a:spcAft>
              <a:buNone/>
            </a:pPr>
            <a:r>
              <a:rPr lang="en">
                <a:solidFill>
                  <a:schemeClr val="dk1"/>
                </a:solidFill>
              </a:rPr>
              <a:t>(read)</a:t>
            </a:r>
            <a:endParaRPr>
              <a:solidFill>
                <a:schemeClr val="dk1"/>
              </a:solidFill>
            </a:endParaRPr>
          </a:p>
          <a:p>
            <a:pPr indent="0" lvl="0" marL="0" rtl="0" algn="l">
              <a:lnSpc>
                <a:spcPct val="115000"/>
              </a:lnSpc>
              <a:spcBef>
                <a:spcPts val="0"/>
              </a:spcBef>
              <a:spcAft>
                <a:spcPts val="0"/>
              </a:spcAft>
              <a:buNone/>
            </a:pPr>
            <a:r>
              <a:rPr lang="en">
                <a:solidFill>
                  <a:schemeClr val="dk1"/>
                </a:solidFill>
              </a:rPr>
              <a:t>So, when we test, we don’t try to find failures. We want to witness failures, then from there, try to find the fault that caused it. Testing is intended to expose faults. We generally learn about faults after witnessing failures. Keep this distinction in mind - its important to differentiate the problem we witness from the code mistake that caused it.</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f7dcbcb19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7dcbcb1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So, of course, the goal of testing (read)</a:t>
            </a:r>
            <a:endParaRPr>
              <a:solidFill>
                <a:schemeClr val="dk1"/>
              </a:solidFill>
            </a:endParaRPr>
          </a:p>
          <a:p>
            <a:pPr indent="0" lvl="0" marL="0" rtl="0" algn="l">
              <a:spcBef>
                <a:spcPts val="0"/>
              </a:spcBef>
              <a:spcAft>
                <a:spcPts val="0"/>
              </a:spcAft>
              <a:buNone/>
            </a:pPr>
            <a:r>
              <a:rPr lang="en">
                <a:solidFill>
                  <a:schemeClr val="dk1"/>
                </a:solidFill>
              </a:rPr>
              <a:t>There are many ways to design tests, but generally, you start from one of two points of view - you want to design tests that (read)</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40d132e4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40d132e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So, your current goal shapes the kind of scenarios we cover when designing tests.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Tests can be used as a form of verification - to demonstrate to the developer and the customer that the software meets the requirement specification. The implementation meets all of the properties stated in the requirements. In this case, your tests tend to reflect how uses will generally interact with the system. You take the features of the system, connect categories of input to the different outcomes of those features, and make sure you hit each broad outcome. You take the properties specified of a feature - what its solution should look like, what constraints that solution should obey, and you design tests to show those outcomes.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the second case, you’re apporaching testing with the goal of tearing this system apart. Solely from the idea that you want to find faults. In that case, you tend to force the system to react to extreme situations - things that most users might never try, or corner cases, or malformed inputs, or malicious use scenarios. Fault testing is concerned with rooting out undesirable system behavior such as system crashes, unwanted interactions with other systems, incorrect computations, and data corruption.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There is no boundary between the two forms of test design -  you will find faults  during verification testing, of course, because any violation of the specifications is a fault. The specifications define correct behavior, and if the system violates those, it is incorrect. You might see fewer crashes or buffer overruns, but you will see the bulk of your incorrect computations there. In the latter case, tests designed solely for fault detection can still be used to show that the specifications are met.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But, you will need tests for both goals, and they’ll look a little different.</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adf504ea5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adf504ea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the real limitation of testing, the real thing to keep in mind is that (read). </a:t>
            </a:r>
            <a:endParaRPr>
              <a:solidFill>
                <a:schemeClr val="dk1"/>
              </a:solidFill>
            </a:endParaRPr>
          </a:p>
          <a:p>
            <a:pPr indent="0" lvl="0" marL="0" rtl="0" algn="l">
              <a:spcBef>
                <a:spcPts val="0"/>
              </a:spcBef>
              <a:spcAft>
                <a:spcPts val="0"/>
              </a:spcAft>
              <a:buNone/>
            </a:pPr>
            <a:r>
              <a:rPr lang="en">
                <a:solidFill>
                  <a:schemeClr val="dk1"/>
                </a:solidFill>
              </a:rPr>
              <a:t>You cannot test a system exhaustively. Any system of any reasonable size will have a nearly-infinite number of input combinations. There is not enough time in the universe to exhaustively test a program. Testing is an optimization problem - given our time, our budget, what is the best we can do? Can we make the system act up? Can we find problems and make enough of an argument that the system is ready to deploy?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adf504ea5_0_2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adf504ea5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do those test cases come from? Typically, Testing efforts can basically be divided into two groups. </a:t>
            </a:r>
            <a:endParaRPr>
              <a:solidFill>
                <a:schemeClr val="dk1"/>
              </a:solidFill>
            </a:endParaRPr>
          </a:p>
          <a:p>
            <a:pPr indent="0" lvl="0" marL="0" rtl="0" algn="l">
              <a:spcBef>
                <a:spcPts val="0"/>
              </a:spcBef>
              <a:spcAft>
                <a:spcPts val="0"/>
              </a:spcAft>
              <a:buNone/>
            </a:pPr>
            <a:r>
              <a:rPr lang="en">
                <a:solidFill>
                  <a:schemeClr val="dk1"/>
                </a:solidFill>
              </a:rPr>
              <a:t>Black box testing is designed without knowledge of the program’s internal structure and design. The system is a black box that we can’t tamper with or look inside of. Instead, tests are based off of things we know about how the software should act - usually the functional requirements (what should the output look like) or the non-functional requirements (how should the system perform in terms of speed, security, reliability, and so on. We have a document stating what the system should do, let’s make sure it does that. Black-box testing is often the basis of verification - these tests allow us to prove to the customer that the system does what we asked it to. We don’t need the source code - we can write tests before a line of code has been written.</a:t>
            </a:r>
            <a:endParaRPr>
              <a:solidFill>
                <a:schemeClr val="dk1"/>
              </a:solidFill>
            </a:endParaRPr>
          </a:p>
          <a:p>
            <a:pPr indent="0" lvl="0" marL="0" rtl="0" algn="l">
              <a:spcBef>
                <a:spcPts val="0"/>
              </a:spcBef>
              <a:spcAft>
                <a:spcPts val="0"/>
              </a:spcAft>
              <a:buNone/>
            </a:pPr>
            <a:r>
              <a:rPr lang="en"/>
              <a:t>White box methods are based on detailed knowledge of the structure of the source code. They require knowing which classes comprise the system and what methods are accessible. They can test down to the granularity of a single line of code. Typically, white box testing is based on coverage of some part of the source code as a measure of testing adequacy. We’ve done a good job if we’ve executed every statement at least once, all condition combinations have been tried, all branches of execution have been taken. These are often the basis of fault testing - trying to find bugs in the code by hitting different extreme execution outcomes, trying out different combinations of conditional behavior, looking for ways we can exploit that code.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15bec5e7b0_0_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bec5e7b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 the short answer - and you’ll see pretty soon why this is so complicated - is that (read).</a:t>
            </a:r>
            <a:endParaRPr>
              <a:solidFill>
                <a:schemeClr val="dk1"/>
              </a:solidFill>
            </a:endParaRPr>
          </a:p>
          <a:p>
            <a:pPr indent="0" lvl="0" marL="0" rtl="0" algn="l">
              <a:spcBef>
                <a:spcPts val="0"/>
              </a:spcBef>
              <a:spcAft>
                <a:spcPts val="0"/>
              </a:spcAft>
              <a:buNone/>
            </a:pPr>
            <a:r>
              <a:rPr lang="en">
                <a:solidFill>
                  <a:schemeClr val="dk1"/>
                </a:solidFill>
              </a:rPr>
              <a:t>This is usually measured along four dimensions (read).</a:t>
            </a:r>
            <a:endParaRPr>
              <a:solidFill>
                <a:schemeClr val="dk1"/>
              </a:solidFill>
            </a:endParaRPr>
          </a:p>
          <a:p>
            <a:pPr indent="0" lvl="0" marL="0" rtl="0" algn="l">
              <a:spcBef>
                <a:spcPts val="0"/>
              </a:spcBef>
              <a:spcAft>
                <a:spcPts val="0"/>
              </a:spcAft>
              <a:buNone/>
            </a:pPr>
            <a:r>
              <a:rPr lang="en">
                <a:solidFill>
                  <a:schemeClr val="dk1"/>
                </a:solidFill>
              </a:rPr>
              <a:t>(read)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4dc29712b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4dc29712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plans are the cornerstone of the testing process. They range in length and formality from quick thought exercises to extensively-planned blueprints for the entire testing cycle. Regardless, they are what structures the process of testing a system, and coming up with a plan should be your first step in testing. This plan needs to cover the who,what,when,where, how, and why of testing. (read)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dbe942e81_0_223: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dbe942e81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takes place throughout the entire development cycle of software, as a series of subsequent stages. These can start before code has been written, and continue after development is done.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adf504ea5_0_2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adf504ea5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break testing into independent stages that we stagger throughout the development process. </a:t>
            </a:r>
            <a:endParaRPr/>
          </a:p>
          <a:p>
            <a:pPr indent="0" lvl="0" marL="0" rtl="0" algn="l">
              <a:spcBef>
                <a:spcPts val="0"/>
              </a:spcBef>
              <a:spcAft>
                <a:spcPts val="0"/>
              </a:spcAft>
              <a:buNone/>
            </a:pPr>
            <a:r>
              <a:rPr lang="en"/>
              <a:t>- (read). This is where we tend to spend most of our testing time - we take small pieces of the system - units - and test those in isolation from the rest of the system. this is often at the method level. We take a class, and come up with tests for each of its methods. We try to isolate these units as much as possible - even faking the results passed from pieces of the system that we aren’t currently testing. </a:t>
            </a:r>
            <a:endParaRPr/>
          </a:p>
          <a:p>
            <a:pPr indent="0" lvl="0" marL="0" rtl="0" algn="l">
              <a:spcBef>
                <a:spcPts val="0"/>
              </a:spcBef>
              <a:spcAft>
                <a:spcPts val="0"/>
              </a:spcAft>
              <a:buNone/>
            </a:pPr>
            <a:r>
              <a:rPr lang="en"/>
              <a:t>- Now, you often have methods that can’t be tested completely independently, as they depend closely on other methods. So, after unit testing, we enter into module testing (read). As soon as we have everything we need to perform this function completed, we test it in isolation from everything that isn’t absolutely necessary.</a:t>
            </a:r>
            <a:endParaRPr/>
          </a:p>
          <a:p>
            <a:pPr indent="0" lvl="0" marL="0" rtl="0" algn="l">
              <a:spcBef>
                <a:spcPts val="0"/>
              </a:spcBef>
              <a:spcAft>
                <a:spcPts val="0"/>
              </a:spcAft>
              <a:buNone/>
            </a:pPr>
            <a:r>
              <a:rPr lang="en"/>
              <a:t>- So, we’ve tested out independent units, and the modules made up of dependent units, now - we probably have broken our system down into multiple independent subsystems. Each of those are made up of multiple classes or modules of classes and methods. Even if we’ve tested the individual units, faults can emerge from their combination, so we integrate the modules together and test their combination and whether they can perform the functions that we stated in the specification. While this testing can’t take place until the modules are completed, the tests can be designed and written earlier - the specifications outline what the correct functionality should be, so we can use the requirements and our architectural design to start to design subsystem tests.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adf504ea5_0_2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adf504ea5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once the subsystems seem to work, we need to combine them to complete our product. We need to test their combination to ensure that therre aren’t integration errors and that the product as a whole meets the requirements. So, we conduct system testing. With system testing, the tests can be prepared early - and they should. This is the requirements-based testing you worked on earlier in the semester. As soon as the specification is ready, we can come up with tests. These tests help refine the specifications, and they help inform design and coding. We finally can run them once the subsystems have been tested and make that argument for verification.</a:t>
            </a:r>
            <a:endParaRPr/>
          </a:p>
          <a:p>
            <a:pPr indent="0" lvl="0" marL="0" rtl="0" algn="l">
              <a:spcBef>
                <a:spcPts val="0"/>
              </a:spcBef>
              <a:spcAft>
                <a:spcPts val="0"/>
              </a:spcAft>
              <a:buNone/>
            </a:pPr>
            <a:r>
              <a:rPr lang="en"/>
              <a:t>Finally, you han d off your product to some users and ask them to use it. This is called acceptance testing, or commonly, ab or alpha/beta testing. This is essentially part of both verification and validation - do the users like it? does it meet their needs? does it do what you promised? But, it can also expose more errors that the other forms of testing didn’t. Users will find new and interesting ways to break your system.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adf504ea5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adf504ea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Testing is something we work on throughout every stage of development. If we take that standard timeline of a project that we’ve looked over a few times now and flesh out the testing portion, here is what we’re left with.</a:t>
            </a:r>
            <a:endParaRPr>
              <a:solidFill>
                <a:schemeClr val="dk1"/>
              </a:solidFill>
            </a:endParaRPr>
          </a:p>
          <a:p>
            <a:pPr indent="0" lvl="0" marL="0" rtl="0" algn="l">
              <a:lnSpc>
                <a:spcPct val="115000"/>
              </a:lnSpc>
              <a:spcBef>
                <a:spcPts val="0"/>
              </a:spcBef>
              <a:spcAft>
                <a:spcPts val="0"/>
              </a:spcAft>
              <a:buNone/>
            </a:pPr>
            <a:r>
              <a:rPr lang="en">
                <a:solidFill>
                  <a:schemeClr val="dk1"/>
                </a:solidFill>
              </a:rPr>
              <a:t>We start early - during requirements elicitation and system specification - we form a plan for how we can perform validation - how can we get acceptance from the users?</a:t>
            </a:r>
            <a:endParaRPr>
              <a:solidFill>
                <a:schemeClr val="dk1"/>
              </a:solidFill>
            </a:endParaRPr>
          </a:p>
          <a:p>
            <a:pPr indent="0" lvl="0" marL="0" rtl="0" algn="l">
              <a:lnSpc>
                <a:spcPct val="115000"/>
              </a:lnSpc>
              <a:spcBef>
                <a:spcPts val="0"/>
              </a:spcBef>
              <a:spcAft>
                <a:spcPts val="0"/>
              </a:spcAft>
              <a:buNone/>
            </a:pPr>
            <a:r>
              <a:rPr lang="en">
                <a:solidFill>
                  <a:schemeClr val="dk1"/>
                </a:solidFill>
              </a:rPr>
              <a:t>During system specification, we figure out what behaviors we should see from the system as a whole - if we’re looking at that black box</a:t>
            </a:r>
            <a:endParaRPr>
              <a:solidFill>
                <a:schemeClr val="dk1"/>
              </a:solidFill>
            </a:endParaRPr>
          </a:p>
          <a:p>
            <a:pPr indent="0" lvl="0" marL="0" rtl="0" algn="l">
              <a:lnSpc>
                <a:spcPct val="115000"/>
              </a:lnSpc>
              <a:spcBef>
                <a:spcPts val="0"/>
              </a:spcBef>
              <a:spcAft>
                <a:spcPts val="0"/>
              </a:spcAft>
              <a:buNone/>
            </a:pPr>
            <a:r>
              <a:rPr lang="en">
                <a:solidFill>
                  <a:schemeClr val="dk1"/>
                </a:solidFill>
              </a:rPr>
              <a:t>and during the early stages of design - we figure out how our system ius broken down at the subsystem level and how to bring together those independent subsystems and look at how we can test those to ensure that their integration has not caused issues.</a:t>
            </a:r>
            <a:endParaRPr>
              <a:solidFill>
                <a:schemeClr val="dk1"/>
              </a:solidFill>
            </a:endParaRPr>
          </a:p>
          <a:p>
            <a:pPr indent="0" lvl="0" marL="0" rtl="0" algn="l">
              <a:lnSpc>
                <a:spcPct val="115000"/>
              </a:lnSpc>
              <a:spcBef>
                <a:spcPts val="0"/>
              </a:spcBef>
              <a:spcAft>
                <a:spcPts val="0"/>
              </a:spcAft>
              <a:buNone/>
            </a:pPr>
            <a:r>
              <a:rPr lang="en">
                <a:solidFill>
                  <a:schemeClr val="dk1"/>
                </a:solidFill>
              </a:rPr>
              <a:t>During detailed class design - we figure what classes belong to each subsystem and how to test their integration.</a:t>
            </a:r>
            <a:endParaRPr>
              <a:solidFill>
                <a:schemeClr val="dk1"/>
              </a:solidFill>
            </a:endParaRPr>
          </a:p>
          <a:p>
            <a:pPr indent="0" lvl="0" marL="0" rtl="0" algn="l">
              <a:lnSpc>
                <a:spcPct val="115000"/>
              </a:lnSpc>
              <a:spcBef>
                <a:spcPts val="0"/>
              </a:spcBef>
              <a:spcAft>
                <a:spcPts val="0"/>
              </a:spcAft>
              <a:buNone/>
            </a:pPr>
            <a:r>
              <a:rPr lang="en">
                <a:solidFill>
                  <a:schemeClr val="dk1"/>
                </a:solidFill>
              </a:rPr>
              <a:t>Then, during design and development, we both design and execute tests on the individual software units - individual methods of a particular class.</a:t>
            </a:r>
            <a:endParaRPr>
              <a:solidFill>
                <a:schemeClr val="dk1"/>
              </a:solidFill>
            </a:endParaRPr>
          </a:p>
          <a:p>
            <a:pPr indent="0" lvl="0" marL="0" rtl="0" algn="l">
              <a:lnSpc>
                <a:spcPct val="115000"/>
              </a:lnSpc>
              <a:spcBef>
                <a:spcPts val="0"/>
              </a:spcBef>
              <a:spcAft>
                <a:spcPts val="0"/>
              </a:spcAft>
              <a:buNone/>
            </a:pPr>
            <a:r>
              <a:rPr lang="en">
                <a:solidFill>
                  <a:schemeClr val="dk1"/>
                </a:solidFill>
              </a:rPr>
              <a:t>Finally, once code is in place, we execute all of those tests we planned earlier. We bring modules together into subsystems and test them, then we bring the subsystems together and test their integration, then we bring our product to the users and ask them to use it. If they accept it, we can finally deploy the system into operation.</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adf504ea5_0_2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adf504ea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 small units of code, tested in isolation from the rest of the system </a:t>
            </a:r>
            <a:endParaRPr/>
          </a:p>
          <a:p>
            <a:pPr indent="0" lvl="0" marL="0" rtl="0" algn="l">
              <a:spcBef>
                <a:spcPts val="0"/>
              </a:spcBef>
              <a:spcAft>
                <a:spcPts val="0"/>
              </a:spcAft>
              <a:buNone/>
            </a:pPr>
            <a:r>
              <a:rPr lang="en"/>
              <a:t>If writing unit tests for classes, your Tests should:</a:t>
            </a:r>
            <a:endParaRPr/>
          </a:p>
          <a:p>
            <a:pPr indent="0" lvl="0" marL="0" rtl="0" algn="l">
              <a:spcBef>
                <a:spcPts val="0"/>
              </a:spcBef>
              <a:spcAft>
                <a:spcPts val="0"/>
              </a:spcAft>
              <a:buNone/>
            </a:pPr>
            <a:r>
              <a:rPr lang="en"/>
              <a:t>(read) - so try every function that is offered by that class</a:t>
            </a:r>
            <a:endParaRPr/>
          </a:p>
          <a:p>
            <a:pPr indent="0" lvl="0" marL="0" rtl="0" algn="l">
              <a:spcBef>
                <a:spcPts val="0"/>
              </a:spcBef>
              <a:spcAft>
                <a:spcPts val="0"/>
              </a:spcAft>
              <a:buNone/>
            </a:pPr>
            <a:r>
              <a:rPr lang="en"/>
              <a:t>(read) - make sure you can set values properly</a:t>
            </a:r>
            <a:endParaRPr/>
          </a:p>
          <a:p>
            <a:pPr indent="0" lvl="0" marL="0" rtl="0" algn="l">
              <a:spcBef>
                <a:spcPts val="0"/>
              </a:spcBef>
              <a:spcAft>
                <a:spcPts val="0"/>
              </a:spcAft>
              <a:buNone/>
            </a:pPr>
            <a:r>
              <a:rPr lang="en"/>
              <a:t>(read) - every outcome of each function should be hit at least once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adf504ea5_0_3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adf504ea5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a:p>
            <a:pPr indent="0" lvl="0" marL="0" rtl="0" algn="l">
              <a:spcBef>
                <a:spcPts val="0"/>
              </a:spcBef>
              <a:spcAft>
                <a:spcPts val="0"/>
              </a:spcAft>
              <a:buNone/>
            </a:pPr>
            <a:r>
              <a:rPr lang="en"/>
              <a:t>(read)</a:t>
            </a:r>
            <a:endParaRPr/>
          </a:p>
          <a:p>
            <a:pPr indent="0" lvl="0" marL="0" rtl="0" algn="l">
              <a:spcBef>
                <a:spcPts val="0"/>
              </a:spcBef>
              <a:spcAft>
                <a:spcPts val="0"/>
              </a:spcAft>
              <a:buNone/>
            </a:pPr>
            <a:r>
              <a:rPr lang="en"/>
              <a:t>(read). Now, you have often inherited methods from parent classes. You need to test those in the child as well.</a:t>
            </a:r>
            <a:endParaRPr/>
          </a:p>
          <a:p>
            <a:pPr indent="0" lvl="0" marL="0" rtl="0" algn="l">
              <a:spcBef>
                <a:spcPts val="0"/>
              </a:spcBef>
              <a:spcAft>
                <a:spcPts val="0"/>
              </a:spcAft>
              <a:buNone/>
            </a:pPr>
            <a:r>
              <a:rPr lang="en"/>
              <a:t>Inheritance makes testing of classes a little more complicated.. You can’t test a function in the parent class and assume it also works in any subclasses. You make assumptions in the parent that may not be true in the child, and the outcome of a function might depend on other functions that are different or have been overridden in the child. So, anytime that a function is inherited, you still need to test it in the context of the class that has inherited that function.</a:t>
            </a:r>
            <a:endParaRPr/>
          </a:p>
          <a:p>
            <a:pPr indent="0" lvl="0" marL="0" rtl="0" algn="l">
              <a:spcBef>
                <a:spcPts val="0"/>
              </a:spcBef>
              <a:spcAft>
                <a:spcPts val="0"/>
              </a:spcAft>
              <a:buNone/>
            </a:pPr>
            <a:r>
              <a:rPr lang="en"/>
              <a:t>(read).</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adf504ea5_0_3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df504ea5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 mentioned the idea of testing units in isolation a couple of times. The thing is that objects are often tightly interconnected, and when a problem occurs, it’s often hard to figure out where exactly the problem is coming from. Especially when parts of your system are closely linked with other objects. You might even have faults in both objects, and it only gets harder to isolate issues the more dependency links you have. If you are testing a method that depends on another methods, and that method depends on another method, you can see where this is going. It’s in your interest to try to test these units in as much isolation as is possible. Now, (read). For instance, </a:t>
            </a:r>
            <a:r>
              <a:rPr lang="en">
                <a:solidFill>
                  <a:schemeClr val="dk1"/>
                </a:solidFill>
              </a:rPr>
              <a:t>Your class might need to read from a non-existent database.</a:t>
            </a:r>
            <a:endParaRPr>
              <a:solidFill>
                <a:schemeClr val="dk1"/>
              </a:solidFill>
            </a:endParaRPr>
          </a:p>
          <a:p>
            <a:pPr indent="0" lvl="0" marL="0" rtl="0" algn="l">
              <a:spcBef>
                <a:spcPts val="0"/>
              </a:spcBef>
              <a:spcAft>
                <a:spcPts val="0"/>
              </a:spcAft>
              <a:buNone/>
            </a:pPr>
            <a:r>
              <a:rPr lang="en"/>
              <a:t>may need to mock (read)</a:t>
            </a:r>
            <a:endParaRPr/>
          </a:p>
          <a:p>
            <a:pPr indent="0" lvl="0" marL="0" rtl="0" algn="l">
              <a:spcBef>
                <a:spcPts val="0"/>
              </a:spcBef>
              <a:spcAft>
                <a:spcPts val="0"/>
              </a:spcAft>
              <a:buNone/>
            </a:pPr>
            <a:r>
              <a:rPr lang="en"/>
              <a:t>For example, if your object calls a database, your mocked database might only contain a couple of hand-written data items. Therefore, you do not need to depend on other components that may not be finished or may not have been satisfactorily tested. </a:t>
            </a:r>
            <a:endParaRPr/>
          </a:p>
          <a:p>
            <a:pPr indent="0" lvl="0" marL="0" rtl="0" algn="l">
              <a:spcBef>
                <a:spcPts val="0"/>
              </a:spcBef>
              <a:spcAft>
                <a:spcPts val="0"/>
              </a:spcAft>
              <a:buNone/>
            </a:pPr>
            <a:r>
              <a:rPr lang="en"/>
              <a:t>Mock objects are often used to substitute in data or results that you know are right, but they are also a cool tool for testing because - even if you do have that component working -  you can create a mock object to simulate abnormal behavior or rare events, make sure you hit those boundary cases.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640d132e4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640d132e4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read)</a:t>
            </a:r>
            <a:endParaRPr/>
          </a:p>
          <a:p>
            <a:pPr indent="0" lvl="0" marL="0" rtl="0" algn="l">
              <a:spcBef>
                <a:spcPts val="0"/>
              </a:spcBef>
              <a:spcAft>
                <a:spcPts val="0"/>
              </a:spcAft>
              <a:buNone/>
            </a:pPr>
            <a:r>
              <a:rPr lang="en"/>
              <a:t>(read) - we have some contract defined by which you access a subsystem, some top-level class or defined set of methods</a:t>
            </a:r>
            <a:endParaRPr/>
          </a:p>
          <a:p>
            <a:pPr indent="0" lvl="0" marL="0" rtl="0" algn="l">
              <a:spcBef>
                <a:spcPts val="0"/>
              </a:spcBef>
              <a:spcAft>
                <a:spcPts val="0"/>
              </a:spcAft>
              <a:buNone/>
            </a:pPr>
            <a:r>
              <a:rPr lang="en"/>
              <a:t>(read)</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adf504ea5_0_3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adf504ea5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read, read)</a:t>
            </a:r>
            <a:endParaRPr/>
          </a:p>
          <a:p>
            <a:pPr indent="0" lvl="0" marL="0" rtl="0" algn="l">
              <a:spcBef>
                <a:spcPts val="0"/>
              </a:spcBef>
              <a:spcAft>
                <a:spcPts val="0"/>
              </a:spcAft>
              <a:buNone/>
            </a:pPr>
            <a:r>
              <a:rPr lang="en"/>
              <a:t>Errors in their combined behavior - errors in the interface these combined objects form - are not caught by unit testing because they only emerge when you combine these objects together, when they interact at runtime.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g15bec5e7b0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bec5e7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Today, we are going to reintroduce idea of testing, go over some terminology, and lay out the fundamentals of the process.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Google Shape;389;gadf504ea5_0_3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adf504ea5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I say interface, I don’t always mean a piece of java code labeled interface, I mean that we have some clearly defined way to access the functionality offered by a subsystems or even the system as a whole. How these combined units are accessed from the outside. There are four main types of interfaces</a:t>
            </a:r>
            <a:endParaRPr/>
          </a:p>
          <a:p>
            <a:pPr indent="0" lvl="0" marL="0" rtl="0" algn="l">
              <a:spcBef>
                <a:spcPts val="0"/>
              </a:spcBef>
              <a:spcAft>
                <a:spcPts val="0"/>
              </a:spcAft>
              <a:buNone/>
            </a:pPr>
            <a:r>
              <a:rPr lang="en"/>
              <a:t>(read) - that is, what arguments do you pass to a function? </a:t>
            </a:r>
            <a:endParaRPr/>
          </a:p>
          <a:p>
            <a:pPr indent="0" lvl="0" marL="0" rtl="0" algn="l">
              <a:spcBef>
                <a:spcPts val="0"/>
              </a:spcBef>
              <a:spcAft>
                <a:spcPts val="0"/>
              </a:spcAft>
              <a:buNone/>
            </a:pPr>
            <a:r>
              <a:rPr lang="en"/>
              <a:t>(read 2-4)</a:t>
            </a:r>
            <a:endParaRPr/>
          </a:p>
          <a:p>
            <a:pPr indent="0" lvl="0" marL="0" rtl="0" algn="l">
              <a:spcBef>
                <a:spcPts val="0"/>
              </a:spcBef>
              <a:spcAft>
                <a:spcPts val="0"/>
              </a:spcAft>
              <a:buNone/>
            </a:pPr>
            <a:r>
              <a:rPr lang="en"/>
              <a:t>(read 5) - when you have a class that acts as the door to a subsystem -(read 6-8)</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adf504ea5_0_3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df504ea5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1 -2) the different subsystems don’t talk directly, but instead make changes and read from the central data.</a:t>
            </a:r>
            <a:endParaRPr/>
          </a:p>
          <a:p>
            <a:pPr indent="0" lvl="0" marL="0" rtl="0" algn="l">
              <a:spcBef>
                <a:spcPts val="0"/>
              </a:spcBef>
              <a:spcAft>
                <a:spcPts val="0"/>
              </a:spcAft>
              <a:buNone/>
            </a:pPr>
            <a:r>
              <a:rPr lang="en"/>
              <a:t>(read 3-4). It’s important to look at how you can corrupt that data </a:t>
            </a:r>
            <a:endParaRPr/>
          </a:p>
          <a:p>
            <a:pPr indent="0" lvl="0" marL="0" rtl="0" algn="l">
              <a:spcBef>
                <a:spcPts val="0"/>
              </a:spcBef>
              <a:spcAft>
                <a:spcPts val="0"/>
              </a:spcAft>
              <a:buNone/>
            </a:pPr>
            <a:r>
              <a:rPr lang="en"/>
              <a:t>(read 5-7)</a:t>
            </a:r>
            <a:endParaRPr/>
          </a:p>
          <a:p>
            <a:pPr indent="0" lvl="0" marL="0" rtl="0" algn="l">
              <a:spcBef>
                <a:spcPts val="0"/>
              </a:spcBef>
              <a:spcAft>
                <a:spcPts val="0"/>
              </a:spcAft>
              <a:buNone/>
            </a:pPr>
            <a:r>
              <a:rPr lang="en"/>
              <a:t>Common when you have multiple processes that need to synchronize from time to time, but mostly run independently and can’t be expected to immediately respond to a method call.</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2" name="Shape 402"/>
        <p:cNvGrpSpPr/>
        <p:nvPr/>
      </p:nvGrpSpPr>
      <p:grpSpPr>
        <a:xfrm>
          <a:off x="0" y="0"/>
          <a:ext cx="0" cy="0"/>
          <a:chOff x="0" y="0"/>
          <a:chExt cx="0" cy="0"/>
        </a:xfrm>
      </p:grpSpPr>
      <p:sp>
        <p:nvSpPr>
          <p:cNvPr id="403" name="Google Shape;403;gadf504ea5_0_3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df504ea5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Interface errors are one of the most common forms of error in complex systems. These usually fall into three types.</a:t>
            </a:r>
            <a:endParaRPr/>
          </a:p>
          <a:p>
            <a:pPr indent="0" lvl="0" marL="0" rtl="0" algn="l">
              <a:spcBef>
                <a:spcPts val="0"/>
              </a:spcBef>
              <a:spcAft>
                <a:spcPts val="0"/>
              </a:spcAft>
              <a:buNone/>
            </a:pPr>
            <a:r>
              <a:rPr lang="en"/>
              <a:t>(read)</a:t>
            </a:r>
            <a:endParaRPr/>
          </a:p>
          <a:p>
            <a:pPr indent="0" lvl="0" marL="0" rtl="0" algn="l">
              <a:spcBef>
                <a:spcPts val="0"/>
              </a:spcBef>
              <a:spcAft>
                <a:spcPts val="0"/>
              </a:spcAft>
              <a:buNone/>
            </a:pPr>
            <a:r>
              <a:rPr lang="en"/>
              <a:t>(read). So, as a result, the behavior returned from the called component was not what was expected, causing the wrong outcome from the calling component.  An example of this might be if you called a binary search from a component and fed it an unordered array. Well, binary search assumes you’ve already sorted the array, so it will return the wrong result. </a:t>
            </a:r>
            <a:endParaRPr/>
          </a:p>
          <a:p>
            <a:pPr indent="0" lvl="0" marL="0" rtl="0" algn="l">
              <a:spcBef>
                <a:spcPts val="0"/>
              </a:spcBef>
              <a:spcAft>
                <a:spcPts val="0"/>
              </a:spcAft>
              <a:buNone/>
            </a:pPr>
            <a:r>
              <a:rPr lang="en"/>
              <a:t>(read)</a:t>
            </a:r>
            <a:endParaRPr/>
          </a:p>
          <a:p>
            <a:pPr indent="0" lvl="0" marL="0" rtl="0" algn="l">
              <a:spcBef>
                <a:spcPts val="0"/>
              </a:spcBef>
              <a:spcAft>
                <a:spcPts val="0"/>
              </a:spcAft>
              <a:buNone/>
            </a:pPr>
            <a:r>
              <a:rPr lang="en"/>
              <a:t>You need to watch out for all three of these, and write tests to account for them.</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9" name="Shape 409"/>
        <p:cNvGrpSpPr/>
        <p:nvPr/>
      </p:nvGrpSpPr>
      <p:grpSpPr>
        <a:xfrm>
          <a:off x="0" y="0"/>
          <a:ext cx="0" cy="0"/>
          <a:chOff x="0" y="0"/>
          <a:chExt cx="0" cy="0"/>
        </a:xfrm>
      </p:grpSpPr>
      <p:sp>
        <p:nvSpPr>
          <p:cNvPr id="410" name="Google Shape;410;gadf504ea5_0_3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df504ea5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a:p>
            <a:pPr indent="0" lvl="0" marL="0" rtl="0" algn="l">
              <a:spcBef>
                <a:spcPts val="0"/>
              </a:spcBef>
              <a:spcAft>
                <a:spcPts val="0"/>
              </a:spcAft>
              <a:buNone/>
            </a:pPr>
            <a:r>
              <a:rPr lang="en"/>
              <a:t>last point - The different team member part is important. Often, the developer or team responsible for a component tests that component, but what happens when different teams combine their components together? Who is responsible for testing their interactions? That’s one of those tricky planning questions to watch out for - it’s easy to assign people to work on different parts of a system, but you need to keep an eye on how they merge their work together.</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6" name="Shape 416"/>
        <p:cNvGrpSpPr/>
        <p:nvPr/>
      </p:nvGrpSpPr>
      <p:grpSpPr>
        <a:xfrm>
          <a:off x="0" y="0"/>
          <a:ext cx="0" cy="0"/>
          <a:chOff x="0" y="0"/>
          <a:chExt cx="0" cy="0"/>
        </a:xfrm>
      </p:grpSpPr>
      <p:sp>
        <p:nvSpPr>
          <p:cNvPr id="417" name="Google Shape;417;gadf504ea5_0_4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adf504ea5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we’ve tested the system at all levels, it’s ready to release? Right? Well, not quite yet. we can reasonably make an argument for verification at this point - we have evidence that the specifications have been met. But, we still have the all-important question of validation. Does it meet the needs of the users? </a:t>
            </a:r>
            <a:endParaRPr/>
          </a:p>
          <a:p>
            <a:pPr indent="0" lvl="0" marL="0" rtl="0" algn="l">
              <a:spcBef>
                <a:spcPts val="0"/>
              </a:spcBef>
              <a:spcAft>
                <a:spcPts val="0"/>
              </a:spcAft>
              <a:buNone/>
            </a:pPr>
            <a:r>
              <a:rPr lang="en"/>
              <a:t>Acceptance testing is essential. Not only should they have an opportunity for feedback, but also because all sorts of faults only emerge in the wild. Users will put your system through more scenarios than you’d ever expect, they will (read)</a:t>
            </a:r>
            <a:endParaRPr/>
          </a:p>
          <a:p>
            <a:pPr indent="0" lvl="0" marL="0" rtl="0" algn="l">
              <a:spcBef>
                <a:spcPts val="0"/>
              </a:spcBef>
              <a:spcAft>
                <a:spcPts val="0"/>
              </a:spcAft>
              <a:buNone/>
            </a:pPr>
            <a:r>
              <a:rPr lang="en"/>
              <a:t>(read last point)</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3" name="Shape 423"/>
        <p:cNvGrpSpPr/>
        <p:nvPr/>
      </p:nvGrpSpPr>
      <p:grpSpPr>
        <a:xfrm>
          <a:off x="0" y="0"/>
          <a:ext cx="0" cy="0"/>
          <a:chOff x="0" y="0"/>
          <a:chExt cx="0" cy="0"/>
        </a:xfrm>
      </p:grpSpPr>
      <p:sp>
        <p:nvSpPr>
          <p:cNvPr id="424" name="Google Shape;424;gadf504ea5_0_4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adf504ea5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a:t>
            </a:r>
            <a:endParaRPr/>
          </a:p>
          <a:p>
            <a:pPr indent="0" lvl="0" marL="0" rtl="0" algn="l">
              <a:spcBef>
                <a:spcPts val="0"/>
              </a:spcBef>
              <a:spcAft>
                <a:spcPts val="0"/>
              </a:spcAft>
              <a:buNone/>
            </a:pPr>
            <a:r>
              <a:rPr lang="en"/>
              <a:t>alpha - read - this is usuallythe first stage of user-involvement. You gather a very small group of interested users and almost work them into the team - you get feedback from them, bug reports, and requests - then act on them. Alpha testing can begin relatively early if you’ve building incrementally more complete builds.</a:t>
            </a:r>
            <a:endParaRPr/>
          </a:p>
          <a:p>
            <a:pPr indent="0" lvl="0" marL="0" rtl="0" algn="l">
              <a:spcBef>
                <a:spcPts val="0"/>
              </a:spcBef>
              <a:spcAft>
                <a:spcPts val="0"/>
              </a:spcAft>
              <a:buNone/>
            </a:pPr>
            <a:r>
              <a:rPr lang="en"/>
              <a:t>beta - read - beta testing follows up later with a larger group of users. These are still interested customers - they often volunteer to test for the chance to try the software early. This is a good chance to try out the software in a larger variety of computing environments and put it under more stress.</a:t>
            </a:r>
            <a:endParaRPr/>
          </a:p>
          <a:p>
            <a:pPr indent="0" lvl="0" marL="0" rtl="0" algn="l">
              <a:spcBef>
                <a:spcPts val="0"/>
              </a:spcBef>
              <a:spcAft>
                <a:spcPts val="0"/>
              </a:spcAft>
              <a:buNone/>
            </a:pPr>
            <a:r>
              <a:rPr lang="en"/>
              <a:t>acceptance- read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0" name="Shape 430"/>
        <p:cNvGrpSpPr/>
        <p:nvPr/>
      </p:nvGrpSpPr>
      <p:grpSpPr>
        <a:xfrm>
          <a:off x="0" y="0"/>
          <a:ext cx="0" cy="0"/>
          <a:chOff x="0" y="0"/>
          <a:chExt cx="0" cy="0"/>
        </a:xfrm>
      </p:grpSpPr>
      <p:sp>
        <p:nvSpPr>
          <p:cNvPr id="431" name="Google Shape;431;gadf504ea5_0_4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adf504ea5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Acceptance testing typically follows six stages.</a:t>
            </a:r>
            <a:endParaRPr/>
          </a:p>
          <a:p>
            <a:pPr indent="0" lvl="0" marL="0" rtl="0" algn="l">
              <a:spcBef>
                <a:spcPts val="0"/>
              </a:spcBef>
              <a:spcAft>
                <a:spcPts val="0"/>
              </a:spcAft>
              <a:buNone/>
            </a:pPr>
            <a:r>
              <a:rPr lang="en"/>
              <a:t>- Early in the development process, ideally when signing the contract to build the software, you should (read)</a:t>
            </a:r>
            <a:endParaRPr/>
          </a:p>
          <a:p>
            <a:pPr indent="0" lvl="0" marL="0" rtl="0" algn="l">
              <a:spcBef>
                <a:spcPts val="0"/>
              </a:spcBef>
              <a:spcAft>
                <a:spcPts val="0"/>
              </a:spcAft>
              <a:buNone/>
            </a:pPr>
            <a:r>
              <a:rPr lang="en"/>
              <a:t>- (read) risks- system crashes, or inadequate performance - and how those can be mitigated.</a:t>
            </a:r>
            <a:endParaRPr/>
          </a:p>
          <a:p>
            <a:pPr indent="0" lvl="0" marL="0" rtl="0" algn="l">
              <a:spcBef>
                <a:spcPts val="0"/>
              </a:spcBef>
              <a:spcAft>
                <a:spcPts val="0"/>
              </a:spcAft>
              <a:buNone/>
            </a:pPr>
            <a:r>
              <a:rPr lang="en"/>
              <a:t>- (read). The risk in acceptance testing is that it is hard to establish objective acceptance criteria. There is room for argument. Try to avoid criteria that are entirely at the users whims. Making a strong verification argument can help here in stating your case.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adf504ea5_0_4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adf504ea5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(read). </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4dbe942e81_0_269: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4dbe942e81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Through testing, we want to evenutally prove that the software is dependable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f7dcbcb19_0_1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f7dcbcb19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15bec5e7b0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bec5e7b0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Verification and validation are two essential activities (read)</a:t>
            </a:r>
            <a:endParaRPr>
              <a:solidFill>
                <a:schemeClr val="dk1"/>
              </a:solidFill>
            </a:endParaRPr>
          </a:p>
          <a:p>
            <a:pPr indent="0" lvl="0" marL="0" rtl="0" algn="just">
              <a:lnSpc>
                <a:spcPct val="115000"/>
              </a:lnSpc>
              <a:spcBef>
                <a:spcPts val="0"/>
              </a:spcBef>
              <a:spcAft>
                <a:spcPts val="0"/>
              </a:spcAft>
              <a:buNone/>
            </a:pPr>
            <a:r>
              <a:rPr lang="en">
                <a:solidFill>
                  <a:schemeClr val="dk1"/>
                </a:solidFill>
              </a:rPr>
              <a:t>These sound similar, but they’re a little different. </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f7dcbcb19_0_1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f7dcbcb19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simplest of these properties is correctness - (read 1). By definition, a specification divides all system behaviors into two classes - sucessful or correct executions and failures, or incorrect executions. All possible behaviors of a correct system result successful executions. </a:t>
            </a:r>
            <a:endParaRPr/>
          </a:p>
          <a:p>
            <a:pPr indent="0" lvl="0" marL="0" rtl="0" algn="l">
              <a:spcBef>
                <a:spcPts val="0"/>
              </a:spcBef>
              <a:spcAft>
                <a:spcPts val="0"/>
              </a:spcAft>
              <a:buNone/>
            </a:pPr>
            <a:r>
              <a:rPr lang="en"/>
              <a:t>(read rest)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gf7dcbcb19_0_1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f7dcbcb19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we often aim for reliability as an approximation of acceptable correctness. </a:t>
            </a:r>
            <a:endParaRPr/>
          </a:p>
          <a:p>
            <a:pPr indent="0" lvl="0" marL="0" rtl="0" algn="l">
              <a:spcBef>
                <a:spcPts val="0"/>
              </a:spcBef>
              <a:spcAft>
                <a:spcPts val="0"/>
              </a:spcAft>
              <a:buNone/>
            </a:pPr>
            <a:r>
              <a:rPr lang="en"/>
              <a:t>(read 2-5)</a:t>
            </a:r>
            <a:endParaRPr/>
          </a:p>
          <a:p>
            <a:pPr indent="0" lvl="0" marL="0" rtl="0" algn="l">
              <a:spcBef>
                <a:spcPts val="0"/>
              </a:spcBef>
              <a:spcAft>
                <a:spcPts val="0"/>
              </a:spcAft>
              <a:buNone/>
            </a:pPr>
            <a:r>
              <a:rPr lang="en"/>
              <a:t>Some users might never trigger a crash, while some might see crashes all the time. That’s why it’s important to consider how the system is interacted with in measuring reliability. You cannot establish a general level of reliability, but you can establish reliability levels for certain types of users and use that as an approximation of correctness.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1" name="Shape 471"/>
        <p:cNvGrpSpPr/>
        <p:nvPr/>
      </p:nvGrpSpPr>
      <p:grpSpPr>
        <a:xfrm>
          <a:off x="0" y="0"/>
          <a:ext cx="0" cy="0"/>
          <a:chOff x="0" y="0"/>
          <a:chExt cx="0" cy="0"/>
        </a:xfrm>
      </p:grpSpPr>
      <p:sp>
        <p:nvSpPr>
          <p:cNvPr id="472" name="Google Shape;472;gf7dcbcb19_0_1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f7dcbcb19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Those definitions of correctness and reliability have two weaknesses - first, success or failure is relative to a specification, they are only as strong as the specification. If you have a badly-written spec, then it’s easy to say you are correct and reliable. It’s all relative. Second, they make no distinction between failures that are minorly annoying and failures that are life-threatening. Not all faults are equal in the effect they have when a failure occurs. For some kinds of systems, it is really important to consider the severity of a fault. Our last two properties - safety and robustness - do just that.</a:t>
            </a:r>
            <a:endParaRPr/>
          </a:p>
          <a:p>
            <a:pPr indent="0" lvl="0" marL="0" rtl="0" algn="l">
              <a:spcBef>
                <a:spcPts val="0"/>
              </a:spcBef>
              <a:spcAft>
                <a:spcPts val="0"/>
              </a:spcAft>
              <a:buNone/>
            </a:pPr>
            <a:r>
              <a:rPr lang="en"/>
              <a:t>(read 3), where, by hazard, I mean any undesirable situation. It might be annoying any time your word processor crashes, but it it corrupts your document - preventing recovery - then that is a hazard you want to avoid. In an infusion pump or a respirator, you basically want to avoid anything that could crash the system at all. </a:t>
            </a:r>
            <a:endParaRPr/>
          </a:p>
          <a:p>
            <a:pPr indent="0" lvl="0" marL="0" rtl="0" algn="l">
              <a:spcBef>
                <a:spcPts val="0"/>
              </a:spcBef>
              <a:spcAft>
                <a:spcPts val="0"/>
              </a:spcAft>
              <a:buNone/>
            </a:pPr>
            <a:r>
              <a:rPr lang="en"/>
              <a:t>(read 6-7)</a:t>
            </a:r>
            <a:endParaRPr/>
          </a:p>
          <a:p>
            <a:pPr indent="0" lvl="0" marL="0" rtl="0" algn="l">
              <a:spcBef>
                <a:spcPts val="0"/>
              </a:spcBef>
              <a:spcAft>
                <a:spcPts val="0"/>
              </a:spcAft>
              <a:buNone/>
            </a:pPr>
            <a:r>
              <a:rPr lang="en"/>
              <a:t>By ignoring other elements, a safety specification is often easier to analyze. And, by looking at it in isolation, you can better think through hazards and how to avoid them.</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8" name="Shape 478"/>
        <p:cNvGrpSpPr/>
        <p:nvPr/>
      </p:nvGrpSpPr>
      <p:grpSpPr>
        <a:xfrm>
          <a:off x="0" y="0"/>
          <a:ext cx="0" cy="0"/>
          <a:chOff x="0" y="0"/>
          <a:chExt cx="0" cy="0"/>
        </a:xfrm>
      </p:grpSpPr>
      <p:sp>
        <p:nvSpPr>
          <p:cNvPr id="479" name="Google Shape;479;gf7dcbcb19_0_2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f7dcbcb19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But, it’s not reasonable to expect file changes to save when there’s no harddrive space, or money to be dispensed by an atm when there is none in the machine, or a sale to take place when there’s no network connection or too many server connections. Software that is “correct” might still fail. When you design software ,when you write a specification, you make assumptions on how the software will operate and be used. When those assumptions are violated, the software will fail. In those situations, how it fails becomes important.</a:t>
            </a:r>
            <a:endParaRPr/>
          </a:p>
          <a:p>
            <a:pPr indent="0" lvl="0" marL="0" rtl="0" algn="l">
              <a:spcBef>
                <a:spcPts val="0"/>
              </a:spcBef>
              <a:spcAft>
                <a:spcPts val="0"/>
              </a:spcAft>
              <a:buNone/>
            </a:pPr>
            <a:r>
              <a:rPr lang="en"/>
              <a:t>(read 3)</a:t>
            </a:r>
            <a:endParaRPr/>
          </a:p>
          <a:p>
            <a:pPr indent="0" lvl="0" marL="0" rtl="0" algn="l">
              <a:spcBef>
                <a:spcPts val="0"/>
              </a:spcBef>
              <a:spcAft>
                <a:spcPts val="0"/>
              </a:spcAft>
              <a:buNone/>
            </a:pPr>
            <a:r>
              <a:rPr lang="en"/>
              <a:t>Safety is a form of robustness, but in safety, you try to avoid situations where you would f ail altogether. When designing software to be robust, you accept that failure might occur. Instead, you try to control how it fails. You can design software to be able to recover some portion of a document after the power is cut, or a webpage that will turn away users when load is too high.</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5" name="Shape 485"/>
        <p:cNvGrpSpPr/>
        <p:nvPr/>
      </p:nvGrpSpPr>
      <p:grpSpPr>
        <a:xfrm>
          <a:off x="0" y="0"/>
          <a:ext cx="0" cy="0"/>
          <a:chOff x="0" y="0"/>
          <a:chExt cx="0" cy="0"/>
        </a:xfrm>
      </p:grpSpPr>
      <p:sp>
        <p:nvSpPr>
          <p:cNvPr id="486" name="Google Shape;486;gf7dcbcb19_0_2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f7dcbcb1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2" name="Shape 492"/>
        <p:cNvGrpSpPr/>
        <p:nvPr/>
      </p:nvGrpSpPr>
      <p:grpSpPr>
        <a:xfrm>
          <a:off x="0" y="0"/>
          <a:ext cx="0" cy="0"/>
          <a:chOff x="0" y="0"/>
          <a:chExt cx="0" cy="0"/>
        </a:xfrm>
      </p:grpSpPr>
      <p:sp>
        <p:nvSpPr>
          <p:cNvPr id="493" name="Google Shape;493;gadf504ea5_0_4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adf504ea5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(read). </a:t>
            </a:r>
            <a:endParaRPr/>
          </a:p>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15bec5e7b0_0_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15bec5e7b0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(read). </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15bec5e7b0_0_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5bec5e7b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Barry Boehm - the guy who invented the term and what we think of as the practice of “software engineering” today - came up with the most succinct definitions of each.  (read)</a:t>
            </a:r>
            <a:endParaRPr>
              <a:solidFill>
                <a:schemeClr val="dk1"/>
              </a:solidFill>
            </a:endParaRPr>
          </a:p>
          <a:p>
            <a:pPr indent="0" lvl="0" marL="0" rtl="0" algn="just">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15bec5e7b0_0_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bec5e7b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Verification asks if (read). Usually, at the beginning of a project, we lay out a set of requirement specifications. We state the set of properties that define how the software’s functionality will work. What defines correct behavior? What equations are used? What properties must not be violated? Then, once we build the code, we want to go back and see if the code meets these properties. If it doesn’t, then the code is wrong - whether it crashes or not, it doesn’t do what it was supposed to do. So, verification is how we argue that the software meets its specification.</a:t>
            </a:r>
            <a:endParaRPr>
              <a:solidFill>
                <a:schemeClr val="dk1"/>
              </a:solidFill>
            </a:endParaRPr>
          </a:p>
          <a:p>
            <a:pPr indent="0" lvl="0" marL="0" rtl="0" algn="l">
              <a:spcBef>
                <a:spcPts val="0"/>
              </a:spcBef>
              <a:spcAft>
                <a:spcPts val="0"/>
              </a:spcAft>
              <a:buNone/>
            </a:pPr>
            <a:r>
              <a:rPr lang="en">
                <a:solidFill>
                  <a:schemeClr val="dk1"/>
                </a:solidFill>
              </a:rPr>
              <a:t>That said (read 2) - verification is something we do all the time in software development, because we constantly move from plan to reality, and we need to be able to step back and check whether we have remained consistent throughout the process. (read examples) </a:t>
            </a:r>
            <a:endParaRPr>
              <a:solidFill>
                <a:schemeClr val="dk1"/>
              </a:solidFill>
            </a:endParaRPr>
          </a:p>
          <a:p>
            <a:pPr indent="0" lvl="0" marL="0" rtl="0" algn="l">
              <a:spcBef>
                <a:spcPts val="0"/>
              </a:spcBef>
              <a:spcAft>
                <a:spcPts val="0"/>
              </a:spcAft>
              <a:buNone/>
            </a:pPr>
            <a:r>
              <a:rPr lang="en">
                <a:solidFill>
                  <a:schemeClr val="dk1"/>
                </a:solidFill>
              </a:rPr>
              <a:t>In any of these cases, verification is a check of consistency between two descriptions. It is an empirical activity - an experiment we can conduct.</a:t>
            </a:r>
            <a:endParaRPr>
              <a:solidFill>
                <a:schemeClr val="dk1"/>
              </a:solidFill>
            </a:endParaRPr>
          </a:p>
          <a:p>
            <a:pPr indent="0" lvl="0" marL="0" rtl="0" algn="l">
              <a:spcBef>
                <a:spcPts val="0"/>
              </a:spcBef>
              <a:spcAft>
                <a:spcPts val="0"/>
              </a:spcAft>
              <a:buNone/>
            </a:pPr>
            <a:r>
              <a:rPr lang="en">
                <a:solidFill>
                  <a:schemeClr val="dk1"/>
                </a:solidFill>
              </a:rPr>
              <a:t>(read)</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15bec5e7b0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5bec5e7b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Validation asks a broader question - (read 1-2)</a:t>
            </a:r>
            <a:endParaRPr>
              <a:solidFill>
                <a:schemeClr val="dk1"/>
              </a:solidFill>
            </a:endParaRPr>
          </a:p>
          <a:p>
            <a:pPr indent="0" lvl="0" marL="0" rtl="0" algn="l">
              <a:spcBef>
                <a:spcPts val="0"/>
              </a:spcBef>
              <a:spcAft>
                <a:spcPts val="0"/>
              </a:spcAft>
              <a:buNone/>
            </a:pPr>
            <a:r>
              <a:rPr lang="en">
                <a:solidFill>
                  <a:schemeClr val="dk1"/>
                </a:solidFill>
              </a:rPr>
              <a:t>(read). A specification is one view of how to solve a problem. The trouble is that solution might not actually achieve the goals that the users want fulfilled. (read 4-5) The software works, under the conditions we set. We can argue that with no problem. That said, it doesn’t do what the users actually want, so we didn’t build the right software.</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15bec5e7b0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5bec5e7b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(read 1-4) talk about people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point of both verification and validation is ensuring that the software we’re building works. If it doesn’t, we’ve wasted our time, we’re trying to sell a product no one wants or can use.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Ultimately, the point of both is to answer the big, nebulous question of whether the software is correct and ready for release, but at two different scopes. </a:t>
            </a:r>
            <a:endParaRPr>
              <a:solidFill>
                <a:schemeClr val="dk1"/>
              </a:solidFill>
            </a:endParaRPr>
          </a:p>
          <a:p>
            <a:pPr indent="0" lvl="0" marL="0" rtl="0" algn="l">
              <a:spcBef>
                <a:spcPts val="0"/>
              </a:spcBef>
              <a:spcAft>
                <a:spcPts val="0"/>
              </a:spcAft>
              <a:buNone/>
            </a:pPr>
            <a:r>
              <a:rPr lang="en">
                <a:solidFill>
                  <a:schemeClr val="dk1"/>
                </a:solidFill>
              </a:rPr>
              <a:t>(read rest)</a:t>
            </a:r>
            <a:endParaRPr>
              <a:solidFill>
                <a:schemeClr val="dk1"/>
              </a:solidFill>
            </a:endParaRPr>
          </a:p>
          <a:p>
            <a:pPr indent="0" lvl="0" marL="0" rtl="0" algn="l">
              <a:spcBef>
                <a:spcPts val="0"/>
              </a:spcBef>
              <a:spcAft>
                <a:spcPts val="0"/>
              </a:spcAft>
              <a:buNone/>
            </a:pPr>
            <a:br>
              <a:rPr lang="en">
                <a:solidFill>
                  <a:schemeClr val="dk1"/>
                </a:solidFill>
              </a:rPr>
            </a:b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Testing Fundamentals</a:t>
            </a:r>
            <a:endParaRPr sz="48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6 - 02/06/2019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Verification and Validation: </a:t>
            </a:r>
            <a:br>
              <a:rPr lang="en"/>
            </a:br>
            <a:r>
              <a:rPr lang="en"/>
              <a:t>Motivation</a:t>
            </a:r>
            <a:endParaRPr/>
          </a:p>
        </p:txBody>
      </p:sp>
      <p:sp>
        <p:nvSpPr>
          <p:cNvPr id="112" name="Google Shape;112;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sz="2800"/>
              <a:t>Which is more important?</a:t>
            </a:r>
            <a:endParaRPr b="1" sz="2800"/>
          </a:p>
          <a:p>
            <a:pPr indent="-406400" lvl="0" marL="457200" marR="0" rtl="0" algn="l">
              <a:lnSpc>
                <a:spcPct val="100000"/>
              </a:lnSpc>
              <a:spcBef>
                <a:spcPts val="600"/>
              </a:spcBef>
              <a:spcAft>
                <a:spcPts val="0"/>
              </a:spcAft>
              <a:buSzPts val="2800"/>
              <a:buChar char="●"/>
            </a:pPr>
            <a:r>
              <a:rPr lang="en" sz="2800"/>
              <a:t>Both are important.</a:t>
            </a:r>
            <a:endParaRPr sz="2800"/>
          </a:p>
          <a:p>
            <a:pPr indent="-368300" lvl="1" marL="914400" marR="0" rtl="0" algn="l">
              <a:lnSpc>
                <a:spcPct val="100000"/>
              </a:lnSpc>
              <a:spcBef>
                <a:spcPts val="0"/>
              </a:spcBef>
              <a:spcAft>
                <a:spcPts val="0"/>
              </a:spcAft>
              <a:buSzPts val="2200"/>
              <a:buChar char="○"/>
            </a:pPr>
            <a:r>
              <a:rPr lang="en" sz="2200"/>
              <a:t>A well-verified system might not meet the user’s needs.</a:t>
            </a:r>
            <a:endParaRPr sz="2200"/>
          </a:p>
          <a:p>
            <a:pPr indent="-368300" lvl="1" marL="914400" marR="0" rtl="0" algn="l">
              <a:lnSpc>
                <a:spcPct val="100000"/>
              </a:lnSpc>
              <a:spcBef>
                <a:spcPts val="0"/>
              </a:spcBef>
              <a:spcAft>
                <a:spcPts val="0"/>
              </a:spcAft>
              <a:buSzPts val="2200"/>
              <a:buChar char="○"/>
            </a:pPr>
            <a:r>
              <a:rPr lang="en" sz="2200"/>
              <a:t>A system can’t meet the user’s needs unless it is well-constructed.</a:t>
            </a:r>
            <a:endParaRPr sz="2200"/>
          </a:p>
          <a:p>
            <a:pPr indent="0" lvl="0" marL="0" marR="0" rtl="0" algn="l">
              <a:lnSpc>
                <a:spcPct val="100000"/>
              </a:lnSpc>
              <a:spcBef>
                <a:spcPts val="600"/>
              </a:spcBef>
              <a:spcAft>
                <a:spcPts val="0"/>
              </a:spcAft>
              <a:buNone/>
            </a:pPr>
            <a:r>
              <a:rPr b="1" lang="en" sz="2800"/>
              <a:t>When do you perform V&amp;V?</a:t>
            </a:r>
            <a:endParaRPr sz="2800"/>
          </a:p>
          <a:p>
            <a:pPr indent="-406400" lvl="0" marL="457200" marR="0" rtl="0" algn="l">
              <a:lnSpc>
                <a:spcPct val="100000"/>
              </a:lnSpc>
              <a:spcBef>
                <a:spcPts val="600"/>
              </a:spcBef>
              <a:spcAft>
                <a:spcPts val="0"/>
              </a:spcAft>
              <a:buSzPts val="2800"/>
              <a:buChar char="●"/>
            </a:pPr>
            <a:r>
              <a:rPr lang="en" sz="2800"/>
              <a:t>Constantly, throughout development.</a:t>
            </a:r>
            <a:endParaRPr sz="2800"/>
          </a:p>
          <a:p>
            <a:pPr indent="-381000" lvl="1" marL="914400" marR="0" rtl="0" algn="l">
              <a:lnSpc>
                <a:spcPct val="100000"/>
              </a:lnSpc>
              <a:spcBef>
                <a:spcPts val="0"/>
              </a:spcBef>
              <a:spcAft>
                <a:spcPts val="0"/>
              </a:spcAft>
              <a:buSzPts val="2400"/>
              <a:buChar char="○"/>
            </a:pPr>
            <a:r>
              <a:rPr lang="en"/>
              <a:t>Verification requires specifications, but can begin then and be executed throughout development.</a:t>
            </a:r>
            <a:endParaRPr/>
          </a:p>
          <a:p>
            <a:pPr indent="-381000" lvl="1" marL="914400" marR="0" rtl="0" algn="l">
              <a:lnSpc>
                <a:spcPct val="100000"/>
              </a:lnSpc>
              <a:spcBef>
                <a:spcPts val="0"/>
              </a:spcBef>
              <a:spcAft>
                <a:spcPts val="0"/>
              </a:spcAft>
              <a:buSzPts val="2400"/>
              <a:buChar char="○"/>
            </a:pPr>
            <a:r>
              <a:rPr lang="en"/>
              <a:t>Validation can start at any time by seeking feedback.</a:t>
            </a:r>
            <a:endParaRPr/>
          </a:p>
        </p:txBody>
      </p:sp>
      <p:sp>
        <p:nvSpPr>
          <p:cNvPr id="113" name="Google Shape;113;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1"/>
                                        <p:tgtEl>
                                          <p:spTgt spid="1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1"/>
                                        <p:tgtEl>
                                          <p:spTgt spid="1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animEffect filter="fade" transition="in">
                                      <p:cBhvr>
                                        <p:cTn dur="1"/>
                                        <p:tgtEl>
                                          <p:spTgt spid="1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7" st="7"/>
                                            </p:txEl>
                                          </p:spTgt>
                                        </p:tgtEl>
                                        <p:attrNameLst>
                                          <p:attrName>style.visibility</p:attrName>
                                        </p:attrNameLst>
                                      </p:cBhvr>
                                      <p:to>
                                        <p:strVal val="visible"/>
                                      </p:to>
                                    </p:set>
                                    <p:animEffect filter="fade" transition="in">
                                      <p:cBhvr>
                                        <p:cTn dur="1"/>
                                        <p:tgtEl>
                                          <p:spTgt spid="112">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Required Level of V&amp;V</a:t>
            </a:r>
            <a:endParaRPr/>
          </a:p>
        </p:txBody>
      </p:sp>
      <p:sp>
        <p:nvSpPr>
          <p:cNvPr id="119" name="Google Shape;119;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600"/>
              <a:t>The goal of V&amp;V is to establish confidence that the system is “fit for purpose.” </a:t>
            </a:r>
            <a:endParaRPr sz="2600"/>
          </a:p>
          <a:p>
            <a:pPr indent="0" lvl="0" marL="0" marR="0" rtl="0" algn="l">
              <a:lnSpc>
                <a:spcPct val="100000"/>
              </a:lnSpc>
              <a:spcBef>
                <a:spcPts val="600"/>
              </a:spcBef>
              <a:spcAft>
                <a:spcPts val="0"/>
              </a:spcAft>
              <a:buNone/>
            </a:pPr>
            <a:r>
              <a:rPr lang="en" sz="2600"/>
              <a:t>How confident do you need to be? Depends on:</a:t>
            </a:r>
            <a:endParaRPr sz="2600"/>
          </a:p>
          <a:p>
            <a:pPr indent="-393700" lvl="0" marL="457200" marR="0" rtl="0" algn="l">
              <a:lnSpc>
                <a:spcPct val="100000"/>
              </a:lnSpc>
              <a:spcBef>
                <a:spcPts val="600"/>
              </a:spcBef>
              <a:spcAft>
                <a:spcPts val="0"/>
              </a:spcAft>
              <a:buSzPts val="2600"/>
              <a:buChar char="●"/>
            </a:pPr>
            <a:r>
              <a:rPr b="1" lang="en" sz="2600"/>
              <a:t>Software Purpose: </a:t>
            </a:r>
            <a:r>
              <a:rPr lang="en" sz="2600"/>
              <a:t>The more critical the software, the more important that it is reliable.</a:t>
            </a:r>
            <a:endParaRPr sz="2600"/>
          </a:p>
          <a:p>
            <a:pPr indent="-393700" lvl="0" marL="457200" marR="0" rtl="0" algn="l">
              <a:lnSpc>
                <a:spcPct val="100000"/>
              </a:lnSpc>
              <a:spcBef>
                <a:spcPts val="0"/>
              </a:spcBef>
              <a:spcAft>
                <a:spcPts val="0"/>
              </a:spcAft>
              <a:buSzPts val="2600"/>
              <a:buChar char="●"/>
            </a:pPr>
            <a:r>
              <a:rPr b="1" lang="en" sz="2600"/>
              <a:t>User Expectations:</a:t>
            </a:r>
            <a:r>
              <a:rPr lang="en" sz="2600"/>
              <a:t> When a new system is installed, how willing are users to tolerate bugs because benefits outweigh cost of failure recovery.</a:t>
            </a:r>
            <a:endParaRPr sz="2600"/>
          </a:p>
          <a:p>
            <a:pPr indent="-393700" lvl="0" marL="457200" marR="0" rtl="0" algn="l">
              <a:lnSpc>
                <a:spcPct val="100000"/>
              </a:lnSpc>
              <a:spcBef>
                <a:spcPts val="0"/>
              </a:spcBef>
              <a:spcAft>
                <a:spcPts val="0"/>
              </a:spcAft>
              <a:buSzPts val="2600"/>
              <a:buChar char="●"/>
            </a:pPr>
            <a:r>
              <a:rPr b="1" lang="en" sz="2600"/>
              <a:t>Marketing Environment:</a:t>
            </a:r>
            <a:r>
              <a:rPr lang="en" sz="2600"/>
              <a:t> Must take into account competing products - features and cost - and speed to market.</a:t>
            </a:r>
            <a:endParaRPr sz="2600"/>
          </a:p>
        </p:txBody>
      </p:sp>
      <p:sp>
        <p:nvSpPr>
          <p:cNvPr id="120" name="Google Shape;120;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Questions</a:t>
            </a:r>
            <a:endParaRPr/>
          </a:p>
        </p:txBody>
      </p:sp>
      <p:sp>
        <p:nvSpPr>
          <p:cNvPr id="126" name="Google Shape;126;p20"/>
          <p:cNvSpPr txBox="1"/>
          <p:nvPr>
            <p:ph idx="1" type="body"/>
          </p:nvPr>
        </p:nvSpPr>
        <p:spPr>
          <a:xfrm>
            <a:off x="457200" y="1600200"/>
            <a:ext cx="81558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AutoNum type="arabicPeriod"/>
            </a:pPr>
            <a:r>
              <a:rPr lang="en" sz="2800"/>
              <a:t>When do verification and validation start? When are they complete?</a:t>
            </a:r>
            <a:endParaRPr sz="2800"/>
          </a:p>
          <a:p>
            <a:pPr indent="-406400" lvl="0" marL="457200" marR="0" rtl="0" algn="l">
              <a:lnSpc>
                <a:spcPct val="100000"/>
              </a:lnSpc>
              <a:spcBef>
                <a:spcPts val="0"/>
              </a:spcBef>
              <a:spcAft>
                <a:spcPts val="0"/>
              </a:spcAft>
              <a:buSzPts val="2800"/>
              <a:buAutoNum type="arabicPeriod"/>
            </a:pPr>
            <a:r>
              <a:rPr lang="en" sz="2800"/>
              <a:t>What techniques should be applied to obtain acceptable quality at an acceptable cost?</a:t>
            </a:r>
            <a:endParaRPr sz="2800"/>
          </a:p>
          <a:p>
            <a:pPr indent="-406400" lvl="0" marL="457200" marR="0" rtl="0" algn="l">
              <a:lnSpc>
                <a:spcPct val="100000"/>
              </a:lnSpc>
              <a:spcBef>
                <a:spcPts val="0"/>
              </a:spcBef>
              <a:spcAft>
                <a:spcPts val="0"/>
              </a:spcAft>
              <a:buSzPts val="2800"/>
              <a:buAutoNum type="arabicPeriod"/>
            </a:pPr>
            <a:r>
              <a:rPr lang="en" sz="2800"/>
              <a:t>How can we assess readiness for release?</a:t>
            </a:r>
            <a:endParaRPr sz="2800"/>
          </a:p>
          <a:p>
            <a:pPr indent="-406400" lvl="0" marL="457200" marR="0" rtl="0" algn="l">
              <a:lnSpc>
                <a:spcPct val="100000"/>
              </a:lnSpc>
              <a:spcBef>
                <a:spcPts val="0"/>
              </a:spcBef>
              <a:spcAft>
                <a:spcPts val="0"/>
              </a:spcAft>
              <a:buSzPts val="2800"/>
              <a:buAutoNum type="arabicPeriod"/>
            </a:pPr>
            <a:r>
              <a:rPr lang="en" sz="2800"/>
              <a:t>How can we control the quality of successive releases?</a:t>
            </a:r>
            <a:endParaRPr sz="2800"/>
          </a:p>
          <a:p>
            <a:pPr indent="-406400" lvl="0" marL="457200" marR="0" rtl="0" algn="l">
              <a:lnSpc>
                <a:spcPct val="100000"/>
              </a:lnSpc>
              <a:spcBef>
                <a:spcPts val="0"/>
              </a:spcBef>
              <a:spcAft>
                <a:spcPts val="0"/>
              </a:spcAft>
              <a:buSzPts val="2800"/>
              <a:buAutoNum type="arabicPeriod"/>
            </a:pPr>
            <a:r>
              <a:rPr lang="en" sz="2800"/>
              <a:t>How can the development process be improved to make verification more effective (in cost and impact)?</a:t>
            </a:r>
            <a:endParaRPr sz="2800"/>
          </a:p>
          <a:p>
            <a:pPr indent="0" lvl="0" marL="0" marR="0" rtl="0" algn="l">
              <a:lnSpc>
                <a:spcPct val="100000"/>
              </a:lnSpc>
              <a:spcBef>
                <a:spcPts val="600"/>
              </a:spcBef>
              <a:spcAft>
                <a:spcPts val="0"/>
              </a:spcAft>
              <a:buNone/>
            </a:pPr>
            <a:r>
              <a:t/>
            </a:r>
            <a:endParaRPr sz="2800"/>
          </a:p>
          <a:p>
            <a:pPr indent="0" lvl="0" marL="0" marR="0" rtl="0" algn="l">
              <a:lnSpc>
                <a:spcPct val="100000"/>
              </a:lnSpc>
              <a:spcBef>
                <a:spcPts val="600"/>
              </a:spcBef>
              <a:spcAft>
                <a:spcPts val="0"/>
              </a:spcAft>
              <a:buNone/>
            </a:pPr>
            <a:r>
              <a:t/>
            </a:r>
            <a:endParaRPr sz="2800"/>
          </a:p>
        </p:txBody>
      </p:sp>
      <p:sp>
        <p:nvSpPr>
          <p:cNvPr id="127" name="Google Shape;127;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When Does V&amp;V Start?</a:t>
            </a:r>
            <a:endParaRPr/>
          </a:p>
        </p:txBody>
      </p:sp>
      <p:sp>
        <p:nvSpPr>
          <p:cNvPr id="133" name="Google Shape;133;p21"/>
          <p:cNvSpPr txBox="1"/>
          <p:nvPr>
            <p:ph idx="1" type="body"/>
          </p:nvPr>
        </p:nvSpPr>
        <p:spPr>
          <a:xfrm>
            <a:off x="457200" y="1600200"/>
            <a:ext cx="81558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SzPts val="2800"/>
              <a:buChar char="●"/>
            </a:pPr>
            <a:r>
              <a:rPr lang="en" sz="2800"/>
              <a:t>V&amp;V starts as soon as the project starts.</a:t>
            </a:r>
            <a:endParaRPr sz="2800"/>
          </a:p>
          <a:p>
            <a:pPr indent="-406400" lvl="0" marL="457200" marR="0" rtl="0" algn="l">
              <a:lnSpc>
                <a:spcPct val="100000"/>
              </a:lnSpc>
              <a:spcBef>
                <a:spcPts val="0"/>
              </a:spcBef>
              <a:spcAft>
                <a:spcPts val="0"/>
              </a:spcAft>
              <a:buSzPts val="2800"/>
              <a:buChar char="●"/>
            </a:pPr>
            <a:r>
              <a:rPr lang="en" sz="2800"/>
              <a:t>Feasibility studies must consider quality assessment.</a:t>
            </a:r>
            <a:endParaRPr sz="2800"/>
          </a:p>
          <a:p>
            <a:pPr indent="-406400" lvl="0" marL="457200" marR="0" rtl="0" algn="l">
              <a:lnSpc>
                <a:spcPct val="100000"/>
              </a:lnSpc>
              <a:spcBef>
                <a:spcPts val="0"/>
              </a:spcBef>
              <a:spcAft>
                <a:spcPts val="0"/>
              </a:spcAft>
              <a:buSzPts val="2800"/>
              <a:buChar char="●"/>
            </a:pPr>
            <a:r>
              <a:rPr lang="en" sz="2800"/>
              <a:t>Requirement specifications can be used to derive test cases.</a:t>
            </a:r>
            <a:endParaRPr sz="2800"/>
          </a:p>
          <a:p>
            <a:pPr indent="-406400" lvl="0" marL="457200" marR="0" rtl="0" algn="l">
              <a:lnSpc>
                <a:spcPct val="100000"/>
              </a:lnSpc>
              <a:spcBef>
                <a:spcPts val="0"/>
              </a:spcBef>
              <a:spcAft>
                <a:spcPts val="0"/>
              </a:spcAft>
              <a:buSzPts val="2800"/>
              <a:buChar char="●"/>
            </a:pPr>
            <a:r>
              <a:rPr lang="en" sz="2800"/>
              <a:t>Design can be verified against requirements.</a:t>
            </a:r>
            <a:endParaRPr sz="2800"/>
          </a:p>
          <a:p>
            <a:pPr indent="-406400" lvl="0" marL="457200" marR="0" rtl="0" algn="l">
              <a:lnSpc>
                <a:spcPct val="100000"/>
              </a:lnSpc>
              <a:spcBef>
                <a:spcPts val="0"/>
              </a:spcBef>
              <a:spcAft>
                <a:spcPts val="0"/>
              </a:spcAft>
              <a:buSzPts val="2800"/>
              <a:buChar char="●"/>
            </a:pPr>
            <a:r>
              <a:rPr lang="en" sz="2800"/>
              <a:t>Code can be verified against design and requirements.</a:t>
            </a:r>
            <a:endParaRPr sz="2800"/>
          </a:p>
          <a:p>
            <a:pPr indent="-406400" lvl="0" marL="457200" rtl="0" algn="l">
              <a:spcBef>
                <a:spcPts val="0"/>
              </a:spcBef>
              <a:spcAft>
                <a:spcPts val="0"/>
              </a:spcAft>
              <a:buSzPts val="2800"/>
              <a:buChar char="●"/>
            </a:pPr>
            <a:r>
              <a:rPr lang="en" sz="2800"/>
              <a:t>Feedback can be sought from stakeholders at any time.</a:t>
            </a:r>
            <a:endParaRPr sz="2800"/>
          </a:p>
          <a:p>
            <a:pPr indent="0" lvl="0" marL="0" marR="0" rtl="0" algn="l">
              <a:lnSpc>
                <a:spcPct val="100000"/>
              </a:lnSpc>
              <a:spcBef>
                <a:spcPts val="600"/>
              </a:spcBef>
              <a:spcAft>
                <a:spcPts val="0"/>
              </a:spcAft>
              <a:buNone/>
            </a:pPr>
            <a:r>
              <a:t/>
            </a:r>
            <a:endParaRPr sz="2800"/>
          </a:p>
          <a:p>
            <a:pPr indent="0" lvl="0" marL="0" marR="0" rtl="0" algn="l">
              <a:lnSpc>
                <a:spcPct val="100000"/>
              </a:lnSpc>
              <a:spcBef>
                <a:spcPts val="600"/>
              </a:spcBef>
              <a:spcAft>
                <a:spcPts val="0"/>
              </a:spcAft>
              <a:buNone/>
            </a:pPr>
            <a:r>
              <a:t/>
            </a:r>
            <a:endParaRPr sz="2800"/>
          </a:p>
        </p:txBody>
      </p:sp>
      <p:sp>
        <p:nvSpPr>
          <p:cNvPr id="134" name="Google Shape;134;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Perfect Verification</a:t>
            </a:r>
            <a:endParaRPr/>
          </a:p>
        </p:txBody>
      </p:sp>
      <p:sp>
        <p:nvSpPr>
          <p:cNvPr id="140" name="Google Shape;140;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For physical domains, verification consists of calculating proofs of correctness. </a:t>
            </a:r>
            <a:endParaRPr/>
          </a:p>
          <a:p>
            <a:pPr indent="-419100" lvl="0" marL="457200" marR="0" rtl="0" algn="l">
              <a:lnSpc>
                <a:spcPct val="100000"/>
              </a:lnSpc>
              <a:spcBef>
                <a:spcPts val="0"/>
              </a:spcBef>
              <a:spcAft>
                <a:spcPts val="0"/>
              </a:spcAft>
              <a:buSzPts val="3000"/>
              <a:buChar char="●"/>
            </a:pPr>
            <a:r>
              <a:rPr lang="en"/>
              <a:t>Given a precise specification and a program, we should be able to do the same… Right?</a:t>
            </a:r>
            <a:endParaRPr/>
          </a:p>
          <a:p>
            <a:pPr indent="-381000" lvl="1" marL="914400" marR="0" rtl="0" algn="l">
              <a:lnSpc>
                <a:spcPct val="100000"/>
              </a:lnSpc>
              <a:spcBef>
                <a:spcPts val="0"/>
              </a:spcBef>
              <a:spcAft>
                <a:spcPts val="0"/>
              </a:spcAft>
              <a:buSzPts val="2400"/>
              <a:buChar char="○"/>
            </a:pPr>
            <a:r>
              <a:rPr lang="en"/>
              <a:t>Verification is an instance of the halting problem.</a:t>
            </a:r>
            <a:endParaRPr/>
          </a:p>
          <a:p>
            <a:pPr indent="-381000" lvl="1" marL="914400" marR="0" rtl="0" algn="l">
              <a:lnSpc>
                <a:spcPct val="100000"/>
              </a:lnSpc>
              <a:spcBef>
                <a:spcPts val="0"/>
              </a:spcBef>
              <a:spcAft>
                <a:spcPts val="0"/>
              </a:spcAft>
              <a:buSzPts val="2400"/>
              <a:buChar char="○"/>
            </a:pPr>
            <a:r>
              <a:rPr lang="en"/>
              <a:t>For each verification technique, there is at least one program for which the technique cannot obtain an answer in finite time.</a:t>
            </a:r>
            <a:endParaRPr/>
          </a:p>
          <a:p>
            <a:pPr indent="-381000" lvl="2" marL="1371600" marR="0" rtl="0" algn="l">
              <a:lnSpc>
                <a:spcPct val="100000"/>
              </a:lnSpc>
              <a:spcBef>
                <a:spcPts val="0"/>
              </a:spcBef>
              <a:spcAft>
                <a:spcPts val="0"/>
              </a:spcAft>
              <a:buSzPts val="2400"/>
              <a:buChar char="■"/>
            </a:pPr>
            <a:r>
              <a:rPr lang="en"/>
              <a:t>Testing - cannot exhaustively try all inputs.</a:t>
            </a:r>
            <a:endParaRPr/>
          </a:p>
          <a:p>
            <a:pPr indent="-381000" lvl="1" marL="914400" marR="0" rtl="0" algn="l">
              <a:lnSpc>
                <a:spcPct val="100000"/>
              </a:lnSpc>
              <a:spcBef>
                <a:spcPts val="0"/>
              </a:spcBef>
              <a:spcAft>
                <a:spcPts val="0"/>
              </a:spcAft>
              <a:buSzPts val="2400"/>
              <a:buChar char="○"/>
            </a:pPr>
            <a:r>
              <a:rPr lang="en"/>
              <a:t>We must accept some degree of inaccuracy.</a:t>
            </a:r>
            <a:endParaRPr/>
          </a:p>
        </p:txBody>
      </p:sp>
      <p:sp>
        <p:nvSpPr>
          <p:cNvPr id="141" name="Google Shape;141;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Can We Assess the Readiness of a Product?</a:t>
            </a:r>
            <a:endParaRPr/>
          </a:p>
        </p:txBody>
      </p:sp>
      <p:sp>
        <p:nvSpPr>
          <p:cNvPr id="147" name="Google Shape;147;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Identifying faults is useful, but finding all faults is nearly impossible.</a:t>
            </a:r>
            <a:endParaRPr/>
          </a:p>
          <a:p>
            <a:pPr indent="-419100" lvl="0" marL="457200" marR="0" rtl="0" algn="l">
              <a:lnSpc>
                <a:spcPct val="100000"/>
              </a:lnSpc>
              <a:spcBef>
                <a:spcPts val="0"/>
              </a:spcBef>
              <a:spcAft>
                <a:spcPts val="0"/>
              </a:spcAft>
              <a:buSzPts val="3000"/>
              <a:buChar char="●"/>
            </a:pPr>
            <a:r>
              <a:rPr lang="en"/>
              <a:t>Instead, need to decide when to stop verification and validation.</a:t>
            </a:r>
            <a:endParaRPr/>
          </a:p>
          <a:p>
            <a:pPr indent="-419100" lvl="0" marL="457200" marR="0" rtl="0" algn="l">
              <a:lnSpc>
                <a:spcPct val="100000"/>
              </a:lnSpc>
              <a:spcBef>
                <a:spcPts val="0"/>
              </a:spcBef>
              <a:spcAft>
                <a:spcPts val="0"/>
              </a:spcAft>
              <a:buSzPts val="3000"/>
              <a:buChar char="●"/>
            </a:pPr>
            <a:r>
              <a:rPr lang="en"/>
              <a:t>Need to establish criteria for acceptance. </a:t>
            </a:r>
            <a:endParaRPr/>
          </a:p>
          <a:p>
            <a:pPr indent="-381000" lvl="1" marL="914400" marR="0" rtl="0" algn="l">
              <a:lnSpc>
                <a:spcPct val="100000"/>
              </a:lnSpc>
              <a:spcBef>
                <a:spcPts val="0"/>
              </a:spcBef>
              <a:spcAft>
                <a:spcPts val="0"/>
              </a:spcAft>
              <a:buSzPts val="2400"/>
              <a:buChar char="○"/>
            </a:pPr>
            <a:r>
              <a:rPr lang="en"/>
              <a:t>How good is “good enough”?</a:t>
            </a:r>
            <a:endParaRPr/>
          </a:p>
          <a:p>
            <a:pPr indent="-419100" lvl="0" marL="457200" marR="0" rtl="0" algn="l">
              <a:lnSpc>
                <a:spcPct val="100000"/>
              </a:lnSpc>
              <a:spcBef>
                <a:spcPts val="0"/>
              </a:spcBef>
              <a:spcAft>
                <a:spcPts val="0"/>
              </a:spcAft>
              <a:buSzPts val="3000"/>
              <a:buChar char="●"/>
            </a:pPr>
            <a:r>
              <a:rPr lang="en"/>
              <a:t>One option is to measure dependability (availability, mean time between failures, etc) and set a “acceptability threshold”.</a:t>
            </a:r>
            <a:endParaRPr/>
          </a:p>
        </p:txBody>
      </p:sp>
      <p:sp>
        <p:nvSpPr>
          <p:cNvPr id="148" name="Google Shape;148;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Product Readiness</a:t>
            </a:r>
            <a:endParaRPr/>
          </a:p>
        </p:txBody>
      </p:sp>
      <p:sp>
        <p:nvSpPr>
          <p:cNvPr id="154" name="Google Shape;154;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Another option is to put it in the hands of human users.</a:t>
            </a:r>
            <a:endParaRPr/>
          </a:p>
          <a:p>
            <a:pPr indent="-419100" lvl="0" marL="457200" marR="0" rtl="0" algn="l">
              <a:lnSpc>
                <a:spcPct val="100000"/>
              </a:lnSpc>
              <a:spcBef>
                <a:spcPts val="0"/>
              </a:spcBef>
              <a:spcAft>
                <a:spcPts val="0"/>
              </a:spcAft>
              <a:buSzPts val="3000"/>
              <a:buChar char="●"/>
            </a:pPr>
            <a:r>
              <a:rPr lang="en"/>
              <a:t>Alpha/Beta Testing - invite a small group of users to start using the product, have them report feedback and faults. Use this to judge product readiness. </a:t>
            </a:r>
            <a:endParaRPr/>
          </a:p>
          <a:p>
            <a:pPr indent="-381000" lvl="1" marL="914400" marR="0" rtl="0" algn="l">
              <a:lnSpc>
                <a:spcPct val="100000"/>
              </a:lnSpc>
              <a:spcBef>
                <a:spcPts val="0"/>
              </a:spcBef>
              <a:spcAft>
                <a:spcPts val="0"/>
              </a:spcAft>
              <a:buSzPts val="2400"/>
              <a:buChar char="○"/>
            </a:pPr>
            <a:r>
              <a:rPr lang="en"/>
              <a:t>Can make use of dependability metrics for a quantitative judgement (metric &gt; threshold).</a:t>
            </a:r>
            <a:endParaRPr/>
          </a:p>
          <a:p>
            <a:pPr indent="-381000" lvl="1" marL="914400" marR="0" rtl="0" algn="l">
              <a:lnSpc>
                <a:spcPct val="100000"/>
              </a:lnSpc>
              <a:spcBef>
                <a:spcPts val="0"/>
              </a:spcBef>
              <a:spcAft>
                <a:spcPts val="0"/>
              </a:spcAft>
              <a:buSzPts val="2400"/>
              <a:buChar char="○"/>
            </a:pPr>
            <a:r>
              <a:rPr lang="en"/>
              <a:t>Can make use of surveys as a qualitative judgement (are the users happy with the current product?)</a:t>
            </a:r>
            <a:endParaRPr/>
          </a:p>
        </p:txBody>
      </p:sp>
      <p:sp>
        <p:nvSpPr>
          <p:cNvPr id="155" name="Google Shape;155;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Ensuring the Quality of Successive Releases</a:t>
            </a:r>
            <a:endParaRPr/>
          </a:p>
        </p:txBody>
      </p:sp>
      <p:sp>
        <p:nvSpPr>
          <p:cNvPr id="161" name="Google Shape;161;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Verification and validation do not end with the release of the software.</a:t>
            </a:r>
            <a:endParaRPr/>
          </a:p>
          <a:p>
            <a:pPr indent="-381000" lvl="1" marL="914400" marR="0" rtl="0" algn="l">
              <a:lnSpc>
                <a:spcPct val="100000"/>
              </a:lnSpc>
              <a:spcBef>
                <a:spcPts val="0"/>
              </a:spcBef>
              <a:spcAft>
                <a:spcPts val="0"/>
              </a:spcAft>
              <a:buSzPts val="2400"/>
              <a:buChar char="○"/>
            </a:pPr>
            <a:r>
              <a:rPr lang="en"/>
              <a:t>Software evolves - new features, environmental adaptations, bug fixes.</a:t>
            </a:r>
            <a:endParaRPr/>
          </a:p>
          <a:p>
            <a:pPr indent="-381000" lvl="1" marL="914400" marR="0" rtl="0" algn="l">
              <a:lnSpc>
                <a:spcPct val="100000"/>
              </a:lnSpc>
              <a:spcBef>
                <a:spcPts val="0"/>
              </a:spcBef>
              <a:spcAft>
                <a:spcPts val="0"/>
              </a:spcAft>
              <a:buSzPts val="2400"/>
              <a:buChar char="○"/>
            </a:pPr>
            <a:r>
              <a:rPr lang="en"/>
              <a:t>Need to test code, retest old code, track changes.</a:t>
            </a:r>
            <a:endParaRPr/>
          </a:p>
          <a:p>
            <a:pPr indent="-419100" lvl="0" marL="457200" marR="0" rtl="0" algn="l">
              <a:lnSpc>
                <a:spcPct val="100000"/>
              </a:lnSpc>
              <a:spcBef>
                <a:spcPts val="0"/>
              </a:spcBef>
              <a:spcAft>
                <a:spcPts val="0"/>
              </a:spcAft>
              <a:buSzPts val="3000"/>
              <a:buChar char="●"/>
            </a:pPr>
            <a:r>
              <a:rPr lang="en"/>
              <a:t>Faults have not always been fixed before release. Do not forget those.</a:t>
            </a:r>
            <a:endParaRPr/>
          </a:p>
          <a:p>
            <a:pPr indent="-419100" lvl="0" marL="457200" marR="0" rtl="0" algn="l">
              <a:lnSpc>
                <a:spcPct val="100000"/>
              </a:lnSpc>
              <a:spcBef>
                <a:spcPts val="0"/>
              </a:spcBef>
              <a:spcAft>
                <a:spcPts val="0"/>
              </a:spcAft>
              <a:buSzPts val="3000"/>
              <a:buChar char="●"/>
            </a:pPr>
            <a:r>
              <a:rPr lang="en"/>
              <a:t>Regression Testing - when code changes, rerun tests to ensure that it still works.</a:t>
            </a:r>
            <a:endParaRPr/>
          </a:p>
          <a:p>
            <a:pPr indent="-381000" lvl="1" marL="914400" marR="0" rtl="0" algn="l">
              <a:lnSpc>
                <a:spcPct val="100000"/>
              </a:lnSpc>
              <a:spcBef>
                <a:spcPts val="0"/>
              </a:spcBef>
              <a:spcAft>
                <a:spcPts val="0"/>
              </a:spcAft>
              <a:buSzPts val="2400"/>
              <a:buChar char="○"/>
            </a:pPr>
            <a:r>
              <a:rPr lang="en"/>
              <a:t>As faults are repaired, add tests that exposed them to the suite.</a:t>
            </a:r>
            <a:endParaRPr/>
          </a:p>
        </p:txBody>
      </p:sp>
      <p:sp>
        <p:nvSpPr>
          <p:cNvPr id="162" name="Google Shape;162;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Improving the Development Process</a:t>
            </a:r>
            <a:endParaRPr/>
          </a:p>
        </p:txBody>
      </p:sp>
      <p:sp>
        <p:nvSpPr>
          <p:cNvPr id="168" name="Google Shape;168;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Try to learn from your mistakes in the next project.</a:t>
            </a:r>
            <a:endParaRPr/>
          </a:p>
          <a:p>
            <a:pPr indent="-419100" lvl="0" marL="457200" marR="0" rtl="0" algn="l">
              <a:lnSpc>
                <a:spcPct val="100000"/>
              </a:lnSpc>
              <a:spcBef>
                <a:spcPts val="0"/>
              </a:spcBef>
              <a:spcAft>
                <a:spcPts val="0"/>
              </a:spcAft>
              <a:buSzPts val="3000"/>
              <a:buChar char="●"/>
            </a:pPr>
            <a:r>
              <a:rPr lang="en"/>
              <a:t>Collect data during development.</a:t>
            </a:r>
            <a:endParaRPr/>
          </a:p>
          <a:p>
            <a:pPr indent="-381000" lvl="1" marL="914400" marR="0" rtl="0" algn="l">
              <a:lnSpc>
                <a:spcPct val="100000"/>
              </a:lnSpc>
              <a:spcBef>
                <a:spcPts val="0"/>
              </a:spcBef>
              <a:spcAft>
                <a:spcPts val="0"/>
              </a:spcAft>
              <a:buSzPts val="2400"/>
              <a:buChar char="○"/>
            </a:pPr>
            <a:r>
              <a:rPr lang="en"/>
              <a:t>Fault information, bug reports, project metrics (complexity, # classes, # lines of code, coverage of tests, etc.).</a:t>
            </a:r>
            <a:endParaRPr/>
          </a:p>
          <a:p>
            <a:pPr indent="-419100" lvl="0" marL="457200" marR="0" rtl="0" algn="l">
              <a:lnSpc>
                <a:spcPct val="100000"/>
              </a:lnSpc>
              <a:spcBef>
                <a:spcPts val="0"/>
              </a:spcBef>
              <a:spcAft>
                <a:spcPts val="0"/>
              </a:spcAft>
              <a:buSzPts val="3000"/>
              <a:buChar char="●"/>
            </a:pPr>
            <a:r>
              <a:rPr lang="en"/>
              <a:t>Classify faults into categories.</a:t>
            </a:r>
            <a:endParaRPr/>
          </a:p>
          <a:p>
            <a:pPr indent="-419100" lvl="0" marL="457200" marR="0" rtl="0" algn="l">
              <a:lnSpc>
                <a:spcPct val="100000"/>
              </a:lnSpc>
              <a:spcBef>
                <a:spcPts val="0"/>
              </a:spcBef>
              <a:spcAft>
                <a:spcPts val="0"/>
              </a:spcAft>
              <a:buSzPts val="3000"/>
              <a:buChar char="●"/>
            </a:pPr>
            <a:r>
              <a:rPr lang="en"/>
              <a:t>Look for common mistakes.</a:t>
            </a:r>
            <a:endParaRPr/>
          </a:p>
          <a:p>
            <a:pPr indent="-419100" lvl="0" marL="457200" marR="0" rtl="0" algn="l">
              <a:lnSpc>
                <a:spcPct val="100000"/>
              </a:lnSpc>
              <a:spcBef>
                <a:spcPts val="0"/>
              </a:spcBef>
              <a:spcAft>
                <a:spcPts val="0"/>
              </a:spcAft>
              <a:buSzPts val="3000"/>
              <a:buChar char="●"/>
            </a:pPr>
            <a:r>
              <a:rPr lang="en"/>
              <a:t>Learn how to avoid such mistakes.</a:t>
            </a:r>
            <a:endParaRPr/>
          </a:p>
          <a:p>
            <a:pPr indent="-419100" lvl="0" marL="457200" marR="0" rtl="0" algn="l">
              <a:lnSpc>
                <a:spcPct val="100000"/>
              </a:lnSpc>
              <a:spcBef>
                <a:spcPts val="0"/>
              </a:spcBef>
              <a:spcAft>
                <a:spcPts val="0"/>
              </a:spcAft>
              <a:buSzPts val="3000"/>
              <a:buChar char="●"/>
            </a:pPr>
            <a:r>
              <a:rPr lang="en"/>
              <a:t>Share information within your organization.</a:t>
            </a:r>
            <a:endParaRPr/>
          </a:p>
        </p:txBody>
      </p:sp>
      <p:sp>
        <p:nvSpPr>
          <p:cNvPr id="169" name="Google Shape;169;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ph idx="4294967295" type="title"/>
          </p:nvPr>
        </p:nvSpPr>
        <p:spPr>
          <a:xfrm>
            <a:off x="543450" y="2555975"/>
            <a:ext cx="7948500" cy="15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Software Testing:</a:t>
            </a:r>
            <a:endParaRPr sz="4800"/>
          </a:p>
          <a:p>
            <a:pPr indent="0" lvl="0" marL="0" rtl="0" algn="l">
              <a:spcBef>
                <a:spcPts val="0"/>
              </a:spcBef>
              <a:spcAft>
                <a:spcPts val="0"/>
              </a:spcAft>
              <a:buNone/>
            </a:pPr>
            <a:r>
              <a:rPr lang="en"/>
              <a:t>The Primary Verification Activity</a:t>
            </a:r>
            <a:endParaRPr/>
          </a:p>
        </p:txBody>
      </p:sp>
      <p:sp>
        <p:nvSpPr>
          <p:cNvPr id="175" name="Google Shape;175;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idx="4294967295" type="title"/>
          </p:nvPr>
        </p:nvSpPr>
        <p:spPr>
          <a:xfrm>
            <a:off x="543450" y="2555975"/>
            <a:ext cx="7948500" cy="15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When is software ready for release?</a:t>
            </a:r>
            <a:endParaRPr sz="4800"/>
          </a:p>
        </p:txBody>
      </p:sp>
      <p:sp>
        <p:nvSpPr>
          <p:cNvPr id="57" name="Google Shape;57;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Testing</a:t>
            </a:r>
            <a:endParaRPr/>
          </a:p>
        </p:txBody>
      </p:sp>
      <p:sp>
        <p:nvSpPr>
          <p:cNvPr id="181" name="Google Shape;181;p2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An investigation conducted to provide information about system quality.</a:t>
            </a:r>
            <a:endParaRPr/>
          </a:p>
          <a:p>
            <a:pPr indent="-419100" lvl="0" marL="457200" marR="0" rtl="0" algn="l">
              <a:lnSpc>
                <a:spcPct val="100000"/>
              </a:lnSpc>
              <a:spcBef>
                <a:spcPts val="0"/>
              </a:spcBef>
              <a:spcAft>
                <a:spcPts val="0"/>
              </a:spcAft>
              <a:buSzPts val="3000"/>
              <a:buChar char="●"/>
            </a:pPr>
            <a:r>
              <a:rPr lang="en"/>
              <a:t>Analysis of </a:t>
            </a:r>
            <a:r>
              <a:rPr i="1" lang="en"/>
              <a:t>sequences</a:t>
            </a:r>
            <a:r>
              <a:rPr lang="en"/>
              <a:t> of </a:t>
            </a:r>
            <a:r>
              <a:rPr b="1" lang="en"/>
              <a:t>stimuli</a:t>
            </a:r>
            <a:r>
              <a:rPr lang="en"/>
              <a:t> and </a:t>
            </a:r>
            <a:r>
              <a:rPr b="1" lang="en"/>
              <a:t>observations</a:t>
            </a:r>
            <a:r>
              <a:rPr lang="en"/>
              <a:t>.</a:t>
            </a:r>
            <a:endParaRPr/>
          </a:p>
          <a:p>
            <a:pPr indent="-381000" lvl="1" marL="914400" marR="0" rtl="0" algn="l">
              <a:lnSpc>
                <a:spcPct val="100000"/>
              </a:lnSpc>
              <a:spcBef>
                <a:spcPts val="0"/>
              </a:spcBef>
              <a:spcAft>
                <a:spcPts val="0"/>
              </a:spcAft>
              <a:buSzPts val="2400"/>
              <a:buChar char="○"/>
            </a:pPr>
            <a:r>
              <a:rPr lang="en"/>
              <a:t>We create </a:t>
            </a:r>
            <a:r>
              <a:rPr b="1" lang="en"/>
              <a:t>stimuli </a:t>
            </a:r>
            <a:r>
              <a:rPr lang="en"/>
              <a:t>that the system must react to.</a:t>
            </a:r>
            <a:endParaRPr/>
          </a:p>
          <a:p>
            <a:pPr indent="-381000" lvl="1" marL="914400" marR="0" rtl="0" algn="l">
              <a:lnSpc>
                <a:spcPct val="100000"/>
              </a:lnSpc>
              <a:spcBef>
                <a:spcPts val="0"/>
              </a:spcBef>
              <a:spcAft>
                <a:spcPts val="0"/>
              </a:spcAft>
              <a:buSzPts val="2400"/>
              <a:buChar char="○"/>
            </a:pPr>
            <a:r>
              <a:rPr lang="en"/>
              <a:t>We record </a:t>
            </a:r>
            <a:r>
              <a:rPr b="1" lang="en"/>
              <a:t>observations</a:t>
            </a:r>
            <a:r>
              <a:rPr lang="en"/>
              <a:t>, noting </a:t>
            </a:r>
            <a:r>
              <a:rPr i="1" lang="en"/>
              <a:t>how</a:t>
            </a:r>
            <a:r>
              <a:rPr lang="en"/>
              <a:t> the system reacted to the stimuli.</a:t>
            </a:r>
            <a:endParaRPr/>
          </a:p>
          <a:p>
            <a:pPr indent="-381000" lvl="1" marL="914400" marR="0" rtl="0" algn="l">
              <a:lnSpc>
                <a:spcPct val="100000"/>
              </a:lnSpc>
              <a:spcBef>
                <a:spcPts val="0"/>
              </a:spcBef>
              <a:spcAft>
                <a:spcPts val="0"/>
              </a:spcAft>
              <a:buSzPts val="2400"/>
              <a:buChar char="○"/>
            </a:pPr>
            <a:r>
              <a:rPr lang="en"/>
              <a:t>We issue judgements on the </a:t>
            </a:r>
            <a:r>
              <a:rPr i="1" lang="en"/>
              <a:t>correctness</a:t>
            </a:r>
            <a:r>
              <a:rPr lang="en"/>
              <a:t> of of the sequences observed. </a:t>
            </a:r>
            <a:endParaRPr/>
          </a:p>
        </p:txBody>
      </p:sp>
      <p:sp>
        <p:nvSpPr>
          <p:cNvPr id="182" name="Google Shape;182;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 Test?</a:t>
            </a:r>
            <a:endParaRPr/>
          </a:p>
        </p:txBody>
      </p:sp>
      <p:sp>
        <p:nvSpPr>
          <p:cNvPr id="188" name="Google Shape;188;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600"/>
              <a:t>During testing, we instrument the </a:t>
            </a:r>
            <a:r>
              <a:rPr b="1" lang="en" sz="2600"/>
              <a:t>system under test</a:t>
            </a:r>
            <a:r>
              <a:rPr lang="en" sz="2600"/>
              <a:t> and run </a:t>
            </a:r>
            <a:r>
              <a:rPr b="1" lang="en" sz="2600"/>
              <a:t>test cases.</a:t>
            </a:r>
            <a:r>
              <a:rPr lang="en" sz="2600"/>
              <a:t> </a:t>
            </a:r>
            <a:endParaRPr sz="2600"/>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sz="2600"/>
              <a:t>To test, we need:</a:t>
            </a:r>
            <a:endParaRPr sz="2600"/>
          </a:p>
          <a:p>
            <a:pPr indent="-381000" lvl="0" marL="457200" rtl="0" algn="l">
              <a:spcBef>
                <a:spcPts val="600"/>
              </a:spcBef>
              <a:spcAft>
                <a:spcPts val="0"/>
              </a:spcAft>
              <a:buSzPts val="2400"/>
              <a:buChar char="●"/>
            </a:pPr>
            <a:r>
              <a:rPr b="1" lang="en" sz="2400"/>
              <a:t>Test Input</a:t>
            </a:r>
            <a:r>
              <a:rPr lang="en" sz="2400"/>
              <a:t> - Stimuli fed to the system.</a:t>
            </a:r>
            <a:endParaRPr sz="2400"/>
          </a:p>
          <a:p>
            <a:pPr indent="-381000" lvl="0" marL="457200" rtl="0" algn="l">
              <a:spcBef>
                <a:spcPts val="0"/>
              </a:spcBef>
              <a:spcAft>
                <a:spcPts val="0"/>
              </a:spcAft>
              <a:buSzPts val="2400"/>
              <a:buChar char="●"/>
            </a:pPr>
            <a:r>
              <a:rPr b="1" lang="en" sz="2400"/>
              <a:t>Test Oracle </a:t>
            </a:r>
            <a:r>
              <a:rPr lang="en" sz="2400"/>
              <a:t>- The expected output, and a way to check whether the actual output matches the expected output.</a:t>
            </a:r>
            <a:endParaRPr sz="2400"/>
          </a:p>
          <a:p>
            <a:pPr indent="0" lvl="0" marL="0" rtl="0" algn="ctr">
              <a:spcBef>
                <a:spcPts val="600"/>
              </a:spcBef>
              <a:spcAft>
                <a:spcPts val="0"/>
              </a:spcAft>
              <a:buNone/>
            </a:pPr>
            <a:r>
              <a:t/>
            </a:r>
            <a:endParaRPr>
              <a:solidFill>
                <a:schemeClr val="dk2"/>
              </a:solidFill>
            </a:endParaRPr>
          </a:p>
        </p:txBody>
      </p:sp>
      <p:sp>
        <p:nvSpPr>
          <p:cNvPr id="189" name="Google Shape;189;p29"/>
          <p:cNvSpPr/>
          <p:nvPr/>
        </p:nvSpPr>
        <p:spPr>
          <a:xfrm>
            <a:off x="3161063" y="3096475"/>
            <a:ext cx="1014000" cy="8394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SUT</a:t>
            </a:r>
            <a:endParaRPr b="1"/>
          </a:p>
        </p:txBody>
      </p:sp>
      <p:sp>
        <p:nvSpPr>
          <p:cNvPr id="190" name="Google Shape;190;p29"/>
          <p:cNvSpPr/>
          <p:nvPr/>
        </p:nvSpPr>
        <p:spPr>
          <a:xfrm>
            <a:off x="1449263" y="3134575"/>
            <a:ext cx="763200" cy="7632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Input</a:t>
            </a:r>
            <a:endParaRPr b="1"/>
          </a:p>
        </p:txBody>
      </p:sp>
      <p:cxnSp>
        <p:nvCxnSpPr>
          <p:cNvPr id="191" name="Google Shape;191;p29"/>
          <p:cNvCxnSpPr>
            <a:endCxn id="189" idx="1"/>
          </p:cNvCxnSpPr>
          <p:nvPr/>
        </p:nvCxnSpPr>
        <p:spPr>
          <a:xfrm>
            <a:off x="2212463" y="3516175"/>
            <a:ext cx="948600" cy="0"/>
          </a:xfrm>
          <a:prstGeom prst="straightConnector1">
            <a:avLst/>
          </a:prstGeom>
          <a:noFill/>
          <a:ln cap="flat" cmpd="sng" w="19050">
            <a:solidFill>
              <a:schemeClr val="dk2"/>
            </a:solidFill>
            <a:prstDash val="solid"/>
            <a:round/>
            <a:headEnd len="med" w="med" type="none"/>
            <a:tailEnd len="med" w="med" type="triangle"/>
          </a:ln>
        </p:spPr>
      </p:cxnSp>
      <p:sp>
        <p:nvSpPr>
          <p:cNvPr id="192" name="Google Shape;192;p29"/>
          <p:cNvSpPr/>
          <p:nvPr/>
        </p:nvSpPr>
        <p:spPr>
          <a:xfrm>
            <a:off x="5297788" y="3455000"/>
            <a:ext cx="894300" cy="7632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Output</a:t>
            </a:r>
            <a:endParaRPr b="1"/>
          </a:p>
        </p:txBody>
      </p:sp>
      <p:sp>
        <p:nvSpPr>
          <p:cNvPr id="193" name="Google Shape;193;p29"/>
          <p:cNvSpPr/>
          <p:nvPr/>
        </p:nvSpPr>
        <p:spPr>
          <a:xfrm>
            <a:off x="5150638" y="2371375"/>
            <a:ext cx="1188600" cy="7632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Expected Output</a:t>
            </a:r>
            <a:endParaRPr b="1"/>
          </a:p>
        </p:txBody>
      </p:sp>
      <p:cxnSp>
        <p:nvCxnSpPr>
          <p:cNvPr id="194" name="Google Shape;194;p29"/>
          <p:cNvCxnSpPr>
            <a:stCxn id="189" idx="3"/>
            <a:endCxn id="192" idx="1"/>
          </p:cNvCxnSpPr>
          <p:nvPr/>
        </p:nvCxnSpPr>
        <p:spPr>
          <a:xfrm>
            <a:off x="4175062" y="3516175"/>
            <a:ext cx="1122600" cy="320400"/>
          </a:xfrm>
          <a:prstGeom prst="straightConnector1">
            <a:avLst/>
          </a:prstGeom>
          <a:noFill/>
          <a:ln cap="flat" cmpd="sng" w="19050">
            <a:solidFill>
              <a:schemeClr val="dk2"/>
            </a:solidFill>
            <a:prstDash val="solid"/>
            <a:round/>
            <a:headEnd len="med" w="med" type="none"/>
            <a:tailEnd len="med" w="med" type="triangle"/>
          </a:ln>
        </p:spPr>
      </p:cxnSp>
      <p:cxnSp>
        <p:nvCxnSpPr>
          <p:cNvPr id="195" name="Google Shape;195;p29"/>
          <p:cNvCxnSpPr>
            <a:stCxn id="193" idx="2"/>
            <a:endCxn id="192" idx="0"/>
          </p:cNvCxnSpPr>
          <p:nvPr/>
        </p:nvCxnSpPr>
        <p:spPr>
          <a:xfrm>
            <a:off x="5744938" y="3134575"/>
            <a:ext cx="0" cy="320400"/>
          </a:xfrm>
          <a:prstGeom prst="straightConnector1">
            <a:avLst/>
          </a:prstGeom>
          <a:noFill/>
          <a:ln cap="flat" cmpd="sng" w="19050">
            <a:solidFill>
              <a:schemeClr val="dk2"/>
            </a:solidFill>
            <a:prstDash val="solid"/>
            <a:round/>
            <a:headEnd len="med" w="med" type="triangle"/>
            <a:tailEnd len="med" w="med" type="triangle"/>
          </a:ln>
        </p:spPr>
      </p:cxnSp>
      <p:sp>
        <p:nvSpPr>
          <p:cNvPr id="196" name="Google Shape;196;p29"/>
          <p:cNvSpPr txBox="1"/>
          <p:nvPr/>
        </p:nvSpPr>
        <p:spPr>
          <a:xfrm>
            <a:off x="6126638" y="3159038"/>
            <a:ext cx="1799100" cy="27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Do they match?</a:t>
            </a:r>
            <a:endParaRPr/>
          </a:p>
        </p:txBody>
      </p:sp>
      <p:sp>
        <p:nvSpPr>
          <p:cNvPr id="197" name="Google Shape;197;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Anatomy of a Test Case</a:t>
            </a:r>
            <a:endParaRPr/>
          </a:p>
        </p:txBody>
      </p:sp>
      <p:sp>
        <p:nvSpPr>
          <p:cNvPr id="203" name="Google Shape;203;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0000"/>
              </a:buClr>
              <a:buSzPts val="3000"/>
              <a:buChar char="●"/>
            </a:pPr>
            <a:r>
              <a:rPr lang="en">
                <a:solidFill>
                  <a:srgbClr val="000000"/>
                </a:solidFill>
              </a:rPr>
              <a:t>Input</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Any required input data.</a:t>
            </a:r>
            <a:endParaRPr>
              <a:solidFill>
                <a:srgbClr val="000000"/>
              </a:solidFill>
            </a:endParaRPr>
          </a:p>
          <a:p>
            <a:pPr indent="-419100" lvl="0" marL="457200" rtl="0" algn="l">
              <a:spcBef>
                <a:spcPts val="0"/>
              </a:spcBef>
              <a:spcAft>
                <a:spcPts val="0"/>
              </a:spcAft>
              <a:buClr>
                <a:srgbClr val="000000"/>
              </a:buClr>
              <a:buSzPts val="3000"/>
              <a:buChar char="●"/>
            </a:pPr>
            <a:r>
              <a:rPr lang="en">
                <a:solidFill>
                  <a:srgbClr val="000000"/>
                </a:solidFill>
              </a:rPr>
              <a:t>Expected Output (Oracle)</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What </a:t>
            </a:r>
            <a:r>
              <a:rPr i="1" lang="en">
                <a:solidFill>
                  <a:srgbClr val="000000"/>
                </a:solidFill>
              </a:rPr>
              <a:t>should</a:t>
            </a:r>
            <a:r>
              <a:rPr lang="en">
                <a:solidFill>
                  <a:srgbClr val="000000"/>
                </a:solidFill>
              </a:rPr>
              <a:t> happen, i.e., values or exceptions.</a:t>
            </a:r>
            <a:endParaRPr>
              <a:solidFill>
                <a:srgbClr val="000000"/>
              </a:solidFill>
            </a:endParaRPr>
          </a:p>
          <a:p>
            <a:pPr indent="-419100" lvl="0" marL="457200" rtl="0" algn="l">
              <a:spcBef>
                <a:spcPts val="0"/>
              </a:spcBef>
              <a:spcAft>
                <a:spcPts val="0"/>
              </a:spcAft>
              <a:buClr>
                <a:srgbClr val="000000"/>
              </a:buClr>
              <a:buSzPts val="3000"/>
              <a:buChar char="●"/>
            </a:pPr>
            <a:r>
              <a:rPr lang="en">
                <a:solidFill>
                  <a:srgbClr val="000000"/>
                </a:solidFill>
              </a:rPr>
              <a:t>Initialization</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Any steps that must be taken before test execution.</a:t>
            </a:r>
            <a:endParaRPr>
              <a:solidFill>
                <a:srgbClr val="000000"/>
              </a:solidFill>
            </a:endParaRPr>
          </a:p>
          <a:p>
            <a:pPr indent="-419100" lvl="0" marL="457200" rtl="0" algn="l">
              <a:spcBef>
                <a:spcPts val="0"/>
              </a:spcBef>
              <a:spcAft>
                <a:spcPts val="0"/>
              </a:spcAft>
              <a:buClr>
                <a:srgbClr val="000000"/>
              </a:buClr>
              <a:buSzPts val="3000"/>
              <a:buChar char="●"/>
            </a:pPr>
            <a:r>
              <a:rPr lang="en">
                <a:solidFill>
                  <a:srgbClr val="000000"/>
                </a:solidFill>
              </a:rPr>
              <a:t>Test Steps</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Interactions with the system, and comparisons between expected and actual values.</a:t>
            </a:r>
            <a:endParaRPr>
              <a:solidFill>
                <a:srgbClr val="000000"/>
              </a:solidFill>
            </a:endParaRPr>
          </a:p>
          <a:p>
            <a:pPr indent="-419100" lvl="0" marL="457200" rtl="0" algn="l">
              <a:spcBef>
                <a:spcPts val="0"/>
              </a:spcBef>
              <a:spcAft>
                <a:spcPts val="0"/>
              </a:spcAft>
              <a:buClr>
                <a:srgbClr val="000000"/>
              </a:buClr>
              <a:buSzPts val="3000"/>
              <a:buChar char="●"/>
            </a:pPr>
            <a:r>
              <a:rPr lang="en">
                <a:solidFill>
                  <a:srgbClr val="000000"/>
                </a:solidFill>
              </a:rPr>
              <a:t>Tear Down</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Any steps that must be taken after test execution.</a:t>
            </a:r>
            <a:endParaRPr>
              <a:solidFill>
                <a:srgbClr val="000000"/>
              </a:solidFill>
            </a:endParaRPr>
          </a:p>
          <a:p>
            <a:pPr indent="0" lvl="0" marL="0" marR="0" rtl="0" algn="l">
              <a:lnSpc>
                <a:spcPct val="100000"/>
              </a:lnSpc>
              <a:spcBef>
                <a:spcPts val="600"/>
              </a:spcBef>
              <a:spcAft>
                <a:spcPts val="0"/>
              </a:spcAft>
              <a:buNone/>
            </a:pPr>
            <a:r>
              <a:t/>
            </a:r>
            <a:endParaRPr>
              <a:solidFill>
                <a:srgbClr val="000000"/>
              </a:solidFill>
            </a:endParaRPr>
          </a:p>
        </p:txBody>
      </p:sp>
      <p:sp>
        <p:nvSpPr>
          <p:cNvPr id="204" name="Google Shape;204;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Input</a:t>
            </a:r>
            <a:endParaRPr/>
          </a:p>
        </p:txBody>
      </p:sp>
      <p:sp>
        <p:nvSpPr>
          <p:cNvPr id="210" name="Google Shape;210;p3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Char char="●"/>
            </a:pPr>
            <a:r>
              <a:rPr lang="en"/>
              <a:t>Interactions with a software feature.</a:t>
            </a:r>
            <a:endParaRPr/>
          </a:p>
          <a:p>
            <a:pPr indent="-419100" lvl="0" marL="457200" marR="0" rtl="0" algn="l">
              <a:lnSpc>
                <a:spcPct val="100000"/>
              </a:lnSpc>
              <a:spcBef>
                <a:spcPts val="0"/>
              </a:spcBef>
              <a:spcAft>
                <a:spcPts val="0"/>
              </a:spcAft>
              <a:buSzPts val="3000"/>
              <a:buChar char="●"/>
            </a:pPr>
            <a:r>
              <a:rPr lang="en"/>
              <a:t>Many means of interacting with software through testing:</a:t>
            </a:r>
            <a:endParaRPr/>
          </a:p>
          <a:p>
            <a:pPr indent="-381000" lvl="1" marL="914400" marR="0" rtl="0" algn="l">
              <a:lnSpc>
                <a:spcPct val="100000"/>
              </a:lnSpc>
              <a:spcBef>
                <a:spcPts val="0"/>
              </a:spcBef>
              <a:spcAft>
                <a:spcPts val="0"/>
              </a:spcAft>
              <a:buSzPts val="2400"/>
              <a:buChar char="○"/>
            </a:pPr>
            <a:r>
              <a:rPr lang="en"/>
              <a:t>Most common: a method call + pre-chosen parameter values</a:t>
            </a:r>
            <a:endParaRPr/>
          </a:p>
          <a:p>
            <a:pPr indent="-381000" lvl="2" marL="1371600" marR="0" rtl="0" algn="l">
              <a:lnSpc>
                <a:spcPct val="100000"/>
              </a:lnSpc>
              <a:spcBef>
                <a:spcPts val="0"/>
              </a:spcBef>
              <a:spcAft>
                <a:spcPts val="0"/>
              </a:spcAft>
              <a:buSzPts val="2400"/>
              <a:buFont typeface="Consolas"/>
              <a:buChar char="■"/>
            </a:pPr>
            <a:r>
              <a:rPr lang="en">
                <a:latin typeface="Consolas"/>
                <a:ea typeface="Consolas"/>
                <a:cs typeface="Consolas"/>
                <a:sym typeface="Consolas"/>
              </a:rPr>
              <a:t>trySomething(2,3);</a:t>
            </a:r>
            <a:endParaRPr>
              <a:latin typeface="Consolas"/>
              <a:ea typeface="Consolas"/>
              <a:cs typeface="Consolas"/>
              <a:sym typeface="Consolas"/>
            </a:endParaRPr>
          </a:p>
          <a:p>
            <a:pPr indent="-381000" lvl="1" marL="914400" marR="0" rtl="0" algn="l">
              <a:lnSpc>
                <a:spcPct val="100000"/>
              </a:lnSpc>
              <a:spcBef>
                <a:spcPts val="0"/>
              </a:spcBef>
              <a:spcAft>
                <a:spcPts val="0"/>
              </a:spcAft>
              <a:buSzPts val="2400"/>
              <a:buChar char="○"/>
            </a:pPr>
            <a:r>
              <a:rPr lang="en"/>
              <a:t>User interface interactions</a:t>
            </a:r>
            <a:endParaRPr/>
          </a:p>
          <a:p>
            <a:pPr indent="-381000" lvl="1" marL="914400" marR="0" rtl="0" algn="l">
              <a:lnSpc>
                <a:spcPct val="100000"/>
              </a:lnSpc>
              <a:spcBef>
                <a:spcPts val="0"/>
              </a:spcBef>
              <a:spcAft>
                <a:spcPts val="0"/>
              </a:spcAft>
              <a:buSzPts val="2400"/>
              <a:buChar char="○"/>
            </a:pPr>
            <a:r>
              <a:rPr lang="en"/>
              <a:t>Environment manipulation</a:t>
            </a:r>
            <a:endParaRPr/>
          </a:p>
          <a:p>
            <a:pPr indent="-419100" lvl="0" marL="457200" marR="0" rtl="0" algn="l">
              <a:lnSpc>
                <a:spcPct val="100000"/>
              </a:lnSpc>
              <a:spcBef>
                <a:spcPts val="0"/>
              </a:spcBef>
              <a:spcAft>
                <a:spcPts val="0"/>
              </a:spcAft>
              <a:buSzPts val="3000"/>
              <a:buChar char="●"/>
            </a:pPr>
            <a:r>
              <a:rPr lang="en"/>
              <a:t>Can be inputted manually by a person or (preferably) through writing executable test code in a testing framework.</a:t>
            </a:r>
            <a:endParaRPr/>
          </a:p>
        </p:txBody>
      </p:sp>
      <p:sp>
        <p:nvSpPr>
          <p:cNvPr id="211" name="Google Shape;211;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Oracles</a:t>
            </a:r>
            <a:endParaRPr/>
          </a:p>
        </p:txBody>
      </p:sp>
      <p:sp>
        <p:nvSpPr>
          <p:cNvPr id="217" name="Google Shape;217;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How we determine software correctness.</a:t>
            </a:r>
            <a:endParaRPr/>
          </a:p>
          <a:p>
            <a:pPr indent="-419100" lvl="0" marL="457200" marR="0" rtl="0" algn="l">
              <a:lnSpc>
                <a:spcPct val="100000"/>
              </a:lnSpc>
              <a:spcBef>
                <a:spcPts val="0"/>
              </a:spcBef>
              <a:spcAft>
                <a:spcPts val="0"/>
              </a:spcAft>
              <a:buSzPts val="3000"/>
              <a:buChar char="●"/>
            </a:pPr>
            <a:r>
              <a:rPr lang="en"/>
              <a:t>Two components:</a:t>
            </a:r>
            <a:endParaRPr/>
          </a:p>
          <a:p>
            <a:pPr indent="-381000" lvl="1" marL="914400" marR="0" rtl="0" algn="l">
              <a:lnSpc>
                <a:spcPct val="100000"/>
              </a:lnSpc>
              <a:spcBef>
                <a:spcPts val="0"/>
              </a:spcBef>
              <a:spcAft>
                <a:spcPts val="0"/>
              </a:spcAft>
              <a:buSzPts val="2400"/>
              <a:buChar char="○"/>
            </a:pPr>
            <a:r>
              <a:rPr b="1" lang="en"/>
              <a:t>Oracle Information:</a:t>
            </a:r>
            <a:r>
              <a:rPr lang="en"/>
              <a:t> Knowledge of what the “right” answer is.</a:t>
            </a:r>
            <a:endParaRPr/>
          </a:p>
          <a:p>
            <a:pPr indent="-381000" lvl="2" marL="1371600" marR="0" rtl="0" algn="l">
              <a:lnSpc>
                <a:spcPct val="100000"/>
              </a:lnSpc>
              <a:spcBef>
                <a:spcPts val="0"/>
              </a:spcBef>
              <a:spcAft>
                <a:spcPts val="0"/>
              </a:spcAft>
              <a:buSzPts val="2400"/>
              <a:buChar char="■"/>
            </a:pPr>
            <a:r>
              <a:rPr lang="en"/>
              <a:t>Generally directly embedded in the test code for the chosen input:</a:t>
            </a:r>
            <a:endParaRPr/>
          </a:p>
          <a:p>
            <a:pPr indent="-342900" lvl="3" marL="1828800" marR="0" rtl="0" algn="l">
              <a:lnSpc>
                <a:spcPct val="100000"/>
              </a:lnSpc>
              <a:spcBef>
                <a:spcPts val="0"/>
              </a:spcBef>
              <a:spcAft>
                <a:spcPts val="0"/>
              </a:spcAft>
              <a:buSzPts val="1800"/>
              <a:buFont typeface="Consolas"/>
              <a:buChar char="●"/>
            </a:pPr>
            <a:r>
              <a:rPr lang="en">
                <a:latin typeface="Consolas"/>
                <a:ea typeface="Consolas"/>
                <a:cs typeface="Consolas"/>
                <a:sym typeface="Consolas"/>
              </a:rPr>
              <a:t>int actual = trySomething(2,3); int expected = 5;</a:t>
            </a:r>
            <a:endParaRPr>
              <a:latin typeface="Consolas"/>
              <a:ea typeface="Consolas"/>
              <a:cs typeface="Consolas"/>
              <a:sym typeface="Consolas"/>
            </a:endParaRPr>
          </a:p>
          <a:p>
            <a:pPr indent="-381000" lvl="2" marL="1371600" marR="0" rtl="0" algn="l">
              <a:lnSpc>
                <a:spcPct val="100000"/>
              </a:lnSpc>
              <a:spcBef>
                <a:spcPts val="0"/>
              </a:spcBef>
              <a:spcAft>
                <a:spcPts val="0"/>
              </a:spcAft>
              <a:buSzPts val="2400"/>
              <a:buChar char="■"/>
            </a:pPr>
            <a:r>
              <a:rPr lang="en"/>
              <a:t>Can also correspond to general properties:</a:t>
            </a:r>
            <a:endParaRPr/>
          </a:p>
          <a:p>
            <a:pPr indent="-342900" lvl="3" marL="1828800" marR="0" rtl="0" algn="l">
              <a:lnSpc>
                <a:spcPct val="100000"/>
              </a:lnSpc>
              <a:spcBef>
                <a:spcPts val="0"/>
              </a:spcBef>
              <a:spcAft>
                <a:spcPts val="0"/>
              </a:spcAft>
              <a:buSzPts val="1800"/>
              <a:buFont typeface="Consolas"/>
              <a:buChar char="●"/>
            </a:pPr>
            <a:r>
              <a:rPr lang="en">
                <a:latin typeface="Consolas"/>
                <a:ea typeface="Consolas"/>
                <a:cs typeface="Consolas"/>
                <a:sym typeface="Consolas"/>
              </a:rPr>
              <a:t>assert(actual &gt; 0);</a:t>
            </a:r>
            <a:endParaRPr>
              <a:latin typeface="Consolas"/>
              <a:ea typeface="Consolas"/>
              <a:cs typeface="Consolas"/>
              <a:sym typeface="Consolas"/>
            </a:endParaRPr>
          </a:p>
          <a:p>
            <a:pPr indent="-381000" lvl="1" marL="914400" marR="0" rtl="0" algn="l">
              <a:lnSpc>
                <a:spcPct val="100000"/>
              </a:lnSpc>
              <a:spcBef>
                <a:spcPts val="0"/>
              </a:spcBef>
              <a:spcAft>
                <a:spcPts val="0"/>
              </a:spcAft>
              <a:buSzPts val="2400"/>
              <a:buChar char="○"/>
            </a:pPr>
            <a:r>
              <a:rPr b="1" lang="en"/>
              <a:t>Oracle Procedure:</a:t>
            </a:r>
            <a:r>
              <a:rPr lang="en"/>
              <a:t> Code to determine whether the actual output met expectations.</a:t>
            </a:r>
            <a:endParaRPr/>
          </a:p>
          <a:p>
            <a:pPr indent="-381000" lvl="2" marL="1371600" marR="0" rtl="0" algn="l">
              <a:lnSpc>
                <a:spcPct val="100000"/>
              </a:lnSpc>
              <a:spcBef>
                <a:spcPts val="0"/>
              </a:spcBef>
              <a:spcAft>
                <a:spcPts val="0"/>
              </a:spcAft>
              <a:buSzPts val="2400"/>
              <a:buFont typeface="Consolas"/>
              <a:buChar char="■"/>
            </a:pPr>
            <a:r>
              <a:rPr lang="en">
                <a:latin typeface="Consolas"/>
                <a:ea typeface="Consolas"/>
                <a:cs typeface="Consolas"/>
                <a:sym typeface="Consolas"/>
              </a:rPr>
              <a:t>assertEquals(expected, actual);</a:t>
            </a:r>
            <a:endParaRPr>
              <a:latin typeface="Consolas"/>
              <a:ea typeface="Consolas"/>
              <a:cs typeface="Consolas"/>
              <a:sym typeface="Consolas"/>
            </a:endParaRPr>
          </a:p>
        </p:txBody>
      </p:sp>
      <p:sp>
        <p:nvSpPr>
          <p:cNvPr id="218" name="Google Shape;218;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Bugs? What are Those?</a:t>
            </a:r>
            <a:endParaRPr/>
          </a:p>
        </p:txBody>
      </p:sp>
      <p:sp>
        <p:nvSpPr>
          <p:cNvPr id="224" name="Google Shape;224;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SzPts val="2800"/>
              <a:buChar char="●"/>
            </a:pPr>
            <a:r>
              <a:rPr lang="en"/>
              <a:t>Bug is an overloaded term - does it refer to the bad behavior observed, the source code problem that led to that behavior, or both?</a:t>
            </a:r>
            <a:endParaRPr/>
          </a:p>
          <a:p>
            <a:pPr indent="-419100" lvl="0" marL="457200" marR="0" rtl="0" algn="l">
              <a:lnSpc>
                <a:spcPct val="100000"/>
              </a:lnSpc>
              <a:spcBef>
                <a:spcPts val="0"/>
              </a:spcBef>
              <a:spcAft>
                <a:spcPts val="0"/>
              </a:spcAft>
              <a:buSzPts val="3000"/>
              <a:buChar char="●"/>
            </a:pPr>
            <a:r>
              <a:rPr b="1" lang="en"/>
              <a:t>Failure</a:t>
            </a:r>
            <a:endParaRPr b="1"/>
          </a:p>
          <a:p>
            <a:pPr indent="-381000" lvl="1" marL="914400" marR="0" rtl="0" algn="l">
              <a:lnSpc>
                <a:spcPct val="100000"/>
              </a:lnSpc>
              <a:spcBef>
                <a:spcPts val="0"/>
              </a:spcBef>
              <a:spcAft>
                <a:spcPts val="0"/>
              </a:spcAft>
              <a:buSzPts val="2400"/>
              <a:buChar char="○"/>
            </a:pPr>
            <a:r>
              <a:rPr lang="en"/>
              <a:t>An execution that yields an incorrect result.</a:t>
            </a:r>
            <a:endParaRPr/>
          </a:p>
          <a:p>
            <a:pPr indent="-419100" lvl="0" marL="457200" marR="0" rtl="0" algn="l">
              <a:lnSpc>
                <a:spcPct val="100000"/>
              </a:lnSpc>
              <a:spcBef>
                <a:spcPts val="0"/>
              </a:spcBef>
              <a:spcAft>
                <a:spcPts val="0"/>
              </a:spcAft>
              <a:buSzPts val="3000"/>
              <a:buChar char="●"/>
            </a:pPr>
            <a:r>
              <a:rPr b="1" lang="en"/>
              <a:t>Fault</a:t>
            </a:r>
            <a:endParaRPr b="1"/>
          </a:p>
          <a:p>
            <a:pPr indent="-381000" lvl="1" marL="914400" marR="0" rtl="0" algn="l">
              <a:lnSpc>
                <a:spcPct val="100000"/>
              </a:lnSpc>
              <a:spcBef>
                <a:spcPts val="0"/>
              </a:spcBef>
              <a:spcAft>
                <a:spcPts val="0"/>
              </a:spcAft>
              <a:buSzPts val="2400"/>
              <a:buChar char="○"/>
            </a:pPr>
            <a:r>
              <a:rPr lang="en" sz="2400"/>
              <a:t>The problem that is the source of that failure.</a:t>
            </a:r>
            <a:endParaRPr sz="2400"/>
          </a:p>
          <a:p>
            <a:pPr indent="-381000" lvl="1" marL="914400" marR="0" rtl="0" algn="l">
              <a:lnSpc>
                <a:spcPct val="100000"/>
              </a:lnSpc>
              <a:spcBef>
                <a:spcPts val="0"/>
              </a:spcBef>
              <a:spcAft>
                <a:spcPts val="0"/>
              </a:spcAft>
              <a:buSzPts val="2400"/>
              <a:buChar char="○"/>
            </a:pPr>
            <a:r>
              <a:rPr lang="en"/>
              <a:t>For instance, a typo in a line of the source code.</a:t>
            </a:r>
            <a:endParaRPr/>
          </a:p>
          <a:p>
            <a:pPr indent="-419100" lvl="0" marL="457200" marR="0" rtl="0" algn="l">
              <a:lnSpc>
                <a:spcPct val="100000"/>
              </a:lnSpc>
              <a:spcBef>
                <a:spcPts val="0"/>
              </a:spcBef>
              <a:spcAft>
                <a:spcPts val="0"/>
              </a:spcAft>
              <a:buSzPts val="3000"/>
              <a:buChar char="●"/>
            </a:pPr>
            <a:r>
              <a:rPr lang="en"/>
              <a:t>When we observe a failure, we try to find the fault that caused it.</a:t>
            </a:r>
            <a:endParaRPr/>
          </a:p>
        </p:txBody>
      </p:sp>
      <p:sp>
        <p:nvSpPr>
          <p:cNvPr id="225" name="Google Shape;225;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Testing</a:t>
            </a:r>
            <a:endParaRPr/>
          </a:p>
        </p:txBody>
      </p:sp>
      <p:sp>
        <p:nvSpPr>
          <p:cNvPr id="231" name="Google Shape;231;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The main purpose of testing is to find faults:</a:t>
            </a:r>
            <a:br>
              <a:rPr lang="en"/>
            </a:br>
            <a:br>
              <a:rPr lang="en"/>
            </a:br>
            <a:r>
              <a:rPr lang="en"/>
              <a:t>“Testing is the process of trying to discover every conceivable fault or weakness in a work product”                     - Glenford Myers</a:t>
            </a:r>
            <a:br>
              <a:rPr lang="en"/>
            </a:br>
            <a:endParaRPr/>
          </a:p>
          <a:p>
            <a:pPr indent="-419100" lvl="0" marL="457200" marR="0" rtl="0" algn="l">
              <a:lnSpc>
                <a:spcPct val="100000"/>
              </a:lnSpc>
              <a:spcBef>
                <a:spcPts val="0"/>
              </a:spcBef>
              <a:spcAft>
                <a:spcPts val="0"/>
              </a:spcAft>
              <a:buSzPts val="3000"/>
              <a:buChar char="●"/>
            </a:pPr>
            <a:r>
              <a:rPr lang="en"/>
              <a:t>Tests must reflect both normal system usage and extreme boundary events.</a:t>
            </a:r>
            <a:endParaRPr sz="3000"/>
          </a:p>
        </p:txBody>
      </p:sp>
      <p:sp>
        <p:nvSpPr>
          <p:cNvPr id="232" name="Google Shape;232;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Scenarios</a:t>
            </a:r>
            <a:endParaRPr/>
          </a:p>
        </p:txBody>
      </p:sp>
      <p:sp>
        <p:nvSpPr>
          <p:cNvPr id="238" name="Google Shape;238;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b="1" lang="en"/>
              <a:t>Verification:</a:t>
            </a:r>
            <a:r>
              <a:rPr lang="en"/>
              <a:t> Demonstrate to the customer that the software meets the specifications.</a:t>
            </a:r>
            <a:endParaRPr/>
          </a:p>
          <a:p>
            <a:pPr indent="-406400" lvl="1" marL="914400" rtl="0" algn="l">
              <a:spcBef>
                <a:spcPts val="0"/>
              </a:spcBef>
              <a:spcAft>
                <a:spcPts val="0"/>
              </a:spcAft>
              <a:buSzPts val="2800"/>
              <a:buChar char="○"/>
            </a:pPr>
            <a:r>
              <a:rPr lang="en" sz="2800"/>
              <a:t>Tests tend to reflect “normal” usage.</a:t>
            </a:r>
            <a:endParaRPr sz="2800"/>
          </a:p>
          <a:p>
            <a:pPr indent="-406400" lvl="1" marL="914400" rtl="0" algn="l">
              <a:spcBef>
                <a:spcPts val="0"/>
              </a:spcBef>
              <a:spcAft>
                <a:spcPts val="0"/>
              </a:spcAft>
              <a:buSzPts val="2800"/>
              <a:buChar char="○"/>
            </a:pPr>
            <a:r>
              <a:rPr lang="en" sz="2800"/>
              <a:t>If the software doesn’t conform to the specifications, there is a fault.</a:t>
            </a:r>
            <a:endParaRPr sz="2800"/>
          </a:p>
          <a:p>
            <a:pPr indent="0" lvl="0" marL="457200" rtl="0" algn="l">
              <a:spcBef>
                <a:spcPts val="600"/>
              </a:spcBef>
              <a:spcAft>
                <a:spcPts val="0"/>
              </a:spcAft>
              <a:buNone/>
            </a:pPr>
            <a:r>
              <a:t/>
            </a:r>
            <a:endParaRPr sz="1100"/>
          </a:p>
          <a:p>
            <a:pPr indent="-419100" lvl="0" marL="457200" marR="0" rtl="0" algn="l">
              <a:lnSpc>
                <a:spcPct val="100000"/>
              </a:lnSpc>
              <a:spcBef>
                <a:spcPts val="600"/>
              </a:spcBef>
              <a:spcAft>
                <a:spcPts val="0"/>
              </a:spcAft>
              <a:buSzPts val="3000"/>
              <a:buChar char="●"/>
            </a:pPr>
            <a:r>
              <a:rPr b="1" lang="en"/>
              <a:t>Fault Detection:</a:t>
            </a:r>
            <a:r>
              <a:rPr lang="en"/>
              <a:t> Discover situations where the behavior of the software is incorrect.</a:t>
            </a:r>
            <a:endParaRPr/>
          </a:p>
          <a:p>
            <a:pPr indent="-381000" lvl="1" marL="914400" marR="0" rtl="0" algn="l">
              <a:lnSpc>
                <a:spcPct val="100000"/>
              </a:lnSpc>
              <a:spcBef>
                <a:spcPts val="0"/>
              </a:spcBef>
              <a:spcAft>
                <a:spcPts val="0"/>
              </a:spcAft>
              <a:buSzPts val="2400"/>
              <a:buChar char="○"/>
            </a:pPr>
            <a:r>
              <a:rPr lang="en" sz="2800"/>
              <a:t>Tests tend to reflect extreme usage.</a:t>
            </a:r>
            <a:endParaRPr sz="2800"/>
          </a:p>
        </p:txBody>
      </p:sp>
      <p:sp>
        <p:nvSpPr>
          <p:cNvPr id="239" name="Google Shape;239;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Axiom of Testing</a:t>
            </a:r>
            <a:endParaRPr/>
          </a:p>
        </p:txBody>
      </p:sp>
      <p:sp>
        <p:nvSpPr>
          <p:cNvPr id="245" name="Google Shape;245;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4800"/>
              <a:t>“Program testing can be used to show the presence of bugs, but never their absence.”</a:t>
            </a:r>
            <a:endParaRPr sz="4800"/>
          </a:p>
          <a:p>
            <a:pPr indent="457200" lvl="0" marL="5029200" marR="0" rtl="0" algn="l">
              <a:lnSpc>
                <a:spcPct val="100000"/>
              </a:lnSpc>
              <a:spcBef>
                <a:spcPts val="600"/>
              </a:spcBef>
              <a:spcAft>
                <a:spcPts val="0"/>
              </a:spcAft>
              <a:buNone/>
            </a:pPr>
            <a:r>
              <a:rPr lang="en"/>
              <a:t>- Dijkstra</a:t>
            </a:r>
            <a:endParaRPr/>
          </a:p>
        </p:txBody>
      </p:sp>
      <p:sp>
        <p:nvSpPr>
          <p:cNvPr id="246" name="Google Shape;246;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Black and White Box Testing</a:t>
            </a:r>
            <a:endParaRPr/>
          </a:p>
        </p:txBody>
      </p:sp>
      <p:sp>
        <p:nvSpPr>
          <p:cNvPr id="252" name="Google Shape;252;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Black Box (Functional) Testing</a:t>
            </a:r>
            <a:endParaRPr/>
          </a:p>
          <a:p>
            <a:pPr indent="-381000" lvl="1" marL="914400" rtl="0" algn="l">
              <a:spcBef>
                <a:spcPts val="0"/>
              </a:spcBef>
              <a:spcAft>
                <a:spcPts val="0"/>
              </a:spcAft>
              <a:buSzPts val="2400"/>
              <a:buChar char="○"/>
            </a:pPr>
            <a:r>
              <a:rPr lang="en"/>
              <a:t>Designed without knowledge of the program’s internal structure and design.</a:t>
            </a:r>
            <a:endParaRPr/>
          </a:p>
          <a:p>
            <a:pPr indent="-381000" lvl="1" marL="914400" rtl="0" algn="l">
              <a:spcBef>
                <a:spcPts val="0"/>
              </a:spcBef>
              <a:spcAft>
                <a:spcPts val="0"/>
              </a:spcAft>
              <a:buSzPts val="2400"/>
              <a:buChar char="○"/>
            </a:pPr>
            <a:r>
              <a:rPr lang="en"/>
              <a:t>Based on functional and non-functional requirement specifications. </a:t>
            </a:r>
            <a:endParaRPr/>
          </a:p>
          <a:p>
            <a:pPr indent="0" lvl="0" marL="457200" rtl="0" algn="l">
              <a:spcBef>
                <a:spcPts val="600"/>
              </a:spcBef>
              <a:spcAft>
                <a:spcPts val="0"/>
              </a:spcAft>
              <a:buNone/>
            </a:pPr>
            <a:r>
              <a:t/>
            </a:r>
            <a:endParaRPr sz="1100"/>
          </a:p>
          <a:p>
            <a:pPr indent="-419100" lvl="0" marL="457200" marR="0" rtl="0" algn="l">
              <a:lnSpc>
                <a:spcPct val="100000"/>
              </a:lnSpc>
              <a:spcBef>
                <a:spcPts val="600"/>
              </a:spcBef>
              <a:spcAft>
                <a:spcPts val="0"/>
              </a:spcAft>
              <a:buClr>
                <a:schemeClr val="dk1"/>
              </a:buClr>
              <a:buSzPts val="3000"/>
              <a:buFont typeface="Arial"/>
              <a:buChar char="●"/>
            </a:pPr>
            <a:r>
              <a:rPr lang="en"/>
              <a:t>White Box (Structural) Testing</a:t>
            </a:r>
            <a:endParaRPr/>
          </a:p>
          <a:p>
            <a:pPr indent="-381000" lvl="1" marL="914400" marR="0" rtl="0" algn="l">
              <a:lnSpc>
                <a:spcPct val="100000"/>
              </a:lnSpc>
              <a:spcBef>
                <a:spcPts val="0"/>
              </a:spcBef>
              <a:spcAft>
                <a:spcPts val="0"/>
              </a:spcAft>
              <a:buSzPts val="2400"/>
              <a:buChar char="○"/>
            </a:pPr>
            <a:r>
              <a:rPr lang="en"/>
              <a:t>Examines the internal design of the program. </a:t>
            </a:r>
            <a:endParaRPr/>
          </a:p>
          <a:p>
            <a:pPr indent="-381000" lvl="1" marL="914400" marR="0" rtl="0" algn="l">
              <a:lnSpc>
                <a:spcPct val="100000"/>
              </a:lnSpc>
              <a:spcBef>
                <a:spcPts val="0"/>
              </a:spcBef>
              <a:spcAft>
                <a:spcPts val="0"/>
              </a:spcAft>
              <a:buSzPts val="2400"/>
              <a:buChar char="○"/>
            </a:pPr>
            <a:r>
              <a:rPr lang="en"/>
              <a:t>Requires detailed knowledge of its structure.</a:t>
            </a:r>
            <a:endParaRPr/>
          </a:p>
          <a:p>
            <a:pPr indent="-381000" lvl="1" marL="914400" marR="0" rtl="0" algn="l">
              <a:lnSpc>
                <a:spcPct val="100000"/>
              </a:lnSpc>
              <a:spcBef>
                <a:spcPts val="0"/>
              </a:spcBef>
              <a:spcAft>
                <a:spcPts val="0"/>
              </a:spcAft>
              <a:buSzPts val="2400"/>
              <a:buChar char="○"/>
            </a:pPr>
            <a:r>
              <a:rPr lang="en"/>
              <a:t>Tests typically based on coverage of the source code (all statements/conditions/branches have been executed)</a:t>
            </a:r>
            <a:endParaRP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253" name="Google Shape;253;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Answer...</a:t>
            </a:r>
            <a:endParaRPr/>
          </a:p>
        </p:txBody>
      </p:sp>
      <p:sp>
        <p:nvSpPr>
          <p:cNvPr id="63" name="Google Shape;63;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800"/>
              <a:t>Software is ready for release when you can argue that it is </a:t>
            </a:r>
            <a:r>
              <a:rPr b="1" i="1" lang="en" sz="2800"/>
              <a:t>dependable</a:t>
            </a:r>
            <a:r>
              <a:rPr b="1" lang="en" sz="2800"/>
              <a:t>.</a:t>
            </a:r>
            <a:r>
              <a:rPr lang="en" sz="2800"/>
              <a:t> </a:t>
            </a:r>
            <a:endParaRPr sz="2800"/>
          </a:p>
          <a:p>
            <a:pPr indent="-406400" lvl="0" marL="457200" marR="0" rtl="0" algn="l">
              <a:lnSpc>
                <a:spcPct val="100000"/>
              </a:lnSpc>
              <a:spcBef>
                <a:spcPts val="600"/>
              </a:spcBef>
              <a:spcAft>
                <a:spcPts val="0"/>
              </a:spcAft>
              <a:buSzPts val="2800"/>
              <a:buChar char="●"/>
            </a:pPr>
            <a:r>
              <a:rPr lang="en" sz="2800"/>
              <a:t>Correct, reliable, safe, and robust.</a:t>
            </a:r>
            <a:endParaRPr sz="2800"/>
          </a:p>
          <a:p>
            <a:pPr indent="-406400" lvl="0" marL="457200" marR="0" rtl="0" algn="l">
              <a:lnSpc>
                <a:spcPct val="100000"/>
              </a:lnSpc>
              <a:spcBef>
                <a:spcPts val="0"/>
              </a:spcBef>
              <a:spcAft>
                <a:spcPts val="0"/>
              </a:spcAft>
              <a:buSzPts val="2800"/>
              <a:buChar char="●"/>
            </a:pPr>
            <a:r>
              <a:rPr lang="en" sz="2800"/>
              <a:t>The primary process of making software dependable (and providing evidence of dependability) is</a:t>
            </a:r>
            <a:r>
              <a:rPr b="1" lang="en" sz="2800"/>
              <a:t> Verification and Validation</a:t>
            </a:r>
            <a:r>
              <a:rPr lang="en" sz="2800"/>
              <a:t>.</a:t>
            </a:r>
            <a:endParaRPr sz="2800"/>
          </a:p>
          <a:p>
            <a:pPr indent="-406400" lvl="1" marL="914400" marR="0" rtl="0" algn="l">
              <a:lnSpc>
                <a:spcPct val="100000"/>
              </a:lnSpc>
              <a:spcBef>
                <a:spcPts val="0"/>
              </a:spcBef>
              <a:spcAft>
                <a:spcPts val="0"/>
              </a:spcAft>
              <a:buSzPts val="2800"/>
              <a:buChar char="○"/>
            </a:pPr>
            <a:r>
              <a:rPr b="1" lang="en" sz="2800"/>
              <a:t>Testing</a:t>
            </a:r>
            <a:r>
              <a:rPr lang="en" sz="2800"/>
              <a:t> is our primary form of verification.</a:t>
            </a:r>
            <a:endParaRPr sz="2800"/>
          </a:p>
          <a:p>
            <a:pPr indent="0" lvl="0" marL="0" marR="0" rtl="0" algn="l">
              <a:lnSpc>
                <a:spcPct val="100000"/>
              </a:lnSpc>
              <a:spcBef>
                <a:spcPts val="600"/>
              </a:spcBef>
              <a:spcAft>
                <a:spcPts val="0"/>
              </a:spcAft>
              <a:buNone/>
            </a:pPr>
            <a:r>
              <a:t/>
            </a:r>
            <a:endParaRPr sz="2800"/>
          </a:p>
        </p:txBody>
      </p:sp>
      <p:sp>
        <p:nvSpPr>
          <p:cNvPr id="64" name="Google Shape;64;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Plans</a:t>
            </a:r>
            <a:endParaRPr/>
          </a:p>
        </p:txBody>
      </p:sp>
      <p:sp>
        <p:nvSpPr>
          <p:cNvPr id="259" name="Google Shape;259;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Plan for how we will test the system.</a:t>
            </a:r>
            <a:endParaRPr/>
          </a:p>
          <a:p>
            <a:pPr indent="-381000" lvl="1" marL="914400" rtl="0" algn="l">
              <a:spcBef>
                <a:spcPts val="0"/>
              </a:spcBef>
              <a:spcAft>
                <a:spcPts val="0"/>
              </a:spcAft>
              <a:buSzPts val="2400"/>
              <a:buChar char="○"/>
            </a:pPr>
            <a:r>
              <a:rPr b="1" lang="en"/>
              <a:t>What</a:t>
            </a:r>
            <a:r>
              <a:rPr lang="en"/>
              <a:t> is being tested (units of code, features).</a:t>
            </a:r>
            <a:endParaRPr/>
          </a:p>
          <a:p>
            <a:pPr indent="-381000" lvl="1" marL="914400" rtl="0" algn="l">
              <a:spcBef>
                <a:spcPts val="0"/>
              </a:spcBef>
              <a:spcAft>
                <a:spcPts val="0"/>
              </a:spcAft>
              <a:buSzPts val="2400"/>
              <a:buChar char="○"/>
            </a:pPr>
            <a:r>
              <a:rPr b="1" lang="en"/>
              <a:t>When</a:t>
            </a:r>
            <a:r>
              <a:rPr lang="en"/>
              <a:t> it will be tested (required stage of completion).</a:t>
            </a:r>
            <a:endParaRPr/>
          </a:p>
          <a:p>
            <a:pPr indent="-381000" lvl="1" marL="914400" rtl="0" algn="l">
              <a:spcBef>
                <a:spcPts val="0"/>
              </a:spcBef>
              <a:spcAft>
                <a:spcPts val="0"/>
              </a:spcAft>
              <a:buSzPts val="2400"/>
              <a:buChar char="○"/>
            </a:pPr>
            <a:r>
              <a:rPr b="1" lang="en"/>
              <a:t>How</a:t>
            </a:r>
            <a:r>
              <a:rPr lang="en"/>
              <a:t> it will be tested (what scenarios do we run?).</a:t>
            </a:r>
            <a:endParaRPr/>
          </a:p>
          <a:p>
            <a:pPr indent="-381000" lvl="1" marL="914400" rtl="0" algn="l">
              <a:spcBef>
                <a:spcPts val="0"/>
              </a:spcBef>
              <a:spcAft>
                <a:spcPts val="0"/>
              </a:spcAft>
              <a:buSzPts val="2400"/>
              <a:buChar char="○"/>
            </a:pPr>
            <a:r>
              <a:rPr b="1" lang="en"/>
              <a:t>Where</a:t>
            </a:r>
            <a:r>
              <a:rPr lang="en"/>
              <a:t> we are testing it (types of environments).</a:t>
            </a:r>
            <a:endParaRPr/>
          </a:p>
          <a:p>
            <a:pPr indent="-381000" lvl="1" marL="914400" rtl="0" algn="l">
              <a:spcBef>
                <a:spcPts val="0"/>
              </a:spcBef>
              <a:spcAft>
                <a:spcPts val="0"/>
              </a:spcAft>
              <a:buSzPts val="2400"/>
              <a:buChar char="○"/>
            </a:pPr>
            <a:r>
              <a:rPr b="1" lang="en"/>
              <a:t>Why</a:t>
            </a:r>
            <a:r>
              <a:rPr lang="en"/>
              <a:t> we are testing it  (what purpose does this test serve?).</a:t>
            </a:r>
            <a:endParaRPr/>
          </a:p>
          <a:p>
            <a:pPr indent="-381000" lvl="1" marL="914400" rtl="0" algn="l">
              <a:spcBef>
                <a:spcPts val="0"/>
              </a:spcBef>
              <a:spcAft>
                <a:spcPts val="0"/>
              </a:spcAft>
              <a:buSzPts val="2400"/>
              <a:buChar char="○"/>
            </a:pPr>
            <a:r>
              <a:rPr b="1" lang="en"/>
              <a:t>Who</a:t>
            </a:r>
            <a:r>
              <a:rPr lang="en"/>
              <a:t> will be responsible for writing test cases (assign responsibility).</a:t>
            </a:r>
            <a:endParaRPr/>
          </a:p>
        </p:txBody>
      </p:sp>
      <p:sp>
        <p:nvSpPr>
          <p:cNvPr id="260" name="Google Shape;260;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9"/>
          <p:cNvSpPr txBox="1"/>
          <p:nvPr>
            <p:ph idx="4294967295" type="title"/>
          </p:nvPr>
        </p:nvSpPr>
        <p:spPr>
          <a:xfrm>
            <a:off x="764700" y="2555975"/>
            <a:ext cx="7727400" cy="15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Testing Stages</a:t>
            </a:r>
            <a:endParaRPr sz="4800"/>
          </a:p>
        </p:txBody>
      </p:sp>
      <p:sp>
        <p:nvSpPr>
          <p:cNvPr id="266" name="Google Shape;266;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Stages</a:t>
            </a:r>
            <a:endParaRPr/>
          </a:p>
        </p:txBody>
      </p:sp>
      <p:sp>
        <p:nvSpPr>
          <p:cNvPr id="272" name="Google Shape;272;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Unit Testing</a:t>
            </a:r>
            <a:endParaRPr/>
          </a:p>
          <a:p>
            <a:pPr indent="-381000" lvl="1" marL="914400" marR="0" rtl="0" algn="l">
              <a:lnSpc>
                <a:spcPct val="100000"/>
              </a:lnSpc>
              <a:spcBef>
                <a:spcPts val="0"/>
              </a:spcBef>
              <a:spcAft>
                <a:spcPts val="0"/>
              </a:spcAft>
              <a:buSzPts val="2400"/>
              <a:buChar char="○"/>
            </a:pPr>
            <a:r>
              <a:rPr lang="en"/>
              <a:t>Testing of individual methods of a class. </a:t>
            </a:r>
            <a:endParaRPr/>
          </a:p>
          <a:p>
            <a:pPr indent="-381000" lvl="1" marL="914400" marR="0" rtl="0" algn="l">
              <a:lnSpc>
                <a:spcPct val="100000"/>
              </a:lnSpc>
              <a:spcBef>
                <a:spcPts val="0"/>
              </a:spcBef>
              <a:spcAft>
                <a:spcPts val="0"/>
              </a:spcAft>
              <a:buSzPts val="2400"/>
              <a:buChar char="○"/>
            </a:pPr>
            <a:r>
              <a:rPr lang="en"/>
              <a:t>Requires design to be final, so usually written and executed simultaneously with coding of the units.</a:t>
            </a:r>
            <a:endParaRPr/>
          </a:p>
          <a:p>
            <a:pPr indent="-419100" lvl="0" marL="457200" marR="0" rtl="0" algn="l">
              <a:lnSpc>
                <a:spcPct val="100000"/>
              </a:lnSpc>
              <a:spcBef>
                <a:spcPts val="0"/>
              </a:spcBef>
              <a:spcAft>
                <a:spcPts val="0"/>
              </a:spcAft>
              <a:buSzPts val="3000"/>
              <a:buChar char="●"/>
            </a:pPr>
            <a:r>
              <a:rPr lang="en"/>
              <a:t>Module Testing</a:t>
            </a:r>
            <a:endParaRPr/>
          </a:p>
          <a:p>
            <a:pPr indent="-381000" lvl="1" marL="914400" marR="0" rtl="0" algn="l">
              <a:lnSpc>
                <a:spcPct val="100000"/>
              </a:lnSpc>
              <a:spcBef>
                <a:spcPts val="0"/>
              </a:spcBef>
              <a:spcAft>
                <a:spcPts val="0"/>
              </a:spcAft>
              <a:buSzPts val="2400"/>
              <a:buChar char="○"/>
            </a:pPr>
            <a:r>
              <a:rPr lang="en"/>
              <a:t>Testing of collections of dependent units.</a:t>
            </a:r>
            <a:endParaRPr/>
          </a:p>
          <a:p>
            <a:pPr indent="-381000" lvl="1" marL="914400" marR="0" rtl="0" algn="l">
              <a:lnSpc>
                <a:spcPct val="100000"/>
              </a:lnSpc>
              <a:spcBef>
                <a:spcPts val="0"/>
              </a:spcBef>
              <a:spcAft>
                <a:spcPts val="0"/>
              </a:spcAft>
              <a:buSzPts val="2400"/>
              <a:buChar char="○"/>
            </a:pPr>
            <a:r>
              <a:rPr lang="en"/>
              <a:t>Takes place at same time as unit testing, as soon as all dependent units complete.</a:t>
            </a:r>
            <a:endParaRPr/>
          </a:p>
          <a:p>
            <a:pPr indent="-419100" lvl="0" marL="457200" marR="0" rtl="0" algn="l">
              <a:lnSpc>
                <a:spcPct val="100000"/>
              </a:lnSpc>
              <a:spcBef>
                <a:spcPts val="0"/>
              </a:spcBef>
              <a:spcAft>
                <a:spcPts val="0"/>
              </a:spcAft>
              <a:buSzPts val="3000"/>
              <a:buChar char="●"/>
            </a:pPr>
            <a:r>
              <a:rPr lang="en"/>
              <a:t>Subsystem Integration Testing</a:t>
            </a:r>
            <a:endParaRPr/>
          </a:p>
          <a:p>
            <a:pPr indent="-381000" lvl="1" marL="914400" marR="0" rtl="0" algn="l">
              <a:lnSpc>
                <a:spcPct val="100000"/>
              </a:lnSpc>
              <a:spcBef>
                <a:spcPts val="0"/>
              </a:spcBef>
              <a:spcAft>
                <a:spcPts val="0"/>
              </a:spcAft>
              <a:buSzPts val="2400"/>
              <a:buChar char="○"/>
            </a:pPr>
            <a:r>
              <a:rPr lang="en"/>
              <a:t>Testing modules integrated into subsystems.</a:t>
            </a:r>
            <a:endParaRPr/>
          </a:p>
          <a:p>
            <a:pPr indent="-381000" lvl="1" marL="914400" marR="0" rtl="0" algn="l">
              <a:lnSpc>
                <a:spcPct val="100000"/>
              </a:lnSpc>
              <a:spcBef>
                <a:spcPts val="0"/>
              </a:spcBef>
              <a:spcAft>
                <a:spcPts val="0"/>
              </a:spcAft>
              <a:buSzPts val="2400"/>
              <a:buChar char="○"/>
            </a:pPr>
            <a:r>
              <a:rPr lang="en"/>
              <a:t>Tests can be written once design is finalized, using SRS document.</a:t>
            </a:r>
            <a:endParaRPr/>
          </a:p>
        </p:txBody>
      </p:sp>
      <p:sp>
        <p:nvSpPr>
          <p:cNvPr id="273" name="Google Shape;273;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Stages</a:t>
            </a:r>
            <a:endParaRPr/>
          </a:p>
        </p:txBody>
      </p:sp>
      <p:sp>
        <p:nvSpPr>
          <p:cNvPr id="279" name="Google Shape;279;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System Integration Testing</a:t>
            </a:r>
            <a:endParaRPr/>
          </a:p>
          <a:p>
            <a:pPr indent="-381000" lvl="1" marL="914400" marR="0" rtl="0" algn="l">
              <a:lnSpc>
                <a:spcPct val="100000"/>
              </a:lnSpc>
              <a:spcBef>
                <a:spcPts val="0"/>
              </a:spcBef>
              <a:spcAft>
                <a:spcPts val="0"/>
              </a:spcAft>
              <a:buSzPts val="2400"/>
              <a:buChar char="○"/>
            </a:pPr>
            <a:r>
              <a:rPr lang="en"/>
              <a:t>Integrate subsystems into a complete system, then test the entire product.</a:t>
            </a:r>
            <a:endParaRPr/>
          </a:p>
          <a:p>
            <a:pPr indent="-381000" lvl="1" marL="914400" marR="0" rtl="0" algn="l">
              <a:lnSpc>
                <a:spcPct val="100000"/>
              </a:lnSpc>
              <a:spcBef>
                <a:spcPts val="0"/>
              </a:spcBef>
              <a:spcAft>
                <a:spcPts val="0"/>
              </a:spcAft>
              <a:buSzPts val="2400"/>
              <a:buChar char="○"/>
            </a:pPr>
            <a:r>
              <a:rPr lang="en"/>
              <a:t>Tests can be written as soon as specification is finalized, executed after subsystem testing.</a:t>
            </a:r>
            <a:endParaRPr/>
          </a:p>
          <a:p>
            <a:pPr indent="-419100" lvl="0" marL="457200" marR="0" rtl="0" algn="l">
              <a:lnSpc>
                <a:spcPct val="100000"/>
              </a:lnSpc>
              <a:spcBef>
                <a:spcPts val="0"/>
              </a:spcBef>
              <a:spcAft>
                <a:spcPts val="0"/>
              </a:spcAft>
              <a:buClr>
                <a:schemeClr val="dk1"/>
              </a:buClr>
              <a:buSzPts val="3000"/>
              <a:buFont typeface="Arial"/>
              <a:buChar char="●"/>
            </a:pPr>
            <a:r>
              <a:rPr lang="en"/>
              <a:t>Acceptance Testing</a:t>
            </a:r>
            <a:endParaRPr/>
          </a:p>
          <a:p>
            <a:pPr indent="-381000" lvl="1" marL="914400" marR="0" rtl="0" algn="l">
              <a:lnSpc>
                <a:spcPct val="100000"/>
              </a:lnSpc>
              <a:spcBef>
                <a:spcPts val="0"/>
              </a:spcBef>
              <a:spcAft>
                <a:spcPts val="0"/>
              </a:spcAft>
              <a:buSzPts val="2400"/>
              <a:buChar char="○"/>
            </a:pPr>
            <a:r>
              <a:rPr lang="en"/>
              <a:t>Give product to a set of users to check whether it meets their needs. Can also expose more faults.</a:t>
            </a:r>
            <a:endParaRPr/>
          </a:p>
          <a:p>
            <a:pPr indent="-381000" lvl="1" marL="914400" marR="0" rtl="0" algn="l">
              <a:lnSpc>
                <a:spcPct val="100000"/>
              </a:lnSpc>
              <a:spcBef>
                <a:spcPts val="0"/>
              </a:spcBef>
              <a:spcAft>
                <a:spcPts val="0"/>
              </a:spcAft>
              <a:buSzPts val="2400"/>
              <a:buChar char="○"/>
            </a:pPr>
            <a:r>
              <a:rPr lang="en"/>
              <a:t>Also called alpha/beta testing.</a:t>
            </a:r>
            <a:endParaRPr/>
          </a:p>
          <a:p>
            <a:pPr indent="-381000" lvl="1" marL="914400" marR="0" rtl="0" algn="l">
              <a:lnSpc>
                <a:spcPct val="100000"/>
              </a:lnSpc>
              <a:spcBef>
                <a:spcPts val="0"/>
              </a:spcBef>
              <a:spcAft>
                <a:spcPts val="0"/>
              </a:spcAft>
              <a:buSzPts val="2400"/>
              <a:buChar char="○"/>
            </a:pPr>
            <a:r>
              <a:rPr lang="en"/>
              <a:t>Acceptance planning can take place during requirements elicitation.</a:t>
            </a:r>
            <a:endParaRPr/>
          </a:p>
          <a:p>
            <a:pPr indent="0" lvl="0" marL="0" marR="0" rtl="0" algn="l">
              <a:lnSpc>
                <a:spcPct val="100000"/>
              </a:lnSpc>
              <a:spcBef>
                <a:spcPts val="600"/>
              </a:spcBef>
              <a:spcAft>
                <a:spcPts val="0"/>
              </a:spcAft>
              <a:buNone/>
            </a:pPr>
            <a:r>
              <a:t/>
            </a:r>
            <a:endParaRPr sz="1100"/>
          </a:p>
          <a:p>
            <a:pPr indent="0" lvl="0" marL="457200" marR="0" rtl="0" algn="l">
              <a:lnSpc>
                <a:spcPct val="100000"/>
              </a:lnSpc>
              <a:spcBef>
                <a:spcPts val="600"/>
              </a:spcBef>
              <a:spcAft>
                <a:spcPts val="0"/>
              </a:spcAft>
              <a:buNone/>
            </a:pPr>
            <a:r>
              <a:t/>
            </a:r>
            <a:endParaRPr/>
          </a:p>
        </p:txBody>
      </p:sp>
      <p:sp>
        <p:nvSpPr>
          <p:cNvPr id="280" name="Google Shape;280;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sp>
        <p:nvSpPr>
          <p:cNvPr id="285" name="Google Shape;285;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V-Model of Development</a:t>
            </a:r>
            <a:endParaRPr/>
          </a:p>
        </p:txBody>
      </p:sp>
      <p:sp>
        <p:nvSpPr>
          <p:cNvPr id="286" name="Google Shape;286;p42"/>
          <p:cNvSpPr/>
          <p:nvPr/>
        </p:nvSpPr>
        <p:spPr>
          <a:xfrm>
            <a:off x="458325" y="1980775"/>
            <a:ext cx="1469700" cy="71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Requirements Elicitation</a:t>
            </a:r>
            <a:endParaRPr b="1"/>
          </a:p>
        </p:txBody>
      </p:sp>
      <p:sp>
        <p:nvSpPr>
          <p:cNvPr id="287" name="Google Shape;287;p42"/>
          <p:cNvSpPr/>
          <p:nvPr/>
        </p:nvSpPr>
        <p:spPr>
          <a:xfrm>
            <a:off x="1151075" y="2915850"/>
            <a:ext cx="1469700" cy="71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System Specification</a:t>
            </a:r>
            <a:endParaRPr b="1"/>
          </a:p>
        </p:txBody>
      </p:sp>
      <p:sp>
        <p:nvSpPr>
          <p:cNvPr id="288" name="Google Shape;288;p42"/>
          <p:cNvSpPr/>
          <p:nvPr/>
        </p:nvSpPr>
        <p:spPr>
          <a:xfrm>
            <a:off x="1928025" y="3850925"/>
            <a:ext cx="1469700" cy="71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Architectural Design</a:t>
            </a:r>
            <a:endParaRPr b="1"/>
          </a:p>
        </p:txBody>
      </p:sp>
      <p:sp>
        <p:nvSpPr>
          <p:cNvPr id="289" name="Google Shape;289;p42"/>
          <p:cNvSpPr/>
          <p:nvPr/>
        </p:nvSpPr>
        <p:spPr>
          <a:xfrm>
            <a:off x="2908900" y="4785988"/>
            <a:ext cx="1469700" cy="71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Detailed Design</a:t>
            </a:r>
            <a:endParaRPr b="1"/>
          </a:p>
        </p:txBody>
      </p:sp>
      <p:sp>
        <p:nvSpPr>
          <p:cNvPr id="290" name="Google Shape;290;p42"/>
          <p:cNvSpPr/>
          <p:nvPr/>
        </p:nvSpPr>
        <p:spPr>
          <a:xfrm>
            <a:off x="3994025" y="5709463"/>
            <a:ext cx="1469700" cy="71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Unit Development and Testing</a:t>
            </a:r>
            <a:endParaRPr b="1"/>
          </a:p>
        </p:txBody>
      </p:sp>
      <p:sp>
        <p:nvSpPr>
          <p:cNvPr id="291" name="Google Shape;291;p42"/>
          <p:cNvSpPr/>
          <p:nvPr/>
        </p:nvSpPr>
        <p:spPr>
          <a:xfrm>
            <a:off x="5071150" y="4785988"/>
            <a:ext cx="1469700" cy="71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Subsystem Integration Testing</a:t>
            </a:r>
            <a:endParaRPr b="1"/>
          </a:p>
        </p:txBody>
      </p:sp>
      <p:sp>
        <p:nvSpPr>
          <p:cNvPr id="292" name="Google Shape;292;p42"/>
          <p:cNvSpPr/>
          <p:nvPr/>
        </p:nvSpPr>
        <p:spPr>
          <a:xfrm>
            <a:off x="5883275" y="3850913"/>
            <a:ext cx="1469700" cy="71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System Integration Testing</a:t>
            </a:r>
            <a:endParaRPr b="1"/>
          </a:p>
        </p:txBody>
      </p:sp>
      <p:sp>
        <p:nvSpPr>
          <p:cNvPr id="293" name="Google Shape;293;p42"/>
          <p:cNvSpPr/>
          <p:nvPr/>
        </p:nvSpPr>
        <p:spPr>
          <a:xfrm>
            <a:off x="6540850" y="2915838"/>
            <a:ext cx="1469700" cy="71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Acceptance Testing</a:t>
            </a:r>
            <a:endParaRPr b="1"/>
          </a:p>
        </p:txBody>
      </p:sp>
      <p:sp>
        <p:nvSpPr>
          <p:cNvPr id="294" name="Google Shape;294;p42"/>
          <p:cNvSpPr/>
          <p:nvPr/>
        </p:nvSpPr>
        <p:spPr>
          <a:xfrm>
            <a:off x="7215975" y="1980763"/>
            <a:ext cx="1469700" cy="71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Operation and Maintenance</a:t>
            </a:r>
            <a:endParaRPr b="1"/>
          </a:p>
        </p:txBody>
      </p:sp>
      <p:cxnSp>
        <p:nvCxnSpPr>
          <p:cNvPr id="295" name="Google Shape;295;p42"/>
          <p:cNvCxnSpPr>
            <a:endCxn id="287" idx="1"/>
          </p:cNvCxnSpPr>
          <p:nvPr/>
        </p:nvCxnSpPr>
        <p:spPr>
          <a:xfrm>
            <a:off x="739775" y="2685000"/>
            <a:ext cx="411300" cy="588900"/>
          </a:xfrm>
          <a:prstGeom prst="straightConnector1">
            <a:avLst/>
          </a:prstGeom>
          <a:noFill/>
          <a:ln cap="flat" cmpd="sng" w="19050">
            <a:solidFill>
              <a:schemeClr val="dk2"/>
            </a:solidFill>
            <a:prstDash val="solid"/>
            <a:round/>
            <a:headEnd len="med" w="med" type="none"/>
            <a:tailEnd len="med" w="med" type="triangle"/>
          </a:ln>
        </p:spPr>
      </p:cxnSp>
      <p:cxnSp>
        <p:nvCxnSpPr>
          <p:cNvPr id="296" name="Google Shape;296;p42"/>
          <p:cNvCxnSpPr>
            <a:endCxn id="288" idx="1"/>
          </p:cNvCxnSpPr>
          <p:nvPr/>
        </p:nvCxnSpPr>
        <p:spPr>
          <a:xfrm>
            <a:off x="1491525" y="3635975"/>
            <a:ext cx="436500" cy="573000"/>
          </a:xfrm>
          <a:prstGeom prst="straightConnector1">
            <a:avLst/>
          </a:prstGeom>
          <a:noFill/>
          <a:ln cap="flat" cmpd="sng" w="19050">
            <a:solidFill>
              <a:schemeClr val="dk2"/>
            </a:solidFill>
            <a:prstDash val="solid"/>
            <a:round/>
            <a:headEnd len="med" w="med" type="none"/>
            <a:tailEnd len="med" w="med" type="triangle"/>
          </a:ln>
        </p:spPr>
      </p:cxnSp>
      <p:cxnSp>
        <p:nvCxnSpPr>
          <p:cNvPr id="297" name="Google Shape;297;p42"/>
          <p:cNvCxnSpPr>
            <a:endCxn id="289" idx="1"/>
          </p:cNvCxnSpPr>
          <p:nvPr/>
        </p:nvCxnSpPr>
        <p:spPr>
          <a:xfrm>
            <a:off x="2289400" y="4571938"/>
            <a:ext cx="619500" cy="572100"/>
          </a:xfrm>
          <a:prstGeom prst="straightConnector1">
            <a:avLst/>
          </a:prstGeom>
          <a:noFill/>
          <a:ln cap="flat" cmpd="sng" w="19050">
            <a:solidFill>
              <a:schemeClr val="dk2"/>
            </a:solidFill>
            <a:prstDash val="solid"/>
            <a:round/>
            <a:headEnd len="med" w="med" type="none"/>
            <a:tailEnd len="med" w="med" type="triangle"/>
          </a:ln>
        </p:spPr>
      </p:cxnSp>
      <p:cxnSp>
        <p:nvCxnSpPr>
          <p:cNvPr id="298" name="Google Shape;298;p42"/>
          <p:cNvCxnSpPr>
            <a:endCxn id="290" idx="1"/>
          </p:cNvCxnSpPr>
          <p:nvPr/>
        </p:nvCxnSpPr>
        <p:spPr>
          <a:xfrm>
            <a:off x="3240725" y="5508013"/>
            <a:ext cx="753300" cy="559500"/>
          </a:xfrm>
          <a:prstGeom prst="straightConnector1">
            <a:avLst/>
          </a:prstGeom>
          <a:noFill/>
          <a:ln cap="flat" cmpd="sng" w="19050">
            <a:solidFill>
              <a:schemeClr val="dk2"/>
            </a:solidFill>
            <a:prstDash val="solid"/>
            <a:round/>
            <a:headEnd len="med" w="med" type="none"/>
            <a:tailEnd len="med" w="med" type="triangle"/>
          </a:ln>
        </p:spPr>
      </p:cxnSp>
      <p:cxnSp>
        <p:nvCxnSpPr>
          <p:cNvPr id="299" name="Google Shape;299;p42"/>
          <p:cNvCxnSpPr>
            <a:stCxn id="290" idx="3"/>
          </p:cNvCxnSpPr>
          <p:nvPr/>
        </p:nvCxnSpPr>
        <p:spPr>
          <a:xfrm flipH="1" rot="10800000">
            <a:off x="5463725" y="5538613"/>
            <a:ext cx="707400" cy="528900"/>
          </a:xfrm>
          <a:prstGeom prst="straightConnector1">
            <a:avLst/>
          </a:prstGeom>
          <a:noFill/>
          <a:ln cap="flat" cmpd="sng" w="19050">
            <a:solidFill>
              <a:schemeClr val="dk2"/>
            </a:solidFill>
            <a:prstDash val="solid"/>
            <a:round/>
            <a:headEnd len="med" w="med" type="none"/>
            <a:tailEnd len="med" w="med" type="triangle"/>
          </a:ln>
        </p:spPr>
      </p:cxnSp>
      <p:cxnSp>
        <p:nvCxnSpPr>
          <p:cNvPr id="300" name="Google Shape;300;p42"/>
          <p:cNvCxnSpPr>
            <a:stCxn id="291" idx="3"/>
          </p:cNvCxnSpPr>
          <p:nvPr/>
        </p:nvCxnSpPr>
        <p:spPr>
          <a:xfrm flipH="1" rot="10800000">
            <a:off x="6540850" y="4587238"/>
            <a:ext cx="504600" cy="556800"/>
          </a:xfrm>
          <a:prstGeom prst="straightConnector1">
            <a:avLst/>
          </a:prstGeom>
          <a:noFill/>
          <a:ln cap="flat" cmpd="sng" w="19050">
            <a:solidFill>
              <a:schemeClr val="dk2"/>
            </a:solidFill>
            <a:prstDash val="solid"/>
            <a:round/>
            <a:headEnd len="med" w="med" type="none"/>
            <a:tailEnd len="med" w="med" type="triangle"/>
          </a:ln>
        </p:spPr>
      </p:cxnSp>
      <p:cxnSp>
        <p:nvCxnSpPr>
          <p:cNvPr id="301" name="Google Shape;301;p42"/>
          <p:cNvCxnSpPr>
            <a:stCxn id="292" idx="3"/>
          </p:cNvCxnSpPr>
          <p:nvPr/>
        </p:nvCxnSpPr>
        <p:spPr>
          <a:xfrm flipH="1" rot="10800000">
            <a:off x="7352975" y="3666863"/>
            <a:ext cx="367800" cy="542100"/>
          </a:xfrm>
          <a:prstGeom prst="straightConnector1">
            <a:avLst/>
          </a:prstGeom>
          <a:noFill/>
          <a:ln cap="flat" cmpd="sng" w="19050">
            <a:solidFill>
              <a:schemeClr val="dk2"/>
            </a:solidFill>
            <a:prstDash val="solid"/>
            <a:round/>
            <a:headEnd len="med" w="med" type="none"/>
            <a:tailEnd len="med" w="med" type="triangle"/>
          </a:ln>
        </p:spPr>
      </p:cxnSp>
      <p:cxnSp>
        <p:nvCxnSpPr>
          <p:cNvPr id="302" name="Google Shape;302;p42"/>
          <p:cNvCxnSpPr>
            <a:stCxn id="293" idx="3"/>
          </p:cNvCxnSpPr>
          <p:nvPr/>
        </p:nvCxnSpPr>
        <p:spPr>
          <a:xfrm flipH="1" rot="10800000">
            <a:off x="8010550" y="2730888"/>
            <a:ext cx="400500" cy="543000"/>
          </a:xfrm>
          <a:prstGeom prst="straightConnector1">
            <a:avLst/>
          </a:prstGeom>
          <a:noFill/>
          <a:ln cap="flat" cmpd="sng" w="19050">
            <a:solidFill>
              <a:schemeClr val="dk2"/>
            </a:solidFill>
            <a:prstDash val="solid"/>
            <a:round/>
            <a:headEnd len="med" w="med" type="none"/>
            <a:tailEnd len="med" w="med" type="triangle"/>
          </a:ln>
        </p:spPr>
      </p:cxnSp>
      <p:sp>
        <p:nvSpPr>
          <p:cNvPr id="303" name="Google Shape;303;p42"/>
          <p:cNvSpPr/>
          <p:nvPr/>
        </p:nvSpPr>
        <p:spPr>
          <a:xfrm>
            <a:off x="3931075" y="1810400"/>
            <a:ext cx="1469700" cy="7161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Acceptance Test Plan</a:t>
            </a:r>
            <a:endParaRPr b="1"/>
          </a:p>
        </p:txBody>
      </p:sp>
      <p:sp>
        <p:nvSpPr>
          <p:cNvPr id="304" name="Google Shape;304;p42"/>
          <p:cNvSpPr/>
          <p:nvPr/>
        </p:nvSpPr>
        <p:spPr>
          <a:xfrm>
            <a:off x="3931075" y="2621400"/>
            <a:ext cx="1469700" cy="7161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System Integration Test Plan</a:t>
            </a:r>
            <a:endParaRPr b="1"/>
          </a:p>
        </p:txBody>
      </p:sp>
      <p:sp>
        <p:nvSpPr>
          <p:cNvPr id="305" name="Google Shape;305;p42"/>
          <p:cNvSpPr/>
          <p:nvPr/>
        </p:nvSpPr>
        <p:spPr>
          <a:xfrm>
            <a:off x="3905650" y="3432400"/>
            <a:ext cx="1469700" cy="7161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Subsystem Integration Test Plan</a:t>
            </a:r>
            <a:endParaRPr b="1"/>
          </a:p>
        </p:txBody>
      </p:sp>
      <p:cxnSp>
        <p:nvCxnSpPr>
          <p:cNvPr id="306" name="Google Shape;306;p42"/>
          <p:cNvCxnSpPr>
            <a:stCxn id="286" idx="3"/>
            <a:endCxn id="303" idx="1"/>
          </p:cNvCxnSpPr>
          <p:nvPr/>
        </p:nvCxnSpPr>
        <p:spPr>
          <a:xfrm flipH="1" rot="10800000">
            <a:off x="1928025" y="2168425"/>
            <a:ext cx="2003100" cy="170400"/>
          </a:xfrm>
          <a:prstGeom prst="straightConnector1">
            <a:avLst/>
          </a:prstGeom>
          <a:noFill/>
          <a:ln cap="flat" cmpd="sng" w="19050">
            <a:solidFill>
              <a:srgbClr val="980000"/>
            </a:solidFill>
            <a:prstDash val="dash"/>
            <a:round/>
            <a:headEnd len="med" w="med" type="none"/>
            <a:tailEnd len="med" w="med" type="triangle"/>
          </a:ln>
        </p:spPr>
      </p:cxnSp>
      <p:cxnSp>
        <p:nvCxnSpPr>
          <p:cNvPr id="307" name="Google Shape;307;p42"/>
          <p:cNvCxnSpPr>
            <a:stCxn id="287" idx="3"/>
            <a:endCxn id="303" idx="1"/>
          </p:cNvCxnSpPr>
          <p:nvPr/>
        </p:nvCxnSpPr>
        <p:spPr>
          <a:xfrm flipH="1" rot="10800000">
            <a:off x="2620775" y="2168400"/>
            <a:ext cx="1310400" cy="1105500"/>
          </a:xfrm>
          <a:prstGeom prst="straightConnector1">
            <a:avLst/>
          </a:prstGeom>
          <a:noFill/>
          <a:ln cap="flat" cmpd="sng" w="19050">
            <a:solidFill>
              <a:srgbClr val="980000"/>
            </a:solidFill>
            <a:prstDash val="dash"/>
            <a:round/>
            <a:headEnd len="med" w="med" type="none"/>
            <a:tailEnd len="med" w="med" type="triangle"/>
          </a:ln>
        </p:spPr>
      </p:cxnSp>
      <p:cxnSp>
        <p:nvCxnSpPr>
          <p:cNvPr id="308" name="Google Shape;308;p42"/>
          <p:cNvCxnSpPr>
            <a:stCxn id="287" idx="3"/>
            <a:endCxn id="304" idx="1"/>
          </p:cNvCxnSpPr>
          <p:nvPr/>
        </p:nvCxnSpPr>
        <p:spPr>
          <a:xfrm flipH="1" rot="10800000">
            <a:off x="2620775" y="2979600"/>
            <a:ext cx="1310400" cy="294300"/>
          </a:xfrm>
          <a:prstGeom prst="straightConnector1">
            <a:avLst/>
          </a:prstGeom>
          <a:noFill/>
          <a:ln cap="flat" cmpd="sng" w="19050">
            <a:solidFill>
              <a:srgbClr val="9900FF"/>
            </a:solidFill>
            <a:prstDash val="dash"/>
            <a:round/>
            <a:headEnd len="med" w="med" type="none"/>
            <a:tailEnd len="med" w="med" type="triangle"/>
          </a:ln>
        </p:spPr>
      </p:cxnSp>
      <p:cxnSp>
        <p:nvCxnSpPr>
          <p:cNvPr id="309" name="Google Shape;309;p42"/>
          <p:cNvCxnSpPr>
            <a:stCxn id="288" idx="3"/>
            <a:endCxn id="304" idx="1"/>
          </p:cNvCxnSpPr>
          <p:nvPr/>
        </p:nvCxnSpPr>
        <p:spPr>
          <a:xfrm flipH="1" rot="10800000">
            <a:off x="3397725" y="2979575"/>
            <a:ext cx="533400" cy="1229400"/>
          </a:xfrm>
          <a:prstGeom prst="straightConnector1">
            <a:avLst/>
          </a:prstGeom>
          <a:noFill/>
          <a:ln cap="flat" cmpd="sng" w="19050">
            <a:solidFill>
              <a:srgbClr val="9900FF"/>
            </a:solidFill>
            <a:prstDash val="dash"/>
            <a:round/>
            <a:headEnd len="med" w="med" type="none"/>
            <a:tailEnd len="med" w="med" type="triangle"/>
          </a:ln>
        </p:spPr>
      </p:cxnSp>
      <p:cxnSp>
        <p:nvCxnSpPr>
          <p:cNvPr id="310" name="Google Shape;310;p42"/>
          <p:cNvCxnSpPr>
            <a:stCxn id="288" idx="3"/>
            <a:endCxn id="305" idx="1"/>
          </p:cNvCxnSpPr>
          <p:nvPr/>
        </p:nvCxnSpPr>
        <p:spPr>
          <a:xfrm flipH="1" rot="10800000">
            <a:off x="3397725" y="3790475"/>
            <a:ext cx="507900" cy="418500"/>
          </a:xfrm>
          <a:prstGeom prst="straightConnector1">
            <a:avLst/>
          </a:prstGeom>
          <a:noFill/>
          <a:ln cap="flat" cmpd="sng" w="19050">
            <a:solidFill>
              <a:srgbClr val="FF00FF"/>
            </a:solidFill>
            <a:prstDash val="dash"/>
            <a:round/>
            <a:headEnd len="med" w="med" type="none"/>
            <a:tailEnd len="med" w="med" type="triangle"/>
          </a:ln>
        </p:spPr>
      </p:cxnSp>
      <p:cxnSp>
        <p:nvCxnSpPr>
          <p:cNvPr id="311" name="Google Shape;311;p42"/>
          <p:cNvCxnSpPr>
            <a:stCxn id="289" idx="3"/>
            <a:endCxn id="305" idx="2"/>
          </p:cNvCxnSpPr>
          <p:nvPr/>
        </p:nvCxnSpPr>
        <p:spPr>
          <a:xfrm flipH="1" rot="10800000">
            <a:off x="4378600" y="4148638"/>
            <a:ext cx="261900" cy="995400"/>
          </a:xfrm>
          <a:prstGeom prst="straightConnector1">
            <a:avLst/>
          </a:prstGeom>
          <a:noFill/>
          <a:ln cap="flat" cmpd="sng" w="19050">
            <a:solidFill>
              <a:srgbClr val="FF00FF"/>
            </a:solidFill>
            <a:prstDash val="dash"/>
            <a:round/>
            <a:headEnd len="med" w="med" type="none"/>
            <a:tailEnd len="med" w="med" type="triangle"/>
          </a:ln>
        </p:spPr>
      </p:cxnSp>
      <p:cxnSp>
        <p:nvCxnSpPr>
          <p:cNvPr id="312" name="Google Shape;312;p42"/>
          <p:cNvCxnSpPr>
            <a:stCxn id="303" idx="3"/>
            <a:endCxn id="293" idx="1"/>
          </p:cNvCxnSpPr>
          <p:nvPr/>
        </p:nvCxnSpPr>
        <p:spPr>
          <a:xfrm>
            <a:off x="5400775" y="2168450"/>
            <a:ext cx="1140000" cy="1105500"/>
          </a:xfrm>
          <a:prstGeom prst="straightConnector1">
            <a:avLst/>
          </a:prstGeom>
          <a:noFill/>
          <a:ln cap="flat" cmpd="sng" w="19050">
            <a:solidFill>
              <a:srgbClr val="980000"/>
            </a:solidFill>
            <a:prstDash val="dash"/>
            <a:round/>
            <a:headEnd len="med" w="med" type="none"/>
            <a:tailEnd len="med" w="med" type="triangle"/>
          </a:ln>
        </p:spPr>
      </p:cxnSp>
      <p:cxnSp>
        <p:nvCxnSpPr>
          <p:cNvPr id="313" name="Google Shape;313;p42"/>
          <p:cNvCxnSpPr>
            <a:stCxn id="304" idx="3"/>
            <a:endCxn id="292" idx="1"/>
          </p:cNvCxnSpPr>
          <p:nvPr/>
        </p:nvCxnSpPr>
        <p:spPr>
          <a:xfrm>
            <a:off x="5400775" y="2979450"/>
            <a:ext cx="482400" cy="1229400"/>
          </a:xfrm>
          <a:prstGeom prst="straightConnector1">
            <a:avLst/>
          </a:prstGeom>
          <a:noFill/>
          <a:ln cap="flat" cmpd="sng" w="19050">
            <a:solidFill>
              <a:srgbClr val="9900FF"/>
            </a:solidFill>
            <a:prstDash val="dash"/>
            <a:round/>
            <a:headEnd len="med" w="med" type="none"/>
            <a:tailEnd len="med" w="med" type="triangle"/>
          </a:ln>
        </p:spPr>
      </p:cxnSp>
      <p:cxnSp>
        <p:nvCxnSpPr>
          <p:cNvPr id="314" name="Google Shape;314;p42"/>
          <p:cNvCxnSpPr>
            <a:stCxn id="305" idx="3"/>
            <a:endCxn id="291" idx="0"/>
          </p:cNvCxnSpPr>
          <p:nvPr/>
        </p:nvCxnSpPr>
        <p:spPr>
          <a:xfrm>
            <a:off x="5375350" y="3790450"/>
            <a:ext cx="430800" cy="995400"/>
          </a:xfrm>
          <a:prstGeom prst="straightConnector1">
            <a:avLst/>
          </a:prstGeom>
          <a:noFill/>
          <a:ln cap="flat" cmpd="sng" w="19050">
            <a:solidFill>
              <a:srgbClr val="FF00FF"/>
            </a:solidFill>
            <a:prstDash val="dash"/>
            <a:round/>
            <a:headEnd len="med" w="med" type="none"/>
            <a:tailEnd len="med" w="med" type="triangle"/>
          </a:ln>
        </p:spPr>
      </p:cxnSp>
      <p:sp>
        <p:nvSpPr>
          <p:cNvPr id="315" name="Google Shape;315;p42"/>
          <p:cNvSpPr/>
          <p:nvPr/>
        </p:nvSpPr>
        <p:spPr>
          <a:xfrm>
            <a:off x="739775" y="5608575"/>
            <a:ext cx="1469700" cy="716100"/>
          </a:xfrm>
          <a:prstGeom prst="roundRect">
            <a:avLst>
              <a:gd fmla="val 16667" name="adj"/>
            </a:avLst>
          </a:prstGeom>
          <a:solidFill>
            <a:srgbClr val="D9D9D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Unit Test Plan</a:t>
            </a:r>
            <a:endParaRPr b="1"/>
          </a:p>
        </p:txBody>
      </p:sp>
      <p:cxnSp>
        <p:nvCxnSpPr>
          <p:cNvPr id="316" name="Google Shape;316;p42"/>
          <p:cNvCxnSpPr>
            <a:stCxn id="315" idx="3"/>
          </p:cNvCxnSpPr>
          <p:nvPr/>
        </p:nvCxnSpPr>
        <p:spPr>
          <a:xfrm>
            <a:off x="2209475" y="5966625"/>
            <a:ext cx="1774500" cy="335400"/>
          </a:xfrm>
          <a:prstGeom prst="straightConnector1">
            <a:avLst/>
          </a:prstGeom>
          <a:noFill/>
          <a:ln cap="flat" cmpd="sng" w="19050">
            <a:solidFill>
              <a:srgbClr val="274E13"/>
            </a:solidFill>
            <a:prstDash val="dash"/>
            <a:round/>
            <a:headEnd len="med" w="med" type="triangle"/>
            <a:tailEnd len="med" w="med" type="triangle"/>
          </a:ln>
        </p:spPr>
      </p:cxnSp>
      <p:cxnSp>
        <p:nvCxnSpPr>
          <p:cNvPr id="317" name="Google Shape;317;p42"/>
          <p:cNvCxnSpPr>
            <a:stCxn id="289" idx="1"/>
          </p:cNvCxnSpPr>
          <p:nvPr/>
        </p:nvCxnSpPr>
        <p:spPr>
          <a:xfrm flipH="1">
            <a:off x="2261200" y="5144038"/>
            <a:ext cx="647700" cy="547200"/>
          </a:xfrm>
          <a:prstGeom prst="straightConnector1">
            <a:avLst/>
          </a:prstGeom>
          <a:noFill/>
          <a:ln cap="flat" cmpd="sng" w="19050">
            <a:solidFill>
              <a:srgbClr val="274E13"/>
            </a:solidFill>
            <a:prstDash val="dash"/>
            <a:round/>
            <a:headEnd len="med" w="med" type="none"/>
            <a:tailEnd len="med" w="med" type="triangle"/>
          </a:ln>
        </p:spPr>
      </p:cxnSp>
      <p:sp>
        <p:nvSpPr>
          <p:cNvPr id="318" name="Google Shape;318;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Unit Testing</a:t>
            </a:r>
            <a:endParaRPr/>
          </a:p>
        </p:txBody>
      </p:sp>
      <p:sp>
        <p:nvSpPr>
          <p:cNvPr id="324" name="Google Shape;324;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Unit testing is the process of testing the smallest isolated “unit” that can be tested.</a:t>
            </a:r>
            <a:endParaRPr/>
          </a:p>
          <a:p>
            <a:pPr indent="-381000" lvl="1" marL="914400" marR="0" rtl="0" algn="l">
              <a:lnSpc>
                <a:spcPct val="100000"/>
              </a:lnSpc>
              <a:spcBef>
                <a:spcPts val="0"/>
              </a:spcBef>
              <a:spcAft>
                <a:spcPts val="0"/>
              </a:spcAft>
              <a:buSzPts val="2400"/>
              <a:buChar char="○"/>
            </a:pPr>
            <a:r>
              <a:rPr lang="en"/>
              <a:t>Often, a class and its methods.</a:t>
            </a:r>
            <a:endParaRPr/>
          </a:p>
          <a:p>
            <a:pPr indent="-381000" lvl="1" marL="914400" marR="0" rtl="0" algn="l">
              <a:lnSpc>
                <a:spcPct val="100000"/>
              </a:lnSpc>
              <a:spcBef>
                <a:spcPts val="0"/>
              </a:spcBef>
              <a:spcAft>
                <a:spcPts val="0"/>
              </a:spcAft>
              <a:buSzPts val="2400"/>
              <a:buChar char="○"/>
            </a:pPr>
            <a:r>
              <a:rPr lang="en"/>
              <a:t>A small set of dependent classes.</a:t>
            </a:r>
            <a:endParaRPr/>
          </a:p>
          <a:p>
            <a:pPr indent="-419100" lvl="0" marL="457200" marR="0" rtl="0" algn="l">
              <a:lnSpc>
                <a:spcPct val="100000"/>
              </a:lnSpc>
              <a:spcBef>
                <a:spcPts val="0"/>
              </a:spcBef>
              <a:spcAft>
                <a:spcPts val="0"/>
              </a:spcAft>
              <a:buSzPts val="3000"/>
              <a:buChar char="●"/>
            </a:pPr>
            <a:r>
              <a:rPr lang="en"/>
              <a:t>Test input should be calls to methods with different input parameters. </a:t>
            </a:r>
            <a:endParaRPr/>
          </a:p>
          <a:p>
            <a:pPr indent="-419100" lvl="0" marL="457200" marR="0" rtl="0" algn="l">
              <a:lnSpc>
                <a:spcPct val="100000"/>
              </a:lnSpc>
              <a:spcBef>
                <a:spcPts val="0"/>
              </a:spcBef>
              <a:spcAft>
                <a:spcPts val="0"/>
              </a:spcAft>
              <a:buSzPts val="3000"/>
              <a:buChar char="●"/>
            </a:pPr>
            <a:r>
              <a:rPr lang="en"/>
              <a:t>For a class, tests should:</a:t>
            </a:r>
            <a:endParaRPr/>
          </a:p>
          <a:p>
            <a:pPr indent="-381000" lvl="1" marL="914400" marR="0" rtl="0" algn="l">
              <a:lnSpc>
                <a:spcPct val="100000"/>
              </a:lnSpc>
              <a:spcBef>
                <a:spcPts val="0"/>
              </a:spcBef>
              <a:spcAft>
                <a:spcPts val="0"/>
              </a:spcAft>
              <a:buSzPts val="2400"/>
              <a:buChar char="○"/>
            </a:pPr>
            <a:r>
              <a:rPr lang="en"/>
              <a:t>Test all “jobs” associated with the class.</a:t>
            </a:r>
            <a:endParaRPr/>
          </a:p>
          <a:p>
            <a:pPr indent="-381000" lvl="1" marL="914400" marR="0" rtl="0" algn="l">
              <a:lnSpc>
                <a:spcPct val="100000"/>
              </a:lnSpc>
              <a:spcBef>
                <a:spcPts val="0"/>
              </a:spcBef>
              <a:spcAft>
                <a:spcPts val="0"/>
              </a:spcAft>
              <a:buSzPts val="2400"/>
              <a:buChar char="○"/>
            </a:pPr>
            <a:r>
              <a:rPr lang="en"/>
              <a:t>Set and check the value of all attributes associated with the class.</a:t>
            </a:r>
            <a:endParaRPr/>
          </a:p>
          <a:p>
            <a:pPr indent="-381000" lvl="1" marL="914400" marR="0" rtl="0" algn="l">
              <a:lnSpc>
                <a:spcPct val="100000"/>
              </a:lnSpc>
              <a:spcBef>
                <a:spcPts val="0"/>
              </a:spcBef>
              <a:spcAft>
                <a:spcPts val="0"/>
              </a:spcAft>
              <a:buSzPts val="2400"/>
              <a:buChar char="○"/>
            </a:pPr>
            <a:r>
              <a:rPr lang="en"/>
              <a:t>Put the class into all possible states.</a:t>
            </a:r>
            <a:endParaRPr/>
          </a:p>
          <a:p>
            <a:pPr indent="0" lvl="0" marL="457200" marR="0" rtl="0" algn="l">
              <a:lnSpc>
                <a:spcPct val="100000"/>
              </a:lnSpc>
              <a:spcBef>
                <a:spcPts val="600"/>
              </a:spcBef>
              <a:spcAft>
                <a:spcPts val="0"/>
              </a:spcAft>
              <a:buNone/>
            </a:pPr>
            <a:r>
              <a:t/>
            </a:r>
            <a:endParaRPr/>
          </a:p>
        </p:txBody>
      </p:sp>
      <p:sp>
        <p:nvSpPr>
          <p:cNvPr id="325" name="Google Shape;325;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Unit Testing - WeatherStation</a:t>
            </a:r>
            <a:endParaRPr/>
          </a:p>
        </p:txBody>
      </p:sp>
      <p:sp>
        <p:nvSpPr>
          <p:cNvPr id="331" name="Google Shape;331;p44"/>
          <p:cNvSpPr txBox="1"/>
          <p:nvPr>
            <p:ph idx="2" type="body"/>
          </p:nvPr>
        </p:nvSpPr>
        <p:spPr>
          <a:xfrm>
            <a:off x="3543475" y="1600200"/>
            <a:ext cx="51432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When writing unit tests for WeatherStation, we need:</a:t>
            </a:r>
            <a:endParaRPr sz="2400"/>
          </a:p>
          <a:p>
            <a:pPr indent="-381000" lvl="0" marL="457200" rtl="0" algn="l">
              <a:spcBef>
                <a:spcPts val="600"/>
              </a:spcBef>
              <a:spcAft>
                <a:spcPts val="0"/>
              </a:spcAft>
              <a:buSzPts val="2400"/>
              <a:buChar char="●"/>
            </a:pPr>
            <a:r>
              <a:rPr lang="en" sz="2400"/>
              <a:t>Set and check identifier.</a:t>
            </a:r>
            <a:endParaRPr sz="2400"/>
          </a:p>
          <a:p>
            <a:pPr indent="-381000" lvl="0" marL="457200" rtl="0" algn="l">
              <a:spcBef>
                <a:spcPts val="0"/>
              </a:spcBef>
              <a:spcAft>
                <a:spcPts val="0"/>
              </a:spcAft>
              <a:buSzPts val="2400"/>
              <a:buChar char="●"/>
            </a:pPr>
            <a:r>
              <a:rPr lang="en" sz="2400"/>
              <a:t>Tests for each “job” performed by the class.</a:t>
            </a:r>
            <a:endParaRPr sz="2400"/>
          </a:p>
          <a:p>
            <a:pPr indent="-355600" lvl="1" marL="914400" rtl="0" algn="l">
              <a:spcBef>
                <a:spcPts val="0"/>
              </a:spcBef>
              <a:spcAft>
                <a:spcPts val="0"/>
              </a:spcAft>
              <a:buSzPts val="2000"/>
              <a:buChar char="○"/>
            </a:pPr>
            <a:r>
              <a:rPr lang="en" sz="2000"/>
              <a:t>Methods that work together to perform that class’ responsibilities.</a:t>
            </a:r>
            <a:endParaRPr sz="2000"/>
          </a:p>
          <a:p>
            <a:pPr indent="-381000" lvl="0" marL="457200" rtl="0" algn="l">
              <a:spcBef>
                <a:spcPts val="0"/>
              </a:spcBef>
              <a:spcAft>
                <a:spcPts val="0"/>
              </a:spcAft>
              <a:buSzPts val="2400"/>
              <a:buChar char="●"/>
            </a:pPr>
            <a:r>
              <a:rPr lang="en" sz="2400"/>
              <a:t>Tests that hit each outcome of each “job” (error handling, return conditions).</a:t>
            </a:r>
            <a:endParaRPr sz="2400"/>
          </a:p>
        </p:txBody>
      </p:sp>
      <p:sp>
        <p:nvSpPr>
          <p:cNvPr id="332" name="Google Shape;332;p44"/>
          <p:cNvSpPr/>
          <p:nvPr/>
        </p:nvSpPr>
        <p:spPr>
          <a:xfrm>
            <a:off x="695250" y="2120625"/>
            <a:ext cx="2494200" cy="24426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W</a:t>
            </a:r>
            <a:r>
              <a:rPr b="1" lang="en"/>
              <a:t>eatherStation</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identifier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testLink()</a:t>
            </a:r>
            <a:endParaRPr/>
          </a:p>
          <a:p>
            <a:pPr indent="0" lvl="0" marL="0" rtl="0" algn="l">
              <a:spcBef>
                <a:spcPts val="0"/>
              </a:spcBef>
              <a:spcAft>
                <a:spcPts val="0"/>
              </a:spcAft>
              <a:buNone/>
            </a:pPr>
            <a:r>
              <a:rPr lang="en"/>
              <a:t>reportWeather()</a:t>
            </a:r>
            <a:br>
              <a:rPr lang="en"/>
            </a:br>
            <a:r>
              <a:rPr lang="en"/>
              <a:t>reportStatus()</a:t>
            </a:r>
            <a:endParaRPr/>
          </a:p>
          <a:p>
            <a:pPr indent="0" lvl="0" marL="0" rtl="0" algn="l">
              <a:spcBef>
                <a:spcPts val="0"/>
              </a:spcBef>
              <a:spcAft>
                <a:spcPts val="0"/>
              </a:spcAft>
              <a:buNone/>
            </a:pPr>
            <a:r>
              <a:rPr lang="en"/>
              <a:t>restart(instruments)</a:t>
            </a:r>
            <a:endParaRPr/>
          </a:p>
          <a:p>
            <a:pPr indent="0" lvl="0" marL="0" rtl="0" algn="l">
              <a:spcBef>
                <a:spcPts val="0"/>
              </a:spcBef>
              <a:spcAft>
                <a:spcPts val="0"/>
              </a:spcAft>
              <a:buNone/>
            </a:pPr>
            <a:r>
              <a:rPr lang="en"/>
              <a:t>shutdown(instruments)</a:t>
            </a:r>
            <a:endParaRPr/>
          </a:p>
          <a:p>
            <a:pPr indent="0" lvl="0" marL="0" rtl="0" algn="l">
              <a:spcBef>
                <a:spcPts val="0"/>
              </a:spcBef>
              <a:spcAft>
                <a:spcPts val="0"/>
              </a:spcAft>
              <a:buNone/>
            </a:pPr>
            <a:r>
              <a:rPr lang="en"/>
              <a:t>reconfigure(commands)</a:t>
            </a:r>
            <a:endParaRPr/>
          </a:p>
        </p:txBody>
      </p:sp>
      <p:cxnSp>
        <p:nvCxnSpPr>
          <p:cNvPr id="333" name="Google Shape;333;p44"/>
          <p:cNvCxnSpPr/>
          <p:nvPr/>
        </p:nvCxnSpPr>
        <p:spPr>
          <a:xfrm>
            <a:off x="695250" y="256458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34" name="Google Shape;334;p44"/>
          <p:cNvCxnSpPr/>
          <p:nvPr/>
        </p:nvCxnSpPr>
        <p:spPr>
          <a:xfrm>
            <a:off x="695250" y="2948265"/>
            <a:ext cx="2494200" cy="0"/>
          </a:xfrm>
          <a:prstGeom prst="straightConnector1">
            <a:avLst/>
          </a:prstGeom>
          <a:noFill/>
          <a:ln cap="flat" cmpd="sng" w="19050">
            <a:solidFill>
              <a:srgbClr val="2388DB"/>
            </a:solidFill>
            <a:prstDash val="solid"/>
            <a:round/>
            <a:headEnd len="med" w="med" type="none"/>
            <a:tailEnd len="med" w="med" type="none"/>
          </a:ln>
        </p:spPr>
      </p:cxnSp>
      <p:sp>
        <p:nvSpPr>
          <p:cNvPr id="335" name="Google Shape;335;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Unit Testing - Object Mocking</a:t>
            </a:r>
            <a:endParaRPr/>
          </a:p>
        </p:txBody>
      </p:sp>
      <p:sp>
        <p:nvSpPr>
          <p:cNvPr id="341" name="Google Shape;341;p45"/>
          <p:cNvSpPr txBox="1"/>
          <p:nvPr>
            <p:ph idx="1" type="body"/>
          </p:nvPr>
        </p:nvSpPr>
        <p:spPr>
          <a:xfrm>
            <a:off x="457200" y="1600200"/>
            <a:ext cx="41658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Components may depend on other, unfinished (or untested) components. You can </a:t>
            </a:r>
            <a:r>
              <a:rPr b="1" lang="en" sz="2400"/>
              <a:t>mock </a:t>
            </a:r>
            <a:r>
              <a:rPr lang="en" sz="2400"/>
              <a:t>those components.</a:t>
            </a:r>
            <a:endParaRPr sz="2400"/>
          </a:p>
          <a:p>
            <a:pPr indent="-368300" lvl="0" marL="457200" marR="0" rtl="0" algn="l">
              <a:lnSpc>
                <a:spcPct val="100000"/>
              </a:lnSpc>
              <a:spcBef>
                <a:spcPts val="600"/>
              </a:spcBef>
              <a:spcAft>
                <a:spcPts val="0"/>
              </a:spcAft>
              <a:buSzPts val="2200"/>
              <a:buChar char="●"/>
            </a:pPr>
            <a:r>
              <a:rPr lang="en" sz="2200"/>
              <a:t>Mock objects have the same interface as the real component, but are hand-created to simulate the real component.</a:t>
            </a:r>
            <a:endParaRPr sz="2200"/>
          </a:p>
          <a:p>
            <a:pPr indent="-368300" lvl="0" marL="457200" marR="0" rtl="0" algn="l">
              <a:lnSpc>
                <a:spcPct val="100000"/>
              </a:lnSpc>
              <a:spcBef>
                <a:spcPts val="0"/>
              </a:spcBef>
              <a:spcAft>
                <a:spcPts val="0"/>
              </a:spcAft>
              <a:buSzPts val="2200"/>
              <a:buChar char="●"/>
            </a:pPr>
            <a:r>
              <a:rPr lang="en" sz="2200"/>
              <a:t>Can also be used to simulate abnormal operation or rare events.</a:t>
            </a:r>
            <a:endParaRPr sz="2200"/>
          </a:p>
        </p:txBody>
      </p:sp>
      <p:sp>
        <p:nvSpPr>
          <p:cNvPr id="342" name="Google Shape;342;p45"/>
          <p:cNvSpPr/>
          <p:nvPr/>
        </p:nvSpPr>
        <p:spPr>
          <a:xfrm>
            <a:off x="4830825" y="1784438"/>
            <a:ext cx="1899600" cy="1949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WeatherData</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temperature</a:t>
            </a:r>
            <a:endParaRPr sz="1200"/>
          </a:p>
          <a:p>
            <a:pPr indent="0" lvl="0" marL="0" rtl="0" algn="l">
              <a:spcBef>
                <a:spcPts val="0"/>
              </a:spcBef>
              <a:spcAft>
                <a:spcPts val="0"/>
              </a:spcAft>
              <a:buNone/>
            </a:pPr>
            <a:r>
              <a:rPr lang="en" sz="1200"/>
              <a:t>windSpeed</a:t>
            </a:r>
            <a:endParaRPr sz="1200"/>
          </a:p>
          <a:p>
            <a:pPr indent="0" lvl="0" marL="0" rtl="0" algn="l">
              <a:spcBef>
                <a:spcPts val="0"/>
              </a:spcBef>
              <a:spcAft>
                <a:spcPts val="0"/>
              </a:spcAft>
              <a:buNone/>
            </a:pPr>
            <a:r>
              <a:rPr lang="en" sz="1200"/>
              <a:t>windDirection</a:t>
            </a:r>
            <a:endParaRPr sz="1200"/>
          </a:p>
          <a:p>
            <a:pPr indent="0" lvl="0" marL="0" rtl="0" algn="l">
              <a:spcBef>
                <a:spcPts val="0"/>
              </a:spcBef>
              <a:spcAft>
                <a:spcPts val="0"/>
              </a:spcAft>
              <a:buNone/>
            </a:pPr>
            <a:r>
              <a:rPr lang="en" sz="1200"/>
              <a:t>pressure</a:t>
            </a:r>
            <a:endParaRPr sz="1200"/>
          </a:p>
          <a:p>
            <a:pPr indent="0" lvl="0" marL="0" rtl="0" algn="l">
              <a:spcBef>
                <a:spcPts val="0"/>
              </a:spcBef>
              <a:spcAft>
                <a:spcPts val="0"/>
              </a:spcAft>
              <a:buNone/>
            </a:pPr>
            <a:r>
              <a:rPr lang="en" sz="1200"/>
              <a:t>lastReadingTime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collect()</a:t>
            </a:r>
            <a:endParaRPr sz="1200"/>
          </a:p>
          <a:p>
            <a:pPr indent="0" lvl="0" marL="0" rtl="0" algn="l">
              <a:spcBef>
                <a:spcPts val="0"/>
              </a:spcBef>
              <a:spcAft>
                <a:spcPts val="0"/>
              </a:spcAft>
              <a:buNone/>
            </a:pPr>
            <a:r>
              <a:rPr lang="en" sz="1200"/>
              <a:t>summarize(time)</a:t>
            </a:r>
            <a:endParaRPr sz="1200"/>
          </a:p>
        </p:txBody>
      </p:sp>
      <p:cxnSp>
        <p:nvCxnSpPr>
          <p:cNvPr id="343" name="Google Shape;343;p45"/>
          <p:cNvCxnSpPr/>
          <p:nvPr/>
        </p:nvCxnSpPr>
        <p:spPr>
          <a:xfrm>
            <a:off x="4830825" y="2149388"/>
            <a:ext cx="1899600" cy="0"/>
          </a:xfrm>
          <a:prstGeom prst="straightConnector1">
            <a:avLst/>
          </a:prstGeom>
          <a:noFill/>
          <a:ln cap="flat" cmpd="sng" w="19050">
            <a:solidFill>
              <a:srgbClr val="2388DB"/>
            </a:solidFill>
            <a:prstDash val="solid"/>
            <a:round/>
            <a:headEnd len="med" w="med" type="none"/>
            <a:tailEnd len="med" w="med" type="none"/>
          </a:ln>
        </p:spPr>
      </p:cxnSp>
      <p:cxnSp>
        <p:nvCxnSpPr>
          <p:cNvPr id="344" name="Google Shape;344;p45"/>
          <p:cNvCxnSpPr/>
          <p:nvPr/>
        </p:nvCxnSpPr>
        <p:spPr>
          <a:xfrm>
            <a:off x="4830825" y="3189063"/>
            <a:ext cx="1899600" cy="0"/>
          </a:xfrm>
          <a:prstGeom prst="straightConnector1">
            <a:avLst/>
          </a:prstGeom>
          <a:noFill/>
          <a:ln cap="flat" cmpd="sng" w="19050">
            <a:solidFill>
              <a:srgbClr val="2388DB"/>
            </a:solidFill>
            <a:prstDash val="solid"/>
            <a:round/>
            <a:headEnd len="med" w="med" type="none"/>
            <a:tailEnd len="med" w="med" type="none"/>
          </a:ln>
        </p:spPr>
      </p:cxnSp>
      <p:sp>
        <p:nvSpPr>
          <p:cNvPr id="345" name="Google Shape;345;p45"/>
          <p:cNvSpPr/>
          <p:nvPr/>
        </p:nvSpPr>
        <p:spPr>
          <a:xfrm>
            <a:off x="7378975" y="3036038"/>
            <a:ext cx="1346700" cy="1334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Thermometer</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rPr lang="en" sz="1200"/>
              <a:t>ther_identifier</a:t>
            </a:r>
            <a:endParaRPr sz="1200"/>
          </a:p>
          <a:p>
            <a:pPr indent="0" lvl="0" marL="0" rtl="0" algn="l">
              <a:spcBef>
                <a:spcPts val="0"/>
              </a:spcBef>
              <a:spcAft>
                <a:spcPts val="0"/>
              </a:spcAft>
              <a:buNone/>
            </a:pPr>
            <a:r>
              <a:rPr lang="en" sz="1200"/>
              <a:t>temperature</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en" sz="1200"/>
              <a:t>get()</a:t>
            </a:r>
            <a:endParaRPr sz="1200"/>
          </a:p>
          <a:p>
            <a:pPr indent="0" lvl="0" marL="0" rtl="0" algn="l">
              <a:spcBef>
                <a:spcPts val="0"/>
              </a:spcBef>
              <a:spcAft>
                <a:spcPts val="0"/>
              </a:spcAft>
              <a:buNone/>
            </a:pPr>
            <a:r>
              <a:rPr lang="en" sz="1200"/>
              <a:t>shutdown()</a:t>
            </a:r>
            <a:endParaRPr sz="1200"/>
          </a:p>
          <a:p>
            <a:pPr indent="0" lvl="0" marL="0" rtl="0" algn="l">
              <a:spcBef>
                <a:spcPts val="0"/>
              </a:spcBef>
              <a:spcAft>
                <a:spcPts val="0"/>
              </a:spcAft>
              <a:buNone/>
            </a:pPr>
            <a:r>
              <a:rPr lang="en" sz="1200"/>
              <a:t>restart()</a:t>
            </a:r>
            <a:endParaRPr sz="1200"/>
          </a:p>
        </p:txBody>
      </p:sp>
      <p:cxnSp>
        <p:nvCxnSpPr>
          <p:cNvPr id="346" name="Google Shape;346;p45"/>
          <p:cNvCxnSpPr/>
          <p:nvPr/>
        </p:nvCxnSpPr>
        <p:spPr>
          <a:xfrm>
            <a:off x="7378975" y="3331000"/>
            <a:ext cx="1346700" cy="0"/>
          </a:xfrm>
          <a:prstGeom prst="straightConnector1">
            <a:avLst/>
          </a:prstGeom>
          <a:noFill/>
          <a:ln cap="flat" cmpd="sng" w="19050">
            <a:solidFill>
              <a:srgbClr val="2388DB"/>
            </a:solidFill>
            <a:prstDash val="solid"/>
            <a:round/>
            <a:headEnd len="med" w="med" type="none"/>
            <a:tailEnd len="med" w="med" type="none"/>
          </a:ln>
        </p:spPr>
      </p:cxnSp>
      <p:cxnSp>
        <p:nvCxnSpPr>
          <p:cNvPr id="347" name="Google Shape;347;p45"/>
          <p:cNvCxnSpPr/>
          <p:nvPr/>
        </p:nvCxnSpPr>
        <p:spPr>
          <a:xfrm>
            <a:off x="7378975" y="3760850"/>
            <a:ext cx="1346700" cy="0"/>
          </a:xfrm>
          <a:prstGeom prst="straightConnector1">
            <a:avLst/>
          </a:prstGeom>
          <a:noFill/>
          <a:ln cap="flat" cmpd="sng" w="19050">
            <a:solidFill>
              <a:srgbClr val="2388DB"/>
            </a:solidFill>
            <a:prstDash val="solid"/>
            <a:round/>
            <a:headEnd len="med" w="med" type="none"/>
            <a:tailEnd len="med" w="med" type="none"/>
          </a:ln>
        </p:spPr>
      </p:cxnSp>
      <p:sp>
        <p:nvSpPr>
          <p:cNvPr id="348" name="Google Shape;348;p45"/>
          <p:cNvSpPr/>
          <p:nvPr/>
        </p:nvSpPr>
        <p:spPr>
          <a:xfrm>
            <a:off x="5296250" y="4454538"/>
            <a:ext cx="1742400" cy="1334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Mock_Thermometer</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rPr lang="en" sz="1200"/>
              <a:t>ther_identifier</a:t>
            </a:r>
            <a:endParaRPr sz="1200"/>
          </a:p>
          <a:p>
            <a:pPr indent="0" lvl="0" marL="0" rtl="0" algn="l">
              <a:spcBef>
                <a:spcPts val="0"/>
              </a:spcBef>
              <a:spcAft>
                <a:spcPts val="0"/>
              </a:spcAft>
              <a:buNone/>
            </a:pPr>
            <a:r>
              <a:rPr lang="en" sz="1200"/>
              <a:t>temperature</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en" sz="1200"/>
              <a:t>get()</a:t>
            </a:r>
            <a:endParaRPr sz="1200"/>
          </a:p>
          <a:p>
            <a:pPr indent="0" lvl="0" marL="0" rtl="0" algn="l">
              <a:spcBef>
                <a:spcPts val="0"/>
              </a:spcBef>
              <a:spcAft>
                <a:spcPts val="0"/>
              </a:spcAft>
              <a:buNone/>
            </a:pPr>
            <a:r>
              <a:rPr lang="en" sz="1200"/>
              <a:t>shutdown()</a:t>
            </a:r>
            <a:endParaRPr sz="1200"/>
          </a:p>
          <a:p>
            <a:pPr indent="0" lvl="0" marL="0" rtl="0" algn="l">
              <a:spcBef>
                <a:spcPts val="0"/>
              </a:spcBef>
              <a:spcAft>
                <a:spcPts val="0"/>
              </a:spcAft>
              <a:buNone/>
            </a:pPr>
            <a:r>
              <a:rPr lang="en" sz="1200"/>
              <a:t>restart()</a:t>
            </a:r>
            <a:endParaRPr sz="1200"/>
          </a:p>
        </p:txBody>
      </p:sp>
      <p:cxnSp>
        <p:nvCxnSpPr>
          <p:cNvPr id="349" name="Google Shape;349;p45"/>
          <p:cNvCxnSpPr/>
          <p:nvPr/>
        </p:nvCxnSpPr>
        <p:spPr>
          <a:xfrm>
            <a:off x="5296250" y="4749500"/>
            <a:ext cx="1742400" cy="0"/>
          </a:xfrm>
          <a:prstGeom prst="straightConnector1">
            <a:avLst/>
          </a:prstGeom>
          <a:noFill/>
          <a:ln cap="flat" cmpd="sng" w="19050">
            <a:solidFill>
              <a:srgbClr val="2388DB"/>
            </a:solidFill>
            <a:prstDash val="solid"/>
            <a:round/>
            <a:headEnd len="med" w="med" type="none"/>
            <a:tailEnd len="med" w="med" type="none"/>
          </a:ln>
        </p:spPr>
      </p:cxnSp>
      <p:cxnSp>
        <p:nvCxnSpPr>
          <p:cNvPr id="350" name="Google Shape;350;p45"/>
          <p:cNvCxnSpPr/>
          <p:nvPr/>
        </p:nvCxnSpPr>
        <p:spPr>
          <a:xfrm>
            <a:off x="5296250" y="5179350"/>
            <a:ext cx="1742400" cy="0"/>
          </a:xfrm>
          <a:prstGeom prst="straightConnector1">
            <a:avLst/>
          </a:prstGeom>
          <a:noFill/>
          <a:ln cap="flat" cmpd="sng" w="19050">
            <a:solidFill>
              <a:srgbClr val="2388DB"/>
            </a:solidFill>
            <a:prstDash val="solid"/>
            <a:round/>
            <a:headEnd len="med" w="med" type="none"/>
            <a:tailEnd len="med" w="med" type="none"/>
          </a:ln>
        </p:spPr>
      </p:cxnSp>
      <p:cxnSp>
        <p:nvCxnSpPr>
          <p:cNvPr id="351" name="Google Shape;351;p45"/>
          <p:cNvCxnSpPr/>
          <p:nvPr/>
        </p:nvCxnSpPr>
        <p:spPr>
          <a:xfrm flipH="1" rot="10800000">
            <a:off x="6984100" y="2950113"/>
            <a:ext cx="1875300" cy="1264800"/>
          </a:xfrm>
          <a:prstGeom prst="straightConnector1">
            <a:avLst/>
          </a:prstGeom>
          <a:noFill/>
          <a:ln cap="flat" cmpd="sng" w="38100">
            <a:solidFill>
              <a:srgbClr val="FF0000"/>
            </a:solidFill>
            <a:prstDash val="solid"/>
            <a:round/>
            <a:headEnd len="med" w="med" type="none"/>
            <a:tailEnd len="med" w="med" type="none"/>
          </a:ln>
        </p:spPr>
      </p:cxnSp>
      <p:cxnSp>
        <p:nvCxnSpPr>
          <p:cNvPr id="352" name="Google Shape;352;p45"/>
          <p:cNvCxnSpPr/>
          <p:nvPr/>
        </p:nvCxnSpPr>
        <p:spPr>
          <a:xfrm>
            <a:off x="5021550" y="3506213"/>
            <a:ext cx="218100" cy="1842600"/>
          </a:xfrm>
          <a:prstGeom prst="straightConnector1">
            <a:avLst/>
          </a:prstGeom>
          <a:noFill/>
          <a:ln cap="flat" cmpd="sng" w="38100">
            <a:solidFill>
              <a:srgbClr val="000000"/>
            </a:solidFill>
            <a:prstDash val="solid"/>
            <a:round/>
            <a:headEnd len="med" w="med" type="none"/>
            <a:tailEnd len="med" w="med" type="triangle"/>
          </a:ln>
        </p:spPr>
      </p:cxnSp>
      <p:sp>
        <p:nvSpPr>
          <p:cNvPr id="353" name="Google Shape;353;p45"/>
          <p:cNvSpPr/>
          <p:nvPr/>
        </p:nvSpPr>
        <p:spPr>
          <a:xfrm>
            <a:off x="6308100" y="5348813"/>
            <a:ext cx="2060700" cy="7986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get(){</a:t>
            </a:r>
            <a:endParaRPr/>
          </a:p>
          <a:p>
            <a:pPr indent="0" lvl="0" marL="0" rtl="0" algn="l">
              <a:spcBef>
                <a:spcPts val="0"/>
              </a:spcBef>
              <a:spcAft>
                <a:spcPts val="0"/>
              </a:spcAft>
              <a:buNone/>
            </a:pPr>
            <a:r>
              <a:rPr lang="en"/>
              <a:t>	return 98;</a:t>
            </a:r>
            <a:endParaRPr/>
          </a:p>
          <a:p>
            <a:pPr indent="0" lvl="0" marL="0" rtl="0" algn="l">
              <a:spcBef>
                <a:spcPts val="0"/>
              </a:spcBef>
              <a:spcAft>
                <a:spcPts val="0"/>
              </a:spcAft>
              <a:buNone/>
            </a:pPr>
            <a:r>
              <a:rPr lang="en"/>
              <a:t>}</a:t>
            </a:r>
            <a:endParaRPr/>
          </a:p>
        </p:txBody>
      </p:sp>
      <p:sp>
        <p:nvSpPr>
          <p:cNvPr id="354" name="Google Shape;354;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Subsystem Testing</a:t>
            </a:r>
            <a:endParaRPr/>
          </a:p>
        </p:txBody>
      </p:sp>
      <p:sp>
        <p:nvSpPr>
          <p:cNvPr id="360" name="Google Shape;360;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Most software works by combining multiple, interacting components. </a:t>
            </a:r>
            <a:endParaRPr/>
          </a:p>
          <a:p>
            <a:pPr indent="-381000" lvl="1" marL="914400" marR="0" rtl="0" algn="l">
              <a:lnSpc>
                <a:spcPct val="100000"/>
              </a:lnSpc>
              <a:spcBef>
                <a:spcPts val="0"/>
              </a:spcBef>
              <a:spcAft>
                <a:spcPts val="0"/>
              </a:spcAft>
              <a:buSzPts val="2400"/>
              <a:buChar char="○"/>
            </a:pPr>
            <a:r>
              <a:rPr lang="en"/>
              <a:t>In addition to testing components independently, we must test their </a:t>
            </a:r>
            <a:r>
              <a:rPr i="1" lang="en"/>
              <a:t>integration</a:t>
            </a:r>
            <a:r>
              <a:rPr lang="en"/>
              <a:t>.</a:t>
            </a:r>
            <a:endParaRPr/>
          </a:p>
          <a:p>
            <a:pPr indent="-419100" lvl="0" marL="457200" marR="0" rtl="0" algn="l">
              <a:lnSpc>
                <a:spcPct val="100000"/>
              </a:lnSpc>
              <a:spcBef>
                <a:spcPts val="0"/>
              </a:spcBef>
              <a:spcAft>
                <a:spcPts val="0"/>
              </a:spcAft>
              <a:buSzPts val="3000"/>
              <a:buChar char="●"/>
            </a:pPr>
            <a:r>
              <a:rPr lang="en"/>
              <a:t>Functionality performed across components is accessed through a defined interface. </a:t>
            </a:r>
            <a:endParaRPr/>
          </a:p>
          <a:p>
            <a:pPr indent="-381000" lvl="1" marL="914400" marR="0" rtl="0" algn="l">
              <a:lnSpc>
                <a:spcPct val="100000"/>
              </a:lnSpc>
              <a:spcBef>
                <a:spcPts val="0"/>
              </a:spcBef>
              <a:spcAft>
                <a:spcPts val="0"/>
              </a:spcAft>
              <a:buSzPts val="2400"/>
              <a:buChar char="○"/>
            </a:pPr>
            <a:r>
              <a:rPr lang="en"/>
              <a:t>Therefore, integration testing focuses on showing that functionality accessed through this interface behaves according to the specifications.</a:t>
            </a:r>
            <a:endParaRPr/>
          </a:p>
          <a:p>
            <a:pPr indent="0" lvl="0" marL="457200" marR="0" rtl="0" algn="l">
              <a:lnSpc>
                <a:spcPct val="100000"/>
              </a:lnSpc>
              <a:spcBef>
                <a:spcPts val="600"/>
              </a:spcBef>
              <a:spcAft>
                <a:spcPts val="0"/>
              </a:spcAft>
              <a:buNone/>
            </a:pPr>
            <a:r>
              <a:t/>
            </a:r>
            <a:endParaRPr/>
          </a:p>
        </p:txBody>
      </p:sp>
      <p:sp>
        <p:nvSpPr>
          <p:cNvPr id="361" name="Google Shape;361;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Subsystem Testing</a:t>
            </a:r>
            <a:endParaRPr/>
          </a:p>
        </p:txBody>
      </p:sp>
      <p:sp>
        <p:nvSpPr>
          <p:cNvPr id="367" name="Google Shape;367;p47"/>
          <p:cNvSpPr txBox="1"/>
          <p:nvPr>
            <p:ph idx="1" type="body"/>
          </p:nvPr>
        </p:nvSpPr>
        <p:spPr>
          <a:xfrm>
            <a:off x="457200" y="1600200"/>
            <a:ext cx="43182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We have a subsystem made up of A, B, and C. We have performed unit testing...</a:t>
            </a:r>
            <a:endParaRPr sz="2400"/>
          </a:p>
          <a:p>
            <a:pPr indent="-368300" lvl="0" marL="457200" marR="0" rtl="0" algn="l">
              <a:lnSpc>
                <a:spcPct val="100000"/>
              </a:lnSpc>
              <a:spcBef>
                <a:spcPts val="600"/>
              </a:spcBef>
              <a:spcAft>
                <a:spcPts val="0"/>
              </a:spcAft>
              <a:buSzPts val="2200"/>
              <a:buChar char="●"/>
            </a:pPr>
            <a:r>
              <a:rPr lang="en" sz="2200"/>
              <a:t>However, they work together to perform functions.</a:t>
            </a:r>
            <a:endParaRPr sz="2200"/>
          </a:p>
          <a:p>
            <a:pPr indent="-368300" lvl="0" marL="457200" marR="0" rtl="0" algn="l">
              <a:lnSpc>
                <a:spcPct val="100000"/>
              </a:lnSpc>
              <a:spcBef>
                <a:spcPts val="0"/>
              </a:spcBef>
              <a:spcAft>
                <a:spcPts val="0"/>
              </a:spcAft>
              <a:buSzPts val="2200"/>
              <a:buChar char="●"/>
            </a:pPr>
            <a:r>
              <a:rPr lang="en" sz="2200"/>
              <a:t>Therefore, we apply test cases not to the classes, but to the interface of the subsystem they form.</a:t>
            </a:r>
            <a:endParaRPr sz="2200"/>
          </a:p>
          <a:p>
            <a:pPr indent="-368300" lvl="0" marL="457200" marR="0" rtl="0" algn="l">
              <a:lnSpc>
                <a:spcPct val="100000"/>
              </a:lnSpc>
              <a:spcBef>
                <a:spcPts val="0"/>
              </a:spcBef>
              <a:spcAft>
                <a:spcPts val="0"/>
              </a:spcAft>
              <a:buSzPts val="2200"/>
              <a:buChar char="●"/>
            </a:pPr>
            <a:r>
              <a:rPr lang="en" sz="2200"/>
              <a:t>Errors in their combined behavior result are not caught by unit testing.</a:t>
            </a:r>
            <a:endParaRPr sz="2200"/>
          </a:p>
        </p:txBody>
      </p:sp>
      <p:sp>
        <p:nvSpPr>
          <p:cNvPr id="368" name="Google Shape;368;p47"/>
          <p:cNvSpPr/>
          <p:nvPr/>
        </p:nvSpPr>
        <p:spPr>
          <a:xfrm>
            <a:off x="5008825" y="3152775"/>
            <a:ext cx="3532500" cy="224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7"/>
          <p:cNvSpPr/>
          <p:nvPr/>
        </p:nvSpPr>
        <p:spPr>
          <a:xfrm>
            <a:off x="5434050" y="3697925"/>
            <a:ext cx="1046700" cy="5124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370" name="Google Shape;370;p47"/>
          <p:cNvSpPr/>
          <p:nvPr/>
        </p:nvSpPr>
        <p:spPr>
          <a:xfrm>
            <a:off x="6404175" y="4602650"/>
            <a:ext cx="1046700" cy="5124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sp>
        <p:nvSpPr>
          <p:cNvPr id="371" name="Google Shape;371;p47"/>
          <p:cNvSpPr/>
          <p:nvPr/>
        </p:nvSpPr>
        <p:spPr>
          <a:xfrm>
            <a:off x="7243475" y="3697925"/>
            <a:ext cx="1046700" cy="5124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cxnSp>
        <p:nvCxnSpPr>
          <p:cNvPr id="372" name="Google Shape;372;p47"/>
          <p:cNvCxnSpPr/>
          <p:nvPr/>
        </p:nvCxnSpPr>
        <p:spPr>
          <a:xfrm>
            <a:off x="6480750" y="3845100"/>
            <a:ext cx="762600" cy="0"/>
          </a:xfrm>
          <a:prstGeom prst="straightConnector1">
            <a:avLst/>
          </a:prstGeom>
          <a:noFill/>
          <a:ln cap="flat" cmpd="sng" w="19050">
            <a:solidFill>
              <a:schemeClr val="dk2"/>
            </a:solidFill>
            <a:prstDash val="solid"/>
            <a:round/>
            <a:headEnd len="med" w="med" type="none"/>
            <a:tailEnd len="med" w="med" type="triangle"/>
          </a:ln>
        </p:spPr>
      </p:cxnSp>
      <p:cxnSp>
        <p:nvCxnSpPr>
          <p:cNvPr id="373" name="Google Shape;373;p47"/>
          <p:cNvCxnSpPr>
            <a:stCxn id="371" idx="2"/>
            <a:endCxn id="370" idx="3"/>
          </p:cNvCxnSpPr>
          <p:nvPr/>
        </p:nvCxnSpPr>
        <p:spPr>
          <a:xfrm flipH="1">
            <a:off x="7450925" y="4210325"/>
            <a:ext cx="315900" cy="648600"/>
          </a:xfrm>
          <a:prstGeom prst="straightConnector1">
            <a:avLst/>
          </a:prstGeom>
          <a:noFill/>
          <a:ln cap="flat" cmpd="sng" w="19050">
            <a:solidFill>
              <a:schemeClr val="dk2"/>
            </a:solidFill>
            <a:prstDash val="solid"/>
            <a:round/>
            <a:headEnd len="med" w="med" type="none"/>
            <a:tailEnd len="med" w="med" type="triangle"/>
          </a:ln>
        </p:spPr>
      </p:cxnSp>
      <p:cxnSp>
        <p:nvCxnSpPr>
          <p:cNvPr id="374" name="Google Shape;374;p47"/>
          <p:cNvCxnSpPr>
            <a:stCxn id="370" idx="1"/>
            <a:endCxn id="369" idx="2"/>
          </p:cNvCxnSpPr>
          <p:nvPr/>
        </p:nvCxnSpPr>
        <p:spPr>
          <a:xfrm rot="10800000">
            <a:off x="5957475" y="4210250"/>
            <a:ext cx="446700" cy="648600"/>
          </a:xfrm>
          <a:prstGeom prst="straightConnector1">
            <a:avLst/>
          </a:prstGeom>
          <a:noFill/>
          <a:ln cap="flat" cmpd="sng" w="19050">
            <a:solidFill>
              <a:schemeClr val="dk2"/>
            </a:solidFill>
            <a:prstDash val="solid"/>
            <a:round/>
            <a:headEnd len="med" w="med" type="none"/>
            <a:tailEnd len="med" w="med" type="triangle"/>
          </a:ln>
        </p:spPr>
      </p:cxnSp>
      <p:cxnSp>
        <p:nvCxnSpPr>
          <p:cNvPr id="375" name="Google Shape;375;p47"/>
          <p:cNvCxnSpPr/>
          <p:nvPr/>
        </p:nvCxnSpPr>
        <p:spPr>
          <a:xfrm rot="10800000">
            <a:off x="6480750" y="4063175"/>
            <a:ext cx="762600" cy="0"/>
          </a:xfrm>
          <a:prstGeom prst="straightConnector1">
            <a:avLst/>
          </a:prstGeom>
          <a:noFill/>
          <a:ln cap="flat" cmpd="sng" w="19050">
            <a:solidFill>
              <a:schemeClr val="dk2"/>
            </a:solidFill>
            <a:prstDash val="solid"/>
            <a:round/>
            <a:headEnd len="med" w="med" type="none"/>
            <a:tailEnd len="med" w="med" type="triangle"/>
          </a:ln>
        </p:spPr>
      </p:cxnSp>
      <p:sp>
        <p:nvSpPr>
          <p:cNvPr id="376" name="Google Shape;376;p47"/>
          <p:cNvSpPr/>
          <p:nvPr/>
        </p:nvSpPr>
        <p:spPr>
          <a:xfrm>
            <a:off x="6213300" y="1854575"/>
            <a:ext cx="1297500" cy="5124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Test Cases</a:t>
            </a:r>
            <a:endParaRPr/>
          </a:p>
        </p:txBody>
      </p:sp>
      <p:sp>
        <p:nvSpPr>
          <p:cNvPr id="377" name="Google Shape;377;p47"/>
          <p:cNvSpPr/>
          <p:nvPr/>
        </p:nvSpPr>
        <p:spPr>
          <a:xfrm>
            <a:off x="5258625" y="2978675"/>
            <a:ext cx="315900" cy="271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8" name="Google Shape;378;p47"/>
          <p:cNvSpPr/>
          <p:nvPr/>
        </p:nvSpPr>
        <p:spPr>
          <a:xfrm>
            <a:off x="5981363" y="2978675"/>
            <a:ext cx="315900" cy="271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9" name="Google Shape;379;p47"/>
          <p:cNvSpPr/>
          <p:nvPr/>
        </p:nvSpPr>
        <p:spPr>
          <a:xfrm>
            <a:off x="6704100" y="2970275"/>
            <a:ext cx="315900" cy="271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0" name="Google Shape;380;p47"/>
          <p:cNvSpPr/>
          <p:nvPr/>
        </p:nvSpPr>
        <p:spPr>
          <a:xfrm>
            <a:off x="7426825" y="2978675"/>
            <a:ext cx="315900" cy="271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1" name="Google Shape;381;p47"/>
          <p:cNvSpPr/>
          <p:nvPr/>
        </p:nvSpPr>
        <p:spPr>
          <a:xfrm>
            <a:off x="8062475" y="2978675"/>
            <a:ext cx="315900" cy="2715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82" name="Google Shape;382;p47"/>
          <p:cNvCxnSpPr>
            <a:stCxn id="376" idx="2"/>
            <a:endCxn id="377" idx="0"/>
          </p:cNvCxnSpPr>
          <p:nvPr/>
        </p:nvCxnSpPr>
        <p:spPr>
          <a:xfrm flipH="1">
            <a:off x="5416650" y="2366975"/>
            <a:ext cx="1445400" cy="611700"/>
          </a:xfrm>
          <a:prstGeom prst="straightConnector1">
            <a:avLst/>
          </a:prstGeom>
          <a:noFill/>
          <a:ln cap="flat" cmpd="sng" w="19050">
            <a:solidFill>
              <a:schemeClr val="dk2"/>
            </a:solidFill>
            <a:prstDash val="solid"/>
            <a:round/>
            <a:headEnd len="med" w="med" type="none"/>
            <a:tailEnd len="med" w="med" type="triangle"/>
          </a:ln>
        </p:spPr>
      </p:cxnSp>
      <p:cxnSp>
        <p:nvCxnSpPr>
          <p:cNvPr id="383" name="Google Shape;383;p47"/>
          <p:cNvCxnSpPr>
            <a:stCxn id="376" idx="2"/>
            <a:endCxn id="378" idx="0"/>
          </p:cNvCxnSpPr>
          <p:nvPr/>
        </p:nvCxnSpPr>
        <p:spPr>
          <a:xfrm flipH="1">
            <a:off x="6139350" y="2366975"/>
            <a:ext cx="722700" cy="611700"/>
          </a:xfrm>
          <a:prstGeom prst="straightConnector1">
            <a:avLst/>
          </a:prstGeom>
          <a:noFill/>
          <a:ln cap="flat" cmpd="sng" w="19050">
            <a:solidFill>
              <a:schemeClr val="dk2"/>
            </a:solidFill>
            <a:prstDash val="solid"/>
            <a:round/>
            <a:headEnd len="med" w="med" type="none"/>
            <a:tailEnd len="med" w="med" type="triangle"/>
          </a:ln>
        </p:spPr>
      </p:cxnSp>
      <p:cxnSp>
        <p:nvCxnSpPr>
          <p:cNvPr id="384" name="Google Shape;384;p47"/>
          <p:cNvCxnSpPr>
            <a:stCxn id="376" idx="2"/>
            <a:endCxn id="379" idx="0"/>
          </p:cNvCxnSpPr>
          <p:nvPr/>
        </p:nvCxnSpPr>
        <p:spPr>
          <a:xfrm>
            <a:off x="6862050" y="2366975"/>
            <a:ext cx="0" cy="603300"/>
          </a:xfrm>
          <a:prstGeom prst="straightConnector1">
            <a:avLst/>
          </a:prstGeom>
          <a:noFill/>
          <a:ln cap="flat" cmpd="sng" w="19050">
            <a:solidFill>
              <a:schemeClr val="dk2"/>
            </a:solidFill>
            <a:prstDash val="solid"/>
            <a:round/>
            <a:headEnd len="med" w="med" type="none"/>
            <a:tailEnd len="med" w="med" type="triangle"/>
          </a:ln>
        </p:spPr>
      </p:cxnSp>
      <p:cxnSp>
        <p:nvCxnSpPr>
          <p:cNvPr id="385" name="Google Shape;385;p47"/>
          <p:cNvCxnSpPr>
            <a:stCxn id="376" idx="2"/>
            <a:endCxn id="380" idx="0"/>
          </p:cNvCxnSpPr>
          <p:nvPr/>
        </p:nvCxnSpPr>
        <p:spPr>
          <a:xfrm>
            <a:off x="6862050" y="2366975"/>
            <a:ext cx="722700" cy="611700"/>
          </a:xfrm>
          <a:prstGeom prst="straightConnector1">
            <a:avLst/>
          </a:prstGeom>
          <a:noFill/>
          <a:ln cap="flat" cmpd="sng" w="19050">
            <a:solidFill>
              <a:schemeClr val="dk2"/>
            </a:solidFill>
            <a:prstDash val="solid"/>
            <a:round/>
            <a:headEnd len="med" w="med" type="none"/>
            <a:tailEnd len="med" w="med" type="triangle"/>
          </a:ln>
        </p:spPr>
      </p:cxnSp>
      <p:cxnSp>
        <p:nvCxnSpPr>
          <p:cNvPr id="386" name="Google Shape;386;p47"/>
          <p:cNvCxnSpPr>
            <a:stCxn id="376" idx="2"/>
            <a:endCxn id="381" idx="0"/>
          </p:cNvCxnSpPr>
          <p:nvPr/>
        </p:nvCxnSpPr>
        <p:spPr>
          <a:xfrm>
            <a:off x="6862050" y="2366975"/>
            <a:ext cx="1358400" cy="611700"/>
          </a:xfrm>
          <a:prstGeom prst="straightConnector1">
            <a:avLst/>
          </a:prstGeom>
          <a:noFill/>
          <a:ln cap="flat" cmpd="sng" w="19050">
            <a:solidFill>
              <a:schemeClr val="dk2"/>
            </a:solidFill>
            <a:prstDash val="solid"/>
            <a:round/>
            <a:headEnd len="med" w="med" type="none"/>
            <a:tailEnd len="med" w="med" type="triangle"/>
          </a:ln>
        </p:spPr>
      </p:cxnSp>
      <p:sp>
        <p:nvSpPr>
          <p:cNvPr id="387" name="Google Shape;387;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Will Cover</a:t>
            </a:r>
            <a:endParaRPr/>
          </a:p>
        </p:txBody>
      </p:sp>
      <p:sp>
        <p:nvSpPr>
          <p:cNvPr id="70" name="Google Shape;70;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Revisiting Verification &amp; Validation</a:t>
            </a:r>
            <a:endParaRPr/>
          </a:p>
          <a:p>
            <a:pPr indent="-419100" lvl="0" marL="457200" marR="0" rtl="0" algn="l">
              <a:lnSpc>
                <a:spcPct val="100000"/>
              </a:lnSpc>
              <a:spcBef>
                <a:spcPts val="0"/>
              </a:spcBef>
              <a:spcAft>
                <a:spcPts val="0"/>
              </a:spcAft>
              <a:buClr>
                <a:schemeClr val="dk1"/>
              </a:buClr>
              <a:buSzPts val="3000"/>
              <a:buFont typeface="Arial"/>
              <a:buChar char="●"/>
            </a:pPr>
            <a:r>
              <a:rPr lang="en"/>
              <a:t>Testing definitions</a:t>
            </a:r>
            <a:endParaRPr/>
          </a:p>
          <a:p>
            <a:pPr indent="-381000" lvl="1" marL="914400" marR="0" rtl="0" algn="l">
              <a:lnSpc>
                <a:spcPct val="100000"/>
              </a:lnSpc>
              <a:spcBef>
                <a:spcPts val="0"/>
              </a:spcBef>
              <a:spcAft>
                <a:spcPts val="0"/>
              </a:spcAft>
              <a:buSzPts val="2400"/>
              <a:buChar char="○"/>
            </a:pPr>
            <a:r>
              <a:rPr lang="en"/>
              <a:t>Let’s get the language right.</a:t>
            </a:r>
            <a:endParaRPr/>
          </a:p>
          <a:p>
            <a:pPr indent="-419100" lvl="0" marL="457200" marR="0" rtl="0" algn="l">
              <a:lnSpc>
                <a:spcPct val="100000"/>
              </a:lnSpc>
              <a:spcBef>
                <a:spcPts val="0"/>
              </a:spcBef>
              <a:spcAft>
                <a:spcPts val="0"/>
              </a:spcAft>
              <a:buSzPts val="3000"/>
              <a:buChar char="●"/>
            </a:pPr>
            <a:r>
              <a:rPr lang="en"/>
              <a:t>What is a test? </a:t>
            </a:r>
            <a:endParaRPr/>
          </a:p>
          <a:p>
            <a:pPr indent="-419100" lvl="0" marL="457200" rtl="0" algn="l">
              <a:spcBef>
                <a:spcPts val="0"/>
              </a:spcBef>
              <a:spcAft>
                <a:spcPts val="0"/>
              </a:spcAft>
              <a:buSzPts val="3000"/>
              <a:buChar char="●"/>
            </a:pPr>
            <a:r>
              <a:rPr lang="en"/>
              <a:t>Principles of analysis and testing.</a:t>
            </a:r>
            <a:endParaRPr/>
          </a:p>
          <a:p>
            <a:pPr indent="-419100" lvl="0" marL="457200" marR="0" rtl="0" algn="l">
              <a:lnSpc>
                <a:spcPct val="100000"/>
              </a:lnSpc>
              <a:spcBef>
                <a:spcPts val="0"/>
              </a:spcBef>
              <a:spcAft>
                <a:spcPts val="0"/>
              </a:spcAft>
              <a:buSzPts val="3000"/>
              <a:buChar char="●"/>
            </a:pPr>
            <a:r>
              <a:rPr lang="en"/>
              <a:t>Testing stages.</a:t>
            </a:r>
            <a:endParaRPr/>
          </a:p>
          <a:p>
            <a:pPr indent="-381000" lvl="1" marL="914400" marR="0" rtl="0" algn="l">
              <a:lnSpc>
                <a:spcPct val="100000"/>
              </a:lnSpc>
              <a:spcBef>
                <a:spcPts val="0"/>
              </a:spcBef>
              <a:spcAft>
                <a:spcPts val="0"/>
              </a:spcAft>
              <a:buSzPts val="2400"/>
              <a:buChar char="○"/>
            </a:pPr>
            <a:r>
              <a:rPr lang="en"/>
              <a:t>Unit, Subsystem, System, and Acceptance Testing</a:t>
            </a:r>
            <a:endParaRPr/>
          </a:p>
        </p:txBody>
      </p:sp>
      <p:sp>
        <p:nvSpPr>
          <p:cNvPr id="71" name="Google Shape;71;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Google Shape;392;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Interface Types</a:t>
            </a:r>
            <a:endParaRPr/>
          </a:p>
        </p:txBody>
      </p:sp>
      <p:sp>
        <p:nvSpPr>
          <p:cNvPr id="393" name="Google Shape;393;p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Parameter Interfaces</a:t>
            </a:r>
            <a:endParaRPr/>
          </a:p>
          <a:p>
            <a:pPr indent="-381000" lvl="1" marL="914400" marR="0" rtl="0" algn="l">
              <a:lnSpc>
                <a:spcPct val="100000"/>
              </a:lnSpc>
              <a:spcBef>
                <a:spcPts val="0"/>
              </a:spcBef>
              <a:spcAft>
                <a:spcPts val="0"/>
              </a:spcAft>
              <a:buSzPts val="2400"/>
              <a:buChar char="○"/>
            </a:pPr>
            <a:r>
              <a:rPr lang="en"/>
              <a:t>Data is passed from one component to another. </a:t>
            </a:r>
            <a:endParaRPr/>
          </a:p>
          <a:p>
            <a:pPr indent="-381000" lvl="1" marL="914400" marR="0" rtl="0" algn="l">
              <a:lnSpc>
                <a:spcPct val="100000"/>
              </a:lnSpc>
              <a:spcBef>
                <a:spcPts val="0"/>
              </a:spcBef>
              <a:spcAft>
                <a:spcPts val="0"/>
              </a:spcAft>
              <a:buSzPts val="2400"/>
              <a:buChar char="○"/>
            </a:pPr>
            <a:r>
              <a:rPr lang="en"/>
              <a:t>All methods that accept arguments have a parameter interface.</a:t>
            </a:r>
            <a:endParaRPr/>
          </a:p>
          <a:p>
            <a:pPr indent="-381000" lvl="1" marL="914400" marR="0" rtl="0" algn="l">
              <a:lnSpc>
                <a:spcPct val="100000"/>
              </a:lnSpc>
              <a:spcBef>
                <a:spcPts val="0"/>
              </a:spcBef>
              <a:spcAft>
                <a:spcPts val="0"/>
              </a:spcAft>
              <a:buSzPts val="2400"/>
              <a:buChar char="○"/>
            </a:pPr>
            <a:r>
              <a:rPr lang="en"/>
              <a:t>If functionality is triggered by a method call, test different parameter combinations to that call.</a:t>
            </a:r>
            <a:endParaRPr/>
          </a:p>
          <a:p>
            <a:pPr indent="-419100" lvl="0" marL="457200" marR="0" rtl="0" algn="l">
              <a:lnSpc>
                <a:spcPct val="100000"/>
              </a:lnSpc>
              <a:spcBef>
                <a:spcPts val="0"/>
              </a:spcBef>
              <a:spcAft>
                <a:spcPts val="0"/>
              </a:spcAft>
              <a:buSzPts val="3000"/>
              <a:buChar char="●"/>
            </a:pPr>
            <a:r>
              <a:rPr lang="en"/>
              <a:t>Procedural Interfaces</a:t>
            </a:r>
            <a:endParaRPr/>
          </a:p>
          <a:p>
            <a:pPr indent="-381000" lvl="1" marL="914400" marR="0" rtl="0" algn="l">
              <a:lnSpc>
                <a:spcPct val="100000"/>
              </a:lnSpc>
              <a:spcBef>
                <a:spcPts val="0"/>
              </a:spcBef>
              <a:spcAft>
                <a:spcPts val="0"/>
              </a:spcAft>
              <a:buSzPts val="2400"/>
              <a:buChar char="○"/>
            </a:pPr>
            <a:r>
              <a:rPr lang="en"/>
              <a:t>When one component encapsulates a set of functions that can be called by other components. </a:t>
            </a:r>
            <a:endParaRPr/>
          </a:p>
          <a:p>
            <a:pPr indent="-381000" lvl="1" marL="914400" marR="0" rtl="0" algn="l">
              <a:lnSpc>
                <a:spcPct val="100000"/>
              </a:lnSpc>
              <a:spcBef>
                <a:spcPts val="0"/>
              </a:spcBef>
              <a:spcAft>
                <a:spcPts val="0"/>
              </a:spcAft>
              <a:buSzPts val="2400"/>
              <a:buChar char="○"/>
            </a:pPr>
            <a:r>
              <a:rPr lang="en"/>
              <a:t>Controls access to subsystem functionality. Thus, is important to test rigorously.</a:t>
            </a:r>
            <a:endParaRPr/>
          </a:p>
        </p:txBody>
      </p:sp>
      <p:sp>
        <p:nvSpPr>
          <p:cNvPr id="394" name="Google Shape;394;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Interface Types</a:t>
            </a:r>
            <a:endParaRPr/>
          </a:p>
        </p:txBody>
      </p:sp>
      <p:sp>
        <p:nvSpPr>
          <p:cNvPr id="400" name="Google Shape;400;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Shared Memory Interfaces</a:t>
            </a:r>
            <a:endParaRPr/>
          </a:p>
          <a:p>
            <a:pPr indent="-381000" lvl="1" marL="914400" rtl="0" algn="l">
              <a:spcBef>
                <a:spcPts val="0"/>
              </a:spcBef>
              <a:spcAft>
                <a:spcPts val="0"/>
              </a:spcAft>
              <a:buSzPts val="2400"/>
              <a:buChar char="○"/>
            </a:pPr>
            <a:r>
              <a:rPr lang="en"/>
              <a:t>A block of memory is shared between components. </a:t>
            </a:r>
            <a:endParaRPr/>
          </a:p>
          <a:p>
            <a:pPr indent="-381000" lvl="1" marL="914400" rtl="0" algn="l">
              <a:spcBef>
                <a:spcPts val="0"/>
              </a:spcBef>
              <a:spcAft>
                <a:spcPts val="0"/>
              </a:spcAft>
              <a:buSzPts val="2400"/>
              <a:buChar char="○"/>
            </a:pPr>
            <a:r>
              <a:rPr lang="en"/>
              <a:t>Data is placed in this memory by one subsystem and retrieved by another.</a:t>
            </a:r>
            <a:endParaRPr/>
          </a:p>
          <a:p>
            <a:pPr indent="-381000" lvl="1" marL="914400" rtl="0" algn="l">
              <a:spcBef>
                <a:spcPts val="0"/>
              </a:spcBef>
              <a:spcAft>
                <a:spcPts val="0"/>
              </a:spcAft>
              <a:buSzPts val="2400"/>
              <a:buChar char="○"/>
            </a:pPr>
            <a:r>
              <a:rPr lang="en"/>
              <a:t>Common if system is architected around a central data repository.</a:t>
            </a:r>
            <a:endParaRPr/>
          </a:p>
          <a:p>
            <a:pPr indent="-419100" lvl="0" marL="457200" rtl="0" algn="l">
              <a:spcBef>
                <a:spcPts val="0"/>
              </a:spcBef>
              <a:spcAft>
                <a:spcPts val="0"/>
              </a:spcAft>
              <a:buSzPts val="3000"/>
              <a:buChar char="●"/>
            </a:pPr>
            <a:r>
              <a:rPr lang="en"/>
              <a:t>Message-Passing Interfaces</a:t>
            </a:r>
            <a:endParaRPr/>
          </a:p>
          <a:p>
            <a:pPr indent="-381000" lvl="1" marL="914400" marR="0" rtl="0" algn="l">
              <a:lnSpc>
                <a:spcPct val="100000"/>
              </a:lnSpc>
              <a:spcBef>
                <a:spcPts val="0"/>
              </a:spcBef>
              <a:spcAft>
                <a:spcPts val="0"/>
              </a:spcAft>
              <a:buSzPts val="2400"/>
              <a:buChar char="○"/>
            </a:pPr>
            <a:r>
              <a:rPr lang="en"/>
              <a:t>Interfaces where one component requests a service by passing a message to another component. A return message indicates the results of executing the service.</a:t>
            </a:r>
            <a:endParaRPr/>
          </a:p>
          <a:p>
            <a:pPr indent="-381000" lvl="1" marL="914400" marR="0" rtl="0" algn="l">
              <a:lnSpc>
                <a:spcPct val="100000"/>
              </a:lnSpc>
              <a:spcBef>
                <a:spcPts val="0"/>
              </a:spcBef>
              <a:spcAft>
                <a:spcPts val="0"/>
              </a:spcAft>
              <a:buSzPts val="2400"/>
              <a:buChar char="○"/>
            </a:pPr>
            <a:r>
              <a:rPr lang="en"/>
              <a:t>Common in parallel systems, client-server systems.</a:t>
            </a:r>
            <a:endParaRPr/>
          </a:p>
          <a:p>
            <a:pPr indent="0" lvl="0" marL="457200" marR="0" rtl="0" algn="l">
              <a:lnSpc>
                <a:spcPct val="100000"/>
              </a:lnSpc>
              <a:spcBef>
                <a:spcPts val="600"/>
              </a:spcBef>
              <a:spcAft>
                <a:spcPts val="0"/>
              </a:spcAft>
              <a:buNone/>
            </a:pPr>
            <a:r>
              <a:t/>
            </a:r>
            <a:endParaRPr/>
          </a:p>
        </p:txBody>
      </p:sp>
      <p:sp>
        <p:nvSpPr>
          <p:cNvPr id="401" name="Google Shape;401;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5" name="Shape 405"/>
        <p:cNvGrpSpPr/>
        <p:nvPr/>
      </p:nvGrpSpPr>
      <p:grpSpPr>
        <a:xfrm>
          <a:off x="0" y="0"/>
          <a:ext cx="0" cy="0"/>
          <a:chOff x="0" y="0"/>
          <a:chExt cx="0" cy="0"/>
        </a:xfrm>
      </p:grpSpPr>
      <p:sp>
        <p:nvSpPr>
          <p:cNvPr id="406" name="Google Shape;406;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Interface Errors</a:t>
            </a:r>
            <a:endParaRPr/>
          </a:p>
        </p:txBody>
      </p:sp>
      <p:sp>
        <p:nvSpPr>
          <p:cNvPr id="407" name="Google Shape;407;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Interface Misuse</a:t>
            </a:r>
            <a:endParaRPr/>
          </a:p>
          <a:p>
            <a:pPr indent="-368300" lvl="1" marL="914400" marR="0" rtl="0" algn="l">
              <a:lnSpc>
                <a:spcPct val="100000"/>
              </a:lnSpc>
              <a:spcBef>
                <a:spcPts val="0"/>
              </a:spcBef>
              <a:spcAft>
                <a:spcPts val="0"/>
              </a:spcAft>
              <a:buSzPts val="2200"/>
              <a:buChar char="○"/>
            </a:pPr>
            <a:r>
              <a:rPr lang="en" sz="2200"/>
              <a:t>A calling component calls another component and makes an error in the use of its interface. </a:t>
            </a:r>
            <a:endParaRPr sz="2200"/>
          </a:p>
          <a:p>
            <a:pPr indent="-368300" lvl="1" marL="914400" marR="0" rtl="0" algn="l">
              <a:lnSpc>
                <a:spcPct val="100000"/>
              </a:lnSpc>
              <a:spcBef>
                <a:spcPts val="0"/>
              </a:spcBef>
              <a:spcAft>
                <a:spcPts val="0"/>
              </a:spcAft>
              <a:buSzPts val="2200"/>
              <a:buChar char="○"/>
            </a:pPr>
            <a:r>
              <a:rPr lang="en" sz="2200"/>
              <a:t>Wrong type or malformed data passed to a parameter, parameters passed in the wrong order, wrong number of parameters.</a:t>
            </a:r>
            <a:endParaRPr sz="2200"/>
          </a:p>
          <a:p>
            <a:pPr indent="-419100" lvl="0" marL="457200" marR="0" rtl="0" algn="l">
              <a:lnSpc>
                <a:spcPct val="100000"/>
              </a:lnSpc>
              <a:spcBef>
                <a:spcPts val="0"/>
              </a:spcBef>
              <a:spcAft>
                <a:spcPts val="0"/>
              </a:spcAft>
              <a:buSzPts val="3000"/>
              <a:buChar char="●"/>
            </a:pPr>
            <a:r>
              <a:rPr lang="en"/>
              <a:t>Interface Misunderstanding</a:t>
            </a:r>
            <a:endParaRPr/>
          </a:p>
          <a:p>
            <a:pPr indent="-368300" lvl="1" marL="914400" marR="0" rtl="0" algn="l">
              <a:lnSpc>
                <a:spcPct val="100000"/>
              </a:lnSpc>
              <a:spcBef>
                <a:spcPts val="0"/>
              </a:spcBef>
              <a:spcAft>
                <a:spcPts val="0"/>
              </a:spcAft>
              <a:buSzPts val="2200"/>
              <a:buChar char="○"/>
            </a:pPr>
            <a:r>
              <a:rPr lang="en" sz="2200"/>
              <a:t>Incorrect assumptions made about the called component. </a:t>
            </a:r>
            <a:endParaRPr sz="2200"/>
          </a:p>
          <a:p>
            <a:pPr indent="-368300" lvl="1" marL="914400" marR="0" rtl="0" algn="l">
              <a:lnSpc>
                <a:spcPct val="100000"/>
              </a:lnSpc>
              <a:spcBef>
                <a:spcPts val="0"/>
              </a:spcBef>
              <a:spcAft>
                <a:spcPts val="0"/>
              </a:spcAft>
              <a:buSzPts val="2200"/>
              <a:buChar char="○"/>
            </a:pPr>
            <a:r>
              <a:rPr lang="en" sz="2200"/>
              <a:t>A binary search called with an unordered array.</a:t>
            </a:r>
            <a:endParaRPr sz="2200"/>
          </a:p>
          <a:p>
            <a:pPr indent="-419100" lvl="0" marL="457200" marR="0" rtl="0" algn="l">
              <a:lnSpc>
                <a:spcPct val="100000"/>
              </a:lnSpc>
              <a:spcBef>
                <a:spcPts val="0"/>
              </a:spcBef>
              <a:spcAft>
                <a:spcPts val="0"/>
              </a:spcAft>
              <a:buSzPts val="3000"/>
              <a:buChar char="●"/>
            </a:pPr>
            <a:r>
              <a:rPr lang="en"/>
              <a:t>Timing Errors</a:t>
            </a:r>
            <a:endParaRPr/>
          </a:p>
          <a:p>
            <a:pPr indent="-368300" lvl="1" marL="914400" marR="0" rtl="0" algn="l">
              <a:lnSpc>
                <a:spcPct val="100000"/>
              </a:lnSpc>
              <a:spcBef>
                <a:spcPts val="0"/>
              </a:spcBef>
              <a:spcAft>
                <a:spcPts val="0"/>
              </a:spcAft>
              <a:buSzPts val="2200"/>
              <a:buChar char="○"/>
            </a:pPr>
            <a:r>
              <a:rPr lang="en" sz="2200"/>
              <a:t>In shared memory or message passing - producer of data and consumer of data may operate at different speeds, and may access out of data information as a result.</a:t>
            </a:r>
            <a:endParaRPr sz="2200"/>
          </a:p>
          <a:p>
            <a:pPr indent="0" lvl="0" marL="457200" marR="0" rtl="0" algn="l">
              <a:lnSpc>
                <a:spcPct val="100000"/>
              </a:lnSpc>
              <a:spcBef>
                <a:spcPts val="600"/>
              </a:spcBef>
              <a:spcAft>
                <a:spcPts val="0"/>
              </a:spcAft>
              <a:buNone/>
            </a:pPr>
            <a:r>
              <a:t/>
            </a:r>
            <a:endParaRPr sz="2200"/>
          </a:p>
        </p:txBody>
      </p:sp>
      <p:sp>
        <p:nvSpPr>
          <p:cNvPr id="408" name="Google Shape;408;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2" name="Shape 412"/>
        <p:cNvGrpSpPr/>
        <p:nvPr/>
      </p:nvGrpSpPr>
      <p:grpSpPr>
        <a:xfrm>
          <a:off x="0" y="0"/>
          <a:ext cx="0" cy="0"/>
          <a:chOff x="0" y="0"/>
          <a:chExt cx="0" cy="0"/>
        </a:xfrm>
      </p:grpSpPr>
      <p:sp>
        <p:nvSpPr>
          <p:cNvPr id="413" name="Google Shape;413;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System Testing</a:t>
            </a:r>
            <a:endParaRPr/>
          </a:p>
        </p:txBody>
      </p:sp>
      <p:sp>
        <p:nvSpPr>
          <p:cNvPr id="414" name="Google Shape;414;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Systems are developed as interacting subsystems. Once units and subsystems are tested, the combined system must be tested.</a:t>
            </a:r>
            <a:endParaRPr/>
          </a:p>
          <a:p>
            <a:pPr indent="-381000" lvl="0" marL="457200" marR="0" rtl="0" algn="l">
              <a:lnSpc>
                <a:spcPct val="100000"/>
              </a:lnSpc>
              <a:spcBef>
                <a:spcPts val="600"/>
              </a:spcBef>
              <a:spcAft>
                <a:spcPts val="0"/>
              </a:spcAft>
              <a:buSzPts val="2400"/>
              <a:buChar char="●"/>
            </a:pPr>
            <a:r>
              <a:rPr lang="en" sz="2400"/>
              <a:t>Advice about interface testing still important here (you interact with a system through some interface).</a:t>
            </a:r>
            <a:endParaRPr sz="2400"/>
          </a:p>
          <a:p>
            <a:pPr indent="-381000" lvl="0" marL="457200" marR="0" rtl="0" algn="l">
              <a:lnSpc>
                <a:spcPct val="100000"/>
              </a:lnSpc>
              <a:spcBef>
                <a:spcPts val="0"/>
              </a:spcBef>
              <a:spcAft>
                <a:spcPts val="0"/>
              </a:spcAft>
              <a:buSzPts val="2400"/>
              <a:buChar char="●"/>
            </a:pPr>
            <a:r>
              <a:rPr lang="en" sz="2400"/>
              <a:t>Two important differences:</a:t>
            </a:r>
            <a:endParaRPr sz="2400"/>
          </a:p>
          <a:p>
            <a:pPr indent="-381000" lvl="1" marL="914400" marR="0" rtl="0" algn="l">
              <a:lnSpc>
                <a:spcPct val="100000"/>
              </a:lnSpc>
              <a:spcBef>
                <a:spcPts val="0"/>
              </a:spcBef>
              <a:spcAft>
                <a:spcPts val="0"/>
              </a:spcAft>
              <a:buSzPts val="2400"/>
              <a:buChar char="○"/>
            </a:pPr>
            <a:r>
              <a:rPr lang="en"/>
              <a:t>Reusable components (off-the-shelf systems) need to be integrated with the newly-developed components.</a:t>
            </a:r>
            <a:endParaRPr/>
          </a:p>
          <a:p>
            <a:pPr indent="-381000" lvl="1" marL="914400" marR="0" rtl="0" algn="l">
              <a:lnSpc>
                <a:spcPct val="100000"/>
              </a:lnSpc>
              <a:spcBef>
                <a:spcPts val="0"/>
              </a:spcBef>
              <a:spcAft>
                <a:spcPts val="0"/>
              </a:spcAft>
              <a:buSzPts val="2400"/>
              <a:buChar char="○"/>
            </a:pPr>
            <a:r>
              <a:rPr lang="en"/>
              <a:t>Components developed by different team members or groups need to be integrated.</a:t>
            </a:r>
            <a:endParaRPr/>
          </a:p>
          <a:p>
            <a:pPr indent="0" lvl="0" marL="457200" marR="0" rtl="0" algn="l">
              <a:lnSpc>
                <a:spcPct val="100000"/>
              </a:lnSpc>
              <a:spcBef>
                <a:spcPts val="600"/>
              </a:spcBef>
              <a:spcAft>
                <a:spcPts val="0"/>
              </a:spcAft>
              <a:buNone/>
            </a:pPr>
            <a:r>
              <a:t/>
            </a:r>
            <a:endParaRPr/>
          </a:p>
        </p:txBody>
      </p:sp>
      <p:sp>
        <p:nvSpPr>
          <p:cNvPr id="415" name="Google Shape;415;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9" name="Shape 419"/>
        <p:cNvGrpSpPr/>
        <p:nvPr/>
      </p:nvGrpSpPr>
      <p:grpSpPr>
        <a:xfrm>
          <a:off x="0" y="0"/>
          <a:ext cx="0" cy="0"/>
          <a:chOff x="0" y="0"/>
          <a:chExt cx="0" cy="0"/>
        </a:xfrm>
      </p:grpSpPr>
      <p:sp>
        <p:nvSpPr>
          <p:cNvPr id="420" name="Google Shape;420;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Acceptance Testing</a:t>
            </a:r>
            <a:endParaRPr/>
          </a:p>
        </p:txBody>
      </p:sp>
      <p:sp>
        <p:nvSpPr>
          <p:cNvPr id="421" name="Google Shape;421;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Once the system is internally tested, it should be placed in the hands of users for feedback.</a:t>
            </a:r>
            <a:endParaRPr/>
          </a:p>
          <a:p>
            <a:pPr indent="-419100" lvl="0" marL="457200" marR="0" rtl="0" algn="l">
              <a:lnSpc>
                <a:spcPct val="100000"/>
              </a:lnSpc>
              <a:spcBef>
                <a:spcPts val="600"/>
              </a:spcBef>
              <a:spcAft>
                <a:spcPts val="0"/>
              </a:spcAft>
              <a:buSzPts val="3000"/>
              <a:buChar char="●"/>
            </a:pPr>
            <a:r>
              <a:rPr lang="en"/>
              <a:t>Users must ultimately approve the system.</a:t>
            </a:r>
            <a:endParaRPr/>
          </a:p>
          <a:p>
            <a:pPr indent="-419100" lvl="0" marL="457200" marR="0" rtl="0" algn="l">
              <a:lnSpc>
                <a:spcPct val="100000"/>
              </a:lnSpc>
              <a:spcBef>
                <a:spcPts val="0"/>
              </a:spcBef>
              <a:spcAft>
                <a:spcPts val="0"/>
              </a:spcAft>
              <a:buSzPts val="3000"/>
              <a:buChar char="●"/>
            </a:pPr>
            <a:r>
              <a:rPr lang="en"/>
              <a:t>Many faults do not emerge until the system is used in the wild.</a:t>
            </a:r>
            <a:endParaRPr/>
          </a:p>
          <a:p>
            <a:pPr indent="-381000" lvl="1" marL="914400" rtl="0" algn="l">
              <a:spcBef>
                <a:spcPts val="0"/>
              </a:spcBef>
              <a:spcAft>
                <a:spcPts val="0"/>
              </a:spcAft>
              <a:buSzPts val="2400"/>
              <a:buChar char="○"/>
            </a:pPr>
            <a:r>
              <a:rPr lang="en" sz="2400"/>
              <a:t>Alternative operating environments.</a:t>
            </a:r>
            <a:endParaRPr sz="2400"/>
          </a:p>
          <a:p>
            <a:pPr indent="-381000" lvl="1" marL="914400" rtl="0" algn="l">
              <a:spcBef>
                <a:spcPts val="0"/>
              </a:spcBef>
              <a:spcAft>
                <a:spcPts val="0"/>
              </a:spcAft>
              <a:buSzPts val="2400"/>
              <a:buChar char="○"/>
            </a:pPr>
            <a:r>
              <a:rPr lang="en" sz="2400"/>
              <a:t>More eyes on the system.</a:t>
            </a:r>
            <a:endParaRPr sz="2400"/>
          </a:p>
          <a:p>
            <a:pPr indent="-381000" lvl="1" marL="914400" rtl="0" algn="l">
              <a:spcBef>
                <a:spcPts val="0"/>
              </a:spcBef>
              <a:spcAft>
                <a:spcPts val="0"/>
              </a:spcAft>
              <a:buSzPts val="2400"/>
              <a:buChar char="○"/>
            </a:pPr>
            <a:r>
              <a:rPr lang="en" sz="2400"/>
              <a:t>Wide variety of usage types. </a:t>
            </a:r>
            <a:endParaRPr/>
          </a:p>
          <a:p>
            <a:pPr indent="-419100" lvl="0" marL="457200" marR="0" rtl="0" algn="l">
              <a:lnSpc>
                <a:spcPct val="100000"/>
              </a:lnSpc>
              <a:spcBef>
                <a:spcPts val="0"/>
              </a:spcBef>
              <a:spcAft>
                <a:spcPts val="0"/>
              </a:spcAft>
              <a:buSzPts val="3000"/>
              <a:buChar char="●"/>
            </a:pPr>
            <a:r>
              <a:rPr lang="en"/>
              <a:t>Acceptance testing allows users to try the system under controlled conditions.</a:t>
            </a:r>
            <a:endParaRPr/>
          </a:p>
          <a:p>
            <a:pPr indent="0" lvl="0" marL="457200" marR="0" rtl="0" algn="l">
              <a:lnSpc>
                <a:spcPct val="100000"/>
              </a:lnSpc>
              <a:spcBef>
                <a:spcPts val="600"/>
              </a:spcBef>
              <a:spcAft>
                <a:spcPts val="0"/>
              </a:spcAft>
              <a:buNone/>
            </a:pPr>
            <a:r>
              <a:t/>
            </a:r>
            <a:endParaRPr/>
          </a:p>
        </p:txBody>
      </p:sp>
      <p:sp>
        <p:nvSpPr>
          <p:cNvPr id="422" name="Google Shape;422;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6" name="Shape 426"/>
        <p:cNvGrpSpPr/>
        <p:nvPr/>
      </p:nvGrpSpPr>
      <p:grpSpPr>
        <a:xfrm>
          <a:off x="0" y="0"/>
          <a:ext cx="0" cy="0"/>
          <a:chOff x="0" y="0"/>
          <a:chExt cx="0" cy="0"/>
        </a:xfrm>
      </p:grpSpPr>
      <p:sp>
        <p:nvSpPr>
          <p:cNvPr id="427" name="Google Shape;427;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Acceptance Testing Types</a:t>
            </a:r>
            <a:endParaRPr/>
          </a:p>
        </p:txBody>
      </p:sp>
      <p:sp>
        <p:nvSpPr>
          <p:cNvPr id="428" name="Google Shape;428;p5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Three types of user-based testing:</a:t>
            </a:r>
            <a:endParaRPr/>
          </a:p>
          <a:p>
            <a:pPr indent="-419100" lvl="0" marL="457200" marR="0" rtl="0" algn="l">
              <a:lnSpc>
                <a:spcPct val="100000"/>
              </a:lnSpc>
              <a:spcBef>
                <a:spcPts val="600"/>
              </a:spcBef>
              <a:spcAft>
                <a:spcPts val="0"/>
              </a:spcAft>
              <a:buSzPts val="3000"/>
              <a:buChar char="●"/>
            </a:pPr>
            <a:r>
              <a:rPr lang="en"/>
              <a:t>Alpha Testing</a:t>
            </a:r>
            <a:endParaRPr/>
          </a:p>
          <a:p>
            <a:pPr indent="-381000" lvl="1" marL="914400" marR="0" rtl="0" algn="l">
              <a:lnSpc>
                <a:spcPct val="100000"/>
              </a:lnSpc>
              <a:spcBef>
                <a:spcPts val="0"/>
              </a:spcBef>
              <a:spcAft>
                <a:spcPts val="0"/>
              </a:spcAft>
              <a:buSzPts val="2400"/>
              <a:buChar char="○"/>
            </a:pPr>
            <a:r>
              <a:rPr lang="en"/>
              <a:t>A small group of users work closely with development team to test the software.</a:t>
            </a:r>
            <a:endParaRPr/>
          </a:p>
          <a:p>
            <a:pPr indent="-419100" lvl="0" marL="457200" marR="0" rtl="0" algn="l">
              <a:lnSpc>
                <a:spcPct val="100000"/>
              </a:lnSpc>
              <a:spcBef>
                <a:spcPts val="0"/>
              </a:spcBef>
              <a:spcAft>
                <a:spcPts val="0"/>
              </a:spcAft>
              <a:buSzPts val="3000"/>
              <a:buChar char="●"/>
            </a:pPr>
            <a:r>
              <a:rPr lang="en"/>
              <a:t>Beta Testing</a:t>
            </a:r>
            <a:endParaRPr/>
          </a:p>
          <a:p>
            <a:pPr indent="-381000" lvl="1" marL="914400" marR="0" rtl="0" algn="l">
              <a:lnSpc>
                <a:spcPct val="100000"/>
              </a:lnSpc>
              <a:spcBef>
                <a:spcPts val="0"/>
              </a:spcBef>
              <a:spcAft>
                <a:spcPts val="0"/>
              </a:spcAft>
              <a:buSzPts val="2400"/>
              <a:buChar char="○"/>
            </a:pPr>
            <a:r>
              <a:rPr lang="en"/>
              <a:t>A release of the software is made available to a larger group of interested users. </a:t>
            </a:r>
            <a:endParaRPr/>
          </a:p>
          <a:p>
            <a:pPr indent="-419100" lvl="0" marL="457200" marR="0" rtl="0" algn="l">
              <a:lnSpc>
                <a:spcPct val="100000"/>
              </a:lnSpc>
              <a:spcBef>
                <a:spcPts val="0"/>
              </a:spcBef>
              <a:spcAft>
                <a:spcPts val="0"/>
              </a:spcAft>
              <a:buSzPts val="3000"/>
              <a:buChar char="●"/>
            </a:pPr>
            <a:r>
              <a:rPr lang="en"/>
              <a:t>Acceptance Testing</a:t>
            </a:r>
            <a:endParaRPr/>
          </a:p>
          <a:p>
            <a:pPr indent="-381000" lvl="1" marL="914400" marR="0" rtl="0" algn="l">
              <a:lnSpc>
                <a:spcPct val="100000"/>
              </a:lnSpc>
              <a:spcBef>
                <a:spcPts val="0"/>
              </a:spcBef>
              <a:spcAft>
                <a:spcPts val="0"/>
              </a:spcAft>
              <a:buSzPts val="2400"/>
              <a:buChar char="○"/>
            </a:pPr>
            <a:r>
              <a:rPr lang="en"/>
              <a:t>Customers decide whether or not the system is ready to be released.</a:t>
            </a:r>
            <a:endParaRPr/>
          </a:p>
          <a:p>
            <a:pPr indent="0" lvl="0" marL="457200" marR="0" rtl="0" algn="l">
              <a:lnSpc>
                <a:spcPct val="100000"/>
              </a:lnSpc>
              <a:spcBef>
                <a:spcPts val="600"/>
              </a:spcBef>
              <a:spcAft>
                <a:spcPts val="0"/>
              </a:spcAft>
              <a:buNone/>
            </a:pPr>
            <a:r>
              <a:t/>
            </a:r>
            <a:endParaRPr/>
          </a:p>
        </p:txBody>
      </p:sp>
      <p:sp>
        <p:nvSpPr>
          <p:cNvPr id="429" name="Google Shape;429;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3" name="Shape 433"/>
        <p:cNvGrpSpPr/>
        <p:nvPr/>
      </p:nvGrpSpPr>
      <p:grpSpPr>
        <a:xfrm>
          <a:off x="0" y="0"/>
          <a:ext cx="0" cy="0"/>
          <a:chOff x="0" y="0"/>
          <a:chExt cx="0" cy="0"/>
        </a:xfrm>
      </p:grpSpPr>
      <p:sp>
        <p:nvSpPr>
          <p:cNvPr id="434" name="Google Shape;434;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Acceptance Testing Stages</a:t>
            </a:r>
            <a:endParaRPr/>
          </a:p>
        </p:txBody>
      </p:sp>
      <p:sp>
        <p:nvSpPr>
          <p:cNvPr id="435" name="Google Shape;435;p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Define acceptance criteria</a:t>
            </a:r>
            <a:endParaRPr/>
          </a:p>
          <a:p>
            <a:pPr indent="-368300" lvl="1" marL="914400" marR="0" rtl="0" algn="l">
              <a:lnSpc>
                <a:spcPct val="100000"/>
              </a:lnSpc>
              <a:spcBef>
                <a:spcPts val="0"/>
              </a:spcBef>
              <a:spcAft>
                <a:spcPts val="0"/>
              </a:spcAft>
              <a:buSzPts val="2200"/>
              <a:buChar char="○"/>
            </a:pPr>
            <a:r>
              <a:rPr lang="en" sz="2200"/>
              <a:t>Work with customers to define how validation will be conducted, and the conditions that will determine acceptance.</a:t>
            </a:r>
            <a:endParaRPr sz="2200"/>
          </a:p>
          <a:p>
            <a:pPr indent="-419100" lvl="0" marL="457200" marR="0" rtl="0" algn="l">
              <a:lnSpc>
                <a:spcPct val="100000"/>
              </a:lnSpc>
              <a:spcBef>
                <a:spcPts val="0"/>
              </a:spcBef>
              <a:spcAft>
                <a:spcPts val="0"/>
              </a:spcAft>
              <a:buSzPts val="3000"/>
              <a:buChar char="●"/>
            </a:pPr>
            <a:r>
              <a:rPr lang="en"/>
              <a:t>Plan acceptance testing</a:t>
            </a:r>
            <a:endParaRPr/>
          </a:p>
          <a:p>
            <a:pPr indent="-368300" lvl="1" marL="914400" marR="0" rtl="0" algn="l">
              <a:lnSpc>
                <a:spcPct val="100000"/>
              </a:lnSpc>
              <a:spcBef>
                <a:spcPts val="0"/>
              </a:spcBef>
              <a:spcAft>
                <a:spcPts val="0"/>
              </a:spcAft>
              <a:buSzPts val="2200"/>
              <a:buChar char="○"/>
            </a:pPr>
            <a:r>
              <a:rPr lang="en" sz="2200"/>
              <a:t>Decide resources, time, and budget for acceptance testing. Establish a schedule. Define order that features should be tested. Define risks to testing process.</a:t>
            </a:r>
            <a:endParaRPr sz="2200"/>
          </a:p>
          <a:p>
            <a:pPr indent="-419100" lvl="0" marL="457200" marR="0" rtl="0" algn="l">
              <a:lnSpc>
                <a:spcPct val="100000"/>
              </a:lnSpc>
              <a:spcBef>
                <a:spcPts val="0"/>
              </a:spcBef>
              <a:spcAft>
                <a:spcPts val="0"/>
              </a:spcAft>
              <a:buSzPts val="3000"/>
              <a:buChar char="●"/>
            </a:pPr>
            <a:r>
              <a:rPr lang="en"/>
              <a:t>Derive acceptance tests.</a:t>
            </a:r>
            <a:endParaRPr/>
          </a:p>
          <a:p>
            <a:pPr indent="-368300" lvl="1" marL="914400" marR="0" rtl="0" algn="l">
              <a:lnSpc>
                <a:spcPct val="100000"/>
              </a:lnSpc>
              <a:spcBef>
                <a:spcPts val="0"/>
              </a:spcBef>
              <a:spcAft>
                <a:spcPts val="0"/>
              </a:spcAft>
              <a:buSzPts val="2200"/>
              <a:buChar char="○"/>
            </a:pPr>
            <a:r>
              <a:rPr lang="en" sz="2200"/>
              <a:t>Design tests to check whether or not the system is acceptable. Test both functional and non-functional characteristics of the system. </a:t>
            </a:r>
            <a:endParaRPr sz="2200"/>
          </a:p>
          <a:p>
            <a:pPr indent="0" lvl="0" marL="457200" marR="0" rtl="0" algn="l">
              <a:lnSpc>
                <a:spcPct val="100000"/>
              </a:lnSpc>
              <a:spcBef>
                <a:spcPts val="600"/>
              </a:spcBef>
              <a:spcAft>
                <a:spcPts val="0"/>
              </a:spcAft>
              <a:buNone/>
            </a:pPr>
            <a:r>
              <a:t/>
            </a:r>
            <a:endParaRPr/>
          </a:p>
        </p:txBody>
      </p:sp>
      <p:sp>
        <p:nvSpPr>
          <p:cNvPr id="436" name="Google Shape;436;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Acceptance Testing Stages</a:t>
            </a:r>
            <a:endParaRPr/>
          </a:p>
        </p:txBody>
      </p:sp>
      <p:sp>
        <p:nvSpPr>
          <p:cNvPr id="442" name="Google Shape;442;p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Run acceptance tests</a:t>
            </a:r>
            <a:endParaRPr/>
          </a:p>
          <a:p>
            <a:pPr indent="-381000" lvl="1" marL="914400" marR="0" rtl="0" algn="l">
              <a:lnSpc>
                <a:spcPct val="100000"/>
              </a:lnSpc>
              <a:spcBef>
                <a:spcPts val="0"/>
              </a:spcBef>
              <a:spcAft>
                <a:spcPts val="0"/>
              </a:spcAft>
              <a:buSzPts val="2400"/>
              <a:buChar char="○"/>
            </a:pPr>
            <a:r>
              <a:rPr lang="en"/>
              <a:t>Users complete the set of tests. Should take place in the same environment that they will use the software. Some training may be required.</a:t>
            </a:r>
            <a:endParaRPr/>
          </a:p>
          <a:p>
            <a:pPr indent="-419100" lvl="0" marL="457200" marR="0" rtl="0" algn="l">
              <a:lnSpc>
                <a:spcPct val="100000"/>
              </a:lnSpc>
              <a:spcBef>
                <a:spcPts val="0"/>
              </a:spcBef>
              <a:spcAft>
                <a:spcPts val="0"/>
              </a:spcAft>
              <a:buSzPts val="3000"/>
              <a:buChar char="●"/>
            </a:pPr>
            <a:r>
              <a:rPr lang="en"/>
              <a:t>Negotiate test results</a:t>
            </a:r>
            <a:endParaRPr/>
          </a:p>
          <a:p>
            <a:pPr indent="-381000" lvl="1" marL="914400" marR="0" rtl="0" algn="l">
              <a:lnSpc>
                <a:spcPct val="100000"/>
              </a:lnSpc>
              <a:spcBef>
                <a:spcPts val="0"/>
              </a:spcBef>
              <a:spcAft>
                <a:spcPts val="0"/>
              </a:spcAft>
              <a:buSzPts val="2400"/>
              <a:buChar char="○"/>
            </a:pPr>
            <a:r>
              <a:rPr lang="en"/>
              <a:t>It is unlikely that all of the tests will pass the first time. Developer and customer negotiate to decide if the system is good enough or if it needs more work.</a:t>
            </a:r>
            <a:endParaRPr/>
          </a:p>
          <a:p>
            <a:pPr indent="-419100" lvl="0" marL="457200" marR="0" rtl="0" algn="l">
              <a:lnSpc>
                <a:spcPct val="100000"/>
              </a:lnSpc>
              <a:spcBef>
                <a:spcPts val="0"/>
              </a:spcBef>
              <a:spcAft>
                <a:spcPts val="0"/>
              </a:spcAft>
              <a:buSzPts val="3000"/>
              <a:buChar char="●"/>
            </a:pPr>
            <a:r>
              <a:rPr lang="en"/>
              <a:t>Reject or accept the system</a:t>
            </a:r>
            <a:endParaRPr/>
          </a:p>
          <a:p>
            <a:pPr indent="-381000" lvl="1" marL="914400" marR="0" rtl="0" algn="l">
              <a:lnSpc>
                <a:spcPct val="100000"/>
              </a:lnSpc>
              <a:spcBef>
                <a:spcPts val="0"/>
              </a:spcBef>
              <a:spcAft>
                <a:spcPts val="0"/>
              </a:spcAft>
              <a:buSzPts val="2400"/>
              <a:buChar char="○"/>
            </a:pPr>
            <a:r>
              <a:rPr lang="en"/>
              <a:t>Developers and customer must meet to decide whether the system is ready to be released.</a:t>
            </a:r>
            <a:endParaRPr/>
          </a:p>
          <a:p>
            <a:pPr indent="0" lvl="0" marL="457200" marR="0" rtl="0" algn="l">
              <a:lnSpc>
                <a:spcPct val="100000"/>
              </a:lnSpc>
              <a:spcBef>
                <a:spcPts val="600"/>
              </a:spcBef>
              <a:spcAft>
                <a:spcPts val="0"/>
              </a:spcAft>
              <a:buNone/>
            </a:pPr>
            <a:r>
              <a:t/>
            </a:r>
            <a:endParaRPr/>
          </a:p>
        </p:txBody>
      </p:sp>
      <p:sp>
        <p:nvSpPr>
          <p:cNvPr id="443" name="Google Shape;443;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56"/>
          <p:cNvSpPr txBox="1"/>
          <p:nvPr>
            <p:ph idx="4294967295" type="title"/>
          </p:nvPr>
        </p:nvSpPr>
        <p:spPr>
          <a:xfrm>
            <a:off x="764700" y="2555975"/>
            <a:ext cx="7727400" cy="15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Software Dependability </a:t>
            </a:r>
            <a:endParaRPr sz="4800"/>
          </a:p>
        </p:txBody>
      </p:sp>
      <p:sp>
        <p:nvSpPr>
          <p:cNvPr id="449" name="Google Shape;449;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5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Dependability Properties</a:t>
            </a:r>
            <a:endParaRPr/>
          </a:p>
        </p:txBody>
      </p:sp>
      <p:sp>
        <p:nvSpPr>
          <p:cNvPr id="455" name="Google Shape;455;p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When performing verification, we want to prove four things about the system:</a:t>
            </a:r>
            <a:endParaRPr/>
          </a:p>
          <a:p>
            <a:pPr indent="-381000" lvl="1" marL="914400" marR="0" rtl="0" algn="l">
              <a:lnSpc>
                <a:spcPct val="100000"/>
              </a:lnSpc>
              <a:spcBef>
                <a:spcPts val="0"/>
              </a:spcBef>
              <a:spcAft>
                <a:spcPts val="0"/>
              </a:spcAft>
              <a:buSzPts val="2400"/>
              <a:buChar char="○"/>
            </a:pPr>
            <a:r>
              <a:rPr lang="en"/>
              <a:t>That it is </a:t>
            </a:r>
            <a:r>
              <a:rPr b="1" lang="en"/>
              <a:t>correct</a:t>
            </a:r>
            <a:r>
              <a:rPr lang="en"/>
              <a:t>.</a:t>
            </a:r>
            <a:endParaRPr/>
          </a:p>
          <a:p>
            <a:pPr indent="-381000" lvl="1" marL="914400" marR="0" rtl="0" algn="l">
              <a:lnSpc>
                <a:spcPct val="100000"/>
              </a:lnSpc>
              <a:spcBef>
                <a:spcPts val="0"/>
              </a:spcBef>
              <a:spcAft>
                <a:spcPts val="0"/>
              </a:spcAft>
              <a:buSzPts val="2400"/>
              <a:buChar char="○"/>
            </a:pPr>
            <a:r>
              <a:rPr lang="en"/>
              <a:t>That it is </a:t>
            </a:r>
            <a:r>
              <a:rPr b="1" lang="en"/>
              <a:t>reliable</a:t>
            </a:r>
            <a:r>
              <a:rPr lang="en"/>
              <a:t>.</a:t>
            </a:r>
            <a:endParaRPr/>
          </a:p>
          <a:p>
            <a:pPr indent="-381000" lvl="1" marL="914400" marR="0" rtl="0" algn="l">
              <a:lnSpc>
                <a:spcPct val="100000"/>
              </a:lnSpc>
              <a:spcBef>
                <a:spcPts val="0"/>
              </a:spcBef>
              <a:spcAft>
                <a:spcPts val="0"/>
              </a:spcAft>
              <a:buSzPts val="2400"/>
              <a:buChar char="○"/>
            </a:pPr>
            <a:r>
              <a:rPr lang="en"/>
              <a:t>That it is </a:t>
            </a:r>
            <a:r>
              <a:rPr b="1" lang="en"/>
              <a:t>safe</a:t>
            </a:r>
            <a:r>
              <a:rPr lang="en"/>
              <a:t>.</a:t>
            </a:r>
            <a:endParaRPr/>
          </a:p>
          <a:p>
            <a:pPr indent="-381000" lvl="1" marL="914400" marR="0" rtl="0" algn="l">
              <a:lnSpc>
                <a:spcPct val="100000"/>
              </a:lnSpc>
              <a:spcBef>
                <a:spcPts val="0"/>
              </a:spcBef>
              <a:spcAft>
                <a:spcPts val="0"/>
              </a:spcAft>
              <a:buSzPts val="2400"/>
              <a:buChar char="○"/>
            </a:pPr>
            <a:r>
              <a:rPr lang="en"/>
              <a:t>That is is </a:t>
            </a:r>
            <a:r>
              <a:rPr b="1" lang="en"/>
              <a:t>robust</a:t>
            </a:r>
            <a:r>
              <a:rPr lang="en"/>
              <a:t>.</a:t>
            </a:r>
            <a:endParaRPr/>
          </a:p>
        </p:txBody>
      </p:sp>
      <p:sp>
        <p:nvSpPr>
          <p:cNvPr id="456" name="Google Shape;456;p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Verification and Validation</a:t>
            </a:r>
            <a:endParaRPr/>
          </a:p>
        </p:txBody>
      </p:sp>
      <p:sp>
        <p:nvSpPr>
          <p:cNvPr id="77" name="Google Shape;77;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Activities that must be performed to consider the software “done.”</a:t>
            </a:r>
            <a:endParaRPr/>
          </a:p>
          <a:p>
            <a:pPr indent="0" lvl="0" marL="0" marR="0" rtl="0" algn="l">
              <a:lnSpc>
                <a:spcPct val="100000"/>
              </a:lnSpc>
              <a:spcBef>
                <a:spcPts val="600"/>
              </a:spcBef>
              <a:spcAft>
                <a:spcPts val="0"/>
              </a:spcAft>
              <a:buNone/>
            </a:pPr>
            <a:r>
              <a:t/>
            </a:r>
            <a:endParaRPr sz="1100"/>
          </a:p>
          <a:p>
            <a:pPr indent="-419100" lvl="0" marL="457200" marR="0" rtl="0" algn="l">
              <a:lnSpc>
                <a:spcPct val="100000"/>
              </a:lnSpc>
              <a:spcBef>
                <a:spcPts val="600"/>
              </a:spcBef>
              <a:spcAft>
                <a:spcPts val="0"/>
              </a:spcAft>
              <a:buSzPts val="3000"/>
              <a:buChar char="●"/>
            </a:pPr>
            <a:r>
              <a:rPr b="1" lang="en"/>
              <a:t>Verification:</a:t>
            </a:r>
            <a:r>
              <a:rPr lang="en"/>
              <a:t> The process of proving that the software conforms to its specified functional and non-functional requirements.</a:t>
            </a:r>
            <a:endParaRPr/>
          </a:p>
          <a:p>
            <a:pPr indent="-419100" lvl="0" marL="457200" marR="0" rtl="0" algn="l">
              <a:lnSpc>
                <a:spcPct val="100000"/>
              </a:lnSpc>
              <a:spcBef>
                <a:spcPts val="0"/>
              </a:spcBef>
              <a:spcAft>
                <a:spcPts val="0"/>
              </a:spcAft>
              <a:buSzPts val="3000"/>
              <a:buChar char="●"/>
            </a:pPr>
            <a:r>
              <a:rPr b="1" lang="en"/>
              <a:t>Validation:</a:t>
            </a:r>
            <a:r>
              <a:rPr lang="en"/>
              <a:t> The process of proving that the software meets the customer’s true requirements, needs, and expectations.</a:t>
            </a:r>
            <a:endParaRPr/>
          </a:p>
        </p:txBody>
      </p:sp>
      <p:sp>
        <p:nvSpPr>
          <p:cNvPr id="78" name="Google Shape;78;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5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Correctness</a:t>
            </a:r>
            <a:endParaRPr/>
          </a:p>
        </p:txBody>
      </p:sp>
      <p:sp>
        <p:nvSpPr>
          <p:cNvPr id="462" name="Google Shape;462;p5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 program is </a:t>
            </a:r>
            <a:r>
              <a:rPr b="1" lang="en"/>
              <a:t>correct</a:t>
            </a:r>
            <a:r>
              <a:rPr lang="en"/>
              <a:t> if it is consistent with its specifications.</a:t>
            </a:r>
            <a:endParaRPr/>
          </a:p>
          <a:p>
            <a:pPr indent="-381000" lvl="1" marL="914400" marR="0" rtl="0" algn="l">
              <a:lnSpc>
                <a:spcPct val="100000"/>
              </a:lnSpc>
              <a:spcBef>
                <a:spcPts val="0"/>
              </a:spcBef>
              <a:spcAft>
                <a:spcPts val="0"/>
              </a:spcAft>
              <a:buSzPts val="2400"/>
              <a:buChar char="○"/>
            </a:pPr>
            <a:r>
              <a:rPr lang="en"/>
              <a:t>A program cannot be 30% correct. It is either correct or not correct.</a:t>
            </a:r>
            <a:endParaRPr/>
          </a:p>
          <a:p>
            <a:pPr indent="-381000" lvl="1" marL="914400" marR="0" rtl="0" algn="l">
              <a:lnSpc>
                <a:spcPct val="100000"/>
              </a:lnSpc>
              <a:spcBef>
                <a:spcPts val="0"/>
              </a:spcBef>
              <a:spcAft>
                <a:spcPts val="0"/>
              </a:spcAft>
              <a:buSzPts val="2400"/>
              <a:buChar char="○"/>
            </a:pPr>
            <a:r>
              <a:rPr lang="en"/>
              <a:t>A program can easily be shown to be correct with respect to a bad specification. However, it is often impossible to prove correctness with a good, detailed specification.</a:t>
            </a:r>
            <a:endParaRPr/>
          </a:p>
          <a:p>
            <a:pPr indent="-381000" lvl="1" marL="914400" marR="0" rtl="0" algn="l">
              <a:lnSpc>
                <a:spcPct val="100000"/>
              </a:lnSpc>
              <a:spcBef>
                <a:spcPts val="0"/>
              </a:spcBef>
              <a:spcAft>
                <a:spcPts val="0"/>
              </a:spcAft>
              <a:buSzPts val="2400"/>
              <a:buChar char="○"/>
            </a:pPr>
            <a:r>
              <a:rPr lang="en"/>
              <a:t>Correctness is a goal to aim for, but is rarely provably achieved.</a:t>
            </a:r>
            <a:endParaRPr/>
          </a:p>
        </p:txBody>
      </p:sp>
      <p:sp>
        <p:nvSpPr>
          <p:cNvPr id="463" name="Google Shape;463;p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sp>
        <p:nvSpPr>
          <p:cNvPr id="468" name="Google Shape;468;p5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Reliability</a:t>
            </a:r>
            <a:endParaRPr/>
          </a:p>
        </p:txBody>
      </p:sp>
      <p:sp>
        <p:nvSpPr>
          <p:cNvPr id="469" name="Google Shape;469;p5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 statistical approximation of correctness. </a:t>
            </a:r>
            <a:endParaRPr/>
          </a:p>
          <a:p>
            <a:pPr indent="-419100" lvl="0" marL="457200" marR="0" rtl="0" algn="l">
              <a:lnSpc>
                <a:spcPct val="100000"/>
              </a:lnSpc>
              <a:spcBef>
                <a:spcPts val="0"/>
              </a:spcBef>
              <a:spcAft>
                <a:spcPts val="0"/>
              </a:spcAft>
              <a:buSzPts val="3000"/>
              <a:buChar char="●"/>
            </a:pPr>
            <a:r>
              <a:rPr lang="en"/>
              <a:t>Reliability is a measure of the likelihood of correct behavior from some period of observed behavior. </a:t>
            </a:r>
            <a:endParaRPr/>
          </a:p>
          <a:p>
            <a:pPr indent="-381000" lvl="1" marL="914400" marR="0" rtl="0" algn="l">
              <a:lnSpc>
                <a:spcPct val="100000"/>
              </a:lnSpc>
              <a:spcBef>
                <a:spcPts val="0"/>
              </a:spcBef>
              <a:spcAft>
                <a:spcPts val="0"/>
              </a:spcAft>
              <a:buSzPts val="2400"/>
              <a:buChar char="○"/>
            </a:pPr>
            <a:r>
              <a:rPr lang="en"/>
              <a:t>Time period, number of system executions</a:t>
            </a:r>
            <a:endParaRPr/>
          </a:p>
          <a:p>
            <a:pPr indent="-381000" lvl="1" marL="914400" marR="0" rtl="0" algn="l">
              <a:lnSpc>
                <a:spcPct val="100000"/>
              </a:lnSpc>
              <a:spcBef>
                <a:spcPts val="0"/>
              </a:spcBef>
              <a:spcAft>
                <a:spcPts val="0"/>
              </a:spcAft>
              <a:buSzPts val="2400"/>
              <a:buChar char="○"/>
            </a:pPr>
            <a:r>
              <a:rPr lang="en"/>
              <a:t>Measured relative to a specification and a usage profile (expected pattern of interaction).</a:t>
            </a:r>
            <a:endParaRPr/>
          </a:p>
          <a:p>
            <a:pPr indent="-381000" lvl="2" marL="1371600" marR="0" rtl="0" algn="l">
              <a:lnSpc>
                <a:spcPct val="100000"/>
              </a:lnSpc>
              <a:spcBef>
                <a:spcPts val="0"/>
              </a:spcBef>
              <a:spcAft>
                <a:spcPts val="0"/>
              </a:spcAft>
              <a:buSzPts val="2400"/>
              <a:buChar char="■"/>
            </a:pPr>
            <a:r>
              <a:rPr lang="en"/>
              <a:t>Reliability is dependent on how the system is interacted with by a user.</a:t>
            </a:r>
            <a:endParaRPr/>
          </a:p>
        </p:txBody>
      </p:sp>
      <p:sp>
        <p:nvSpPr>
          <p:cNvPr id="470" name="Google Shape;470;p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4" name="Shape 474"/>
        <p:cNvGrpSpPr/>
        <p:nvPr/>
      </p:nvGrpSpPr>
      <p:grpSpPr>
        <a:xfrm>
          <a:off x="0" y="0"/>
          <a:ext cx="0" cy="0"/>
          <a:chOff x="0" y="0"/>
          <a:chExt cx="0" cy="0"/>
        </a:xfrm>
      </p:grpSpPr>
      <p:sp>
        <p:nvSpPr>
          <p:cNvPr id="475" name="Google Shape;475;p6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Safety</a:t>
            </a:r>
            <a:endParaRPr/>
          </a:p>
        </p:txBody>
      </p:sp>
      <p:sp>
        <p:nvSpPr>
          <p:cNvPr id="476" name="Google Shape;476;p6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Two flaws with correctness/reliability:</a:t>
            </a:r>
            <a:endParaRPr/>
          </a:p>
          <a:p>
            <a:pPr indent="-381000" lvl="1" marL="914400" marR="0" rtl="0" algn="l">
              <a:lnSpc>
                <a:spcPct val="100000"/>
              </a:lnSpc>
              <a:spcBef>
                <a:spcPts val="0"/>
              </a:spcBef>
              <a:spcAft>
                <a:spcPts val="0"/>
              </a:spcAft>
              <a:buSzPts val="2400"/>
              <a:buChar char="○"/>
            </a:pPr>
            <a:r>
              <a:rPr lang="en"/>
              <a:t>Success is relative to the strength of the specification.</a:t>
            </a:r>
            <a:endParaRPr/>
          </a:p>
          <a:p>
            <a:pPr indent="-381000" lvl="1" marL="914400" marR="0" rtl="0" algn="l">
              <a:lnSpc>
                <a:spcPct val="100000"/>
              </a:lnSpc>
              <a:spcBef>
                <a:spcPts val="0"/>
              </a:spcBef>
              <a:spcAft>
                <a:spcPts val="0"/>
              </a:spcAft>
              <a:buSzPts val="2400"/>
              <a:buChar char="○"/>
            </a:pPr>
            <a:r>
              <a:rPr lang="en"/>
              <a:t>Severity of a failure is not considered. Some failures are worse than others.</a:t>
            </a:r>
            <a:endParaRPr/>
          </a:p>
          <a:p>
            <a:pPr indent="-419100" lvl="0" marL="457200" marR="0" rtl="0" algn="l">
              <a:lnSpc>
                <a:spcPct val="100000"/>
              </a:lnSpc>
              <a:spcBef>
                <a:spcPts val="0"/>
              </a:spcBef>
              <a:spcAft>
                <a:spcPts val="0"/>
              </a:spcAft>
              <a:buSzPts val="3000"/>
              <a:buChar char="●"/>
            </a:pPr>
            <a:r>
              <a:rPr b="1" lang="en"/>
              <a:t>Safety</a:t>
            </a:r>
            <a:r>
              <a:rPr lang="en"/>
              <a:t> is the ability of the software to avoid </a:t>
            </a:r>
            <a:r>
              <a:rPr i="1" lang="en"/>
              <a:t>hazards</a:t>
            </a:r>
            <a:r>
              <a:rPr lang="en"/>
              <a:t>. </a:t>
            </a:r>
            <a:endParaRPr/>
          </a:p>
          <a:p>
            <a:pPr indent="-381000" lvl="1" marL="914400" marR="0" rtl="0" algn="l">
              <a:lnSpc>
                <a:spcPct val="100000"/>
              </a:lnSpc>
              <a:spcBef>
                <a:spcPts val="0"/>
              </a:spcBef>
              <a:spcAft>
                <a:spcPts val="0"/>
              </a:spcAft>
              <a:buSzPts val="2400"/>
              <a:buChar char="○"/>
            </a:pPr>
            <a:r>
              <a:rPr lang="en"/>
              <a:t>Hazard = any undesirable situation.</a:t>
            </a:r>
            <a:endParaRPr/>
          </a:p>
          <a:p>
            <a:pPr indent="-381000" lvl="1" marL="914400" marR="0" rtl="0" algn="l">
              <a:lnSpc>
                <a:spcPct val="100000"/>
              </a:lnSpc>
              <a:spcBef>
                <a:spcPts val="0"/>
              </a:spcBef>
              <a:spcAft>
                <a:spcPts val="0"/>
              </a:spcAft>
              <a:buSzPts val="2400"/>
              <a:buChar char="○"/>
            </a:pPr>
            <a:r>
              <a:rPr lang="en"/>
              <a:t>Relies on a specification of hazards.</a:t>
            </a:r>
            <a:endParaRPr/>
          </a:p>
          <a:p>
            <a:pPr indent="-381000" lvl="2" marL="1371600" marR="0" rtl="0" algn="l">
              <a:lnSpc>
                <a:spcPct val="100000"/>
              </a:lnSpc>
              <a:spcBef>
                <a:spcPts val="0"/>
              </a:spcBef>
              <a:spcAft>
                <a:spcPts val="0"/>
              </a:spcAft>
              <a:buSzPts val="2400"/>
              <a:buChar char="■"/>
            </a:pPr>
            <a:r>
              <a:rPr lang="en"/>
              <a:t>But is only concerned with avoiding hazards, not other aspects of correctness.</a:t>
            </a:r>
            <a:endParaRPr/>
          </a:p>
        </p:txBody>
      </p:sp>
      <p:sp>
        <p:nvSpPr>
          <p:cNvPr id="477" name="Google Shape;477;p6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1" name="Shape 481"/>
        <p:cNvGrpSpPr/>
        <p:nvPr/>
      </p:nvGrpSpPr>
      <p:grpSpPr>
        <a:xfrm>
          <a:off x="0" y="0"/>
          <a:ext cx="0" cy="0"/>
          <a:chOff x="0" y="0"/>
          <a:chExt cx="0" cy="0"/>
        </a:xfrm>
      </p:grpSpPr>
      <p:sp>
        <p:nvSpPr>
          <p:cNvPr id="482" name="Google Shape;482;p6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Robustness</a:t>
            </a:r>
            <a:endParaRPr/>
          </a:p>
        </p:txBody>
      </p:sp>
      <p:sp>
        <p:nvSpPr>
          <p:cNvPr id="483" name="Google Shape;483;p6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Correctness and reliability are contingent on normal operating conditions.</a:t>
            </a:r>
            <a:endParaRPr/>
          </a:p>
          <a:p>
            <a:pPr indent="-419100" lvl="0" marL="457200" marR="0" rtl="0" algn="l">
              <a:lnSpc>
                <a:spcPct val="100000"/>
              </a:lnSpc>
              <a:spcBef>
                <a:spcPts val="0"/>
              </a:spcBef>
              <a:spcAft>
                <a:spcPts val="0"/>
              </a:spcAft>
              <a:buSzPts val="3000"/>
              <a:buChar char="●"/>
            </a:pPr>
            <a:r>
              <a:rPr lang="en"/>
              <a:t>Software that is “correct” may still fail when the assumptions of its design are violated. </a:t>
            </a:r>
            <a:r>
              <a:rPr i="1" lang="en"/>
              <a:t>How</a:t>
            </a:r>
            <a:r>
              <a:rPr lang="en"/>
              <a:t> it fails matters.</a:t>
            </a:r>
            <a:endParaRPr/>
          </a:p>
          <a:p>
            <a:pPr indent="-419100" lvl="0" marL="457200" marR="0" rtl="0" algn="l">
              <a:lnSpc>
                <a:spcPct val="100000"/>
              </a:lnSpc>
              <a:spcBef>
                <a:spcPts val="0"/>
              </a:spcBef>
              <a:spcAft>
                <a:spcPts val="0"/>
              </a:spcAft>
              <a:buSzPts val="3000"/>
              <a:buChar char="●"/>
            </a:pPr>
            <a:r>
              <a:rPr lang="en"/>
              <a:t>Software that “gracefully” fails is </a:t>
            </a:r>
            <a:r>
              <a:rPr b="1" lang="en"/>
              <a:t>robust</a:t>
            </a:r>
            <a:r>
              <a:rPr lang="en"/>
              <a:t>. </a:t>
            </a:r>
            <a:endParaRPr/>
          </a:p>
          <a:p>
            <a:pPr indent="-381000" lvl="1" marL="914400" marR="0" rtl="0" algn="l">
              <a:lnSpc>
                <a:spcPct val="100000"/>
              </a:lnSpc>
              <a:spcBef>
                <a:spcPts val="0"/>
              </a:spcBef>
              <a:spcAft>
                <a:spcPts val="0"/>
              </a:spcAft>
              <a:buSzPts val="2400"/>
              <a:buChar char="○"/>
            </a:pPr>
            <a:r>
              <a:rPr lang="en"/>
              <a:t>Consider events that could cause system failure.</a:t>
            </a:r>
            <a:endParaRPr/>
          </a:p>
          <a:p>
            <a:pPr indent="-381000" lvl="1" marL="914400" marR="0" rtl="0" algn="l">
              <a:lnSpc>
                <a:spcPct val="100000"/>
              </a:lnSpc>
              <a:spcBef>
                <a:spcPts val="0"/>
              </a:spcBef>
              <a:spcAft>
                <a:spcPts val="0"/>
              </a:spcAft>
              <a:buSzPts val="2400"/>
              <a:buChar char="○"/>
            </a:pPr>
            <a:r>
              <a:rPr lang="en"/>
              <a:t>Decide on an appropriate counter-measure to ensure graceful degradation of services.</a:t>
            </a:r>
            <a:endParaRPr/>
          </a:p>
        </p:txBody>
      </p:sp>
      <p:sp>
        <p:nvSpPr>
          <p:cNvPr id="484" name="Google Shape;484;p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8" name="Shape 488"/>
        <p:cNvGrpSpPr/>
        <p:nvPr/>
      </p:nvGrpSpPr>
      <p:grpSpPr>
        <a:xfrm>
          <a:off x="0" y="0"/>
          <a:ext cx="0" cy="0"/>
          <a:chOff x="0" y="0"/>
          <a:chExt cx="0" cy="0"/>
        </a:xfrm>
      </p:grpSpPr>
      <p:sp>
        <p:nvSpPr>
          <p:cNvPr id="489" name="Google Shape;489;p6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Dependability Property Relations</a:t>
            </a:r>
            <a:endParaRPr/>
          </a:p>
        </p:txBody>
      </p:sp>
      <p:sp>
        <p:nvSpPr>
          <p:cNvPr id="490" name="Google Shape;490;p6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Screenshot from 2017-10-26 13:25:55.png" id="491" name="Google Shape;491;p62"/>
          <p:cNvPicPr preferRelativeResize="0"/>
          <p:nvPr/>
        </p:nvPicPr>
        <p:blipFill>
          <a:blip r:embed="rId3">
            <a:alphaModFix/>
          </a:blip>
          <a:stretch>
            <a:fillRect/>
          </a:stretch>
        </p:blipFill>
        <p:spPr>
          <a:xfrm>
            <a:off x="476938" y="1570338"/>
            <a:ext cx="8190125" cy="461039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5" name="Shape 495"/>
        <p:cNvGrpSpPr/>
        <p:nvPr/>
      </p:nvGrpSpPr>
      <p:grpSpPr>
        <a:xfrm>
          <a:off x="0" y="0"/>
          <a:ext cx="0" cy="0"/>
          <a:chOff x="0" y="0"/>
          <a:chExt cx="0" cy="0"/>
        </a:xfrm>
      </p:grpSpPr>
      <p:sp>
        <p:nvSpPr>
          <p:cNvPr id="496" name="Google Shape;496;p6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Have Learned</a:t>
            </a:r>
            <a:endParaRPr/>
          </a:p>
        </p:txBody>
      </p:sp>
      <p:sp>
        <p:nvSpPr>
          <p:cNvPr id="497" name="Google Shape;497;p6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What is testing?</a:t>
            </a:r>
            <a:endParaRPr/>
          </a:p>
          <a:p>
            <a:pPr indent="-419100" lvl="0" marL="457200" marR="0" rtl="0" algn="l">
              <a:lnSpc>
                <a:spcPct val="100000"/>
              </a:lnSpc>
              <a:spcBef>
                <a:spcPts val="0"/>
              </a:spcBef>
              <a:spcAft>
                <a:spcPts val="0"/>
              </a:spcAft>
              <a:buClr>
                <a:schemeClr val="dk1"/>
              </a:buClr>
              <a:buSzPts val="3000"/>
              <a:buFont typeface="Arial"/>
              <a:buChar char="●"/>
            </a:pPr>
            <a:r>
              <a:rPr lang="en"/>
              <a:t>Testing terminology and definitions.</a:t>
            </a:r>
            <a:endParaRPr/>
          </a:p>
          <a:p>
            <a:pPr indent="-419100" lvl="0" marL="457200" marR="0" rtl="0" algn="l">
              <a:lnSpc>
                <a:spcPct val="100000"/>
              </a:lnSpc>
              <a:spcBef>
                <a:spcPts val="0"/>
              </a:spcBef>
              <a:spcAft>
                <a:spcPts val="0"/>
              </a:spcAft>
              <a:buSzPts val="3000"/>
              <a:buChar char="●"/>
            </a:pPr>
            <a:r>
              <a:rPr lang="en"/>
              <a:t>Testing stages include unit testing, subsystem testing, system testing, and acceptance testing.</a:t>
            </a:r>
            <a:endParaRPr/>
          </a:p>
          <a:p>
            <a:pPr indent="-419100" lvl="0" marL="457200" marR="0" rtl="0" algn="l">
              <a:lnSpc>
                <a:spcPct val="100000"/>
              </a:lnSpc>
              <a:spcBef>
                <a:spcPts val="0"/>
              </a:spcBef>
              <a:spcAft>
                <a:spcPts val="0"/>
              </a:spcAft>
              <a:buSzPts val="3000"/>
              <a:buChar char="●"/>
            </a:pPr>
            <a:r>
              <a:rPr lang="en"/>
              <a:t>We want testing to result in systems that are correct, reliable, safe, and robust.</a:t>
            </a:r>
            <a:endParaRPr/>
          </a:p>
          <a:p>
            <a:pPr indent="0" lvl="0" marL="457200" marR="0" rtl="0" algn="l">
              <a:lnSpc>
                <a:spcPct val="100000"/>
              </a:lnSpc>
              <a:spcBef>
                <a:spcPts val="600"/>
              </a:spcBef>
              <a:spcAft>
                <a:spcPts val="0"/>
              </a:spcAft>
              <a:buNone/>
            </a:pPr>
            <a:r>
              <a:t/>
            </a:r>
            <a:endParaRPr/>
          </a:p>
        </p:txBody>
      </p:sp>
      <p:sp>
        <p:nvSpPr>
          <p:cNvPr id="498" name="Google Shape;498;p6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6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504" name="Google Shape;504;p64"/>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Requirements Testability and Refinement</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Homework 1</a:t>
            </a:r>
            <a:endParaRPr/>
          </a:p>
          <a:p>
            <a:pPr indent="-381000" lvl="1" marL="914400" marR="0" rtl="0" algn="l">
              <a:lnSpc>
                <a:spcPct val="100000"/>
              </a:lnSpc>
              <a:spcBef>
                <a:spcPts val="0"/>
              </a:spcBef>
              <a:spcAft>
                <a:spcPts val="0"/>
              </a:spcAft>
              <a:buSzPts val="2400"/>
              <a:buChar char="○"/>
            </a:pPr>
            <a:r>
              <a:rPr lang="en"/>
              <a:t>Due February 10th</a:t>
            </a:r>
            <a:endParaRPr/>
          </a:p>
          <a:p>
            <a:pPr indent="-381000" lvl="1" marL="914400" marR="0" rtl="0" algn="l">
              <a:lnSpc>
                <a:spcPct val="100000"/>
              </a:lnSpc>
              <a:spcBef>
                <a:spcPts val="0"/>
              </a:spcBef>
              <a:spcAft>
                <a:spcPts val="0"/>
              </a:spcAft>
              <a:buSzPts val="2400"/>
              <a:buChar char="○"/>
            </a:pPr>
            <a:r>
              <a:rPr b="1" lang="en"/>
              <a:t>Keep asking questions!</a:t>
            </a:r>
            <a:endParaRPr b="1"/>
          </a:p>
          <a:p>
            <a:pPr indent="0" lvl="0" marL="457200" marR="0" rtl="0" algn="l">
              <a:lnSpc>
                <a:spcPct val="100000"/>
              </a:lnSpc>
              <a:spcBef>
                <a:spcPts val="600"/>
              </a:spcBef>
              <a:spcAft>
                <a:spcPts val="0"/>
              </a:spcAft>
              <a:buNone/>
            </a:pPr>
            <a:r>
              <a:t/>
            </a:r>
            <a:endParaRPr/>
          </a:p>
        </p:txBody>
      </p:sp>
      <p:sp>
        <p:nvSpPr>
          <p:cNvPr id="505" name="Google Shape;505;p6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Verification and Validation</a:t>
            </a:r>
            <a:endParaRPr/>
          </a:p>
        </p:txBody>
      </p:sp>
      <p:sp>
        <p:nvSpPr>
          <p:cNvPr id="84" name="Google Shape;84;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Barry Boehm, inventor of “software engineering” describes them as:</a:t>
            </a:r>
            <a:endParaRPr/>
          </a:p>
          <a:p>
            <a:pPr indent="0" lvl="0" marL="0" marR="0" rtl="0" algn="l">
              <a:lnSpc>
                <a:spcPct val="100000"/>
              </a:lnSpc>
              <a:spcBef>
                <a:spcPts val="600"/>
              </a:spcBef>
              <a:spcAft>
                <a:spcPts val="0"/>
              </a:spcAft>
              <a:buNone/>
            </a:pPr>
            <a:r>
              <a:t/>
            </a:r>
            <a:endParaRPr/>
          </a:p>
          <a:p>
            <a:pPr indent="-419100" lvl="0" marL="457200" rtl="0" algn="l">
              <a:spcBef>
                <a:spcPts val="600"/>
              </a:spcBef>
              <a:spcAft>
                <a:spcPts val="0"/>
              </a:spcAft>
              <a:buSzPts val="3000"/>
              <a:buChar char="●"/>
            </a:pPr>
            <a:r>
              <a:rPr b="1" lang="en"/>
              <a:t>Verification:</a:t>
            </a:r>
            <a:r>
              <a:rPr lang="en"/>
              <a:t> “Are we building the product right?”</a:t>
            </a:r>
            <a:endParaRPr/>
          </a:p>
          <a:p>
            <a:pPr indent="-419100" lvl="0" marL="457200" marR="0" rtl="0" algn="l">
              <a:lnSpc>
                <a:spcPct val="100000"/>
              </a:lnSpc>
              <a:spcBef>
                <a:spcPts val="0"/>
              </a:spcBef>
              <a:spcAft>
                <a:spcPts val="0"/>
              </a:spcAft>
              <a:buSzPts val="3000"/>
              <a:buChar char="●"/>
            </a:pPr>
            <a:r>
              <a:rPr b="1" lang="en"/>
              <a:t>Validation:</a:t>
            </a:r>
            <a:r>
              <a:rPr lang="en"/>
              <a:t> “Are we building the right product?”</a:t>
            </a:r>
            <a:endParaRPr/>
          </a:p>
        </p:txBody>
      </p:sp>
      <p:sp>
        <p:nvSpPr>
          <p:cNvPr id="85" name="Google Shape;85;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Verification</a:t>
            </a:r>
            <a:endParaRPr/>
          </a:p>
        </p:txBody>
      </p:sp>
      <p:sp>
        <p:nvSpPr>
          <p:cNvPr id="91" name="Google Shape;91;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Is the implementation consistent with its specification?</a:t>
            </a:r>
            <a:endParaRPr/>
          </a:p>
          <a:p>
            <a:pPr indent="-381000" lvl="1" marL="914400" marR="0" rtl="0" algn="l">
              <a:lnSpc>
                <a:spcPct val="100000"/>
              </a:lnSpc>
              <a:spcBef>
                <a:spcPts val="0"/>
              </a:spcBef>
              <a:spcAft>
                <a:spcPts val="0"/>
              </a:spcAft>
              <a:buSzPts val="2400"/>
              <a:buChar char="○"/>
            </a:pPr>
            <a:r>
              <a:rPr lang="en"/>
              <a:t>“Specification” and “implementation” are roles.</a:t>
            </a:r>
            <a:endParaRPr/>
          </a:p>
          <a:p>
            <a:pPr indent="-381000" lvl="2" marL="1371600" marR="0" rtl="0" algn="l">
              <a:lnSpc>
                <a:spcPct val="100000"/>
              </a:lnSpc>
              <a:spcBef>
                <a:spcPts val="0"/>
              </a:spcBef>
              <a:spcAft>
                <a:spcPts val="0"/>
              </a:spcAft>
              <a:buSzPts val="2400"/>
              <a:buChar char="■"/>
            </a:pPr>
            <a:r>
              <a:rPr lang="en"/>
              <a:t>Source code and requirement specification.</a:t>
            </a:r>
            <a:endParaRPr/>
          </a:p>
          <a:p>
            <a:pPr indent="-381000" lvl="2" marL="1371600" marR="0" rtl="0" algn="l">
              <a:lnSpc>
                <a:spcPct val="100000"/>
              </a:lnSpc>
              <a:spcBef>
                <a:spcPts val="0"/>
              </a:spcBef>
              <a:spcAft>
                <a:spcPts val="0"/>
              </a:spcAft>
              <a:buSzPts val="2400"/>
              <a:buChar char="■"/>
            </a:pPr>
            <a:r>
              <a:rPr lang="en"/>
              <a:t>Detailed design and high-level architecture.</a:t>
            </a:r>
            <a:endParaRPr/>
          </a:p>
          <a:p>
            <a:pPr indent="-381000" lvl="2" marL="1371600" marR="0" rtl="0" algn="l">
              <a:lnSpc>
                <a:spcPct val="100000"/>
              </a:lnSpc>
              <a:spcBef>
                <a:spcPts val="0"/>
              </a:spcBef>
              <a:spcAft>
                <a:spcPts val="0"/>
              </a:spcAft>
              <a:buSzPts val="2400"/>
              <a:buChar char="■"/>
            </a:pPr>
            <a:r>
              <a:rPr lang="en"/>
              <a:t>Test oracle and requirement specification.</a:t>
            </a:r>
            <a:endParaRPr/>
          </a:p>
          <a:p>
            <a:pPr indent="-419100" lvl="0" marL="457200" marR="0" rtl="0" algn="l">
              <a:lnSpc>
                <a:spcPct val="100000"/>
              </a:lnSpc>
              <a:spcBef>
                <a:spcPts val="0"/>
              </a:spcBef>
              <a:spcAft>
                <a:spcPts val="0"/>
              </a:spcAft>
              <a:buSzPts val="3000"/>
              <a:buChar char="●"/>
            </a:pPr>
            <a:r>
              <a:rPr lang="en"/>
              <a:t>Verification is an experiment.</a:t>
            </a:r>
            <a:endParaRPr/>
          </a:p>
          <a:p>
            <a:pPr indent="-381000" lvl="1" marL="914400" marR="0" rtl="0" algn="l">
              <a:lnSpc>
                <a:spcPct val="100000"/>
              </a:lnSpc>
              <a:spcBef>
                <a:spcPts val="0"/>
              </a:spcBef>
              <a:spcAft>
                <a:spcPts val="0"/>
              </a:spcAft>
              <a:buSzPts val="2400"/>
              <a:buChar char="○"/>
            </a:pPr>
            <a:r>
              <a:rPr lang="en"/>
              <a:t>Does the software work under the conditions we set?</a:t>
            </a:r>
            <a:endParaRPr/>
          </a:p>
          <a:p>
            <a:pPr indent="-381000" lvl="1" marL="914400" rtl="0" algn="l">
              <a:spcBef>
                <a:spcPts val="0"/>
              </a:spcBef>
              <a:spcAft>
                <a:spcPts val="0"/>
              </a:spcAft>
              <a:buSzPts val="2400"/>
              <a:buChar char="○"/>
            </a:pPr>
            <a:r>
              <a:rPr lang="en"/>
              <a:t>We can perform trials, evaluate the software, and provide evidence for verification.</a:t>
            </a:r>
            <a:endParaRPr/>
          </a:p>
          <a:p>
            <a:pPr indent="0" lvl="0" marL="0" rtl="0" algn="l">
              <a:spcBef>
                <a:spcPts val="600"/>
              </a:spcBef>
              <a:spcAft>
                <a:spcPts val="0"/>
              </a:spcAft>
              <a:buNone/>
            </a:pPr>
            <a:r>
              <a:t/>
            </a:r>
            <a:endParaRPr/>
          </a:p>
        </p:txBody>
      </p:sp>
      <p:sp>
        <p:nvSpPr>
          <p:cNvPr id="92" name="Google Shape;92;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Validation</a:t>
            </a:r>
            <a:endParaRPr/>
          </a:p>
        </p:txBody>
      </p:sp>
      <p:sp>
        <p:nvSpPr>
          <p:cNvPr id="98" name="Google Shape;98;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Does the product work in the real world?</a:t>
            </a:r>
            <a:endParaRPr/>
          </a:p>
          <a:p>
            <a:pPr indent="-381000" lvl="1" marL="914400" marR="0" rtl="0" algn="l">
              <a:lnSpc>
                <a:spcPct val="100000"/>
              </a:lnSpc>
              <a:spcBef>
                <a:spcPts val="0"/>
              </a:spcBef>
              <a:spcAft>
                <a:spcPts val="0"/>
              </a:spcAft>
              <a:buSzPts val="2400"/>
              <a:buChar char="○"/>
            </a:pPr>
            <a:r>
              <a:rPr lang="en"/>
              <a:t>Does the software fulfill the users’ actual requirements?</a:t>
            </a:r>
            <a:endParaRPr/>
          </a:p>
          <a:p>
            <a:pPr indent="-419100" lvl="0" marL="457200" marR="0" rtl="0" algn="l">
              <a:lnSpc>
                <a:spcPct val="100000"/>
              </a:lnSpc>
              <a:spcBef>
                <a:spcPts val="0"/>
              </a:spcBef>
              <a:spcAft>
                <a:spcPts val="0"/>
              </a:spcAft>
              <a:buSzPts val="3000"/>
              <a:buChar char="●"/>
            </a:pPr>
            <a:r>
              <a:rPr lang="en"/>
              <a:t>Not the same as conforming to a specification.</a:t>
            </a:r>
            <a:endParaRPr/>
          </a:p>
          <a:p>
            <a:pPr indent="-381000" lvl="1" marL="914400" marR="0" rtl="0" algn="l">
              <a:lnSpc>
                <a:spcPct val="100000"/>
              </a:lnSpc>
              <a:spcBef>
                <a:spcPts val="0"/>
              </a:spcBef>
              <a:spcAft>
                <a:spcPts val="0"/>
              </a:spcAft>
              <a:buSzPts val="2400"/>
              <a:buChar char="○"/>
            </a:pPr>
            <a:r>
              <a:rPr lang="en"/>
              <a:t>If we specify and implement all behaviors related to two buttons, we can achieve verification.</a:t>
            </a:r>
            <a:endParaRPr/>
          </a:p>
          <a:p>
            <a:pPr indent="-381000" lvl="1" marL="914400" marR="0" rtl="0" algn="l">
              <a:lnSpc>
                <a:spcPct val="100000"/>
              </a:lnSpc>
              <a:spcBef>
                <a:spcPts val="0"/>
              </a:spcBef>
              <a:spcAft>
                <a:spcPts val="0"/>
              </a:spcAft>
              <a:buSzPts val="2400"/>
              <a:buChar char="○"/>
            </a:pPr>
            <a:r>
              <a:rPr lang="en"/>
              <a:t>If the user expected a third button, we have not achieved validation.</a:t>
            </a:r>
            <a:endParaRPr/>
          </a:p>
          <a:p>
            <a:pPr indent="0" lvl="0" marL="0" marR="0" rtl="0" algn="l">
              <a:lnSpc>
                <a:spcPct val="100000"/>
              </a:lnSpc>
              <a:spcBef>
                <a:spcPts val="600"/>
              </a:spcBef>
              <a:spcAft>
                <a:spcPts val="0"/>
              </a:spcAft>
              <a:buNone/>
            </a:pPr>
            <a:r>
              <a:t/>
            </a:r>
            <a:endParaRPr/>
          </a:p>
          <a:p>
            <a:pPr indent="0" lvl="0" marL="0" rtl="0" algn="l">
              <a:spcBef>
                <a:spcPts val="600"/>
              </a:spcBef>
              <a:spcAft>
                <a:spcPts val="0"/>
              </a:spcAft>
              <a:buNone/>
            </a:pPr>
            <a:r>
              <a:t/>
            </a:r>
            <a:endParaRPr/>
          </a:p>
        </p:txBody>
      </p:sp>
      <p:sp>
        <p:nvSpPr>
          <p:cNvPr id="99" name="Google Shape;99;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Verification and Validation</a:t>
            </a:r>
            <a:endParaRPr/>
          </a:p>
        </p:txBody>
      </p:sp>
      <p:sp>
        <p:nvSpPr>
          <p:cNvPr id="105" name="Google Shape;105;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Verification</a:t>
            </a:r>
            <a:endParaRPr/>
          </a:p>
          <a:p>
            <a:pPr indent="-381000" lvl="1" marL="914400" marR="0" rtl="0" algn="l">
              <a:lnSpc>
                <a:spcPct val="100000"/>
              </a:lnSpc>
              <a:spcBef>
                <a:spcPts val="0"/>
              </a:spcBef>
              <a:spcAft>
                <a:spcPts val="0"/>
              </a:spcAft>
              <a:buSzPts val="2400"/>
              <a:buChar char="○"/>
            </a:pPr>
            <a:r>
              <a:rPr lang="en"/>
              <a:t>Does the software work as intended?</a:t>
            </a:r>
            <a:endParaRPr/>
          </a:p>
          <a:p>
            <a:pPr indent="-419100" lvl="0" marL="457200" marR="0" rtl="0" algn="l">
              <a:lnSpc>
                <a:spcPct val="100000"/>
              </a:lnSpc>
              <a:spcBef>
                <a:spcPts val="0"/>
              </a:spcBef>
              <a:spcAft>
                <a:spcPts val="0"/>
              </a:spcAft>
              <a:buSzPts val="3000"/>
              <a:buChar char="●"/>
            </a:pPr>
            <a:r>
              <a:rPr lang="en"/>
              <a:t>Validation</a:t>
            </a:r>
            <a:endParaRPr/>
          </a:p>
          <a:p>
            <a:pPr indent="-381000" lvl="1" marL="914400" marR="0" rtl="0" algn="l">
              <a:lnSpc>
                <a:spcPct val="100000"/>
              </a:lnSpc>
              <a:spcBef>
                <a:spcPts val="0"/>
              </a:spcBef>
              <a:spcAft>
                <a:spcPts val="0"/>
              </a:spcAft>
              <a:buSzPts val="2400"/>
              <a:buChar char="○"/>
            </a:pPr>
            <a:r>
              <a:rPr lang="en"/>
              <a:t>Does the software meet the needs of your users?</a:t>
            </a:r>
            <a:endParaRPr/>
          </a:p>
          <a:p>
            <a:pPr indent="-381000" lvl="1" marL="914400" marR="0" rtl="0" algn="l">
              <a:lnSpc>
                <a:spcPct val="100000"/>
              </a:lnSpc>
              <a:spcBef>
                <a:spcPts val="0"/>
              </a:spcBef>
              <a:spcAft>
                <a:spcPts val="0"/>
              </a:spcAft>
              <a:buSzPts val="2400"/>
              <a:buChar char="○"/>
            </a:pPr>
            <a:r>
              <a:rPr b="1" lang="en"/>
              <a:t>This is much harder.</a:t>
            </a:r>
            <a:endParaRPr b="1"/>
          </a:p>
          <a:p>
            <a:pPr indent="0" lvl="0" marL="0" marR="0" rtl="0" algn="l">
              <a:lnSpc>
                <a:spcPct val="100000"/>
              </a:lnSpc>
              <a:spcBef>
                <a:spcPts val="600"/>
              </a:spcBef>
              <a:spcAft>
                <a:spcPts val="0"/>
              </a:spcAft>
              <a:buNone/>
            </a:pPr>
            <a:r>
              <a:t/>
            </a:r>
            <a:endParaRPr b="1"/>
          </a:p>
          <a:p>
            <a:pPr indent="0" lvl="0" marL="0" marR="0" rtl="0" algn="l">
              <a:lnSpc>
                <a:spcPct val="100000"/>
              </a:lnSpc>
              <a:spcBef>
                <a:spcPts val="600"/>
              </a:spcBef>
              <a:spcAft>
                <a:spcPts val="0"/>
              </a:spcAft>
              <a:buNone/>
            </a:pPr>
            <a:r>
              <a:rPr lang="en"/>
              <a:t>Validation shows that software is useful. Verification shows that it is dependable. Both are needed to be ready for release.</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b="1"/>
          </a:p>
        </p:txBody>
      </p:sp>
      <p:sp>
        <p:nvSpPr>
          <p:cNvPr id="106" name="Google Shape;106;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