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showSpecialPlsOnTitleSld="0">
  <p:sldMasterIdLst>
    <p:sldMasterId id="2147483655"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20" Type="http://schemas.openxmlformats.org/officeDocument/2006/relationships/slide" Target="slides/slide16.xml"/><Relationship Id="rId41" Type="http://schemas.openxmlformats.org/officeDocument/2006/relationships/slide" Target="slides/slide37.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slide" Target="slides/slide31.xml"/><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37" Type="http://schemas.openxmlformats.org/officeDocument/2006/relationships/slide" Target="slides/slide33.xml"/><Relationship Id="rId14" Type="http://schemas.openxmlformats.org/officeDocument/2006/relationships/slide" Target="slides/slide10.xml"/><Relationship Id="rId36" Type="http://schemas.openxmlformats.org/officeDocument/2006/relationships/slide" Target="slides/slide32.xml"/><Relationship Id="rId17" Type="http://schemas.openxmlformats.org/officeDocument/2006/relationships/slide" Target="slides/slide13.xml"/><Relationship Id="rId39" Type="http://schemas.openxmlformats.org/officeDocument/2006/relationships/slide" Target="slides/slide35.xml"/><Relationship Id="rId16" Type="http://schemas.openxmlformats.org/officeDocument/2006/relationships/slide" Target="slides/slide12.xml"/><Relationship Id="rId38" Type="http://schemas.openxmlformats.org/officeDocument/2006/relationships/slide" Target="slides/slide34.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 name="Shape 46"/>
        <p:cNvGrpSpPr/>
        <p:nvPr/>
      </p:nvGrpSpPr>
      <p:grpSpPr>
        <a:xfrm>
          <a:off x="0" y="0"/>
          <a:ext cx="0" cy="0"/>
          <a:chOff x="0" y="0"/>
          <a:chExt cx="0" cy="0"/>
        </a:xfrm>
      </p:grpSpPr>
      <p:sp>
        <p:nvSpPr>
          <p:cNvPr id="47" name="Google Shape;47;g789405e20_03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8" name="Google Shape;48;g789405e20_0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Google Shape;110;g78d4b6f9f_013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78d4b6f9f_0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chemeClr val="dk1"/>
                </a:solidFill>
              </a:rPr>
              <a:t>Now that we have tests, we can take them and use them to go back and refine the requirements.</a:t>
            </a:r>
            <a:endParaRPr>
              <a:solidFill>
                <a:schemeClr val="dk1"/>
              </a:solidFill>
            </a:endParaRPr>
          </a:p>
          <a:p>
            <a:pPr indent="0" lvl="0" marL="0" rtl="0" algn="l">
              <a:lnSpc>
                <a:spcPct val="115000"/>
              </a:lnSpc>
              <a:spcBef>
                <a:spcPts val="0"/>
              </a:spcBef>
              <a:spcAft>
                <a:spcPts val="0"/>
              </a:spcAft>
              <a:buNone/>
            </a:pPr>
            <a:r>
              <a:rPr lang="en">
                <a:solidFill>
                  <a:schemeClr val="dk1"/>
                </a:solidFill>
              </a:rPr>
              <a:t>(read)</a:t>
            </a:r>
            <a:endParaRPr>
              <a:solidFill>
                <a:schemeClr val="dk1"/>
              </a:solidFill>
            </a:endParaRPr>
          </a:p>
          <a:p>
            <a:pPr indent="0" lvl="0" marL="0" rtl="0" algn="l">
              <a:lnSpc>
                <a:spcPct val="115000"/>
              </a:lnSpc>
              <a:spcBef>
                <a:spcPts val="0"/>
              </a:spcBef>
              <a:spcAft>
                <a:spcPts val="0"/>
              </a:spcAft>
              <a:buNone/>
            </a:pPr>
            <a:r>
              <a:rPr lang="en">
                <a:solidFill>
                  <a:schemeClr val="dk1"/>
                </a:solidFill>
              </a:rPr>
              <a:t>These are more like what we want to see. We can form concrete scenarios that we use to state, objectively, that the software meets the requirement. This gives us that evidence for verification.</a:t>
            </a:r>
            <a:endParaRPr>
              <a:solidFill>
                <a:schemeClr val="dk1"/>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g78d4b6f9f_014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78d4b6f9f_0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chemeClr val="dk1"/>
                </a:solidFill>
              </a:rPr>
              <a:t>This requirement looks pretty good. Its specification is detailed, exact. Are there any problems with this?</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en">
                <a:solidFill>
                  <a:schemeClr val="dk1"/>
                </a:solidFill>
              </a:rPr>
              <a:t>The problem is the use of the word “never”. “Never” is not testable, no matter how many other parts of the requirement are. The same goes for words like “always”. You can never prove that something is always or never true. You see this all the time in safety requirements. The nuclear rods should never exceed 1000 celsius. You can’t demonstrate that this is true. For a requirement to be testable, you need to find a way to express this such that is is testable. </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en">
                <a:solidFill>
                  <a:schemeClr val="dk1"/>
                </a:solidFill>
              </a:rPr>
              <a:t>This is not always possible, but avoid absolute phrases such as never and always whenever you can. Always look for a way to make requirements testable. One way is to not allow “never” as an option - always have a timeout limit.</a:t>
            </a:r>
            <a:endParaRPr>
              <a:solidFill>
                <a:schemeClr val="dk1"/>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g799b46842_0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799b46842_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chemeClr val="dk1"/>
                </a:solidFill>
              </a:rPr>
              <a:t>Sometimes, you can’t refine a requirement into something incredibly detailed, especially early on when you’re working with the initial user requirements. So, the tests you comes up with must be tailored to the level of detail of your requirements. </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en">
                <a:solidFill>
                  <a:schemeClr val="dk1"/>
                </a:solidFill>
              </a:rPr>
              <a:t>If a requirement is high-level, something without a detailed specification - maybe something passed from marketing or from initial interviews with stakeholders - it can still be testable. It should be - you need to show that the product meets any of the requirements that you keep around. But, you might have a harder time quantifying it and establishing highly objective test cases so you need to think about testing differently. your tests will likely be more subjective.</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en">
                <a:solidFill>
                  <a:schemeClr val="dk1"/>
                </a:solidFill>
              </a:rPr>
              <a:t>(how would you test?) User study - 9/10 can load it, great.</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en">
                <a:solidFill>
                  <a:schemeClr val="dk1"/>
                </a:solidFill>
              </a:rPr>
              <a:t>If you, as the engineers, have come up with more detailed specifications, then you can obviously come up with more concrete, more objective, tests. You can define scales and types of inspections to accomplish this, like those last couple of examples (walk through examples)</a:t>
            </a:r>
            <a:endParaRPr>
              <a:solidFill>
                <a:schemeClr val="dk1"/>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Google Shape;135;g799b46842_0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799b46842_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chemeClr val="dk1"/>
                </a:solidFill>
              </a:rPr>
              <a:t>So, we haven’t talked much yet about coming up with tests, but I think you get the basic idea. Let’s think a little - we have two requirements for a patient management system (read them). Let’s say that you want to test these individually and in combination. Can you come up with some test cases -nothing too concrete, you don’t need patient details, but more generally, what you’d do to test these. (discussion)</a:t>
            </a:r>
            <a:endParaRPr>
              <a:solidFill>
                <a:schemeClr val="dk1"/>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Google Shape;142;g78d4b6f9f_016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78d4b6f9f_0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chemeClr val="dk1"/>
                </a:solidFill>
              </a:rPr>
              <a:t>There are a number of different outcomes you need to test for to ensure that these requirements are met successfully. You need to make sure the requirements hold under the different conditions that can be created in the software during operation. Some tests include</a:t>
            </a:r>
            <a:endParaRPr>
              <a:solidFill>
                <a:schemeClr val="dk1"/>
              </a:solidFill>
            </a:endParaRPr>
          </a:p>
          <a:p>
            <a:pPr indent="0" lvl="0" marL="0" rtl="0" algn="l">
              <a:lnSpc>
                <a:spcPct val="115000"/>
              </a:lnSpc>
              <a:spcBef>
                <a:spcPts val="0"/>
              </a:spcBef>
              <a:spcAft>
                <a:spcPts val="0"/>
              </a:spcAft>
              <a:buNone/>
            </a:pPr>
            <a:r>
              <a:rPr lang="en">
                <a:solidFill>
                  <a:schemeClr val="dk1"/>
                </a:solidFill>
              </a:rPr>
              <a:t>(read through)</a:t>
            </a:r>
            <a:endParaRPr>
              <a:solidFill>
                <a:schemeClr val="dk1"/>
              </a:solidFil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78d4b6f9f_016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78d4b6f9f_0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a:solidFill>
                <a:schemeClr val="dk1"/>
              </a:solidFil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Google Shape;156;g78d4b6f9f_017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78d4b6f9f_0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chemeClr val="dk1"/>
                </a:solidFill>
              </a:rPr>
              <a:t>One way to develop tests for your requirements is to use scenarios - like those you used in your use-cases to come up with tests. Look for stories that describe ways in which a system might be used. These sets of user interactions will give you a wealth of test cases for both individual requirements and the combinations of features in the system.</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en">
                <a:solidFill>
                  <a:schemeClr val="dk1"/>
                </a:solidFill>
              </a:rPr>
              <a:t>These stories should be complex and credible - they should reflect how the system will be realistically used and should motivate stakeholders - the stakeholders should think it is important that the system pass thses tests. The story is credible. It not only could happen in the real world; stakeholders would believe that something like it probably will happen. • The story involves a complex use of the program or a complex environment or a complex set of data.</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en">
                <a:solidFill>
                  <a:schemeClr val="dk1"/>
                </a:solidFill>
              </a:rPr>
              <a:t>The stories should be easy to evaluate - if there are problems with the system, then the testing team should recognize them.  This is valuable for all tests, but is especially important for scenarios because they are complex.</a:t>
            </a:r>
            <a:endParaRPr>
              <a:solidFill>
                <a:schemeClr val="dk1"/>
              </a:solidFil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Google Shape;163;g4dc235db10_0_2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4dc235db10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Google Shape;170;g4dc235db10_0_3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4dc235db10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During development, the testers found a bug: in a small zone near the upper right corner, you couldn’t paste a graphic. They called this the “postage stamp bug.” The programmers decided this wasn’t very important. You could work around it by resizing the graphic or placing it a bit differently. The code was fragile, so they decided not to fix it. The testers felt the postage stamp bug should be fixed. The marketing manager often bragged that his program could do anything PageMaker could do, so the testers dug through PageMaker marketing materials and found a brochure with a graphic you-know-where. This bug report said the postage stamp bug made it impossible to duplicate PageMaker’s advertisement. That got the marketer’s attention. A week later, the bug was fixed.</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Google Shape;177;g78d4b6f9f_017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78d4b6f9f_0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chemeClr val="dk1"/>
                </a:solidFill>
              </a:rPr>
              <a:t>Sorry for the small block of text. This is an example scenario.</a:t>
            </a:r>
            <a:endParaRPr>
              <a:solidFill>
                <a:schemeClr val="dk1"/>
              </a:solidFill>
            </a:endParaRPr>
          </a:p>
          <a:p>
            <a:pPr indent="0" lvl="0" marL="0" rtl="0" algn="l">
              <a:lnSpc>
                <a:spcPct val="115000"/>
              </a:lnSpc>
              <a:spcBef>
                <a:spcPts val="0"/>
              </a:spcBef>
              <a:spcAft>
                <a:spcPts val="0"/>
              </a:spcAft>
              <a:buNone/>
            </a:pPr>
            <a:r>
              <a:rPr lang="en">
                <a:solidFill>
                  <a:schemeClr val="dk1"/>
                </a:solidFill>
              </a:rPr>
              <a:t>(read through)</a:t>
            </a:r>
            <a:endParaRPr>
              <a:solidFill>
                <a:schemeClr val="dk1"/>
              </a:solidFill>
            </a:endParaRPr>
          </a:p>
          <a:p>
            <a:pPr indent="0" lvl="0" marL="0" rtl="0" algn="l">
              <a:lnSpc>
                <a:spcPct val="115000"/>
              </a:lnSpc>
              <a:spcBef>
                <a:spcPts val="0"/>
              </a:spcBef>
              <a:spcAft>
                <a:spcPts val="0"/>
              </a:spcAft>
              <a:buNone/>
            </a:pPr>
            <a:r>
              <a:rPr lang="en">
                <a:solidFill>
                  <a:schemeClr val="dk1"/>
                </a:solidFill>
              </a:rPr>
              <a:t>What are some features of the system this would test?</a:t>
            </a:r>
            <a:endParaRPr>
              <a:solidFill>
                <a:schemeClr val="dk1"/>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 name="Shape 52"/>
        <p:cNvGrpSpPr/>
        <p:nvPr/>
      </p:nvGrpSpPr>
      <p:grpSpPr>
        <a:xfrm>
          <a:off x="0" y="0"/>
          <a:ext cx="0" cy="0"/>
          <a:chOff x="0" y="0"/>
          <a:chExt cx="0" cy="0"/>
        </a:xfrm>
      </p:grpSpPr>
      <p:sp>
        <p:nvSpPr>
          <p:cNvPr id="53" name="Google Shape;53;g789405e20_04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g789405e20_0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Today, we’re going to start talking about the idea of testing. YOu test software, sure, to see if there are bugs. But, testing is something that should start before you’ve written a single line of code. From the moment you have requirements, you want to start coming up with test cases. Today, we’lll talk about why that’s important and start talking about how you come up with those tests.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Google Shape;184;g78d4b6f9f_018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78d4b6f9f_01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chemeClr val="dk1"/>
                </a:solidFill>
              </a:rPr>
              <a:t>This single scenario tests at least one outcome of several different requirements. It touches on: (read)</a:t>
            </a:r>
            <a:endParaRPr>
              <a:solidFill>
                <a:schemeClr val="dk1"/>
              </a:solidFill>
            </a:endParaRPr>
          </a:p>
          <a:p>
            <a:pPr indent="0" lvl="0" marL="0" rtl="0" algn="l">
              <a:lnSpc>
                <a:spcPct val="115000"/>
              </a:lnSpc>
              <a:spcBef>
                <a:spcPts val="0"/>
              </a:spcBef>
              <a:spcAft>
                <a:spcPts val="0"/>
              </a:spcAft>
              <a:buNone/>
            </a:pPr>
            <a:r>
              <a:rPr lang="en">
                <a:solidFill>
                  <a:schemeClr val="dk1"/>
                </a:solidFill>
              </a:rPr>
              <a:t>So, not only does this give you nice coverage of some of your requirement in those expected-use scenarios, but it tests the combinations of features - that is where real trouble often lies.</a:t>
            </a:r>
            <a:endParaRPr>
              <a:solidFill>
                <a:schemeClr val="dk1"/>
              </a:solidFil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Google Shape;191;g4dc235db10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4dc235db1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Early in testing, use scenarios to learn the product. People don’t learn well by following checklists or material that is organized for them. They learn by doing tasks that require them to investigate the product for themselves. Scenarios are also useful to connect to documented software requirements, especially requirements modeled with use cases.  More complex tests are built up by designing a test that runs through a series of use cases.</a:t>
            </a:r>
            <a:endParaRPr/>
          </a:p>
          <a:p>
            <a:pPr indent="0" lvl="0" marL="0" rtl="0" algn="l">
              <a:spcBef>
                <a:spcPts val="0"/>
              </a:spcBef>
              <a:spcAft>
                <a:spcPts val="0"/>
              </a:spcAft>
              <a:buNone/>
            </a:pPr>
            <a:r>
              <a:rPr lang="en"/>
              <a:t>You can use scenarios to expose failures to deliver desired benefits whether or not your company creates use cases or other requirements documentation. The scenario is a story about someone trying to accomplish something with the product under test. A scenario test provides an end-to-end check on a benefit the program is supposed to deliver. Tests of individual features and mechanical combination tests of related features or their input variables (using such techniques as combinatorial testing or orthogonal arrays) are not designed to provide this kind of check.</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7" name="Shape 197"/>
        <p:cNvGrpSpPr/>
        <p:nvPr/>
      </p:nvGrpSpPr>
      <p:grpSpPr>
        <a:xfrm>
          <a:off x="0" y="0"/>
          <a:ext cx="0" cy="0"/>
          <a:chOff x="0" y="0"/>
          <a:chExt cx="0" cy="0"/>
        </a:xfrm>
      </p:grpSpPr>
      <p:sp>
        <p:nvSpPr>
          <p:cNvPr id="198" name="Google Shape;198;g4dc235db10_0_1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4dc235db10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Scenarios are also useful for exploring expert use of a program. People use the program differently as they gain experience with it. Initial reactions to the program are important, but so is the stability of the program in the hands of the expert user. You may have months to test a moderately complex program. This time provides opportunity to develop expertise and simulations of expert use. During this period, one or more testers can develop full-blown applications of the software under test. For example, testers of a database manager might build a database or two. Over the months, they will add data, generate reports, fix problems, gaining expertise themselves and pushing the database to handle ever more sophisticated tasks. Along the way, especially if you staff this work in a way that combines subject matter expertise and testing skill, these testers will find credible, serious problems that would have been hard to find (hard to imagine the tests to search for them) any other reasonable way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Scenarios are especially interesting for surfacing requirements-related controversies. Even if there is a signed-off requirements document, this reflects the agreements that project stakeholders have reached. But there are also ongoing disagreements. Ambiguities in requirements documents are often not accidental; they are a way of covering disagreements. A tester who suspects that a particular stakeholder would be unhappy with some aspect of the program, creates a scenario test and shows the results to that stakeholder. By creating detailed examples of how the program works, or doesn’t work, the scenario tester forces issue after issue.  testers didn’t create these issues. Genuine disagreements will have their effects. Scenario testers provide an early warning system for requirements problems that would otherwise haunt the project later.</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4" name="Shape 204"/>
        <p:cNvGrpSpPr/>
        <p:nvPr/>
      </p:nvGrpSpPr>
      <p:grpSpPr>
        <a:xfrm>
          <a:off x="0" y="0"/>
          <a:ext cx="0" cy="0"/>
          <a:chOff x="0" y="0"/>
          <a:chExt cx="0" cy="0"/>
        </a:xfrm>
      </p:grpSpPr>
      <p:sp>
        <p:nvSpPr>
          <p:cNvPr id="205" name="Google Shape;205;g78d4b6f9f_019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78d4b6f9f_01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chemeClr val="dk1"/>
                </a:solidFill>
              </a:rPr>
              <a:t>-The tester, playing the role of Kate the nurse, can run through this senario multiple times, varying the input at different stages, to trigger different outcomes of each feature. You could deliberately put in the wrong password or mess up a drug name, for instance. This allows you to evaluate all of the alternate paths of a function as well.</a:t>
            </a:r>
            <a:endParaRPr>
              <a:solidFill>
                <a:schemeClr val="dk1"/>
              </a:solidFill>
            </a:endParaRPr>
          </a:p>
          <a:p>
            <a:pPr indent="0" lvl="0" marL="0" rtl="0" algn="l">
              <a:lnSpc>
                <a:spcPct val="115000"/>
              </a:lnSpc>
              <a:spcBef>
                <a:spcPts val="0"/>
              </a:spcBef>
              <a:spcAft>
                <a:spcPts val="0"/>
              </a:spcAft>
              <a:buNone/>
            </a:pPr>
            <a:r>
              <a:rPr lang="en">
                <a:solidFill>
                  <a:schemeClr val="dk1"/>
                </a:solidFill>
              </a:rPr>
              <a:t>-So, each scenario not only covers multiple individual requirements, but it also does something we haven’t touched on yet - it tests whether the combination of requirements works as it should. This gives you the first step in system testing - in making sure the entire box works as planned.</a:t>
            </a:r>
            <a:endParaRPr>
              <a:solidFill>
                <a:schemeClr val="dk1"/>
              </a:solidFill>
            </a:endParaRPr>
          </a:p>
          <a:p>
            <a:pPr indent="0" lvl="0" marL="0" rtl="0" algn="l">
              <a:lnSpc>
                <a:spcPct val="115000"/>
              </a:lnSpc>
              <a:spcBef>
                <a:spcPts val="0"/>
              </a:spcBef>
              <a:spcAft>
                <a:spcPts val="0"/>
              </a:spcAft>
              <a:buNone/>
            </a:pPr>
            <a:r>
              <a:rPr lang="en">
                <a:solidFill>
                  <a:schemeClr val="dk1"/>
                </a:solidFill>
              </a:rPr>
              <a:t>-The negative is that traceability is difficult. It’s not quite as obvious which requirements you are testing - you need to be careful to keep track of those links from scenarios to requirements</a:t>
            </a:r>
            <a:endParaRPr>
              <a:solidFill>
                <a:schemeClr val="dk1"/>
              </a:solidFill>
            </a:endParaRPr>
          </a:p>
          <a:p>
            <a:pPr indent="0" lvl="0" marL="0" rtl="0" algn="l">
              <a:lnSpc>
                <a:spcPct val="115000"/>
              </a:lnSpc>
              <a:spcBef>
                <a:spcPts val="0"/>
              </a:spcBef>
              <a:spcAft>
                <a:spcPts val="0"/>
              </a:spcAft>
              <a:buNone/>
            </a:pPr>
            <a:r>
              <a:rPr lang="en">
                <a:solidFill>
                  <a:schemeClr val="dk1"/>
                </a:solidFill>
              </a:rPr>
              <a:t>-You still need to make sure that those individual requirements hold under all of the scenarios that can invalidate them, and it’s easy to lose track of some of those individual requirements when you’re testing a ton of requirements in combination. So, scenario testing is often not enough to completely test the individual requirements. You use scenarios to test at a high level - make sure the system as a whole works as intended - and to brainstorm different way of testing the system, then you may need to write new tests that hit some of those weird combinations of conditions that can cause a requirement to be violated.</a:t>
            </a:r>
            <a:endParaRPr>
              <a:solidFill>
                <a:schemeClr val="dk1"/>
              </a:solidFill>
            </a:endParaRPr>
          </a:p>
          <a:p>
            <a:pPr indent="0" lvl="0" marL="0" rtl="0" algn="l">
              <a:lnSpc>
                <a:spcPct val="115000"/>
              </a:lnSpc>
              <a:spcBef>
                <a:spcPts val="0"/>
              </a:spcBef>
              <a:spcAft>
                <a:spcPts val="0"/>
              </a:spcAft>
              <a:buNone/>
            </a:pPr>
            <a:r>
              <a:rPr lang="en">
                <a:solidFill>
                  <a:schemeClr val="dk1"/>
                </a:solidFill>
              </a:rPr>
              <a:t>But, (last point)</a:t>
            </a:r>
            <a:endParaRPr>
              <a:solidFill>
                <a:schemeClr val="dk1"/>
              </a:solidFil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1" name="Shape 211"/>
        <p:cNvGrpSpPr/>
        <p:nvPr/>
      </p:nvGrpSpPr>
      <p:grpSpPr>
        <a:xfrm>
          <a:off x="0" y="0"/>
          <a:ext cx="0" cy="0"/>
          <a:chOff x="0" y="0"/>
          <a:chExt cx="0" cy="0"/>
        </a:xfrm>
      </p:grpSpPr>
      <p:sp>
        <p:nvSpPr>
          <p:cNvPr id="212" name="Google Shape;212;g5b3c99154_0_14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5b3c99154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far, we’ve been talking about testing requirements at a very high level - here is a scenario that, if there’s a problem, will fail to hold the requirement true. (read). That’s a good starting place, but what we need to arrive at are concrete test cases that we can execute on the software. So, to arrive at test cases, we need to do a bit of work.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4" name="Shape 224"/>
        <p:cNvGrpSpPr/>
        <p:nvPr/>
      </p:nvGrpSpPr>
      <p:grpSpPr>
        <a:xfrm>
          <a:off x="0" y="0"/>
          <a:ext cx="0" cy="0"/>
          <a:chOff x="0" y="0"/>
          <a:chExt cx="0" cy="0"/>
        </a:xfrm>
      </p:grpSpPr>
      <p:sp>
        <p:nvSpPr>
          <p:cNvPr id="225" name="Google Shape;225;g157a44994c_0_25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157a44994c_0_2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Ultimately, we need to arrive at are concrete test cases that we can execute on the software. So, to arrive at test cases, we need to solve two problems, which we do </a:t>
            </a:r>
            <a:r>
              <a:rPr lang="en"/>
              <a:t>through the idea of </a:t>
            </a:r>
            <a:r>
              <a:rPr lang="en"/>
              <a:t>partitioning the option space. </a:t>
            </a:r>
            <a:endParaRPr/>
          </a:p>
          <a:p>
            <a:pPr indent="0" lvl="0" marL="0" rtl="0" algn="l">
              <a:spcBef>
                <a:spcPts val="0"/>
              </a:spcBef>
              <a:spcAft>
                <a:spcPts val="0"/>
              </a:spcAft>
              <a:buNone/>
            </a:pPr>
            <a:r>
              <a:rPr lang="en"/>
              <a:t>The first is that (read). A requirement isn’t necessarily a function you can call - it’s just something the software needs to do while operating. So, our test cases need to actually be expressed in terms of features of the software.</a:t>
            </a:r>
            <a:endParaRPr/>
          </a:p>
          <a:p>
            <a:pPr indent="0" lvl="0" marL="0" rtl="0" algn="l">
              <a:spcBef>
                <a:spcPts val="0"/>
              </a:spcBef>
              <a:spcAft>
                <a:spcPts val="0"/>
              </a:spcAft>
              <a:buNone/>
            </a:pPr>
            <a:r>
              <a:rPr lang="en"/>
              <a:t>We need to identify what features of the software we can test in isolation and in combination, link those features back to the requirements, and assign inputs and formulate expected outputs.</a:t>
            </a:r>
            <a:endParaRPr/>
          </a:p>
          <a:p>
            <a:pPr indent="0" lvl="0" marL="0" rtl="0" algn="l">
              <a:spcBef>
                <a:spcPts val="0"/>
              </a:spcBef>
              <a:spcAft>
                <a:spcPts val="0"/>
              </a:spcAft>
              <a:buNone/>
            </a:pPr>
            <a:r>
              <a:rPr lang="en"/>
              <a:t>That leads to the second problem- not all inputs have the same effect. Some might draw out faults, others won’t. Some will lead to different outcomes than others. So, that’s the second layer of partitioning.</a:t>
            </a:r>
            <a:endParaRPr/>
          </a:p>
          <a:p>
            <a:pPr indent="0" lvl="0" marL="0" rtl="0" algn="l">
              <a:spcBef>
                <a:spcPts val="0"/>
              </a:spcBef>
              <a:spcAft>
                <a:spcPts val="0"/>
              </a:spcAft>
              <a:buNone/>
            </a:pPr>
            <a:r>
              <a:rPr lang="en"/>
              <a:t>(read 5-6)</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7" name="Shape 237"/>
        <p:cNvGrpSpPr/>
        <p:nvPr/>
      </p:nvGrpSpPr>
      <p:grpSpPr>
        <a:xfrm>
          <a:off x="0" y="0"/>
          <a:ext cx="0" cy="0"/>
          <a:chOff x="0" y="0"/>
          <a:chExt cx="0" cy="0"/>
        </a:xfrm>
      </p:grpSpPr>
      <p:sp>
        <p:nvSpPr>
          <p:cNvPr id="238" name="Google Shape;238;g157a44994c_0_26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157a44994c_0_2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chemeClr val="dk1"/>
                </a:solidFill>
              </a:rPr>
              <a:t>So, this is what our roadmap looks like.</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en">
                <a:solidFill>
                  <a:schemeClr val="dk1"/>
                </a:solidFill>
              </a:rPr>
              <a:t>You need to write and refine your requirements until they are testable. </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en">
                <a:solidFill>
                  <a:schemeClr val="dk1"/>
                </a:solidFill>
              </a:rPr>
              <a:t>Then, you need to figure out what the independently testable features of your system are. What features or functions can be tested in isolation. What can we push and observe in the software?</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en">
                <a:solidFill>
                  <a:schemeClr val="dk1"/>
                </a:solidFill>
              </a:rPr>
              <a:t>For each of those features, what are the possible outcomes - good, alternative, and exception paths - and what kind of input will trigger them.</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en">
                <a:solidFill>
                  <a:schemeClr val="dk1"/>
                </a:solidFill>
              </a:rPr>
              <a:t>Usually, requirements-based testing techniques produce abstract test case specifications that identify classes of test cases.</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en">
                <a:solidFill>
                  <a:schemeClr val="dk1"/>
                </a:solidFill>
              </a:rPr>
              <a:t>Then, instantiate the specifications to produce individual test cases with concrete input and expected output pairings.</a:t>
            </a:r>
            <a:endParaRPr>
              <a:solidFill>
                <a:schemeClr val="dk1"/>
              </a:solidFil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7" name="Shape 257"/>
        <p:cNvGrpSpPr/>
        <p:nvPr/>
      </p:nvGrpSpPr>
      <p:grpSpPr>
        <a:xfrm>
          <a:off x="0" y="0"/>
          <a:ext cx="0" cy="0"/>
          <a:chOff x="0" y="0"/>
          <a:chExt cx="0" cy="0"/>
        </a:xfrm>
      </p:grpSpPr>
      <p:sp>
        <p:nvSpPr>
          <p:cNvPr id="258" name="Google Shape;258;g157a44994c_0_32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157a44994c_0_3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chemeClr val="dk1"/>
                </a:solidFill>
              </a:rPr>
              <a:t>Requirements specifications can be large and complex. You want specifications to be testable - it’s nice to start by coming up with tests for each specification to help you refine the specification - but when it comes down to testing the system itself, it’s hard to test requirements in isolation. A requirement is not usually the same thing as a piece of code - it’s more like conditions that need to hold when the software is in use. So, we need to express tests in terms of what we can make the software do- then make sure those requirements hold when we use the software.</a:t>
            </a:r>
            <a:endParaRPr>
              <a:solidFill>
                <a:schemeClr val="dk1"/>
              </a:solidFill>
            </a:endParaRPr>
          </a:p>
          <a:p>
            <a:pPr indent="0" lvl="0" marL="0" rtl="0" algn="l">
              <a:lnSpc>
                <a:spcPct val="115000"/>
              </a:lnSpc>
              <a:spcBef>
                <a:spcPts val="0"/>
              </a:spcBef>
              <a:spcAft>
                <a:spcPts val="0"/>
              </a:spcAft>
              <a:buNone/>
            </a:pPr>
            <a:r>
              <a:rPr lang="en">
                <a:solidFill>
                  <a:schemeClr val="dk1"/>
                </a:solidFill>
              </a:rPr>
              <a:t>Fortunately, the reason we write requirements is to come up with those functions and define how they work. So, specifications can be decomposed into a set of functions and we can use those as the basis for testing</a:t>
            </a:r>
            <a:endParaRPr>
              <a:solidFill>
                <a:schemeClr val="dk1"/>
              </a:solidFill>
            </a:endParaRPr>
          </a:p>
          <a:p>
            <a:pPr indent="0" lvl="0" marL="0" rtl="0" algn="l">
              <a:lnSpc>
                <a:spcPct val="115000"/>
              </a:lnSpc>
              <a:spcBef>
                <a:spcPts val="0"/>
              </a:spcBef>
              <a:spcAft>
                <a:spcPts val="0"/>
              </a:spcAft>
              <a:buNone/>
            </a:pPr>
            <a:r>
              <a:rPr lang="en">
                <a:solidFill>
                  <a:schemeClr val="dk1"/>
                </a:solidFill>
              </a:rPr>
              <a:t>(read2)</a:t>
            </a:r>
            <a:endParaRPr>
              <a:solidFill>
                <a:schemeClr val="dk1"/>
              </a:solidFill>
            </a:endParaRPr>
          </a:p>
          <a:p>
            <a:pPr indent="0" lvl="0" marL="0" rtl="0" algn="l">
              <a:lnSpc>
                <a:spcPct val="115000"/>
              </a:lnSpc>
              <a:spcBef>
                <a:spcPts val="0"/>
              </a:spcBef>
              <a:spcAft>
                <a:spcPts val="0"/>
              </a:spcAft>
              <a:buNone/>
            </a:pPr>
            <a:r>
              <a:rPr lang="en">
                <a:solidFill>
                  <a:schemeClr val="dk1"/>
                </a:solidFill>
              </a:rPr>
              <a:t>- We identify the functional behaviors as perceived by users of the system, what functionality is externally visible and can be interacted with.</a:t>
            </a:r>
            <a:endParaRPr>
              <a:solidFill>
                <a:schemeClr val="dk1"/>
              </a:solidFill>
            </a:endParaRPr>
          </a:p>
          <a:p>
            <a:pPr indent="0" lvl="0" marL="0" rtl="0" algn="l">
              <a:lnSpc>
                <a:spcPct val="115000"/>
              </a:lnSpc>
              <a:spcBef>
                <a:spcPts val="0"/>
              </a:spcBef>
              <a:spcAft>
                <a:spcPts val="0"/>
              </a:spcAft>
              <a:buNone/>
            </a:pPr>
            <a:r>
              <a:rPr lang="en">
                <a:solidFill>
                  <a:schemeClr val="dk1"/>
                </a:solidFill>
              </a:rPr>
              <a:t>For example, a web forum might be able to bring up a list of members. When it does so, it sorts them into alphabetical order. When testing this site, “list members” might be an independently testable feature. You can try that out and make sure it gives you the right outcome. Register for the forum would be another independently testable feature -you can fill out the provided form and see if your account is created. Sort member list is NOT a independently testable feature, as the user can’t cause a sort without everything else that comes up when you click on the member list link. However, you are still verifying the requirements related to the sort during this process. </a:t>
            </a:r>
            <a:endParaRPr>
              <a:solidFill>
                <a:schemeClr val="dk1"/>
              </a:solidFill>
            </a:endParaRPr>
          </a:p>
          <a:p>
            <a:pPr indent="0" lvl="0" marL="0" rtl="0" algn="l">
              <a:lnSpc>
                <a:spcPct val="115000"/>
              </a:lnSpc>
              <a:spcBef>
                <a:spcPts val="0"/>
              </a:spcBef>
              <a:spcAft>
                <a:spcPts val="0"/>
              </a:spcAft>
              <a:buNone/>
            </a:pPr>
            <a:r>
              <a:rPr lang="en">
                <a:solidFill>
                  <a:schemeClr val="dk1"/>
                </a:solidFill>
              </a:rPr>
              <a:t>- We identify the testable features to divide and conquer the complexity of the requirements specification and the produced system. We can list out the functions that we can independently test, and use these to verify that the system meets the requirement specifications.</a:t>
            </a:r>
            <a:endParaRPr>
              <a:solidFill>
                <a:schemeClr val="dk1"/>
              </a:solidFill>
            </a:endParaRPr>
          </a:p>
          <a:p>
            <a:pPr indent="0" lvl="0" marL="0" rtl="0" algn="l">
              <a:lnSpc>
                <a:spcPct val="115000"/>
              </a:lnSpc>
              <a:spcBef>
                <a:spcPts val="0"/>
              </a:spcBef>
              <a:spcAft>
                <a:spcPts val="0"/>
              </a:spcAft>
              <a:buNone/>
            </a:pPr>
            <a:r>
              <a:rPr lang="en">
                <a:solidFill>
                  <a:schemeClr val="dk1"/>
                </a:solidFill>
              </a:rPr>
              <a:t> </a:t>
            </a:r>
            <a:endParaRPr>
              <a:solidFill>
                <a:schemeClr val="dk1"/>
              </a:solidFil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4" name="Shape 264"/>
        <p:cNvGrpSpPr/>
        <p:nvPr/>
      </p:nvGrpSpPr>
      <p:grpSpPr>
        <a:xfrm>
          <a:off x="0" y="0"/>
          <a:ext cx="0" cy="0"/>
          <a:chOff x="0" y="0"/>
          <a:chExt cx="0" cy="0"/>
        </a:xfrm>
      </p:grpSpPr>
      <p:sp>
        <p:nvSpPr>
          <p:cNvPr id="265" name="Google Shape;265;g24b2d051f2_0_4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24b2d051f2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chemeClr val="dk1"/>
                </a:solidFill>
              </a:rPr>
              <a:t>(read 1-3) - a verb - what does the software do? What actions can it perform?</a:t>
            </a:r>
            <a:endParaRPr>
              <a:solidFill>
                <a:schemeClr val="dk1"/>
              </a:solidFill>
            </a:endParaRPr>
          </a:p>
          <a:p>
            <a:pPr indent="0" lvl="0" marL="0" rtl="0" algn="l">
              <a:lnSpc>
                <a:spcPct val="115000"/>
              </a:lnSpc>
              <a:spcBef>
                <a:spcPts val="0"/>
              </a:spcBef>
              <a:spcAft>
                <a:spcPts val="0"/>
              </a:spcAft>
              <a:buNone/>
            </a:pPr>
            <a:r>
              <a:rPr lang="en">
                <a:solidFill>
                  <a:schemeClr val="dk1"/>
                </a:solidFill>
              </a:rPr>
              <a:t>(read 4)</a:t>
            </a:r>
            <a:endParaRPr>
              <a:solidFill>
                <a:schemeClr val="dk1"/>
              </a:solidFill>
            </a:endParaRPr>
          </a:p>
          <a:p>
            <a:pPr indent="0" lvl="0" marL="0" rtl="0" algn="l">
              <a:lnSpc>
                <a:spcPct val="115000"/>
              </a:lnSpc>
              <a:spcBef>
                <a:spcPts val="0"/>
              </a:spcBef>
              <a:spcAft>
                <a:spcPts val="0"/>
              </a:spcAft>
              <a:buNone/>
            </a:pPr>
            <a:r>
              <a:rPr lang="en">
                <a:solidFill>
                  <a:schemeClr val="dk1"/>
                </a:solidFill>
              </a:rPr>
              <a:t>Rather, the testable features depend on the level of granularity and how detailed your design efforts have been. At the beginning, you tend to look at the software as a big black box - you don’t know what the code looks like, but the software has an interface, and that interface will define certain high-level features that you know you can access. But, each subsystem offers an interface as well, and has responsibilities it can perform. Same at the class level - a class has methods, thus it has testable features. So, as you refine the design of the system, you can define testable features at different levels of granularity. But, for the start, we want to look at this from the high level - what are the capabilities that we know the software will have. </a:t>
            </a:r>
            <a:endParaRPr>
              <a:solidFill>
                <a:schemeClr val="dk1"/>
              </a:solidFill>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1" name="Shape 271"/>
        <p:cNvGrpSpPr/>
        <p:nvPr/>
      </p:nvGrpSpPr>
      <p:grpSpPr>
        <a:xfrm>
          <a:off x="0" y="0"/>
          <a:ext cx="0" cy="0"/>
          <a:chOff x="0" y="0"/>
          <a:chExt cx="0" cy="0"/>
        </a:xfrm>
      </p:grpSpPr>
      <p:sp>
        <p:nvSpPr>
          <p:cNvPr id="272" name="Google Shape;272;g157a44994c_0_34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157a44994c_0_3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rPr>
              <a:t>- (read).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 Say we have a user registration feature on a website, it obviously has a set of parameters - (read)</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 Now, the explicitly defined parameters might not be the only ones you have to deal with. If you’re registering users, what else might you need? How about a database to store those users? That is going to influence execution - whether or not the database exists, whether is has this user already in it or not - those have an effect on how the test executes. So, we need to take that into account. Now, our goal is not to test one particular configuration of this registration system with a fixed database, but rather - we want to test the system with regard to any execution scenario - so, we need to know how the database can influence execution and consider that as a parameter of our tests.</a:t>
            </a:r>
            <a:endParaRPr>
              <a:solidFill>
                <a:schemeClr val="dk1"/>
              </a:solidFill>
            </a:endParaRPr>
          </a:p>
          <a:p>
            <a:pPr indent="0" lvl="0" marL="0" rtl="0" algn="l">
              <a:lnSpc>
                <a:spcPct val="115000"/>
              </a:lnSpc>
              <a:spcBef>
                <a:spcPts val="0"/>
              </a:spcBef>
              <a:spcAft>
                <a:spcPts val="0"/>
              </a:spcAft>
              <a:buNone/>
            </a:pPr>
            <a:r>
              <a:t/>
            </a:r>
            <a:endParaRPr>
              <a:solidFill>
                <a:schemeClr val="dk1"/>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 name="Shape 59"/>
        <p:cNvGrpSpPr/>
        <p:nvPr/>
      </p:nvGrpSpPr>
      <p:grpSpPr>
        <a:xfrm>
          <a:off x="0" y="0"/>
          <a:ext cx="0" cy="0"/>
          <a:chOff x="0" y="0"/>
          <a:chExt cx="0" cy="0"/>
        </a:xfrm>
      </p:grpSpPr>
      <p:sp>
        <p:nvSpPr>
          <p:cNvPr id="60" name="Google Shape;60;g78d4b6f9f_011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78d4b6f9f_0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chemeClr val="dk1"/>
                </a:solidFill>
              </a:rPr>
              <a:t>Is this an acceptable requirement?</a:t>
            </a:r>
            <a:endParaRPr>
              <a:solidFill>
                <a:schemeClr val="dk1"/>
              </a:solidFill>
            </a:endParaRPr>
          </a:p>
          <a:p>
            <a:pPr indent="0" lvl="0" marL="0" rtl="0" algn="l">
              <a:lnSpc>
                <a:spcPct val="115000"/>
              </a:lnSpc>
              <a:spcBef>
                <a:spcPts val="0"/>
              </a:spcBef>
              <a:spcAft>
                <a:spcPts val="0"/>
              </a:spcAft>
              <a:buNone/>
            </a:pPr>
            <a:r>
              <a:rPr lang="en">
                <a:solidFill>
                  <a:schemeClr val="dk1"/>
                </a:solidFill>
              </a:rPr>
              <a:t>What’s wrong? How would you fix it?</a:t>
            </a:r>
            <a:endParaRPr>
              <a:solidFill>
                <a:schemeClr val="dk1"/>
              </a:solidFill>
            </a:endParaRPr>
          </a:p>
          <a:p>
            <a:pPr indent="0" lvl="0" marL="0" rtl="0" algn="l">
              <a:lnSpc>
                <a:spcPct val="115000"/>
              </a:lnSpc>
              <a:spcBef>
                <a:spcPts val="0"/>
              </a:spcBef>
              <a:spcAft>
                <a:spcPts val="0"/>
              </a:spcAft>
              <a:buNone/>
            </a:pPr>
            <a:r>
              <a:rPr lang="en">
                <a:solidFill>
                  <a:schemeClr val="dk1"/>
                </a:solidFill>
              </a:rPr>
              <a:t>-read</a:t>
            </a:r>
            <a:endParaRPr>
              <a:solidFill>
                <a:schemeClr val="dk1"/>
              </a:solidFill>
            </a:endParaRPr>
          </a:p>
          <a:p>
            <a:pPr indent="0" lvl="0" marL="0" rtl="0" algn="l">
              <a:lnSpc>
                <a:spcPct val="115000"/>
              </a:lnSpc>
              <a:spcBef>
                <a:spcPts val="0"/>
              </a:spcBef>
              <a:spcAft>
                <a:spcPts val="0"/>
              </a:spcAft>
              <a:buNone/>
            </a:pPr>
            <a:r>
              <a:rPr lang="en">
                <a:solidFill>
                  <a:schemeClr val="dk1"/>
                </a:solidFill>
              </a:rPr>
              <a:t>-we need to quantify the error rate. (read examples)</a:t>
            </a:r>
            <a:endParaRPr>
              <a:solidFill>
                <a:schemeClr val="dk1"/>
              </a:solidFill>
            </a:endParaRPr>
          </a:p>
          <a:p>
            <a:pPr indent="0" lvl="0" marL="0" rtl="0" algn="l">
              <a:lnSpc>
                <a:spcPct val="115000"/>
              </a:lnSpc>
              <a:spcBef>
                <a:spcPts val="0"/>
              </a:spcBef>
              <a:spcAft>
                <a:spcPts val="0"/>
              </a:spcAft>
              <a:buNone/>
            </a:pPr>
            <a:r>
              <a:rPr lang="en">
                <a:solidFill>
                  <a:schemeClr val="dk1"/>
                </a:solidFill>
              </a:rPr>
              <a:t>-There are two big problems with requirements such as these. The first is that this is too vague - we could implement the original requirement in the software in a million ways, all up to the interpretation of whatever developer was reading the requirement. There is no control over the resulting product. That’s not going to cut it. You might get a buggier product, you might not, but the real issue is that you don’t know what you’ll get. With requirements this vague, there is no way to ensure that the product works as intended, that it does what we claimed it would do or what the customer actually wants it to do. </a:t>
            </a:r>
            <a:endParaRPr>
              <a:solidFill>
                <a:schemeClr val="dk1"/>
              </a:solidFill>
            </a:endParaRPr>
          </a:p>
          <a:p>
            <a:pPr indent="0" lvl="0" marL="0" rtl="0" algn="l">
              <a:lnSpc>
                <a:spcPct val="115000"/>
              </a:lnSpc>
              <a:spcBef>
                <a:spcPts val="0"/>
              </a:spcBef>
              <a:spcAft>
                <a:spcPts val="0"/>
              </a:spcAft>
              <a:buNone/>
            </a:pPr>
            <a:r>
              <a:rPr lang="en">
                <a:solidFill>
                  <a:schemeClr val="dk1"/>
                </a:solidFill>
              </a:rPr>
              <a:t>- So, this won’t cut it. We need to control how the final product acts. We can’t go in blind. To fix this, we need to make this requirement testable.</a:t>
            </a:r>
            <a:endParaRPr>
              <a:solidFill>
                <a:schemeClr val="dk1"/>
              </a:solidFill>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8" name="Shape 278"/>
        <p:cNvGrpSpPr/>
        <p:nvPr/>
      </p:nvGrpSpPr>
      <p:grpSpPr>
        <a:xfrm>
          <a:off x="0" y="0"/>
          <a:ext cx="0" cy="0"/>
          <a:chOff x="0" y="0"/>
          <a:chExt cx="0" cy="0"/>
        </a:xfrm>
      </p:grpSpPr>
      <p:sp>
        <p:nvSpPr>
          <p:cNvPr id="279" name="Google Shape;279;g157a44994c_0_34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157a44994c_0_3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chemeClr val="dk1"/>
                </a:solidFill>
              </a:rPr>
              <a:t>(read, read)</a:t>
            </a:r>
            <a:endParaRPr>
              <a:solidFill>
                <a:schemeClr val="dk1"/>
              </a:solidFill>
            </a:endParaRPr>
          </a:p>
          <a:p>
            <a:pPr indent="0" lvl="0" marL="0" rtl="0" algn="l">
              <a:lnSpc>
                <a:spcPct val="115000"/>
              </a:lnSpc>
              <a:spcBef>
                <a:spcPts val="0"/>
              </a:spcBef>
              <a:spcAft>
                <a:spcPts val="0"/>
              </a:spcAft>
              <a:buNone/>
            </a:pPr>
            <a:r>
              <a:rPr lang="en">
                <a:solidFill>
                  <a:schemeClr val="dk1"/>
                </a:solidFill>
              </a:rPr>
              <a:t>But, any context for how those are used in practice and how they impact execution is invaluable for coming up with tests.</a:t>
            </a:r>
            <a:endParaRPr>
              <a:solidFill>
                <a:schemeClr val="dk1"/>
              </a:solidFill>
            </a:endParaRPr>
          </a:p>
          <a:p>
            <a:pPr indent="0" lvl="0" marL="0" rtl="0" algn="l">
              <a:lnSpc>
                <a:spcPct val="115000"/>
              </a:lnSpc>
              <a:spcBef>
                <a:spcPts val="0"/>
              </a:spcBef>
              <a:spcAft>
                <a:spcPts val="0"/>
              </a:spcAft>
              <a:buNone/>
            </a:pPr>
            <a:r>
              <a:rPr lang="en">
                <a:solidFill>
                  <a:schemeClr val="dk1"/>
                </a:solidFill>
              </a:rPr>
              <a:t>(read)</a:t>
            </a:r>
            <a:endParaRPr>
              <a:solidFill>
                <a:schemeClr val="dk1"/>
              </a:solidFill>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5" name="Shape 285"/>
        <p:cNvGrpSpPr/>
        <p:nvPr/>
      </p:nvGrpSpPr>
      <p:grpSpPr>
        <a:xfrm>
          <a:off x="0" y="0"/>
          <a:ext cx="0" cy="0"/>
          <a:chOff x="0" y="0"/>
          <a:chExt cx="0" cy="0"/>
        </a:xfrm>
      </p:grpSpPr>
      <p:sp>
        <p:nvSpPr>
          <p:cNvPr id="286" name="Google Shape;286;g24b2d051f2_0_9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24b2d051f2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chemeClr val="dk1"/>
                </a:solidFill>
              </a:rPr>
              <a:t>(1-4) (5), three things we can vary when testing. So, when thinking about parameters, it is less important to capture the literal input that would be passed to the function, and more important to capture each thing we can vary when testing the high-level feature.</a:t>
            </a:r>
            <a:endParaRPr>
              <a:solidFill>
                <a:schemeClr val="dk1"/>
              </a:solidFill>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2" name="Shape 292"/>
        <p:cNvGrpSpPr/>
        <p:nvPr/>
      </p:nvGrpSpPr>
      <p:grpSpPr>
        <a:xfrm>
          <a:off x="0" y="0"/>
          <a:ext cx="0" cy="0"/>
          <a:chOff x="0" y="0"/>
          <a:chExt cx="0" cy="0"/>
        </a:xfrm>
      </p:grpSpPr>
      <p:sp>
        <p:nvSpPr>
          <p:cNvPr id="293" name="Google Shape;293;g157a44994c_0_35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157a44994c_0_3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chemeClr val="dk1"/>
                </a:solidFill>
              </a:rPr>
              <a:t>(discussion)</a:t>
            </a:r>
            <a:endParaRPr>
              <a:solidFill>
                <a:schemeClr val="dk1"/>
              </a:solidFill>
            </a:endParaRPr>
          </a:p>
          <a:p>
            <a:pPr indent="0" lvl="0" marL="0" rtl="0" algn="l">
              <a:lnSpc>
                <a:spcPct val="115000"/>
              </a:lnSpc>
              <a:spcBef>
                <a:spcPts val="0"/>
              </a:spcBef>
              <a:spcAft>
                <a:spcPts val="0"/>
              </a:spcAft>
              <a:buNone/>
            </a:pPr>
            <a:r>
              <a:rPr lang="en">
                <a:solidFill>
                  <a:schemeClr val="dk1"/>
                </a:solidFill>
              </a:rPr>
              <a:t>if low on time, skip</a:t>
            </a:r>
            <a:endParaRPr>
              <a:solidFill>
                <a:schemeClr val="dk1"/>
              </a:solidFill>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0" name="Shape 300"/>
        <p:cNvGrpSpPr/>
        <p:nvPr/>
      </p:nvGrpSpPr>
      <p:grpSpPr>
        <a:xfrm>
          <a:off x="0" y="0"/>
          <a:ext cx="0" cy="0"/>
          <a:chOff x="0" y="0"/>
          <a:chExt cx="0" cy="0"/>
        </a:xfrm>
      </p:grpSpPr>
      <p:sp>
        <p:nvSpPr>
          <p:cNvPr id="301" name="Google Shape;301;g157a44994c_0_36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157a44994c_0_3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chemeClr val="dk1"/>
                </a:solidFill>
              </a:rPr>
              <a:t>(discussion)</a:t>
            </a:r>
            <a:endParaRPr>
              <a:solidFill>
                <a:schemeClr val="dk1"/>
              </a:solidFill>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8" name="Shape 308"/>
        <p:cNvGrpSpPr/>
        <p:nvPr/>
      </p:nvGrpSpPr>
      <p:grpSpPr>
        <a:xfrm>
          <a:off x="0" y="0"/>
          <a:ext cx="0" cy="0"/>
          <a:chOff x="0" y="0"/>
          <a:chExt cx="0" cy="0"/>
        </a:xfrm>
      </p:grpSpPr>
      <p:sp>
        <p:nvSpPr>
          <p:cNvPr id="309" name="Google Shape;309;g24b2d051f2_0_13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24b2d051f2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chemeClr val="dk1"/>
                </a:solidFill>
              </a:rPr>
              <a:t>(discussion)</a:t>
            </a:r>
            <a:endParaRPr>
              <a:solidFill>
                <a:schemeClr val="dk1"/>
              </a:solidFill>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5" name="Shape 315"/>
        <p:cNvGrpSpPr/>
        <p:nvPr/>
      </p:nvGrpSpPr>
      <p:grpSpPr>
        <a:xfrm>
          <a:off x="0" y="0"/>
          <a:ext cx="0" cy="0"/>
          <a:chOff x="0" y="0"/>
          <a:chExt cx="0" cy="0"/>
        </a:xfrm>
      </p:grpSpPr>
      <p:sp>
        <p:nvSpPr>
          <p:cNvPr id="316" name="Google Shape;316;g5b3c99154_0_31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5b3c99154_0_3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chemeClr val="dk1"/>
                </a:solidFill>
              </a:rPr>
              <a:t>This is where we’re at. We’ve come up with requirements, refined them to be testable, and now we’ve identified what levers we can turn in the software. We’re on the way to producing full-blown test cases that we can run on the software. Next time, we’ll continue discussing how to come up with these test cases.</a:t>
            </a:r>
            <a:endParaRPr>
              <a:solidFill>
                <a:schemeClr val="dk1"/>
              </a:solidFill>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3" name="Shape 333"/>
        <p:cNvGrpSpPr/>
        <p:nvPr/>
      </p:nvGrpSpPr>
      <p:grpSpPr>
        <a:xfrm>
          <a:off x="0" y="0"/>
          <a:ext cx="0" cy="0"/>
          <a:chOff x="0" y="0"/>
          <a:chExt cx="0" cy="0"/>
        </a:xfrm>
      </p:grpSpPr>
      <p:sp>
        <p:nvSpPr>
          <p:cNvPr id="334" name="Google Shape;334;g78d4b6f9f_015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78d4b6f9f_0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a:solidFill>
                <a:schemeClr val="dk1"/>
              </a:solidFill>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0" name="Shape 340"/>
        <p:cNvGrpSpPr/>
        <p:nvPr/>
      </p:nvGrpSpPr>
      <p:grpSpPr>
        <a:xfrm>
          <a:off x="0" y="0"/>
          <a:ext cx="0" cy="0"/>
          <a:chOff x="0" y="0"/>
          <a:chExt cx="0" cy="0"/>
        </a:xfrm>
      </p:grpSpPr>
      <p:sp>
        <p:nvSpPr>
          <p:cNvPr id="341" name="Google Shape;341;g78d4b6f9f_014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42" name="Google Shape;342;g78d4b6f9f_0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a:solidFill>
                <a:schemeClr val="dk1"/>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Google Shape;68;g5b3c99154_0_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5b3c99154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chemeClr val="dk1"/>
                </a:solidFill>
              </a:rPr>
              <a:t>So, why do we care? Why should requirements be testable?</a:t>
            </a:r>
            <a:endParaRPr>
              <a:solidFill>
                <a:schemeClr val="dk1"/>
              </a:solidFill>
            </a:endParaRPr>
          </a:p>
          <a:p>
            <a:pPr indent="0" lvl="0" marL="0" rtl="0" algn="l">
              <a:lnSpc>
                <a:spcPct val="115000"/>
              </a:lnSpc>
              <a:spcBef>
                <a:spcPts val="0"/>
              </a:spcBef>
              <a:spcAft>
                <a:spcPts val="0"/>
              </a:spcAft>
              <a:buNone/>
            </a:pPr>
            <a:r>
              <a:rPr lang="en">
                <a:solidFill>
                  <a:schemeClr val="dk1"/>
                </a:solidFill>
              </a:rPr>
              <a:t>Well, we test software because it might have bugs. A test shows something is wrong.</a:t>
            </a:r>
            <a:endParaRPr>
              <a:solidFill>
                <a:schemeClr val="dk1"/>
              </a:solidFill>
            </a:endParaRPr>
          </a:p>
          <a:p>
            <a:pPr indent="0" lvl="0" marL="0" rtl="0" algn="l">
              <a:lnSpc>
                <a:spcPct val="115000"/>
              </a:lnSpc>
              <a:spcBef>
                <a:spcPts val="0"/>
              </a:spcBef>
              <a:spcAft>
                <a:spcPts val="0"/>
              </a:spcAft>
              <a:buNone/>
            </a:pPr>
            <a:r>
              <a:rPr lang="en">
                <a:solidFill>
                  <a:schemeClr val="dk1"/>
                </a:solidFill>
              </a:rPr>
              <a:t>Well, the requirements themselves might be wrong - you made a mistake in an equation, you made some bad assumptions, you forgot an outcome. Requirements are a human product just as much as the code is, if not more so. We can’t automatically run a bunch of tests against a text document, but writing tests makes us think through the requirement itself, which in turn helps us find problems in the requirements.If you sign a contract to build a piece of software, your requirements effectively form the terms of that contract. You promise certain features. At some point, you need to present evidence that you’ve actually built software that performs those features. (6). If it is, (5) You have a concrete scenario you can run through, as long as the software works, shows that you’ve met that requirement. This gives you evidence that you can show to the customer to assure them that you’ve done your job. This is a process called verification.</a:t>
            </a:r>
            <a:endParaRPr>
              <a:solidFill>
                <a:schemeClr val="dk1"/>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157a44994c_0_15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157a44994c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chemeClr val="dk1"/>
                </a:solidFill>
              </a:rPr>
              <a:t>Also called Functional testing or black box testing, is (read 1)</a:t>
            </a:r>
            <a:endParaRPr>
              <a:solidFill>
                <a:schemeClr val="dk1"/>
              </a:solidFill>
            </a:endParaRPr>
          </a:p>
          <a:p>
            <a:pPr indent="0" lvl="0" marL="0" rtl="0" algn="l">
              <a:lnSpc>
                <a:spcPct val="115000"/>
              </a:lnSpc>
              <a:spcBef>
                <a:spcPts val="0"/>
              </a:spcBef>
              <a:spcAft>
                <a:spcPts val="0"/>
              </a:spcAft>
              <a:buNone/>
            </a:pPr>
            <a:r>
              <a:rPr lang="en">
                <a:solidFill>
                  <a:schemeClr val="dk1"/>
                </a:solidFill>
              </a:rPr>
              <a:t>is typically the base-line technique for designing test cases. Functional test case design can (and should) begin as part of the requirements specification process, and continue through each level of design and interface specification. It is the only test design technique with such wide and early applicability. </a:t>
            </a:r>
            <a:endParaRPr>
              <a:solidFill>
                <a:schemeClr val="dk1"/>
              </a:solidFill>
            </a:endParaRPr>
          </a:p>
          <a:p>
            <a:pPr indent="0" lvl="0" marL="0" rtl="0" algn="l">
              <a:lnSpc>
                <a:spcPct val="115000"/>
              </a:lnSpc>
              <a:spcBef>
                <a:spcPts val="0"/>
              </a:spcBef>
              <a:spcAft>
                <a:spcPts val="0"/>
              </a:spcAft>
              <a:buNone/>
            </a:pPr>
            <a:r>
              <a:rPr lang="en">
                <a:solidFill>
                  <a:schemeClr val="dk1"/>
                </a:solidFill>
              </a:rPr>
              <a:t>Some of the other techniques we’ll cover in this class are great for finding big faults - things that crash the system, make it lock up, cause memory leaks and buffer overruns, but functional testing is effective in finding some classes of faults that typically elude structural techniques. That of course includes cases where features don’t crash the system, but give you the wrong outcome. The second are cases of missing functionality. Code-based techniques can only test the code that is there - requirements-based testing can show that a feature or even an outcome of an if statement or some error-handing code is missing completely. </a:t>
            </a:r>
            <a:endParaRPr>
              <a:solidFill>
                <a:schemeClr val="dk1"/>
              </a:solidFill>
            </a:endParaRPr>
          </a:p>
          <a:p>
            <a:pPr indent="0" lvl="0" marL="0" rtl="0" algn="l">
              <a:lnSpc>
                <a:spcPct val="115000"/>
              </a:lnSpc>
              <a:spcBef>
                <a:spcPts val="0"/>
              </a:spcBef>
              <a:spcAft>
                <a:spcPts val="0"/>
              </a:spcAft>
              <a:buNone/>
            </a:pPr>
            <a:r>
              <a:rPr lang="en">
                <a:solidFill>
                  <a:schemeClr val="dk1"/>
                </a:solidFill>
              </a:rPr>
              <a:t>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g157a44994c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157a44994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chemeClr val="dk1"/>
                </a:solidFill>
              </a:rPr>
              <a:t>Back to that question of testability. We test software because it might have bugs. A test shows something is wrong. The requirements give us data that we need to check the behavior of the software. So, we need tests to check the correctness of the code, it (3), and as we saw from XP - writing tests before code is a good way to get better code. That alone is a great reason to start early.</a:t>
            </a:r>
            <a:endParaRPr>
              <a:solidFill>
                <a:schemeClr val="dk1"/>
              </a:solidFill>
            </a:endParaRPr>
          </a:p>
          <a:p>
            <a:pPr indent="0" lvl="0" marL="0" rtl="0" algn="l">
              <a:lnSpc>
                <a:spcPct val="115000"/>
              </a:lnSpc>
              <a:spcBef>
                <a:spcPts val="0"/>
              </a:spcBef>
              <a:spcAft>
                <a:spcPts val="0"/>
              </a:spcAft>
              <a:buNone/>
            </a:pPr>
            <a:r>
              <a:t/>
            </a:r>
            <a:endParaRPr>
              <a:solidFill>
                <a:schemeClr val="dk1"/>
              </a:solidFill>
            </a:endParaRPr>
          </a:p>
          <a:p>
            <a:pPr indent="0" lvl="0" marL="0" rtl="0" algn="l">
              <a:lnSpc>
                <a:spcPct val="115000"/>
              </a:lnSpc>
              <a:spcBef>
                <a:spcPts val="0"/>
              </a:spcBef>
              <a:spcAft>
                <a:spcPts val="0"/>
              </a:spcAft>
              <a:buNone/>
            </a:pPr>
            <a:r>
              <a:rPr lang="en">
                <a:solidFill>
                  <a:schemeClr val="dk1"/>
                </a:solidFill>
              </a:rPr>
              <a:t>wrong - you made a mistake in an equation, you made some bad assumptions. Requirements are a human product just as much as the code is, if not more so. We can’t automatically run a bunch of tests against a text document, but writing tests makes us think through the requirement itself, which in turn helps us find problems in the requirements.</a:t>
            </a:r>
            <a:endParaRPr>
              <a:solidFill>
                <a:schemeClr val="dk1"/>
              </a:solidFill>
            </a:endParaRPr>
          </a:p>
          <a:p>
            <a:pPr indent="0" lvl="0" marL="0" rtl="0" algn="l">
              <a:lnSpc>
                <a:spcPct val="115000"/>
              </a:lnSpc>
              <a:spcBef>
                <a:spcPts val="0"/>
              </a:spcBef>
              <a:spcAft>
                <a:spcPts val="0"/>
              </a:spcAft>
              <a:buNone/>
            </a:pPr>
            <a:r>
              <a:rPr lang="en">
                <a:solidFill>
                  <a:schemeClr val="dk1"/>
                </a:solidFill>
              </a:rPr>
              <a:t>-Finally, the most important reason to write tests based on the </a:t>
            </a:r>
            <a:endParaRPr>
              <a:solidFill>
                <a:schemeClr val="dk1"/>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78d4b6f9f_011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78d4b6f9f_0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chemeClr val="dk1"/>
                </a:solidFill>
              </a:rPr>
              <a:t>Let’s just start by taking a couple of typical requirements. (read them)</a:t>
            </a:r>
            <a:endParaRPr>
              <a:solidFill>
                <a:schemeClr val="dk1"/>
              </a:solidFill>
            </a:endParaRPr>
          </a:p>
          <a:p>
            <a:pPr indent="0" lvl="0" marL="0" rtl="0" algn="l">
              <a:lnSpc>
                <a:spcPct val="115000"/>
              </a:lnSpc>
              <a:spcBef>
                <a:spcPts val="0"/>
              </a:spcBef>
              <a:spcAft>
                <a:spcPts val="0"/>
              </a:spcAft>
              <a:buNone/>
            </a:pPr>
            <a:r>
              <a:rPr lang="en">
                <a:solidFill>
                  <a:schemeClr val="dk1"/>
                </a:solidFill>
              </a:rPr>
              <a:t>These aren’t good - they’re clearly vague - but how can we make them verifiable? The obvious answer is to quantify them. A good way to do so is to come up with some test cases, so can anybody give me a test case for the first one that we can use to go back and refine the requirement:</a:t>
            </a:r>
            <a:endParaRPr>
              <a:solidFill>
                <a:schemeClr val="dk1"/>
              </a:solidFill>
            </a:endParaRPr>
          </a:p>
          <a:p>
            <a:pPr indent="0" lvl="0" marL="0" rtl="0" algn="l">
              <a:lnSpc>
                <a:spcPct val="115000"/>
              </a:lnSpc>
              <a:spcBef>
                <a:spcPts val="0"/>
              </a:spcBef>
              <a:spcAft>
                <a:spcPts val="0"/>
              </a:spcAft>
              <a:buNone/>
            </a:pPr>
            <a:r>
              <a:rPr lang="en">
                <a:solidFill>
                  <a:schemeClr val="dk1"/>
                </a:solidFill>
              </a:rPr>
              <a:t>(discussion - input, procedure, and expected output)</a:t>
            </a:r>
            <a:endParaRPr>
              <a:solidFill>
                <a:schemeClr val="dk1"/>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g78d4b6f9f_012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78d4b6f9f_0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chemeClr val="dk1"/>
                </a:solidFill>
              </a:rPr>
              <a:t>So, what we need for a test is input, expected output, and a testing procedure.</a:t>
            </a:r>
            <a:endParaRPr>
              <a:solidFill>
                <a:schemeClr val="dk1"/>
              </a:solidFill>
            </a:endParaRPr>
          </a:p>
          <a:p>
            <a:pPr indent="0" lvl="0" marL="0" rtl="0" algn="l">
              <a:lnSpc>
                <a:spcPct val="115000"/>
              </a:lnSpc>
              <a:spcBef>
                <a:spcPts val="0"/>
              </a:spcBef>
              <a:spcAft>
                <a:spcPts val="0"/>
              </a:spcAft>
              <a:buNone/>
            </a:pPr>
            <a:r>
              <a:rPr lang="en">
                <a:solidFill>
                  <a:schemeClr val="dk1"/>
                </a:solidFill>
              </a:rPr>
              <a:t>(walk though)</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en">
                <a:solidFill>
                  <a:schemeClr val="dk1"/>
                </a:solidFill>
              </a:rPr>
              <a:t>Input, you should define what a high temperature is, if that isn’t established already.</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en">
                <a:solidFill>
                  <a:schemeClr val="dk1"/>
                </a:solidFill>
              </a:rPr>
              <a:t>Procedure (read)</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en">
                <a:solidFill>
                  <a:schemeClr val="dk1"/>
                </a:solidFill>
              </a:rPr>
              <a:t>(read) - you need to quantify the output, make sure that “quickly” is defined.</a:t>
            </a:r>
            <a:endParaRPr>
              <a:solidFill>
                <a:schemeClr val="dk1"/>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Google Shape;103;g78d4b6f9f_013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78d4b6f9f_0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chemeClr val="dk1"/>
                </a:solidFill>
              </a:rPr>
              <a:t>This requirement has all sorts of problems, but coming up with a test lets us work through them. First,</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en">
                <a:solidFill>
                  <a:schemeClr val="dk1"/>
                </a:solidFill>
              </a:rPr>
              <a:t>Input, we need to define what a novice user is and what “little training” means. Both are vague. We can take a strict definition of “novice” to mean absolutely new, no prior experience. Then, put them through a course with a definined maximum length. That 6 hours tells us what we consider “little” training to be.</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en">
                <a:solidFill>
                  <a:schemeClr val="dk1"/>
                </a:solidFill>
              </a:rPr>
              <a:t>Procedure - we watch them for a set length of time and check their work</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en">
                <a:solidFill>
                  <a:schemeClr val="dk1"/>
                </a:solidFill>
              </a:rPr>
              <a:t>(read) - to quantify the output, we need to define what it means to learn the interface - we can do this by setting an error rate that we can use to check the users’ work.</a:t>
            </a:r>
            <a:endParaRPr>
              <a:solidFill>
                <a:schemeClr val="dk1"/>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0" y="0"/>
            <a:ext cx="9144000" cy="4691400"/>
          </a:xfrm>
          <a:prstGeom prst="rect">
            <a:avLst/>
          </a:prstGeom>
          <a:solidFill>
            <a:schemeClr val="dk2"/>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cxnSp>
        <p:nvCxnSpPr>
          <p:cNvPr id="11" name="Google Shape;11;p2"/>
          <p:cNvCxnSpPr/>
          <p:nvPr/>
        </p:nvCxnSpPr>
        <p:spPr>
          <a:xfrm>
            <a:off x="0" y="4662140"/>
            <a:ext cx="9144000" cy="0"/>
          </a:xfrm>
          <a:prstGeom prst="straightConnector1">
            <a:avLst/>
          </a:prstGeom>
          <a:noFill/>
          <a:ln cap="flat" cmpd="sng" w="57150">
            <a:solidFill>
              <a:srgbClr val="000000">
                <a:alpha val="14901"/>
              </a:srgbClr>
            </a:solidFill>
            <a:prstDash val="solid"/>
            <a:round/>
            <a:headEnd len="sm" w="sm" type="none"/>
            <a:tailEnd len="sm" w="sm" type="none"/>
          </a:ln>
        </p:spPr>
      </p:cxnSp>
      <p:sp>
        <p:nvSpPr>
          <p:cNvPr id="12" name="Google Shape;12;p2"/>
          <p:cNvSpPr txBox="1"/>
          <p:nvPr>
            <p:ph type="ctrTitle"/>
          </p:nvPr>
        </p:nvSpPr>
        <p:spPr>
          <a:xfrm>
            <a:off x="685800" y="2490375"/>
            <a:ext cx="7772400" cy="2198400"/>
          </a:xfrm>
          <a:prstGeom prst="rect">
            <a:avLst/>
          </a:prstGeom>
        </p:spPr>
        <p:txBody>
          <a:bodyPr anchorCtr="0" anchor="b" bIns="91425" lIns="91425" spcFirstLastPara="1" rIns="91425" wrap="square" tIns="91425"/>
          <a:lstStyle>
            <a:lvl1pPr lvl="0">
              <a:spcBef>
                <a:spcPts val="0"/>
              </a:spcBef>
              <a:spcAft>
                <a:spcPts val="0"/>
              </a:spcAft>
              <a:buSzPts val="7200"/>
              <a:buNone/>
              <a:defRPr sz="7200"/>
            </a:lvl1pPr>
            <a:lvl2pPr lvl="1">
              <a:spcBef>
                <a:spcPts val="0"/>
              </a:spcBef>
              <a:spcAft>
                <a:spcPts val="0"/>
              </a:spcAft>
              <a:buSzPts val="7200"/>
              <a:buNone/>
              <a:defRPr sz="7200"/>
            </a:lvl2pPr>
            <a:lvl3pPr lvl="2">
              <a:spcBef>
                <a:spcPts val="0"/>
              </a:spcBef>
              <a:spcAft>
                <a:spcPts val="0"/>
              </a:spcAft>
              <a:buSzPts val="7200"/>
              <a:buNone/>
              <a:defRPr sz="7200"/>
            </a:lvl3pPr>
            <a:lvl4pPr lvl="3">
              <a:spcBef>
                <a:spcPts val="0"/>
              </a:spcBef>
              <a:spcAft>
                <a:spcPts val="0"/>
              </a:spcAft>
              <a:buSzPts val="7200"/>
              <a:buNone/>
              <a:defRPr sz="7200"/>
            </a:lvl4pPr>
            <a:lvl5pPr lvl="4">
              <a:spcBef>
                <a:spcPts val="0"/>
              </a:spcBef>
              <a:spcAft>
                <a:spcPts val="0"/>
              </a:spcAft>
              <a:buSzPts val="7200"/>
              <a:buNone/>
              <a:defRPr sz="7200"/>
            </a:lvl5pPr>
            <a:lvl6pPr lvl="5">
              <a:spcBef>
                <a:spcPts val="0"/>
              </a:spcBef>
              <a:spcAft>
                <a:spcPts val="0"/>
              </a:spcAft>
              <a:buSzPts val="7200"/>
              <a:buNone/>
              <a:defRPr sz="7200"/>
            </a:lvl6pPr>
            <a:lvl7pPr lvl="6">
              <a:spcBef>
                <a:spcPts val="0"/>
              </a:spcBef>
              <a:spcAft>
                <a:spcPts val="0"/>
              </a:spcAft>
              <a:buSzPts val="7200"/>
              <a:buNone/>
              <a:defRPr sz="7200"/>
            </a:lvl7pPr>
            <a:lvl8pPr lvl="7">
              <a:spcBef>
                <a:spcPts val="0"/>
              </a:spcBef>
              <a:spcAft>
                <a:spcPts val="0"/>
              </a:spcAft>
              <a:buSzPts val="7200"/>
              <a:buNone/>
              <a:defRPr sz="7200"/>
            </a:lvl8pPr>
            <a:lvl9pPr lvl="8">
              <a:spcBef>
                <a:spcPts val="0"/>
              </a:spcBef>
              <a:spcAft>
                <a:spcPts val="0"/>
              </a:spcAft>
              <a:buSzPts val="7200"/>
              <a:buNone/>
              <a:defRPr sz="7200"/>
            </a:lvl9pPr>
          </a:lstStyle>
          <a:p/>
        </p:txBody>
      </p:sp>
      <p:sp>
        <p:nvSpPr>
          <p:cNvPr id="13" name="Google Shape;13;p2"/>
          <p:cNvSpPr txBox="1"/>
          <p:nvPr>
            <p:ph idx="1" type="subTitle"/>
          </p:nvPr>
        </p:nvSpPr>
        <p:spPr>
          <a:xfrm>
            <a:off x="685800" y="4836036"/>
            <a:ext cx="7772400" cy="10326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3000"/>
              <a:buNone/>
              <a:defRPr>
                <a:solidFill>
                  <a:schemeClr val="dk2"/>
                </a:solidFill>
              </a:defRPr>
            </a:lvl1pPr>
            <a:lvl2pPr lvl="1">
              <a:spcBef>
                <a:spcPts val="0"/>
              </a:spcBef>
              <a:spcAft>
                <a:spcPts val="0"/>
              </a:spcAft>
              <a:buClr>
                <a:schemeClr val="dk2"/>
              </a:buClr>
              <a:buSzPts val="3000"/>
              <a:buNone/>
              <a:defRPr sz="3000">
                <a:solidFill>
                  <a:schemeClr val="dk2"/>
                </a:solidFill>
              </a:defRPr>
            </a:lvl2pPr>
            <a:lvl3pPr lvl="2">
              <a:spcBef>
                <a:spcPts val="0"/>
              </a:spcBef>
              <a:spcAft>
                <a:spcPts val="0"/>
              </a:spcAft>
              <a:buClr>
                <a:schemeClr val="dk2"/>
              </a:buClr>
              <a:buSzPts val="3000"/>
              <a:buNone/>
              <a:defRPr sz="3000">
                <a:solidFill>
                  <a:schemeClr val="dk2"/>
                </a:solidFill>
              </a:defRPr>
            </a:lvl3pPr>
            <a:lvl4pPr lvl="3">
              <a:spcBef>
                <a:spcPts val="0"/>
              </a:spcBef>
              <a:spcAft>
                <a:spcPts val="0"/>
              </a:spcAft>
              <a:buClr>
                <a:schemeClr val="dk2"/>
              </a:buClr>
              <a:buSzPts val="3000"/>
              <a:buNone/>
              <a:defRPr sz="3000">
                <a:solidFill>
                  <a:schemeClr val="dk2"/>
                </a:solidFill>
              </a:defRPr>
            </a:lvl4pPr>
            <a:lvl5pPr lvl="4">
              <a:spcBef>
                <a:spcPts val="0"/>
              </a:spcBef>
              <a:spcAft>
                <a:spcPts val="0"/>
              </a:spcAft>
              <a:buClr>
                <a:schemeClr val="dk2"/>
              </a:buClr>
              <a:buSzPts val="3000"/>
              <a:buNone/>
              <a:defRPr sz="3000">
                <a:solidFill>
                  <a:schemeClr val="dk2"/>
                </a:solidFill>
              </a:defRPr>
            </a:lvl5pPr>
            <a:lvl6pPr lvl="5">
              <a:spcBef>
                <a:spcPts val="0"/>
              </a:spcBef>
              <a:spcAft>
                <a:spcPts val="0"/>
              </a:spcAft>
              <a:buClr>
                <a:schemeClr val="dk2"/>
              </a:buClr>
              <a:buSzPts val="3000"/>
              <a:buNone/>
              <a:defRPr sz="3000">
                <a:solidFill>
                  <a:schemeClr val="dk2"/>
                </a:solidFill>
              </a:defRPr>
            </a:lvl6pPr>
            <a:lvl7pPr lvl="6">
              <a:spcBef>
                <a:spcPts val="0"/>
              </a:spcBef>
              <a:spcAft>
                <a:spcPts val="0"/>
              </a:spcAft>
              <a:buClr>
                <a:schemeClr val="dk2"/>
              </a:buClr>
              <a:buSzPts val="3000"/>
              <a:buNone/>
              <a:defRPr sz="3000">
                <a:solidFill>
                  <a:schemeClr val="dk2"/>
                </a:solidFill>
              </a:defRPr>
            </a:lvl7pPr>
            <a:lvl8pPr lvl="7">
              <a:spcBef>
                <a:spcPts val="0"/>
              </a:spcBef>
              <a:spcAft>
                <a:spcPts val="0"/>
              </a:spcAft>
              <a:buClr>
                <a:schemeClr val="dk2"/>
              </a:buClr>
              <a:buSzPts val="3000"/>
              <a:buNone/>
              <a:defRPr sz="3000">
                <a:solidFill>
                  <a:schemeClr val="dk2"/>
                </a:solidFill>
              </a:defRPr>
            </a:lvl8pPr>
            <a:lvl9pPr lvl="8">
              <a:spcBef>
                <a:spcPts val="0"/>
              </a:spcBef>
              <a:spcAft>
                <a:spcPts val="0"/>
              </a:spcAft>
              <a:buClr>
                <a:schemeClr val="dk2"/>
              </a:buClr>
              <a:buSzPts val="3000"/>
              <a:buNone/>
              <a:defRPr sz="3000">
                <a:solidFill>
                  <a:schemeClr val="dk2"/>
                </a:solidFill>
              </a:defRPr>
            </a:lvl9pPr>
          </a:lstStyle>
          <a:p/>
        </p:txBody>
      </p:sp>
      <p:sp>
        <p:nvSpPr>
          <p:cNvPr id="14" name="Google Shape;14;p2"/>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5" name="Shape 15"/>
        <p:cNvGrpSpPr/>
        <p:nvPr/>
      </p:nvGrpSpPr>
      <p:grpSpPr>
        <a:xfrm>
          <a:off x="0" y="0"/>
          <a:ext cx="0" cy="0"/>
          <a:chOff x="0" y="0"/>
          <a:chExt cx="0" cy="0"/>
        </a:xfrm>
      </p:grpSpPr>
      <p:sp>
        <p:nvSpPr>
          <p:cNvPr id="16" name="Google Shape;16;p3"/>
          <p:cNvSpPr/>
          <p:nvPr/>
        </p:nvSpPr>
        <p:spPr>
          <a:xfrm>
            <a:off x="0" y="0"/>
            <a:ext cx="9144000" cy="1533000"/>
          </a:xfrm>
          <a:prstGeom prst="rect">
            <a:avLst/>
          </a:prstGeom>
          <a:solidFill>
            <a:srgbClr val="2388DB"/>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cxnSp>
        <p:nvCxnSpPr>
          <p:cNvPr id="17" name="Google Shape;17;p3"/>
          <p:cNvCxnSpPr/>
          <p:nvPr/>
        </p:nvCxnSpPr>
        <p:spPr>
          <a:xfrm>
            <a:off x="0" y="1503834"/>
            <a:ext cx="9144000" cy="0"/>
          </a:xfrm>
          <a:prstGeom prst="straightConnector1">
            <a:avLst/>
          </a:prstGeom>
          <a:noFill/>
          <a:ln cap="flat" cmpd="sng" w="57150">
            <a:solidFill>
              <a:srgbClr val="000000">
                <a:alpha val="14901"/>
              </a:srgbClr>
            </a:solidFill>
            <a:prstDash val="solid"/>
            <a:round/>
            <a:headEnd len="sm" w="sm" type="none"/>
            <a:tailEnd len="sm" w="sm" type="none"/>
          </a:ln>
        </p:spPr>
      </p:cxnSp>
      <p:sp>
        <p:nvSpPr>
          <p:cNvPr id="18" name="Google Shape;18;p3"/>
          <p:cNvSpPr txBox="1"/>
          <p:nvPr>
            <p:ph type="title"/>
          </p:nvPr>
        </p:nvSpPr>
        <p:spPr>
          <a:xfrm>
            <a:off x="457200" y="274638"/>
            <a:ext cx="8229600" cy="1143000"/>
          </a:xfrm>
          <a:prstGeom prst="rect">
            <a:avLst/>
          </a:prstGeom>
        </p:spPr>
        <p:txBody>
          <a:bodyPr anchorCtr="0" anchor="b" bIns="91425" lIns="91425" spcFirstLastPara="1" rIns="91425" wrap="square" tIns="91425"/>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19" name="Google Shape;19;p3"/>
          <p:cNvSpPr txBox="1"/>
          <p:nvPr>
            <p:ph idx="1" type="body"/>
          </p:nvPr>
        </p:nvSpPr>
        <p:spPr>
          <a:xfrm>
            <a:off x="457200" y="1600200"/>
            <a:ext cx="8229600" cy="4967700"/>
          </a:xfrm>
          <a:prstGeom prst="rect">
            <a:avLst/>
          </a:prstGeom>
        </p:spPr>
        <p:txBody>
          <a:bodyPr anchorCtr="0" anchor="t" bIns="91425" lIns="91425" spcFirstLastPara="1" rIns="91425" wrap="square" tIns="91425"/>
          <a:lstStyle>
            <a:lvl1pPr indent="-419100" lvl="0" marL="457200">
              <a:spcBef>
                <a:spcPts val="600"/>
              </a:spcBef>
              <a:spcAft>
                <a:spcPts val="0"/>
              </a:spcAft>
              <a:buSzPts val="3000"/>
              <a:buChar char="●"/>
              <a:defRPr/>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
        <p:nvSpPr>
          <p:cNvPr id="20" name="Google Shape;20;p3"/>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1" name="Shape 21"/>
        <p:cNvGrpSpPr/>
        <p:nvPr/>
      </p:nvGrpSpPr>
      <p:grpSpPr>
        <a:xfrm>
          <a:off x="0" y="0"/>
          <a:ext cx="0" cy="0"/>
          <a:chOff x="0" y="0"/>
          <a:chExt cx="0" cy="0"/>
        </a:xfrm>
      </p:grpSpPr>
      <p:sp>
        <p:nvSpPr>
          <p:cNvPr id="22" name="Google Shape;22;p4"/>
          <p:cNvSpPr/>
          <p:nvPr/>
        </p:nvSpPr>
        <p:spPr>
          <a:xfrm>
            <a:off x="0" y="0"/>
            <a:ext cx="9144000" cy="1533000"/>
          </a:xfrm>
          <a:prstGeom prst="rect">
            <a:avLst/>
          </a:prstGeom>
          <a:solidFill>
            <a:schemeClr val="dk2"/>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cxnSp>
        <p:nvCxnSpPr>
          <p:cNvPr id="23" name="Google Shape;23;p4"/>
          <p:cNvCxnSpPr/>
          <p:nvPr/>
        </p:nvCxnSpPr>
        <p:spPr>
          <a:xfrm>
            <a:off x="0" y="1503834"/>
            <a:ext cx="9144000" cy="0"/>
          </a:xfrm>
          <a:prstGeom prst="straightConnector1">
            <a:avLst/>
          </a:prstGeom>
          <a:noFill/>
          <a:ln cap="flat" cmpd="sng" w="57150">
            <a:solidFill>
              <a:srgbClr val="000000">
                <a:alpha val="14901"/>
              </a:srgbClr>
            </a:solidFill>
            <a:prstDash val="solid"/>
            <a:round/>
            <a:headEnd len="sm" w="sm" type="none"/>
            <a:tailEnd len="sm" w="sm" type="none"/>
          </a:ln>
        </p:spPr>
      </p:cxnSp>
      <p:sp>
        <p:nvSpPr>
          <p:cNvPr id="24" name="Google Shape;24;p4"/>
          <p:cNvSpPr txBox="1"/>
          <p:nvPr>
            <p:ph type="title"/>
          </p:nvPr>
        </p:nvSpPr>
        <p:spPr>
          <a:xfrm>
            <a:off x="457200" y="274638"/>
            <a:ext cx="8229600" cy="1143000"/>
          </a:xfrm>
          <a:prstGeom prst="rect">
            <a:avLst/>
          </a:prstGeom>
        </p:spPr>
        <p:txBody>
          <a:bodyPr anchorCtr="0" anchor="b" bIns="91425" lIns="91425" spcFirstLastPara="1" rIns="91425" wrap="square" tIns="91425"/>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5" name="Google Shape;25;p4"/>
          <p:cNvSpPr txBox="1"/>
          <p:nvPr>
            <p:ph idx="1" type="body"/>
          </p:nvPr>
        </p:nvSpPr>
        <p:spPr>
          <a:xfrm>
            <a:off x="457200" y="1600200"/>
            <a:ext cx="3994500" cy="4967700"/>
          </a:xfrm>
          <a:prstGeom prst="rect">
            <a:avLst/>
          </a:prstGeom>
        </p:spPr>
        <p:txBody>
          <a:bodyPr anchorCtr="0" anchor="t" bIns="91425" lIns="91425" spcFirstLastPara="1" rIns="91425" wrap="square" tIns="91425"/>
          <a:lstStyle>
            <a:lvl1pPr indent="-419100" lvl="0" marL="457200">
              <a:spcBef>
                <a:spcPts val="600"/>
              </a:spcBef>
              <a:spcAft>
                <a:spcPts val="0"/>
              </a:spcAft>
              <a:buSzPts val="3000"/>
              <a:buChar char="●"/>
              <a:defRPr/>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
        <p:nvSpPr>
          <p:cNvPr id="26" name="Google Shape;26;p4"/>
          <p:cNvSpPr txBox="1"/>
          <p:nvPr>
            <p:ph idx="2" type="body"/>
          </p:nvPr>
        </p:nvSpPr>
        <p:spPr>
          <a:xfrm>
            <a:off x="4692274" y="1600200"/>
            <a:ext cx="3994500" cy="4967700"/>
          </a:xfrm>
          <a:prstGeom prst="rect">
            <a:avLst/>
          </a:prstGeom>
        </p:spPr>
        <p:txBody>
          <a:bodyPr anchorCtr="0" anchor="t" bIns="91425" lIns="91425" spcFirstLastPara="1" rIns="91425" wrap="square" tIns="91425"/>
          <a:lstStyle>
            <a:lvl1pPr indent="-419100" lvl="0" marL="457200">
              <a:spcBef>
                <a:spcPts val="600"/>
              </a:spcBef>
              <a:spcAft>
                <a:spcPts val="0"/>
              </a:spcAft>
              <a:buSzPts val="3000"/>
              <a:buChar char="●"/>
              <a:defRPr/>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
        <p:nvSpPr>
          <p:cNvPr id="27" name="Google Shape;27;p4"/>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8" name="Shape 28"/>
        <p:cNvGrpSpPr/>
        <p:nvPr/>
      </p:nvGrpSpPr>
      <p:grpSpPr>
        <a:xfrm>
          <a:off x="0" y="0"/>
          <a:ext cx="0" cy="0"/>
          <a:chOff x="0" y="0"/>
          <a:chExt cx="0" cy="0"/>
        </a:xfrm>
      </p:grpSpPr>
      <p:sp>
        <p:nvSpPr>
          <p:cNvPr id="29" name="Google Shape;29;p5"/>
          <p:cNvSpPr/>
          <p:nvPr/>
        </p:nvSpPr>
        <p:spPr>
          <a:xfrm>
            <a:off x="0" y="0"/>
            <a:ext cx="9144000" cy="1533000"/>
          </a:xfrm>
          <a:prstGeom prst="rect">
            <a:avLst/>
          </a:prstGeom>
          <a:solidFill>
            <a:srgbClr val="2388DB"/>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cxnSp>
        <p:nvCxnSpPr>
          <p:cNvPr id="30" name="Google Shape;30;p5"/>
          <p:cNvCxnSpPr/>
          <p:nvPr/>
        </p:nvCxnSpPr>
        <p:spPr>
          <a:xfrm>
            <a:off x="0" y="1503834"/>
            <a:ext cx="9144000" cy="0"/>
          </a:xfrm>
          <a:prstGeom prst="straightConnector1">
            <a:avLst/>
          </a:prstGeom>
          <a:noFill/>
          <a:ln cap="flat" cmpd="sng" w="57150">
            <a:solidFill>
              <a:srgbClr val="000000">
                <a:alpha val="14901"/>
              </a:srgbClr>
            </a:solidFill>
            <a:prstDash val="solid"/>
            <a:round/>
            <a:headEnd len="sm" w="sm" type="none"/>
            <a:tailEnd len="sm" w="sm" type="none"/>
          </a:ln>
        </p:spPr>
      </p:cxnSp>
      <p:sp>
        <p:nvSpPr>
          <p:cNvPr id="31" name="Google Shape;31;p5"/>
          <p:cNvSpPr txBox="1"/>
          <p:nvPr>
            <p:ph type="title"/>
          </p:nvPr>
        </p:nvSpPr>
        <p:spPr>
          <a:xfrm>
            <a:off x="457200" y="274638"/>
            <a:ext cx="8229600" cy="1143000"/>
          </a:xfrm>
          <a:prstGeom prst="rect">
            <a:avLst/>
          </a:prstGeom>
        </p:spPr>
        <p:txBody>
          <a:bodyPr anchorCtr="0" anchor="b" bIns="91425" lIns="91425" spcFirstLastPara="1" rIns="91425" wrap="square" tIns="91425"/>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33" name="Shape 33"/>
        <p:cNvGrpSpPr/>
        <p:nvPr/>
      </p:nvGrpSpPr>
      <p:grpSpPr>
        <a:xfrm>
          <a:off x="0" y="0"/>
          <a:ext cx="0" cy="0"/>
          <a:chOff x="0" y="0"/>
          <a:chExt cx="0" cy="0"/>
        </a:xfrm>
      </p:grpSpPr>
      <p:sp>
        <p:nvSpPr>
          <p:cNvPr id="34" name="Google Shape;34;p6"/>
          <p:cNvSpPr txBox="1"/>
          <p:nvPr>
            <p:ph idx="1" type="body"/>
          </p:nvPr>
        </p:nvSpPr>
        <p:spPr>
          <a:xfrm>
            <a:off x="457200" y="5875079"/>
            <a:ext cx="8229600" cy="692700"/>
          </a:xfrm>
          <a:prstGeom prst="rect">
            <a:avLst/>
          </a:prstGeom>
        </p:spPr>
        <p:txBody>
          <a:bodyPr anchorCtr="0" anchor="t" bIns="91425" lIns="91425" spcFirstLastPara="1" rIns="91425" wrap="square" tIns="91425"/>
          <a:lstStyle>
            <a:lvl1pPr indent="-228600" lvl="0" marL="457200">
              <a:spcBef>
                <a:spcPts val="0"/>
              </a:spcBef>
              <a:spcAft>
                <a:spcPts val="0"/>
              </a:spcAft>
              <a:buClr>
                <a:schemeClr val="dk2"/>
              </a:buClr>
              <a:buSzPts val="1800"/>
              <a:buNone/>
              <a:defRPr sz="1800">
                <a:solidFill>
                  <a:schemeClr val="dk2"/>
                </a:solidFill>
              </a:defRPr>
            </a:lvl1pPr>
          </a:lstStyle>
          <a:p/>
        </p:txBody>
      </p:sp>
      <p:sp>
        <p:nvSpPr>
          <p:cNvPr id="35" name="Google Shape;35;p6"/>
          <p:cNvSpPr/>
          <p:nvPr/>
        </p:nvSpPr>
        <p:spPr>
          <a:xfrm>
            <a:off x="4274" y="0"/>
            <a:ext cx="9144000" cy="5875200"/>
          </a:xfrm>
          <a:prstGeom prst="rect">
            <a:avLst/>
          </a:prstGeom>
          <a:solidFill>
            <a:srgbClr val="2388DB"/>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cxnSp>
        <p:nvCxnSpPr>
          <p:cNvPr id="36" name="Google Shape;36;p6"/>
          <p:cNvCxnSpPr/>
          <p:nvPr/>
        </p:nvCxnSpPr>
        <p:spPr>
          <a:xfrm>
            <a:off x="0" y="5845828"/>
            <a:ext cx="9144000" cy="0"/>
          </a:xfrm>
          <a:prstGeom prst="straightConnector1">
            <a:avLst/>
          </a:prstGeom>
          <a:noFill/>
          <a:ln cap="flat" cmpd="sng" w="57150">
            <a:solidFill>
              <a:srgbClr val="000000">
                <a:alpha val="14901"/>
              </a:srgbClr>
            </a:solidFill>
            <a:prstDash val="solid"/>
            <a:round/>
            <a:headEnd len="sm" w="sm" type="none"/>
            <a:tailEnd len="sm" w="sm" type="none"/>
          </a:ln>
        </p:spPr>
      </p:cxnSp>
      <p:sp>
        <p:nvSpPr>
          <p:cNvPr id="37" name="Google Shape;37;p6"/>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bg>
      <p:bgPr>
        <a:solidFill>
          <a:schemeClr val="dk2"/>
        </a:solidFill>
      </p:bgPr>
    </p:bg>
    <p:spTree>
      <p:nvGrpSpPr>
        <p:cNvPr id="38" name="Shape 38"/>
        <p:cNvGrpSpPr/>
        <p:nvPr/>
      </p:nvGrpSpPr>
      <p:grpSpPr>
        <a:xfrm>
          <a:off x="0" y="0"/>
          <a:ext cx="0" cy="0"/>
          <a:chOff x="0" y="0"/>
          <a:chExt cx="0" cy="0"/>
        </a:xfrm>
      </p:grpSpPr>
      <p:sp>
        <p:nvSpPr>
          <p:cNvPr id="39" name="Google Shape;39;p7"/>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40" name="Shape 40"/>
        <p:cNvGrpSpPr/>
        <p:nvPr/>
      </p:nvGrpSpPr>
      <p:grpSpPr>
        <a:xfrm>
          <a:off x="0" y="0"/>
          <a:ext cx="0" cy="0"/>
          <a:chOff x="0" y="0"/>
          <a:chExt cx="0" cy="0"/>
        </a:xfrm>
      </p:grpSpPr>
      <p:sp>
        <p:nvSpPr>
          <p:cNvPr id="41" name="Google Shape;41;p8"/>
          <p:cNvSpPr txBox="1"/>
          <p:nvPr>
            <p:ph type="title"/>
          </p:nvPr>
        </p:nvSpPr>
        <p:spPr>
          <a:xfrm>
            <a:off x="457200" y="155448"/>
            <a:ext cx="8229600" cy="1252800"/>
          </a:xfrm>
          <a:prstGeom prst="rect">
            <a:avLst/>
          </a:prstGeom>
          <a:noFill/>
          <a:ln>
            <a:noFill/>
          </a:ln>
        </p:spPr>
        <p:txBody>
          <a:bodyPr anchorCtr="0" anchor="ctr" bIns="91425" lIns="91425" spcFirstLastPara="1" rIns="91425" wrap="square" tIns="91425"/>
          <a:lstStyle>
            <a:lvl1pPr lvl="0" rtl="0" algn="l">
              <a:spcBef>
                <a:spcPts val="0"/>
              </a:spcBef>
              <a:spcAft>
                <a:spcPts val="0"/>
              </a:spcAft>
              <a:buClr>
                <a:srgbClr val="F34E26"/>
              </a:buClr>
              <a:buSzPts val="3600"/>
              <a:buFont typeface="Arial"/>
              <a:buNone/>
              <a:defRPr b="1" sz="4500">
                <a:solidFill>
                  <a:srgbClr val="F34E26"/>
                </a:solidFill>
                <a:latin typeface="Arial"/>
                <a:ea typeface="Arial"/>
                <a:cs typeface="Arial"/>
                <a:sym typeface="Arial"/>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42" name="Google Shape;42;p8"/>
          <p:cNvSpPr txBox="1"/>
          <p:nvPr>
            <p:ph idx="1" type="body"/>
          </p:nvPr>
        </p:nvSpPr>
        <p:spPr>
          <a:xfrm>
            <a:off x="457200" y="1775192"/>
            <a:ext cx="8229600" cy="4625700"/>
          </a:xfrm>
          <a:prstGeom prst="rect">
            <a:avLst/>
          </a:prstGeom>
          <a:noFill/>
          <a:ln>
            <a:noFill/>
          </a:ln>
        </p:spPr>
        <p:txBody>
          <a:bodyPr anchorCtr="0" anchor="t" bIns="91425" lIns="91425" spcFirstLastPara="1" rIns="91425" wrap="square" tIns="91425"/>
          <a:lstStyle>
            <a:lvl1pPr indent="-419100" lvl="0" marL="457200" rtl="0" algn="l">
              <a:spcBef>
                <a:spcPts val="0"/>
              </a:spcBef>
              <a:spcAft>
                <a:spcPts val="0"/>
              </a:spcAft>
              <a:buClr>
                <a:schemeClr val="accent1"/>
              </a:buClr>
              <a:buSzPts val="3000"/>
              <a:buFont typeface="Arial"/>
              <a:buChar char="◼"/>
              <a:defRPr sz="3200">
                <a:solidFill>
                  <a:schemeClr val="dk1"/>
                </a:solidFill>
                <a:latin typeface="Arial"/>
                <a:ea typeface="Arial"/>
                <a:cs typeface="Arial"/>
                <a:sym typeface="Arial"/>
              </a:defRPr>
            </a:lvl1pPr>
            <a:lvl2pPr indent="-381000" lvl="1" marL="914400" rtl="0" algn="l">
              <a:spcBef>
                <a:spcPts val="560"/>
              </a:spcBef>
              <a:spcAft>
                <a:spcPts val="0"/>
              </a:spcAft>
              <a:buClr>
                <a:schemeClr val="accent2"/>
              </a:buClr>
              <a:buSzPts val="2400"/>
              <a:buFont typeface="Arial"/>
              <a:buChar char="▪"/>
              <a:defRPr sz="2800">
                <a:solidFill>
                  <a:schemeClr val="dk1"/>
                </a:solidFill>
                <a:latin typeface="Arial"/>
                <a:ea typeface="Arial"/>
                <a:cs typeface="Arial"/>
                <a:sym typeface="Arial"/>
              </a:defRPr>
            </a:lvl2pPr>
            <a:lvl3pPr indent="-381000" lvl="2" marL="1371600" rtl="0" algn="l">
              <a:spcBef>
                <a:spcPts val="480"/>
              </a:spcBef>
              <a:spcAft>
                <a:spcPts val="0"/>
              </a:spcAft>
              <a:buClr>
                <a:schemeClr val="accent3"/>
              </a:buClr>
              <a:buSzPts val="2400"/>
              <a:buFont typeface="Arial"/>
              <a:buChar char="▪"/>
              <a:defRPr sz="2400">
                <a:solidFill>
                  <a:schemeClr val="dk1"/>
                </a:solidFill>
                <a:latin typeface="Arial"/>
                <a:ea typeface="Arial"/>
                <a:cs typeface="Arial"/>
                <a:sym typeface="Arial"/>
              </a:defRPr>
            </a:lvl3pPr>
            <a:lvl4pPr indent="-342900" lvl="3" marL="1828800" rtl="0" algn="l">
              <a:spcBef>
                <a:spcPts val="400"/>
              </a:spcBef>
              <a:spcAft>
                <a:spcPts val="0"/>
              </a:spcAft>
              <a:buClr>
                <a:schemeClr val="accent4"/>
              </a:buClr>
              <a:buSzPts val="1800"/>
              <a:buFont typeface="Arial"/>
              <a:buChar char="▪"/>
              <a:defRPr sz="2000">
                <a:solidFill>
                  <a:schemeClr val="dk1"/>
                </a:solidFill>
                <a:latin typeface="Arial"/>
                <a:ea typeface="Arial"/>
                <a:cs typeface="Arial"/>
                <a:sym typeface="Arial"/>
              </a:defRPr>
            </a:lvl4pPr>
            <a:lvl5pPr indent="-342900" lvl="4" marL="2286000" rtl="0" algn="l">
              <a:spcBef>
                <a:spcPts val="400"/>
              </a:spcBef>
              <a:spcAft>
                <a:spcPts val="0"/>
              </a:spcAft>
              <a:buClr>
                <a:schemeClr val="accent5"/>
              </a:buClr>
              <a:buSzPts val="1800"/>
              <a:buFont typeface="Arial"/>
              <a:buChar char=""/>
              <a:defRPr sz="2000">
                <a:solidFill>
                  <a:schemeClr val="dk1"/>
                </a:solidFill>
                <a:latin typeface="Arial"/>
                <a:ea typeface="Arial"/>
                <a:cs typeface="Arial"/>
                <a:sym typeface="Arial"/>
              </a:defRPr>
            </a:lvl5pPr>
            <a:lvl6pPr indent="-342900" lvl="5" marL="2743200" rtl="0" algn="l">
              <a:spcBef>
                <a:spcPts val="400"/>
              </a:spcBef>
              <a:spcAft>
                <a:spcPts val="0"/>
              </a:spcAft>
              <a:buClr>
                <a:schemeClr val="accent6"/>
              </a:buClr>
              <a:buSzPts val="1800"/>
              <a:buFont typeface="Arial"/>
              <a:buChar char="⚫"/>
              <a:defRPr sz="2000">
                <a:solidFill>
                  <a:schemeClr val="dk1"/>
                </a:solidFill>
                <a:latin typeface="Arial"/>
                <a:ea typeface="Arial"/>
                <a:cs typeface="Arial"/>
                <a:sym typeface="Arial"/>
              </a:defRPr>
            </a:lvl6pPr>
            <a:lvl7pPr indent="-342900" lvl="6" marL="3200400" rtl="0" algn="l">
              <a:spcBef>
                <a:spcPts val="360"/>
              </a:spcBef>
              <a:spcAft>
                <a:spcPts val="0"/>
              </a:spcAft>
              <a:buClr>
                <a:schemeClr val="accent1"/>
              </a:buClr>
              <a:buSzPts val="1800"/>
              <a:buFont typeface="Arial"/>
              <a:buChar char="⚫"/>
              <a:defRPr sz="1800">
                <a:solidFill>
                  <a:schemeClr val="dk1"/>
                </a:solidFill>
                <a:latin typeface="Arial"/>
                <a:ea typeface="Arial"/>
                <a:cs typeface="Arial"/>
                <a:sym typeface="Arial"/>
              </a:defRPr>
            </a:lvl7pPr>
            <a:lvl8pPr indent="-342900" lvl="7" marL="3657600" rtl="0" algn="l">
              <a:spcBef>
                <a:spcPts val="360"/>
              </a:spcBef>
              <a:spcAft>
                <a:spcPts val="0"/>
              </a:spcAft>
              <a:buClr>
                <a:schemeClr val="accent2"/>
              </a:buClr>
              <a:buSzPts val="1800"/>
              <a:buFont typeface="Arial"/>
              <a:buChar char="⚫"/>
              <a:defRPr sz="1800">
                <a:solidFill>
                  <a:schemeClr val="dk1"/>
                </a:solidFill>
                <a:latin typeface="Arial"/>
                <a:ea typeface="Arial"/>
                <a:cs typeface="Arial"/>
                <a:sym typeface="Arial"/>
              </a:defRPr>
            </a:lvl8pPr>
            <a:lvl9pPr indent="-342900" lvl="8" marL="4114800" rtl="0" algn="l">
              <a:spcBef>
                <a:spcPts val="360"/>
              </a:spcBef>
              <a:spcAft>
                <a:spcPts val="0"/>
              </a:spcAft>
              <a:buClr>
                <a:schemeClr val="accent3"/>
              </a:buClr>
              <a:buSzPts val="1800"/>
              <a:buFont typeface="Arial"/>
              <a:buChar char="⚫"/>
              <a:defRPr sz="1800">
                <a:solidFill>
                  <a:schemeClr val="dk1"/>
                </a:solidFill>
                <a:latin typeface="Arial"/>
                <a:ea typeface="Arial"/>
                <a:cs typeface="Arial"/>
                <a:sym typeface="Arial"/>
              </a:defRPr>
            </a:lvl9pPr>
          </a:lstStyle>
          <a:p/>
        </p:txBody>
      </p:sp>
      <p:sp>
        <p:nvSpPr>
          <p:cNvPr id="43" name="Google Shape;43;p8"/>
          <p:cNvSpPr txBox="1"/>
          <p:nvPr>
            <p:ph idx="10" type="dt"/>
          </p:nvPr>
        </p:nvSpPr>
        <p:spPr>
          <a:xfrm>
            <a:off x="457200" y="6476999"/>
            <a:ext cx="2133600" cy="273900"/>
          </a:xfrm>
          <a:prstGeom prst="rect">
            <a:avLst/>
          </a:prstGeom>
          <a:noFill/>
          <a:ln>
            <a:noFill/>
          </a:ln>
        </p:spPr>
        <p:txBody>
          <a:bodyPr anchorCtr="0" anchor="b" bIns="91425" lIns="91425" spcFirstLastPara="1" rIns="91425" wrap="square" tIns="91425"/>
          <a:lstStyle>
            <a:lvl1pPr indent="-88900" lvl="0" marL="0" marR="0" rtl="0" algn="l">
              <a:spcBef>
                <a:spcPts val="0"/>
              </a:spcBef>
              <a:spcAft>
                <a:spcPts val="0"/>
              </a:spcAft>
              <a:buSzPts val="1400"/>
              <a:buChar char="●"/>
              <a:defRPr b="0" i="0" sz="1200" u="none" cap="none" strike="noStrike">
                <a:solidFill>
                  <a:srgbClr val="414141"/>
                </a:solidFill>
                <a:latin typeface="Arial"/>
                <a:ea typeface="Arial"/>
                <a:cs typeface="Arial"/>
                <a:sym typeface="Arial"/>
              </a:defRPr>
            </a:lvl1pPr>
            <a:lvl2pPr indent="-88900" lvl="1" marL="4572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2pPr>
            <a:lvl3pPr indent="-88900" lvl="2" marL="9144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3pPr>
            <a:lvl4pPr indent="-88900" lvl="3" marL="13716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4pPr>
            <a:lvl5pPr indent="-88900" lvl="4" marL="18288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5pPr>
            <a:lvl6pPr indent="-88900" lvl="5" marL="22860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6pPr>
            <a:lvl7pPr indent="-88900" lvl="6" marL="27432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7pPr>
            <a:lvl8pPr indent="-88900" lvl="7" marL="32004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8pPr>
            <a:lvl9pPr indent="-88900" lvl="8" marL="36576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9pPr>
          </a:lstStyle>
          <a:p/>
        </p:txBody>
      </p:sp>
      <p:sp>
        <p:nvSpPr>
          <p:cNvPr id="44" name="Google Shape;44;p8"/>
          <p:cNvSpPr txBox="1"/>
          <p:nvPr>
            <p:ph idx="11" type="ftr"/>
          </p:nvPr>
        </p:nvSpPr>
        <p:spPr>
          <a:xfrm>
            <a:off x="2640598" y="6476999"/>
            <a:ext cx="5507700" cy="273900"/>
          </a:xfrm>
          <a:prstGeom prst="rect">
            <a:avLst/>
          </a:prstGeom>
          <a:noFill/>
          <a:ln>
            <a:noFill/>
          </a:ln>
        </p:spPr>
        <p:txBody>
          <a:bodyPr anchorCtr="0" anchor="b" bIns="91425" lIns="91425" spcFirstLastPara="1" rIns="91425" wrap="square" tIns="91425"/>
          <a:lstStyle>
            <a:lvl1pPr indent="-88900" lvl="0" marL="0" marR="0" rtl="0" algn="l">
              <a:spcBef>
                <a:spcPts val="0"/>
              </a:spcBef>
              <a:spcAft>
                <a:spcPts val="0"/>
              </a:spcAft>
              <a:buSzPts val="1400"/>
              <a:buChar char="●"/>
              <a:defRPr b="0" i="0" sz="1200" u="none" cap="none" strike="noStrike">
                <a:solidFill>
                  <a:srgbClr val="414141"/>
                </a:solidFill>
                <a:latin typeface="Arial"/>
                <a:ea typeface="Arial"/>
                <a:cs typeface="Arial"/>
                <a:sym typeface="Arial"/>
              </a:defRPr>
            </a:lvl1pPr>
            <a:lvl2pPr indent="-88900" lvl="1" marL="4572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2pPr>
            <a:lvl3pPr indent="-88900" lvl="2" marL="9144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3pPr>
            <a:lvl4pPr indent="-88900" lvl="3" marL="13716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4pPr>
            <a:lvl5pPr indent="-88900" lvl="4" marL="18288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5pPr>
            <a:lvl6pPr indent="-88900" lvl="5" marL="22860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6pPr>
            <a:lvl7pPr indent="-88900" lvl="6" marL="27432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7pPr>
            <a:lvl8pPr indent="-88900" lvl="7" marL="32004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8pPr>
            <a:lvl9pPr indent="-88900" lvl="8" marL="36576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9pPr>
          </a:lstStyle>
          <a:p/>
        </p:txBody>
      </p:sp>
      <p:sp>
        <p:nvSpPr>
          <p:cNvPr id="45" name="Google Shape;45;p8"/>
          <p:cNvSpPr txBox="1"/>
          <p:nvPr>
            <p:ph idx="12" type="sldNum"/>
          </p:nvPr>
        </p:nvSpPr>
        <p:spPr>
          <a:xfrm>
            <a:off x="8204396" y="6476999"/>
            <a:ext cx="733800" cy="273900"/>
          </a:xfrm>
          <a:prstGeom prst="rect">
            <a:avLst/>
          </a:prstGeom>
          <a:noFill/>
          <a:ln>
            <a:noFill/>
          </a:ln>
        </p:spPr>
        <p:txBody>
          <a:bodyPr anchorCtr="0" anchor="b" bIns="91425" lIns="91425" spcFirstLastPara="1" rIns="91425" wrap="square" tIns="91425">
            <a:noAutofit/>
          </a:bodyPr>
          <a:lstStyle>
            <a:lvl1pPr indent="0" lvl="0" marL="0" marR="0" rtl="0">
              <a:lnSpc>
                <a:spcPct val="100000"/>
              </a:lnSpc>
              <a:spcBef>
                <a:spcPts val="0"/>
              </a:spcBef>
              <a:spcAft>
                <a:spcPts val="0"/>
              </a:spcAft>
              <a:buNone/>
              <a:defRPr>
                <a:solidFill>
                  <a:srgbClr val="414141"/>
                </a:solidFill>
              </a:defRPr>
            </a:lvl1pPr>
            <a:lvl2pPr indent="0" lvl="1" marL="0" marR="0" rtl="0">
              <a:lnSpc>
                <a:spcPct val="100000"/>
              </a:lnSpc>
              <a:spcBef>
                <a:spcPts val="0"/>
              </a:spcBef>
              <a:spcAft>
                <a:spcPts val="0"/>
              </a:spcAft>
              <a:buNone/>
              <a:defRPr>
                <a:solidFill>
                  <a:srgbClr val="414141"/>
                </a:solidFill>
              </a:defRPr>
            </a:lvl2pPr>
            <a:lvl3pPr indent="0" lvl="2" marL="0" marR="0" rtl="0">
              <a:lnSpc>
                <a:spcPct val="100000"/>
              </a:lnSpc>
              <a:spcBef>
                <a:spcPts val="0"/>
              </a:spcBef>
              <a:spcAft>
                <a:spcPts val="0"/>
              </a:spcAft>
              <a:buNone/>
              <a:defRPr>
                <a:solidFill>
                  <a:srgbClr val="414141"/>
                </a:solidFill>
              </a:defRPr>
            </a:lvl3pPr>
            <a:lvl4pPr indent="0" lvl="3" marL="0" marR="0" rtl="0">
              <a:lnSpc>
                <a:spcPct val="100000"/>
              </a:lnSpc>
              <a:spcBef>
                <a:spcPts val="0"/>
              </a:spcBef>
              <a:spcAft>
                <a:spcPts val="0"/>
              </a:spcAft>
              <a:buNone/>
              <a:defRPr>
                <a:solidFill>
                  <a:srgbClr val="414141"/>
                </a:solidFill>
              </a:defRPr>
            </a:lvl4pPr>
            <a:lvl5pPr indent="0" lvl="4" marL="0" marR="0" rtl="0">
              <a:lnSpc>
                <a:spcPct val="100000"/>
              </a:lnSpc>
              <a:spcBef>
                <a:spcPts val="0"/>
              </a:spcBef>
              <a:spcAft>
                <a:spcPts val="0"/>
              </a:spcAft>
              <a:buNone/>
              <a:defRPr>
                <a:solidFill>
                  <a:srgbClr val="414141"/>
                </a:solidFill>
              </a:defRPr>
            </a:lvl5pPr>
            <a:lvl6pPr indent="0" lvl="5" marL="0" marR="0" rtl="0">
              <a:lnSpc>
                <a:spcPct val="100000"/>
              </a:lnSpc>
              <a:spcBef>
                <a:spcPts val="0"/>
              </a:spcBef>
              <a:spcAft>
                <a:spcPts val="0"/>
              </a:spcAft>
              <a:buNone/>
              <a:defRPr>
                <a:solidFill>
                  <a:srgbClr val="414141"/>
                </a:solidFill>
              </a:defRPr>
            </a:lvl6pPr>
            <a:lvl7pPr indent="0" lvl="6" marL="0" marR="0" rtl="0">
              <a:lnSpc>
                <a:spcPct val="100000"/>
              </a:lnSpc>
              <a:spcBef>
                <a:spcPts val="0"/>
              </a:spcBef>
              <a:spcAft>
                <a:spcPts val="0"/>
              </a:spcAft>
              <a:buNone/>
              <a:defRPr>
                <a:solidFill>
                  <a:srgbClr val="414141"/>
                </a:solidFill>
              </a:defRPr>
            </a:lvl7pPr>
            <a:lvl8pPr indent="0" lvl="7" marL="0" marR="0" rtl="0">
              <a:lnSpc>
                <a:spcPct val="100000"/>
              </a:lnSpc>
              <a:spcBef>
                <a:spcPts val="0"/>
              </a:spcBef>
              <a:spcAft>
                <a:spcPts val="0"/>
              </a:spcAft>
              <a:buNone/>
              <a:defRPr>
                <a:solidFill>
                  <a:srgbClr val="414141"/>
                </a:solidFill>
              </a:defRPr>
            </a:lvl8pPr>
            <a:lvl9pPr indent="0" lvl="8" marL="0" marR="0" rtl="0">
              <a:lnSpc>
                <a:spcPct val="100000"/>
              </a:lnSpc>
              <a:spcBef>
                <a:spcPts val="0"/>
              </a:spcBef>
              <a:spcAft>
                <a:spcPts val="0"/>
              </a:spcAft>
              <a:buNone/>
              <a:defRPr>
                <a:solidFill>
                  <a:srgbClr val="414141"/>
                </a:solidFill>
              </a:defRPr>
            </a:lvl9pPr>
          </a:lstStyle>
          <a:p>
            <a:pPr indent="0" lvl="0" marL="0" rtl="0" algn="r">
              <a:spcBef>
                <a:spcPts val="0"/>
              </a:spcBef>
              <a:spcAft>
                <a:spcPts val="0"/>
              </a:spcAft>
              <a:buNone/>
            </a:pPr>
            <a:fld id="{00000000-1234-1234-1234-123412341234}" type="slidenum">
              <a:rPr lang="en"/>
              <a:t>‹#›</a:t>
            </a:fld>
            <a:endParaRPr b="0" i="0" u="none" cap="none" strike="noStrik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z">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74638"/>
            <a:ext cx="8229600" cy="1143000"/>
          </a:xfrm>
          <a:prstGeom prst="rect">
            <a:avLst/>
          </a:prstGeom>
          <a:noFill/>
          <a:ln>
            <a:noFill/>
          </a:ln>
        </p:spPr>
        <p:txBody>
          <a:bodyPr anchorCtr="0" anchor="b" bIns="91425" lIns="91425" spcFirstLastPara="1" rIns="91425" wrap="square" tIns="91425"/>
          <a:lstStyle>
            <a:lvl1pPr lvl="0">
              <a:spcBef>
                <a:spcPts val="0"/>
              </a:spcBef>
              <a:spcAft>
                <a:spcPts val="0"/>
              </a:spcAft>
              <a:buClr>
                <a:schemeClr val="lt1"/>
              </a:buClr>
              <a:buSzPts val="3600"/>
              <a:buNone/>
              <a:defRPr b="1" sz="3600">
                <a:solidFill>
                  <a:schemeClr val="lt1"/>
                </a:solidFill>
              </a:defRPr>
            </a:lvl1pPr>
            <a:lvl2pPr lvl="1">
              <a:spcBef>
                <a:spcPts val="0"/>
              </a:spcBef>
              <a:spcAft>
                <a:spcPts val="0"/>
              </a:spcAft>
              <a:buClr>
                <a:schemeClr val="lt1"/>
              </a:buClr>
              <a:buSzPts val="3600"/>
              <a:buNone/>
              <a:defRPr b="1" sz="3600">
                <a:solidFill>
                  <a:schemeClr val="lt1"/>
                </a:solidFill>
              </a:defRPr>
            </a:lvl2pPr>
            <a:lvl3pPr lvl="2">
              <a:spcBef>
                <a:spcPts val="0"/>
              </a:spcBef>
              <a:spcAft>
                <a:spcPts val="0"/>
              </a:spcAft>
              <a:buClr>
                <a:schemeClr val="lt1"/>
              </a:buClr>
              <a:buSzPts val="3600"/>
              <a:buNone/>
              <a:defRPr b="1" sz="3600">
                <a:solidFill>
                  <a:schemeClr val="lt1"/>
                </a:solidFill>
              </a:defRPr>
            </a:lvl3pPr>
            <a:lvl4pPr lvl="3">
              <a:spcBef>
                <a:spcPts val="0"/>
              </a:spcBef>
              <a:spcAft>
                <a:spcPts val="0"/>
              </a:spcAft>
              <a:buClr>
                <a:schemeClr val="lt1"/>
              </a:buClr>
              <a:buSzPts val="3600"/>
              <a:buNone/>
              <a:defRPr b="1" sz="3600">
                <a:solidFill>
                  <a:schemeClr val="lt1"/>
                </a:solidFill>
              </a:defRPr>
            </a:lvl4pPr>
            <a:lvl5pPr lvl="4">
              <a:spcBef>
                <a:spcPts val="0"/>
              </a:spcBef>
              <a:spcAft>
                <a:spcPts val="0"/>
              </a:spcAft>
              <a:buClr>
                <a:schemeClr val="lt1"/>
              </a:buClr>
              <a:buSzPts val="3600"/>
              <a:buNone/>
              <a:defRPr b="1" sz="3600">
                <a:solidFill>
                  <a:schemeClr val="lt1"/>
                </a:solidFill>
              </a:defRPr>
            </a:lvl5pPr>
            <a:lvl6pPr lvl="5">
              <a:spcBef>
                <a:spcPts val="0"/>
              </a:spcBef>
              <a:spcAft>
                <a:spcPts val="0"/>
              </a:spcAft>
              <a:buClr>
                <a:schemeClr val="lt1"/>
              </a:buClr>
              <a:buSzPts val="3600"/>
              <a:buNone/>
              <a:defRPr b="1" sz="3600">
                <a:solidFill>
                  <a:schemeClr val="lt1"/>
                </a:solidFill>
              </a:defRPr>
            </a:lvl6pPr>
            <a:lvl7pPr lvl="6">
              <a:spcBef>
                <a:spcPts val="0"/>
              </a:spcBef>
              <a:spcAft>
                <a:spcPts val="0"/>
              </a:spcAft>
              <a:buClr>
                <a:schemeClr val="lt1"/>
              </a:buClr>
              <a:buSzPts val="3600"/>
              <a:buNone/>
              <a:defRPr b="1" sz="3600">
                <a:solidFill>
                  <a:schemeClr val="lt1"/>
                </a:solidFill>
              </a:defRPr>
            </a:lvl7pPr>
            <a:lvl8pPr lvl="7">
              <a:spcBef>
                <a:spcPts val="0"/>
              </a:spcBef>
              <a:spcAft>
                <a:spcPts val="0"/>
              </a:spcAft>
              <a:buClr>
                <a:schemeClr val="lt1"/>
              </a:buClr>
              <a:buSzPts val="3600"/>
              <a:buNone/>
              <a:defRPr b="1" sz="3600">
                <a:solidFill>
                  <a:schemeClr val="lt1"/>
                </a:solidFill>
              </a:defRPr>
            </a:lvl8pPr>
            <a:lvl9pPr lvl="8">
              <a:spcBef>
                <a:spcPts val="0"/>
              </a:spcBef>
              <a:spcAft>
                <a:spcPts val="0"/>
              </a:spcAft>
              <a:buClr>
                <a:schemeClr val="lt1"/>
              </a:buClr>
              <a:buSzPts val="3600"/>
              <a:buNone/>
              <a:defRPr b="1" sz="3600">
                <a:solidFill>
                  <a:schemeClr val="lt1"/>
                </a:solidFill>
              </a:defRPr>
            </a:lvl9pPr>
          </a:lstStyle>
          <a:p/>
        </p:txBody>
      </p:sp>
      <p:sp>
        <p:nvSpPr>
          <p:cNvPr id="7" name="Google Shape;7;p1"/>
          <p:cNvSpPr txBox="1"/>
          <p:nvPr>
            <p:ph idx="1" type="body"/>
          </p:nvPr>
        </p:nvSpPr>
        <p:spPr>
          <a:xfrm>
            <a:off x="457200" y="1600200"/>
            <a:ext cx="8229600" cy="4967700"/>
          </a:xfrm>
          <a:prstGeom prst="rect">
            <a:avLst/>
          </a:prstGeom>
          <a:noFill/>
          <a:ln>
            <a:noFill/>
          </a:ln>
        </p:spPr>
        <p:txBody>
          <a:bodyPr anchorCtr="0" anchor="t" bIns="91425" lIns="91425" spcFirstLastPara="1" rIns="91425" wrap="square" tIns="91425"/>
          <a:lstStyle>
            <a:lvl1pPr indent="-419100" lvl="0" marL="457200">
              <a:spcBef>
                <a:spcPts val="600"/>
              </a:spcBef>
              <a:spcAft>
                <a:spcPts val="0"/>
              </a:spcAft>
              <a:buClr>
                <a:schemeClr val="dk1"/>
              </a:buClr>
              <a:buSzPts val="3000"/>
              <a:buChar char="●"/>
              <a:defRPr sz="3000">
                <a:solidFill>
                  <a:schemeClr val="dk1"/>
                </a:solidFill>
              </a:defRPr>
            </a:lvl1pPr>
            <a:lvl2pPr indent="-381000" lvl="1" marL="914400">
              <a:spcBef>
                <a:spcPts val="0"/>
              </a:spcBef>
              <a:spcAft>
                <a:spcPts val="0"/>
              </a:spcAft>
              <a:buClr>
                <a:schemeClr val="dk1"/>
              </a:buClr>
              <a:buSzPts val="2400"/>
              <a:buChar char="○"/>
              <a:defRPr sz="2400">
                <a:solidFill>
                  <a:schemeClr val="dk1"/>
                </a:solidFill>
              </a:defRPr>
            </a:lvl2pPr>
            <a:lvl3pPr indent="-381000" lvl="2" marL="1371600">
              <a:spcBef>
                <a:spcPts val="0"/>
              </a:spcBef>
              <a:spcAft>
                <a:spcPts val="0"/>
              </a:spcAft>
              <a:buClr>
                <a:schemeClr val="dk1"/>
              </a:buClr>
              <a:buSzPts val="2400"/>
              <a:buChar char="■"/>
              <a:defRPr sz="2400">
                <a:solidFill>
                  <a:schemeClr val="dk1"/>
                </a:solidFill>
              </a:defRPr>
            </a:lvl3pPr>
            <a:lvl4pPr indent="-342900" lvl="3" marL="1828800">
              <a:spcBef>
                <a:spcPts val="0"/>
              </a:spcBef>
              <a:spcAft>
                <a:spcPts val="0"/>
              </a:spcAft>
              <a:buClr>
                <a:schemeClr val="dk1"/>
              </a:buClr>
              <a:buSzPts val="1800"/>
              <a:buChar char="●"/>
              <a:defRPr sz="1800">
                <a:solidFill>
                  <a:schemeClr val="dk1"/>
                </a:solidFill>
              </a:defRPr>
            </a:lvl4pPr>
            <a:lvl5pPr indent="-342900" lvl="4" marL="2286000">
              <a:spcBef>
                <a:spcPts val="0"/>
              </a:spcBef>
              <a:spcAft>
                <a:spcPts val="0"/>
              </a:spcAft>
              <a:buClr>
                <a:schemeClr val="dk1"/>
              </a:buClr>
              <a:buSzPts val="1800"/>
              <a:buChar char="○"/>
              <a:defRPr sz="1800">
                <a:solidFill>
                  <a:schemeClr val="dk1"/>
                </a:solidFill>
              </a:defRPr>
            </a:lvl5pPr>
            <a:lvl6pPr indent="-342900" lvl="5" marL="2743200">
              <a:spcBef>
                <a:spcPts val="0"/>
              </a:spcBef>
              <a:spcAft>
                <a:spcPts val="0"/>
              </a:spcAft>
              <a:buClr>
                <a:schemeClr val="dk1"/>
              </a:buClr>
              <a:buSzPts val="1800"/>
              <a:buChar char="■"/>
              <a:defRPr sz="1800">
                <a:solidFill>
                  <a:schemeClr val="dk1"/>
                </a:solidFill>
              </a:defRPr>
            </a:lvl6pPr>
            <a:lvl7pPr indent="-342900" lvl="6" marL="3200400">
              <a:spcBef>
                <a:spcPts val="0"/>
              </a:spcBef>
              <a:spcAft>
                <a:spcPts val="0"/>
              </a:spcAft>
              <a:buClr>
                <a:schemeClr val="dk1"/>
              </a:buClr>
              <a:buSzPts val="1800"/>
              <a:buChar char="●"/>
              <a:defRPr sz="1800">
                <a:solidFill>
                  <a:schemeClr val="dk1"/>
                </a:solidFill>
              </a:defRPr>
            </a:lvl7pPr>
            <a:lvl8pPr indent="-342900" lvl="7" marL="3657600">
              <a:spcBef>
                <a:spcPts val="0"/>
              </a:spcBef>
              <a:spcAft>
                <a:spcPts val="0"/>
              </a:spcAft>
              <a:buClr>
                <a:schemeClr val="dk1"/>
              </a:buClr>
              <a:buSzPts val="1800"/>
              <a:buChar char="○"/>
              <a:defRPr sz="1800">
                <a:solidFill>
                  <a:schemeClr val="dk1"/>
                </a:solidFill>
              </a:defRPr>
            </a:lvl8pPr>
            <a:lvl9pPr indent="-342900" lvl="8" marL="4114800">
              <a:spcBef>
                <a:spcPts val="0"/>
              </a:spcBef>
              <a:spcAft>
                <a:spcPts val="0"/>
              </a:spcAft>
              <a:buClr>
                <a:schemeClr val="dk1"/>
              </a:buClr>
              <a:buSzPts val="1800"/>
              <a:buChar char="■"/>
              <a:defRPr sz="1800">
                <a:solidFill>
                  <a:schemeClr val="dk1"/>
                </a:solidFill>
              </a:defRPr>
            </a:lvl9pPr>
          </a:lstStyle>
          <a:p/>
        </p:txBody>
      </p:sp>
      <p:sp>
        <p:nvSpPr>
          <p:cNvPr id="8" name="Google Shape;8;p1"/>
          <p:cNvSpPr txBox="1"/>
          <p:nvPr>
            <p:ph idx="12" type="sldNum"/>
          </p:nvPr>
        </p:nvSpPr>
        <p:spPr>
          <a:xfrm>
            <a:off x="8556791" y="6333134"/>
            <a:ext cx="548700" cy="524700"/>
          </a:xfrm>
          <a:prstGeom prst="rect">
            <a:avLst/>
          </a:prstGeom>
          <a:noFill/>
          <a:ln>
            <a:noFill/>
          </a:ln>
        </p:spPr>
        <p:txBody>
          <a:bodyPr anchorCtr="0" anchor="ctr" bIns="91425" lIns="91425" spcFirstLastPara="1" rIns="91425" wrap="square" tIns="91425">
            <a:noAutofit/>
          </a:bodyPr>
          <a:lstStyle>
            <a:lvl1pPr lvl="0" algn="r">
              <a:buNone/>
              <a:defRPr sz="1300">
                <a:solidFill>
                  <a:schemeClr val="dk2"/>
                </a:solidFill>
              </a:defRPr>
            </a:lvl1pPr>
            <a:lvl2pPr lvl="1" algn="r">
              <a:buNone/>
              <a:defRPr sz="1300">
                <a:solidFill>
                  <a:schemeClr val="dk2"/>
                </a:solidFill>
              </a:defRPr>
            </a:lvl2pPr>
            <a:lvl3pPr lvl="2" algn="r">
              <a:buNone/>
              <a:defRPr sz="1300">
                <a:solidFill>
                  <a:schemeClr val="dk2"/>
                </a:solidFill>
              </a:defRPr>
            </a:lvl3pPr>
            <a:lvl4pPr lvl="3" algn="r">
              <a:buNone/>
              <a:defRPr sz="1300">
                <a:solidFill>
                  <a:schemeClr val="dk2"/>
                </a:solidFill>
              </a:defRPr>
            </a:lvl4pPr>
            <a:lvl5pPr lvl="4" algn="r">
              <a:buNone/>
              <a:defRPr sz="1300">
                <a:solidFill>
                  <a:schemeClr val="dk2"/>
                </a:solidFill>
              </a:defRPr>
            </a:lvl5pPr>
            <a:lvl6pPr lvl="5" algn="r">
              <a:buNone/>
              <a:defRPr sz="1300">
                <a:solidFill>
                  <a:schemeClr val="dk2"/>
                </a:solidFill>
              </a:defRPr>
            </a:lvl6pPr>
            <a:lvl7pPr lvl="6" algn="r">
              <a:buNone/>
              <a:defRPr sz="1300">
                <a:solidFill>
                  <a:schemeClr val="dk2"/>
                </a:solidFill>
              </a:defRPr>
            </a:lvl7pPr>
            <a:lvl8pPr lvl="7" algn="r">
              <a:buNone/>
              <a:defRPr sz="1300">
                <a:solidFill>
                  <a:schemeClr val="dk2"/>
                </a:solidFill>
              </a:defRPr>
            </a:lvl8pPr>
            <a:lvl9pPr lvl="8" algn="r">
              <a:buNone/>
              <a:defRPr sz="13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 name="Shape 49"/>
        <p:cNvGrpSpPr/>
        <p:nvPr/>
      </p:nvGrpSpPr>
      <p:grpSpPr>
        <a:xfrm>
          <a:off x="0" y="0"/>
          <a:ext cx="0" cy="0"/>
          <a:chOff x="0" y="0"/>
          <a:chExt cx="0" cy="0"/>
        </a:xfrm>
      </p:grpSpPr>
      <p:sp>
        <p:nvSpPr>
          <p:cNvPr id="50" name="Google Shape;50;p9"/>
          <p:cNvSpPr txBox="1"/>
          <p:nvPr>
            <p:ph type="ctrTitle"/>
          </p:nvPr>
        </p:nvSpPr>
        <p:spPr>
          <a:xfrm>
            <a:off x="685800" y="2490375"/>
            <a:ext cx="7772400" cy="2198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6000"/>
              <a:t>Requirement Refinement and Testability</a:t>
            </a:r>
            <a:endParaRPr sz="6000"/>
          </a:p>
        </p:txBody>
      </p:sp>
      <p:sp>
        <p:nvSpPr>
          <p:cNvPr id="51" name="Google Shape;51;p9"/>
          <p:cNvSpPr txBox="1"/>
          <p:nvPr>
            <p:ph idx="1" type="subTitle"/>
          </p:nvPr>
        </p:nvSpPr>
        <p:spPr>
          <a:xfrm>
            <a:off x="685800" y="4836036"/>
            <a:ext cx="7772400" cy="1032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CSCE 247 - Lecture 7 - 02/11/2019</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Google Shape;113;p18"/>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“Fixed” Requirements</a:t>
            </a:r>
            <a:endParaRPr/>
          </a:p>
        </p:txBody>
      </p:sp>
      <p:sp>
        <p:nvSpPr>
          <p:cNvPr id="114" name="Google Shape;114;p18"/>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393700" lvl="0" marL="457200" marR="0" rtl="0" algn="l">
              <a:lnSpc>
                <a:spcPct val="100000"/>
              </a:lnSpc>
              <a:spcBef>
                <a:spcPts val="600"/>
              </a:spcBef>
              <a:spcAft>
                <a:spcPts val="0"/>
              </a:spcAft>
              <a:buSzPts val="2600"/>
              <a:buChar char="●"/>
            </a:pPr>
            <a:r>
              <a:rPr b="1" lang="en" sz="2600"/>
              <a:t>Original: </a:t>
            </a:r>
            <a:r>
              <a:rPr lang="en" sz="2600"/>
              <a:t>After a high temperature is detected, an alarm must be raised quickly.</a:t>
            </a:r>
            <a:endParaRPr sz="2600"/>
          </a:p>
          <a:p>
            <a:pPr indent="-393700" lvl="0" marL="457200" marR="0" rtl="0" algn="l">
              <a:lnSpc>
                <a:spcPct val="100000"/>
              </a:lnSpc>
              <a:spcBef>
                <a:spcPts val="0"/>
              </a:spcBef>
              <a:spcAft>
                <a:spcPts val="0"/>
              </a:spcAft>
              <a:buSzPts val="2600"/>
              <a:buChar char="●"/>
            </a:pPr>
            <a:r>
              <a:rPr b="1" lang="en" sz="2600"/>
              <a:t>New:</a:t>
            </a:r>
            <a:r>
              <a:rPr lang="en" sz="2600"/>
              <a:t> When the temperature rises over the threshold, the alarm must activate within 2 seconds.</a:t>
            </a:r>
            <a:endParaRPr sz="2600"/>
          </a:p>
          <a:p>
            <a:pPr indent="0" lvl="0" marL="0" marR="0" rtl="0" algn="l">
              <a:lnSpc>
                <a:spcPct val="100000"/>
              </a:lnSpc>
              <a:spcBef>
                <a:spcPts val="600"/>
              </a:spcBef>
              <a:spcAft>
                <a:spcPts val="0"/>
              </a:spcAft>
              <a:buNone/>
            </a:pPr>
            <a:r>
              <a:t/>
            </a:r>
            <a:endParaRPr sz="1100"/>
          </a:p>
          <a:p>
            <a:pPr indent="-393700" lvl="0" marL="457200" marR="0" rtl="0" algn="l">
              <a:lnSpc>
                <a:spcPct val="100000"/>
              </a:lnSpc>
              <a:spcBef>
                <a:spcPts val="600"/>
              </a:spcBef>
              <a:spcAft>
                <a:spcPts val="0"/>
              </a:spcAft>
              <a:buSzPts val="2600"/>
              <a:buChar char="●"/>
            </a:pPr>
            <a:r>
              <a:rPr b="1" lang="en" sz="2600"/>
              <a:t>Original:</a:t>
            </a:r>
            <a:r>
              <a:rPr lang="en" sz="2600"/>
              <a:t> Novice users should be able to learn the interface with little training.</a:t>
            </a:r>
            <a:endParaRPr sz="2600"/>
          </a:p>
          <a:p>
            <a:pPr indent="-393700" lvl="0" marL="457200" marR="0" rtl="0" algn="l">
              <a:lnSpc>
                <a:spcPct val="100000"/>
              </a:lnSpc>
              <a:spcBef>
                <a:spcPts val="0"/>
              </a:spcBef>
              <a:spcAft>
                <a:spcPts val="0"/>
              </a:spcAft>
              <a:buSzPts val="2600"/>
              <a:buChar char="●"/>
            </a:pPr>
            <a:r>
              <a:rPr b="1" lang="en" sz="2600"/>
              <a:t>New:</a:t>
            </a:r>
            <a:r>
              <a:rPr lang="en" sz="2600"/>
              <a:t> New users of the system shall make less than 2 entry mistakes per 8 hours of operation after 6 hours of training.</a:t>
            </a:r>
            <a:endParaRPr sz="2600"/>
          </a:p>
          <a:p>
            <a:pPr indent="0" lvl="0" marL="0" marR="0" rtl="0" algn="l">
              <a:lnSpc>
                <a:spcPct val="100000"/>
              </a:lnSpc>
              <a:spcBef>
                <a:spcPts val="600"/>
              </a:spcBef>
              <a:spcAft>
                <a:spcPts val="0"/>
              </a:spcAft>
              <a:buNone/>
            </a:pPr>
            <a:r>
              <a:t/>
            </a:r>
            <a:endParaRPr sz="2600"/>
          </a:p>
          <a:p>
            <a:pPr indent="0" lvl="0" marL="0" marR="0" rtl="0" algn="l">
              <a:lnSpc>
                <a:spcPct val="100000"/>
              </a:lnSpc>
              <a:spcBef>
                <a:spcPts val="600"/>
              </a:spcBef>
              <a:spcAft>
                <a:spcPts val="0"/>
              </a:spcAft>
              <a:buNone/>
            </a:pPr>
            <a:r>
              <a:t/>
            </a:r>
            <a:endParaRPr b="1" sz="2600"/>
          </a:p>
        </p:txBody>
      </p:sp>
      <p:sp>
        <p:nvSpPr>
          <p:cNvPr id="115" name="Google Shape;115;p18"/>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Google Shape;120;p19"/>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Detailed is Not Always Testable</a:t>
            </a:r>
            <a:endParaRPr/>
          </a:p>
        </p:txBody>
      </p:sp>
      <p:sp>
        <p:nvSpPr>
          <p:cNvPr id="121" name="Google Shape;121;p19"/>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SzPts val="3000"/>
              <a:buAutoNum type="arabicPeriod"/>
            </a:pPr>
            <a:r>
              <a:rPr lang="en"/>
              <a:t>The user shall be suspended after a number of invalid attempts to enter the PIN.</a:t>
            </a:r>
            <a:endParaRPr/>
          </a:p>
          <a:p>
            <a:pPr indent="0" lvl="0" marL="0" marR="0" rtl="0" algn="l">
              <a:lnSpc>
                <a:spcPct val="100000"/>
              </a:lnSpc>
              <a:spcBef>
                <a:spcPts val="600"/>
              </a:spcBef>
              <a:spcAft>
                <a:spcPts val="0"/>
              </a:spcAft>
              <a:buNone/>
            </a:pPr>
            <a:r>
              <a:rPr lang="en"/>
              <a:t>Specification: </a:t>
            </a:r>
            <a:endParaRPr/>
          </a:p>
          <a:p>
            <a:pPr indent="-381000" lvl="0" marL="457200" marR="0" rtl="0" algn="l">
              <a:lnSpc>
                <a:spcPct val="100000"/>
              </a:lnSpc>
              <a:spcBef>
                <a:spcPts val="600"/>
              </a:spcBef>
              <a:spcAft>
                <a:spcPts val="0"/>
              </a:spcAft>
              <a:buSzPts val="2400"/>
              <a:buChar char="●"/>
            </a:pPr>
            <a:r>
              <a:rPr lang="en" sz="2400"/>
              <a:t>This count shall be reset when a successful PIN entry is completed for the user.</a:t>
            </a:r>
            <a:endParaRPr sz="2400"/>
          </a:p>
          <a:p>
            <a:pPr indent="-381000" lvl="0" marL="457200" marR="0" rtl="0" algn="l">
              <a:lnSpc>
                <a:spcPct val="100000"/>
              </a:lnSpc>
              <a:spcBef>
                <a:spcPts val="0"/>
              </a:spcBef>
              <a:spcAft>
                <a:spcPts val="0"/>
              </a:spcAft>
              <a:buSzPts val="2400"/>
              <a:buChar char="●"/>
            </a:pPr>
            <a:r>
              <a:rPr lang="en" sz="2400"/>
              <a:t>The default is that the user will never be suspended.</a:t>
            </a:r>
            <a:endParaRPr sz="2400"/>
          </a:p>
          <a:p>
            <a:pPr indent="-381000" lvl="0" marL="457200" marR="0" rtl="0" algn="l">
              <a:lnSpc>
                <a:spcPct val="100000"/>
              </a:lnSpc>
              <a:spcBef>
                <a:spcPts val="0"/>
              </a:spcBef>
              <a:spcAft>
                <a:spcPts val="0"/>
              </a:spcAft>
              <a:buSzPts val="2400"/>
              <a:buChar char="●"/>
            </a:pPr>
            <a:r>
              <a:rPr lang="en" sz="2400"/>
              <a:t>The valid range is from 0 to 10 attempts.</a:t>
            </a:r>
            <a:endParaRPr sz="2400"/>
          </a:p>
          <a:p>
            <a:pPr indent="0" lvl="0" marL="0" marR="0" rtl="0" algn="l">
              <a:lnSpc>
                <a:spcPct val="100000"/>
              </a:lnSpc>
              <a:spcBef>
                <a:spcPts val="600"/>
              </a:spcBef>
              <a:spcAft>
                <a:spcPts val="0"/>
              </a:spcAft>
              <a:buNone/>
            </a:pPr>
            <a:r>
              <a:t/>
            </a:r>
            <a:endParaRPr b="1"/>
          </a:p>
        </p:txBody>
      </p:sp>
      <p:sp>
        <p:nvSpPr>
          <p:cNvPr id="122" name="Google Shape;122;p19"/>
          <p:cNvSpPr txBox="1"/>
          <p:nvPr>
            <p:ph idx="1" type="body"/>
          </p:nvPr>
        </p:nvSpPr>
        <p:spPr>
          <a:xfrm>
            <a:off x="341700" y="4893150"/>
            <a:ext cx="8460600" cy="2087100"/>
          </a:xfrm>
          <a:prstGeom prst="rect">
            <a:avLst/>
          </a:prstGeom>
        </p:spPr>
        <p:txBody>
          <a:bodyPr anchorCtr="0" anchor="t" bIns="91425" lIns="91425" spcFirstLastPara="1" rIns="91425" wrap="square" tIns="91425">
            <a:noAutofit/>
          </a:bodyPr>
          <a:lstStyle/>
          <a:p>
            <a:pPr indent="0" lvl="0" marL="0" marR="0" rtl="0" algn="l">
              <a:lnSpc>
                <a:spcPct val="100000"/>
              </a:lnSpc>
              <a:spcBef>
                <a:spcPts val="600"/>
              </a:spcBef>
              <a:spcAft>
                <a:spcPts val="0"/>
              </a:spcAft>
              <a:buNone/>
            </a:pPr>
            <a:r>
              <a:rPr b="1" lang="en"/>
              <a:t>Problem: “never” is not testable. </a:t>
            </a:r>
            <a:endParaRPr b="1"/>
          </a:p>
          <a:p>
            <a:pPr indent="0" lvl="0" marL="0" marR="0" rtl="0" algn="l">
              <a:lnSpc>
                <a:spcPct val="100000"/>
              </a:lnSpc>
              <a:spcBef>
                <a:spcPts val="600"/>
              </a:spcBef>
              <a:spcAft>
                <a:spcPts val="0"/>
              </a:spcAft>
              <a:buNone/>
            </a:pPr>
            <a:r>
              <a:rPr b="1" lang="en"/>
              <a:t>(same for “always”)</a:t>
            </a:r>
            <a:endParaRPr b="1"/>
          </a:p>
        </p:txBody>
      </p:sp>
      <p:sp>
        <p:nvSpPr>
          <p:cNvPr id="123" name="Google Shape;123;p19"/>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2"/>
                                        </p:tgtEl>
                                        <p:attrNameLst>
                                          <p:attrName>style.visibility</p:attrName>
                                        </p:attrNameLst>
                                      </p:cBhvr>
                                      <p:to>
                                        <p:strVal val="visible"/>
                                      </p:to>
                                    </p:set>
                                    <p:animEffect filter="fade" transition="in">
                                      <p:cBhvr>
                                        <p:cTn dur="1"/>
                                        <p:tgtEl>
                                          <p:spTgt spid="12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20"/>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Tailoring Tests to Requirement Detail Level</a:t>
            </a:r>
            <a:endParaRPr/>
          </a:p>
        </p:txBody>
      </p:sp>
      <p:sp>
        <p:nvSpPr>
          <p:cNvPr id="129" name="Google Shape;129;p20"/>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0" lvl="0" marL="0" marR="0" rtl="0" algn="l">
              <a:lnSpc>
                <a:spcPct val="100000"/>
              </a:lnSpc>
              <a:spcBef>
                <a:spcPts val="600"/>
              </a:spcBef>
              <a:spcAft>
                <a:spcPts val="0"/>
              </a:spcAft>
              <a:buNone/>
            </a:pPr>
            <a:r>
              <a:rPr lang="en"/>
              <a:t>Requirement with minimal detail:</a:t>
            </a:r>
            <a:endParaRPr/>
          </a:p>
          <a:p>
            <a:pPr indent="-381000" lvl="0" marL="457200" marR="0" rtl="0" algn="l">
              <a:lnSpc>
                <a:spcPct val="100000"/>
              </a:lnSpc>
              <a:spcBef>
                <a:spcPts val="600"/>
              </a:spcBef>
              <a:spcAft>
                <a:spcPts val="0"/>
              </a:spcAft>
              <a:buSzPts val="2400"/>
              <a:buChar char="●"/>
            </a:pPr>
            <a:r>
              <a:rPr lang="en" sz="2400"/>
              <a:t>One person must be able to load the boat on the car rack.</a:t>
            </a:r>
            <a:endParaRPr sz="2400"/>
          </a:p>
          <a:p>
            <a:pPr indent="0" lvl="0" marL="0" marR="0" rtl="0" algn="l">
              <a:lnSpc>
                <a:spcPct val="100000"/>
              </a:lnSpc>
              <a:spcBef>
                <a:spcPts val="600"/>
              </a:spcBef>
              <a:spcAft>
                <a:spcPts val="0"/>
              </a:spcAft>
              <a:buNone/>
            </a:pPr>
            <a:r>
              <a:t/>
            </a:r>
            <a:endParaRPr sz="2400"/>
          </a:p>
          <a:p>
            <a:pPr indent="0" lvl="0" marL="0" marR="0" rtl="0" algn="l">
              <a:lnSpc>
                <a:spcPct val="100000"/>
              </a:lnSpc>
              <a:spcBef>
                <a:spcPts val="600"/>
              </a:spcBef>
              <a:spcAft>
                <a:spcPts val="0"/>
              </a:spcAft>
              <a:buNone/>
            </a:pPr>
            <a:r>
              <a:rPr lang="en"/>
              <a:t>Requirement with detailed specification:</a:t>
            </a:r>
            <a:endParaRPr/>
          </a:p>
          <a:p>
            <a:pPr indent="-381000" lvl="0" marL="457200" marR="0" rtl="0" algn="l">
              <a:lnSpc>
                <a:spcPct val="100000"/>
              </a:lnSpc>
              <a:spcBef>
                <a:spcPts val="600"/>
              </a:spcBef>
              <a:spcAft>
                <a:spcPts val="0"/>
              </a:spcAft>
              <a:buSzPts val="2400"/>
              <a:buChar char="●"/>
            </a:pPr>
            <a:r>
              <a:rPr lang="en" sz="2400"/>
              <a:t>The boat must be lighter than 100 lb.</a:t>
            </a:r>
            <a:endParaRPr sz="2400"/>
          </a:p>
          <a:p>
            <a:pPr indent="-381000" lvl="0" marL="457200" marR="0" rtl="0" algn="l">
              <a:lnSpc>
                <a:spcPct val="100000"/>
              </a:lnSpc>
              <a:spcBef>
                <a:spcPts val="0"/>
              </a:spcBef>
              <a:spcAft>
                <a:spcPts val="0"/>
              </a:spcAft>
              <a:buSzPts val="2400"/>
              <a:buChar char="●"/>
            </a:pPr>
            <a:r>
              <a:rPr lang="en" sz="2400"/>
              <a:t>The boat must have handles to help one person lift it.</a:t>
            </a:r>
            <a:endParaRPr sz="2400"/>
          </a:p>
          <a:p>
            <a:pPr indent="-381000" lvl="0" marL="457200" marR="0" rtl="0" algn="l">
              <a:lnSpc>
                <a:spcPct val="100000"/>
              </a:lnSpc>
              <a:spcBef>
                <a:spcPts val="0"/>
              </a:spcBef>
              <a:spcAft>
                <a:spcPts val="0"/>
              </a:spcAft>
              <a:buSzPts val="2400"/>
              <a:buChar char="●"/>
            </a:pPr>
            <a:r>
              <a:rPr lang="en" sz="2400"/>
              <a:t>The car rack must be padded so the boat can easily slide into the rack.</a:t>
            </a:r>
            <a:endParaRPr sz="2400"/>
          </a:p>
          <a:p>
            <a:pPr indent="-381000" lvl="0" marL="457200" marR="0" rtl="0" algn="l">
              <a:lnSpc>
                <a:spcPct val="100000"/>
              </a:lnSpc>
              <a:spcBef>
                <a:spcPts val="0"/>
              </a:spcBef>
              <a:spcAft>
                <a:spcPts val="0"/>
              </a:spcAft>
              <a:buSzPts val="2400"/>
              <a:buChar char="●"/>
            </a:pPr>
            <a:r>
              <a:rPr lang="en" sz="2400"/>
              <a:t>...</a:t>
            </a:r>
            <a:endParaRPr sz="2400"/>
          </a:p>
          <a:p>
            <a:pPr indent="0" lvl="0" marL="0" marR="0" rtl="0" algn="l">
              <a:lnSpc>
                <a:spcPct val="100000"/>
              </a:lnSpc>
              <a:spcBef>
                <a:spcPts val="600"/>
              </a:spcBef>
              <a:spcAft>
                <a:spcPts val="0"/>
              </a:spcAft>
              <a:buNone/>
            </a:pPr>
            <a:r>
              <a:t/>
            </a:r>
            <a:endParaRPr/>
          </a:p>
        </p:txBody>
      </p:sp>
      <p:sp>
        <p:nvSpPr>
          <p:cNvPr id="130" name="Google Shape;130;p20"/>
          <p:cNvSpPr/>
          <p:nvPr/>
        </p:nvSpPr>
        <p:spPr>
          <a:xfrm>
            <a:off x="1441650" y="2987125"/>
            <a:ext cx="6722700" cy="26634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t>Not written for engineers, so requirements not as detailed. Tests will be more subjective.</a:t>
            </a:r>
            <a:endParaRPr sz="2400"/>
          </a:p>
          <a:p>
            <a:pPr indent="0" lvl="0" marL="0" rtl="0" algn="l">
              <a:spcBef>
                <a:spcPts val="0"/>
              </a:spcBef>
              <a:spcAft>
                <a:spcPts val="0"/>
              </a:spcAft>
              <a:buNone/>
            </a:pPr>
            <a:r>
              <a:t/>
            </a:r>
            <a:endParaRPr sz="2400"/>
          </a:p>
          <a:p>
            <a:pPr indent="0" lvl="0" marL="0" rtl="0" algn="ctr">
              <a:spcBef>
                <a:spcPts val="0"/>
              </a:spcBef>
              <a:spcAft>
                <a:spcPts val="0"/>
              </a:spcAft>
              <a:buNone/>
            </a:pPr>
            <a:r>
              <a:t/>
            </a:r>
            <a:endParaRPr sz="2400"/>
          </a:p>
          <a:p>
            <a:pPr indent="0" lvl="0" marL="0" rtl="0" algn="ctr">
              <a:spcBef>
                <a:spcPts val="0"/>
              </a:spcBef>
              <a:spcAft>
                <a:spcPts val="0"/>
              </a:spcAft>
              <a:buNone/>
            </a:pPr>
            <a:r>
              <a:t/>
            </a:r>
            <a:endParaRPr sz="2400"/>
          </a:p>
        </p:txBody>
      </p:sp>
      <p:sp>
        <p:nvSpPr>
          <p:cNvPr id="131" name="Google Shape;131;p20"/>
          <p:cNvSpPr/>
          <p:nvPr/>
        </p:nvSpPr>
        <p:spPr>
          <a:xfrm>
            <a:off x="2169175" y="4196725"/>
            <a:ext cx="5393100" cy="1453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a:solidFill>
                  <a:schemeClr val="dk1"/>
                </a:solidFill>
              </a:rPr>
              <a:t>User Study: Can 9/10 users load the boat without help.</a:t>
            </a:r>
            <a:endParaRPr b="1"/>
          </a:p>
        </p:txBody>
      </p:sp>
      <p:sp>
        <p:nvSpPr>
          <p:cNvPr id="132" name="Google Shape;132;p20"/>
          <p:cNvSpPr/>
          <p:nvPr/>
        </p:nvSpPr>
        <p:spPr>
          <a:xfrm>
            <a:off x="564275" y="1644325"/>
            <a:ext cx="8122500" cy="1342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t>More detailed, so tests should also be more objective. Can define absolute scales, exact inspections, etc.</a:t>
            </a:r>
            <a:endParaRPr sz="2400"/>
          </a:p>
        </p:txBody>
      </p:sp>
      <p:sp>
        <p:nvSpPr>
          <p:cNvPr id="133" name="Google Shape;133;p20"/>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0"/>
                                        </p:tgtEl>
                                        <p:attrNameLst>
                                          <p:attrName>style.visibility</p:attrName>
                                        </p:attrNameLst>
                                      </p:cBhvr>
                                      <p:to>
                                        <p:strVal val="visible"/>
                                      </p:to>
                                    </p:set>
                                    <p:animEffect filter="fade" transition="in">
                                      <p:cBhvr>
                                        <p:cTn dur="1"/>
                                        <p:tgtEl>
                                          <p:spTgt spid="13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1"/>
                                        </p:tgtEl>
                                        <p:attrNameLst>
                                          <p:attrName>style.visibility</p:attrName>
                                        </p:attrNameLst>
                                      </p:cBhvr>
                                      <p:to>
                                        <p:strVal val="visible"/>
                                      </p:to>
                                    </p:set>
                                    <p:animEffect filter="fade" transition="in">
                                      <p:cBhvr>
                                        <p:cTn dur="1"/>
                                        <p:tgtEl>
                                          <p:spTgt spid="13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130"/>
                                        </p:tgtEl>
                                      </p:cBhvr>
                                    </p:animEffect>
                                    <p:set>
                                      <p:cBhvr>
                                        <p:cTn dur="1" fill="hold">
                                          <p:stCondLst>
                                            <p:cond delay="0"/>
                                          </p:stCondLst>
                                        </p:cTn>
                                        <p:tgtEl>
                                          <p:spTgt spid="130"/>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131"/>
                                        </p:tgtEl>
                                      </p:cBhvr>
                                    </p:animEffect>
                                    <p:set>
                                      <p:cBhvr>
                                        <p:cTn dur="1" fill="hold">
                                          <p:stCondLst>
                                            <p:cond delay="0"/>
                                          </p:stCondLst>
                                        </p:cTn>
                                        <p:tgtEl>
                                          <p:spTgt spid="131"/>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132"/>
                                        </p:tgtEl>
                                        <p:attrNameLst>
                                          <p:attrName>style.visibility</p:attrName>
                                        </p:attrNameLst>
                                      </p:cBhvr>
                                      <p:to>
                                        <p:strVal val="visible"/>
                                      </p:to>
                                    </p:set>
                                    <p:animEffect filter="fade" transition="in">
                                      <p:cBhvr>
                                        <p:cTn dur="1"/>
                                        <p:tgtEl>
                                          <p:spTgt spid="13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Google Shape;138;p21"/>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Activity: Patient Management System</a:t>
            </a:r>
            <a:endParaRPr/>
          </a:p>
        </p:txBody>
      </p:sp>
      <p:sp>
        <p:nvSpPr>
          <p:cNvPr id="139" name="Google Shape;139;p21"/>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0" lvl="0" marL="0" marR="0" rtl="0" algn="l">
              <a:lnSpc>
                <a:spcPct val="100000"/>
              </a:lnSpc>
              <a:spcBef>
                <a:spcPts val="600"/>
              </a:spcBef>
              <a:spcAft>
                <a:spcPts val="0"/>
              </a:spcAft>
              <a:buNone/>
            </a:pPr>
            <a:r>
              <a:rPr lang="en"/>
              <a:t>Consider related requirements for a patient management system:</a:t>
            </a:r>
            <a:endParaRPr/>
          </a:p>
          <a:p>
            <a:pPr indent="-419100" lvl="0" marL="457200" marR="0" rtl="0" algn="l">
              <a:lnSpc>
                <a:spcPct val="100000"/>
              </a:lnSpc>
              <a:spcBef>
                <a:spcPts val="600"/>
              </a:spcBef>
              <a:spcAft>
                <a:spcPts val="0"/>
              </a:spcAft>
              <a:buSzPts val="3000"/>
              <a:buChar char="●"/>
            </a:pPr>
            <a:r>
              <a:rPr lang="en"/>
              <a:t>If a patient is known to be allergic to any particular medication, prescription of that medication shall result in a warning message being issued to the system user.</a:t>
            </a:r>
            <a:endParaRPr/>
          </a:p>
          <a:p>
            <a:pPr indent="-419100" lvl="0" marL="457200" marR="0" rtl="0" algn="l">
              <a:lnSpc>
                <a:spcPct val="100000"/>
              </a:lnSpc>
              <a:spcBef>
                <a:spcPts val="0"/>
              </a:spcBef>
              <a:spcAft>
                <a:spcPts val="0"/>
              </a:spcAft>
              <a:buSzPts val="3000"/>
              <a:buChar char="●"/>
            </a:pPr>
            <a:r>
              <a:rPr lang="en"/>
              <a:t>If a prescriber chooses to ignore an allergy warning, they shall provide a reason why this has been ignored. </a:t>
            </a:r>
            <a:endParaRPr/>
          </a:p>
          <a:p>
            <a:pPr indent="0" lvl="0" marL="0" marR="0" rtl="0" algn="l">
              <a:lnSpc>
                <a:spcPct val="100000"/>
              </a:lnSpc>
              <a:spcBef>
                <a:spcPts val="600"/>
              </a:spcBef>
              <a:spcAft>
                <a:spcPts val="0"/>
              </a:spcAft>
              <a:buNone/>
            </a:pPr>
            <a:r>
              <a:t/>
            </a:r>
            <a:endParaRPr b="1"/>
          </a:p>
        </p:txBody>
      </p:sp>
      <p:sp>
        <p:nvSpPr>
          <p:cNvPr id="140" name="Google Shape;140;p21"/>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Google Shape;145;p22"/>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Solution: Patient Management System Tests</a:t>
            </a:r>
            <a:endParaRPr/>
          </a:p>
        </p:txBody>
      </p:sp>
      <p:sp>
        <p:nvSpPr>
          <p:cNvPr id="146" name="Google Shape;146;p22"/>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0" lvl="0" marL="0" marR="0" rtl="0" algn="l">
              <a:lnSpc>
                <a:spcPct val="100000"/>
              </a:lnSpc>
              <a:spcBef>
                <a:spcPts val="600"/>
              </a:spcBef>
              <a:spcAft>
                <a:spcPts val="0"/>
              </a:spcAft>
              <a:buNone/>
            </a:pPr>
            <a:r>
              <a:rPr lang="en" sz="2800"/>
              <a:t>Some possible tests include:</a:t>
            </a:r>
            <a:endParaRPr sz="2800"/>
          </a:p>
          <a:p>
            <a:pPr indent="-355600" lvl="0" marL="457200" marR="0" rtl="0" algn="l">
              <a:lnSpc>
                <a:spcPct val="100000"/>
              </a:lnSpc>
              <a:spcBef>
                <a:spcPts val="600"/>
              </a:spcBef>
              <a:spcAft>
                <a:spcPts val="0"/>
              </a:spcAft>
              <a:buSzPts val="2000"/>
              <a:buChar char="●"/>
            </a:pPr>
            <a:r>
              <a:rPr lang="en" sz="2000"/>
              <a:t>Set up a patient record with no known allergies. Prescribe medication for allergies that are known to exist. Check that a warning message is not issued by the system.</a:t>
            </a:r>
            <a:endParaRPr sz="2000"/>
          </a:p>
          <a:p>
            <a:pPr indent="-355600" lvl="0" marL="457200" marR="0" rtl="0" algn="l">
              <a:lnSpc>
                <a:spcPct val="100000"/>
              </a:lnSpc>
              <a:spcBef>
                <a:spcPts val="0"/>
              </a:spcBef>
              <a:spcAft>
                <a:spcPts val="0"/>
              </a:spcAft>
              <a:buSzPts val="2000"/>
              <a:buChar char="●"/>
            </a:pPr>
            <a:r>
              <a:rPr lang="en" sz="2000"/>
              <a:t>Set up a patient record with a known allergy. Prescribe the medication they are allergic to, and check that a warning is issued.</a:t>
            </a:r>
            <a:endParaRPr sz="2000"/>
          </a:p>
          <a:p>
            <a:pPr indent="-355600" lvl="0" marL="457200" marR="0" rtl="0" algn="l">
              <a:lnSpc>
                <a:spcPct val="100000"/>
              </a:lnSpc>
              <a:spcBef>
                <a:spcPts val="0"/>
              </a:spcBef>
              <a:spcAft>
                <a:spcPts val="0"/>
              </a:spcAft>
              <a:buSzPts val="2000"/>
              <a:buChar char="●"/>
            </a:pPr>
            <a:r>
              <a:rPr lang="en" sz="2000"/>
              <a:t>Set up a patient record where allergies to two or more drugs are recorded. Prescribe both separately and check that the correct warning is issued for each.</a:t>
            </a:r>
            <a:endParaRPr sz="2000"/>
          </a:p>
          <a:p>
            <a:pPr indent="-355600" lvl="0" marL="457200" marR="0" rtl="0" algn="l">
              <a:lnSpc>
                <a:spcPct val="100000"/>
              </a:lnSpc>
              <a:spcBef>
                <a:spcPts val="0"/>
              </a:spcBef>
              <a:spcAft>
                <a:spcPts val="0"/>
              </a:spcAft>
              <a:buSzPts val="2000"/>
              <a:buChar char="●"/>
            </a:pPr>
            <a:r>
              <a:rPr lang="en" sz="2000"/>
              <a:t>Prescribe both drugs at once and check that both warnings are issued.</a:t>
            </a:r>
            <a:endParaRPr sz="2000"/>
          </a:p>
          <a:p>
            <a:pPr indent="-355600" lvl="0" marL="457200" marR="0" rtl="0" algn="l">
              <a:lnSpc>
                <a:spcPct val="100000"/>
              </a:lnSpc>
              <a:spcBef>
                <a:spcPts val="0"/>
              </a:spcBef>
              <a:spcAft>
                <a:spcPts val="0"/>
              </a:spcAft>
              <a:buSzPts val="2000"/>
              <a:buChar char="●"/>
            </a:pPr>
            <a:r>
              <a:rPr lang="en" sz="2000"/>
              <a:t>Prescribe a drug that issues a warning and overrule the warning. Check that the system requires the user to provide information explaining why the warning was overruled.</a:t>
            </a:r>
            <a:endParaRPr sz="2000"/>
          </a:p>
          <a:p>
            <a:pPr indent="0" lvl="0" marL="0" marR="0" rtl="0" algn="l">
              <a:lnSpc>
                <a:spcPct val="100000"/>
              </a:lnSpc>
              <a:spcBef>
                <a:spcPts val="600"/>
              </a:spcBef>
              <a:spcAft>
                <a:spcPts val="0"/>
              </a:spcAft>
              <a:buNone/>
            </a:pPr>
            <a:r>
              <a:t/>
            </a:r>
            <a:endParaRPr sz="2000"/>
          </a:p>
        </p:txBody>
      </p:sp>
      <p:sp>
        <p:nvSpPr>
          <p:cNvPr id="147" name="Google Shape;147;p22"/>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23"/>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How Many Tests Do You Need?</a:t>
            </a:r>
            <a:endParaRPr/>
          </a:p>
        </p:txBody>
      </p:sp>
      <p:sp>
        <p:nvSpPr>
          <p:cNvPr id="153" name="Google Shape;153;p23"/>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0" lvl="0" marL="0" marR="0" rtl="0" algn="l">
              <a:lnSpc>
                <a:spcPct val="100000"/>
              </a:lnSpc>
              <a:spcBef>
                <a:spcPts val="600"/>
              </a:spcBef>
              <a:spcAft>
                <a:spcPts val="0"/>
              </a:spcAft>
              <a:buNone/>
            </a:pPr>
            <a:r>
              <a:rPr lang="en"/>
              <a:t>Testing a requirement does not mean writing a single test. </a:t>
            </a:r>
            <a:endParaRPr/>
          </a:p>
          <a:p>
            <a:pPr indent="-419100" lvl="0" marL="457200" marR="0" rtl="0" algn="l">
              <a:lnSpc>
                <a:spcPct val="100000"/>
              </a:lnSpc>
              <a:spcBef>
                <a:spcPts val="600"/>
              </a:spcBef>
              <a:spcAft>
                <a:spcPts val="0"/>
              </a:spcAft>
              <a:buSzPts val="3000"/>
              <a:buChar char="●"/>
            </a:pPr>
            <a:r>
              <a:rPr lang="en"/>
              <a:t>You normally have to write several tests to ensure that the requirement holds. </a:t>
            </a:r>
            <a:endParaRPr/>
          </a:p>
          <a:p>
            <a:pPr indent="-381000" lvl="1" marL="914400" marR="0" rtl="0" algn="l">
              <a:lnSpc>
                <a:spcPct val="100000"/>
              </a:lnSpc>
              <a:spcBef>
                <a:spcPts val="0"/>
              </a:spcBef>
              <a:spcAft>
                <a:spcPts val="0"/>
              </a:spcAft>
              <a:buSzPts val="2400"/>
              <a:buChar char="○"/>
            </a:pPr>
            <a:r>
              <a:rPr lang="en"/>
              <a:t>What are the different conditions that the requirement must hold under?</a:t>
            </a:r>
            <a:endParaRPr/>
          </a:p>
          <a:p>
            <a:pPr indent="-419100" lvl="0" marL="457200" marR="0" rtl="0" algn="l">
              <a:lnSpc>
                <a:spcPct val="100000"/>
              </a:lnSpc>
              <a:spcBef>
                <a:spcPts val="0"/>
              </a:spcBef>
              <a:spcAft>
                <a:spcPts val="0"/>
              </a:spcAft>
              <a:buSzPts val="3000"/>
              <a:buChar char="●"/>
            </a:pPr>
            <a:r>
              <a:rPr lang="en"/>
              <a:t>Maintain traceability links from tests to the requirements they cover.</a:t>
            </a:r>
            <a:endParaRPr/>
          </a:p>
        </p:txBody>
      </p:sp>
      <p:sp>
        <p:nvSpPr>
          <p:cNvPr id="154" name="Google Shape;154;p23"/>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Google Shape;159;p24"/>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Scenario Testing</a:t>
            </a:r>
            <a:endParaRPr/>
          </a:p>
        </p:txBody>
      </p:sp>
      <p:sp>
        <p:nvSpPr>
          <p:cNvPr id="160" name="Google Shape;160;p24"/>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0" lvl="0" marL="0" marR="0" rtl="0" algn="l">
              <a:lnSpc>
                <a:spcPct val="100000"/>
              </a:lnSpc>
              <a:spcBef>
                <a:spcPts val="600"/>
              </a:spcBef>
              <a:spcAft>
                <a:spcPts val="0"/>
              </a:spcAft>
              <a:buNone/>
            </a:pPr>
            <a:r>
              <a:rPr lang="en"/>
              <a:t>One method of deriving tests is to use </a:t>
            </a:r>
            <a:r>
              <a:rPr b="1" lang="en"/>
              <a:t>scenarios</a:t>
            </a:r>
            <a:r>
              <a:rPr lang="en"/>
              <a:t> to develop test cases.</a:t>
            </a:r>
            <a:endParaRPr/>
          </a:p>
          <a:p>
            <a:pPr indent="-419100" lvl="0" marL="457200" marR="0" rtl="0" algn="l">
              <a:lnSpc>
                <a:spcPct val="100000"/>
              </a:lnSpc>
              <a:spcBef>
                <a:spcPts val="600"/>
              </a:spcBef>
              <a:spcAft>
                <a:spcPts val="0"/>
              </a:spcAft>
              <a:buSzPts val="3000"/>
              <a:buChar char="●"/>
            </a:pPr>
            <a:r>
              <a:rPr lang="en"/>
              <a:t>Stories that describe one way in which a system might be used.</a:t>
            </a:r>
            <a:endParaRPr/>
          </a:p>
          <a:p>
            <a:pPr indent="-381000" lvl="1" marL="914400" marR="0" rtl="0" algn="l">
              <a:lnSpc>
                <a:spcPct val="100000"/>
              </a:lnSpc>
              <a:spcBef>
                <a:spcPts val="0"/>
              </a:spcBef>
              <a:spcAft>
                <a:spcPts val="0"/>
              </a:spcAft>
              <a:buSzPts val="2400"/>
              <a:buChar char="○"/>
            </a:pPr>
            <a:r>
              <a:rPr lang="en"/>
              <a:t>Use case descriptions, user stories, sequences of user interactions.</a:t>
            </a:r>
            <a:endParaRPr/>
          </a:p>
          <a:p>
            <a:pPr indent="-419100" lvl="0" marL="457200" marR="0" rtl="0" algn="l">
              <a:lnSpc>
                <a:spcPct val="100000"/>
              </a:lnSpc>
              <a:spcBef>
                <a:spcPts val="0"/>
              </a:spcBef>
              <a:spcAft>
                <a:spcPts val="0"/>
              </a:spcAft>
              <a:buSzPts val="3000"/>
              <a:buChar char="●"/>
            </a:pPr>
            <a:r>
              <a:rPr lang="en"/>
              <a:t>Stories should be complex and credible.</a:t>
            </a:r>
            <a:endParaRPr/>
          </a:p>
          <a:p>
            <a:pPr indent="-381000" lvl="1" marL="914400" marR="0" rtl="0" algn="l">
              <a:lnSpc>
                <a:spcPct val="100000"/>
              </a:lnSpc>
              <a:spcBef>
                <a:spcPts val="0"/>
              </a:spcBef>
              <a:spcAft>
                <a:spcPts val="0"/>
              </a:spcAft>
              <a:buSzPts val="2400"/>
              <a:buChar char="○"/>
            </a:pPr>
            <a:r>
              <a:rPr lang="en"/>
              <a:t>Could happen in the real world, and involves complex use of the program.</a:t>
            </a:r>
            <a:endParaRPr/>
          </a:p>
          <a:p>
            <a:pPr indent="-419100" lvl="0" marL="457200" marR="0" rtl="0" algn="l">
              <a:lnSpc>
                <a:spcPct val="100000"/>
              </a:lnSpc>
              <a:spcBef>
                <a:spcPts val="0"/>
              </a:spcBef>
              <a:spcAft>
                <a:spcPts val="0"/>
              </a:spcAft>
              <a:buSzPts val="3000"/>
              <a:buChar char="●"/>
            </a:pPr>
            <a:r>
              <a:rPr lang="en"/>
              <a:t>Should be easy to evaluate.</a:t>
            </a:r>
            <a:endParaRPr/>
          </a:p>
          <a:p>
            <a:pPr indent="-381000" lvl="1" marL="914400" marR="0" rtl="0" algn="l">
              <a:lnSpc>
                <a:spcPct val="100000"/>
              </a:lnSpc>
              <a:spcBef>
                <a:spcPts val="0"/>
              </a:spcBef>
              <a:spcAft>
                <a:spcPts val="0"/>
              </a:spcAft>
              <a:buSzPts val="2400"/>
              <a:buChar char="○"/>
            </a:pPr>
            <a:r>
              <a:rPr lang="en"/>
              <a:t>Scenarios are complex.</a:t>
            </a:r>
            <a:endParaRPr/>
          </a:p>
        </p:txBody>
      </p:sp>
      <p:sp>
        <p:nvSpPr>
          <p:cNvPr id="161" name="Google Shape;161;p24"/>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Google Shape;166;p25"/>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Scenario Example</a:t>
            </a:r>
            <a:endParaRPr/>
          </a:p>
        </p:txBody>
      </p:sp>
      <p:sp>
        <p:nvSpPr>
          <p:cNvPr id="167" name="Google Shape;167;p25"/>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b="1" lang="en"/>
              <a:t>For a Word Processor:</a:t>
            </a:r>
            <a:endParaRPr b="1"/>
          </a:p>
          <a:p>
            <a:pPr indent="-381000" lvl="0" marL="457200" rtl="0" algn="l">
              <a:spcBef>
                <a:spcPts val="0"/>
              </a:spcBef>
              <a:spcAft>
                <a:spcPts val="0"/>
              </a:spcAft>
              <a:buSzPts val="2400"/>
              <a:buChar char="●"/>
            </a:pPr>
            <a:r>
              <a:rPr lang="en" sz="2400"/>
              <a:t>Anne is helping her daughter prepare her Girl Scout newsletter. The Girl Scouts do not mandate the content of a newsletter, but do impose requirements on the format, including the placement of logos. She positions the Girl Scout and “Girl Scout Cookie” logos in the required positions, then creates a two-column format for stories about the local group. Each story has a 18-point, bold Arial title and 12-point Arial text. She then fills in the contents of the stories. When she prints the newsletter, it appears identical to the “Print Preview” in the program.</a:t>
            </a:r>
            <a:endParaRPr sz="2400"/>
          </a:p>
        </p:txBody>
      </p:sp>
      <p:sp>
        <p:nvSpPr>
          <p:cNvPr id="168" name="Google Shape;168;p25"/>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sp>
        <p:nvSpPr>
          <p:cNvPr id="173" name="Google Shape;173;p26"/>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Word Processor - Features Tested</a:t>
            </a:r>
            <a:endParaRPr/>
          </a:p>
        </p:txBody>
      </p:sp>
      <p:sp>
        <p:nvSpPr>
          <p:cNvPr id="174" name="Google Shape;174;p26"/>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This single scenario would test:</a:t>
            </a:r>
            <a:endParaRPr/>
          </a:p>
          <a:p>
            <a:pPr indent="-419100" lvl="0" marL="457200" rtl="0" algn="l">
              <a:spcBef>
                <a:spcPts val="600"/>
              </a:spcBef>
              <a:spcAft>
                <a:spcPts val="0"/>
              </a:spcAft>
              <a:buSzPts val="3000"/>
              <a:buChar char="●"/>
            </a:pPr>
            <a:r>
              <a:rPr lang="en"/>
              <a:t>Graphic importation</a:t>
            </a:r>
            <a:endParaRPr/>
          </a:p>
          <a:p>
            <a:pPr indent="-419100" lvl="0" marL="457200" rtl="0" algn="l">
              <a:spcBef>
                <a:spcPts val="0"/>
              </a:spcBef>
              <a:spcAft>
                <a:spcPts val="0"/>
              </a:spcAft>
              <a:buSzPts val="3000"/>
              <a:buChar char="●"/>
            </a:pPr>
            <a:r>
              <a:rPr lang="en"/>
              <a:t>Graphic placement</a:t>
            </a:r>
            <a:endParaRPr/>
          </a:p>
          <a:p>
            <a:pPr indent="-381000" lvl="1" marL="914400" rtl="0" algn="l">
              <a:spcBef>
                <a:spcPts val="0"/>
              </a:spcBef>
              <a:spcAft>
                <a:spcPts val="0"/>
              </a:spcAft>
              <a:buSzPts val="2400"/>
              <a:buChar char="○"/>
            </a:pPr>
            <a:r>
              <a:rPr lang="en"/>
              <a:t>This scenario is from a real product, and did find a fault where a graphic could not be placed in a small zone in the upper-right corner.</a:t>
            </a:r>
            <a:endParaRPr/>
          </a:p>
          <a:p>
            <a:pPr indent="-419100" lvl="0" marL="457200" rtl="0" algn="l">
              <a:spcBef>
                <a:spcPts val="0"/>
              </a:spcBef>
              <a:spcAft>
                <a:spcPts val="0"/>
              </a:spcAft>
              <a:buSzPts val="3000"/>
              <a:buChar char="●"/>
            </a:pPr>
            <a:r>
              <a:rPr lang="en"/>
              <a:t>Creation of multi-column layout</a:t>
            </a:r>
            <a:endParaRPr/>
          </a:p>
          <a:p>
            <a:pPr indent="-419100" lvl="0" marL="457200" rtl="0" algn="l">
              <a:spcBef>
                <a:spcPts val="0"/>
              </a:spcBef>
              <a:spcAft>
                <a:spcPts val="0"/>
              </a:spcAft>
              <a:buSzPts val="3000"/>
              <a:buChar char="●"/>
            </a:pPr>
            <a:r>
              <a:rPr lang="en"/>
              <a:t>Font styling and size changes</a:t>
            </a:r>
            <a:endParaRPr/>
          </a:p>
          <a:p>
            <a:pPr indent="-419100" lvl="0" marL="457200" rtl="0" algn="l">
              <a:spcBef>
                <a:spcPts val="0"/>
              </a:spcBef>
              <a:spcAft>
                <a:spcPts val="0"/>
              </a:spcAft>
              <a:buSzPts val="3000"/>
              <a:buChar char="●"/>
            </a:pPr>
            <a:r>
              <a:rPr lang="en"/>
              <a:t>Conformance of Print Preview to final product</a:t>
            </a:r>
            <a:endParaRPr/>
          </a:p>
        </p:txBody>
      </p:sp>
      <p:sp>
        <p:nvSpPr>
          <p:cNvPr id="175" name="Google Shape;175;p26"/>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sp>
        <p:nvSpPr>
          <p:cNvPr id="180" name="Google Shape;180;p27"/>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Scenario Example</a:t>
            </a:r>
            <a:endParaRPr/>
          </a:p>
        </p:txBody>
      </p:sp>
      <p:sp>
        <p:nvSpPr>
          <p:cNvPr id="181" name="Google Shape;181;p27"/>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0" lvl="0" marL="0" marR="0" rtl="0" algn="l">
              <a:lnSpc>
                <a:spcPct val="100000"/>
              </a:lnSpc>
              <a:spcBef>
                <a:spcPts val="600"/>
              </a:spcBef>
              <a:spcAft>
                <a:spcPts val="0"/>
              </a:spcAft>
              <a:buNone/>
            </a:pPr>
            <a:r>
              <a:rPr b="1" lang="en" sz="2000"/>
              <a:t>For the patient management system:</a:t>
            </a:r>
            <a:endParaRPr b="1" sz="2000"/>
          </a:p>
          <a:p>
            <a:pPr indent="0" lvl="0" marL="0" marR="0" rtl="0" algn="l">
              <a:lnSpc>
                <a:spcPct val="100000"/>
              </a:lnSpc>
              <a:spcBef>
                <a:spcPts val="600"/>
              </a:spcBef>
              <a:spcAft>
                <a:spcPts val="0"/>
              </a:spcAft>
              <a:buNone/>
            </a:pPr>
            <a:r>
              <a:rPr lang="en" sz="1800"/>
              <a:t>Kate is a nurse. One of her responsibilities is to visit patients at home to check on the progress of their treatment. On a day for home visits, Kate logs into the PMS and uses it to print her schedule of home visits for that day, along with summary information about the patients to be visited. She requests that the records for these patients be downloaded to her tablet. She is prompted for her password to encrypt the records for the tablet.</a:t>
            </a:r>
            <a:endParaRPr sz="1800"/>
          </a:p>
          <a:p>
            <a:pPr indent="0" lvl="0" marL="0" marR="0" rtl="0" algn="l">
              <a:lnSpc>
                <a:spcPct val="100000"/>
              </a:lnSpc>
              <a:spcBef>
                <a:spcPts val="600"/>
              </a:spcBef>
              <a:spcAft>
                <a:spcPts val="0"/>
              </a:spcAft>
              <a:buNone/>
            </a:pPr>
            <a:r>
              <a:rPr lang="en" sz="1800"/>
              <a:t>One of the patients, Jim, is being treated for depression. Jim feels that the medicine is keeping him awake at night. Kate looks up Jim’s record and is prompted for her key phrase to decrypt the record. She checks the drug prescribed and queries its side effects. She notes the problem in Jim’s record and enters a prompt to call him when she gets back to the office to schedule an appointment with a physician. The system re-encrypts Jim’s record.</a:t>
            </a:r>
            <a:endParaRPr sz="1800"/>
          </a:p>
          <a:p>
            <a:pPr indent="0" lvl="0" marL="0" marR="0" rtl="0" algn="l">
              <a:lnSpc>
                <a:spcPct val="100000"/>
              </a:lnSpc>
              <a:spcBef>
                <a:spcPts val="600"/>
              </a:spcBef>
              <a:spcAft>
                <a:spcPts val="0"/>
              </a:spcAft>
              <a:buNone/>
            </a:pPr>
            <a:r>
              <a:rPr lang="en" sz="1800"/>
              <a:t>After finishing her consultations, Kate uploads her records to the database. The system generates a call list for Kate of those patients who need to schedule a follow-up appointment. </a:t>
            </a:r>
            <a:endParaRPr sz="1800"/>
          </a:p>
        </p:txBody>
      </p:sp>
      <p:sp>
        <p:nvSpPr>
          <p:cNvPr id="182" name="Google Shape;182;p27"/>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 name="Shape 55"/>
        <p:cNvGrpSpPr/>
        <p:nvPr/>
      </p:nvGrpSpPr>
      <p:grpSpPr>
        <a:xfrm>
          <a:off x="0" y="0"/>
          <a:ext cx="0" cy="0"/>
          <a:chOff x="0" y="0"/>
          <a:chExt cx="0" cy="0"/>
        </a:xfrm>
      </p:grpSpPr>
      <p:sp>
        <p:nvSpPr>
          <p:cNvPr id="56" name="Google Shape;56;p10"/>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Today’s Goals</a:t>
            </a:r>
            <a:endParaRPr/>
          </a:p>
        </p:txBody>
      </p:sp>
      <p:sp>
        <p:nvSpPr>
          <p:cNvPr id="57" name="Google Shape;57;p10"/>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Discuss the importance of writing test cases for the requirements.</a:t>
            </a:r>
            <a:endParaRPr/>
          </a:p>
          <a:p>
            <a:pPr indent="-381000" lvl="1" marL="914400" rtl="0" algn="l">
              <a:spcBef>
                <a:spcPts val="0"/>
              </a:spcBef>
              <a:spcAft>
                <a:spcPts val="0"/>
              </a:spcAft>
              <a:buSzPts val="2400"/>
              <a:buChar char="○"/>
            </a:pPr>
            <a:r>
              <a:rPr lang="en"/>
              <a:t>Help write better requirements</a:t>
            </a:r>
            <a:endParaRPr/>
          </a:p>
          <a:p>
            <a:pPr indent="-381000" lvl="1" marL="914400" rtl="0" algn="l">
              <a:spcBef>
                <a:spcPts val="0"/>
              </a:spcBef>
              <a:spcAft>
                <a:spcPts val="0"/>
              </a:spcAft>
              <a:buSzPts val="2400"/>
              <a:buChar char="○"/>
            </a:pPr>
            <a:r>
              <a:rPr lang="en"/>
              <a:t>Verification and Validation</a:t>
            </a:r>
            <a:endParaRPr/>
          </a:p>
          <a:p>
            <a:pPr indent="-419100" lvl="0" marL="457200" rtl="0" algn="l">
              <a:spcBef>
                <a:spcPts val="0"/>
              </a:spcBef>
              <a:spcAft>
                <a:spcPts val="0"/>
              </a:spcAft>
              <a:buSzPts val="3000"/>
              <a:buChar char="●"/>
            </a:pPr>
            <a:r>
              <a:rPr lang="en"/>
              <a:t>How to come up with those test cases.</a:t>
            </a:r>
            <a:endParaRPr/>
          </a:p>
          <a:p>
            <a:pPr indent="-419100" lvl="0" marL="457200" rtl="0" algn="l">
              <a:spcBef>
                <a:spcPts val="0"/>
              </a:spcBef>
              <a:spcAft>
                <a:spcPts val="0"/>
              </a:spcAft>
              <a:buSzPts val="3000"/>
              <a:buChar char="●"/>
            </a:pPr>
            <a:r>
              <a:rPr lang="en"/>
              <a:t>How to refine requirements to be testable.</a:t>
            </a:r>
            <a:endParaRPr/>
          </a:p>
        </p:txBody>
      </p:sp>
      <p:sp>
        <p:nvSpPr>
          <p:cNvPr id="58" name="Google Shape;58;p10"/>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 name="Shape 186"/>
        <p:cNvGrpSpPr/>
        <p:nvPr/>
      </p:nvGrpSpPr>
      <p:grpSpPr>
        <a:xfrm>
          <a:off x="0" y="0"/>
          <a:ext cx="0" cy="0"/>
          <a:chOff x="0" y="0"/>
          <a:chExt cx="0" cy="0"/>
        </a:xfrm>
      </p:grpSpPr>
      <p:sp>
        <p:nvSpPr>
          <p:cNvPr id="187" name="Google Shape;187;p28"/>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Patient System - Features Tested</a:t>
            </a:r>
            <a:endParaRPr/>
          </a:p>
        </p:txBody>
      </p:sp>
      <p:sp>
        <p:nvSpPr>
          <p:cNvPr id="188" name="Google Shape;188;p28"/>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0" lvl="0" marL="0" marR="0" rtl="0" algn="l">
              <a:lnSpc>
                <a:spcPct val="100000"/>
              </a:lnSpc>
              <a:spcBef>
                <a:spcPts val="600"/>
              </a:spcBef>
              <a:spcAft>
                <a:spcPts val="0"/>
              </a:spcAft>
              <a:buNone/>
            </a:pPr>
            <a:r>
              <a:rPr lang="en"/>
              <a:t>This single scenario would test:</a:t>
            </a:r>
            <a:endParaRPr/>
          </a:p>
          <a:p>
            <a:pPr indent="-419100" lvl="0" marL="457200" marR="0" rtl="0" algn="l">
              <a:lnSpc>
                <a:spcPct val="100000"/>
              </a:lnSpc>
              <a:spcBef>
                <a:spcPts val="600"/>
              </a:spcBef>
              <a:spcAft>
                <a:spcPts val="0"/>
              </a:spcAft>
              <a:buSzPts val="3000"/>
              <a:buChar char="●"/>
            </a:pPr>
            <a:r>
              <a:rPr lang="en"/>
              <a:t>Authentication</a:t>
            </a:r>
            <a:endParaRPr/>
          </a:p>
          <a:p>
            <a:pPr indent="-419100" lvl="0" marL="457200" marR="0" rtl="0" algn="l">
              <a:lnSpc>
                <a:spcPct val="100000"/>
              </a:lnSpc>
              <a:spcBef>
                <a:spcPts val="0"/>
              </a:spcBef>
              <a:spcAft>
                <a:spcPts val="0"/>
              </a:spcAft>
              <a:buSzPts val="3000"/>
              <a:buChar char="●"/>
            </a:pPr>
            <a:r>
              <a:rPr lang="en"/>
              <a:t>Downloading to a mobile device and uploading changes</a:t>
            </a:r>
            <a:endParaRPr/>
          </a:p>
          <a:p>
            <a:pPr indent="-419100" lvl="0" marL="457200" marR="0" rtl="0" algn="l">
              <a:lnSpc>
                <a:spcPct val="100000"/>
              </a:lnSpc>
              <a:spcBef>
                <a:spcPts val="0"/>
              </a:spcBef>
              <a:spcAft>
                <a:spcPts val="0"/>
              </a:spcAft>
              <a:buSzPts val="3000"/>
              <a:buChar char="●"/>
            </a:pPr>
            <a:r>
              <a:rPr lang="en"/>
              <a:t>Home visit scheduling</a:t>
            </a:r>
            <a:endParaRPr/>
          </a:p>
          <a:p>
            <a:pPr indent="-419100" lvl="0" marL="457200" marR="0" rtl="0" algn="l">
              <a:lnSpc>
                <a:spcPct val="100000"/>
              </a:lnSpc>
              <a:spcBef>
                <a:spcPts val="0"/>
              </a:spcBef>
              <a:spcAft>
                <a:spcPts val="0"/>
              </a:spcAft>
              <a:buSzPts val="3000"/>
              <a:buChar char="●"/>
            </a:pPr>
            <a:r>
              <a:rPr lang="en"/>
              <a:t>Encryption and decryption of patient records on a mobile device</a:t>
            </a:r>
            <a:endParaRPr/>
          </a:p>
          <a:p>
            <a:pPr indent="-419100" lvl="0" marL="457200" marR="0" rtl="0" algn="l">
              <a:lnSpc>
                <a:spcPct val="100000"/>
              </a:lnSpc>
              <a:spcBef>
                <a:spcPts val="0"/>
              </a:spcBef>
              <a:spcAft>
                <a:spcPts val="0"/>
              </a:spcAft>
              <a:buSzPts val="3000"/>
              <a:buChar char="●"/>
            </a:pPr>
            <a:r>
              <a:rPr lang="en"/>
              <a:t>Record retrieval and modification</a:t>
            </a:r>
            <a:endParaRPr/>
          </a:p>
          <a:p>
            <a:pPr indent="-419100" lvl="0" marL="457200" marR="0" rtl="0" algn="l">
              <a:lnSpc>
                <a:spcPct val="100000"/>
              </a:lnSpc>
              <a:spcBef>
                <a:spcPts val="0"/>
              </a:spcBef>
              <a:spcAft>
                <a:spcPts val="0"/>
              </a:spcAft>
              <a:buSzPts val="3000"/>
              <a:buChar char="●"/>
            </a:pPr>
            <a:r>
              <a:rPr lang="en"/>
              <a:t>Links with drug database</a:t>
            </a:r>
            <a:endParaRPr/>
          </a:p>
          <a:p>
            <a:pPr indent="-419100" lvl="0" marL="457200" marR="0" rtl="0" algn="l">
              <a:lnSpc>
                <a:spcPct val="100000"/>
              </a:lnSpc>
              <a:spcBef>
                <a:spcPts val="0"/>
              </a:spcBef>
              <a:spcAft>
                <a:spcPts val="0"/>
              </a:spcAft>
              <a:buSzPts val="3000"/>
              <a:buChar char="●"/>
            </a:pPr>
            <a:r>
              <a:rPr lang="en"/>
              <a:t>System for call prompting</a:t>
            </a:r>
            <a:endParaRPr/>
          </a:p>
          <a:p>
            <a:pPr indent="0" lvl="0" marL="0" marR="0" rtl="0" algn="l">
              <a:lnSpc>
                <a:spcPct val="100000"/>
              </a:lnSpc>
              <a:spcBef>
                <a:spcPts val="600"/>
              </a:spcBef>
              <a:spcAft>
                <a:spcPts val="0"/>
              </a:spcAft>
              <a:buNone/>
            </a:pPr>
            <a:r>
              <a:t/>
            </a:r>
            <a:endParaRPr sz="2800"/>
          </a:p>
        </p:txBody>
      </p:sp>
      <p:sp>
        <p:nvSpPr>
          <p:cNvPr id="189" name="Google Shape;189;p28"/>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 name="Shape 193"/>
        <p:cNvGrpSpPr/>
        <p:nvPr/>
      </p:nvGrpSpPr>
      <p:grpSpPr>
        <a:xfrm>
          <a:off x="0" y="0"/>
          <a:ext cx="0" cy="0"/>
          <a:chOff x="0" y="0"/>
          <a:chExt cx="0" cy="0"/>
        </a:xfrm>
      </p:grpSpPr>
      <p:sp>
        <p:nvSpPr>
          <p:cNvPr id="194" name="Google Shape;194;p29"/>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Why Use Scenario Tests?</a:t>
            </a:r>
            <a:endParaRPr/>
          </a:p>
        </p:txBody>
      </p:sp>
      <p:sp>
        <p:nvSpPr>
          <p:cNvPr id="195" name="Google Shape;195;p29"/>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Learn the product.</a:t>
            </a:r>
            <a:endParaRPr/>
          </a:p>
          <a:p>
            <a:pPr indent="-381000" lvl="1" marL="914400" rtl="0" algn="l">
              <a:spcBef>
                <a:spcPts val="0"/>
              </a:spcBef>
              <a:spcAft>
                <a:spcPts val="0"/>
              </a:spcAft>
              <a:buSzPts val="2400"/>
              <a:buChar char="○"/>
            </a:pPr>
            <a:r>
              <a:rPr lang="en"/>
              <a:t>People learn by investigating by themselves.</a:t>
            </a:r>
            <a:endParaRPr/>
          </a:p>
          <a:p>
            <a:pPr indent="-419100" lvl="0" marL="457200" rtl="0" algn="l">
              <a:spcBef>
                <a:spcPts val="0"/>
              </a:spcBef>
              <a:spcAft>
                <a:spcPts val="0"/>
              </a:spcAft>
              <a:buSzPts val="3000"/>
              <a:buChar char="●"/>
            </a:pPr>
            <a:r>
              <a:rPr lang="en"/>
              <a:t>Connect testing to requirements.</a:t>
            </a:r>
            <a:endParaRPr/>
          </a:p>
          <a:p>
            <a:pPr indent="-381000" lvl="1" marL="914400" rtl="0" algn="l">
              <a:spcBef>
                <a:spcPts val="0"/>
              </a:spcBef>
              <a:spcAft>
                <a:spcPts val="0"/>
              </a:spcAft>
              <a:buSzPts val="2400"/>
              <a:buChar char="○"/>
            </a:pPr>
            <a:r>
              <a:rPr lang="en"/>
              <a:t>Complex tests are built by designing a test that runs through a series of use cases.</a:t>
            </a:r>
            <a:endParaRPr/>
          </a:p>
          <a:p>
            <a:pPr indent="-419100" lvl="0" marL="457200" rtl="0" algn="l">
              <a:spcBef>
                <a:spcPts val="0"/>
              </a:spcBef>
              <a:spcAft>
                <a:spcPts val="0"/>
              </a:spcAft>
              <a:buSzPts val="3000"/>
              <a:buChar char="●"/>
            </a:pPr>
            <a:r>
              <a:rPr lang="en"/>
              <a:t>Expose failures to deliver desired benefits.</a:t>
            </a:r>
            <a:endParaRPr/>
          </a:p>
          <a:p>
            <a:pPr indent="-381000" lvl="1" marL="914400" rtl="0" algn="l">
              <a:spcBef>
                <a:spcPts val="0"/>
              </a:spcBef>
              <a:spcAft>
                <a:spcPts val="0"/>
              </a:spcAft>
              <a:buSzPts val="2400"/>
              <a:buChar char="○"/>
            </a:pPr>
            <a:r>
              <a:rPr lang="en"/>
              <a:t>Scenarios are end-to-end checks on a benefit a program is supposed to deliver.</a:t>
            </a:r>
            <a:endParaRPr/>
          </a:p>
          <a:p>
            <a:pPr indent="-381000" lvl="1" marL="914400" rtl="0" algn="l">
              <a:spcBef>
                <a:spcPts val="0"/>
              </a:spcBef>
              <a:spcAft>
                <a:spcPts val="0"/>
              </a:spcAft>
              <a:buSzPts val="2400"/>
              <a:buChar char="○"/>
            </a:pPr>
            <a:r>
              <a:rPr lang="en"/>
              <a:t>Tests of individual features are not designed to provide this kind of check.</a:t>
            </a:r>
            <a:endParaRPr/>
          </a:p>
        </p:txBody>
      </p:sp>
      <p:sp>
        <p:nvSpPr>
          <p:cNvPr id="196" name="Google Shape;196;p29"/>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0" name="Shape 200"/>
        <p:cNvGrpSpPr/>
        <p:nvPr/>
      </p:nvGrpSpPr>
      <p:grpSpPr>
        <a:xfrm>
          <a:off x="0" y="0"/>
          <a:ext cx="0" cy="0"/>
          <a:chOff x="0" y="0"/>
          <a:chExt cx="0" cy="0"/>
        </a:xfrm>
      </p:grpSpPr>
      <p:sp>
        <p:nvSpPr>
          <p:cNvPr id="201" name="Google Shape;201;p30"/>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Why Use Scenario Tests?</a:t>
            </a:r>
            <a:endParaRPr/>
          </a:p>
        </p:txBody>
      </p:sp>
      <p:sp>
        <p:nvSpPr>
          <p:cNvPr id="202" name="Google Shape;202;p30"/>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Explore expert use of the program.</a:t>
            </a:r>
            <a:endParaRPr/>
          </a:p>
          <a:p>
            <a:pPr indent="-381000" lvl="1" marL="914400" rtl="0" algn="l">
              <a:spcBef>
                <a:spcPts val="0"/>
              </a:spcBef>
              <a:spcAft>
                <a:spcPts val="0"/>
              </a:spcAft>
              <a:buSzPts val="2400"/>
              <a:buChar char="○"/>
            </a:pPr>
            <a:r>
              <a:rPr lang="en"/>
              <a:t>People use programs differently over time.</a:t>
            </a:r>
            <a:endParaRPr/>
          </a:p>
          <a:p>
            <a:pPr indent="-381000" lvl="1" marL="914400" rtl="0" algn="l">
              <a:spcBef>
                <a:spcPts val="0"/>
              </a:spcBef>
              <a:spcAft>
                <a:spcPts val="0"/>
              </a:spcAft>
              <a:buSzPts val="2400"/>
              <a:buChar char="○"/>
            </a:pPr>
            <a:r>
              <a:rPr lang="en"/>
              <a:t>Scenarios can change over time, reflecting testers growth in experience.</a:t>
            </a:r>
            <a:endParaRPr/>
          </a:p>
          <a:p>
            <a:pPr indent="-419100" lvl="0" marL="457200" rtl="0" algn="l">
              <a:spcBef>
                <a:spcPts val="0"/>
              </a:spcBef>
              <a:spcAft>
                <a:spcPts val="0"/>
              </a:spcAft>
              <a:buSzPts val="3000"/>
              <a:buChar char="●"/>
            </a:pPr>
            <a:r>
              <a:rPr lang="en"/>
              <a:t>Bring requirements-related issues to the surface, which might involve reopening old requirements discussions (with new data) or surfacing not-yet-identified requirements.</a:t>
            </a:r>
            <a:endParaRPr/>
          </a:p>
          <a:p>
            <a:pPr indent="-381000" lvl="1" marL="914400" rtl="0" algn="l">
              <a:spcBef>
                <a:spcPts val="0"/>
              </a:spcBef>
              <a:spcAft>
                <a:spcPts val="0"/>
              </a:spcAft>
              <a:buSzPts val="2400"/>
              <a:buChar char="○"/>
            </a:pPr>
            <a:r>
              <a:rPr lang="en"/>
              <a:t>Scenario tests can highlight requirement issues or areas that were glossed over.</a:t>
            </a:r>
            <a:endParaRPr/>
          </a:p>
          <a:p>
            <a:pPr indent="-381000" lvl="1" marL="914400" rtl="0" algn="l">
              <a:spcBef>
                <a:spcPts val="0"/>
              </a:spcBef>
              <a:spcAft>
                <a:spcPts val="0"/>
              </a:spcAft>
              <a:buSzPts val="2400"/>
              <a:buChar char="○"/>
            </a:pPr>
            <a:r>
              <a:rPr lang="en"/>
              <a:t>Scenarios are an early warning system for requirement problems.</a:t>
            </a:r>
            <a:endParaRPr/>
          </a:p>
        </p:txBody>
      </p:sp>
      <p:sp>
        <p:nvSpPr>
          <p:cNvPr id="203" name="Google Shape;203;p30"/>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7" name="Shape 207"/>
        <p:cNvGrpSpPr/>
        <p:nvPr/>
      </p:nvGrpSpPr>
      <p:grpSpPr>
        <a:xfrm>
          <a:off x="0" y="0"/>
          <a:ext cx="0" cy="0"/>
          <a:chOff x="0" y="0"/>
          <a:chExt cx="0" cy="0"/>
        </a:xfrm>
      </p:grpSpPr>
      <p:sp>
        <p:nvSpPr>
          <p:cNvPr id="208" name="Google Shape;208;p31"/>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Outcomes of Scenario Testing</a:t>
            </a:r>
            <a:endParaRPr/>
          </a:p>
        </p:txBody>
      </p:sp>
      <p:sp>
        <p:nvSpPr>
          <p:cNvPr id="209" name="Google Shape;209;p31"/>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SzPts val="3000"/>
              <a:buChar char="●"/>
            </a:pPr>
            <a:r>
              <a:rPr lang="en"/>
              <a:t>Tester can take scenario and vary the inputs to test different outcomes.</a:t>
            </a:r>
            <a:endParaRPr/>
          </a:p>
          <a:p>
            <a:pPr indent="-419100" lvl="0" marL="457200" marR="0" rtl="0" algn="l">
              <a:lnSpc>
                <a:spcPct val="100000"/>
              </a:lnSpc>
              <a:spcBef>
                <a:spcPts val="0"/>
              </a:spcBef>
              <a:spcAft>
                <a:spcPts val="0"/>
              </a:spcAft>
              <a:buSzPts val="3000"/>
              <a:buChar char="●"/>
            </a:pPr>
            <a:r>
              <a:rPr lang="en"/>
              <a:t>Each scenario covers multiple requirements, and also ensures that combinations of requirements work correctly.</a:t>
            </a:r>
            <a:endParaRPr/>
          </a:p>
          <a:p>
            <a:pPr indent="-419100" lvl="0" marL="457200" marR="0" rtl="0" algn="l">
              <a:lnSpc>
                <a:spcPct val="100000"/>
              </a:lnSpc>
              <a:spcBef>
                <a:spcPts val="0"/>
              </a:spcBef>
              <a:spcAft>
                <a:spcPts val="0"/>
              </a:spcAft>
              <a:buSzPts val="3000"/>
              <a:buChar char="●"/>
            </a:pPr>
            <a:r>
              <a:rPr lang="en"/>
              <a:t>Warning - </a:t>
            </a:r>
            <a:endParaRPr/>
          </a:p>
          <a:p>
            <a:pPr indent="-381000" lvl="1" marL="914400" marR="0" rtl="0" algn="l">
              <a:lnSpc>
                <a:spcPct val="100000"/>
              </a:lnSpc>
              <a:spcBef>
                <a:spcPts val="0"/>
              </a:spcBef>
              <a:spcAft>
                <a:spcPts val="0"/>
              </a:spcAft>
              <a:buSzPts val="2400"/>
              <a:buChar char="○"/>
            </a:pPr>
            <a:r>
              <a:rPr lang="en"/>
              <a:t>Traceability is difficult. Need to maintain careful links from scenarios to requirements. </a:t>
            </a:r>
            <a:endParaRPr/>
          </a:p>
          <a:p>
            <a:pPr indent="-381000" lvl="1" marL="914400" marR="0" rtl="0" algn="l">
              <a:lnSpc>
                <a:spcPct val="100000"/>
              </a:lnSpc>
              <a:spcBef>
                <a:spcPts val="0"/>
              </a:spcBef>
              <a:spcAft>
                <a:spcPts val="0"/>
              </a:spcAft>
              <a:buSzPts val="2400"/>
              <a:buChar char="○"/>
            </a:pPr>
            <a:r>
              <a:rPr lang="en"/>
              <a:t>Need to ensure that all outcomes of software features are tested.</a:t>
            </a:r>
            <a:endParaRPr/>
          </a:p>
          <a:p>
            <a:pPr indent="-381000" lvl="1" marL="914400" marR="0" rtl="0" algn="l">
              <a:lnSpc>
                <a:spcPct val="100000"/>
              </a:lnSpc>
              <a:spcBef>
                <a:spcPts val="0"/>
              </a:spcBef>
              <a:spcAft>
                <a:spcPts val="0"/>
              </a:spcAft>
              <a:buSzPts val="2400"/>
              <a:buChar char="○"/>
            </a:pPr>
            <a:r>
              <a:rPr b="1" lang="en"/>
              <a:t>Good first step - great for brainstorming.</a:t>
            </a:r>
            <a:endParaRPr b="1"/>
          </a:p>
        </p:txBody>
      </p:sp>
      <p:sp>
        <p:nvSpPr>
          <p:cNvPr id="210" name="Google Shape;210;p31"/>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4" name="Shape 214"/>
        <p:cNvGrpSpPr/>
        <p:nvPr/>
      </p:nvGrpSpPr>
      <p:grpSpPr>
        <a:xfrm>
          <a:off x="0" y="0"/>
          <a:ext cx="0" cy="0"/>
          <a:chOff x="0" y="0"/>
          <a:chExt cx="0" cy="0"/>
        </a:xfrm>
      </p:grpSpPr>
      <p:sp>
        <p:nvSpPr>
          <p:cNvPr id="215" name="Google Shape;215;p32"/>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 Model of Testing</a:t>
            </a:r>
            <a:endParaRPr/>
          </a:p>
        </p:txBody>
      </p:sp>
      <p:sp>
        <p:nvSpPr>
          <p:cNvPr id="216" name="Google Shape;216;p32"/>
          <p:cNvSpPr/>
          <p:nvPr/>
        </p:nvSpPr>
        <p:spPr>
          <a:xfrm>
            <a:off x="457200" y="1987575"/>
            <a:ext cx="3360300" cy="9663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t>Requirement Specification</a:t>
            </a:r>
            <a:endParaRPr b="1" sz="1800"/>
          </a:p>
        </p:txBody>
      </p:sp>
      <p:sp>
        <p:nvSpPr>
          <p:cNvPr id="217" name="Google Shape;217;p32"/>
          <p:cNvSpPr/>
          <p:nvPr/>
        </p:nvSpPr>
        <p:spPr>
          <a:xfrm>
            <a:off x="457200" y="4394268"/>
            <a:ext cx="3360300" cy="9663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a:t>Test Cases</a:t>
            </a:r>
            <a:endParaRPr b="1" sz="2400"/>
          </a:p>
        </p:txBody>
      </p:sp>
      <p:cxnSp>
        <p:nvCxnSpPr>
          <p:cNvPr id="218" name="Google Shape;218;p32"/>
          <p:cNvCxnSpPr>
            <a:stCxn id="216" idx="2"/>
            <a:endCxn id="219" idx="0"/>
          </p:cNvCxnSpPr>
          <p:nvPr/>
        </p:nvCxnSpPr>
        <p:spPr>
          <a:xfrm>
            <a:off x="2137350" y="2953875"/>
            <a:ext cx="0" cy="483300"/>
          </a:xfrm>
          <a:prstGeom prst="straightConnector1">
            <a:avLst/>
          </a:prstGeom>
          <a:noFill/>
          <a:ln cap="flat" cmpd="sng" w="38100">
            <a:solidFill>
              <a:schemeClr val="dk2"/>
            </a:solidFill>
            <a:prstDash val="solid"/>
            <a:round/>
            <a:headEnd len="med" w="med" type="none"/>
            <a:tailEnd len="med" w="med" type="triangle"/>
          </a:ln>
        </p:spPr>
      </p:cxnSp>
      <p:cxnSp>
        <p:nvCxnSpPr>
          <p:cNvPr id="220" name="Google Shape;220;p32"/>
          <p:cNvCxnSpPr>
            <a:stCxn id="219" idx="2"/>
            <a:endCxn id="217" idx="0"/>
          </p:cNvCxnSpPr>
          <p:nvPr/>
        </p:nvCxnSpPr>
        <p:spPr>
          <a:xfrm>
            <a:off x="2137350" y="3941868"/>
            <a:ext cx="0" cy="452400"/>
          </a:xfrm>
          <a:prstGeom prst="straightConnector1">
            <a:avLst/>
          </a:prstGeom>
          <a:noFill/>
          <a:ln cap="flat" cmpd="sng" w="38100">
            <a:solidFill>
              <a:schemeClr val="dk2"/>
            </a:solidFill>
            <a:prstDash val="solid"/>
            <a:round/>
            <a:headEnd len="med" w="med" type="none"/>
            <a:tailEnd len="med" w="med" type="triangle"/>
          </a:ln>
        </p:spPr>
      </p:cxnSp>
      <p:sp>
        <p:nvSpPr>
          <p:cNvPr id="221" name="Google Shape;221;p32"/>
          <p:cNvSpPr txBox="1"/>
          <p:nvPr/>
        </p:nvSpPr>
        <p:spPr>
          <a:xfrm>
            <a:off x="4030575" y="1714500"/>
            <a:ext cx="4656300" cy="4592100"/>
          </a:xfrm>
          <a:prstGeom prst="rect">
            <a:avLst/>
          </a:prstGeom>
          <a:noFill/>
          <a:ln>
            <a:noFill/>
          </a:ln>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sz="2400"/>
              <a:t>Where we’re at: </a:t>
            </a:r>
            <a:endParaRPr sz="2400"/>
          </a:p>
          <a:p>
            <a:pPr indent="-342900" lvl="1" marL="914400" rtl="0" algn="l">
              <a:spcBef>
                <a:spcPts val="0"/>
              </a:spcBef>
              <a:spcAft>
                <a:spcPts val="0"/>
              </a:spcAft>
              <a:buSzPts val="1800"/>
              <a:buChar char="○"/>
            </a:pPr>
            <a:r>
              <a:rPr lang="en" sz="1800">
                <a:solidFill>
                  <a:schemeClr val="dk1"/>
                </a:solidFill>
              </a:rPr>
              <a:t>“Set up a patient record with no known allergies. Prescribe medication for allergies that are known to exist. Check that a warning message is not issued by the system.”</a:t>
            </a:r>
            <a:endParaRPr sz="1800"/>
          </a:p>
          <a:p>
            <a:pPr indent="-342900" lvl="1" marL="914400" rtl="0" algn="l">
              <a:spcBef>
                <a:spcPts val="0"/>
              </a:spcBef>
              <a:spcAft>
                <a:spcPts val="0"/>
              </a:spcAft>
              <a:buSzPts val="1800"/>
              <a:buChar char="○"/>
            </a:pPr>
            <a:r>
              <a:rPr lang="en" sz="1800"/>
              <a:t>Generic scenarios that can be used as the basis for test cases.</a:t>
            </a:r>
            <a:endParaRPr sz="1800"/>
          </a:p>
          <a:p>
            <a:pPr indent="-381000" lvl="0" marL="457200" rtl="0" algn="l">
              <a:spcBef>
                <a:spcPts val="0"/>
              </a:spcBef>
              <a:spcAft>
                <a:spcPts val="0"/>
              </a:spcAft>
              <a:buSzPts val="2400"/>
              <a:buChar char="●"/>
            </a:pPr>
            <a:r>
              <a:rPr lang="en" sz="2400"/>
              <a:t>We need concrete test cases that can be run.</a:t>
            </a:r>
            <a:endParaRPr sz="2400"/>
          </a:p>
          <a:p>
            <a:pPr indent="0" lvl="0" marL="0" rtl="0" algn="l">
              <a:spcBef>
                <a:spcPts val="0"/>
              </a:spcBef>
              <a:spcAft>
                <a:spcPts val="0"/>
              </a:spcAft>
              <a:buNone/>
            </a:pPr>
            <a:r>
              <a:t/>
            </a:r>
            <a:endParaRPr sz="1800"/>
          </a:p>
        </p:txBody>
      </p:sp>
      <p:sp>
        <p:nvSpPr>
          <p:cNvPr id="222" name="Google Shape;222;p32"/>
          <p:cNvSpPr txBox="1"/>
          <p:nvPr/>
        </p:nvSpPr>
        <p:spPr>
          <a:xfrm>
            <a:off x="1841886" y="3432338"/>
            <a:ext cx="591000" cy="483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3000"/>
              <a:t>?</a:t>
            </a:r>
            <a:endParaRPr b="1" sz="3000"/>
          </a:p>
        </p:txBody>
      </p:sp>
      <p:sp>
        <p:nvSpPr>
          <p:cNvPr id="223" name="Google Shape;223;p32"/>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7" name="Shape 227"/>
        <p:cNvGrpSpPr/>
        <p:nvPr/>
      </p:nvGrpSpPr>
      <p:grpSpPr>
        <a:xfrm>
          <a:off x="0" y="0"/>
          <a:ext cx="0" cy="0"/>
          <a:chOff x="0" y="0"/>
          <a:chExt cx="0" cy="0"/>
        </a:xfrm>
      </p:grpSpPr>
      <p:sp>
        <p:nvSpPr>
          <p:cNvPr id="228" name="Google Shape;228;p33"/>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Partitioning</a:t>
            </a:r>
            <a:endParaRPr/>
          </a:p>
        </p:txBody>
      </p:sp>
      <p:sp>
        <p:nvSpPr>
          <p:cNvPr id="229" name="Google Shape;229;p33"/>
          <p:cNvSpPr/>
          <p:nvPr/>
        </p:nvSpPr>
        <p:spPr>
          <a:xfrm>
            <a:off x="654675" y="1978850"/>
            <a:ext cx="3375900" cy="10197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t>Requirement Specification</a:t>
            </a:r>
            <a:endParaRPr b="1" sz="1800"/>
          </a:p>
        </p:txBody>
      </p:sp>
      <p:sp>
        <p:nvSpPr>
          <p:cNvPr id="230" name="Google Shape;230;p33"/>
          <p:cNvSpPr/>
          <p:nvPr/>
        </p:nvSpPr>
        <p:spPr>
          <a:xfrm>
            <a:off x="654675" y="4518990"/>
            <a:ext cx="3375900" cy="10197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a:t>Test Cases</a:t>
            </a:r>
            <a:endParaRPr b="1" sz="2400"/>
          </a:p>
        </p:txBody>
      </p:sp>
      <p:cxnSp>
        <p:nvCxnSpPr>
          <p:cNvPr id="231" name="Google Shape;231;p33"/>
          <p:cNvCxnSpPr>
            <a:stCxn id="229" idx="2"/>
            <a:endCxn id="232" idx="0"/>
          </p:cNvCxnSpPr>
          <p:nvPr/>
        </p:nvCxnSpPr>
        <p:spPr>
          <a:xfrm>
            <a:off x="2342625" y="2998550"/>
            <a:ext cx="0" cy="510300"/>
          </a:xfrm>
          <a:prstGeom prst="straightConnector1">
            <a:avLst/>
          </a:prstGeom>
          <a:noFill/>
          <a:ln cap="flat" cmpd="sng" w="38100">
            <a:solidFill>
              <a:schemeClr val="dk2"/>
            </a:solidFill>
            <a:prstDash val="solid"/>
            <a:round/>
            <a:headEnd len="med" w="med" type="none"/>
            <a:tailEnd len="med" w="med" type="triangle"/>
          </a:ln>
        </p:spPr>
      </p:cxnSp>
      <p:cxnSp>
        <p:nvCxnSpPr>
          <p:cNvPr id="233" name="Google Shape;233;p33"/>
          <p:cNvCxnSpPr>
            <a:stCxn id="232" idx="2"/>
            <a:endCxn id="230" idx="0"/>
          </p:cNvCxnSpPr>
          <p:nvPr/>
        </p:nvCxnSpPr>
        <p:spPr>
          <a:xfrm>
            <a:off x="2342625" y="4041390"/>
            <a:ext cx="0" cy="477600"/>
          </a:xfrm>
          <a:prstGeom prst="straightConnector1">
            <a:avLst/>
          </a:prstGeom>
          <a:noFill/>
          <a:ln cap="flat" cmpd="sng" w="38100">
            <a:solidFill>
              <a:schemeClr val="dk2"/>
            </a:solidFill>
            <a:prstDash val="solid"/>
            <a:round/>
            <a:headEnd len="med" w="med" type="none"/>
            <a:tailEnd len="med" w="med" type="triangle"/>
          </a:ln>
        </p:spPr>
      </p:cxnSp>
      <p:sp>
        <p:nvSpPr>
          <p:cNvPr id="234" name="Google Shape;234;p33"/>
          <p:cNvSpPr txBox="1"/>
          <p:nvPr/>
        </p:nvSpPr>
        <p:spPr>
          <a:xfrm>
            <a:off x="2045748" y="3503723"/>
            <a:ext cx="593700" cy="510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3000"/>
              <a:t>?</a:t>
            </a:r>
            <a:endParaRPr b="1" sz="3000"/>
          </a:p>
        </p:txBody>
      </p:sp>
      <p:sp>
        <p:nvSpPr>
          <p:cNvPr id="235" name="Google Shape;235;p33"/>
          <p:cNvSpPr txBox="1"/>
          <p:nvPr>
            <p:ph idx="2" type="body"/>
          </p:nvPr>
        </p:nvSpPr>
        <p:spPr>
          <a:xfrm>
            <a:off x="4175950" y="1600200"/>
            <a:ext cx="4510800" cy="4967700"/>
          </a:xfrm>
          <a:prstGeom prst="rect">
            <a:avLst/>
          </a:prstGeom>
        </p:spPr>
        <p:txBody>
          <a:bodyPr anchorCtr="0" anchor="t" bIns="91425" lIns="91425" spcFirstLastPara="1" rIns="91425" wrap="square" tIns="91425">
            <a:noAutofit/>
          </a:bodyPr>
          <a:lstStyle/>
          <a:p>
            <a:pPr indent="-381000" lvl="0" marL="457200" rtl="0" algn="l">
              <a:spcBef>
                <a:spcPts val="600"/>
              </a:spcBef>
              <a:spcAft>
                <a:spcPts val="0"/>
              </a:spcAft>
              <a:buSzPts val="2400"/>
              <a:buChar char="●"/>
            </a:pPr>
            <a:r>
              <a:rPr lang="en" sz="2400"/>
              <a:t>Functional testing is based on the idea of </a:t>
            </a:r>
            <a:r>
              <a:rPr b="1" lang="en" sz="2400"/>
              <a:t>partitioning</a:t>
            </a:r>
            <a:r>
              <a:rPr lang="en" sz="2400"/>
              <a:t>.</a:t>
            </a:r>
            <a:endParaRPr sz="2400"/>
          </a:p>
          <a:p>
            <a:pPr indent="-342900" lvl="1" marL="914400" rtl="0" algn="l">
              <a:spcBef>
                <a:spcPts val="0"/>
              </a:spcBef>
              <a:spcAft>
                <a:spcPts val="0"/>
              </a:spcAft>
              <a:buSzPts val="1800"/>
              <a:buChar char="○"/>
            </a:pPr>
            <a:r>
              <a:rPr lang="en" sz="1800"/>
              <a:t>You can’t actually test individual requirements in isolation. </a:t>
            </a:r>
            <a:endParaRPr sz="1800"/>
          </a:p>
          <a:p>
            <a:pPr indent="-342900" lvl="1" marL="914400" rtl="0" algn="l">
              <a:spcBef>
                <a:spcPts val="0"/>
              </a:spcBef>
              <a:spcAft>
                <a:spcPts val="0"/>
              </a:spcAft>
              <a:buSzPts val="1800"/>
              <a:buChar char="○"/>
            </a:pPr>
            <a:r>
              <a:rPr lang="en" sz="1800"/>
              <a:t>First, we need to partition the specification and software into features that can be tested.</a:t>
            </a:r>
            <a:endParaRPr sz="1800"/>
          </a:p>
          <a:p>
            <a:pPr indent="-342900" lvl="1" marL="914400" rtl="0" algn="l">
              <a:spcBef>
                <a:spcPts val="0"/>
              </a:spcBef>
              <a:spcAft>
                <a:spcPts val="0"/>
              </a:spcAft>
              <a:buSzPts val="1800"/>
              <a:buChar char="○"/>
            </a:pPr>
            <a:r>
              <a:rPr lang="en" sz="1800"/>
              <a:t>Not all inputs have the same effect.</a:t>
            </a:r>
            <a:endParaRPr sz="1800"/>
          </a:p>
          <a:p>
            <a:pPr indent="-342900" lvl="1" marL="914400" rtl="0" algn="l">
              <a:spcBef>
                <a:spcPts val="0"/>
              </a:spcBef>
              <a:spcAft>
                <a:spcPts val="0"/>
              </a:spcAft>
              <a:buSzPts val="1800"/>
              <a:buChar char="○"/>
            </a:pPr>
            <a:r>
              <a:rPr lang="en" sz="1800"/>
              <a:t>We can partition the outputs of a feature into the possible outcomes.</a:t>
            </a:r>
            <a:endParaRPr sz="1800"/>
          </a:p>
          <a:p>
            <a:pPr indent="-342900" lvl="2" marL="1371600" rtl="0" algn="l">
              <a:spcBef>
                <a:spcPts val="0"/>
              </a:spcBef>
              <a:spcAft>
                <a:spcPts val="0"/>
              </a:spcAft>
              <a:buSzPts val="1800"/>
              <a:buChar char="■"/>
            </a:pPr>
            <a:r>
              <a:rPr lang="en" sz="1800"/>
              <a:t>and the inputs, by what outcomes they cause (or other potential groupings).</a:t>
            </a:r>
            <a:endParaRPr sz="1800"/>
          </a:p>
          <a:p>
            <a:pPr indent="0" lvl="0" marL="0" rtl="0" algn="l">
              <a:spcBef>
                <a:spcPts val="600"/>
              </a:spcBef>
              <a:spcAft>
                <a:spcPts val="0"/>
              </a:spcAft>
              <a:buNone/>
            </a:pPr>
            <a:r>
              <a:t/>
            </a:r>
            <a:endParaRPr/>
          </a:p>
        </p:txBody>
      </p:sp>
      <p:sp>
        <p:nvSpPr>
          <p:cNvPr id="236" name="Google Shape;236;p33"/>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0" name="Shape 240"/>
        <p:cNvGrpSpPr/>
        <p:nvPr/>
      </p:nvGrpSpPr>
      <p:grpSpPr>
        <a:xfrm>
          <a:off x="0" y="0"/>
          <a:ext cx="0" cy="0"/>
          <a:chOff x="0" y="0"/>
          <a:chExt cx="0" cy="0"/>
        </a:xfrm>
      </p:grpSpPr>
      <p:sp>
        <p:nvSpPr>
          <p:cNvPr id="241" name="Google Shape;241;p34"/>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Creating Requirements-Based Tests</a:t>
            </a:r>
            <a:endParaRPr/>
          </a:p>
        </p:txBody>
      </p:sp>
      <p:sp>
        <p:nvSpPr>
          <p:cNvPr id="242" name="Google Shape;242;p34"/>
          <p:cNvSpPr/>
          <p:nvPr/>
        </p:nvSpPr>
        <p:spPr>
          <a:xfrm>
            <a:off x="591238" y="1837704"/>
            <a:ext cx="1919400" cy="6180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t>Write Testable Specifications</a:t>
            </a:r>
            <a:endParaRPr b="1" sz="1800"/>
          </a:p>
        </p:txBody>
      </p:sp>
      <p:sp>
        <p:nvSpPr>
          <p:cNvPr id="243" name="Google Shape;243;p34"/>
          <p:cNvSpPr/>
          <p:nvPr/>
        </p:nvSpPr>
        <p:spPr>
          <a:xfrm>
            <a:off x="1715543" y="2674855"/>
            <a:ext cx="1919400" cy="6180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Identify Independently Testable Features</a:t>
            </a:r>
            <a:endParaRPr b="1"/>
          </a:p>
        </p:txBody>
      </p:sp>
      <p:sp>
        <p:nvSpPr>
          <p:cNvPr id="244" name="Google Shape;244;p34"/>
          <p:cNvSpPr/>
          <p:nvPr/>
        </p:nvSpPr>
        <p:spPr>
          <a:xfrm>
            <a:off x="2929416" y="3516748"/>
            <a:ext cx="1919400" cy="6180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Identify Representative Input Values</a:t>
            </a:r>
            <a:endParaRPr b="1"/>
          </a:p>
        </p:txBody>
      </p:sp>
      <p:sp>
        <p:nvSpPr>
          <p:cNvPr id="245" name="Google Shape;245;p34"/>
          <p:cNvSpPr/>
          <p:nvPr/>
        </p:nvSpPr>
        <p:spPr>
          <a:xfrm>
            <a:off x="4033810" y="4365783"/>
            <a:ext cx="1919400" cy="6180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Generate Test Case Specifications</a:t>
            </a:r>
            <a:endParaRPr b="1"/>
          </a:p>
        </p:txBody>
      </p:sp>
      <p:sp>
        <p:nvSpPr>
          <p:cNvPr id="246" name="Google Shape;246;p34"/>
          <p:cNvSpPr/>
          <p:nvPr/>
        </p:nvSpPr>
        <p:spPr>
          <a:xfrm>
            <a:off x="5178004" y="5233821"/>
            <a:ext cx="1919400" cy="6180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t>Generate Test Cases</a:t>
            </a:r>
            <a:endParaRPr b="1" sz="1800"/>
          </a:p>
        </p:txBody>
      </p:sp>
      <p:cxnSp>
        <p:nvCxnSpPr>
          <p:cNvPr id="247" name="Google Shape;247;p34"/>
          <p:cNvCxnSpPr>
            <a:endCxn id="243" idx="1"/>
          </p:cNvCxnSpPr>
          <p:nvPr/>
        </p:nvCxnSpPr>
        <p:spPr>
          <a:xfrm>
            <a:off x="1038443" y="2465155"/>
            <a:ext cx="677100" cy="518700"/>
          </a:xfrm>
          <a:prstGeom prst="straightConnector1">
            <a:avLst/>
          </a:prstGeom>
          <a:noFill/>
          <a:ln cap="flat" cmpd="sng" w="19050">
            <a:solidFill>
              <a:schemeClr val="dk2"/>
            </a:solidFill>
            <a:prstDash val="solid"/>
            <a:round/>
            <a:headEnd len="med" w="med" type="none"/>
            <a:tailEnd len="med" w="med" type="triangle"/>
          </a:ln>
        </p:spPr>
      </p:cxnSp>
      <p:cxnSp>
        <p:nvCxnSpPr>
          <p:cNvPr id="248" name="Google Shape;248;p34"/>
          <p:cNvCxnSpPr/>
          <p:nvPr/>
        </p:nvCxnSpPr>
        <p:spPr>
          <a:xfrm>
            <a:off x="2252468" y="3292860"/>
            <a:ext cx="677100" cy="518700"/>
          </a:xfrm>
          <a:prstGeom prst="straightConnector1">
            <a:avLst/>
          </a:prstGeom>
          <a:noFill/>
          <a:ln cap="flat" cmpd="sng" w="19050">
            <a:solidFill>
              <a:schemeClr val="dk2"/>
            </a:solidFill>
            <a:prstDash val="solid"/>
            <a:round/>
            <a:headEnd len="med" w="med" type="none"/>
            <a:tailEnd len="med" w="med" type="triangle"/>
          </a:ln>
        </p:spPr>
      </p:cxnSp>
      <p:cxnSp>
        <p:nvCxnSpPr>
          <p:cNvPr id="249" name="Google Shape;249;p34"/>
          <p:cNvCxnSpPr/>
          <p:nvPr/>
        </p:nvCxnSpPr>
        <p:spPr>
          <a:xfrm>
            <a:off x="3356862" y="4134765"/>
            <a:ext cx="677100" cy="518700"/>
          </a:xfrm>
          <a:prstGeom prst="straightConnector1">
            <a:avLst/>
          </a:prstGeom>
          <a:noFill/>
          <a:ln cap="flat" cmpd="sng" w="19050">
            <a:solidFill>
              <a:schemeClr val="dk2"/>
            </a:solidFill>
            <a:prstDash val="solid"/>
            <a:round/>
            <a:headEnd len="med" w="med" type="none"/>
            <a:tailEnd len="med" w="med" type="triangle"/>
          </a:ln>
        </p:spPr>
      </p:cxnSp>
      <p:cxnSp>
        <p:nvCxnSpPr>
          <p:cNvPr id="250" name="Google Shape;250;p34"/>
          <p:cNvCxnSpPr/>
          <p:nvPr/>
        </p:nvCxnSpPr>
        <p:spPr>
          <a:xfrm>
            <a:off x="4501056" y="4983789"/>
            <a:ext cx="677100" cy="518700"/>
          </a:xfrm>
          <a:prstGeom prst="straightConnector1">
            <a:avLst/>
          </a:prstGeom>
          <a:noFill/>
          <a:ln cap="flat" cmpd="sng" w="19050">
            <a:solidFill>
              <a:schemeClr val="dk2"/>
            </a:solidFill>
            <a:prstDash val="solid"/>
            <a:round/>
            <a:headEnd len="med" w="med" type="none"/>
            <a:tailEnd len="med" w="med" type="triangle"/>
          </a:ln>
        </p:spPr>
      </p:cxnSp>
      <p:sp>
        <p:nvSpPr>
          <p:cNvPr id="251" name="Google Shape;251;p34"/>
          <p:cNvSpPr/>
          <p:nvPr/>
        </p:nvSpPr>
        <p:spPr>
          <a:xfrm>
            <a:off x="3356862" y="1832950"/>
            <a:ext cx="3869100" cy="618000"/>
          </a:xfrm>
          <a:prstGeom prst="rect">
            <a:avLst/>
          </a:prstGeom>
          <a:solidFill>
            <a:srgbClr val="FFF2C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Produce clear, detailed, and testable requirements.</a:t>
            </a:r>
            <a:endParaRPr sz="1800"/>
          </a:p>
        </p:txBody>
      </p:sp>
      <p:sp>
        <p:nvSpPr>
          <p:cNvPr id="252" name="Google Shape;252;p34"/>
          <p:cNvSpPr/>
          <p:nvPr/>
        </p:nvSpPr>
        <p:spPr>
          <a:xfrm>
            <a:off x="4093270" y="2674855"/>
            <a:ext cx="3869100" cy="618000"/>
          </a:xfrm>
          <a:prstGeom prst="rect">
            <a:avLst/>
          </a:prstGeom>
          <a:solidFill>
            <a:srgbClr val="FFF2C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Figure out what functions can be tested in (relative) isolation.</a:t>
            </a:r>
            <a:endParaRPr sz="1800"/>
          </a:p>
        </p:txBody>
      </p:sp>
      <p:sp>
        <p:nvSpPr>
          <p:cNvPr id="253" name="Google Shape;253;p34"/>
          <p:cNvSpPr/>
          <p:nvPr/>
        </p:nvSpPr>
        <p:spPr>
          <a:xfrm>
            <a:off x="5178004" y="3448818"/>
            <a:ext cx="3508800" cy="760800"/>
          </a:xfrm>
          <a:prstGeom prst="rect">
            <a:avLst/>
          </a:prstGeom>
          <a:solidFill>
            <a:srgbClr val="FFF2C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What are the outcomes of the feature, and which input classes will trigger them?</a:t>
            </a:r>
            <a:endParaRPr sz="1800"/>
          </a:p>
        </p:txBody>
      </p:sp>
      <p:sp>
        <p:nvSpPr>
          <p:cNvPr id="254" name="Google Shape;254;p34"/>
          <p:cNvSpPr/>
          <p:nvPr/>
        </p:nvSpPr>
        <p:spPr>
          <a:xfrm>
            <a:off x="6043688" y="4341325"/>
            <a:ext cx="2599500" cy="760800"/>
          </a:xfrm>
          <a:prstGeom prst="rect">
            <a:avLst/>
          </a:prstGeom>
          <a:solidFill>
            <a:srgbClr val="FFF2C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Identify abstract classes of test cases. </a:t>
            </a:r>
            <a:endParaRPr sz="1800"/>
          </a:p>
        </p:txBody>
      </p:sp>
      <p:sp>
        <p:nvSpPr>
          <p:cNvPr id="255" name="Google Shape;255;p34"/>
          <p:cNvSpPr/>
          <p:nvPr/>
        </p:nvSpPr>
        <p:spPr>
          <a:xfrm>
            <a:off x="2065932" y="5214796"/>
            <a:ext cx="2599500" cy="760800"/>
          </a:xfrm>
          <a:prstGeom prst="rect">
            <a:avLst/>
          </a:prstGeom>
          <a:solidFill>
            <a:srgbClr val="FFF2C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Instantiate concrete input/output pairs.</a:t>
            </a:r>
            <a:endParaRPr sz="1800"/>
          </a:p>
        </p:txBody>
      </p:sp>
      <p:sp>
        <p:nvSpPr>
          <p:cNvPr id="256" name="Google Shape;256;p34"/>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1"/>
                                        </p:tgtEl>
                                        <p:attrNameLst>
                                          <p:attrName>style.visibility</p:attrName>
                                        </p:attrNameLst>
                                      </p:cBhvr>
                                      <p:to>
                                        <p:strVal val="visible"/>
                                      </p:to>
                                    </p:set>
                                    <p:animEffect filter="fade" transition="in">
                                      <p:cBhvr>
                                        <p:cTn dur="1"/>
                                        <p:tgtEl>
                                          <p:spTgt spid="25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2"/>
                                        </p:tgtEl>
                                        <p:attrNameLst>
                                          <p:attrName>style.visibility</p:attrName>
                                        </p:attrNameLst>
                                      </p:cBhvr>
                                      <p:to>
                                        <p:strVal val="visible"/>
                                      </p:to>
                                    </p:set>
                                    <p:animEffect filter="fade" transition="in">
                                      <p:cBhvr>
                                        <p:cTn dur="1"/>
                                        <p:tgtEl>
                                          <p:spTgt spid="25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3"/>
                                        </p:tgtEl>
                                        <p:attrNameLst>
                                          <p:attrName>style.visibility</p:attrName>
                                        </p:attrNameLst>
                                      </p:cBhvr>
                                      <p:to>
                                        <p:strVal val="visible"/>
                                      </p:to>
                                    </p:set>
                                    <p:animEffect filter="fade" transition="in">
                                      <p:cBhvr>
                                        <p:cTn dur="1"/>
                                        <p:tgtEl>
                                          <p:spTgt spid="25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4"/>
                                        </p:tgtEl>
                                        <p:attrNameLst>
                                          <p:attrName>style.visibility</p:attrName>
                                        </p:attrNameLst>
                                      </p:cBhvr>
                                      <p:to>
                                        <p:strVal val="visible"/>
                                      </p:to>
                                    </p:set>
                                    <p:animEffect filter="fade" transition="in">
                                      <p:cBhvr>
                                        <p:cTn dur="1"/>
                                        <p:tgtEl>
                                          <p:spTgt spid="25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5"/>
                                        </p:tgtEl>
                                        <p:attrNameLst>
                                          <p:attrName>style.visibility</p:attrName>
                                        </p:attrNameLst>
                                      </p:cBhvr>
                                      <p:to>
                                        <p:strVal val="visible"/>
                                      </p:to>
                                    </p:set>
                                    <p:animEffect filter="fade" transition="in">
                                      <p:cBhvr>
                                        <p:cTn dur="1"/>
                                        <p:tgtEl>
                                          <p:spTgt spid="25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0" name="Shape 260"/>
        <p:cNvGrpSpPr/>
        <p:nvPr/>
      </p:nvGrpSpPr>
      <p:grpSpPr>
        <a:xfrm>
          <a:off x="0" y="0"/>
          <a:ext cx="0" cy="0"/>
          <a:chOff x="0" y="0"/>
          <a:chExt cx="0" cy="0"/>
        </a:xfrm>
      </p:grpSpPr>
      <p:sp>
        <p:nvSpPr>
          <p:cNvPr id="261" name="Google Shape;261;p35"/>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Independently Testable Feature</a:t>
            </a:r>
            <a:endParaRPr/>
          </a:p>
        </p:txBody>
      </p:sp>
      <p:sp>
        <p:nvSpPr>
          <p:cNvPr id="262" name="Google Shape;262;p35"/>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SzPts val="3000"/>
              <a:buChar char="●"/>
            </a:pPr>
            <a:r>
              <a:rPr lang="en"/>
              <a:t>Requirements are difficult to test in isolation. However, the system can usually be decomposed into the functions it provides.</a:t>
            </a:r>
            <a:endParaRPr/>
          </a:p>
          <a:p>
            <a:pPr indent="-419100" lvl="0" marL="457200" marR="0" rtl="0" algn="l">
              <a:lnSpc>
                <a:spcPct val="100000"/>
              </a:lnSpc>
              <a:spcBef>
                <a:spcPts val="0"/>
              </a:spcBef>
              <a:spcAft>
                <a:spcPts val="0"/>
              </a:spcAft>
              <a:buSzPts val="3000"/>
              <a:buChar char="●"/>
            </a:pPr>
            <a:r>
              <a:rPr b="1" lang="en"/>
              <a:t>An independently testable feature is a well-defined function that can be tested in (relative) isolation. </a:t>
            </a:r>
            <a:endParaRPr b="1"/>
          </a:p>
          <a:p>
            <a:pPr indent="-419100" lvl="0" marL="457200" marR="0" rtl="0" algn="l">
              <a:lnSpc>
                <a:spcPct val="100000"/>
              </a:lnSpc>
              <a:spcBef>
                <a:spcPts val="0"/>
              </a:spcBef>
              <a:spcAft>
                <a:spcPts val="0"/>
              </a:spcAft>
              <a:buSzPts val="3000"/>
              <a:buChar char="●"/>
            </a:pPr>
            <a:r>
              <a:rPr lang="en"/>
              <a:t>Identified to “divide and conquer” the complexity of functionality.</a:t>
            </a:r>
            <a:endParaRPr/>
          </a:p>
        </p:txBody>
      </p:sp>
      <p:sp>
        <p:nvSpPr>
          <p:cNvPr id="263" name="Google Shape;263;p35"/>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7" name="Shape 267"/>
        <p:cNvGrpSpPr/>
        <p:nvPr/>
      </p:nvGrpSpPr>
      <p:grpSpPr>
        <a:xfrm>
          <a:off x="0" y="0"/>
          <a:ext cx="0" cy="0"/>
          <a:chOff x="0" y="0"/>
          <a:chExt cx="0" cy="0"/>
        </a:xfrm>
      </p:grpSpPr>
      <p:sp>
        <p:nvSpPr>
          <p:cNvPr id="268" name="Google Shape;268;p36"/>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Units and Features</a:t>
            </a:r>
            <a:endParaRPr/>
          </a:p>
        </p:txBody>
      </p:sp>
      <p:sp>
        <p:nvSpPr>
          <p:cNvPr id="269" name="Google Shape;269;p36"/>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SzPts val="3000"/>
              <a:buChar char="●"/>
            </a:pPr>
            <a:r>
              <a:rPr lang="en"/>
              <a:t>Executable tests are typically written in terms of “units” of code. </a:t>
            </a:r>
            <a:endParaRPr/>
          </a:p>
          <a:p>
            <a:pPr indent="-381000" lvl="1" marL="914400" marR="0" rtl="0" algn="l">
              <a:lnSpc>
                <a:spcPct val="100000"/>
              </a:lnSpc>
              <a:spcBef>
                <a:spcPts val="0"/>
              </a:spcBef>
              <a:spcAft>
                <a:spcPts val="0"/>
              </a:spcAft>
              <a:buSzPts val="2400"/>
              <a:buChar char="○"/>
            </a:pPr>
            <a:r>
              <a:rPr lang="en"/>
              <a:t>Usually a class or method.</a:t>
            </a:r>
            <a:endParaRPr/>
          </a:p>
          <a:p>
            <a:pPr indent="-381000" lvl="1" marL="914400" marR="0" rtl="0" algn="l">
              <a:lnSpc>
                <a:spcPct val="100000"/>
              </a:lnSpc>
              <a:spcBef>
                <a:spcPts val="0"/>
              </a:spcBef>
              <a:spcAft>
                <a:spcPts val="0"/>
              </a:spcAft>
              <a:buSzPts val="2400"/>
              <a:buChar char="○"/>
            </a:pPr>
            <a:r>
              <a:rPr lang="en"/>
              <a:t>Until we have a design, we do not have units.</a:t>
            </a:r>
            <a:endParaRPr/>
          </a:p>
          <a:p>
            <a:pPr indent="-419100" lvl="0" marL="457200" marR="0" rtl="0" algn="l">
              <a:lnSpc>
                <a:spcPct val="100000"/>
              </a:lnSpc>
              <a:spcBef>
                <a:spcPts val="0"/>
              </a:spcBef>
              <a:spcAft>
                <a:spcPts val="0"/>
              </a:spcAft>
              <a:buSzPts val="3000"/>
              <a:buChar char="●"/>
            </a:pPr>
            <a:r>
              <a:rPr lang="en"/>
              <a:t>An independently testable feature is a </a:t>
            </a:r>
            <a:r>
              <a:rPr i="1" lang="en"/>
              <a:t>capability</a:t>
            </a:r>
            <a:r>
              <a:rPr lang="en"/>
              <a:t> of the software.</a:t>
            </a:r>
            <a:endParaRPr/>
          </a:p>
          <a:p>
            <a:pPr indent="-381000" lvl="1" marL="914400" marR="0" rtl="0" algn="l">
              <a:lnSpc>
                <a:spcPct val="100000"/>
              </a:lnSpc>
              <a:spcBef>
                <a:spcPts val="0"/>
              </a:spcBef>
              <a:spcAft>
                <a:spcPts val="0"/>
              </a:spcAft>
              <a:buSzPts val="2400"/>
              <a:buChar char="○"/>
            </a:pPr>
            <a:r>
              <a:rPr lang="en"/>
              <a:t>May not correspond to unit(s).</a:t>
            </a:r>
            <a:endParaRPr/>
          </a:p>
          <a:p>
            <a:pPr indent="-381000" lvl="1" marL="914400" marR="0" rtl="0" algn="l">
              <a:lnSpc>
                <a:spcPct val="100000"/>
              </a:lnSpc>
              <a:spcBef>
                <a:spcPts val="0"/>
              </a:spcBef>
              <a:spcAft>
                <a:spcPts val="0"/>
              </a:spcAft>
              <a:buSzPts val="2400"/>
              <a:buChar char="○"/>
            </a:pPr>
            <a:r>
              <a:rPr lang="en"/>
              <a:t>Can be at the class, subsystem, or system level.</a:t>
            </a:r>
            <a:endParaRPr/>
          </a:p>
        </p:txBody>
      </p:sp>
      <p:sp>
        <p:nvSpPr>
          <p:cNvPr id="270" name="Google Shape;270;p36"/>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4" name="Shape 274"/>
        <p:cNvGrpSpPr/>
        <p:nvPr/>
      </p:nvGrpSpPr>
      <p:grpSpPr>
        <a:xfrm>
          <a:off x="0" y="0"/>
          <a:ext cx="0" cy="0"/>
          <a:chOff x="0" y="0"/>
          <a:chExt cx="0" cy="0"/>
        </a:xfrm>
      </p:grpSpPr>
      <p:sp>
        <p:nvSpPr>
          <p:cNvPr id="275" name="Google Shape;275;p37"/>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Features and Parameters</a:t>
            </a:r>
            <a:endParaRPr/>
          </a:p>
        </p:txBody>
      </p:sp>
      <p:sp>
        <p:nvSpPr>
          <p:cNvPr id="276" name="Google Shape;276;p37"/>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0" lvl="0" marL="0" marR="0" rtl="0" algn="l">
              <a:lnSpc>
                <a:spcPct val="100000"/>
              </a:lnSpc>
              <a:spcBef>
                <a:spcPts val="600"/>
              </a:spcBef>
              <a:spcAft>
                <a:spcPts val="0"/>
              </a:spcAft>
              <a:buNone/>
            </a:pPr>
            <a:r>
              <a:rPr lang="en"/>
              <a:t>Tests for features must be described in terms of all of the parameters and environmental factors that influence the feature’s execution.</a:t>
            </a:r>
            <a:endParaRPr/>
          </a:p>
          <a:p>
            <a:pPr indent="-419100" lvl="0" marL="457200" marR="0" rtl="0" algn="l">
              <a:lnSpc>
                <a:spcPct val="100000"/>
              </a:lnSpc>
              <a:spcBef>
                <a:spcPts val="600"/>
              </a:spcBef>
              <a:spcAft>
                <a:spcPts val="0"/>
              </a:spcAft>
              <a:buSzPts val="3000"/>
              <a:buChar char="●"/>
            </a:pPr>
            <a:r>
              <a:rPr lang="en"/>
              <a:t>What are the inputs to that feature?</a:t>
            </a:r>
            <a:endParaRPr/>
          </a:p>
          <a:p>
            <a:pPr indent="-381000" lvl="1" marL="914400" marR="0" rtl="0" algn="l">
              <a:lnSpc>
                <a:spcPct val="100000"/>
              </a:lnSpc>
              <a:spcBef>
                <a:spcPts val="0"/>
              </a:spcBef>
              <a:spcAft>
                <a:spcPts val="0"/>
              </a:spcAft>
              <a:buSzPts val="2400"/>
              <a:buChar char="○"/>
            </a:pPr>
            <a:r>
              <a:rPr lang="en"/>
              <a:t>User registration on a website might take in: </a:t>
            </a:r>
            <a:endParaRPr/>
          </a:p>
          <a:p>
            <a:pPr indent="-355600" lvl="2" marL="1371600" marR="0" rtl="0" algn="l">
              <a:lnSpc>
                <a:spcPct val="100000"/>
              </a:lnSpc>
              <a:spcBef>
                <a:spcPts val="0"/>
              </a:spcBef>
              <a:spcAft>
                <a:spcPts val="0"/>
              </a:spcAft>
              <a:buSzPts val="2000"/>
              <a:buFont typeface="Courier New"/>
              <a:buChar char="■"/>
            </a:pPr>
            <a:r>
              <a:rPr lang="en" sz="2000">
                <a:latin typeface="Courier New"/>
                <a:ea typeface="Courier New"/>
                <a:cs typeface="Courier New"/>
                <a:sym typeface="Courier New"/>
              </a:rPr>
              <a:t>(firstName, lastName, dateOfBirth, eMail)</a:t>
            </a:r>
            <a:endParaRPr sz="2000">
              <a:latin typeface="Courier New"/>
              <a:ea typeface="Courier New"/>
              <a:cs typeface="Courier New"/>
              <a:sym typeface="Courier New"/>
            </a:endParaRPr>
          </a:p>
          <a:p>
            <a:pPr indent="-419100" lvl="0" marL="457200" marR="0" rtl="0" algn="l">
              <a:lnSpc>
                <a:spcPct val="100000"/>
              </a:lnSpc>
              <a:spcBef>
                <a:spcPts val="0"/>
              </a:spcBef>
              <a:spcAft>
                <a:spcPts val="0"/>
              </a:spcAft>
              <a:buSzPts val="3000"/>
              <a:buChar char="●"/>
            </a:pPr>
            <a:r>
              <a:rPr lang="en"/>
              <a:t>Consider implicit environmental factors.</a:t>
            </a:r>
            <a:endParaRPr/>
          </a:p>
          <a:p>
            <a:pPr indent="-381000" lvl="1" marL="914400" marR="0" rtl="0" algn="l">
              <a:lnSpc>
                <a:spcPct val="100000"/>
              </a:lnSpc>
              <a:spcBef>
                <a:spcPts val="0"/>
              </a:spcBef>
              <a:spcAft>
                <a:spcPts val="0"/>
              </a:spcAft>
              <a:buSzPts val="2400"/>
              <a:buChar char="○"/>
            </a:pPr>
            <a:r>
              <a:rPr lang="en"/>
              <a:t>Registration also requires a user database.</a:t>
            </a:r>
            <a:endParaRPr/>
          </a:p>
          <a:p>
            <a:pPr indent="-355600" lvl="2" marL="1371600" marR="0" rtl="0" algn="l">
              <a:lnSpc>
                <a:spcPct val="100000"/>
              </a:lnSpc>
              <a:spcBef>
                <a:spcPts val="0"/>
              </a:spcBef>
              <a:spcAft>
                <a:spcPts val="0"/>
              </a:spcAft>
              <a:buSzPts val="2000"/>
              <a:buChar char="■"/>
            </a:pPr>
            <a:r>
              <a:rPr lang="en" sz="2000"/>
              <a:t>The existence and contents of that database influence execution.</a:t>
            </a:r>
            <a:endParaRPr sz="2000"/>
          </a:p>
        </p:txBody>
      </p:sp>
      <p:sp>
        <p:nvSpPr>
          <p:cNvPr id="277" name="Google Shape;277;p37"/>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 name="Shape 62"/>
        <p:cNvGrpSpPr/>
        <p:nvPr/>
      </p:nvGrpSpPr>
      <p:grpSpPr>
        <a:xfrm>
          <a:off x="0" y="0"/>
          <a:ext cx="0" cy="0"/>
          <a:chOff x="0" y="0"/>
          <a:chExt cx="0" cy="0"/>
        </a:xfrm>
      </p:grpSpPr>
      <p:sp>
        <p:nvSpPr>
          <p:cNvPr id="63" name="Google Shape;63;p11"/>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Requirements Verifiability</a:t>
            </a:r>
            <a:endParaRPr/>
          </a:p>
        </p:txBody>
      </p:sp>
      <p:sp>
        <p:nvSpPr>
          <p:cNvPr id="64" name="Google Shape;64;p11"/>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0" lvl="0" marL="0" marR="0" rtl="0" algn="l">
              <a:lnSpc>
                <a:spcPct val="100000"/>
              </a:lnSpc>
              <a:spcBef>
                <a:spcPts val="600"/>
              </a:spcBef>
              <a:spcAft>
                <a:spcPts val="0"/>
              </a:spcAft>
              <a:buNone/>
            </a:pPr>
            <a:r>
              <a:rPr lang="en" sz="2800"/>
              <a:t>“The system should be easy to use by experienced engineers and should be organized in such a way that user errors are minimized.”</a:t>
            </a:r>
            <a:endParaRPr sz="2800"/>
          </a:p>
        </p:txBody>
      </p:sp>
      <p:sp>
        <p:nvSpPr>
          <p:cNvPr id="65" name="Google Shape;65;p11"/>
          <p:cNvSpPr txBox="1"/>
          <p:nvPr>
            <p:ph idx="1" type="body"/>
          </p:nvPr>
        </p:nvSpPr>
        <p:spPr>
          <a:xfrm>
            <a:off x="457200" y="3655050"/>
            <a:ext cx="8229600" cy="2127900"/>
          </a:xfrm>
          <a:prstGeom prst="rect">
            <a:avLst/>
          </a:prstGeom>
        </p:spPr>
        <p:txBody>
          <a:bodyPr anchorCtr="0" anchor="t" bIns="91425" lIns="91425" spcFirstLastPara="1" rIns="91425" wrap="square" tIns="91425">
            <a:noAutofit/>
          </a:bodyPr>
          <a:lstStyle/>
          <a:p>
            <a:pPr indent="-406400" lvl="0" marL="457200" marR="0" rtl="0" algn="l">
              <a:lnSpc>
                <a:spcPct val="100000"/>
              </a:lnSpc>
              <a:spcBef>
                <a:spcPts val="600"/>
              </a:spcBef>
              <a:spcAft>
                <a:spcPts val="0"/>
              </a:spcAft>
              <a:buSzPts val="2800"/>
              <a:buChar char="●"/>
            </a:pPr>
            <a:r>
              <a:rPr lang="en" sz="2800"/>
              <a:t>Problem is the use of vague terms such as “errors shall be minimized.”</a:t>
            </a:r>
            <a:endParaRPr sz="2800"/>
          </a:p>
          <a:p>
            <a:pPr indent="-406400" lvl="0" marL="457200" marR="0" rtl="0" algn="l">
              <a:lnSpc>
                <a:spcPct val="100000"/>
              </a:lnSpc>
              <a:spcBef>
                <a:spcPts val="0"/>
              </a:spcBef>
              <a:spcAft>
                <a:spcPts val="0"/>
              </a:spcAft>
              <a:buSzPts val="2800"/>
              <a:buChar char="●"/>
            </a:pPr>
            <a:r>
              <a:rPr lang="en" sz="2800"/>
              <a:t>The error rate must be quantified for the requirement to be </a:t>
            </a:r>
            <a:r>
              <a:rPr b="1" lang="en" sz="2800"/>
              <a:t>testable</a:t>
            </a:r>
            <a:r>
              <a:rPr lang="en" sz="2800"/>
              <a:t>.</a:t>
            </a:r>
            <a:endParaRPr sz="2800"/>
          </a:p>
        </p:txBody>
      </p:sp>
      <p:sp>
        <p:nvSpPr>
          <p:cNvPr id="66" name="Google Shape;66;p11"/>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5"/>
                                        </p:tgtEl>
                                        <p:attrNameLst>
                                          <p:attrName>style.visibility</p:attrName>
                                        </p:attrNameLst>
                                      </p:cBhvr>
                                      <p:to>
                                        <p:strVal val="visible"/>
                                      </p:to>
                                    </p:set>
                                    <p:animEffect filter="fade" transition="in">
                                      <p:cBhvr>
                                        <p:cTn dur="1"/>
                                        <p:tgtEl>
                                          <p:spTgt spid="6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1" name="Shape 281"/>
        <p:cNvGrpSpPr/>
        <p:nvPr/>
      </p:nvGrpSpPr>
      <p:grpSpPr>
        <a:xfrm>
          <a:off x="0" y="0"/>
          <a:ext cx="0" cy="0"/>
          <a:chOff x="0" y="0"/>
          <a:chExt cx="0" cy="0"/>
        </a:xfrm>
      </p:grpSpPr>
      <p:sp>
        <p:nvSpPr>
          <p:cNvPr id="282" name="Google Shape;282;p38"/>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Parameter Characteristics</a:t>
            </a:r>
            <a:endParaRPr/>
          </a:p>
        </p:txBody>
      </p:sp>
      <p:sp>
        <p:nvSpPr>
          <p:cNvPr id="283" name="Google Shape;283;p38"/>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0" lvl="0" marL="0" marR="0" rtl="0" algn="l">
              <a:lnSpc>
                <a:spcPct val="100000"/>
              </a:lnSpc>
              <a:spcBef>
                <a:spcPts val="600"/>
              </a:spcBef>
              <a:spcAft>
                <a:spcPts val="0"/>
              </a:spcAft>
              <a:buNone/>
            </a:pPr>
            <a:r>
              <a:rPr lang="en"/>
              <a:t>The key to identifying tests is in understanding </a:t>
            </a:r>
            <a:r>
              <a:rPr i="1" lang="en"/>
              <a:t>how</a:t>
            </a:r>
            <a:r>
              <a:rPr lang="en"/>
              <a:t> the parameters are used by the feature.</a:t>
            </a:r>
            <a:endParaRPr/>
          </a:p>
          <a:p>
            <a:pPr indent="-419100" lvl="0" marL="457200" marR="0" rtl="0" algn="l">
              <a:lnSpc>
                <a:spcPct val="100000"/>
              </a:lnSpc>
              <a:spcBef>
                <a:spcPts val="600"/>
              </a:spcBef>
              <a:spcAft>
                <a:spcPts val="0"/>
              </a:spcAft>
              <a:buClr>
                <a:schemeClr val="dk1"/>
              </a:buClr>
              <a:buSzPts val="3000"/>
              <a:buFont typeface="Arial"/>
              <a:buChar char="●"/>
            </a:pPr>
            <a:r>
              <a:rPr lang="en"/>
              <a:t>Type information is helpful.</a:t>
            </a:r>
            <a:endParaRPr/>
          </a:p>
          <a:p>
            <a:pPr indent="-381000" lvl="1" marL="914400" marR="0" rtl="0" algn="l">
              <a:lnSpc>
                <a:spcPct val="100000"/>
              </a:lnSpc>
              <a:spcBef>
                <a:spcPts val="0"/>
              </a:spcBef>
              <a:spcAft>
                <a:spcPts val="0"/>
              </a:spcAft>
              <a:buSzPts val="2400"/>
              <a:buChar char="○"/>
            </a:pPr>
            <a:r>
              <a:rPr lang="en">
                <a:latin typeface="Courier New"/>
                <a:ea typeface="Courier New"/>
                <a:cs typeface="Courier New"/>
                <a:sym typeface="Courier New"/>
              </a:rPr>
              <a:t>firstName </a:t>
            </a:r>
            <a:r>
              <a:rPr lang="en"/>
              <a:t>is a string, the database contains </a:t>
            </a:r>
            <a:r>
              <a:rPr lang="en">
                <a:latin typeface="Courier New"/>
                <a:ea typeface="Courier New"/>
                <a:cs typeface="Courier New"/>
                <a:sym typeface="Courier New"/>
              </a:rPr>
              <a:t>UserRecord</a:t>
            </a:r>
            <a:r>
              <a:rPr lang="en"/>
              <a:t> structs.</a:t>
            </a:r>
            <a:endParaRPr/>
          </a:p>
          <a:p>
            <a:pPr indent="-419100" lvl="0" marL="457200" marR="0" rtl="0" algn="l">
              <a:lnSpc>
                <a:spcPct val="100000"/>
              </a:lnSpc>
              <a:spcBef>
                <a:spcPts val="0"/>
              </a:spcBef>
              <a:spcAft>
                <a:spcPts val="0"/>
              </a:spcAft>
              <a:buSzPts val="3000"/>
              <a:buChar char="●"/>
            </a:pPr>
            <a:r>
              <a:rPr lang="en"/>
              <a:t>… but context is important.</a:t>
            </a:r>
            <a:endParaRPr/>
          </a:p>
          <a:p>
            <a:pPr indent="-381000" lvl="1" marL="914400" marR="0" rtl="0" algn="l">
              <a:lnSpc>
                <a:spcPct val="100000"/>
              </a:lnSpc>
              <a:spcBef>
                <a:spcPts val="0"/>
              </a:spcBef>
              <a:spcAft>
                <a:spcPts val="0"/>
              </a:spcAft>
              <a:buSzPts val="2400"/>
              <a:buChar char="○"/>
            </a:pPr>
            <a:r>
              <a:rPr lang="en"/>
              <a:t>If the database already contains an entry for that combination of fields, registration should be rejected.</a:t>
            </a:r>
            <a:endParaRPr/>
          </a:p>
          <a:p>
            <a:pPr indent="-381000" lvl="1" marL="914400" marR="0" rtl="0" algn="l">
              <a:lnSpc>
                <a:spcPct val="100000"/>
              </a:lnSpc>
              <a:spcBef>
                <a:spcPts val="0"/>
              </a:spcBef>
              <a:spcAft>
                <a:spcPts val="0"/>
              </a:spcAft>
              <a:buSzPts val="2400"/>
              <a:buChar char="○"/>
            </a:pPr>
            <a:r>
              <a:rPr lang="en">
                <a:latin typeface="Courier New"/>
                <a:ea typeface="Courier New"/>
                <a:cs typeface="Courier New"/>
                <a:sym typeface="Courier New"/>
              </a:rPr>
              <a:t>dateOfBirth </a:t>
            </a:r>
            <a:r>
              <a:rPr lang="en"/>
              <a:t>is a collection of three integers, but those integers are not used for any arithmetic operations.</a:t>
            </a:r>
            <a:endParaRPr/>
          </a:p>
        </p:txBody>
      </p:sp>
      <p:sp>
        <p:nvSpPr>
          <p:cNvPr id="284" name="Google Shape;284;p38"/>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8" name="Shape 288"/>
        <p:cNvGrpSpPr/>
        <p:nvPr/>
      </p:nvGrpSpPr>
      <p:grpSpPr>
        <a:xfrm>
          <a:off x="0" y="0"/>
          <a:ext cx="0" cy="0"/>
          <a:chOff x="0" y="0"/>
          <a:chExt cx="0" cy="0"/>
        </a:xfrm>
      </p:grpSpPr>
      <p:sp>
        <p:nvSpPr>
          <p:cNvPr id="289" name="Google Shape;289;p39"/>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Parameter Context</a:t>
            </a:r>
            <a:endParaRPr/>
          </a:p>
        </p:txBody>
      </p:sp>
      <p:sp>
        <p:nvSpPr>
          <p:cNvPr id="290" name="Google Shape;290;p39"/>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SzPts val="3000"/>
              <a:buChar char="●"/>
            </a:pPr>
            <a:r>
              <a:rPr lang="en"/>
              <a:t>An input for a feature might be split into multiple “variables” based on contextual use.</a:t>
            </a:r>
            <a:endParaRPr/>
          </a:p>
          <a:p>
            <a:pPr indent="-381000" lvl="1" marL="914400" marR="0" rtl="0" algn="l">
              <a:lnSpc>
                <a:spcPct val="100000"/>
              </a:lnSpc>
              <a:spcBef>
                <a:spcPts val="0"/>
              </a:spcBef>
              <a:spcAft>
                <a:spcPts val="0"/>
              </a:spcAft>
              <a:buSzPts val="2400"/>
              <a:buChar char="○"/>
            </a:pPr>
            <a:r>
              <a:rPr lang="en"/>
              <a:t>The database may or may not contain a record for that user.</a:t>
            </a:r>
            <a:endParaRPr/>
          </a:p>
          <a:p>
            <a:pPr indent="-381000" lvl="2" marL="1371600" marR="0" rtl="0" algn="l">
              <a:lnSpc>
                <a:spcPct val="100000"/>
              </a:lnSpc>
              <a:spcBef>
                <a:spcPts val="0"/>
              </a:spcBef>
              <a:spcAft>
                <a:spcPts val="0"/>
              </a:spcAft>
              <a:buSzPts val="2400"/>
              <a:buChar char="■"/>
            </a:pPr>
            <a:r>
              <a:rPr lang="en"/>
              <a:t>In either case, issues may emerge based on the size of the database.</a:t>
            </a:r>
            <a:endParaRPr/>
          </a:p>
          <a:p>
            <a:pPr indent="-381000" lvl="2" marL="1371600" marR="0" rtl="0" algn="l">
              <a:lnSpc>
                <a:spcPct val="100000"/>
              </a:lnSpc>
              <a:spcBef>
                <a:spcPts val="0"/>
              </a:spcBef>
              <a:spcAft>
                <a:spcPts val="0"/>
              </a:spcAft>
              <a:buSzPts val="2400"/>
              <a:buChar char="■"/>
            </a:pPr>
            <a:r>
              <a:rPr lang="en"/>
              <a:t>The program may also have issues if a database connection cannot be established.</a:t>
            </a:r>
            <a:endParaRPr/>
          </a:p>
          <a:p>
            <a:pPr indent="-381000" lvl="1" marL="914400" marR="0" rtl="0" algn="l">
              <a:lnSpc>
                <a:spcPct val="100000"/>
              </a:lnSpc>
              <a:spcBef>
                <a:spcPts val="0"/>
              </a:spcBef>
              <a:spcAft>
                <a:spcPts val="0"/>
              </a:spcAft>
              <a:buSzPts val="2400"/>
              <a:buChar char="○"/>
            </a:pPr>
            <a:r>
              <a:rPr lang="en"/>
              <a:t>This is three “parameters” for a  feature.</a:t>
            </a:r>
            <a:endParaRPr/>
          </a:p>
        </p:txBody>
      </p:sp>
      <p:sp>
        <p:nvSpPr>
          <p:cNvPr id="291" name="Google Shape;291;p39"/>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5" name="Shape 295"/>
        <p:cNvGrpSpPr/>
        <p:nvPr/>
      </p:nvGrpSpPr>
      <p:grpSpPr>
        <a:xfrm>
          <a:off x="0" y="0"/>
          <a:ext cx="0" cy="0"/>
          <a:chOff x="0" y="0"/>
          <a:chExt cx="0" cy="0"/>
        </a:xfrm>
      </p:grpSpPr>
      <p:sp>
        <p:nvSpPr>
          <p:cNvPr id="296" name="Google Shape;296;p40"/>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Examples</a:t>
            </a:r>
            <a:endParaRPr/>
          </a:p>
        </p:txBody>
      </p:sp>
      <p:sp>
        <p:nvSpPr>
          <p:cNvPr id="297" name="Google Shape;297;p40"/>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0" lvl="0" marL="0" marR="0" rtl="0" algn="l">
              <a:lnSpc>
                <a:spcPct val="100000"/>
              </a:lnSpc>
              <a:spcBef>
                <a:spcPts val="600"/>
              </a:spcBef>
              <a:spcAft>
                <a:spcPts val="0"/>
              </a:spcAft>
              <a:buNone/>
            </a:pPr>
            <a:r>
              <a:rPr lang="en"/>
              <a:t>Class Registration System</a:t>
            </a:r>
            <a:endParaRPr/>
          </a:p>
          <a:p>
            <a:pPr indent="0" lvl="0" marL="0" marR="0" rtl="0" algn="l">
              <a:lnSpc>
                <a:spcPct val="100000"/>
              </a:lnSpc>
              <a:spcBef>
                <a:spcPts val="600"/>
              </a:spcBef>
              <a:spcAft>
                <a:spcPts val="0"/>
              </a:spcAft>
              <a:buNone/>
            </a:pPr>
            <a:r>
              <a:rPr b="1" lang="en"/>
              <a:t>What are some independently testable features?</a:t>
            </a:r>
            <a:endParaRPr b="1"/>
          </a:p>
        </p:txBody>
      </p:sp>
      <p:sp>
        <p:nvSpPr>
          <p:cNvPr id="298" name="Google Shape;298;p40"/>
          <p:cNvSpPr txBox="1"/>
          <p:nvPr>
            <p:ph idx="1" type="body"/>
          </p:nvPr>
        </p:nvSpPr>
        <p:spPr>
          <a:xfrm>
            <a:off x="457200" y="3477950"/>
            <a:ext cx="8538600" cy="18072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SzPts val="3000"/>
              <a:buChar char="●"/>
            </a:pPr>
            <a:r>
              <a:rPr lang="en"/>
              <a:t>Add class</a:t>
            </a:r>
            <a:endParaRPr/>
          </a:p>
          <a:p>
            <a:pPr indent="-419100" lvl="0" marL="457200" marR="0" rtl="0" algn="l">
              <a:lnSpc>
                <a:spcPct val="100000"/>
              </a:lnSpc>
              <a:spcBef>
                <a:spcPts val="0"/>
              </a:spcBef>
              <a:spcAft>
                <a:spcPts val="0"/>
              </a:spcAft>
              <a:buSzPts val="3000"/>
              <a:buChar char="●"/>
            </a:pPr>
            <a:r>
              <a:rPr lang="en"/>
              <a:t>Drop class</a:t>
            </a:r>
            <a:endParaRPr/>
          </a:p>
          <a:p>
            <a:pPr indent="-419100" lvl="0" marL="457200" marR="0" rtl="0" algn="l">
              <a:lnSpc>
                <a:spcPct val="100000"/>
              </a:lnSpc>
              <a:spcBef>
                <a:spcPts val="0"/>
              </a:spcBef>
              <a:spcAft>
                <a:spcPts val="0"/>
              </a:spcAft>
              <a:buSzPts val="3000"/>
              <a:buChar char="●"/>
            </a:pPr>
            <a:r>
              <a:rPr lang="en"/>
              <a:t>Modify grading scale</a:t>
            </a:r>
            <a:endParaRPr/>
          </a:p>
          <a:p>
            <a:pPr indent="-419100" lvl="0" marL="457200" marR="0" rtl="0" algn="l">
              <a:lnSpc>
                <a:spcPct val="100000"/>
              </a:lnSpc>
              <a:spcBef>
                <a:spcPts val="0"/>
              </a:spcBef>
              <a:spcAft>
                <a:spcPts val="0"/>
              </a:spcAft>
              <a:buSzPts val="3000"/>
              <a:buChar char="●"/>
            </a:pPr>
            <a:r>
              <a:rPr lang="en"/>
              <a:t>Change number of credits</a:t>
            </a:r>
            <a:endParaRPr/>
          </a:p>
          <a:p>
            <a:pPr indent="-419100" lvl="0" marL="457200" marR="0" rtl="0" algn="l">
              <a:lnSpc>
                <a:spcPct val="100000"/>
              </a:lnSpc>
              <a:spcBef>
                <a:spcPts val="0"/>
              </a:spcBef>
              <a:spcAft>
                <a:spcPts val="0"/>
              </a:spcAft>
              <a:buSzPts val="3000"/>
              <a:buChar char="●"/>
            </a:pPr>
            <a:r>
              <a:rPr lang="en"/>
              <a:t>Graphical interface of registration page</a:t>
            </a:r>
            <a:endParaRPr/>
          </a:p>
        </p:txBody>
      </p:sp>
      <p:sp>
        <p:nvSpPr>
          <p:cNvPr id="299" name="Google Shape;299;p40"/>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8"/>
                                        </p:tgtEl>
                                        <p:attrNameLst>
                                          <p:attrName>style.visibility</p:attrName>
                                        </p:attrNameLst>
                                      </p:cBhvr>
                                      <p:to>
                                        <p:strVal val="visible"/>
                                      </p:to>
                                    </p:set>
                                    <p:animEffect filter="fade" transition="in">
                                      <p:cBhvr>
                                        <p:cTn dur="1"/>
                                        <p:tgtEl>
                                          <p:spTgt spid="29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3" name="Shape 303"/>
        <p:cNvGrpSpPr/>
        <p:nvPr/>
      </p:nvGrpSpPr>
      <p:grpSpPr>
        <a:xfrm>
          <a:off x="0" y="0"/>
          <a:ext cx="0" cy="0"/>
          <a:chOff x="0" y="0"/>
          <a:chExt cx="0" cy="0"/>
        </a:xfrm>
      </p:grpSpPr>
      <p:sp>
        <p:nvSpPr>
          <p:cNvPr id="304" name="Google Shape;304;p41"/>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Examples</a:t>
            </a:r>
            <a:endParaRPr/>
          </a:p>
        </p:txBody>
      </p:sp>
      <p:sp>
        <p:nvSpPr>
          <p:cNvPr id="305" name="Google Shape;305;p41"/>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0" lvl="0" marL="0" marR="0" rtl="0" algn="l">
              <a:lnSpc>
                <a:spcPct val="100000"/>
              </a:lnSpc>
              <a:spcBef>
                <a:spcPts val="600"/>
              </a:spcBef>
              <a:spcAft>
                <a:spcPts val="0"/>
              </a:spcAft>
              <a:buNone/>
            </a:pPr>
            <a:r>
              <a:rPr lang="en"/>
              <a:t>Adding a class</a:t>
            </a:r>
            <a:endParaRPr/>
          </a:p>
          <a:p>
            <a:pPr indent="0" lvl="0" marL="0" marR="0" rtl="0" algn="l">
              <a:lnSpc>
                <a:spcPct val="100000"/>
              </a:lnSpc>
              <a:spcBef>
                <a:spcPts val="600"/>
              </a:spcBef>
              <a:spcAft>
                <a:spcPts val="0"/>
              </a:spcAft>
              <a:buNone/>
            </a:pPr>
            <a:r>
              <a:rPr b="1" lang="en"/>
              <a:t>What are the parameters?</a:t>
            </a:r>
            <a:endParaRPr b="1"/>
          </a:p>
        </p:txBody>
      </p:sp>
      <p:sp>
        <p:nvSpPr>
          <p:cNvPr id="306" name="Google Shape;306;p41"/>
          <p:cNvSpPr txBox="1"/>
          <p:nvPr>
            <p:ph idx="1" type="body"/>
          </p:nvPr>
        </p:nvSpPr>
        <p:spPr>
          <a:xfrm>
            <a:off x="457200" y="3477950"/>
            <a:ext cx="8538600" cy="18072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SzPts val="3000"/>
              <a:buChar char="●"/>
            </a:pPr>
            <a:r>
              <a:rPr lang="en"/>
              <a:t>Course number to add</a:t>
            </a:r>
            <a:endParaRPr/>
          </a:p>
          <a:p>
            <a:pPr indent="-419100" lvl="0" marL="457200" marR="0" rtl="0" algn="l">
              <a:lnSpc>
                <a:spcPct val="100000"/>
              </a:lnSpc>
              <a:spcBef>
                <a:spcPts val="0"/>
              </a:spcBef>
              <a:spcAft>
                <a:spcPts val="0"/>
              </a:spcAft>
              <a:buSzPts val="3000"/>
              <a:buChar char="●"/>
            </a:pPr>
            <a:r>
              <a:rPr lang="en"/>
              <a:t>Grading basis</a:t>
            </a:r>
            <a:endParaRPr/>
          </a:p>
          <a:p>
            <a:pPr indent="-419100" lvl="0" marL="457200" marR="0" rtl="0" algn="l">
              <a:lnSpc>
                <a:spcPct val="100000"/>
              </a:lnSpc>
              <a:spcBef>
                <a:spcPts val="0"/>
              </a:spcBef>
              <a:spcAft>
                <a:spcPts val="0"/>
              </a:spcAft>
              <a:buSzPts val="3000"/>
              <a:buChar char="●"/>
            </a:pPr>
            <a:r>
              <a:rPr lang="en"/>
              <a:t>Student record</a:t>
            </a:r>
            <a:endParaRPr/>
          </a:p>
          <a:p>
            <a:pPr indent="-419100" lvl="0" marL="457200" marR="0" rtl="0" algn="l">
              <a:lnSpc>
                <a:spcPct val="100000"/>
              </a:lnSpc>
              <a:spcBef>
                <a:spcPts val="0"/>
              </a:spcBef>
              <a:spcAft>
                <a:spcPts val="0"/>
              </a:spcAft>
              <a:buSzPts val="3000"/>
              <a:buChar char="●"/>
            </a:pPr>
            <a:r>
              <a:rPr lang="en"/>
              <a:t>What about a course database? Student record database?</a:t>
            </a:r>
            <a:endParaRPr/>
          </a:p>
        </p:txBody>
      </p:sp>
      <p:sp>
        <p:nvSpPr>
          <p:cNvPr id="307" name="Google Shape;307;p41"/>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6"/>
                                        </p:tgtEl>
                                        <p:attrNameLst>
                                          <p:attrName>style.visibility</p:attrName>
                                        </p:attrNameLst>
                                      </p:cBhvr>
                                      <p:to>
                                        <p:strVal val="visible"/>
                                      </p:to>
                                    </p:set>
                                    <p:animEffect filter="fade" transition="in">
                                      <p:cBhvr>
                                        <p:cTn dur="1"/>
                                        <p:tgtEl>
                                          <p:spTgt spid="30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1" name="Shape 311"/>
        <p:cNvGrpSpPr/>
        <p:nvPr/>
      </p:nvGrpSpPr>
      <p:grpSpPr>
        <a:xfrm>
          <a:off x="0" y="0"/>
          <a:ext cx="0" cy="0"/>
          <a:chOff x="0" y="0"/>
          <a:chExt cx="0" cy="0"/>
        </a:xfrm>
      </p:grpSpPr>
      <p:sp>
        <p:nvSpPr>
          <p:cNvPr id="312" name="Google Shape;312;p42"/>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Examples</a:t>
            </a:r>
            <a:endParaRPr/>
          </a:p>
        </p:txBody>
      </p:sp>
      <p:sp>
        <p:nvSpPr>
          <p:cNvPr id="313" name="Google Shape;313;p42"/>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SzPts val="3000"/>
              <a:buChar char="●"/>
            </a:pPr>
            <a:r>
              <a:rPr lang="en"/>
              <a:t>Student Record</a:t>
            </a:r>
            <a:endParaRPr/>
          </a:p>
          <a:p>
            <a:pPr indent="-419100" lvl="0" marL="457200" marR="0" rtl="0" algn="l">
              <a:lnSpc>
                <a:spcPct val="100000"/>
              </a:lnSpc>
              <a:spcBef>
                <a:spcPts val="0"/>
              </a:spcBef>
              <a:spcAft>
                <a:spcPts val="0"/>
              </a:spcAft>
              <a:buSzPts val="3000"/>
              <a:buChar char="●"/>
            </a:pPr>
            <a:r>
              <a:rPr lang="en"/>
              <a:t>Context - how is it used?</a:t>
            </a:r>
            <a:endParaRPr/>
          </a:p>
          <a:p>
            <a:pPr indent="-381000" lvl="1" marL="914400" marR="0" rtl="0" algn="l">
              <a:lnSpc>
                <a:spcPct val="100000"/>
              </a:lnSpc>
              <a:spcBef>
                <a:spcPts val="0"/>
              </a:spcBef>
              <a:spcAft>
                <a:spcPts val="0"/>
              </a:spcAft>
              <a:buSzPts val="2400"/>
              <a:buChar char="○"/>
            </a:pPr>
            <a:r>
              <a:rPr lang="en"/>
              <a:t>Have you already taken the course?</a:t>
            </a:r>
            <a:endParaRPr/>
          </a:p>
          <a:p>
            <a:pPr indent="-381000" lvl="1" marL="914400" marR="0" rtl="0" algn="l">
              <a:lnSpc>
                <a:spcPct val="100000"/>
              </a:lnSpc>
              <a:spcBef>
                <a:spcPts val="0"/>
              </a:spcBef>
              <a:spcAft>
                <a:spcPts val="0"/>
              </a:spcAft>
              <a:buSzPts val="2400"/>
              <a:buChar char="○"/>
            </a:pPr>
            <a:r>
              <a:rPr lang="en"/>
              <a:t>Are there holds on your record?</a:t>
            </a:r>
            <a:endParaRPr/>
          </a:p>
          <a:p>
            <a:pPr indent="-381000" lvl="1" marL="914400" marR="0" rtl="0" algn="l">
              <a:lnSpc>
                <a:spcPct val="100000"/>
              </a:lnSpc>
              <a:spcBef>
                <a:spcPts val="0"/>
              </a:spcBef>
              <a:spcAft>
                <a:spcPts val="0"/>
              </a:spcAft>
              <a:buSzPts val="2400"/>
              <a:buChar char="○"/>
            </a:pPr>
            <a:r>
              <a:rPr lang="en"/>
              <a:t>Do you meet the prerequisites?</a:t>
            </a:r>
            <a:endParaRPr/>
          </a:p>
          <a:p>
            <a:pPr indent="-381000" lvl="1" marL="914400" marR="0" rtl="0" algn="l">
              <a:lnSpc>
                <a:spcPct val="100000"/>
              </a:lnSpc>
              <a:spcBef>
                <a:spcPts val="0"/>
              </a:spcBef>
              <a:spcAft>
                <a:spcPts val="0"/>
              </a:spcAft>
              <a:buSzPts val="2400"/>
              <a:buChar char="○"/>
            </a:pPr>
            <a:r>
              <a:rPr lang="en"/>
              <a:t>…</a:t>
            </a:r>
            <a:endParaRPr/>
          </a:p>
          <a:p>
            <a:pPr indent="-381000" lvl="1" marL="914400" marR="0" rtl="0" algn="l">
              <a:lnSpc>
                <a:spcPct val="100000"/>
              </a:lnSpc>
              <a:spcBef>
                <a:spcPts val="0"/>
              </a:spcBef>
              <a:spcAft>
                <a:spcPts val="0"/>
              </a:spcAft>
              <a:buSzPts val="2400"/>
              <a:buChar char="○"/>
            </a:pPr>
            <a:r>
              <a:rPr lang="en"/>
              <a:t>Each of these can be varied when testing.</a:t>
            </a:r>
            <a:endParaRPr/>
          </a:p>
        </p:txBody>
      </p:sp>
      <p:sp>
        <p:nvSpPr>
          <p:cNvPr id="314" name="Google Shape;314;p42"/>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8" name="Shape 318"/>
        <p:cNvGrpSpPr/>
        <p:nvPr/>
      </p:nvGrpSpPr>
      <p:grpSpPr>
        <a:xfrm>
          <a:off x="0" y="0"/>
          <a:ext cx="0" cy="0"/>
          <a:chOff x="0" y="0"/>
          <a:chExt cx="0" cy="0"/>
        </a:xfrm>
      </p:grpSpPr>
      <p:sp>
        <p:nvSpPr>
          <p:cNvPr id="319" name="Google Shape;319;p43"/>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Where We Are At...</a:t>
            </a:r>
            <a:endParaRPr/>
          </a:p>
        </p:txBody>
      </p:sp>
      <p:sp>
        <p:nvSpPr>
          <p:cNvPr id="320" name="Google Shape;320;p43"/>
          <p:cNvSpPr/>
          <p:nvPr/>
        </p:nvSpPr>
        <p:spPr>
          <a:xfrm>
            <a:off x="457200" y="1811921"/>
            <a:ext cx="2039400" cy="6756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t>Write Testable Specifications</a:t>
            </a:r>
            <a:endParaRPr b="1" sz="1800"/>
          </a:p>
        </p:txBody>
      </p:sp>
      <p:sp>
        <p:nvSpPr>
          <p:cNvPr id="321" name="Google Shape;321;p43"/>
          <p:cNvSpPr/>
          <p:nvPr/>
        </p:nvSpPr>
        <p:spPr>
          <a:xfrm>
            <a:off x="1651683" y="2726979"/>
            <a:ext cx="2039400" cy="6756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Identify Independently Testable Features</a:t>
            </a:r>
            <a:endParaRPr b="1"/>
          </a:p>
        </p:txBody>
      </p:sp>
      <p:sp>
        <p:nvSpPr>
          <p:cNvPr id="322" name="Google Shape;322;p43"/>
          <p:cNvSpPr/>
          <p:nvPr/>
        </p:nvSpPr>
        <p:spPr>
          <a:xfrm>
            <a:off x="2941324" y="3647221"/>
            <a:ext cx="2039400" cy="6756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t>Identify Representative Input Values</a:t>
            </a:r>
            <a:endParaRPr b="1" sz="1600"/>
          </a:p>
        </p:txBody>
      </p:sp>
      <p:sp>
        <p:nvSpPr>
          <p:cNvPr id="323" name="Google Shape;323;p43"/>
          <p:cNvSpPr/>
          <p:nvPr/>
        </p:nvSpPr>
        <p:spPr>
          <a:xfrm>
            <a:off x="4114653" y="4575268"/>
            <a:ext cx="2039400" cy="6756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Generate Test Case Specifications</a:t>
            </a:r>
            <a:endParaRPr b="1"/>
          </a:p>
        </p:txBody>
      </p:sp>
      <p:sp>
        <p:nvSpPr>
          <p:cNvPr id="324" name="Google Shape;324;p43"/>
          <p:cNvSpPr/>
          <p:nvPr/>
        </p:nvSpPr>
        <p:spPr>
          <a:xfrm>
            <a:off x="5330266" y="5524088"/>
            <a:ext cx="2039400" cy="6756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t>Generate Test Cases</a:t>
            </a:r>
            <a:endParaRPr b="1" sz="1800"/>
          </a:p>
        </p:txBody>
      </p:sp>
      <p:cxnSp>
        <p:nvCxnSpPr>
          <p:cNvPr id="325" name="Google Shape;325;p43"/>
          <p:cNvCxnSpPr>
            <a:endCxn id="321" idx="1"/>
          </p:cNvCxnSpPr>
          <p:nvPr/>
        </p:nvCxnSpPr>
        <p:spPr>
          <a:xfrm>
            <a:off x="932583" y="2497779"/>
            <a:ext cx="719100" cy="567000"/>
          </a:xfrm>
          <a:prstGeom prst="straightConnector1">
            <a:avLst/>
          </a:prstGeom>
          <a:noFill/>
          <a:ln cap="flat" cmpd="sng" w="19050">
            <a:solidFill>
              <a:schemeClr val="dk2"/>
            </a:solidFill>
            <a:prstDash val="solid"/>
            <a:round/>
            <a:headEnd len="med" w="med" type="none"/>
            <a:tailEnd len="med" w="med" type="triangle"/>
          </a:ln>
        </p:spPr>
      </p:cxnSp>
      <p:cxnSp>
        <p:nvCxnSpPr>
          <p:cNvPr id="326" name="Google Shape;326;p43"/>
          <p:cNvCxnSpPr/>
          <p:nvPr/>
        </p:nvCxnSpPr>
        <p:spPr>
          <a:xfrm>
            <a:off x="2222122" y="3402497"/>
            <a:ext cx="719100" cy="567000"/>
          </a:xfrm>
          <a:prstGeom prst="straightConnector1">
            <a:avLst/>
          </a:prstGeom>
          <a:noFill/>
          <a:ln cap="flat" cmpd="sng" w="19050">
            <a:solidFill>
              <a:schemeClr val="dk2"/>
            </a:solidFill>
            <a:prstDash val="solid"/>
            <a:round/>
            <a:headEnd len="med" w="med" type="none"/>
            <a:tailEnd len="med" w="med" type="triangle"/>
          </a:ln>
        </p:spPr>
      </p:cxnSp>
      <p:cxnSp>
        <p:nvCxnSpPr>
          <p:cNvPr id="327" name="Google Shape;327;p43"/>
          <p:cNvCxnSpPr/>
          <p:nvPr/>
        </p:nvCxnSpPr>
        <p:spPr>
          <a:xfrm>
            <a:off x="3395451" y="4322751"/>
            <a:ext cx="719100" cy="567000"/>
          </a:xfrm>
          <a:prstGeom prst="straightConnector1">
            <a:avLst/>
          </a:prstGeom>
          <a:noFill/>
          <a:ln cap="flat" cmpd="sng" w="19050">
            <a:solidFill>
              <a:schemeClr val="dk2"/>
            </a:solidFill>
            <a:prstDash val="solid"/>
            <a:round/>
            <a:headEnd len="med" w="med" type="none"/>
            <a:tailEnd len="med" w="med" type="triangle"/>
          </a:ln>
        </p:spPr>
      </p:cxnSp>
      <p:cxnSp>
        <p:nvCxnSpPr>
          <p:cNvPr id="328" name="Google Shape;328;p43"/>
          <p:cNvCxnSpPr/>
          <p:nvPr/>
        </p:nvCxnSpPr>
        <p:spPr>
          <a:xfrm>
            <a:off x="4611064" y="5250787"/>
            <a:ext cx="719100" cy="567000"/>
          </a:xfrm>
          <a:prstGeom prst="straightConnector1">
            <a:avLst/>
          </a:prstGeom>
          <a:noFill/>
          <a:ln cap="flat" cmpd="sng" w="19050">
            <a:solidFill>
              <a:schemeClr val="dk2"/>
            </a:solidFill>
            <a:prstDash val="solid"/>
            <a:round/>
            <a:headEnd len="med" w="med" type="none"/>
            <a:tailEnd len="med" w="med" type="triangle"/>
          </a:ln>
        </p:spPr>
      </p:cxnSp>
      <p:sp>
        <p:nvSpPr>
          <p:cNvPr id="329" name="Google Shape;329;p43"/>
          <p:cNvSpPr/>
          <p:nvPr/>
        </p:nvSpPr>
        <p:spPr>
          <a:xfrm>
            <a:off x="3395451" y="1806725"/>
            <a:ext cx="4110300" cy="675600"/>
          </a:xfrm>
          <a:prstGeom prst="rect">
            <a:avLst/>
          </a:prstGeom>
          <a:solidFill>
            <a:srgbClr val="FFF2C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Produce clear, detailed, and testable requirements.</a:t>
            </a:r>
            <a:endParaRPr sz="1800"/>
          </a:p>
        </p:txBody>
      </p:sp>
      <p:sp>
        <p:nvSpPr>
          <p:cNvPr id="330" name="Google Shape;330;p43"/>
          <p:cNvSpPr/>
          <p:nvPr/>
        </p:nvSpPr>
        <p:spPr>
          <a:xfrm>
            <a:off x="4177824" y="2726979"/>
            <a:ext cx="4110300" cy="675600"/>
          </a:xfrm>
          <a:prstGeom prst="rect">
            <a:avLst/>
          </a:prstGeom>
          <a:solidFill>
            <a:srgbClr val="FFF2C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Figure out what functions can be tested in (relative) isolation.</a:t>
            </a:r>
            <a:endParaRPr sz="1800"/>
          </a:p>
        </p:txBody>
      </p:sp>
      <p:sp>
        <p:nvSpPr>
          <p:cNvPr id="331" name="Google Shape;331;p43"/>
          <p:cNvSpPr/>
          <p:nvPr/>
        </p:nvSpPr>
        <p:spPr>
          <a:xfrm>
            <a:off x="2496500" y="3542950"/>
            <a:ext cx="6010800" cy="27726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r">
              <a:spcBef>
                <a:spcPts val="0"/>
              </a:spcBef>
              <a:spcAft>
                <a:spcPts val="0"/>
              </a:spcAft>
              <a:buNone/>
            </a:pPr>
            <a:r>
              <a:rPr b="1" lang="en" sz="3600"/>
              <a:t>Next Class</a:t>
            </a:r>
            <a:endParaRPr b="1" sz="3600"/>
          </a:p>
          <a:p>
            <a:pPr indent="0" lvl="0" marL="0" rtl="0" algn="r">
              <a:spcBef>
                <a:spcPts val="0"/>
              </a:spcBef>
              <a:spcAft>
                <a:spcPts val="0"/>
              </a:spcAft>
              <a:buNone/>
            </a:pPr>
            <a:r>
              <a:t/>
            </a:r>
            <a:endParaRPr b="1" sz="3600"/>
          </a:p>
          <a:p>
            <a:pPr indent="0" lvl="0" marL="0" rtl="0" algn="r">
              <a:spcBef>
                <a:spcPts val="0"/>
              </a:spcBef>
              <a:spcAft>
                <a:spcPts val="0"/>
              </a:spcAft>
              <a:buNone/>
            </a:pPr>
            <a:r>
              <a:t/>
            </a:r>
            <a:endParaRPr b="1" sz="3600"/>
          </a:p>
          <a:p>
            <a:pPr indent="0" lvl="0" marL="0" rtl="0" algn="r">
              <a:spcBef>
                <a:spcPts val="0"/>
              </a:spcBef>
              <a:spcAft>
                <a:spcPts val="0"/>
              </a:spcAft>
              <a:buNone/>
            </a:pPr>
            <a:r>
              <a:t/>
            </a:r>
            <a:endParaRPr b="1" sz="3600"/>
          </a:p>
        </p:txBody>
      </p:sp>
      <p:sp>
        <p:nvSpPr>
          <p:cNvPr id="332" name="Google Shape;332;p43"/>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6" name="Shape 336"/>
        <p:cNvGrpSpPr/>
        <p:nvPr/>
      </p:nvGrpSpPr>
      <p:grpSpPr>
        <a:xfrm>
          <a:off x="0" y="0"/>
          <a:ext cx="0" cy="0"/>
          <a:chOff x="0" y="0"/>
          <a:chExt cx="0" cy="0"/>
        </a:xfrm>
      </p:grpSpPr>
      <p:sp>
        <p:nvSpPr>
          <p:cNvPr id="337" name="Google Shape;337;p44"/>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Key Points</a:t>
            </a:r>
            <a:endParaRPr/>
          </a:p>
        </p:txBody>
      </p:sp>
      <p:sp>
        <p:nvSpPr>
          <p:cNvPr id="338" name="Google Shape;338;p44"/>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SzPts val="3000"/>
              <a:buChar char="●"/>
            </a:pPr>
            <a:r>
              <a:rPr lang="en"/>
              <a:t>Do yourself and the testing group a favor: </a:t>
            </a:r>
            <a:r>
              <a:rPr b="1" lang="en"/>
              <a:t>develop test cases for each requirement.</a:t>
            </a:r>
            <a:endParaRPr b="1"/>
          </a:p>
          <a:p>
            <a:pPr indent="-419100" lvl="0" marL="457200" marR="0" rtl="0" algn="l">
              <a:lnSpc>
                <a:spcPct val="100000"/>
              </a:lnSpc>
              <a:spcBef>
                <a:spcPts val="0"/>
              </a:spcBef>
              <a:spcAft>
                <a:spcPts val="0"/>
              </a:spcAft>
              <a:buSzPts val="3000"/>
              <a:buChar char="●"/>
            </a:pPr>
            <a:r>
              <a:rPr lang="en"/>
              <a:t>If the requirement cannot be tested, you most likely have a bad requirement.</a:t>
            </a:r>
            <a:endParaRPr/>
          </a:p>
          <a:p>
            <a:pPr indent="-381000" lvl="1" marL="914400" marR="0" rtl="0" algn="l">
              <a:lnSpc>
                <a:spcPct val="100000"/>
              </a:lnSpc>
              <a:spcBef>
                <a:spcPts val="0"/>
              </a:spcBef>
              <a:spcAft>
                <a:spcPts val="0"/>
              </a:spcAft>
              <a:buSzPts val="2400"/>
              <a:buChar char="○"/>
            </a:pPr>
            <a:r>
              <a:rPr lang="en"/>
              <a:t>Rewrite it so it is testable.</a:t>
            </a:r>
            <a:endParaRPr/>
          </a:p>
          <a:p>
            <a:pPr indent="-381000" lvl="1" marL="914400" marR="0" rtl="0" algn="l">
              <a:lnSpc>
                <a:spcPct val="100000"/>
              </a:lnSpc>
              <a:spcBef>
                <a:spcPts val="0"/>
              </a:spcBef>
              <a:spcAft>
                <a:spcPts val="0"/>
              </a:spcAft>
              <a:buSzPts val="2400"/>
              <a:buChar char="○"/>
            </a:pPr>
            <a:r>
              <a:rPr lang="en"/>
              <a:t>Remove the requirement if it can’t be rewritten.</a:t>
            </a:r>
            <a:endParaRPr/>
          </a:p>
          <a:p>
            <a:pPr indent="-381000" lvl="1" marL="914400" marR="0" rtl="0" algn="l">
              <a:lnSpc>
                <a:spcPct val="100000"/>
              </a:lnSpc>
              <a:spcBef>
                <a:spcPts val="0"/>
              </a:spcBef>
              <a:spcAft>
                <a:spcPts val="0"/>
              </a:spcAft>
              <a:buSzPts val="2400"/>
              <a:buChar char="○"/>
            </a:pPr>
            <a:r>
              <a:rPr lang="en"/>
              <a:t>Point out why it is an unstable requirement.</a:t>
            </a:r>
            <a:endParaRPr/>
          </a:p>
          <a:p>
            <a:pPr indent="-419100" lvl="0" marL="457200" marR="0" rtl="0" algn="l">
              <a:lnSpc>
                <a:spcPct val="100000"/>
              </a:lnSpc>
              <a:spcBef>
                <a:spcPts val="0"/>
              </a:spcBef>
              <a:spcAft>
                <a:spcPts val="0"/>
              </a:spcAft>
              <a:buSzPts val="3000"/>
              <a:buChar char="●"/>
            </a:pPr>
            <a:r>
              <a:rPr lang="en"/>
              <a:t>Your requirements and testing effort will be greatly improved!</a:t>
            </a:r>
            <a:endParaRPr/>
          </a:p>
          <a:p>
            <a:pPr indent="0" lvl="0" marL="0" marR="0" rtl="0" algn="l">
              <a:lnSpc>
                <a:spcPct val="100000"/>
              </a:lnSpc>
              <a:spcBef>
                <a:spcPts val="600"/>
              </a:spcBef>
              <a:spcAft>
                <a:spcPts val="0"/>
              </a:spcAft>
              <a:buNone/>
            </a:pPr>
            <a:r>
              <a:t/>
            </a:r>
            <a:endParaRPr b="1"/>
          </a:p>
        </p:txBody>
      </p:sp>
      <p:sp>
        <p:nvSpPr>
          <p:cNvPr id="339" name="Google Shape;339;p44"/>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3" name="Shape 343"/>
        <p:cNvGrpSpPr/>
        <p:nvPr/>
      </p:nvGrpSpPr>
      <p:grpSpPr>
        <a:xfrm>
          <a:off x="0" y="0"/>
          <a:ext cx="0" cy="0"/>
          <a:chOff x="0" y="0"/>
          <a:chExt cx="0" cy="0"/>
        </a:xfrm>
      </p:grpSpPr>
      <p:sp>
        <p:nvSpPr>
          <p:cNvPr id="344" name="Google Shape;344;p45"/>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Next Time</a:t>
            </a:r>
            <a:endParaRPr/>
          </a:p>
        </p:txBody>
      </p:sp>
      <p:sp>
        <p:nvSpPr>
          <p:cNvPr id="345" name="Google Shape;345;p45"/>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SzPts val="3000"/>
              <a:buChar char="●"/>
            </a:pPr>
            <a:r>
              <a:rPr lang="en"/>
              <a:t>Coming up with concrete requirements-based test cases.</a:t>
            </a:r>
            <a:endParaRPr/>
          </a:p>
          <a:p>
            <a:pPr indent="-419100" lvl="0" marL="457200" rtl="0" algn="l">
              <a:spcBef>
                <a:spcPts val="0"/>
              </a:spcBef>
              <a:spcAft>
                <a:spcPts val="0"/>
              </a:spcAft>
              <a:buSzPts val="3000"/>
              <a:buChar char="●"/>
            </a:pPr>
            <a:r>
              <a:rPr lang="en"/>
              <a:t>Reading:</a:t>
            </a:r>
            <a:endParaRPr/>
          </a:p>
          <a:p>
            <a:pPr indent="-381000" lvl="1" marL="914400" rtl="0" algn="l">
              <a:spcBef>
                <a:spcPts val="0"/>
              </a:spcBef>
              <a:spcAft>
                <a:spcPts val="0"/>
              </a:spcAft>
              <a:buSzPts val="2400"/>
              <a:buChar char="○"/>
            </a:pPr>
            <a:r>
              <a:rPr lang="en"/>
              <a:t>Sommerville, chapter 8</a:t>
            </a:r>
            <a:endParaRPr/>
          </a:p>
          <a:p>
            <a:pPr indent="-381000" lvl="2" marL="1371600" rtl="0" algn="l">
              <a:spcBef>
                <a:spcPts val="0"/>
              </a:spcBef>
              <a:spcAft>
                <a:spcPts val="0"/>
              </a:spcAft>
              <a:buSzPts val="2400"/>
              <a:buChar char="■"/>
            </a:pPr>
            <a:r>
              <a:rPr lang="en"/>
              <a:t>Introduction, section 8.3.1, 8.3.2</a:t>
            </a:r>
            <a:endParaRPr/>
          </a:p>
          <a:p>
            <a:pPr indent="0" lvl="0" marL="0" marR="0" rtl="0" algn="l">
              <a:lnSpc>
                <a:spcPct val="100000"/>
              </a:lnSpc>
              <a:spcBef>
                <a:spcPts val="600"/>
              </a:spcBef>
              <a:spcAft>
                <a:spcPts val="0"/>
              </a:spcAft>
              <a:buNone/>
            </a:pPr>
            <a:r>
              <a:t/>
            </a:r>
            <a:endParaRPr sz="1100"/>
          </a:p>
          <a:p>
            <a:pPr indent="-419100" lvl="0" marL="457200" marR="0" rtl="0" algn="l">
              <a:lnSpc>
                <a:spcPct val="100000"/>
              </a:lnSpc>
              <a:spcBef>
                <a:spcPts val="600"/>
              </a:spcBef>
              <a:spcAft>
                <a:spcPts val="0"/>
              </a:spcAft>
              <a:buSzPts val="3000"/>
              <a:buChar char="●"/>
            </a:pPr>
            <a:r>
              <a:rPr lang="en"/>
              <a:t>Homework:</a:t>
            </a:r>
            <a:endParaRPr/>
          </a:p>
          <a:p>
            <a:pPr indent="-381000" lvl="1" marL="914400" marR="0" rtl="0" algn="l">
              <a:lnSpc>
                <a:spcPct val="100000"/>
              </a:lnSpc>
              <a:spcBef>
                <a:spcPts val="0"/>
              </a:spcBef>
              <a:spcAft>
                <a:spcPts val="0"/>
              </a:spcAft>
              <a:buSzPts val="2400"/>
              <a:buChar char="○"/>
            </a:pPr>
            <a:r>
              <a:rPr lang="en"/>
              <a:t>Feedback will be out soon!</a:t>
            </a:r>
            <a:endParaRPr/>
          </a:p>
          <a:p>
            <a:pPr indent="-381000" lvl="1" marL="914400" marR="0" rtl="0" algn="l">
              <a:lnSpc>
                <a:spcPct val="100000"/>
              </a:lnSpc>
              <a:spcBef>
                <a:spcPts val="0"/>
              </a:spcBef>
              <a:spcAft>
                <a:spcPts val="0"/>
              </a:spcAft>
              <a:buSzPts val="2400"/>
              <a:buChar char="○"/>
            </a:pPr>
            <a:r>
              <a:rPr lang="en"/>
              <a:t>Assignment 2 is up. </a:t>
            </a:r>
            <a:endParaRPr/>
          </a:p>
          <a:p>
            <a:pPr indent="-381000" lvl="2" marL="1371600" marR="0" rtl="0" algn="l">
              <a:lnSpc>
                <a:spcPct val="100000"/>
              </a:lnSpc>
              <a:spcBef>
                <a:spcPts val="0"/>
              </a:spcBef>
              <a:spcAft>
                <a:spcPts val="0"/>
              </a:spcAft>
              <a:buSzPts val="2400"/>
              <a:buChar char="■"/>
            </a:pPr>
            <a:r>
              <a:rPr lang="en"/>
              <a:t>Revise requirements</a:t>
            </a:r>
            <a:endParaRPr/>
          </a:p>
          <a:p>
            <a:pPr indent="-381000" lvl="2" marL="1371600" marR="0" rtl="0" algn="l">
              <a:lnSpc>
                <a:spcPct val="100000"/>
              </a:lnSpc>
              <a:spcBef>
                <a:spcPts val="0"/>
              </a:spcBef>
              <a:spcAft>
                <a:spcPts val="0"/>
              </a:spcAft>
              <a:buSzPts val="2400"/>
              <a:buChar char="■"/>
            </a:pPr>
            <a:r>
              <a:rPr lang="en"/>
              <a:t>Write test cases</a:t>
            </a:r>
            <a:endParaRPr/>
          </a:p>
          <a:p>
            <a:pPr indent="0" lvl="0" marL="0" marR="0" rtl="0" algn="l">
              <a:lnSpc>
                <a:spcPct val="100000"/>
              </a:lnSpc>
              <a:spcBef>
                <a:spcPts val="600"/>
              </a:spcBef>
              <a:spcAft>
                <a:spcPts val="0"/>
              </a:spcAft>
              <a:buNone/>
            </a:pPr>
            <a:r>
              <a:t/>
            </a:r>
            <a:endParaRPr b="1"/>
          </a:p>
        </p:txBody>
      </p:sp>
      <p:sp>
        <p:nvSpPr>
          <p:cNvPr id="346" name="Google Shape;346;p45"/>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sp>
        <p:nvSpPr>
          <p:cNvPr id="71" name="Google Shape;71;p12"/>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Why Should Requirements be Testable?</a:t>
            </a:r>
            <a:endParaRPr/>
          </a:p>
        </p:txBody>
      </p:sp>
      <p:sp>
        <p:nvSpPr>
          <p:cNvPr id="72" name="Google Shape;72;p12"/>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06400" lvl="0" marL="457200" marR="0" rtl="0" algn="l">
              <a:lnSpc>
                <a:spcPct val="100000"/>
              </a:lnSpc>
              <a:spcBef>
                <a:spcPts val="600"/>
              </a:spcBef>
              <a:spcAft>
                <a:spcPts val="0"/>
              </a:spcAft>
              <a:buSzPts val="2800"/>
              <a:buChar char="●"/>
            </a:pPr>
            <a:r>
              <a:rPr lang="en" sz="2800"/>
              <a:t>The software might have bugs.</a:t>
            </a:r>
            <a:endParaRPr sz="2800"/>
          </a:p>
          <a:p>
            <a:pPr indent="-406400" lvl="0" marL="457200" marR="0" rtl="0" algn="l">
              <a:lnSpc>
                <a:spcPct val="100000"/>
              </a:lnSpc>
              <a:spcBef>
                <a:spcPts val="0"/>
              </a:spcBef>
              <a:spcAft>
                <a:spcPts val="0"/>
              </a:spcAft>
              <a:buSzPts val="2800"/>
              <a:buChar char="●"/>
            </a:pPr>
            <a:r>
              <a:rPr i="1" lang="en" sz="2800"/>
              <a:t>The requirements might have “bugs”</a:t>
            </a:r>
            <a:r>
              <a:rPr lang="en" sz="2800"/>
              <a:t>.</a:t>
            </a:r>
            <a:endParaRPr sz="2800"/>
          </a:p>
          <a:p>
            <a:pPr indent="-406400" lvl="1" marL="914400" marR="0" rtl="0" algn="l">
              <a:lnSpc>
                <a:spcPct val="100000"/>
              </a:lnSpc>
              <a:spcBef>
                <a:spcPts val="0"/>
              </a:spcBef>
              <a:spcAft>
                <a:spcPts val="0"/>
              </a:spcAft>
              <a:buSzPts val="2800"/>
              <a:buChar char="○"/>
            </a:pPr>
            <a:r>
              <a:rPr lang="en" sz="2800"/>
              <a:t>Can’t “test” the document, but writing a test for the code requires thinking through the specification.</a:t>
            </a:r>
            <a:endParaRPr sz="2800"/>
          </a:p>
          <a:p>
            <a:pPr indent="-406400" lvl="0" marL="457200" marR="0" rtl="0" algn="l">
              <a:lnSpc>
                <a:spcPct val="100000"/>
              </a:lnSpc>
              <a:spcBef>
                <a:spcPts val="0"/>
              </a:spcBef>
              <a:spcAft>
                <a:spcPts val="0"/>
              </a:spcAft>
              <a:buSzPts val="2800"/>
              <a:buChar char="●"/>
            </a:pPr>
            <a:r>
              <a:rPr lang="en" sz="2800"/>
              <a:t>Tests give a way to argue that the software does what we promised it would do (</a:t>
            </a:r>
            <a:r>
              <a:rPr b="1" lang="en" sz="2800"/>
              <a:t>verification</a:t>
            </a:r>
            <a:r>
              <a:rPr lang="en" sz="2800"/>
              <a:t>).</a:t>
            </a:r>
            <a:endParaRPr sz="2800"/>
          </a:p>
          <a:p>
            <a:pPr indent="-406400" lvl="1" marL="914400" marR="0" rtl="0" algn="l">
              <a:lnSpc>
                <a:spcPct val="100000"/>
              </a:lnSpc>
              <a:spcBef>
                <a:spcPts val="0"/>
              </a:spcBef>
              <a:spcAft>
                <a:spcPts val="0"/>
              </a:spcAft>
              <a:buSzPts val="2800"/>
              <a:buChar char="○"/>
            </a:pPr>
            <a:r>
              <a:rPr lang="en" sz="2800"/>
              <a:t>If a requirement is not testable, we cannot prove that the software fulfills it.</a:t>
            </a:r>
            <a:endParaRPr sz="2800"/>
          </a:p>
        </p:txBody>
      </p:sp>
      <p:sp>
        <p:nvSpPr>
          <p:cNvPr id="73" name="Google Shape;73;p12"/>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13"/>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Requirements-Based Testing</a:t>
            </a:r>
            <a:endParaRPr/>
          </a:p>
        </p:txBody>
      </p:sp>
      <p:sp>
        <p:nvSpPr>
          <p:cNvPr id="79" name="Google Shape;79;p13"/>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Clr>
                <a:schemeClr val="dk1"/>
              </a:buClr>
              <a:buSzPts val="3000"/>
              <a:buFont typeface="Arial"/>
              <a:buChar char="●"/>
            </a:pPr>
            <a:r>
              <a:rPr lang="en"/>
              <a:t>Process of deriving tests from the requirement specifications.</a:t>
            </a:r>
            <a:endParaRPr/>
          </a:p>
          <a:p>
            <a:pPr indent="-419100" lvl="1" marL="914400" marR="0" rtl="0" algn="l">
              <a:lnSpc>
                <a:spcPct val="100000"/>
              </a:lnSpc>
              <a:spcBef>
                <a:spcPts val="0"/>
              </a:spcBef>
              <a:spcAft>
                <a:spcPts val="0"/>
              </a:spcAft>
              <a:buClr>
                <a:schemeClr val="dk1"/>
              </a:buClr>
              <a:buSzPts val="3000"/>
              <a:buFont typeface="Arial"/>
              <a:buChar char="○"/>
            </a:pPr>
            <a:r>
              <a:rPr lang="en"/>
              <a:t>Typically the baseline technique for designing test cases. Can begin as part of requirements specification, and continue through each level of design and implementation.</a:t>
            </a:r>
            <a:endParaRPr/>
          </a:p>
          <a:p>
            <a:pPr indent="-381000" lvl="1" marL="914400" marR="0" rtl="0" algn="l">
              <a:lnSpc>
                <a:spcPct val="100000"/>
              </a:lnSpc>
              <a:spcBef>
                <a:spcPts val="0"/>
              </a:spcBef>
              <a:spcAft>
                <a:spcPts val="0"/>
              </a:spcAft>
              <a:buSzPts val="2400"/>
              <a:buChar char="○"/>
            </a:pPr>
            <a:r>
              <a:rPr lang="en"/>
              <a:t>Basis of verification - builds evidence that the implementation conforms to its specification.</a:t>
            </a:r>
            <a:endParaRPr/>
          </a:p>
          <a:p>
            <a:pPr indent="-381000" lvl="1" marL="914400" marR="0" rtl="0" algn="l">
              <a:lnSpc>
                <a:spcPct val="100000"/>
              </a:lnSpc>
              <a:spcBef>
                <a:spcPts val="0"/>
              </a:spcBef>
              <a:spcAft>
                <a:spcPts val="0"/>
              </a:spcAft>
              <a:buSzPts val="2400"/>
              <a:buChar char="○"/>
            </a:pPr>
            <a:r>
              <a:rPr lang="en"/>
              <a:t>Effective at finding some classes of faults that elude code-based techniques.</a:t>
            </a:r>
            <a:endParaRPr/>
          </a:p>
          <a:p>
            <a:pPr indent="-381000" lvl="2" marL="1371600" marR="0" rtl="0" algn="l">
              <a:lnSpc>
                <a:spcPct val="100000"/>
              </a:lnSpc>
              <a:spcBef>
                <a:spcPts val="0"/>
              </a:spcBef>
              <a:spcAft>
                <a:spcPts val="0"/>
              </a:spcAft>
              <a:buSzPts val="2400"/>
              <a:buChar char="■"/>
            </a:pPr>
            <a:r>
              <a:rPr lang="en"/>
              <a:t>i.e., incorrect outcomes and missing functionality</a:t>
            </a:r>
            <a:endParaRPr/>
          </a:p>
          <a:p>
            <a:pPr indent="0" lvl="0" marL="457200" marR="0" rtl="0" algn="l">
              <a:lnSpc>
                <a:spcPct val="100000"/>
              </a:lnSpc>
              <a:spcBef>
                <a:spcPts val="600"/>
              </a:spcBef>
              <a:spcAft>
                <a:spcPts val="0"/>
              </a:spcAft>
              <a:buNone/>
            </a:pPr>
            <a:r>
              <a:t/>
            </a:r>
            <a:endParaRPr/>
          </a:p>
        </p:txBody>
      </p:sp>
      <p:sp>
        <p:nvSpPr>
          <p:cNvPr id="80" name="Google Shape;80;p13"/>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4"/>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Why Should Requirements be Testable?</a:t>
            </a:r>
            <a:endParaRPr/>
          </a:p>
        </p:txBody>
      </p:sp>
      <p:sp>
        <p:nvSpPr>
          <p:cNvPr id="86" name="Google Shape;86;p14"/>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06400" lvl="0" marL="457200" marR="0" rtl="0" algn="l">
              <a:lnSpc>
                <a:spcPct val="100000"/>
              </a:lnSpc>
              <a:spcBef>
                <a:spcPts val="600"/>
              </a:spcBef>
              <a:spcAft>
                <a:spcPts val="0"/>
              </a:spcAft>
              <a:buClr>
                <a:schemeClr val="dk1"/>
              </a:buClr>
              <a:buSzPts val="2800"/>
              <a:buFont typeface="Arial"/>
              <a:buChar char="●"/>
            </a:pPr>
            <a:r>
              <a:rPr lang="en" sz="2800"/>
              <a:t>Requirements are the primary source of information to judge program behavior.</a:t>
            </a:r>
            <a:endParaRPr sz="2800"/>
          </a:p>
          <a:p>
            <a:pPr indent="-406400" lvl="0" marL="457200" marR="0" rtl="0" algn="l">
              <a:lnSpc>
                <a:spcPct val="100000"/>
              </a:lnSpc>
              <a:spcBef>
                <a:spcPts val="0"/>
              </a:spcBef>
              <a:spcAft>
                <a:spcPts val="0"/>
              </a:spcAft>
              <a:buSzPts val="2800"/>
              <a:buChar char="●"/>
            </a:pPr>
            <a:r>
              <a:rPr lang="en" sz="2800"/>
              <a:t>Writing tests early:</a:t>
            </a:r>
            <a:endParaRPr sz="2800"/>
          </a:p>
          <a:p>
            <a:pPr indent="-406400" lvl="1" marL="914400" marR="0" rtl="0" algn="l">
              <a:lnSpc>
                <a:spcPct val="100000"/>
              </a:lnSpc>
              <a:spcBef>
                <a:spcPts val="0"/>
              </a:spcBef>
              <a:spcAft>
                <a:spcPts val="0"/>
              </a:spcAft>
              <a:buSzPts val="2800"/>
              <a:buChar char="○"/>
            </a:pPr>
            <a:r>
              <a:rPr lang="en" sz="2800"/>
              <a:t>Refines requirements by making them more testable.</a:t>
            </a:r>
            <a:endParaRPr sz="2800"/>
          </a:p>
          <a:p>
            <a:pPr indent="-406400" lvl="1" marL="914400" marR="0" rtl="0" algn="l">
              <a:lnSpc>
                <a:spcPct val="100000"/>
              </a:lnSpc>
              <a:spcBef>
                <a:spcPts val="0"/>
              </a:spcBef>
              <a:spcAft>
                <a:spcPts val="0"/>
              </a:spcAft>
              <a:buSzPts val="2800"/>
              <a:buChar char="○"/>
            </a:pPr>
            <a:r>
              <a:rPr lang="en" sz="2800"/>
              <a:t>Results in fewer faults when the code is written.</a:t>
            </a:r>
            <a:endParaRPr sz="2800"/>
          </a:p>
          <a:p>
            <a:pPr indent="-406400" lvl="0" marL="457200" marR="0" rtl="0" algn="l">
              <a:lnSpc>
                <a:spcPct val="100000"/>
              </a:lnSpc>
              <a:spcBef>
                <a:spcPts val="0"/>
              </a:spcBef>
              <a:spcAft>
                <a:spcPts val="0"/>
              </a:spcAft>
              <a:buSzPts val="2800"/>
              <a:buChar char="●"/>
            </a:pPr>
            <a:r>
              <a:rPr lang="en" sz="2800"/>
              <a:t>Requirements-based tests can be used as evidence of verification.</a:t>
            </a:r>
            <a:endParaRPr sz="2800"/>
          </a:p>
        </p:txBody>
      </p:sp>
      <p:sp>
        <p:nvSpPr>
          <p:cNvPr id="87" name="Google Shape;87;p14"/>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5"/>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Typical Requirements</a:t>
            </a:r>
            <a:endParaRPr/>
          </a:p>
        </p:txBody>
      </p:sp>
      <p:sp>
        <p:nvSpPr>
          <p:cNvPr id="93" name="Google Shape;93;p15"/>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SzPts val="3000"/>
              <a:buChar char="●"/>
            </a:pPr>
            <a:r>
              <a:rPr lang="en"/>
              <a:t>After a high temperature is detected, an alarm must be raised quickly.</a:t>
            </a:r>
            <a:endParaRPr/>
          </a:p>
          <a:p>
            <a:pPr indent="-419100" lvl="0" marL="457200" marR="0" rtl="0" algn="l">
              <a:lnSpc>
                <a:spcPct val="100000"/>
              </a:lnSpc>
              <a:spcBef>
                <a:spcPts val="0"/>
              </a:spcBef>
              <a:spcAft>
                <a:spcPts val="0"/>
              </a:spcAft>
              <a:buSzPts val="3000"/>
              <a:buChar char="●"/>
            </a:pPr>
            <a:r>
              <a:rPr lang="en"/>
              <a:t>Novice users should be able to learn the interface with little training.</a:t>
            </a:r>
            <a:endParaRPr/>
          </a:p>
          <a:p>
            <a:pPr indent="0" lvl="0" marL="0" marR="0" rtl="0" algn="l">
              <a:lnSpc>
                <a:spcPct val="100000"/>
              </a:lnSpc>
              <a:spcBef>
                <a:spcPts val="600"/>
              </a:spcBef>
              <a:spcAft>
                <a:spcPts val="0"/>
              </a:spcAft>
              <a:buNone/>
            </a:pPr>
            <a:r>
              <a:t/>
            </a:r>
            <a:endParaRPr/>
          </a:p>
          <a:p>
            <a:pPr indent="0" lvl="0" marL="0" marR="0" rtl="0" algn="l">
              <a:lnSpc>
                <a:spcPct val="100000"/>
              </a:lnSpc>
              <a:spcBef>
                <a:spcPts val="600"/>
              </a:spcBef>
              <a:spcAft>
                <a:spcPts val="0"/>
              </a:spcAft>
              <a:buNone/>
            </a:pPr>
            <a:r>
              <a:rPr b="1" lang="en"/>
              <a:t>How do we make these requirements testable?</a:t>
            </a:r>
            <a:endParaRPr b="1"/>
          </a:p>
        </p:txBody>
      </p:sp>
      <p:sp>
        <p:nvSpPr>
          <p:cNvPr id="94" name="Google Shape;94;p15"/>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Google Shape;99;p16"/>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Test the Requirement</a:t>
            </a:r>
            <a:endParaRPr/>
          </a:p>
        </p:txBody>
      </p:sp>
      <p:sp>
        <p:nvSpPr>
          <p:cNvPr id="100" name="Google Shape;100;p16"/>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0" lvl="0" marL="0" marR="0" rtl="0" algn="l">
              <a:lnSpc>
                <a:spcPct val="100000"/>
              </a:lnSpc>
              <a:spcBef>
                <a:spcPts val="600"/>
              </a:spcBef>
              <a:spcAft>
                <a:spcPts val="0"/>
              </a:spcAft>
              <a:buNone/>
            </a:pPr>
            <a:r>
              <a:rPr lang="en"/>
              <a:t>After a high temperature is detected, an alarm must be raised quickly.</a:t>
            </a:r>
            <a:endParaRPr/>
          </a:p>
          <a:p>
            <a:pPr indent="0" lvl="0" marL="0" marR="0" rtl="0" algn="l">
              <a:lnSpc>
                <a:spcPct val="100000"/>
              </a:lnSpc>
              <a:spcBef>
                <a:spcPts val="600"/>
              </a:spcBef>
              <a:spcAft>
                <a:spcPts val="0"/>
              </a:spcAft>
              <a:buNone/>
            </a:pPr>
            <a:r>
              <a:t/>
            </a:r>
            <a:endParaRPr sz="1100"/>
          </a:p>
          <a:p>
            <a:pPr indent="0" lvl="0" marL="0" marR="0" rtl="0" algn="l">
              <a:lnSpc>
                <a:spcPct val="100000"/>
              </a:lnSpc>
              <a:spcBef>
                <a:spcPts val="600"/>
              </a:spcBef>
              <a:spcAft>
                <a:spcPts val="0"/>
              </a:spcAft>
              <a:buNone/>
            </a:pPr>
            <a:r>
              <a:rPr b="1" lang="en"/>
              <a:t>Test Case 1:</a:t>
            </a:r>
            <a:endParaRPr b="1"/>
          </a:p>
          <a:p>
            <a:pPr indent="-419100" lvl="0" marL="457200" marR="0" rtl="0" algn="l">
              <a:lnSpc>
                <a:spcPct val="100000"/>
              </a:lnSpc>
              <a:spcBef>
                <a:spcPts val="600"/>
              </a:spcBef>
              <a:spcAft>
                <a:spcPts val="0"/>
              </a:spcAft>
              <a:buSzPts val="3000"/>
              <a:buChar char="●"/>
            </a:pPr>
            <a:r>
              <a:rPr lang="en"/>
              <a:t>Input: </a:t>
            </a:r>
            <a:endParaRPr/>
          </a:p>
          <a:p>
            <a:pPr indent="-381000" lvl="1" marL="914400" marR="0" rtl="0" algn="l">
              <a:lnSpc>
                <a:spcPct val="100000"/>
              </a:lnSpc>
              <a:spcBef>
                <a:spcPts val="0"/>
              </a:spcBef>
              <a:spcAft>
                <a:spcPts val="0"/>
              </a:spcAft>
              <a:buSzPts val="2400"/>
              <a:buChar char="○"/>
            </a:pPr>
            <a:r>
              <a:rPr lang="en"/>
              <a:t>Artificially raise the temperature above the high temperature threshold.</a:t>
            </a:r>
            <a:endParaRPr/>
          </a:p>
          <a:p>
            <a:pPr indent="-419100" lvl="0" marL="457200" marR="0" rtl="0" algn="l">
              <a:lnSpc>
                <a:spcPct val="100000"/>
              </a:lnSpc>
              <a:spcBef>
                <a:spcPts val="0"/>
              </a:spcBef>
              <a:spcAft>
                <a:spcPts val="0"/>
              </a:spcAft>
              <a:buSzPts val="3000"/>
              <a:buChar char="●"/>
            </a:pPr>
            <a:r>
              <a:rPr lang="en"/>
              <a:t>Procedure:</a:t>
            </a:r>
            <a:endParaRPr/>
          </a:p>
          <a:p>
            <a:pPr indent="-381000" lvl="1" marL="914400" marR="0" rtl="0" algn="l">
              <a:lnSpc>
                <a:spcPct val="100000"/>
              </a:lnSpc>
              <a:spcBef>
                <a:spcPts val="0"/>
              </a:spcBef>
              <a:spcAft>
                <a:spcPts val="0"/>
              </a:spcAft>
              <a:buSzPts val="2400"/>
              <a:buChar char="○"/>
            </a:pPr>
            <a:r>
              <a:rPr lang="en"/>
              <a:t>Measure the time it takes for the alarm to come on.</a:t>
            </a:r>
            <a:endParaRPr/>
          </a:p>
          <a:p>
            <a:pPr indent="-419100" lvl="0" marL="457200" marR="0" rtl="0" algn="l">
              <a:lnSpc>
                <a:spcPct val="100000"/>
              </a:lnSpc>
              <a:spcBef>
                <a:spcPts val="0"/>
              </a:spcBef>
              <a:spcAft>
                <a:spcPts val="0"/>
              </a:spcAft>
              <a:buSzPts val="3000"/>
              <a:buChar char="●"/>
            </a:pPr>
            <a:r>
              <a:rPr lang="en"/>
              <a:t>Expected Output:</a:t>
            </a:r>
            <a:endParaRPr/>
          </a:p>
          <a:p>
            <a:pPr indent="-381000" lvl="1" marL="914400" marR="0" rtl="0" algn="l">
              <a:lnSpc>
                <a:spcPct val="100000"/>
              </a:lnSpc>
              <a:spcBef>
                <a:spcPts val="0"/>
              </a:spcBef>
              <a:spcAft>
                <a:spcPts val="0"/>
              </a:spcAft>
              <a:buSzPts val="2400"/>
              <a:buChar char="○"/>
            </a:pPr>
            <a:r>
              <a:rPr lang="en"/>
              <a:t>The alarm shall be on within 2 seconds.</a:t>
            </a:r>
            <a:endParaRPr/>
          </a:p>
        </p:txBody>
      </p:sp>
      <p:sp>
        <p:nvSpPr>
          <p:cNvPr id="101" name="Google Shape;101;p16"/>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sp>
        <p:nvSpPr>
          <p:cNvPr id="106" name="Google Shape;106;p17"/>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Test the Requirement</a:t>
            </a:r>
            <a:endParaRPr/>
          </a:p>
        </p:txBody>
      </p:sp>
      <p:sp>
        <p:nvSpPr>
          <p:cNvPr id="107" name="Google Shape;107;p17"/>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0" lvl="0" marL="0" marR="0" rtl="0" algn="l">
              <a:lnSpc>
                <a:spcPct val="100000"/>
              </a:lnSpc>
              <a:spcBef>
                <a:spcPts val="600"/>
              </a:spcBef>
              <a:spcAft>
                <a:spcPts val="0"/>
              </a:spcAft>
              <a:buNone/>
            </a:pPr>
            <a:r>
              <a:rPr lang="en" sz="2400"/>
              <a:t>Novice users should be able to learn the interface with little training.</a:t>
            </a:r>
            <a:endParaRPr sz="2400"/>
          </a:p>
          <a:p>
            <a:pPr indent="0" lvl="0" marL="0" marR="0" rtl="0" algn="l">
              <a:lnSpc>
                <a:spcPct val="100000"/>
              </a:lnSpc>
              <a:spcBef>
                <a:spcPts val="600"/>
              </a:spcBef>
              <a:spcAft>
                <a:spcPts val="0"/>
              </a:spcAft>
              <a:buNone/>
            </a:pPr>
            <a:r>
              <a:t/>
            </a:r>
            <a:endParaRPr sz="1100"/>
          </a:p>
          <a:p>
            <a:pPr indent="0" lvl="0" marL="0" marR="0" rtl="0" algn="l">
              <a:lnSpc>
                <a:spcPct val="100000"/>
              </a:lnSpc>
              <a:spcBef>
                <a:spcPts val="600"/>
              </a:spcBef>
              <a:spcAft>
                <a:spcPts val="0"/>
              </a:spcAft>
              <a:buNone/>
            </a:pPr>
            <a:r>
              <a:rPr b="1" lang="en" sz="2400"/>
              <a:t>Test Case 2:</a:t>
            </a:r>
            <a:endParaRPr b="1" sz="2400"/>
          </a:p>
          <a:p>
            <a:pPr indent="-381000" lvl="0" marL="457200" marR="0" rtl="0" algn="l">
              <a:lnSpc>
                <a:spcPct val="100000"/>
              </a:lnSpc>
              <a:spcBef>
                <a:spcPts val="600"/>
              </a:spcBef>
              <a:spcAft>
                <a:spcPts val="0"/>
              </a:spcAft>
              <a:buSzPts val="2400"/>
              <a:buChar char="●"/>
            </a:pPr>
            <a:r>
              <a:rPr lang="en" sz="2400"/>
              <a:t>Input: </a:t>
            </a:r>
            <a:endParaRPr sz="2400"/>
          </a:p>
          <a:p>
            <a:pPr indent="-381000" lvl="1" marL="914400" marR="0" rtl="0" algn="l">
              <a:lnSpc>
                <a:spcPct val="100000"/>
              </a:lnSpc>
              <a:spcBef>
                <a:spcPts val="0"/>
              </a:spcBef>
              <a:spcAft>
                <a:spcPts val="0"/>
              </a:spcAft>
              <a:buSzPts val="2400"/>
              <a:buChar char="○"/>
            </a:pPr>
            <a:r>
              <a:rPr lang="en"/>
              <a:t>Identify 10 new users and put them through the training course (maximum length of 6 hours)</a:t>
            </a:r>
            <a:endParaRPr/>
          </a:p>
          <a:p>
            <a:pPr indent="-381000" lvl="0" marL="457200" marR="0" rtl="0" algn="l">
              <a:lnSpc>
                <a:spcPct val="100000"/>
              </a:lnSpc>
              <a:spcBef>
                <a:spcPts val="0"/>
              </a:spcBef>
              <a:spcAft>
                <a:spcPts val="0"/>
              </a:spcAft>
              <a:buSzPts val="2400"/>
              <a:buChar char="●"/>
            </a:pPr>
            <a:r>
              <a:rPr lang="en" sz="2400"/>
              <a:t>Procedure:</a:t>
            </a:r>
            <a:endParaRPr sz="2400"/>
          </a:p>
          <a:p>
            <a:pPr indent="-381000" lvl="1" marL="914400" marR="0" rtl="0" algn="l">
              <a:lnSpc>
                <a:spcPct val="100000"/>
              </a:lnSpc>
              <a:spcBef>
                <a:spcPts val="0"/>
              </a:spcBef>
              <a:spcAft>
                <a:spcPts val="0"/>
              </a:spcAft>
              <a:buSzPts val="2400"/>
              <a:buChar char="○"/>
            </a:pPr>
            <a:r>
              <a:rPr lang="en"/>
              <a:t>Monitor the work of the users for 10 days after the training has been completed</a:t>
            </a:r>
            <a:endParaRPr/>
          </a:p>
          <a:p>
            <a:pPr indent="-381000" lvl="0" marL="457200" marR="0" rtl="0" algn="l">
              <a:lnSpc>
                <a:spcPct val="100000"/>
              </a:lnSpc>
              <a:spcBef>
                <a:spcPts val="0"/>
              </a:spcBef>
              <a:spcAft>
                <a:spcPts val="0"/>
              </a:spcAft>
              <a:buSzPts val="2400"/>
              <a:buChar char="●"/>
            </a:pPr>
            <a:r>
              <a:rPr lang="en" sz="2400"/>
              <a:t>Expected Output:</a:t>
            </a:r>
            <a:endParaRPr sz="2400"/>
          </a:p>
          <a:p>
            <a:pPr indent="-381000" lvl="1" marL="914400" marR="0" rtl="0" algn="l">
              <a:lnSpc>
                <a:spcPct val="100000"/>
              </a:lnSpc>
              <a:spcBef>
                <a:spcPts val="0"/>
              </a:spcBef>
              <a:spcAft>
                <a:spcPts val="0"/>
              </a:spcAft>
              <a:buSzPts val="2400"/>
              <a:buChar char="○"/>
            </a:pPr>
            <a:r>
              <a:rPr lang="en"/>
              <a:t>The average error rate over the 10 days shall be less than 3 entry errors per 8 hours of work.</a:t>
            </a:r>
            <a:endParaRPr/>
          </a:p>
        </p:txBody>
      </p:sp>
      <p:sp>
        <p:nvSpPr>
          <p:cNvPr id="108" name="Google Shape;108;p17"/>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Biz">
  <a:themeElements>
    <a:clrScheme name="Custom 233">
      <a:dk1>
        <a:srgbClr val="000000"/>
      </a:dk1>
      <a:lt1>
        <a:srgbClr val="FFFFFF"/>
      </a:lt1>
      <a:dk2>
        <a:srgbClr val="2388DB"/>
      </a:dk2>
      <a:lt2>
        <a:srgbClr val="BBD7F8"/>
      </a:lt2>
      <a:accent1>
        <a:srgbClr val="80B606"/>
      </a:accent1>
      <a:accent2>
        <a:srgbClr val="E29F1D"/>
      </a:accent2>
      <a:accent3>
        <a:srgbClr val="1D6FB2"/>
      </a:accent3>
      <a:accent4>
        <a:srgbClr val="3FAC98"/>
      </a:accent4>
      <a:accent5>
        <a:srgbClr val="5B57BB"/>
      </a:accent5>
      <a:accent6>
        <a:srgbClr val="D1505E"/>
      </a:accent6>
      <a:hlink>
        <a:srgbClr val="185DA2"/>
      </a:hlink>
      <a:folHlink>
        <a:srgbClr val="00487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