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799ce70ac_0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799ce70ac_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15b2e2a87b_0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5b2e2a87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We can’t exhaustively test any real program. You just can’t. Addition is the bottom of the barrel in terms of complexity. Most individual features will have quadrillions of inputs at least. Exhaustive testing just isn’t going to work out. Fortunately, you don’t need to. The fact is that not all inputs are as useful as others. </a:t>
            </a:r>
            <a:endParaRPr>
              <a:solidFill>
                <a:schemeClr val="dk1"/>
              </a:solidFill>
            </a:endParaRPr>
          </a:p>
          <a:p>
            <a:pPr indent="0" lvl="0" marL="0" rtl="0" algn="l">
              <a:lnSpc>
                <a:spcPct val="115000"/>
              </a:lnSpc>
              <a:spcBef>
                <a:spcPts val="0"/>
              </a:spcBef>
              <a:spcAft>
                <a:spcPts val="0"/>
              </a:spcAft>
              <a:buNone/>
            </a:pPr>
            <a:r>
              <a:rPr lang="en">
                <a:solidFill>
                  <a:schemeClr val="dk1"/>
                </a:solidFill>
              </a:rPr>
              <a:t>Purely from the verification perspective, there are only so many outcomes of a function, and you’ll have a lot of inputs that lead to the same outcomes. Why use all of them? We can cut that down some. </a:t>
            </a:r>
            <a:endParaRPr>
              <a:solidFill>
                <a:schemeClr val="dk1"/>
              </a:solidFill>
            </a:endParaRPr>
          </a:p>
          <a:p>
            <a:pPr indent="0" lvl="0" marL="0" rtl="0" algn="l">
              <a:lnSpc>
                <a:spcPct val="115000"/>
              </a:lnSpc>
              <a:spcBef>
                <a:spcPts val="0"/>
              </a:spcBef>
              <a:spcAft>
                <a:spcPts val="0"/>
              </a:spcAft>
              <a:buNone/>
            </a:pPr>
            <a:r>
              <a:rPr lang="en">
                <a:solidFill>
                  <a:schemeClr val="dk1"/>
                </a:solidFill>
              </a:rPr>
              <a:t>Then, fundamentally, testing is really something we do to find problems, and some inputs are going to be better than others and revealing those problems. We want those inputs. </a:t>
            </a:r>
            <a:endParaRPr>
              <a:solidFill>
                <a:schemeClr val="dk1"/>
              </a:solidFill>
            </a:endParaRPr>
          </a:p>
          <a:p>
            <a:pPr indent="0" lvl="0" marL="0" rtl="0" algn="l">
              <a:lnSpc>
                <a:spcPct val="115000"/>
              </a:lnSpc>
              <a:spcBef>
                <a:spcPts val="0"/>
              </a:spcBef>
              <a:spcAft>
                <a:spcPts val="0"/>
              </a:spcAft>
              <a:buNone/>
            </a:pPr>
            <a:r>
              <a:rPr lang="en">
                <a:solidFill>
                  <a:schemeClr val="dk1"/>
                </a:solidFill>
              </a:rPr>
              <a:t>Sadly, we don’t know which tests will reveal faults until we run them. At this point, we may not even have code, just our requirements if we start coming up with tests early. But, as a start, we know that two tests with inputs that are very different from each other are more likely to reveal faults than two tests with very similar input. </a:t>
            </a:r>
            <a:endParaRPr>
              <a:solidFill>
                <a:schemeClr val="dk1"/>
              </a:solidFill>
            </a:endParaRPr>
          </a:p>
          <a:p>
            <a:pPr indent="0" lvl="0" marL="0" rtl="0" algn="l">
              <a:lnSpc>
                <a:spcPct val="115000"/>
              </a:lnSpc>
              <a:spcBef>
                <a:spcPts val="0"/>
              </a:spcBef>
              <a:spcAft>
                <a:spcPts val="0"/>
              </a:spcAft>
              <a:buNone/>
            </a:pPr>
            <a:r>
              <a:rPr lang="en">
                <a:solidFill>
                  <a:schemeClr val="dk1"/>
                </a:solidFill>
              </a:rPr>
              <a:t>- Say you can select three tests for a program that breaks a text buffer into lines of 60 characters each. We select tests with a 40 character string and a 30 character string. Then, for a final test, we use a 100 character string. We can’t prove the 100 character buffer is a better test, but we would be more suspicious of a set of tests that is biased towards lengths less than 60. That’s a start, we’re covering a wider range of the input space. You’re more likely to hit a different outcome of a function or some weird corner case that is likely to break the whole thing..</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15b2e2a87b_0_1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5b2e2a87b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 So, we don’t want to test exhaustively, but we do want to hit a good span of the input space. How about we try a random sampling?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Let’s just consider all inputs equal and try different ones until we run our of time. This avoids bias, and is cheap - we don’t need to spend all of this time coming up with tests by hand  - just spam the system with input. If it’s cheap to run tests, than we can just keep trying until we uncover bugs or run out of time.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15b2e2a87b_0_1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5b2e2a87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(discuss)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*can be* useful doesn’t mean it usually is. Random testing is way too naive for the kind of input space you see in most software. You’re basically hoping to get lucky. Even if you generate thousands of random tests, you’ve only covered a tiny set of those possible inputs, and even worse, you’re likely repeating work. There’s no guarantee that you have chosen different inputs, you mgiht have hundreds clustered in a small corner of that space. Best case scenario is that we have a decent randomization strategy. If we can ensure enough diversity in input, we can at least try a lot of different things. But, still. this is what you do in the absence of a plan, pray and try something.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So, how do we find those faults, those needles in the haystack?</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15b2e2a87b_0_1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5b2e2a87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 next step is to take a good, long look at that input space.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In truth, faults are pretty sparse in the input space as a whole, but they are dense in the part of the input space in which they appear.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In practice, you can almost always divide the input space into partitions - into logical group of inputs based on some criteria - maybe based on the outcome they’ll trigger. The thing is, if we do a good job of partitioning, and we come up with an input that lands in a space dense with faults, then we’re in good shape.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-This goes back to something I touched on a few minutes ago. We should - a a general strategy - favor different input over similar input. That’s a key idea. Try two very different things and you’re more likely to trigger a fault than trying two very similar things. Even more so if we put some thought into where those inputs come from. if we systematically go through and try a few inputs from each of those partitions, we are more likely to hit a a larger range of different results than just randomly trying input. If a feature can result in different outcomes, we’re more likely to hit all of those by braking the input space down along the lines of which outcomes are triggered, and as a result, we’re way more likely to hit that space where faults are dense and trigger a few of them. By incorporating human knowledge, you can make sure that the tests actually cover a representative portion of that input space.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15b2e2a87b_0_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5b2e2a87b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So, by partitioning the input domain, we can then form a set of equivalence classes - tests that are essentially interchangeable. An equivalence class of tests essentially test the same scenario - they give you the same outcome, they trigger the same behavioral pattern, same usage of a feature. </a:t>
            </a:r>
            <a:endParaRPr>
              <a:solidFill>
                <a:schemeClr val="dk1"/>
              </a:solidFill>
            </a:endParaRPr>
          </a:p>
          <a:p>
            <a:pPr indent="0" lvl="0" marL="0" rtl="0" algn="l">
              <a:lnSpc>
                <a:spcPct val="115000"/>
              </a:lnSpc>
              <a:spcBef>
                <a:spcPts val="0"/>
              </a:spcBef>
              <a:spcAft>
                <a:spcPts val="0"/>
              </a:spcAft>
              <a:buNone/>
            </a:pPr>
            <a:r>
              <a:rPr lang="en">
                <a:solidFill>
                  <a:schemeClr val="dk1"/>
                </a:solidFill>
              </a:rPr>
              <a:t>-(read reveal)</a:t>
            </a:r>
            <a:endParaRPr>
              <a:solidFill>
                <a:schemeClr val="dk1"/>
              </a:solidFill>
            </a:endParaRPr>
          </a:p>
          <a:p>
            <a:pPr indent="0" lvl="0" marL="0" rtl="0" algn="l">
              <a:lnSpc>
                <a:spcPct val="115000"/>
              </a:lnSpc>
              <a:spcBef>
                <a:spcPts val="0"/>
              </a:spcBef>
              <a:spcAft>
                <a:spcPts val="0"/>
              </a:spcAft>
              <a:buNone/>
            </a:pPr>
            <a:r>
              <a:rPr lang="en">
                <a:solidFill>
                  <a:schemeClr val="dk1"/>
                </a:solidFill>
              </a:rPr>
              <a:t>-So, we want to come up with tests from each of the possible classes. Perfect partitioning of tests is hard, but we try our best with a combination of intuition, experience, and common sense.</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15b2e2a87b_0_2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5b2e2a87b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(discuss), both variables</a:t>
            </a:r>
            <a:endParaRPr>
              <a:solidFill>
                <a:schemeClr val="dk1"/>
              </a:solidFill>
            </a:endParaRPr>
          </a:p>
          <a:p>
            <a:pPr indent="0" lvl="0" marL="0" rtl="0" algn="l">
              <a:lnSpc>
                <a:spcPct val="115000"/>
              </a:lnSpc>
              <a:spcBef>
                <a:spcPts val="0"/>
              </a:spcBef>
              <a:spcAft>
                <a:spcPts val="0"/>
              </a:spcAft>
              <a:buNone/>
            </a:pPr>
            <a:r>
              <a:rPr lang="en">
                <a:solidFill>
                  <a:schemeClr val="dk1"/>
                </a:solidFill>
              </a:rPr>
              <a:t>think about the outcomes, and how the variables work together to influence the outcome.</a:t>
            </a:r>
            <a:endParaRPr>
              <a:solidFill>
                <a:schemeClr val="dk1"/>
              </a:solidFill>
            </a:endParaRPr>
          </a:p>
          <a:p>
            <a:pPr indent="0" lvl="0" marL="0" rtl="0" algn="l">
              <a:lnSpc>
                <a:spcPct val="115000"/>
              </a:lnSpc>
              <a:spcBef>
                <a:spcPts val="0"/>
              </a:spcBef>
              <a:spcAft>
                <a:spcPts val="0"/>
              </a:spcAft>
              <a:buNone/>
            </a:pPr>
            <a:r>
              <a:rPr lang="en">
                <a:solidFill>
                  <a:schemeClr val="dk1"/>
                </a:solidFill>
              </a:rPr>
              <a:t>-bring in and walk through</a:t>
            </a:r>
            <a:endParaRPr>
              <a:solidFill>
                <a:schemeClr val="dk1"/>
              </a:solidFill>
            </a:endParaRPr>
          </a:p>
          <a:p>
            <a:pPr indent="0" lvl="0" marL="0" rtl="0" algn="l">
              <a:lnSpc>
                <a:spcPct val="115000"/>
              </a:lnSpc>
              <a:spcBef>
                <a:spcPts val="0"/>
              </a:spcBef>
              <a:spcAft>
                <a:spcPts val="0"/>
              </a:spcAft>
              <a:buNone/>
            </a:pPr>
            <a:r>
              <a:rPr lang="en">
                <a:solidFill>
                  <a:schemeClr val="dk1"/>
                </a:solidFill>
              </a:rPr>
              <a:t>Let’s go over some strategies.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15b2e2a87b_0_2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5b2e2a87b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A few of these include:</a:t>
            </a:r>
            <a:endParaRPr>
              <a:solidFill>
                <a:schemeClr val="dk1"/>
              </a:solidFill>
            </a:endParaRPr>
          </a:p>
          <a:p>
            <a:pPr indent="0" lvl="0" marL="0" rtl="0" algn="l">
              <a:lnSpc>
                <a:spcPct val="115000"/>
              </a:lnSpc>
              <a:spcBef>
                <a:spcPts val="0"/>
              </a:spcBef>
              <a:spcAft>
                <a:spcPts val="0"/>
              </a:spcAft>
              <a:buNone/>
            </a:pPr>
            <a:r>
              <a:rPr lang="en">
                <a:solidFill>
                  <a:schemeClr val="dk1"/>
                </a:solidFill>
              </a:rPr>
              <a:t>-Look for ranges of numbers or values - what are the different discrete ranges of input values that can be provided?</a:t>
            </a:r>
            <a:endParaRPr>
              <a:solidFill>
                <a:schemeClr val="dk1"/>
              </a:solidFill>
            </a:endParaRPr>
          </a:p>
          <a:p>
            <a:pPr indent="0" lvl="0" marL="0" rtl="0" algn="l">
              <a:lnSpc>
                <a:spcPct val="115000"/>
              </a:lnSpc>
              <a:spcBef>
                <a:spcPts val="0"/>
              </a:spcBef>
              <a:spcAft>
                <a:spcPts val="0"/>
              </a:spcAft>
              <a:buNone/>
            </a:pPr>
            <a:r>
              <a:rPr lang="en">
                <a:solidFill>
                  <a:schemeClr val="dk1"/>
                </a:solidFill>
              </a:rPr>
              <a:t>-Look for membership in a logical group - Can we group these inputs based on how their used, what context the method uses them in, do member of this group trigger similar behavior?</a:t>
            </a:r>
            <a:endParaRPr>
              <a:solidFill>
                <a:schemeClr val="dk1"/>
              </a:solidFill>
            </a:endParaRPr>
          </a:p>
          <a:p>
            <a:pPr indent="0" lvl="0" marL="0" rtl="0" algn="l">
              <a:lnSpc>
                <a:spcPct val="115000"/>
              </a:lnSpc>
              <a:spcBef>
                <a:spcPts val="0"/>
              </a:spcBef>
              <a:spcAft>
                <a:spcPts val="0"/>
              </a:spcAft>
              <a:buNone/>
            </a:pPr>
            <a:r>
              <a:rPr lang="en">
                <a:solidFill>
                  <a:schemeClr val="dk1"/>
                </a:solidFill>
              </a:rPr>
              <a:t>-Look for time-dependent classes - does the timing of input matter to particular groupings?</a:t>
            </a:r>
            <a:endParaRPr>
              <a:solidFill>
                <a:schemeClr val="dk1"/>
              </a:solidFill>
            </a:endParaRPr>
          </a:p>
          <a:p>
            <a:pPr indent="0" lvl="0" marL="0" rtl="0" algn="l">
              <a:lnSpc>
                <a:spcPct val="115000"/>
              </a:lnSpc>
              <a:spcBef>
                <a:spcPts val="0"/>
              </a:spcBef>
              <a:spcAft>
                <a:spcPts val="0"/>
              </a:spcAft>
              <a:buNone/>
            </a:pPr>
            <a:r>
              <a:rPr lang="en">
                <a:solidFill>
                  <a:schemeClr val="dk1"/>
                </a:solidFill>
              </a:rPr>
              <a:t>- (read) - some data structures, such as arrays, can be broken down into common groupings of input.</a:t>
            </a:r>
            <a:endParaRPr>
              <a:solidFill>
                <a:schemeClr val="dk1"/>
              </a:solidFill>
            </a:endParaRPr>
          </a:p>
          <a:p>
            <a:pPr indent="0" lvl="0" marL="0" rtl="0" algn="l">
              <a:lnSpc>
                <a:spcPct val="115000"/>
              </a:lnSpc>
              <a:spcBef>
                <a:spcPts val="0"/>
              </a:spcBef>
              <a:spcAft>
                <a:spcPts val="0"/>
              </a:spcAft>
              <a:buNone/>
            </a:pPr>
            <a:r>
              <a:rPr lang="en">
                <a:solidFill>
                  <a:schemeClr val="dk1"/>
                </a:solidFill>
              </a:rPr>
              <a:t>- (read) Can you group based on the output event that occurs?</a:t>
            </a:r>
            <a:endParaRPr>
              <a:solidFill>
                <a:schemeClr val="dk1"/>
              </a:solidFill>
            </a:endParaRPr>
          </a:p>
          <a:p>
            <a:pPr indent="0" lvl="0" marL="0" rtl="0" algn="l">
              <a:lnSpc>
                <a:spcPct val="115000"/>
              </a:lnSpc>
              <a:spcBef>
                <a:spcPts val="0"/>
              </a:spcBef>
              <a:spcAft>
                <a:spcPts val="0"/>
              </a:spcAft>
              <a:buNone/>
            </a:pPr>
            <a:r>
              <a:rPr lang="en">
                <a:solidFill>
                  <a:schemeClr val="dk1"/>
                </a:solidFill>
              </a:rPr>
              <a:t>- (read) the operating environment might influence system behavior</a:t>
            </a:r>
            <a:endParaRPr>
              <a:solidFill>
                <a:schemeClr val="dk1"/>
              </a:solidFill>
            </a:endParaRPr>
          </a:p>
          <a:p>
            <a:pPr indent="0" lvl="0" marL="0" rtl="0" algn="l">
              <a:lnSpc>
                <a:spcPct val="115000"/>
              </a:lnSpc>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2408f0eafc_0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408f0eafc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First thing to do is start from the output, divide the output into the different outcomes I can get - then try to come up with input that produces those outcomes. </a:t>
            </a:r>
            <a:endParaRPr>
              <a:solidFill>
                <a:schemeClr val="dk1"/>
              </a:solidFill>
            </a:endParaRPr>
          </a:p>
          <a:p>
            <a:pPr indent="0" lvl="0" marL="0" rtl="0" algn="l">
              <a:lnSpc>
                <a:spcPct val="115000"/>
              </a:lnSpc>
              <a:spcBef>
                <a:spcPts val="0"/>
              </a:spcBef>
              <a:spcAft>
                <a:spcPts val="0"/>
              </a:spcAft>
              <a:buNone/>
            </a:pPr>
            <a:r>
              <a:rPr lang="en">
                <a:solidFill>
                  <a:schemeClr val="dk1"/>
                </a:solidFill>
              </a:rPr>
              <a:t>(read rest)</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15b2e2a87b_0_2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5b2e2a87b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When dividing input into input partitions, it is natural to look for how you could split the values of inputs into discrete ranges. Any value from a particular input range should have the same effect. </a:t>
            </a:r>
            <a:endParaRPr>
              <a:solidFill>
                <a:schemeClr val="dk1"/>
              </a:solidFill>
            </a:endParaRPr>
          </a:p>
          <a:p>
            <a:pPr indent="0" lvl="0" marL="0" rtl="0" algn="l">
              <a:lnSpc>
                <a:spcPct val="115000"/>
              </a:lnSpc>
              <a:spcBef>
                <a:spcPts val="0"/>
              </a:spcBef>
              <a:spcAft>
                <a:spcPts val="0"/>
              </a:spcAft>
              <a:buNone/>
            </a:pPr>
            <a:r>
              <a:rPr lang="en">
                <a:solidFill>
                  <a:schemeClr val="dk1"/>
                </a:solidFill>
              </a:rPr>
              <a:t>(read)</a:t>
            </a:r>
            <a:endParaRPr>
              <a:solidFill>
                <a:schemeClr val="dk1"/>
              </a:solidFill>
            </a:endParaRPr>
          </a:p>
          <a:p>
            <a:pPr indent="0" lvl="0" marL="0" rtl="0" algn="l">
              <a:lnSpc>
                <a:spcPct val="115000"/>
              </a:lnSpc>
              <a:spcBef>
                <a:spcPts val="0"/>
              </a:spcBef>
              <a:spcAft>
                <a:spcPts val="0"/>
              </a:spcAft>
              <a:buNone/>
            </a:pPr>
            <a:r>
              <a:rPr lang="en">
                <a:solidFill>
                  <a:schemeClr val="dk1"/>
                </a:solidFill>
              </a:rPr>
              <a:t>You want to hit a typical value, something from the expected range, then hit cases that fall outside of the expected range</a:t>
            </a:r>
            <a:endParaRPr>
              <a:solidFill>
                <a:schemeClr val="dk1"/>
              </a:solidFill>
            </a:endParaRPr>
          </a:p>
          <a:p>
            <a:pPr indent="0" lvl="0" marL="0" rtl="0" algn="l">
              <a:lnSpc>
                <a:spcPct val="115000"/>
              </a:lnSpc>
              <a:spcBef>
                <a:spcPts val="0"/>
              </a:spcBef>
              <a:spcAft>
                <a:spcPts val="0"/>
              </a:spcAft>
              <a:buNone/>
            </a:pPr>
            <a:r>
              <a:rPr lang="en">
                <a:solidFill>
                  <a:schemeClr val="dk1"/>
                </a:solidFill>
              </a:rPr>
              <a:t>(read partitions)</a:t>
            </a:r>
            <a:endParaRPr>
              <a:solidFill>
                <a:schemeClr val="dk1"/>
              </a:solidFill>
            </a:endParaRPr>
          </a:p>
          <a:p>
            <a:pPr indent="0" lvl="0" marL="0" rtl="0" algn="l">
              <a:lnSpc>
                <a:spcPct val="115000"/>
              </a:lnSpc>
              <a:spcBef>
                <a:spcPts val="0"/>
              </a:spcBef>
              <a:spcAft>
                <a:spcPts val="0"/>
              </a:spcAft>
              <a:buNone/>
            </a:pPr>
            <a:r>
              <a:rPr lang="en">
                <a:solidFill>
                  <a:schemeClr val="dk1"/>
                </a:solidFill>
              </a:rPr>
              <a:t>Some other options to consider include those weird corner cases likely to trigger issues - a negative value - those can have strange effects, the maximum sized integer, or a real-valued number. Something with a decimal in it. See how that gets rounded (or if it breaks something, or if error handling code kicks in)</a:t>
            </a:r>
            <a:endParaRPr>
              <a:solidFill>
                <a:schemeClr val="dk1"/>
              </a:solidFill>
            </a:endParaRPr>
          </a:p>
          <a:p>
            <a:pPr indent="0" lvl="0" marL="0" rtl="0" algn="l">
              <a:lnSpc>
                <a:spcPct val="115000"/>
              </a:lnSpc>
              <a:spcBef>
                <a:spcPts val="0"/>
              </a:spcBef>
              <a:spcAft>
                <a:spcPts val="0"/>
              </a:spcAft>
              <a:buNone/>
            </a:pPr>
            <a:r>
              <a:rPr lang="en">
                <a:solidFill>
                  <a:schemeClr val="dk1"/>
                </a:solidFill>
              </a:rPr>
              <a:t>May also want to consider non-numeric values as a special partition. Can you pass in a string, character, array, pointer? What happens when you do?</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15b2e2a87b_0_2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5b2e2a87b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(read) - idea is that there is context behind how a program uses inputs. Often ,you have different logical groups in mind when you come up with a feature. Why not break up inputs into these logical groupings?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(read rest - these groupings are often too broad at first, but can we break those into smaller subgroups?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data type - what about into numeric primitives and text-based ones? ints, float, double, etc and character, string.</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alphabet - letter a-f, g-p, q-z.. or usage frequency in the english language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country name - groupings of countries - by continent or membership in US/EU/other political bodies.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(Depends on the needs of your program, but you can almost always break an input or output into logical groupings based on what it represents)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15b2e2a87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5b2e2a8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Ultimately, we need to arrive at are concrete test cases that we can execute on the software. So, to arrive at test cases, we need to solve two problems, which we do through the idea of partitioning the option space. </a:t>
            </a:r>
            <a:endParaRPr/>
          </a:p>
          <a:p>
            <a:pPr indent="0" lvl="0" marL="0" rtl="0" algn="l">
              <a:spcBef>
                <a:spcPts val="0"/>
              </a:spcBef>
              <a:spcAft>
                <a:spcPts val="0"/>
              </a:spcAft>
              <a:buNone/>
            </a:pPr>
            <a:r>
              <a:rPr lang="en"/>
              <a:t>The first is that (read). A requirement isn’t necessarily a function you can call - it’s just something the software needs to do while operating. So, our test cases need to actually be expressed in terms of features of the software.</a:t>
            </a:r>
            <a:endParaRPr/>
          </a:p>
          <a:p>
            <a:pPr indent="0" lvl="0" marL="0" rtl="0" algn="l">
              <a:spcBef>
                <a:spcPts val="0"/>
              </a:spcBef>
              <a:spcAft>
                <a:spcPts val="0"/>
              </a:spcAft>
              <a:buNone/>
            </a:pPr>
            <a:r>
              <a:rPr lang="en"/>
              <a:t>We need to identify what features of the software we can test in isolation and in combination, link those features back to the requirements, and assign inputs and formulate expected outputs.</a:t>
            </a:r>
            <a:endParaRPr/>
          </a:p>
          <a:p>
            <a:pPr indent="0" lvl="0" marL="0" rtl="0" algn="l">
              <a:spcBef>
                <a:spcPts val="0"/>
              </a:spcBef>
              <a:spcAft>
                <a:spcPts val="0"/>
              </a:spcAft>
              <a:buNone/>
            </a:pPr>
            <a:r>
              <a:rPr lang="en"/>
              <a:t>That leads to the second problem- not all inputs have the same effect. Some might draw out faults, others won’t. Some will lead to different outcomes than others. So, that’s the second layer of partitioning.</a:t>
            </a:r>
            <a:endParaRPr/>
          </a:p>
          <a:p>
            <a:pPr indent="0" lvl="0" marL="0" rtl="0" algn="l">
              <a:spcBef>
                <a:spcPts val="0"/>
              </a:spcBef>
              <a:spcAft>
                <a:spcPts val="0"/>
              </a:spcAft>
              <a:buNone/>
            </a:pPr>
            <a:r>
              <a:rPr lang="en"/>
              <a:t>(read 5-6)</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15b2e2a87b_0_2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5b2e2a87b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(read)</a:t>
            </a:r>
            <a:endParaRPr>
              <a:solidFill>
                <a:schemeClr val="dk1"/>
              </a:solidFill>
            </a:endParaRPr>
          </a:p>
          <a:p>
            <a:pPr indent="0" lvl="0" marL="0" rtl="0" algn="l">
              <a:lnSpc>
                <a:spcPct val="115000"/>
              </a:lnSpc>
              <a:spcBef>
                <a:spcPts val="0"/>
              </a:spcBef>
              <a:spcAft>
                <a:spcPts val="0"/>
              </a:spcAft>
              <a:buNone/>
            </a:pPr>
            <a:r>
              <a:rPr lang="en">
                <a:solidFill>
                  <a:schemeClr val="dk1"/>
                </a:solidFill>
              </a:rPr>
              <a:t>(read) very hard, but also something that can be very important. For many systems, the timing of an input is an unstated input. If timing matters, you need to remember that it is part of the input, and partition it accordingly.</a:t>
            </a:r>
            <a:endParaRPr>
              <a:solidFill>
                <a:schemeClr val="dk1"/>
              </a:solidFill>
            </a:endParaRPr>
          </a:p>
          <a:p>
            <a:pPr indent="0" lvl="0" marL="0" rtl="0" algn="l">
              <a:lnSpc>
                <a:spcPct val="115000"/>
              </a:lnSpc>
              <a:spcBef>
                <a:spcPts val="0"/>
              </a:spcBef>
              <a:spcAft>
                <a:spcPts val="0"/>
              </a:spcAft>
              <a:buNone/>
            </a:pPr>
            <a:r>
              <a:rPr lang="en">
                <a:solidFill>
                  <a:schemeClr val="dk1"/>
                </a:solidFill>
              </a:rPr>
              <a:t>For example, consider a pacemaker - looking for electrical impulses from the heart. (read)</a:t>
            </a:r>
            <a:endParaRPr>
              <a:solidFill>
                <a:schemeClr val="dk1"/>
              </a:solidFill>
            </a:endParaRPr>
          </a:p>
          <a:p>
            <a:pPr indent="0" lvl="0" marL="0" rtl="0" algn="l">
              <a:lnSpc>
                <a:spcPct val="115000"/>
              </a:lnSpc>
              <a:spcBef>
                <a:spcPts val="0"/>
              </a:spcBef>
              <a:spcAft>
                <a:spcPts val="0"/>
              </a:spcAft>
              <a:buNone/>
            </a:pPr>
            <a:r>
              <a:rPr lang="en">
                <a:solidFill>
                  <a:schemeClr val="dk1"/>
                </a:solidFill>
              </a:rPr>
              <a:t>Or, in a more common scenario, even on a personal computer, strange behaviors can happen when reading from a file or writing out to a file, try (read)</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15b2e2a87b_0_2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5b2e2a87b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Similar to timing, the environment that the program operates in can easily impact the behavior of the program. Thus, the environment can also be considered when forming behavior partitions. Consider the environment you’re operating in, how it can influence the input or output of the system, and how the combination of both program inputs and environmental variation can be partitioned.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Memory may cause problems. What if you don’t have enough? What if you have enough physical memory, but not enough free (or not enough birtual memory)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Same for processor speed or architecture. Could see race conditions, deadlock between processes, unexpected slowdown.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Try using different machine specs and vary both the processor and memory. Those choices suggest different partitionings.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Client-server environment can have huge impacts on the operation of the system.</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try with different numbers of connections to clients - none, some, many (DDOS conditions)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network latency - can vary network equipment or speed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communication protocols - options for a file uploads, server requests , try each that you might support.</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15b2e2a87b_0_2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5b2e2a87b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(read)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(read) Programmers naturally think of sequences as made of up several values and it’s common to embed this assumption into the program. If presented with a single-value sequence,the program might fail.</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(read) Decreases the chances that a bad program will accidentally give you a good output because of a particular input choice.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(read) This will reveal problems at partition boundaries.</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Google Shape;286;g15b2e2a87b_0_2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5b2e2a87b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Situational, but.. (read)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read, even if you’ve included some error-handling code, test all possibilities - you’ve probably forgot some corner case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(read). We try to nail the functionality - it must perform this function, if everything goes to plan. We don’t spend as much time on the exceptional cases - on protecting the program from bad input.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so, in addition to the other criteria - group membership, timing, operating environment, take invalid input into account. Make sure you pass in malformed input when testing, and consider different types of bad input as additional equivalence classes on top of your partitioning of the valid input domain.</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15b2e2a87b_0_2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15b2e2a87b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(discussion) (read)</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g15b2e2a87b_0_3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5b2e2a87b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So, for each independently testable feature, we want to:</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identify the representative values for each input. For each input, we want to be able to chop up the input space into different groupings.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So, we have each individual input partitioned. For tests, we feed in a combination of inputs. Not just a value for one, but a value for all inputs of a function. So, you form all of the possible combinations of partitions for the set of inputs to get your set of abstract test specifications.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(read)</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15b2e2a87b_0_3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5b2e2a87b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So, in coming up with equivalence partitions for inputs or outputs, you need to think about what exemplifies the space of inputs. You want to make sure you hit the types of input that can be passed in.</a:t>
            </a:r>
            <a:endParaRPr>
              <a:solidFill>
                <a:schemeClr val="dk1"/>
              </a:solidFill>
            </a:endParaRPr>
          </a:p>
          <a:p>
            <a:pPr indent="0" lvl="0" marL="0" rtl="0" algn="l">
              <a:lnSpc>
                <a:spcPct val="115000"/>
              </a:lnSpc>
              <a:spcBef>
                <a:spcPts val="0"/>
              </a:spcBef>
              <a:spcAft>
                <a:spcPts val="0"/>
              </a:spcAft>
              <a:buNone/>
            </a:pPr>
            <a:r>
              <a:rPr lang="en">
                <a:solidFill>
                  <a:schemeClr val="dk1"/>
                </a:solidFill>
              </a:rPr>
              <a:t>For example (read)</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15b2e2a87b_0_3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5b2e2a87b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Now, we have the representative values for the individual inputs. For our test, we want to combine those. We don’t just pass in values to a single input. We pass in values to all inputs at once. To form our test specifications, our list of test types, we need to list out all of the possible combinations of input partitions for all inputs. For example, </a:t>
            </a:r>
            <a:endParaRPr>
              <a:solidFill>
                <a:schemeClr val="dk1"/>
              </a:solidFill>
            </a:endParaRPr>
          </a:p>
          <a:p>
            <a:pPr indent="0" lvl="0" marL="0" rtl="0" algn="l">
              <a:lnSpc>
                <a:spcPct val="115000"/>
              </a:lnSpc>
              <a:spcBef>
                <a:spcPts val="0"/>
              </a:spcBef>
              <a:spcAft>
                <a:spcPts val="0"/>
              </a:spcAft>
              <a:buNone/>
            </a:pPr>
            <a:r>
              <a:rPr lang="en">
                <a:solidFill>
                  <a:schemeClr val="dk1"/>
                </a:solidFill>
              </a:rPr>
              <a:t>(read)</a:t>
            </a:r>
            <a:endParaRPr>
              <a:solidFill>
                <a:schemeClr val="dk1"/>
              </a:solidFill>
            </a:endParaRPr>
          </a:p>
          <a:p>
            <a:pPr indent="0" lvl="0" marL="0" rtl="0" algn="l">
              <a:lnSpc>
                <a:spcPct val="115000"/>
              </a:lnSpc>
              <a:spcBef>
                <a:spcPts val="0"/>
              </a:spcBef>
              <a:spcAft>
                <a:spcPts val="0"/>
              </a:spcAft>
              <a:buNone/>
            </a:pPr>
            <a:r>
              <a:rPr lang="en">
                <a:solidFill>
                  <a:schemeClr val="dk1"/>
                </a:solidFill>
              </a:rPr>
              <a:t>then, we can create concrete test cases by assigning values to each abstract specification</a:t>
            </a:r>
            <a:endParaRPr>
              <a:solidFill>
                <a:schemeClr val="dk1"/>
              </a:solidFill>
            </a:endParaRPr>
          </a:p>
          <a:p>
            <a:pPr indent="0" lvl="0" marL="0" rtl="0" algn="l">
              <a:lnSpc>
                <a:spcPct val="115000"/>
              </a:lnSpc>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79a4dc5aa_01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79a4dc5aa_0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-(read). So, at the base level, the number of possible test specifications is the cartesian product of representative values for all variables.</a:t>
            </a:r>
            <a:endParaRPr>
              <a:solidFill>
                <a:schemeClr val="dk1"/>
              </a:solidFill>
            </a:endParaRPr>
          </a:p>
          <a:p>
            <a:pPr indent="0" lvl="0" marL="0" rtl="0" algn="l">
              <a:lnSpc>
                <a:spcPct val="115000"/>
              </a:lnSpc>
              <a:spcBef>
                <a:spcPts val="0"/>
              </a:spcBef>
              <a:spcAft>
                <a:spcPts val="0"/>
              </a:spcAft>
              <a:buNone/>
            </a:pPr>
            <a:r>
              <a:rPr lang="en">
                <a:solidFill>
                  <a:schemeClr val="dk1"/>
                </a:solidFill>
              </a:rPr>
              <a:t>-Now, the number of combinations grows exponentially as the number of variables and equivalence classes grows. For a simple system with five inputs and six values for each, the raw number of test specifications is 6^5, or 7776. Which, is an insane number of tests for a simple system. That’s still not going to happen.</a:t>
            </a:r>
            <a:endParaRPr>
              <a:solidFill>
                <a:schemeClr val="dk1"/>
              </a:solidFill>
            </a:endParaRPr>
          </a:p>
          <a:p>
            <a:pPr indent="0" lvl="0" marL="0" rtl="0" algn="l">
              <a:lnSpc>
                <a:spcPct val="115000"/>
              </a:lnSpc>
              <a:spcBef>
                <a:spcPts val="0"/>
              </a:spcBef>
              <a:spcAft>
                <a:spcPts val="0"/>
              </a:spcAft>
              <a:buNone/>
            </a:pPr>
            <a:r>
              <a:rPr lang="en">
                <a:solidFill>
                  <a:schemeClr val="dk1"/>
                </a:solidFill>
              </a:rPr>
              <a:t>- That said, we still don’t need all of those. Many of those combinations may not even be possible, so you want to eliminate any combinations that are impossible</a:t>
            </a:r>
            <a:endParaRPr>
              <a:solidFill>
                <a:schemeClr val="dk1"/>
              </a:solidFill>
            </a:endParaRPr>
          </a:p>
          <a:p>
            <a:pPr indent="0" lvl="0" marL="0" rtl="0" algn="l">
              <a:lnSpc>
                <a:spcPct val="115000"/>
              </a:lnSpc>
              <a:spcBef>
                <a:spcPts val="0"/>
              </a:spcBef>
              <a:spcAft>
                <a:spcPts val="0"/>
              </a:spcAft>
              <a:buNone/>
            </a:pPr>
            <a:r>
              <a:rPr lang="en">
                <a:solidFill>
                  <a:schemeClr val="dk1"/>
                </a:solidFill>
              </a:rPr>
              <a:t>- identify constraints that can be used to remove unnecessary combinations</a:t>
            </a:r>
            <a:endParaRPr>
              <a:solidFill>
                <a:schemeClr val="dk1"/>
              </a:solidFill>
            </a:endParaRPr>
          </a:p>
          <a:p>
            <a:pPr indent="0" lvl="0" marL="0" rtl="0" algn="l">
              <a:lnSpc>
                <a:spcPct val="115000"/>
              </a:lnSpc>
              <a:spcBef>
                <a:spcPts val="0"/>
              </a:spcBef>
              <a:spcAft>
                <a:spcPts val="0"/>
              </a:spcAft>
              <a:buNone/>
            </a:pPr>
            <a:r>
              <a:rPr lang="en">
                <a:solidFill>
                  <a:schemeClr val="dk1"/>
                </a:solidFill>
              </a:rPr>
              <a:t>- and from the remainder, choose a practical subset to examine the system.</a:t>
            </a:r>
            <a:endParaRPr>
              <a:solidFill>
                <a:schemeClr val="dk1"/>
              </a:solidFill>
            </a:endParaRPr>
          </a:p>
          <a:p>
            <a:pPr indent="0" lvl="0" marL="0" rtl="0" algn="l">
              <a:lnSpc>
                <a:spcPct val="115000"/>
              </a:lnSpc>
              <a:spcBef>
                <a:spcPts val="0"/>
              </a:spcBef>
              <a:spcAft>
                <a:spcPts val="0"/>
              </a:spcAft>
              <a:buNone/>
            </a:pPr>
            <a:r>
              <a:rPr lang="en">
                <a:solidFill>
                  <a:schemeClr val="dk1"/>
                </a:solidFill>
              </a:rPr>
              <a:t>- (read)</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5b60ecc8e_1_1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5b60ecc8e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There are three types of constraints that we can define to reduce the number of pairings.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-read - for instance, you might inlcude input from one partition only if a particular partition is used for another input variable.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-read, so we don’t need every combination of other partition for the other variables with this one. Just one test with this error-inducing partition should do for us.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Single is similar to error, but more general purpose. A partition is special, unusual, or irrelevant, so we only want to bother with it once. We don’t need every combination of other inputs with this partition. We just need one test that uses this particular partition and we can move on.</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799ce70ac_0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799ce70ac_0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Last time, we started talking about how you take the requirements, derive test cases, and use those to both refine the requirements and test the actual software. I flashed this process. Last time, we talked about how you had to</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Write and refine your requirements until they are testable. Make sure they are quantified and clear.</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You can’t usually test the requirements directly. There isn’t a requirement 1 button in your software in most cases. So, to actually test, we need to use the features that the software offers. You need to figure out what the independently testable features of your system are. What features or functions can be tested in isolation, what their parameters are, and how those parameters are used. That will get you in good shape for crafting the actual test cases. That’s where we left off. Today, we’ll look at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For each of those features, what are the possible outcomes - good, alternative, and exception paths - and what kind of input will trigger them.</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Usually, requirements-based testing techniques produce abstract test case specifications that identify classes of test cases.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Then, instantiate the specifications to produce individual test cases with concrete input and expected output pairings.</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5b60ecc8e_1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5b60ecc8e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Let’s take split again, and for each input, we have some partitions (read through). str - combine from the length constraints and contents choices. </a:t>
            </a:r>
            <a:endParaRPr>
              <a:solidFill>
                <a:schemeClr val="dk1"/>
              </a:solidFill>
            </a:endParaRPr>
          </a:p>
          <a:p>
            <a:pPr indent="0" lvl="0" marL="0" rtl="0" algn="l">
              <a:lnSpc>
                <a:spcPct val="115000"/>
              </a:lnSpc>
              <a:spcBef>
                <a:spcPts val="0"/>
              </a:spcBef>
              <a:spcAft>
                <a:spcPts val="0"/>
              </a:spcAft>
              <a:buNone/>
            </a:pPr>
            <a:r>
              <a:rPr lang="en">
                <a:solidFill>
                  <a:schemeClr val="dk1"/>
                </a:solidFill>
              </a:rPr>
              <a:t>What are some of the constraints we can try applying? (discuss)</a:t>
            </a:r>
            <a:endParaRPr>
              <a:solidFill>
                <a:schemeClr val="dk1"/>
              </a:solidFill>
            </a:endParaRPr>
          </a:p>
          <a:p>
            <a:pPr indent="0" lvl="0" marL="0" rtl="0" algn="l">
              <a:lnSpc>
                <a:spcPct val="115000"/>
              </a:lnSpc>
              <a:spcBef>
                <a:spcPts val="0"/>
              </a:spcBef>
              <a:spcAft>
                <a:spcPts val="0"/>
              </a:spcAft>
              <a:buNone/>
            </a:pPr>
            <a:r>
              <a:rPr lang="en">
                <a:solidFill>
                  <a:schemeClr val="dk1"/>
                </a:solidFill>
              </a:rPr>
              <a:t>- prop/if read</a:t>
            </a:r>
            <a:endParaRPr>
              <a:solidFill>
                <a:schemeClr val="dk1"/>
              </a:solidFill>
            </a:endParaRPr>
          </a:p>
          <a:p>
            <a:pPr indent="0" lvl="0" marL="0" rtl="0" algn="l">
              <a:lnSpc>
                <a:spcPct val="115000"/>
              </a:lnSpc>
              <a:spcBef>
                <a:spcPts val="0"/>
              </a:spcBef>
              <a:spcAft>
                <a:spcPts val="0"/>
              </a:spcAft>
              <a:buNone/>
            </a:pPr>
            <a:r>
              <a:rPr lang="en">
                <a:solidFill>
                  <a:schemeClr val="dk1"/>
                </a:solidFill>
              </a:rPr>
              <a:t>- error</a:t>
            </a:r>
            <a:endParaRPr>
              <a:solidFill>
                <a:schemeClr val="dk1"/>
              </a:solidFill>
            </a:endParaRPr>
          </a:p>
          <a:p>
            <a:pPr indent="0" lvl="0" marL="0" rtl="0" algn="l">
              <a:lnSpc>
                <a:spcPct val="115000"/>
              </a:lnSpc>
              <a:spcBef>
                <a:spcPts val="0"/>
              </a:spcBef>
              <a:spcAft>
                <a:spcPts val="0"/>
              </a:spcAft>
              <a:buNone/>
            </a:pPr>
            <a:r>
              <a:rPr lang="en">
                <a:solidFill>
                  <a:schemeClr val="dk1"/>
                </a:solidFill>
              </a:rPr>
              <a:t>- single - this one is unusual, but shouldn’t result in an error. We only really need to try it out once. It should execute and work, maybe slowly, but it should still work out. So, let’s jsut try it once</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15b2e2a87b_0_4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5b2e2a87b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let’s walk through these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So, the label error means that this is a value that only needs to be tried once when combined with the other non-error values of other parameters. No matter the combination, if you have this choice set, you get an error - so that right off the bat wipes out a lot of combinations. (walk through these). With these error labels, we get down to 2711 test specifications from 314928. Huge impact right there.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This still leaves a large number of test specifications to try, more than we may need or have budget for, so let’s see if we can get this down further. Some combinations might not be erroneous, but might only be useful or valid in combination with certain other choices. For example, the number of non-empty choices of required components &gt; 0 doesn’t make sense if the number of required components is 0.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-So, that’s where properties and if-constraints come in. The property identifies a constraint. In this case, RSNE indicates that there is one or more required slots. Any situation where 0 isn’t the number of required slots.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-Similarly, we can mark properties on the number of optional slots.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Now, the if-property contraints state that if a choice is only valid if that property is true. So, the choice of having fewer non-empty required slots than is required is only valid if there are 1 or more required slots. That just makes sense. These if-properties can be used to eliminate invalid combinations (point at rest). These if-properties reduce us again down to 1811 possible test specifications.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Then, the single constraint acts like the error constraint. This is a situation that isn’t meant to be an error case, but is something rare that doesn’t need to be tried in every configuration - you just want to cover it once to make sure nothing is weird with it. This is how you normally treat boundary value conditions - they shuldn’t fail, but you need to try them - like a database with a single model in it or 0 required slots or a configuration that mixes default and non-default components. You want to try them, but don’t need to try every combination, so any one test will do. These single constraints take us from 1811 tests down to 67 - a very reasonable number to create. Our next technique can drop that even further.</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7" name="Shape 377"/>
        <p:cNvGrpSpPr/>
        <p:nvPr/>
      </p:nvGrpSpPr>
      <p:grpSpPr>
        <a:xfrm>
          <a:off x="0" y="0"/>
          <a:ext cx="0" cy="0"/>
          <a:chOff x="0" y="0"/>
          <a:chExt cx="0" cy="0"/>
        </a:xfrm>
      </p:grpSpPr>
      <p:sp>
        <p:nvSpPr>
          <p:cNvPr id="378" name="Google Shape;378;g15b2e2a87b_0_3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5b2e2a87b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Now, we have our set of test case specifications. We have all these abstract combinations of input types we want to try. Now, we need to transition to concrete test cases, where we feed in actual values. This is a simple instantiation of these test specifications. There are still a few things to keep in mind, though. For one - there is a reason we do both the specifications and concrete cases, which is that if you feed in multiple tests with the same specification, only one of them might still actually trigger a fault in the code.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15b2e2a87b_0_3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5b2e2a87b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Now, no matter how you chop up the input partitions, the most errors tend to occur at the boundaries of those divisions. So, in choosing concrete values, don’t forget to try out those wrird corner cases.</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79a4dc5aa_0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9a4dc5aa_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3" name="Shape 433"/>
        <p:cNvGrpSpPr/>
        <p:nvPr/>
      </p:nvGrpSpPr>
      <p:grpSpPr>
        <a:xfrm>
          <a:off x="0" y="0"/>
          <a:ext cx="0" cy="0"/>
          <a:chOff x="0" y="0"/>
          <a:chExt cx="0" cy="0"/>
        </a:xfrm>
      </p:grpSpPr>
      <p:sp>
        <p:nvSpPr>
          <p:cNvPr id="434" name="Google Shape;434;g79a4dc5aa_01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79a4dc5aa_0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(read)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read, even if you’ve included some error-handling code, test all possibilities - you’ve probably forgot some corner case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(read). We try to nail the functionality - it must perform this function, if everything goes to plan. We don’t spend as much time on the exceptional cases - on protecting the program from bad input.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en">
                <a:solidFill>
                  <a:schemeClr val="dk1"/>
                </a:solidFill>
              </a:rPr>
              <a:t>so, in addition to the other criteria - group membership, timing, operating environment, take invalid input into account. Make sure you pass in malformed input when testing, and consider different types of bad input as additional equivalence classes on top of your partitioning of the valid input domain.</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g79a4dc5aa_01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79a4dc5aa_0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79a4dc5aa_01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9a4dc5aa_0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g79a4dc5aa_02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79a4dc5aa_0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(discussion) (read)</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79a4dc5aa_01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79a4dc5aa_0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(discussion) (read)</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799ce70ac_0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799ce70ac_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 we’re going to go more in-depth on how you define requirements-based tests that you can use now to refine the requirements, and later to test the system - to ensure it works and provide evidence for verification. (read)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5b60ecc8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5b60ecc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review a little. Say we have this requirement. (read and discuss)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5b60ecc8e_1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5b60ecc8e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walk through requirement, better? </a:t>
            </a:r>
            <a:endParaRPr/>
          </a:p>
          <a:p>
            <a:pPr indent="0" lvl="0" marL="0" rtl="0" algn="l">
              <a:spcBef>
                <a:spcPts val="0"/>
              </a:spcBef>
              <a:spcAft>
                <a:spcPts val="0"/>
              </a:spcAft>
              <a:buNone/>
            </a:pPr>
            <a:r>
              <a:rPr lang="en"/>
              <a:t>go through and discuss questions.</a:t>
            </a:r>
            <a:endParaRPr/>
          </a:p>
          <a:p>
            <a:pPr indent="0" lvl="0" marL="0" rtl="0" algn="l">
              <a:spcBef>
                <a:spcPts val="0"/>
              </a:spcBef>
              <a:spcAft>
                <a:spcPts val="0"/>
              </a:spcAft>
              <a:buNone/>
            </a:pPr>
            <a:r>
              <a:rPr lang="en"/>
              <a:t>characteristics - dividend and divisor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5b60ecc8e_1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b60ecc8e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try a slightly less obvious one. Take a spreadsheet. What are three independently testable features of a spreadsheet? (discuss)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15b2e2a87b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5b2e2a87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(read) The next step, obviously, is to come up with the input to those parameters. If we want to test the software, we should prod the system so we can see what it does. </a:t>
            </a:r>
            <a:endParaRPr>
              <a:solidFill>
                <a:schemeClr val="dk1"/>
              </a:solidFill>
            </a:endParaRPr>
          </a:p>
          <a:p>
            <a:pPr indent="0" lvl="0" marL="0" rtl="0" algn="l">
              <a:lnSpc>
                <a:spcPct val="115000"/>
              </a:lnSpc>
              <a:spcBef>
                <a:spcPts val="0"/>
              </a:spcBef>
              <a:spcAft>
                <a:spcPts val="0"/>
              </a:spcAft>
              <a:buNone/>
            </a:pPr>
            <a:r>
              <a:rPr lang="en">
                <a:solidFill>
                  <a:schemeClr val="dk1"/>
                </a:solidFill>
              </a:rPr>
              <a:t>What values should we pass in? What would you do? (discussion)</a:t>
            </a:r>
            <a:endParaRPr>
              <a:solidFill>
                <a:schemeClr val="dk1"/>
              </a:solidFill>
            </a:endParaRPr>
          </a:p>
          <a:p>
            <a:pPr indent="0" lvl="0" marL="0" rtl="0" algn="l">
              <a:lnSpc>
                <a:spcPct val="115000"/>
              </a:lnSpc>
              <a:spcBef>
                <a:spcPts val="0"/>
              </a:spcBef>
              <a:spcAft>
                <a:spcPts val="0"/>
              </a:spcAft>
              <a:buNone/>
            </a:pPr>
            <a:r>
              <a:rPr lang="en">
                <a:solidFill>
                  <a:schemeClr val="dk1"/>
                </a:solidFill>
              </a:rPr>
              <a:t>How about we try every input? (discuss)</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15b2e2a87b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5b2e2a87b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Let’s take that calculator again and just look at addition. Let’s just restrict the numbers to integers. If we wanted to exhaustively test this, how long would it take? How many inputs are we talking about?</a:t>
            </a:r>
            <a:endParaRPr>
              <a:solidFill>
                <a:schemeClr val="dk1"/>
              </a:solidFill>
            </a:endParaRPr>
          </a:p>
          <a:p>
            <a:pPr indent="0" lvl="0" marL="0" rtl="0" algn="l">
              <a:lnSpc>
                <a:spcPct val="115000"/>
              </a:lnSpc>
              <a:spcBef>
                <a:spcPts val="0"/>
              </a:spcBef>
              <a:spcAft>
                <a:spcPts val="0"/>
              </a:spcAft>
              <a:buNone/>
            </a:pPr>
            <a:r>
              <a:rPr lang="en">
                <a:solidFill>
                  <a:schemeClr val="dk1"/>
                </a:solidFill>
              </a:rPr>
              <a:t>- (read) That’s a lot right, how long we talking about time wise?</a:t>
            </a:r>
            <a:endParaRPr>
              <a:solidFill>
                <a:schemeClr val="dk1"/>
              </a:solidFill>
            </a:endParaRPr>
          </a:p>
          <a:p>
            <a:pPr indent="0" lvl="0" marL="0" rtl="0" algn="l">
              <a:lnSpc>
                <a:spcPct val="115000"/>
              </a:lnSpc>
              <a:spcBef>
                <a:spcPts val="0"/>
              </a:spcBef>
              <a:spcAft>
                <a:spcPts val="0"/>
              </a:spcAft>
              <a:buNone/>
            </a:pPr>
            <a:r>
              <a:rPr lang="en">
                <a:solidFill>
                  <a:schemeClr val="dk1"/>
                </a:solidFill>
              </a:rPr>
              <a:t>- let’s be generous and say we can run a test per nanosecond. That works out to about 10^5 tests per second, or 10^10 seconds overall. That doesn’t sound bad in seconds, but how long is that?</a:t>
            </a:r>
            <a:endParaRPr>
              <a:solidFill>
                <a:schemeClr val="dk1"/>
              </a:solidFill>
            </a:endParaRPr>
          </a:p>
          <a:p>
            <a:pPr indent="0" lvl="0" marL="0" rtl="0" algn="l">
              <a:lnSpc>
                <a:spcPct val="115000"/>
              </a:lnSpc>
              <a:spcBef>
                <a:spcPts val="0"/>
              </a:spcBef>
              <a:spcAft>
                <a:spcPts val="0"/>
              </a:spcAft>
              <a:buNone/>
            </a:pPr>
            <a:r>
              <a:rPr lang="en">
                <a:solidFill>
                  <a:schemeClr val="dk1"/>
                </a:solidFill>
              </a:rPr>
              <a:t>- (read). That’s for something as simple as addition of two integers. That’s insane, right?</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 name="Google Shape;11;p2"/>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Google Shape;12;p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Google Shape;13;p2"/>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Google Shape;14;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7" name="Google Shape;17;p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Google Shape;18;p3"/>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3" name="Google Shape;23;p4"/>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Google Shape;24;p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4"/>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4"/>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0" name="Google Shape;30;p5"/>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Google Shape;31;p5"/>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Google Shape;34;p6"/>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Google Shape;35;p6"/>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6" name="Google Shape;36;p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Google Shape;37;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Google Shape;41;p8"/>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Google Shape;42;p8"/>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Google Shape;43;p8"/>
          <p:cNvSpPr txBox="1"/>
          <p:nvPr>
            <p:ph idx="10" type="dt"/>
          </p:nvPr>
        </p:nvSpPr>
        <p:spPr>
          <a:xfrm>
            <a:off x="457200" y="6476999"/>
            <a:ext cx="21336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Google Shape;44;p8"/>
          <p:cNvSpPr txBox="1"/>
          <p:nvPr>
            <p:ph idx="11" type="ftr"/>
          </p:nvPr>
        </p:nvSpPr>
        <p:spPr>
          <a:xfrm>
            <a:off x="2640598" y="6476999"/>
            <a:ext cx="55077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Google Shape;45;p8"/>
          <p:cNvSpPr txBox="1"/>
          <p:nvPr>
            <p:ph idx="12" type="sldNum"/>
          </p:nvPr>
        </p:nvSpPr>
        <p:spPr>
          <a:xfrm>
            <a:off x="8204396" y="6476999"/>
            <a:ext cx="733800" cy="2739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rtl="0" algn="r">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9"/>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Developing Requirements-Based Tests</a:t>
            </a:r>
            <a:endParaRPr sz="4000"/>
          </a:p>
        </p:txBody>
      </p:sp>
      <p:sp>
        <p:nvSpPr>
          <p:cNvPr id="51" name="Google Shape;51;p9"/>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CSCE 247 - Lecture 8 - 02/13/2019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1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Not all Inputs are Created Equal</a:t>
            </a:r>
            <a:endParaRPr/>
          </a:p>
        </p:txBody>
      </p:sp>
      <p:sp>
        <p:nvSpPr>
          <p:cNvPr id="155" name="Google Shape;155;p18"/>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sz="2400"/>
              <a:t>We can’t exhaustively test any real program. </a:t>
            </a:r>
            <a:endParaRPr sz="2400"/>
          </a:p>
          <a:p>
            <a:pPr indent="-381000" lvl="1" marL="914400" marR="0" rtl="0" algn="l">
              <a:lnSpc>
                <a:spcPct val="100000"/>
              </a:lnSpc>
              <a:spcBef>
                <a:spcPts val="0"/>
              </a:spcBef>
              <a:spcAft>
                <a:spcPts val="0"/>
              </a:spcAft>
              <a:buSzPts val="2400"/>
              <a:buChar char="○"/>
            </a:pPr>
            <a:r>
              <a:rPr b="1" lang="en" sz="2400"/>
              <a:t>We don’t need to</a:t>
            </a:r>
            <a:r>
              <a:rPr b="1" lang="en"/>
              <a:t>!</a:t>
            </a:r>
            <a:endParaRPr b="1" sz="2400"/>
          </a:p>
          <a:p>
            <a:pPr indent="-381000" lvl="0" marL="457200" marR="0" rtl="0" algn="l">
              <a:lnSpc>
                <a:spcPct val="100000"/>
              </a:lnSpc>
              <a:spcBef>
                <a:spcPts val="0"/>
              </a:spcBef>
              <a:spcAft>
                <a:spcPts val="0"/>
              </a:spcAft>
              <a:buSzPts val="2400"/>
              <a:buChar char="●"/>
            </a:pPr>
            <a:r>
              <a:rPr lang="en" sz="2400"/>
              <a:t>Some inputs are better than others at revealing faults, but we can’t know which in advance.</a:t>
            </a:r>
            <a:endParaRPr sz="2400"/>
          </a:p>
          <a:p>
            <a:pPr indent="-381000" lvl="0" marL="457200" marR="0" rtl="0" algn="l">
              <a:lnSpc>
                <a:spcPct val="100000"/>
              </a:lnSpc>
              <a:spcBef>
                <a:spcPts val="0"/>
              </a:spcBef>
              <a:spcAft>
                <a:spcPts val="0"/>
              </a:spcAft>
              <a:buSzPts val="2400"/>
              <a:buChar char="●"/>
            </a:pPr>
            <a:r>
              <a:rPr lang="en" sz="2400"/>
              <a:t>Tests with different input than others are better than tests with similar input.</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p:txBody>
      </p:sp>
      <p:sp>
        <p:nvSpPr>
          <p:cNvPr id="156" name="Google Shape;156;p18"/>
          <p:cNvSpPr/>
          <p:nvPr/>
        </p:nvSpPr>
        <p:spPr>
          <a:xfrm>
            <a:off x="4624550" y="1679575"/>
            <a:ext cx="3873900" cy="12261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Test Input Data</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157" name="Google Shape;157;p18"/>
          <p:cNvSpPr/>
          <p:nvPr/>
        </p:nvSpPr>
        <p:spPr>
          <a:xfrm>
            <a:off x="4624550" y="4733350"/>
            <a:ext cx="3873900" cy="12261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Test Output Results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158" name="Google Shape;158;p18"/>
          <p:cNvSpPr/>
          <p:nvPr/>
        </p:nvSpPr>
        <p:spPr>
          <a:xfrm>
            <a:off x="5557700" y="3519063"/>
            <a:ext cx="2007600" cy="640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Program</a:t>
            </a:r>
            <a:endParaRPr b="1" sz="1800"/>
          </a:p>
        </p:txBody>
      </p:sp>
      <p:cxnSp>
        <p:nvCxnSpPr>
          <p:cNvPr id="159" name="Google Shape;159;p18"/>
          <p:cNvCxnSpPr>
            <a:endCxn id="158" idx="0"/>
          </p:cNvCxnSpPr>
          <p:nvPr/>
        </p:nvCxnSpPr>
        <p:spPr>
          <a:xfrm>
            <a:off x="5049800" y="2341563"/>
            <a:ext cx="1511700" cy="1177500"/>
          </a:xfrm>
          <a:prstGeom prst="straightConnector1">
            <a:avLst/>
          </a:prstGeom>
          <a:noFill/>
          <a:ln cap="flat" cmpd="sng" w="19050">
            <a:solidFill>
              <a:schemeClr val="dk2"/>
            </a:solidFill>
            <a:prstDash val="solid"/>
            <a:round/>
            <a:headEnd len="med" w="med" type="none"/>
            <a:tailEnd len="med" w="med" type="triangle"/>
          </a:ln>
        </p:spPr>
      </p:cxnSp>
      <p:cxnSp>
        <p:nvCxnSpPr>
          <p:cNvPr id="160" name="Google Shape;160;p18"/>
          <p:cNvCxnSpPr>
            <a:endCxn id="158" idx="0"/>
          </p:cNvCxnSpPr>
          <p:nvPr/>
        </p:nvCxnSpPr>
        <p:spPr>
          <a:xfrm flipH="1">
            <a:off x="6561500" y="2081163"/>
            <a:ext cx="322200" cy="1437900"/>
          </a:xfrm>
          <a:prstGeom prst="straightConnector1">
            <a:avLst/>
          </a:prstGeom>
          <a:noFill/>
          <a:ln cap="flat" cmpd="sng" w="19050">
            <a:solidFill>
              <a:schemeClr val="dk2"/>
            </a:solidFill>
            <a:prstDash val="solid"/>
            <a:round/>
            <a:headEnd len="med" w="med" type="none"/>
            <a:tailEnd len="med" w="med" type="triangle"/>
          </a:ln>
        </p:spPr>
      </p:cxnSp>
      <p:cxnSp>
        <p:nvCxnSpPr>
          <p:cNvPr id="161" name="Google Shape;161;p18"/>
          <p:cNvCxnSpPr>
            <a:endCxn id="158" idx="0"/>
          </p:cNvCxnSpPr>
          <p:nvPr/>
        </p:nvCxnSpPr>
        <p:spPr>
          <a:xfrm flipH="1">
            <a:off x="6561500" y="2200563"/>
            <a:ext cx="1385400" cy="1318500"/>
          </a:xfrm>
          <a:prstGeom prst="straightConnector1">
            <a:avLst/>
          </a:prstGeom>
          <a:noFill/>
          <a:ln cap="flat" cmpd="sng" w="19050">
            <a:solidFill>
              <a:schemeClr val="dk2"/>
            </a:solidFill>
            <a:prstDash val="solid"/>
            <a:round/>
            <a:headEnd len="med" w="med" type="none"/>
            <a:tailEnd len="med" w="med" type="triangle"/>
          </a:ln>
        </p:spPr>
      </p:cxnSp>
      <p:cxnSp>
        <p:nvCxnSpPr>
          <p:cNvPr id="162" name="Google Shape;162;p18"/>
          <p:cNvCxnSpPr>
            <a:stCxn id="158" idx="2"/>
          </p:cNvCxnSpPr>
          <p:nvPr/>
        </p:nvCxnSpPr>
        <p:spPr>
          <a:xfrm flipH="1">
            <a:off x="5310200" y="4159263"/>
            <a:ext cx="1251300" cy="1383300"/>
          </a:xfrm>
          <a:prstGeom prst="straightConnector1">
            <a:avLst/>
          </a:prstGeom>
          <a:noFill/>
          <a:ln cap="flat" cmpd="sng" w="19050">
            <a:solidFill>
              <a:schemeClr val="dk2"/>
            </a:solidFill>
            <a:prstDash val="solid"/>
            <a:round/>
            <a:headEnd len="med" w="med" type="none"/>
            <a:tailEnd len="med" w="med" type="triangle"/>
          </a:ln>
        </p:spPr>
      </p:cxnSp>
      <p:cxnSp>
        <p:nvCxnSpPr>
          <p:cNvPr id="163" name="Google Shape;163;p18"/>
          <p:cNvCxnSpPr>
            <a:stCxn id="158" idx="2"/>
          </p:cNvCxnSpPr>
          <p:nvPr/>
        </p:nvCxnSpPr>
        <p:spPr>
          <a:xfrm>
            <a:off x="6561500" y="4159263"/>
            <a:ext cx="799500" cy="1676400"/>
          </a:xfrm>
          <a:prstGeom prst="straightConnector1">
            <a:avLst/>
          </a:prstGeom>
          <a:noFill/>
          <a:ln cap="flat" cmpd="sng" w="19050">
            <a:solidFill>
              <a:schemeClr val="dk2"/>
            </a:solidFill>
            <a:prstDash val="solid"/>
            <a:round/>
            <a:headEnd len="med" w="med" type="none"/>
            <a:tailEnd len="med" w="med" type="triangle"/>
          </a:ln>
        </p:spPr>
      </p:cxnSp>
      <p:cxnSp>
        <p:nvCxnSpPr>
          <p:cNvPr id="164" name="Google Shape;164;p18"/>
          <p:cNvCxnSpPr>
            <a:stCxn id="158" idx="2"/>
          </p:cNvCxnSpPr>
          <p:nvPr/>
        </p:nvCxnSpPr>
        <p:spPr>
          <a:xfrm>
            <a:off x="6561500" y="4159263"/>
            <a:ext cx="1700100" cy="1166400"/>
          </a:xfrm>
          <a:prstGeom prst="straightConnector1">
            <a:avLst/>
          </a:prstGeom>
          <a:noFill/>
          <a:ln cap="flat" cmpd="sng" w="19050">
            <a:solidFill>
              <a:schemeClr val="dk2"/>
            </a:solidFill>
            <a:prstDash val="solid"/>
            <a:round/>
            <a:headEnd len="med" w="med" type="none"/>
            <a:tailEnd len="med" w="med" type="triangle"/>
          </a:ln>
        </p:spPr>
      </p:cxnSp>
      <p:sp>
        <p:nvSpPr>
          <p:cNvPr id="165" name="Google Shape;165;p18"/>
          <p:cNvSpPr/>
          <p:nvPr/>
        </p:nvSpPr>
        <p:spPr>
          <a:xfrm>
            <a:off x="7436950" y="1729675"/>
            <a:ext cx="976500" cy="879000"/>
          </a:xfrm>
          <a:prstGeom prst="ellipse">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Ie</a:t>
            </a:r>
            <a:endParaRPr b="1" sz="3000"/>
          </a:p>
        </p:txBody>
      </p:sp>
      <p:sp>
        <p:nvSpPr>
          <p:cNvPr id="166" name="Google Shape;166;p18"/>
          <p:cNvSpPr/>
          <p:nvPr/>
        </p:nvSpPr>
        <p:spPr>
          <a:xfrm>
            <a:off x="7361000" y="4956675"/>
            <a:ext cx="1052400" cy="879000"/>
          </a:xfrm>
          <a:prstGeom prst="ellipse">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Oe</a:t>
            </a:r>
            <a:endParaRPr b="1" sz="3000"/>
          </a:p>
        </p:txBody>
      </p:sp>
      <p:sp>
        <p:nvSpPr>
          <p:cNvPr id="167" name="Google Shape;167;p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19"/>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Random Testing</a:t>
            </a:r>
            <a:endParaRPr/>
          </a:p>
        </p:txBody>
      </p:sp>
      <p:sp>
        <p:nvSpPr>
          <p:cNvPr id="173" name="Google Shape;173;p19"/>
          <p:cNvSpPr txBox="1"/>
          <p:nvPr>
            <p:ph idx="1" type="body"/>
          </p:nvPr>
        </p:nvSpPr>
        <p:spPr>
          <a:xfrm>
            <a:off x="457200" y="1600200"/>
            <a:ext cx="45384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Pick inputs uniformly from the distribution of all inputs.</a:t>
            </a:r>
            <a:endParaRPr/>
          </a:p>
          <a:p>
            <a:pPr indent="-419100" lvl="0" marL="457200" marR="0" rtl="0" algn="l">
              <a:lnSpc>
                <a:spcPct val="100000"/>
              </a:lnSpc>
              <a:spcBef>
                <a:spcPts val="0"/>
              </a:spcBef>
              <a:spcAft>
                <a:spcPts val="0"/>
              </a:spcAft>
              <a:buSzPts val="3000"/>
              <a:buChar char="●"/>
            </a:pPr>
            <a:r>
              <a:rPr lang="en"/>
              <a:t>All inputs considered equal.</a:t>
            </a:r>
            <a:endParaRPr/>
          </a:p>
          <a:p>
            <a:pPr indent="-419100" lvl="0" marL="457200" marR="0" rtl="0" algn="l">
              <a:lnSpc>
                <a:spcPct val="100000"/>
              </a:lnSpc>
              <a:spcBef>
                <a:spcPts val="0"/>
              </a:spcBef>
              <a:spcAft>
                <a:spcPts val="0"/>
              </a:spcAft>
              <a:buSzPts val="3000"/>
              <a:buChar char="●"/>
            </a:pPr>
            <a:r>
              <a:rPr lang="en"/>
              <a:t>Keep trying until you run out of time. </a:t>
            </a:r>
            <a:endParaRPr/>
          </a:p>
          <a:p>
            <a:pPr indent="-419100" lvl="0" marL="457200" marR="0" rtl="0" algn="l">
              <a:lnSpc>
                <a:spcPct val="100000"/>
              </a:lnSpc>
              <a:spcBef>
                <a:spcPts val="0"/>
              </a:spcBef>
              <a:spcAft>
                <a:spcPts val="0"/>
              </a:spcAft>
              <a:buSzPts val="3000"/>
              <a:buChar char="●"/>
            </a:pPr>
            <a:r>
              <a:rPr lang="en"/>
              <a:t>No designer bias.</a:t>
            </a:r>
            <a:endParaRPr/>
          </a:p>
          <a:p>
            <a:pPr indent="-419100" lvl="0" marL="457200" marR="0" rtl="0" algn="l">
              <a:lnSpc>
                <a:spcPct val="100000"/>
              </a:lnSpc>
              <a:spcBef>
                <a:spcPts val="0"/>
              </a:spcBef>
              <a:spcAft>
                <a:spcPts val="0"/>
              </a:spcAft>
              <a:buSzPts val="3000"/>
              <a:buChar char="●"/>
            </a:pPr>
            <a:r>
              <a:rPr lang="en"/>
              <a:t>Removes manual tedium.</a:t>
            </a:r>
            <a:endParaRPr/>
          </a:p>
        </p:txBody>
      </p:sp>
      <p:pic>
        <p:nvPicPr>
          <p:cNvPr descr="2000px-2-Dice-Icon.svg.png" id="174" name="Google Shape;174;p19"/>
          <p:cNvPicPr preferRelativeResize="0"/>
          <p:nvPr/>
        </p:nvPicPr>
        <p:blipFill>
          <a:blip r:embed="rId3">
            <a:alphaModFix/>
          </a:blip>
          <a:stretch>
            <a:fillRect/>
          </a:stretch>
        </p:blipFill>
        <p:spPr>
          <a:xfrm>
            <a:off x="4391850" y="1977875"/>
            <a:ext cx="4212350" cy="4212350"/>
          </a:xfrm>
          <a:prstGeom prst="rect">
            <a:avLst/>
          </a:prstGeom>
          <a:noFill/>
          <a:ln>
            <a:noFill/>
          </a:ln>
        </p:spPr>
      </p:pic>
      <p:sp>
        <p:nvSpPr>
          <p:cNvPr id="175" name="Google Shape;175;p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Not Random?</a:t>
            </a:r>
            <a:endParaRPr/>
          </a:p>
        </p:txBody>
      </p:sp>
      <p:pic>
        <p:nvPicPr>
          <p:cNvPr descr="c0f33288f377a621cca764d375b09092.jpg" id="181" name="Google Shape;181;p20"/>
          <p:cNvPicPr preferRelativeResize="0"/>
          <p:nvPr/>
        </p:nvPicPr>
        <p:blipFill>
          <a:blip r:embed="rId3">
            <a:alphaModFix/>
          </a:blip>
          <a:stretch>
            <a:fillRect/>
          </a:stretch>
        </p:blipFill>
        <p:spPr>
          <a:xfrm>
            <a:off x="1182400" y="2359975"/>
            <a:ext cx="7239401" cy="2401075"/>
          </a:xfrm>
          <a:prstGeom prst="rect">
            <a:avLst/>
          </a:prstGeom>
          <a:noFill/>
          <a:ln>
            <a:noFill/>
          </a:ln>
        </p:spPr>
      </p:pic>
      <p:sp>
        <p:nvSpPr>
          <p:cNvPr id="182" name="Google Shape;182;p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Input Partitioning</a:t>
            </a:r>
            <a:endParaRPr/>
          </a:p>
        </p:txBody>
      </p:sp>
      <p:sp>
        <p:nvSpPr>
          <p:cNvPr id="188" name="Google Shape;188;p21"/>
          <p:cNvSpPr/>
          <p:nvPr/>
        </p:nvSpPr>
        <p:spPr>
          <a:xfrm>
            <a:off x="4798683" y="1870866"/>
            <a:ext cx="3666900" cy="1169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Test Input Data</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189" name="Google Shape;189;p21"/>
          <p:cNvSpPr/>
          <p:nvPr/>
        </p:nvSpPr>
        <p:spPr>
          <a:xfrm>
            <a:off x="4798683" y="4784041"/>
            <a:ext cx="3666900" cy="1169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Test Output Results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190" name="Google Shape;190;p21"/>
          <p:cNvSpPr/>
          <p:nvPr/>
        </p:nvSpPr>
        <p:spPr>
          <a:xfrm>
            <a:off x="5681944" y="3625661"/>
            <a:ext cx="1900500" cy="610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Program</a:t>
            </a:r>
            <a:endParaRPr b="1" sz="1800"/>
          </a:p>
        </p:txBody>
      </p:sp>
      <p:cxnSp>
        <p:nvCxnSpPr>
          <p:cNvPr id="191" name="Google Shape;191;p21"/>
          <p:cNvCxnSpPr/>
          <p:nvPr/>
        </p:nvCxnSpPr>
        <p:spPr>
          <a:xfrm>
            <a:off x="5447605" y="2719698"/>
            <a:ext cx="421200" cy="870000"/>
          </a:xfrm>
          <a:prstGeom prst="straightConnector1">
            <a:avLst/>
          </a:prstGeom>
          <a:noFill/>
          <a:ln cap="flat" cmpd="sng" w="19050">
            <a:solidFill>
              <a:schemeClr val="dk2"/>
            </a:solidFill>
            <a:prstDash val="solid"/>
            <a:round/>
            <a:headEnd len="med" w="med" type="none"/>
            <a:tailEnd len="med" w="med" type="triangle"/>
          </a:ln>
        </p:spPr>
      </p:cxnSp>
      <p:cxnSp>
        <p:nvCxnSpPr>
          <p:cNvPr id="192" name="Google Shape;192;p21"/>
          <p:cNvCxnSpPr/>
          <p:nvPr/>
        </p:nvCxnSpPr>
        <p:spPr>
          <a:xfrm>
            <a:off x="6772568" y="2657596"/>
            <a:ext cx="92700" cy="983400"/>
          </a:xfrm>
          <a:prstGeom prst="straightConnector1">
            <a:avLst/>
          </a:prstGeom>
          <a:noFill/>
          <a:ln cap="flat" cmpd="sng" w="19050">
            <a:solidFill>
              <a:schemeClr val="dk2"/>
            </a:solidFill>
            <a:prstDash val="solid"/>
            <a:round/>
            <a:headEnd len="med" w="med" type="none"/>
            <a:tailEnd len="med" w="med" type="triangle"/>
          </a:ln>
        </p:spPr>
      </p:cxnSp>
      <p:cxnSp>
        <p:nvCxnSpPr>
          <p:cNvPr id="193" name="Google Shape;193;p21"/>
          <p:cNvCxnSpPr/>
          <p:nvPr/>
        </p:nvCxnSpPr>
        <p:spPr>
          <a:xfrm flipH="1">
            <a:off x="7419311" y="2367866"/>
            <a:ext cx="524100" cy="1242300"/>
          </a:xfrm>
          <a:prstGeom prst="straightConnector1">
            <a:avLst/>
          </a:prstGeom>
          <a:noFill/>
          <a:ln cap="flat" cmpd="sng" w="19050">
            <a:solidFill>
              <a:schemeClr val="dk2"/>
            </a:solidFill>
            <a:prstDash val="solid"/>
            <a:round/>
            <a:headEnd len="med" w="med" type="none"/>
            <a:tailEnd len="med" w="med" type="triangle"/>
          </a:ln>
        </p:spPr>
      </p:cxnSp>
      <p:cxnSp>
        <p:nvCxnSpPr>
          <p:cNvPr id="194" name="Google Shape;194;p21"/>
          <p:cNvCxnSpPr>
            <a:endCxn id="195" idx="0"/>
          </p:cNvCxnSpPr>
          <p:nvPr/>
        </p:nvCxnSpPr>
        <p:spPr>
          <a:xfrm flipH="1">
            <a:off x="5420086" y="4272460"/>
            <a:ext cx="438600" cy="1153500"/>
          </a:xfrm>
          <a:prstGeom prst="straightConnector1">
            <a:avLst/>
          </a:prstGeom>
          <a:noFill/>
          <a:ln cap="flat" cmpd="sng" w="19050">
            <a:solidFill>
              <a:schemeClr val="dk2"/>
            </a:solidFill>
            <a:prstDash val="solid"/>
            <a:round/>
            <a:headEnd len="med" w="med" type="none"/>
            <a:tailEnd len="med" w="med" type="triangle"/>
          </a:ln>
        </p:spPr>
      </p:cxnSp>
      <p:cxnSp>
        <p:nvCxnSpPr>
          <p:cNvPr id="196" name="Google Shape;196;p21"/>
          <p:cNvCxnSpPr>
            <a:endCxn id="197" idx="0"/>
          </p:cNvCxnSpPr>
          <p:nvPr/>
        </p:nvCxnSpPr>
        <p:spPr>
          <a:xfrm flipH="1">
            <a:off x="6659671" y="4261960"/>
            <a:ext cx="277500" cy="1164000"/>
          </a:xfrm>
          <a:prstGeom prst="straightConnector1">
            <a:avLst/>
          </a:prstGeom>
          <a:noFill/>
          <a:ln cap="flat" cmpd="sng" w="19050">
            <a:solidFill>
              <a:schemeClr val="dk2"/>
            </a:solidFill>
            <a:prstDash val="solid"/>
            <a:round/>
            <a:headEnd len="med" w="med" type="none"/>
            <a:tailEnd len="med" w="med" type="triangle"/>
          </a:ln>
        </p:spPr>
      </p:cxnSp>
      <p:cxnSp>
        <p:nvCxnSpPr>
          <p:cNvPr id="198" name="Google Shape;198;p21"/>
          <p:cNvCxnSpPr>
            <a:endCxn id="199" idx="0"/>
          </p:cNvCxnSpPr>
          <p:nvPr/>
        </p:nvCxnSpPr>
        <p:spPr>
          <a:xfrm>
            <a:off x="7321945" y="4251884"/>
            <a:ext cx="554700" cy="745200"/>
          </a:xfrm>
          <a:prstGeom prst="straightConnector1">
            <a:avLst/>
          </a:prstGeom>
          <a:noFill/>
          <a:ln cap="flat" cmpd="sng" w="19050">
            <a:solidFill>
              <a:schemeClr val="dk2"/>
            </a:solidFill>
            <a:prstDash val="solid"/>
            <a:round/>
            <a:headEnd len="med" w="med" type="none"/>
            <a:tailEnd len="med" w="med" type="triangle"/>
          </a:ln>
        </p:spPr>
      </p:cxnSp>
      <p:sp>
        <p:nvSpPr>
          <p:cNvPr id="200" name="Google Shape;200;p21"/>
          <p:cNvSpPr/>
          <p:nvPr/>
        </p:nvSpPr>
        <p:spPr>
          <a:xfrm>
            <a:off x="7460724" y="1918659"/>
            <a:ext cx="924300" cy="838500"/>
          </a:xfrm>
          <a:prstGeom prst="ellipse">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Ie</a:t>
            </a:r>
            <a:endParaRPr b="1" sz="3000"/>
          </a:p>
        </p:txBody>
      </p:sp>
      <p:sp>
        <p:nvSpPr>
          <p:cNvPr id="199" name="Google Shape;199;p21"/>
          <p:cNvSpPr/>
          <p:nvPr/>
        </p:nvSpPr>
        <p:spPr>
          <a:xfrm>
            <a:off x="7368295" y="4997084"/>
            <a:ext cx="1016700" cy="838500"/>
          </a:xfrm>
          <a:prstGeom prst="ellipse">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3000"/>
              <a:t>Oe</a:t>
            </a:r>
            <a:endParaRPr b="1" sz="3000"/>
          </a:p>
        </p:txBody>
      </p:sp>
      <p:sp>
        <p:nvSpPr>
          <p:cNvPr id="201" name="Google Shape;201;p21"/>
          <p:cNvSpPr/>
          <p:nvPr/>
        </p:nvSpPr>
        <p:spPr>
          <a:xfrm>
            <a:off x="6526066" y="2129651"/>
            <a:ext cx="524100" cy="5280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
          <p:cNvSpPr/>
          <p:nvPr/>
        </p:nvSpPr>
        <p:spPr>
          <a:xfrm>
            <a:off x="6397621" y="5425960"/>
            <a:ext cx="524100" cy="5280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
          <p:cNvSpPr/>
          <p:nvPr/>
        </p:nvSpPr>
        <p:spPr>
          <a:xfrm>
            <a:off x="5158036" y="2191825"/>
            <a:ext cx="524100" cy="5280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1"/>
          <p:cNvSpPr/>
          <p:nvPr/>
        </p:nvSpPr>
        <p:spPr>
          <a:xfrm>
            <a:off x="5158036" y="5425960"/>
            <a:ext cx="524100" cy="5280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1"/>
          <p:cNvSpPr/>
          <p:nvPr/>
        </p:nvSpPr>
        <p:spPr>
          <a:xfrm>
            <a:off x="457200" y="1852025"/>
            <a:ext cx="4191300" cy="4333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4" name="Google Shape;204;p21"/>
          <p:cNvCxnSpPr/>
          <p:nvPr/>
        </p:nvCxnSpPr>
        <p:spPr>
          <a:xfrm flipH="1">
            <a:off x="4052920" y="2450944"/>
            <a:ext cx="1080600" cy="374100"/>
          </a:xfrm>
          <a:prstGeom prst="straightConnector1">
            <a:avLst/>
          </a:prstGeom>
          <a:noFill/>
          <a:ln cap="flat" cmpd="sng" w="76200">
            <a:solidFill>
              <a:srgbClr val="980000"/>
            </a:solidFill>
            <a:prstDash val="solid"/>
            <a:round/>
            <a:headEnd len="med" w="med" type="none"/>
            <a:tailEnd len="med" w="med" type="triangle"/>
          </a:ln>
        </p:spPr>
      </p:cxnSp>
      <p:sp>
        <p:nvSpPr>
          <p:cNvPr id="205" name="Google Shape;205;p21"/>
          <p:cNvSpPr/>
          <p:nvPr/>
        </p:nvSpPr>
        <p:spPr>
          <a:xfrm>
            <a:off x="1230994" y="3620927"/>
            <a:ext cx="210000" cy="2592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1"/>
          <p:cNvSpPr/>
          <p:nvPr/>
        </p:nvSpPr>
        <p:spPr>
          <a:xfrm>
            <a:off x="1021147" y="3620927"/>
            <a:ext cx="210000" cy="2592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p:nvPr/>
        </p:nvSpPr>
        <p:spPr>
          <a:xfrm>
            <a:off x="3791189" y="5348475"/>
            <a:ext cx="210000" cy="2592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
          <p:cNvSpPr/>
          <p:nvPr/>
        </p:nvSpPr>
        <p:spPr>
          <a:xfrm>
            <a:off x="3791177" y="5102222"/>
            <a:ext cx="210000" cy="2592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1"/>
          <p:cNvSpPr/>
          <p:nvPr/>
        </p:nvSpPr>
        <p:spPr>
          <a:xfrm>
            <a:off x="3596675" y="5348475"/>
            <a:ext cx="210000" cy="2592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
          <p:cNvSpPr/>
          <p:nvPr/>
        </p:nvSpPr>
        <p:spPr>
          <a:xfrm>
            <a:off x="4798675" y="1766900"/>
            <a:ext cx="3816900" cy="16578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t>Faults are sparse in the space of all inputs, but dense in some parts of the space where they appear.</a:t>
            </a:r>
            <a:endParaRPr sz="2400"/>
          </a:p>
        </p:txBody>
      </p:sp>
      <p:cxnSp>
        <p:nvCxnSpPr>
          <p:cNvPr id="211" name="Google Shape;211;p21"/>
          <p:cNvCxnSpPr>
            <a:stCxn id="203" idx="0"/>
          </p:cNvCxnSpPr>
          <p:nvPr/>
        </p:nvCxnSpPr>
        <p:spPr>
          <a:xfrm>
            <a:off x="2552850" y="1852025"/>
            <a:ext cx="0" cy="4333200"/>
          </a:xfrm>
          <a:prstGeom prst="straightConnector1">
            <a:avLst/>
          </a:prstGeom>
          <a:noFill/>
          <a:ln cap="flat" cmpd="sng" w="19050">
            <a:solidFill>
              <a:schemeClr val="dk2"/>
            </a:solidFill>
            <a:prstDash val="dash"/>
            <a:round/>
            <a:headEnd len="med" w="med" type="none"/>
            <a:tailEnd len="med" w="med" type="none"/>
          </a:ln>
        </p:spPr>
      </p:cxnSp>
      <p:cxnSp>
        <p:nvCxnSpPr>
          <p:cNvPr id="212" name="Google Shape;212;p21"/>
          <p:cNvCxnSpPr>
            <a:endCxn id="203" idx="3"/>
          </p:cNvCxnSpPr>
          <p:nvPr/>
        </p:nvCxnSpPr>
        <p:spPr>
          <a:xfrm>
            <a:off x="457200" y="4018625"/>
            <a:ext cx="4191300" cy="0"/>
          </a:xfrm>
          <a:prstGeom prst="straightConnector1">
            <a:avLst/>
          </a:prstGeom>
          <a:noFill/>
          <a:ln cap="flat" cmpd="sng" w="19050">
            <a:solidFill>
              <a:schemeClr val="dk2"/>
            </a:solidFill>
            <a:prstDash val="dash"/>
            <a:round/>
            <a:headEnd len="med" w="med" type="none"/>
            <a:tailEnd len="med" w="med" type="none"/>
          </a:ln>
        </p:spPr>
      </p:cxnSp>
      <p:cxnSp>
        <p:nvCxnSpPr>
          <p:cNvPr id="213" name="Google Shape;213;p21"/>
          <p:cNvCxnSpPr>
            <a:stCxn id="203" idx="1"/>
            <a:endCxn id="203" idx="0"/>
          </p:cNvCxnSpPr>
          <p:nvPr/>
        </p:nvCxnSpPr>
        <p:spPr>
          <a:xfrm flipH="1" rot="10800000">
            <a:off x="457200" y="1852025"/>
            <a:ext cx="2095800" cy="2166600"/>
          </a:xfrm>
          <a:prstGeom prst="straightConnector1">
            <a:avLst/>
          </a:prstGeom>
          <a:noFill/>
          <a:ln cap="flat" cmpd="sng" w="19050">
            <a:solidFill>
              <a:schemeClr val="dk2"/>
            </a:solidFill>
            <a:prstDash val="dash"/>
            <a:round/>
            <a:headEnd len="med" w="med" type="none"/>
            <a:tailEnd len="med" w="med" type="none"/>
          </a:ln>
        </p:spPr>
      </p:cxnSp>
      <p:cxnSp>
        <p:nvCxnSpPr>
          <p:cNvPr id="214" name="Google Shape;214;p21"/>
          <p:cNvCxnSpPr>
            <a:stCxn id="203" idx="0"/>
          </p:cNvCxnSpPr>
          <p:nvPr/>
        </p:nvCxnSpPr>
        <p:spPr>
          <a:xfrm>
            <a:off x="2552850" y="1852025"/>
            <a:ext cx="2095500" cy="2166600"/>
          </a:xfrm>
          <a:prstGeom prst="straightConnector1">
            <a:avLst/>
          </a:prstGeom>
          <a:noFill/>
          <a:ln cap="flat" cmpd="sng" w="19050">
            <a:solidFill>
              <a:schemeClr val="dk2"/>
            </a:solidFill>
            <a:prstDash val="dash"/>
            <a:round/>
            <a:headEnd len="med" w="med" type="none"/>
            <a:tailEnd len="med" w="med" type="none"/>
          </a:ln>
        </p:spPr>
      </p:cxnSp>
      <p:cxnSp>
        <p:nvCxnSpPr>
          <p:cNvPr id="215" name="Google Shape;215;p21"/>
          <p:cNvCxnSpPr>
            <a:stCxn id="203" idx="3"/>
            <a:endCxn id="203" idx="2"/>
          </p:cNvCxnSpPr>
          <p:nvPr/>
        </p:nvCxnSpPr>
        <p:spPr>
          <a:xfrm flipH="1">
            <a:off x="2552700" y="4018625"/>
            <a:ext cx="2095800" cy="2166600"/>
          </a:xfrm>
          <a:prstGeom prst="straightConnector1">
            <a:avLst/>
          </a:prstGeom>
          <a:noFill/>
          <a:ln cap="flat" cmpd="sng" w="19050">
            <a:solidFill>
              <a:schemeClr val="dk2"/>
            </a:solidFill>
            <a:prstDash val="dash"/>
            <a:round/>
            <a:headEnd len="med" w="med" type="none"/>
            <a:tailEnd len="med" w="med" type="none"/>
          </a:ln>
        </p:spPr>
      </p:cxnSp>
      <p:cxnSp>
        <p:nvCxnSpPr>
          <p:cNvPr id="216" name="Google Shape;216;p21"/>
          <p:cNvCxnSpPr>
            <a:stCxn id="203" idx="1"/>
          </p:cNvCxnSpPr>
          <p:nvPr/>
        </p:nvCxnSpPr>
        <p:spPr>
          <a:xfrm>
            <a:off x="457200" y="4018625"/>
            <a:ext cx="2095500" cy="2166600"/>
          </a:xfrm>
          <a:prstGeom prst="straightConnector1">
            <a:avLst/>
          </a:prstGeom>
          <a:noFill/>
          <a:ln cap="flat" cmpd="sng" w="19050">
            <a:solidFill>
              <a:schemeClr val="dk2"/>
            </a:solidFill>
            <a:prstDash val="dash"/>
            <a:round/>
            <a:headEnd len="med" w="med" type="none"/>
            <a:tailEnd len="med" w="med" type="none"/>
          </a:ln>
        </p:spPr>
      </p:cxnSp>
      <p:cxnSp>
        <p:nvCxnSpPr>
          <p:cNvPr id="217" name="Google Shape;217;p21"/>
          <p:cNvCxnSpPr>
            <a:stCxn id="203" idx="1"/>
          </p:cNvCxnSpPr>
          <p:nvPr/>
        </p:nvCxnSpPr>
        <p:spPr>
          <a:xfrm flipH="1" rot="10800000">
            <a:off x="457200" y="2768525"/>
            <a:ext cx="2056500" cy="1250100"/>
          </a:xfrm>
          <a:prstGeom prst="straightConnector1">
            <a:avLst/>
          </a:prstGeom>
          <a:noFill/>
          <a:ln cap="flat" cmpd="sng" w="19050">
            <a:solidFill>
              <a:schemeClr val="dk2"/>
            </a:solidFill>
            <a:prstDash val="dash"/>
            <a:round/>
            <a:headEnd len="med" w="med" type="none"/>
            <a:tailEnd len="med" w="med" type="none"/>
          </a:ln>
        </p:spPr>
      </p:cxnSp>
      <p:cxnSp>
        <p:nvCxnSpPr>
          <p:cNvPr id="218" name="Google Shape;218;p21"/>
          <p:cNvCxnSpPr/>
          <p:nvPr/>
        </p:nvCxnSpPr>
        <p:spPr>
          <a:xfrm flipH="1">
            <a:off x="1813863" y="2796707"/>
            <a:ext cx="657900" cy="2580300"/>
          </a:xfrm>
          <a:prstGeom prst="straightConnector1">
            <a:avLst/>
          </a:prstGeom>
          <a:noFill/>
          <a:ln cap="flat" cmpd="sng" w="19050">
            <a:solidFill>
              <a:schemeClr val="dk2"/>
            </a:solidFill>
            <a:prstDash val="dash"/>
            <a:round/>
            <a:headEnd len="med" w="med" type="none"/>
            <a:tailEnd len="med" w="med" type="none"/>
          </a:ln>
        </p:spPr>
      </p:cxnSp>
      <p:sp>
        <p:nvSpPr>
          <p:cNvPr id="219" name="Google Shape;219;p21"/>
          <p:cNvSpPr/>
          <p:nvPr/>
        </p:nvSpPr>
        <p:spPr>
          <a:xfrm>
            <a:off x="4730225" y="4546425"/>
            <a:ext cx="3912600" cy="16578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t>By systematically trying input from each partition, we will hit the dense fault space.</a:t>
            </a:r>
            <a:endParaRPr sz="2400"/>
          </a:p>
        </p:txBody>
      </p:sp>
      <p:sp>
        <p:nvSpPr>
          <p:cNvPr id="220" name="Google Shape;220;p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
                                        <p:tgtEl>
                                          <p:spTgt spid="206"/>
                                        </p:tgtEl>
                                      </p:cBhvr>
                                    </p:animEffec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
                                        <p:tgtEl>
                                          <p:spTgt spid="207"/>
                                        </p:tgtEl>
                                      </p:cBhvr>
                                    </p:animEffec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
                                        <p:tgtEl>
                                          <p:spTgt spid="208"/>
                                        </p:tgtEl>
                                      </p:cBhvr>
                                    </p:animEffect>
                                  </p:childTnLst>
                                </p:cTn>
                              </p:par>
                              <p:par>
                                <p:cTn fill="hold" nodeType="with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1"/>
                                        <p:tgtEl>
                                          <p:spTgt spid="209"/>
                                        </p:tgtEl>
                                      </p:cBhvr>
                                    </p:animEffect>
                                  </p:childTnLst>
                                </p:cTn>
                              </p:par>
                              <p:par>
                                <p:cTn fill="hold" nodeType="with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
                                        <p:tgtEl>
                                          <p:spTgt spid="213"/>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
                                        <p:tgtEl>
                                          <p:spTgt spid="2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2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Equivalence Class</a:t>
            </a:r>
            <a:endParaRPr/>
          </a:p>
        </p:txBody>
      </p:sp>
      <p:sp>
        <p:nvSpPr>
          <p:cNvPr id="226" name="Google Shape;226;p2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We want to divide the input domain into </a:t>
            </a:r>
            <a:r>
              <a:rPr i="1" lang="en"/>
              <a:t>equivalence classes</a:t>
            </a:r>
            <a:r>
              <a:rPr lang="en"/>
              <a:t>.</a:t>
            </a:r>
            <a:endParaRPr/>
          </a:p>
          <a:p>
            <a:pPr indent="-381000" lvl="1" marL="914400" marR="0" rtl="0" algn="l">
              <a:lnSpc>
                <a:spcPct val="100000"/>
              </a:lnSpc>
              <a:spcBef>
                <a:spcPts val="0"/>
              </a:spcBef>
              <a:spcAft>
                <a:spcPts val="0"/>
              </a:spcAft>
              <a:buSzPts val="2400"/>
              <a:buChar char="○"/>
            </a:pPr>
            <a:r>
              <a:rPr lang="en"/>
              <a:t>Inputs from a group can be treated as the same thing (trigger the same outcome, result in the same behavior, etc.).</a:t>
            </a:r>
            <a:endParaRPr/>
          </a:p>
          <a:p>
            <a:pPr indent="-381000" lvl="1" marL="914400" marR="0" rtl="0" algn="l">
              <a:lnSpc>
                <a:spcPct val="100000"/>
              </a:lnSpc>
              <a:spcBef>
                <a:spcPts val="0"/>
              </a:spcBef>
              <a:spcAft>
                <a:spcPts val="0"/>
              </a:spcAft>
              <a:buSzPts val="2400"/>
              <a:buChar char="○"/>
            </a:pPr>
            <a:r>
              <a:rPr lang="en"/>
              <a:t>If one test reveals a fault, others in this class (probably) will too. In one test does not reveal a fault, the other ones (probably) will not either.</a:t>
            </a:r>
            <a:endParaRPr/>
          </a:p>
          <a:p>
            <a:pPr indent="-419100" lvl="0" marL="457200" marR="0" rtl="0" algn="l">
              <a:lnSpc>
                <a:spcPct val="100000"/>
              </a:lnSpc>
              <a:spcBef>
                <a:spcPts val="0"/>
              </a:spcBef>
              <a:spcAft>
                <a:spcPts val="0"/>
              </a:spcAft>
              <a:buSzPts val="3000"/>
              <a:buChar char="●"/>
            </a:pPr>
            <a:r>
              <a:rPr lang="en"/>
              <a:t>Perfect partitioning is difficult, so grouping based largely on intuition, experience, and common sense.</a:t>
            </a:r>
            <a:endParaRPr/>
          </a:p>
        </p:txBody>
      </p:sp>
      <p:sp>
        <p:nvSpPr>
          <p:cNvPr id="227" name="Google Shape;227;p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2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233" name="Google Shape;233;p2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latin typeface="Courier New"/>
                <a:ea typeface="Courier New"/>
                <a:cs typeface="Courier New"/>
                <a:sym typeface="Courier New"/>
              </a:rPr>
              <a:t>substr(string str, int index)</a:t>
            </a:r>
            <a:endParaRPr>
              <a:latin typeface="Courier New"/>
              <a:ea typeface="Courier New"/>
              <a:cs typeface="Courier New"/>
              <a:sym typeface="Courier New"/>
            </a:endParaRPr>
          </a:p>
          <a:p>
            <a:pPr indent="0" lvl="0" marL="0" marR="0" rtl="0" algn="l">
              <a:lnSpc>
                <a:spcPct val="100000"/>
              </a:lnSpc>
              <a:spcBef>
                <a:spcPts val="600"/>
              </a:spcBef>
              <a:spcAft>
                <a:spcPts val="0"/>
              </a:spcAft>
              <a:buNone/>
            </a:pPr>
            <a:r>
              <a:rPr b="1" lang="en"/>
              <a:t>What are some possible partitions?</a:t>
            </a:r>
            <a:endParaRPr b="1"/>
          </a:p>
        </p:txBody>
      </p:sp>
      <p:sp>
        <p:nvSpPr>
          <p:cNvPr id="234" name="Google Shape;234;p23"/>
          <p:cNvSpPr txBox="1"/>
          <p:nvPr/>
        </p:nvSpPr>
        <p:spPr>
          <a:xfrm>
            <a:off x="591200" y="3000375"/>
            <a:ext cx="8229600" cy="31629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sz="2400"/>
              <a:t>index &lt; 0</a:t>
            </a:r>
            <a:endParaRPr sz="2400"/>
          </a:p>
          <a:p>
            <a:pPr indent="-381000" lvl="0" marL="457200" rtl="0" algn="l">
              <a:spcBef>
                <a:spcPts val="0"/>
              </a:spcBef>
              <a:spcAft>
                <a:spcPts val="0"/>
              </a:spcAft>
              <a:buSzPts val="2400"/>
              <a:buChar char="●"/>
            </a:pPr>
            <a:r>
              <a:rPr lang="en" sz="2400"/>
              <a:t>index = 0</a:t>
            </a:r>
            <a:endParaRPr sz="2400"/>
          </a:p>
          <a:p>
            <a:pPr indent="-381000" lvl="0" marL="457200" rtl="0" algn="l">
              <a:spcBef>
                <a:spcPts val="0"/>
              </a:spcBef>
              <a:spcAft>
                <a:spcPts val="0"/>
              </a:spcAft>
              <a:buSzPts val="2400"/>
              <a:buChar char="●"/>
            </a:pPr>
            <a:r>
              <a:rPr lang="en" sz="2400"/>
              <a:t>index &gt; 0</a:t>
            </a:r>
            <a:endParaRPr sz="2400"/>
          </a:p>
          <a:p>
            <a:pPr indent="-381000" lvl="0" marL="457200" rtl="0" algn="l">
              <a:spcBef>
                <a:spcPts val="0"/>
              </a:spcBef>
              <a:spcAft>
                <a:spcPts val="0"/>
              </a:spcAft>
              <a:buSzPts val="2400"/>
              <a:buChar char="●"/>
            </a:pPr>
            <a:r>
              <a:rPr lang="en" sz="2400"/>
              <a:t>str with length &lt; index</a:t>
            </a:r>
            <a:endParaRPr sz="2400"/>
          </a:p>
          <a:p>
            <a:pPr indent="-381000" lvl="0" marL="457200" rtl="0" algn="l">
              <a:spcBef>
                <a:spcPts val="0"/>
              </a:spcBef>
              <a:spcAft>
                <a:spcPts val="0"/>
              </a:spcAft>
              <a:buSzPts val="2400"/>
              <a:buChar char="●"/>
            </a:pPr>
            <a:r>
              <a:rPr lang="en" sz="2400"/>
              <a:t>str with length = index</a:t>
            </a:r>
            <a:endParaRPr sz="2400"/>
          </a:p>
          <a:p>
            <a:pPr indent="-381000" lvl="0" marL="457200" rtl="0" algn="l">
              <a:spcBef>
                <a:spcPts val="0"/>
              </a:spcBef>
              <a:spcAft>
                <a:spcPts val="0"/>
              </a:spcAft>
              <a:buSzPts val="2400"/>
              <a:buChar char="●"/>
            </a:pPr>
            <a:r>
              <a:rPr lang="en" sz="2400"/>
              <a:t>str with length &gt; index </a:t>
            </a:r>
            <a:endParaRPr sz="2400"/>
          </a:p>
          <a:p>
            <a:pPr indent="-381000" lvl="0" marL="457200" rtl="0" algn="l">
              <a:spcBef>
                <a:spcPts val="0"/>
              </a:spcBef>
              <a:spcAft>
                <a:spcPts val="0"/>
              </a:spcAft>
              <a:buSzPts val="2400"/>
              <a:buChar char="●"/>
            </a:pPr>
            <a:r>
              <a:rPr lang="en" sz="2400"/>
              <a:t>...</a:t>
            </a:r>
            <a:endParaRPr sz="2400"/>
          </a:p>
        </p:txBody>
      </p:sp>
      <p:sp>
        <p:nvSpPr>
          <p:cNvPr id="235" name="Google Shape;235;p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2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Choosing Input Partitions</a:t>
            </a:r>
            <a:endParaRPr/>
          </a:p>
        </p:txBody>
      </p:sp>
      <p:sp>
        <p:nvSpPr>
          <p:cNvPr id="241" name="Google Shape;241;p2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Look for equivalent output events.</a:t>
            </a:r>
            <a:endParaRPr/>
          </a:p>
          <a:p>
            <a:pPr indent="-419100" lvl="0" marL="457200" marR="0" rtl="0" algn="l">
              <a:lnSpc>
                <a:spcPct val="100000"/>
              </a:lnSpc>
              <a:spcBef>
                <a:spcPts val="0"/>
              </a:spcBef>
              <a:spcAft>
                <a:spcPts val="0"/>
              </a:spcAft>
              <a:buSzPts val="3000"/>
              <a:buChar char="●"/>
            </a:pPr>
            <a:r>
              <a:rPr lang="en"/>
              <a:t>Look for ranges of numbers or values.</a:t>
            </a:r>
            <a:endParaRPr/>
          </a:p>
          <a:p>
            <a:pPr indent="-419100" lvl="0" marL="457200" marR="0" rtl="0" algn="l">
              <a:lnSpc>
                <a:spcPct val="100000"/>
              </a:lnSpc>
              <a:spcBef>
                <a:spcPts val="0"/>
              </a:spcBef>
              <a:spcAft>
                <a:spcPts val="0"/>
              </a:spcAft>
              <a:buSzPts val="3000"/>
              <a:buChar char="●"/>
            </a:pPr>
            <a:r>
              <a:rPr lang="en"/>
              <a:t>Look for membership in a logical group.</a:t>
            </a:r>
            <a:endParaRPr/>
          </a:p>
          <a:p>
            <a:pPr indent="-419100" lvl="0" marL="457200" marR="0" rtl="0" algn="l">
              <a:lnSpc>
                <a:spcPct val="100000"/>
              </a:lnSpc>
              <a:spcBef>
                <a:spcPts val="0"/>
              </a:spcBef>
              <a:spcAft>
                <a:spcPts val="0"/>
              </a:spcAft>
              <a:buSzPts val="3000"/>
              <a:buChar char="●"/>
            </a:pPr>
            <a:r>
              <a:rPr lang="en"/>
              <a:t>Look for time-dependent equivalence classes.</a:t>
            </a:r>
            <a:endParaRPr/>
          </a:p>
          <a:p>
            <a:pPr indent="-419100" lvl="0" marL="457200" rtl="0" algn="l">
              <a:spcBef>
                <a:spcPts val="0"/>
              </a:spcBef>
              <a:spcAft>
                <a:spcPts val="0"/>
              </a:spcAft>
              <a:buSzPts val="3000"/>
              <a:buChar char="●"/>
            </a:pPr>
            <a:r>
              <a:rPr lang="en"/>
              <a:t>Look for equivalent operating environments.</a:t>
            </a:r>
            <a:endParaRPr/>
          </a:p>
          <a:p>
            <a:pPr indent="-419100" lvl="0" marL="457200" marR="0" rtl="0" algn="l">
              <a:lnSpc>
                <a:spcPct val="100000"/>
              </a:lnSpc>
              <a:spcBef>
                <a:spcPts val="0"/>
              </a:spcBef>
              <a:spcAft>
                <a:spcPts val="0"/>
              </a:spcAft>
              <a:buSzPts val="3000"/>
              <a:buChar char="●"/>
            </a:pPr>
            <a:r>
              <a:rPr lang="en"/>
              <a:t>Look at the data structures involved.</a:t>
            </a:r>
            <a:endParaRPr/>
          </a:p>
          <a:p>
            <a:pPr indent="-419100" lvl="0" marL="457200" marR="0" rtl="0" algn="l">
              <a:lnSpc>
                <a:spcPct val="100000"/>
              </a:lnSpc>
              <a:spcBef>
                <a:spcPts val="0"/>
              </a:spcBef>
              <a:spcAft>
                <a:spcPts val="0"/>
              </a:spcAft>
              <a:buSzPts val="3000"/>
              <a:buChar char="●"/>
            </a:pPr>
            <a:r>
              <a:rPr lang="en"/>
              <a:t>Remember invalid inputs and boundary conditions.</a:t>
            </a:r>
            <a:endParaRPr/>
          </a:p>
        </p:txBody>
      </p:sp>
      <p:sp>
        <p:nvSpPr>
          <p:cNvPr id="242" name="Google Shape;242;p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2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Look for Equivalent Outcomes</a:t>
            </a:r>
            <a:endParaRPr/>
          </a:p>
        </p:txBody>
      </p:sp>
      <p:sp>
        <p:nvSpPr>
          <p:cNvPr id="248" name="Google Shape;248;p2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It is often easier to find good tests by looking at the outputs and working backwards.</a:t>
            </a:r>
            <a:endParaRPr/>
          </a:p>
          <a:p>
            <a:pPr indent="-381000" lvl="1" marL="914400" marR="0" rtl="0" algn="l">
              <a:lnSpc>
                <a:spcPct val="100000"/>
              </a:lnSpc>
              <a:spcBef>
                <a:spcPts val="0"/>
              </a:spcBef>
              <a:spcAft>
                <a:spcPts val="0"/>
              </a:spcAft>
              <a:buSzPts val="2400"/>
              <a:buChar char="○"/>
            </a:pPr>
            <a:r>
              <a:rPr lang="en"/>
              <a:t>Look at the outcomes of a feature and group input by the outcomes they trigger.</a:t>
            </a:r>
            <a:endParaRPr sz="1100"/>
          </a:p>
          <a:p>
            <a:pPr indent="-406400" lvl="0" marL="457200" marR="0" rtl="0" algn="l">
              <a:lnSpc>
                <a:spcPct val="100000"/>
              </a:lnSpc>
              <a:spcBef>
                <a:spcPts val="0"/>
              </a:spcBef>
              <a:spcAft>
                <a:spcPts val="0"/>
              </a:spcAft>
              <a:buSzPts val="2800"/>
              <a:buChar char="●"/>
            </a:pPr>
            <a:r>
              <a:rPr lang="en" sz="2800"/>
              <a:t>Example: getEmployeeStatus(employee ID)</a:t>
            </a:r>
            <a:endParaRPr sz="2800"/>
          </a:p>
          <a:p>
            <a:pPr indent="-381000" lvl="1" marL="914400" marR="0" rtl="0" algn="l">
              <a:lnSpc>
                <a:spcPct val="100000"/>
              </a:lnSpc>
              <a:spcBef>
                <a:spcPts val="0"/>
              </a:spcBef>
              <a:spcAft>
                <a:spcPts val="0"/>
              </a:spcAft>
              <a:buSzPts val="2400"/>
              <a:buChar char="○"/>
            </a:pPr>
            <a:r>
              <a:rPr lang="en"/>
              <a:t>Manager</a:t>
            </a:r>
            <a:endParaRPr/>
          </a:p>
          <a:p>
            <a:pPr indent="-381000" lvl="1" marL="914400" marR="0" rtl="0" algn="l">
              <a:lnSpc>
                <a:spcPct val="100000"/>
              </a:lnSpc>
              <a:spcBef>
                <a:spcPts val="0"/>
              </a:spcBef>
              <a:spcAft>
                <a:spcPts val="0"/>
              </a:spcAft>
              <a:buSzPts val="2400"/>
              <a:buChar char="○"/>
            </a:pPr>
            <a:r>
              <a:rPr lang="en"/>
              <a:t>Developer</a:t>
            </a:r>
            <a:endParaRPr/>
          </a:p>
          <a:p>
            <a:pPr indent="-381000" lvl="1" marL="914400" marR="0" rtl="0" algn="l">
              <a:lnSpc>
                <a:spcPct val="100000"/>
              </a:lnSpc>
              <a:spcBef>
                <a:spcPts val="0"/>
              </a:spcBef>
              <a:spcAft>
                <a:spcPts val="0"/>
              </a:spcAft>
              <a:buSzPts val="2400"/>
              <a:buChar char="○"/>
            </a:pPr>
            <a:r>
              <a:rPr lang="en"/>
              <a:t>Marketer</a:t>
            </a:r>
            <a:endParaRPr/>
          </a:p>
          <a:p>
            <a:pPr indent="-381000" lvl="1" marL="914400" marR="0" rtl="0" algn="l">
              <a:lnSpc>
                <a:spcPct val="100000"/>
              </a:lnSpc>
              <a:spcBef>
                <a:spcPts val="0"/>
              </a:spcBef>
              <a:spcAft>
                <a:spcPts val="0"/>
              </a:spcAft>
              <a:buSzPts val="2400"/>
              <a:buChar char="○"/>
            </a:pPr>
            <a:r>
              <a:rPr lang="en"/>
              <a:t>Lawyer</a:t>
            </a:r>
            <a:endParaRPr/>
          </a:p>
          <a:p>
            <a:pPr indent="-381000" lvl="1" marL="914400" marR="0" rtl="0" algn="l">
              <a:lnSpc>
                <a:spcPct val="100000"/>
              </a:lnSpc>
              <a:spcBef>
                <a:spcPts val="0"/>
              </a:spcBef>
              <a:spcAft>
                <a:spcPts val="0"/>
              </a:spcAft>
              <a:buSzPts val="2400"/>
              <a:buChar char="○"/>
            </a:pPr>
            <a:r>
              <a:rPr lang="en"/>
              <a:t>Employee Does Not Exist</a:t>
            </a:r>
            <a:endParaRPr/>
          </a:p>
          <a:p>
            <a:pPr indent="-381000" lvl="1" marL="914400" marR="0" rtl="0" algn="l">
              <a:lnSpc>
                <a:spcPct val="100000"/>
              </a:lnSpc>
              <a:spcBef>
                <a:spcPts val="0"/>
              </a:spcBef>
              <a:spcAft>
                <a:spcPts val="0"/>
              </a:spcAft>
              <a:buSzPts val="2400"/>
              <a:buChar char="○"/>
            </a:pPr>
            <a:r>
              <a:rPr lang="en"/>
              <a:t>Malformed Employee ID</a:t>
            </a:r>
            <a:endParaRPr/>
          </a:p>
        </p:txBody>
      </p:sp>
      <p:sp>
        <p:nvSpPr>
          <p:cNvPr id="249" name="Google Shape;249;p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2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Look for Ranges of Values</a:t>
            </a:r>
            <a:endParaRPr/>
          </a:p>
        </p:txBody>
      </p:sp>
      <p:sp>
        <p:nvSpPr>
          <p:cNvPr id="255" name="Google Shape;255;p2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If an input is intended to be a 5-digit integer between 10000 and 99999, you want partitions:</a:t>
            </a:r>
            <a:endParaRPr/>
          </a:p>
          <a:p>
            <a:pPr indent="457200" lvl="0" marL="0" rtl="0" algn="l">
              <a:spcBef>
                <a:spcPts val="600"/>
              </a:spcBef>
              <a:spcAft>
                <a:spcPts val="0"/>
              </a:spcAft>
              <a:buClr>
                <a:srgbClr val="000000"/>
              </a:buClr>
              <a:buSzPts val="1100"/>
              <a:buNone/>
            </a:pPr>
            <a:r>
              <a:rPr b="1" lang="en"/>
              <a:t>&lt;10000, 10000-99999, &gt;100000</a:t>
            </a:r>
            <a:endParaRPr b="1"/>
          </a:p>
          <a:p>
            <a:pPr indent="-419100" lvl="0" marL="457200" marR="0" rtl="0" algn="l">
              <a:lnSpc>
                <a:spcPct val="100000"/>
              </a:lnSpc>
              <a:spcBef>
                <a:spcPts val="600"/>
              </a:spcBef>
              <a:spcAft>
                <a:spcPts val="0"/>
              </a:spcAft>
              <a:buSzPts val="3000"/>
              <a:buChar char="●"/>
            </a:pPr>
            <a:r>
              <a:rPr lang="en"/>
              <a:t>Other options: &lt; 0, max int, real-valued numbers</a:t>
            </a:r>
            <a:endParaRPr/>
          </a:p>
          <a:p>
            <a:pPr indent="-419100" lvl="0" marL="457200" marR="0" rtl="0" algn="l">
              <a:lnSpc>
                <a:spcPct val="100000"/>
              </a:lnSpc>
              <a:spcBef>
                <a:spcPts val="0"/>
              </a:spcBef>
              <a:spcAft>
                <a:spcPts val="0"/>
              </a:spcAft>
              <a:buSzPts val="3000"/>
              <a:buChar char="●"/>
            </a:pPr>
            <a:r>
              <a:rPr lang="en"/>
              <a:t>You may want to consider non-numeric values as a special partition.</a:t>
            </a:r>
            <a:endParaRPr/>
          </a:p>
        </p:txBody>
      </p:sp>
      <p:sp>
        <p:nvSpPr>
          <p:cNvPr id="256" name="Google Shape;256;p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2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Look for Membership in a Group</a:t>
            </a:r>
            <a:endParaRPr/>
          </a:p>
        </p:txBody>
      </p:sp>
      <p:sp>
        <p:nvSpPr>
          <p:cNvPr id="262" name="Google Shape;262;p2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Consider the following inputs to a program:</a:t>
            </a:r>
            <a:endParaRPr/>
          </a:p>
          <a:p>
            <a:pPr indent="-419100" lvl="0" marL="457200" marR="0" rtl="0" algn="l">
              <a:lnSpc>
                <a:spcPct val="100000"/>
              </a:lnSpc>
              <a:spcBef>
                <a:spcPts val="600"/>
              </a:spcBef>
              <a:spcAft>
                <a:spcPts val="0"/>
              </a:spcAft>
              <a:buSzPts val="3000"/>
              <a:buChar char="●"/>
            </a:pPr>
            <a:r>
              <a:rPr lang="en"/>
              <a:t>The name of a valid Java data type.</a:t>
            </a:r>
            <a:endParaRPr/>
          </a:p>
          <a:p>
            <a:pPr indent="-419100" lvl="0" marL="457200" marR="0" rtl="0" algn="l">
              <a:lnSpc>
                <a:spcPct val="100000"/>
              </a:lnSpc>
              <a:spcBef>
                <a:spcPts val="0"/>
              </a:spcBef>
              <a:spcAft>
                <a:spcPts val="0"/>
              </a:spcAft>
              <a:buSzPts val="3000"/>
              <a:buChar char="●"/>
            </a:pPr>
            <a:r>
              <a:rPr lang="en"/>
              <a:t>A letter of the alphabet.</a:t>
            </a:r>
            <a:endParaRPr/>
          </a:p>
          <a:p>
            <a:pPr indent="-419100" lvl="0" marL="457200" marR="0" rtl="0" algn="l">
              <a:lnSpc>
                <a:spcPct val="100000"/>
              </a:lnSpc>
              <a:spcBef>
                <a:spcPts val="0"/>
              </a:spcBef>
              <a:spcAft>
                <a:spcPts val="0"/>
              </a:spcAft>
              <a:buSzPts val="3000"/>
              <a:buChar char="●"/>
            </a:pPr>
            <a:r>
              <a:rPr lang="en"/>
              <a:t>A country name.</a:t>
            </a:r>
            <a:endParaRPr/>
          </a:p>
          <a:p>
            <a:pPr indent="0" lvl="0" marL="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SzPts val="3000"/>
              <a:buChar char="●"/>
            </a:pPr>
            <a:r>
              <a:rPr lang="en"/>
              <a:t>All make up input partitions.</a:t>
            </a:r>
            <a:endParaRPr/>
          </a:p>
          <a:p>
            <a:pPr indent="-419100" lvl="0" marL="457200" marR="0" rtl="0" algn="l">
              <a:lnSpc>
                <a:spcPct val="100000"/>
              </a:lnSpc>
              <a:spcBef>
                <a:spcPts val="0"/>
              </a:spcBef>
              <a:spcAft>
                <a:spcPts val="0"/>
              </a:spcAft>
              <a:buSzPts val="3000"/>
              <a:buChar char="●"/>
            </a:pPr>
            <a:r>
              <a:rPr lang="en"/>
              <a:t>All groups can be subdivided further.</a:t>
            </a:r>
            <a:endParaRPr/>
          </a:p>
          <a:p>
            <a:pPr indent="-419100" lvl="0" marL="457200" marR="0" rtl="0" algn="l">
              <a:lnSpc>
                <a:spcPct val="100000"/>
              </a:lnSpc>
              <a:spcBef>
                <a:spcPts val="0"/>
              </a:spcBef>
              <a:spcAft>
                <a:spcPts val="0"/>
              </a:spcAft>
              <a:buSzPts val="3000"/>
              <a:buChar char="●"/>
            </a:pPr>
            <a:r>
              <a:rPr lang="en"/>
              <a:t>Look for context that an input is used in.</a:t>
            </a:r>
            <a:endParaRPr/>
          </a:p>
        </p:txBody>
      </p:sp>
      <p:sp>
        <p:nvSpPr>
          <p:cNvPr id="263" name="Google Shape;263;p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Partitioning</a:t>
            </a:r>
            <a:endParaRPr/>
          </a:p>
        </p:txBody>
      </p:sp>
      <p:sp>
        <p:nvSpPr>
          <p:cNvPr id="57" name="Google Shape;57;p10"/>
          <p:cNvSpPr/>
          <p:nvPr/>
        </p:nvSpPr>
        <p:spPr>
          <a:xfrm>
            <a:off x="654675" y="1978850"/>
            <a:ext cx="3375900" cy="1019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Requirement Specification</a:t>
            </a:r>
            <a:endParaRPr b="1" sz="1800"/>
          </a:p>
        </p:txBody>
      </p:sp>
      <p:sp>
        <p:nvSpPr>
          <p:cNvPr id="58" name="Google Shape;58;p10"/>
          <p:cNvSpPr/>
          <p:nvPr/>
        </p:nvSpPr>
        <p:spPr>
          <a:xfrm>
            <a:off x="654675" y="4518990"/>
            <a:ext cx="3375900" cy="1019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t>Test Cases</a:t>
            </a:r>
            <a:endParaRPr b="1" sz="2400"/>
          </a:p>
        </p:txBody>
      </p:sp>
      <p:cxnSp>
        <p:nvCxnSpPr>
          <p:cNvPr id="59" name="Google Shape;59;p10"/>
          <p:cNvCxnSpPr>
            <a:stCxn id="57" idx="2"/>
            <a:endCxn id="60" idx="0"/>
          </p:cNvCxnSpPr>
          <p:nvPr/>
        </p:nvCxnSpPr>
        <p:spPr>
          <a:xfrm>
            <a:off x="2342625" y="2998550"/>
            <a:ext cx="0" cy="510300"/>
          </a:xfrm>
          <a:prstGeom prst="straightConnector1">
            <a:avLst/>
          </a:prstGeom>
          <a:noFill/>
          <a:ln cap="flat" cmpd="sng" w="38100">
            <a:solidFill>
              <a:schemeClr val="dk2"/>
            </a:solidFill>
            <a:prstDash val="solid"/>
            <a:round/>
            <a:headEnd len="med" w="med" type="none"/>
            <a:tailEnd len="med" w="med" type="triangle"/>
          </a:ln>
        </p:spPr>
      </p:cxnSp>
      <p:cxnSp>
        <p:nvCxnSpPr>
          <p:cNvPr id="61" name="Google Shape;61;p10"/>
          <p:cNvCxnSpPr>
            <a:stCxn id="60" idx="2"/>
            <a:endCxn id="58" idx="0"/>
          </p:cNvCxnSpPr>
          <p:nvPr/>
        </p:nvCxnSpPr>
        <p:spPr>
          <a:xfrm>
            <a:off x="2342625" y="4041390"/>
            <a:ext cx="0" cy="477600"/>
          </a:xfrm>
          <a:prstGeom prst="straightConnector1">
            <a:avLst/>
          </a:prstGeom>
          <a:noFill/>
          <a:ln cap="flat" cmpd="sng" w="38100">
            <a:solidFill>
              <a:schemeClr val="dk2"/>
            </a:solidFill>
            <a:prstDash val="solid"/>
            <a:round/>
            <a:headEnd len="med" w="med" type="none"/>
            <a:tailEnd len="med" w="med" type="triangle"/>
          </a:ln>
        </p:spPr>
      </p:cxnSp>
      <p:sp>
        <p:nvSpPr>
          <p:cNvPr id="62" name="Google Shape;62;p10"/>
          <p:cNvSpPr txBox="1"/>
          <p:nvPr/>
        </p:nvSpPr>
        <p:spPr>
          <a:xfrm>
            <a:off x="2045748" y="3503723"/>
            <a:ext cx="593700" cy="510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t>?</a:t>
            </a:r>
            <a:endParaRPr b="1" sz="3000"/>
          </a:p>
        </p:txBody>
      </p:sp>
      <p:sp>
        <p:nvSpPr>
          <p:cNvPr id="63" name="Google Shape;63;p10"/>
          <p:cNvSpPr txBox="1"/>
          <p:nvPr>
            <p:ph idx="2" type="body"/>
          </p:nvPr>
        </p:nvSpPr>
        <p:spPr>
          <a:xfrm>
            <a:off x="4175950" y="1600200"/>
            <a:ext cx="45108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Functional testing is based on the idea of </a:t>
            </a:r>
            <a:r>
              <a:rPr b="1" lang="en" sz="2400"/>
              <a:t>partitioning</a:t>
            </a:r>
            <a:r>
              <a:rPr lang="en" sz="2400"/>
              <a:t>.</a:t>
            </a:r>
            <a:endParaRPr sz="2400"/>
          </a:p>
          <a:p>
            <a:pPr indent="-342900" lvl="1" marL="914400" rtl="0" algn="l">
              <a:spcBef>
                <a:spcPts val="0"/>
              </a:spcBef>
              <a:spcAft>
                <a:spcPts val="0"/>
              </a:spcAft>
              <a:buSzPts val="1800"/>
              <a:buChar char="○"/>
            </a:pPr>
            <a:r>
              <a:rPr lang="en" sz="1800"/>
              <a:t>You can’t actually test individual requirements in isolation. </a:t>
            </a:r>
            <a:endParaRPr sz="1800"/>
          </a:p>
          <a:p>
            <a:pPr indent="-342900" lvl="1" marL="914400" rtl="0" algn="l">
              <a:spcBef>
                <a:spcPts val="0"/>
              </a:spcBef>
              <a:spcAft>
                <a:spcPts val="0"/>
              </a:spcAft>
              <a:buSzPts val="1800"/>
              <a:buChar char="○"/>
            </a:pPr>
            <a:r>
              <a:rPr lang="en" sz="1800"/>
              <a:t>First, we need to partition the specification and software into features that can be tested.</a:t>
            </a:r>
            <a:endParaRPr sz="1800"/>
          </a:p>
          <a:p>
            <a:pPr indent="-342900" lvl="1" marL="914400" rtl="0" algn="l">
              <a:spcBef>
                <a:spcPts val="0"/>
              </a:spcBef>
              <a:spcAft>
                <a:spcPts val="0"/>
              </a:spcAft>
              <a:buSzPts val="1800"/>
              <a:buChar char="○"/>
            </a:pPr>
            <a:r>
              <a:rPr lang="en" sz="1800"/>
              <a:t>Not all inputs have the same effect.</a:t>
            </a:r>
            <a:endParaRPr sz="1800"/>
          </a:p>
          <a:p>
            <a:pPr indent="-342900" lvl="1" marL="914400" rtl="0" algn="l">
              <a:spcBef>
                <a:spcPts val="0"/>
              </a:spcBef>
              <a:spcAft>
                <a:spcPts val="0"/>
              </a:spcAft>
              <a:buSzPts val="1800"/>
              <a:buChar char="○"/>
            </a:pPr>
            <a:r>
              <a:rPr lang="en" sz="1800"/>
              <a:t>We can partition the outputs of a feature into the possible outcomes.</a:t>
            </a:r>
            <a:endParaRPr sz="1800"/>
          </a:p>
          <a:p>
            <a:pPr indent="-342900" lvl="2" marL="1371600" rtl="0" algn="l">
              <a:spcBef>
                <a:spcPts val="0"/>
              </a:spcBef>
              <a:spcAft>
                <a:spcPts val="0"/>
              </a:spcAft>
              <a:buSzPts val="1800"/>
              <a:buChar char="■"/>
            </a:pPr>
            <a:r>
              <a:rPr lang="en" sz="1800"/>
              <a:t>and the inputs, by what outcomes they cause (or other potential groupings).</a:t>
            </a:r>
            <a:endParaRPr sz="1800"/>
          </a:p>
          <a:p>
            <a:pPr indent="0" lvl="0" marL="0" rtl="0" algn="l">
              <a:spcBef>
                <a:spcPts val="600"/>
              </a:spcBef>
              <a:spcAft>
                <a:spcPts val="0"/>
              </a:spcAft>
              <a:buNone/>
            </a:pPr>
            <a:r>
              <a:t/>
            </a:r>
            <a:endParaRPr/>
          </a:p>
        </p:txBody>
      </p:sp>
      <p:sp>
        <p:nvSpPr>
          <p:cNvPr id="64" name="Google Shape;64;p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2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Timing Partitions</a:t>
            </a:r>
            <a:endParaRPr/>
          </a:p>
        </p:txBody>
      </p:sp>
      <p:sp>
        <p:nvSpPr>
          <p:cNvPr id="269" name="Google Shape;269;p2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The timing and duration of an input may be as important as the value of the input.</a:t>
            </a:r>
            <a:endParaRPr/>
          </a:p>
          <a:p>
            <a:pPr indent="-419100" lvl="0" marL="457200" marR="0" rtl="0" algn="l">
              <a:lnSpc>
                <a:spcPct val="100000"/>
              </a:lnSpc>
              <a:spcBef>
                <a:spcPts val="600"/>
              </a:spcBef>
              <a:spcAft>
                <a:spcPts val="0"/>
              </a:spcAft>
              <a:buSzPts val="3000"/>
              <a:buChar char="●"/>
            </a:pPr>
            <a:r>
              <a:rPr lang="en"/>
              <a:t>Very hard and very crucial to get right.</a:t>
            </a:r>
            <a:endParaRPr/>
          </a:p>
          <a:p>
            <a:pPr indent="0" lvl="0" marL="0" marR="0" rtl="0" algn="l">
              <a:lnSpc>
                <a:spcPct val="100000"/>
              </a:lnSpc>
              <a:spcBef>
                <a:spcPts val="600"/>
              </a:spcBef>
              <a:spcAft>
                <a:spcPts val="0"/>
              </a:spcAft>
              <a:buNone/>
            </a:pPr>
            <a:r>
              <a:t/>
            </a:r>
            <a:endParaRPr/>
          </a:p>
          <a:p>
            <a:pPr indent="-406400" lvl="0" marL="457200" marR="0" rtl="0" algn="l">
              <a:lnSpc>
                <a:spcPct val="100000"/>
              </a:lnSpc>
              <a:spcBef>
                <a:spcPts val="600"/>
              </a:spcBef>
              <a:spcAft>
                <a:spcPts val="0"/>
              </a:spcAft>
              <a:buSzPts val="2800"/>
              <a:buChar char="●"/>
            </a:pPr>
            <a:r>
              <a:rPr lang="en" sz="2800"/>
              <a:t>Trigger an electrical pulse 5ms before a deadline, 1ms before the deadline, exactly at the deadline, and 1ms after the deadline.</a:t>
            </a:r>
            <a:endParaRPr sz="2800"/>
          </a:p>
          <a:p>
            <a:pPr indent="-406400" lvl="0" marL="457200" marR="0" rtl="0" algn="l">
              <a:lnSpc>
                <a:spcPct val="100000"/>
              </a:lnSpc>
              <a:spcBef>
                <a:spcPts val="0"/>
              </a:spcBef>
              <a:spcAft>
                <a:spcPts val="0"/>
              </a:spcAft>
              <a:buSzPts val="2800"/>
              <a:buChar char="●"/>
            </a:pPr>
            <a:r>
              <a:rPr lang="en" sz="2800"/>
              <a:t>Push the “Esc” key before, during, and after the program is writing to (or reading from) a disc.</a:t>
            </a:r>
            <a:endParaRPr sz="2800"/>
          </a:p>
        </p:txBody>
      </p:sp>
      <p:sp>
        <p:nvSpPr>
          <p:cNvPr id="270" name="Google Shape;270;p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2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Equivalent Operating Environments</a:t>
            </a:r>
            <a:endParaRPr/>
          </a:p>
        </p:txBody>
      </p:sp>
      <p:sp>
        <p:nvSpPr>
          <p:cNvPr id="276" name="Google Shape;276;p2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The environment may affect the behavior of the program. Thus, environmental factors can be partitioned and varied when testing.</a:t>
            </a:r>
            <a:endParaRPr/>
          </a:p>
          <a:p>
            <a:pPr indent="0" lvl="0" marL="0" marR="0" rtl="0" algn="l">
              <a:lnSpc>
                <a:spcPct val="100000"/>
              </a:lnSpc>
              <a:spcBef>
                <a:spcPts val="600"/>
              </a:spcBef>
              <a:spcAft>
                <a:spcPts val="0"/>
              </a:spcAft>
              <a:buNone/>
            </a:pPr>
            <a:r>
              <a:t/>
            </a:r>
            <a:endParaRPr sz="1100"/>
          </a:p>
          <a:p>
            <a:pPr indent="-419100" lvl="0" marL="457200" marR="0" rtl="0" algn="l">
              <a:lnSpc>
                <a:spcPct val="100000"/>
              </a:lnSpc>
              <a:spcBef>
                <a:spcPts val="600"/>
              </a:spcBef>
              <a:spcAft>
                <a:spcPts val="0"/>
              </a:spcAft>
              <a:buSzPts val="3000"/>
              <a:buChar char="●"/>
            </a:pPr>
            <a:r>
              <a:rPr lang="en"/>
              <a:t>Available memory may affect the program.</a:t>
            </a:r>
            <a:endParaRPr/>
          </a:p>
          <a:p>
            <a:pPr indent="-419100" lvl="0" marL="457200" marR="0" rtl="0" algn="l">
              <a:lnSpc>
                <a:spcPct val="100000"/>
              </a:lnSpc>
              <a:spcBef>
                <a:spcPts val="0"/>
              </a:spcBef>
              <a:spcAft>
                <a:spcPts val="0"/>
              </a:spcAft>
              <a:buSzPts val="3000"/>
              <a:buChar char="●"/>
            </a:pPr>
            <a:r>
              <a:rPr lang="en"/>
              <a:t>Processor speed and architecture.</a:t>
            </a:r>
            <a:endParaRPr/>
          </a:p>
          <a:p>
            <a:pPr indent="-381000" lvl="1" marL="914400" marR="0" rtl="0" algn="l">
              <a:lnSpc>
                <a:spcPct val="100000"/>
              </a:lnSpc>
              <a:spcBef>
                <a:spcPts val="0"/>
              </a:spcBef>
              <a:spcAft>
                <a:spcPts val="0"/>
              </a:spcAft>
              <a:buSzPts val="2400"/>
              <a:buChar char="○"/>
            </a:pPr>
            <a:r>
              <a:rPr lang="en"/>
              <a:t>Try with different machine specs.</a:t>
            </a:r>
            <a:endParaRPr/>
          </a:p>
          <a:p>
            <a:pPr indent="-419100" lvl="0" marL="457200" marR="0" rtl="0" algn="l">
              <a:lnSpc>
                <a:spcPct val="100000"/>
              </a:lnSpc>
              <a:spcBef>
                <a:spcPts val="0"/>
              </a:spcBef>
              <a:spcAft>
                <a:spcPts val="0"/>
              </a:spcAft>
              <a:buSzPts val="3000"/>
              <a:buChar char="●"/>
            </a:pPr>
            <a:r>
              <a:rPr lang="en"/>
              <a:t>Client-Server Environment</a:t>
            </a:r>
            <a:endParaRPr/>
          </a:p>
          <a:p>
            <a:pPr indent="-381000" lvl="1" marL="914400" marR="0" rtl="0" algn="l">
              <a:lnSpc>
                <a:spcPct val="100000"/>
              </a:lnSpc>
              <a:spcBef>
                <a:spcPts val="0"/>
              </a:spcBef>
              <a:spcAft>
                <a:spcPts val="0"/>
              </a:spcAft>
              <a:buSzPts val="2400"/>
              <a:buChar char="○"/>
            </a:pPr>
            <a:r>
              <a:rPr lang="en"/>
              <a:t>No clients, some clients, many clients</a:t>
            </a:r>
            <a:endParaRPr/>
          </a:p>
          <a:p>
            <a:pPr indent="-381000" lvl="1" marL="914400" marR="0" rtl="0" algn="l">
              <a:lnSpc>
                <a:spcPct val="100000"/>
              </a:lnSpc>
              <a:spcBef>
                <a:spcPts val="0"/>
              </a:spcBef>
              <a:spcAft>
                <a:spcPts val="0"/>
              </a:spcAft>
              <a:buSzPts val="2400"/>
              <a:buChar char="○"/>
            </a:pPr>
            <a:r>
              <a:rPr lang="en"/>
              <a:t>Network latency</a:t>
            </a:r>
            <a:endParaRPr/>
          </a:p>
          <a:p>
            <a:pPr indent="-381000" lvl="1" marL="914400" marR="0" rtl="0" algn="l">
              <a:lnSpc>
                <a:spcPct val="100000"/>
              </a:lnSpc>
              <a:spcBef>
                <a:spcPts val="0"/>
              </a:spcBef>
              <a:spcAft>
                <a:spcPts val="0"/>
              </a:spcAft>
              <a:buSzPts val="2400"/>
              <a:buChar char="○"/>
            </a:pPr>
            <a:r>
              <a:rPr lang="en"/>
              <a:t>Protocols (SSH vs FTP, HTTP vs HTTPS)</a:t>
            </a:r>
            <a:endParaRPr/>
          </a:p>
        </p:txBody>
      </p:sp>
      <p:sp>
        <p:nvSpPr>
          <p:cNvPr id="277" name="Google Shape;277;p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3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Structure Can Suggest Partitions</a:t>
            </a:r>
            <a:endParaRPr/>
          </a:p>
        </p:txBody>
      </p:sp>
      <p:sp>
        <p:nvSpPr>
          <p:cNvPr id="283" name="Google Shape;283;p3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Certain data structures are prone to certain types of errors. Use those to suggest equivalence classes.</a:t>
            </a:r>
            <a:endParaRPr/>
          </a:p>
          <a:p>
            <a:pPr indent="0" lvl="0" marL="0" marR="0" rtl="0" algn="l">
              <a:lnSpc>
                <a:spcPct val="100000"/>
              </a:lnSpc>
              <a:spcBef>
                <a:spcPts val="600"/>
              </a:spcBef>
              <a:spcAft>
                <a:spcPts val="0"/>
              </a:spcAft>
              <a:buNone/>
            </a:pPr>
            <a:r>
              <a:t/>
            </a:r>
            <a:endParaRPr sz="1100"/>
          </a:p>
          <a:p>
            <a:pPr indent="0" lvl="0" marL="0" marR="0" rtl="0" algn="l">
              <a:lnSpc>
                <a:spcPct val="100000"/>
              </a:lnSpc>
              <a:spcBef>
                <a:spcPts val="600"/>
              </a:spcBef>
              <a:spcAft>
                <a:spcPts val="0"/>
              </a:spcAft>
              <a:buNone/>
            </a:pPr>
            <a:r>
              <a:rPr lang="en"/>
              <a:t>For sequences, arrays, or lists:</a:t>
            </a:r>
            <a:endParaRPr/>
          </a:p>
          <a:p>
            <a:pPr indent="-419100" lvl="0" marL="457200" marR="0" rtl="0" algn="l">
              <a:lnSpc>
                <a:spcPct val="100000"/>
              </a:lnSpc>
              <a:spcBef>
                <a:spcPts val="600"/>
              </a:spcBef>
              <a:spcAft>
                <a:spcPts val="0"/>
              </a:spcAft>
              <a:buSzPts val="3000"/>
              <a:buChar char="●"/>
            </a:pPr>
            <a:r>
              <a:rPr lang="en"/>
              <a:t>Sequences that have only a single value.</a:t>
            </a:r>
            <a:endParaRPr/>
          </a:p>
          <a:p>
            <a:pPr indent="-419100" lvl="0" marL="457200" marR="0" rtl="0" algn="l">
              <a:lnSpc>
                <a:spcPct val="100000"/>
              </a:lnSpc>
              <a:spcBef>
                <a:spcPts val="0"/>
              </a:spcBef>
              <a:spcAft>
                <a:spcPts val="0"/>
              </a:spcAft>
              <a:buSzPts val="3000"/>
              <a:buChar char="●"/>
            </a:pPr>
            <a:r>
              <a:rPr lang="en"/>
              <a:t>Different sequences of different sizes.</a:t>
            </a:r>
            <a:endParaRPr/>
          </a:p>
          <a:p>
            <a:pPr indent="-419100" lvl="0" marL="457200" marR="0" rtl="0" algn="l">
              <a:lnSpc>
                <a:spcPct val="100000"/>
              </a:lnSpc>
              <a:spcBef>
                <a:spcPts val="0"/>
              </a:spcBef>
              <a:spcAft>
                <a:spcPts val="0"/>
              </a:spcAft>
              <a:buSzPts val="3000"/>
              <a:buChar char="●"/>
            </a:pPr>
            <a:r>
              <a:rPr lang="en"/>
              <a:t>Derive tests so the first, middle, and last elements of the sequence are accessed.</a:t>
            </a:r>
            <a:endParaRPr/>
          </a:p>
        </p:txBody>
      </p:sp>
      <p:sp>
        <p:nvSpPr>
          <p:cNvPr id="284" name="Google Shape;284;p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Google Shape;289;p3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Do Not Forget Invalid Inputs!</a:t>
            </a:r>
            <a:endParaRPr/>
          </a:p>
        </p:txBody>
      </p:sp>
      <p:sp>
        <p:nvSpPr>
          <p:cNvPr id="290" name="Google Shape;290;p3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Likely to cause problems. Do not forget to incorporate them as input partitions.</a:t>
            </a:r>
            <a:endParaRPr/>
          </a:p>
          <a:p>
            <a:pPr indent="-381000" lvl="1" marL="914400" marR="0" rtl="0" algn="l">
              <a:lnSpc>
                <a:spcPct val="100000"/>
              </a:lnSpc>
              <a:spcBef>
                <a:spcPts val="0"/>
              </a:spcBef>
              <a:spcAft>
                <a:spcPts val="0"/>
              </a:spcAft>
              <a:buSzPts val="2400"/>
              <a:buChar char="○"/>
            </a:pPr>
            <a:r>
              <a:rPr lang="en"/>
              <a:t>Exception handling is a well-known problem area.</a:t>
            </a:r>
            <a:endParaRPr/>
          </a:p>
          <a:p>
            <a:pPr indent="-381000" lvl="1" marL="914400" marR="0" rtl="0" algn="l">
              <a:lnSpc>
                <a:spcPct val="100000"/>
              </a:lnSpc>
              <a:spcBef>
                <a:spcPts val="0"/>
              </a:spcBef>
              <a:spcAft>
                <a:spcPts val="0"/>
              </a:spcAft>
              <a:buSzPts val="2400"/>
              <a:buChar char="○"/>
            </a:pPr>
            <a:r>
              <a:rPr lang="en"/>
              <a:t>People tend to think about what the program should do, not what it should protect itself against.</a:t>
            </a:r>
            <a:endParaRPr/>
          </a:p>
          <a:p>
            <a:pPr indent="0" lvl="0" marL="45720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SzPts val="3000"/>
              <a:buChar char="●"/>
            </a:pPr>
            <a:r>
              <a:rPr lang="en"/>
              <a:t>Take these into account with all of the other selection criteria already discussed.</a:t>
            </a:r>
            <a:endParaRPr/>
          </a:p>
        </p:txBody>
      </p:sp>
      <p:sp>
        <p:nvSpPr>
          <p:cNvPr id="291" name="Google Shape;291;p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3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Input Partition Example</a:t>
            </a:r>
            <a:endParaRPr/>
          </a:p>
        </p:txBody>
      </p:sp>
      <p:sp>
        <p:nvSpPr>
          <p:cNvPr id="297" name="Google Shape;297;p3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What are the input partitions for:</a:t>
            </a:r>
            <a:endParaRPr/>
          </a:p>
          <a:p>
            <a:pPr indent="0" lvl="0" marL="0" marR="0" rtl="0" algn="l">
              <a:lnSpc>
                <a:spcPct val="100000"/>
              </a:lnSpc>
              <a:spcBef>
                <a:spcPts val="600"/>
              </a:spcBef>
              <a:spcAft>
                <a:spcPts val="0"/>
              </a:spcAft>
              <a:buNone/>
            </a:pPr>
            <a:r>
              <a:rPr lang="en">
                <a:latin typeface="Courier New"/>
                <a:ea typeface="Courier New"/>
                <a:cs typeface="Courier New"/>
                <a:sym typeface="Courier New"/>
              </a:rPr>
              <a:t>max(int a, int b) returns (int c)</a:t>
            </a:r>
            <a:endParaRPr>
              <a:latin typeface="Courier New"/>
              <a:ea typeface="Courier New"/>
              <a:cs typeface="Courier New"/>
              <a:sym typeface="Courier New"/>
            </a:endParaRPr>
          </a:p>
        </p:txBody>
      </p:sp>
      <p:sp>
        <p:nvSpPr>
          <p:cNvPr id="298" name="Google Shape;298;p32"/>
          <p:cNvSpPr txBox="1"/>
          <p:nvPr>
            <p:ph idx="1" type="body"/>
          </p:nvPr>
        </p:nvSpPr>
        <p:spPr>
          <a:xfrm>
            <a:off x="457200" y="3094800"/>
            <a:ext cx="8538600" cy="2591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We could consider </a:t>
            </a:r>
            <a:r>
              <a:rPr lang="en">
                <a:latin typeface="Courier New"/>
                <a:ea typeface="Courier New"/>
                <a:cs typeface="Courier New"/>
                <a:sym typeface="Courier New"/>
              </a:rPr>
              <a:t>a</a:t>
            </a:r>
            <a:r>
              <a:rPr lang="en"/>
              <a:t> or </a:t>
            </a:r>
            <a:r>
              <a:rPr lang="en">
                <a:latin typeface="Courier New"/>
                <a:ea typeface="Courier New"/>
                <a:cs typeface="Courier New"/>
                <a:sym typeface="Courier New"/>
              </a:rPr>
              <a:t>b</a:t>
            </a:r>
            <a:r>
              <a:rPr lang="en"/>
              <a:t> in isolation:</a:t>
            </a:r>
            <a:endParaRPr/>
          </a:p>
          <a:p>
            <a:pPr indent="0" lvl="0" marL="0" marR="0" rtl="0" algn="l">
              <a:lnSpc>
                <a:spcPct val="100000"/>
              </a:lnSpc>
              <a:spcBef>
                <a:spcPts val="600"/>
              </a:spcBef>
              <a:spcAft>
                <a:spcPts val="0"/>
              </a:spcAft>
              <a:buNone/>
            </a:pPr>
            <a:r>
              <a:rPr lang="en">
                <a:latin typeface="Courier New"/>
                <a:ea typeface="Courier New"/>
                <a:cs typeface="Courier New"/>
                <a:sym typeface="Courier New"/>
              </a:rPr>
              <a:t>a &lt; 0, a = 0, a &gt; 0</a:t>
            </a:r>
            <a:endParaRPr>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a:t>We should also consider the combinations of </a:t>
            </a:r>
            <a:r>
              <a:rPr lang="en">
                <a:latin typeface="Courier New"/>
                <a:ea typeface="Courier New"/>
                <a:cs typeface="Courier New"/>
                <a:sym typeface="Courier New"/>
              </a:rPr>
              <a:t>a</a:t>
            </a:r>
            <a:r>
              <a:rPr lang="en"/>
              <a:t> and </a:t>
            </a:r>
            <a:r>
              <a:rPr lang="en">
                <a:latin typeface="Courier New"/>
                <a:ea typeface="Courier New"/>
                <a:cs typeface="Courier New"/>
                <a:sym typeface="Courier New"/>
              </a:rPr>
              <a:t>b</a:t>
            </a:r>
            <a:r>
              <a:rPr lang="en"/>
              <a:t> that influence the outcome of </a:t>
            </a:r>
            <a:r>
              <a:rPr lang="en">
                <a:latin typeface="Courier New"/>
                <a:ea typeface="Courier New"/>
                <a:cs typeface="Courier New"/>
                <a:sym typeface="Courier New"/>
              </a:rPr>
              <a:t>c</a:t>
            </a:r>
            <a:r>
              <a:rPr lang="en"/>
              <a:t>:</a:t>
            </a:r>
            <a:endParaRPr/>
          </a:p>
          <a:p>
            <a:pPr indent="0" lvl="0" marL="0" marR="0" rtl="0" algn="l">
              <a:lnSpc>
                <a:spcPct val="100000"/>
              </a:lnSpc>
              <a:spcBef>
                <a:spcPts val="600"/>
              </a:spcBef>
              <a:spcAft>
                <a:spcPts val="0"/>
              </a:spcAft>
              <a:buNone/>
            </a:pPr>
            <a:r>
              <a:rPr lang="en">
                <a:latin typeface="Courier New"/>
                <a:ea typeface="Courier New"/>
                <a:cs typeface="Courier New"/>
                <a:sym typeface="Courier New"/>
              </a:rPr>
              <a:t>a &gt; b, a &lt; b, a = b</a:t>
            </a:r>
            <a:endParaRPr>
              <a:latin typeface="Courier New"/>
              <a:ea typeface="Courier New"/>
              <a:cs typeface="Courier New"/>
              <a:sym typeface="Courier New"/>
            </a:endParaRPr>
          </a:p>
        </p:txBody>
      </p:sp>
      <p:sp>
        <p:nvSpPr>
          <p:cNvPr id="299" name="Google Shape;299;p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sp>
        <p:nvSpPr>
          <p:cNvPr id="304" name="Google Shape;304;p3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Creating Requirements-Based Tests</a:t>
            </a:r>
            <a:endParaRPr/>
          </a:p>
        </p:txBody>
      </p:sp>
      <p:sp>
        <p:nvSpPr>
          <p:cNvPr id="305" name="Google Shape;305;p33"/>
          <p:cNvSpPr/>
          <p:nvPr/>
        </p:nvSpPr>
        <p:spPr>
          <a:xfrm>
            <a:off x="769125" y="2494550"/>
            <a:ext cx="1758000" cy="648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Identify Representative Values</a:t>
            </a:r>
            <a:endParaRPr b="1"/>
          </a:p>
        </p:txBody>
      </p:sp>
      <p:sp>
        <p:nvSpPr>
          <p:cNvPr id="306" name="Google Shape;306;p33"/>
          <p:cNvSpPr/>
          <p:nvPr/>
        </p:nvSpPr>
        <p:spPr>
          <a:xfrm>
            <a:off x="1780622" y="3385420"/>
            <a:ext cx="1758000" cy="648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Generate Test Case Specifications</a:t>
            </a:r>
            <a:endParaRPr b="1"/>
          </a:p>
        </p:txBody>
      </p:sp>
      <p:sp>
        <p:nvSpPr>
          <p:cNvPr id="307" name="Google Shape;307;p33"/>
          <p:cNvSpPr/>
          <p:nvPr/>
        </p:nvSpPr>
        <p:spPr>
          <a:xfrm>
            <a:off x="2828571" y="4296230"/>
            <a:ext cx="1758000" cy="648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Generate Test Cases</a:t>
            </a:r>
            <a:endParaRPr b="1" sz="1800"/>
          </a:p>
        </p:txBody>
      </p:sp>
      <p:cxnSp>
        <p:nvCxnSpPr>
          <p:cNvPr id="308" name="Google Shape;308;p33"/>
          <p:cNvCxnSpPr/>
          <p:nvPr/>
        </p:nvCxnSpPr>
        <p:spPr>
          <a:xfrm>
            <a:off x="1160616" y="3143019"/>
            <a:ext cx="620100" cy="544200"/>
          </a:xfrm>
          <a:prstGeom prst="straightConnector1">
            <a:avLst/>
          </a:prstGeom>
          <a:noFill/>
          <a:ln cap="flat" cmpd="sng" w="19050">
            <a:solidFill>
              <a:schemeClr val="dk2"/>
            </a:solidFill>
            <a:prstDash val="solid"/>
            <a:round/>
            <a:headEnd len="med" w="med" type="none"/>
            <a:tailEnd len="med" w="med" type="triangle"/>
          </a:ln>
        </p:spPr>
      </p:cxnSp>
      <p:cxnSp>
        <p:nvCxnSpPr>
          <p:cNvPr id="309" name="Google Shape;309;p33"/>
          <p:cNvCxnSpPr/>
          <p:nvPr/>
        </p:nvCxnSpPr>
        <p:spPr>
          <a:xfrm>
            <a:off x="2208565" y="4033878"/>
            <a:ext cx="620100" cy="544200"/>
          </a:xfrm>
          <a:prstGeom prst="straightConnector1">
            <a:avLst/>
          </a:prstGeom>
          <a:noFill/>
          <a:ln cap="flat" cmpd="sng" w="19050">
            <a:solidFill>
              <a:schemeClr val="dk2"/>
            </a:solidFill>
            <a:prstDash val="solid"/>
            <a:round/>
            <a:headEnd len="med" w="med" type="none"/>
            <a:tailEnd len="med" w="med" type="triangle"/>
          </a:ln>
        </p:spPr>
      </p:cxnSp>
      <p:sp>
        <p:nvSpPr>
          <p:cNvPr id="310" name="Google Shape;310;p33"/>
          <p:cNvSpPr txBox="1"/>
          <p:nvPr>
            <p:ph idx="2" type="body"/>
          </p:nvPr>
        </p:nvSpPr>
        <p:spPr>
          <a:xfrm>
            <a:off x="4639874" y="1600200"/>
            <a:ext cx="39945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t>For each independently testable feature, we want to:</a:t>
            </a:r>
            <a:endParaRPr sz="2000"/>
          </a:p>
          <a:p>
            <a:pPr indent="-355600" lvl="0" marL="457200" rtl="0" algn="l">
              <a:spcBef>
                <a:spcPts val="600"/>
              </a:spcBef>
              <a:spcAft>
                <a:spcPts val="0"/>
              </a:spcAft>
              <a:buSzPts val="2000"/>
              <a:buAutoNum type="arabicPeriod"/>
            </a:pPr>
            <a:r>
              <a:rPr lang="en" sz="2000"/>
              <a:t>Identify the representative value partitions for each input or output.</a:t>
            </a:r>
            <a:endParaRPr sz="2000"/>
          </a:p>
          <a:p>
            <a:pPr indent="-355600" lvl="0" marL="457200" rtl="0" algn="l">
              <a:spcBef>
                <a:spcPts val="0"/>
              </a:spcBef>
              <a:spcAft>
                <a:spcPts val="0"/>
              </a:spcAft>
              <a:buSzPts val="2000"/>
              <a:buAutoNum type="arabicPeriod"/>
            </a:pPr>
            <a:r>
              <a:rPr lang="en" sz="2000"/>
              <a:t>Use the partitions to form abstract test specifications for the combination of inputs.</a:t>
            </a:r>
            <a:endParaRPr sz="2000"/>
          </a:p>
          <a:p>
            <a:pPr indent="-355600" lvl="0" marL="457200" rtl="0" algn="l">
              <a:spcBef>
                <a:spcPts val="0"/>
              </a:spcBef>
              <a:spcAft>
                <a:spcPts val="0"/>
              </a:spcAft>
              <a:buSzPts val="2000"/>
              <a:buAutoNum type="arabicPeriod"/>
            </a:pPr>
            <a:r>
              <a:rPr lang="en" sz="2000"/>
              <a:t>Then, create concrete test cases by assigning concrete values from the set of input partitions chosen for each possible test specification.</a:t>
            </a:r>
            <a:endParaRPr sz="2000"/>
          </a:p>
        </p:txBody>
      </p:sp>
      <p:sp>
        <p:nvSpPr>
          <p:cNvPr id="311" name="Google Shape;311;p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3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Equivalence Partitioning</a:t>
            </a:r>
            <a:endParaRPr/>
          </a:p>
        </p:txBody>
      </p:sp>
      <p:sp>
        <p:nvSpPr>
          <p:cNvPr id="317" name="Google Shape;317;p3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Feature </a:t>
            </a:r>
            <a:r>
              <a:rPr lang="en">
                <a:latin typeface="Courier New"/>
                <a:ea typeface="Courier New"/>
                <a:cs typeface="Courier New"/>
                <a:sym typeface="Courier New"/>
              </a:rPr>
              <a:t>insert(int N, list A)</a:t>
            </a:r>
            <a:r>
              <a:rPr lang="en" sz="2400">
                <a:latin typeface="Courier New"/>
                <a:ea typeface="Courier New"/>
                <a:cs typeface="Courier New"/>
                <a:sym typeface="Courier New"/>
              </a:rPr>
              <a:t>.</a:t>
            </a:r>
            <a:endParaRPr sz="2400">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a:t>Partition inputs into equivalence classes.</a:t>
            </a:r>
            <a:endParaRPr/>
          </a:p>
          <a:p>
            <a:pPr indent="-381000" lvl="0" marL="457200" marR="0" rtl="0" algn="l">
              <a:lnSpc>
                <a:spcPct val="100000"/>
              </a:lnSpc>
              <a:spcBef>
                <a:spcPts val="600"/>
              </a:spcBef>
              <a:spcAft>
                <a:spcPts val="0"/>
              </a:spcAft>
              <a:buSzPts val="2400"/>
              <a:buAutoNum type="arabicPeriod"/>
            </a:pPr>
            <a:r>
              <a:rPr lang="en" sz="2400">
                <a:latin typeface="Courier New"/>
                <a:ea typeface="Courier New"/>
                <a:cs typeface="Courier New"/>
                <a:sym typeface="Courier New"/>
              </a:rPr>
              <a:t>int N </a:t>
            </a:r>
            <a:r>
              <a:rPr lang="en" sz="2400"/>
              <a:t>is a 5-digit integer between 10000 and 99999. Possible partitions:</a:t>
            </a:r>
            <a:endParaRPr sz="2400"/>
          </a:p>
          <a:p>
            <a:pPr indent="457200" lvl="0" marL="0" marR="0" rtl="0" algn="l">
              <a:lnSpc>
                <a:spcPct val="100000"/>
              </a:lnSpc>
              <a:spcBef>
                <a:spcPts val="600"/>
              </a:spcBef>
              <a:spcAft>
                <a:spcPts val="0"/>
              </a:spcAft>
              <a:buNone/>
            </a:pPr>
            <a:r>
              <a:rPr b="1" lang="en" sz="2400"/>
              <a:t>&lt;10000, 10000-99999, &gt;100000</a:t>
            </a:r>
            <a:endParaRPr b="1" sz="2400"/>
          </a:p>
          <a:p>
            <a:pPr indent="-381000" lvl="0" marL="457200" marR="0" rtl="0" algn="l">
              <a:lnSpc>
                <a:spcPct val="100000"/>
              </a:lnSpc>
              <a:spcBef>
                <a:spcPts val="600"/>
              </a:spcBef>
              <a:spcAft>
                <a:spcPts val="0"/>
              </a:spcAft>
              <a:buSzPts val="2400"/>
              <a:buAutoNum type="arabicPeriod"/>
            </a:pPr>
            <a:r>
              <a:rPr lang="en" sz="2400">
                <a:latin typeface="Courier New"/>
                <a:ea typeface="Courier New"/>
                <a:cs typeface="Courier New"/>
                <a:sym typeface="Courier New"/>
              </a:rPr>
              <a:t>list A</a:t>
            </a:r>
            <a:r>
              <a:rPr lang="en" sz="2400"/>
              <a:t> is a list of length 1-10. Possible partitions:</a:t>
            </a:r>
            <a:endParaRPr sz="2400"/>
          </a:p>
          <a:p>
            <a:pPr indent="0" lvl="0" marL="0" marR="0" rtl="0" algn="l">
              <a:lnSpc>
                <a:spcPct val="100000"/>
              </a:lnSpc>
              <a:spcBef>
                <a:spcPts val="600"/>
              </a:spcBef>
              <a:spcAft>
                <a:spcPts val="0"/>
              </a:spcAft>
              <a:buNone/>
            </a:pPr>
            <a:r>
              <a:rPr lang="en" sz="2400"/>
              <a:t>	</a:t>
            </a:r>
            <a:r>
              <a:rPr b="1" lang="en" sz="2400"/>
              <a:t>Empty List, List of Length 1, List of Length 2-10, 	</a:t>
            </a:r>
            <a:endParaRPr b="1" sz="2400"/>
          </a:p>
          <a:p>
            <a:pPr indent="457200" lvl="0" marL="0" marR="0" rtl="0" algn="l">
              <a:lnSpc>
                <a:spcPct val="100000"/>
              </a:lnSpc>
              <a:spcBef>
                <a:spcPts val="600"/>
              </a:spcBef>
              <a:spcAft>
                <a:spcPts val="0"/>
              </a:spcAft>
              <a:buNone/>
            </a:pPr>
            <a:r>
              <a:rPr b="1" lang="en" sz="2400"/>
              <a:t>List of Length &gt; 10</a:t>
            </a:r>
            <a:endParaRPr b="1" sz="2400"/>
          </a:p>
        </p:txBody>
      </p:sp>
      <p:sp>
        <p:nvSpPr>
          <p:cNvPr id="318" name="Google Shape;318;p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3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From Partition to Test Case</a:t>
            </a:r>
            <a:endParaRPr/>
          </a:p>
        </p:txBody>
      </p:sp>
      <p:sp>
        <p:nvSpPr>
          <p:cNvPr id="324" name="Google Shape;324;p35"/>
          <p:cNvSpPr txBox="1"/>
          <p:nvPr>
            <p:ph idx="1" type="body"/>
          </p:nvPr>
        </p:nvSpPr>
        <p:spPr>
          <a:xfrm>
            <a:off x="457200" y="1600200"/>
            <a:ext cx="8460600" cy="2862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Choose concrete values for each combination of input partitions: </a:t>
            </a:r>
            <a:r>
              <a:rPr lang="en" sz="2400">
                <a:latin typeface="Courier New"/>
                <a:ea typeface="Courier New"/>
                <a:cs typeface="Courier New"/>
                <a:sym typeface="Courier New"/>
              </a:rPr>
              <a:t>insert(int N, list A)</a:t>
            </a:r>
            <a:endParaRPr sz="600"/>
          </a:p>
          <a:p>
            <a:pPr indent="0" lvl="0" marL="0" rtl="0" algn="l">
              <a:spcBef>
                <a:spcPts val="600"/>
              </a:spcBef>
              <a:spcAft>
                <a:spcPts val="0"/>
              </a:spcAft>
              <a:buNone/>
            </a:pPr>
            <a:r>
              <a:rPr lang="en" sz="2400">
                <a:latin typeface="Courier New"/>
                <a:ea typeface="Courier New"/>
                <a:cs typeface="Courier New"/>
                <a:sym typeface="Courier New"/>
              </a:rPr>
              <a:t>int N</a:t>
            </a:r>
            <a:endParaRPr sz="2400">
              <a:latin typeface="Courier New"/>
              <a:ea typeface="Courier New"/>
              <a:cs typeface="Courier New"/>
              <a:sym typeface="Courier New"/>
            </a:endParaRPr>
          </a:p>
          <a:p>
            <a:pPr indent="0" lvl="0" marL="0" rtl="0" algn="l">
              <a:spcBef>
                <a:spcPts val="600"/>
              </a:spcBef>
              <a:spcAft>
                <a:spcPts val="0"/>
              </a:spcAft>
              <a:buNone/>
            </a:pPr>
            <a:r>
              <a:t/>
            </a:r>
            <a:endParaRPr>
              <a:latin typeface="Courier New"/>
              <a:ea typeface="Courier New"/>
              <a:cs typeface="Courier New"/>
              <a:sym typeface="Courier New"/>
            </a:endParaRPr>
          </a:p>
          <a:p>
            <a:pPr indent="0" lvl="0" marL="0" rtl="0" algn="l">
              <a:spcBef>
                <a:spcPts val="600"/>
              </a:spcBef>
              <a:spcAft>
                <a:spcPts val="0"/>
              </a:spcAft>
              <a:buNone/>
            </a:pPr>
            <a:r>
              <a:t/>
            </a:r>
            <a:endParaRPr>
              <a:latin typeface="Courier New"/>
              <a:ea typeface="Courier New"/>
              <a:cs typeface="Courier New"/>
              <a:sym typeface="Courier New"/>
            </a:endParaRPr>
          </a:p>
          <a:p>
            <a:pPr indent="0" lvl="0" marL="0" rtl="0" algn="l">
              <a:spcBef>
                <a:spcPts val="600"/>
              </a:spcBef>
              <a:spcAft>
                <a:spcPts val="0"/>
              </a:spcAft>
              <a:buNone/>
            </a:pPr>
            <a:r>
              <a:t/>
            </a:r>
            <a:endParaRPr sz="1100">
              <a:latin typeface="Courier New"/>
              <a:ea typeface="Courier New"/>
              <a:cs typeface="Courier New"/>
              <a:sym typeface="Courier New"/>
            </a:endParaRPr>
          </a:p>
          <a:p>
            <a:pPr indent="0" lvl="0" marL="0" rtl="0" algn="l">
              <a:spcBef>
                <a:spcPts val="600"/>
              </a:spcBef>
              <a:spcAft>
                <a:spcPts val="0"/>
              </a:spcAft>
              <a:buNone/>
            </a:pPr>
            <a:r>
              <a:rPr lang="en" sz="2400">
                <a:latin typeface="Courier New"/>
                <a:ea typeface="Courier New"/>
                <a:cs typeface="Courier New"/>
                <a:sym typeface="Courier New"/>
              </a:rPr>
              <a:t>list A</a:t>
            </a:r>
            <a:endParaRPr sz="2400">
              <a:latin typeface="Courier New"/>
              <a:ea typeface="Courier New"/>
              <a:cs typeface="Courier New"/>
              <a:sym typeface="Courier New"/>
            </a:endParaRPr>
          </a:p>
        </p:txBody>
      </p:sp>
      <p:sp>
        <p:nvSpPr>
          <p:cNvPr id="325" name="Google Shape;325;p35"/>
          <p:cNvSpPr txBox="1"/>
          <p:nvPr>
            <p:ph idx="2" type="body"/>
          </p:nvPr>
        </p:nvSpPr>
        <p:spPr>
          <a:xfrm>
            <a:off x="2807100" y="2498475"/>
            <a:ext cx="5879700" cy="3853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1800"/>
              <a:t>Test Specifications:</a:t>
            </a:r>
            <a:endParaRPr sz="1800"/>
          </a:p>
          <a:p>
            <a:pPr indent="0" lvl="0" marL="0" rtl="0" algn="l">
              <a:spcBef>
                <a:spcPts val="600"/>
              </a:spcBef>
              <a:spcAft>
                <a:spcPts val="0"/>
              </a:spcAft>
              <a:buNone/>
            </a:pPr>
            <a:r>
              <a:rPr lang="en" sz="1800">
                <a:latin typeface="Courier New"/>
                <a:ea typeface="Courier New"/>
                <a:cs typeface="Courier New"/>
                <a:sym typeface="Courier New"/>
              </a:rPr>
              <a:t>insert(&lt; 10000, Empty List)</a:t>
            </a:r>
            <a:endParaRPr sz="1800">
              <a:latin typeface="Courier New"/>
              <a:ea typeface="Courier New"/>
              <a:cs typeface="Courier New"/>
              <a:sym typeface="Courier New"/>
            </a:endParaRPr>
          </a:p>
          <a:p>
            <a:pPr indent="0" lvl="0" marL="0" rtl="0" algn="l">
              <a:spcBef>
                <a:spcPts val="600"/>
              </a:spcBef>
              <a:spcAft>
                <a:spcPts val="0"/>
              </a:spcAft>
              <a:buNone/>
            </a:pPr>
            <a:r>
              <a:rPr lang="en" sz="1800">
                <a:latin typeface="Courier New"/>
                <a:ea typeface="Courier New"/>
                <a:cs typeface="Courier New"/>
                <a:sym typeface="Courier New"/>
              </a:rPr>
              <a:t>insert(10000 - 99999, list[1])</a:t>
            </a:r>
            <a:endParaRPr sz="1800">
              <a:latin typeface="Courier New"/>
              <a:ea typeface="Courier New"/>
              <a:cs typeface="Courier New"/>
              <a:sym typeface="Courier New"/>
            </a:endParaRPr>
          </a:p>
          <a:p>
            <a:pPr indent="0" lvl="0" marL="0" rtl="0" algn="l">
              <a:spcBef>
                <a:spcPts val="600"/>
              </a:spcBef>
              <a:spcAft>
                <a:spcPts val="0"/>
              </a:spcAft>
              <a:buNone/>
            </a:pPr>
            <a:r>
              <a:rPr lang="en" sz="1800">
                <a:latin typeface="Courier New"/>
                <a:ea typeface="Courier New"/>
                <a:cs typeface="Courier New"/>
                <a:sym typeface="Courier New"/>
              </a:rPr>
              <a:t>insert(&gt; 99999, list[2-10])</a:t>
            </a:r>
            <a:endParaRPr sz="1800">
              <a:latin typeface="Courier New"/>
              <a:ea typeface="Courier New"/>
              <a:cs typeface="Courier New"/>
              <a:sym typeface="Courier New"/>
            </a:endParaRPr>
          </a:p>
          <a:p>
            <a:pPr indent="0" lvl="0" marL="0" rtl="0" algn="l">
              <a:spcBef>
                <a:spcPts val="600"/>
              </a:spcBef>
              <a:spcAft>
                <a:spcPts val="0"/>
              </a:spcAft>
              <a:buNone/>
            </a:pPr>
            <a:r>
              <a:rPr lang="en" sz="1800"/>
              <a:t>etc</a:t>
            </a:r>
            <a:endParaRPr sz="1800"/>
          </a:p>
          <a:p>
            <a:pPr indent="0" lvl="0" marL="0" rtl="0" algn="l">
              <a:spcBef>
                <a:spcPts val="600"/>
              </a:spcBef>
              <a:spcAft>
                <a:spcPts val="0"/>
              </a:spcAft>
              <a:buNone/>
            </a:pPr>
            <a:r>
              <a:t/>
            </a:r>
            <a:endParaRPr sz="1100"/>
          </a:p>
          <a:p>
            <a:pPr indent="0" lvl="0" marL="0" rtl="0" algn="l">
              <a:spcBef>
                <a:spcPts val="600"/>
              </a:spcBef>
              <a:spcAft>
                <a:spcPts val="0"/>
              </a:spcAft>
              <a:buNone/>
            </a:pPr>
            <a:r>
              <a:rPr lang="en" sz="1800"/>
              <a:t>Test Cases:</a:t>
            </a:r>
            <a:endParaRPr sz="1800"/>
          </a:p>
          <a:p>
            <a:pPr indent="0" lvl="0" marL="0" rtl="0" algn="l">
              <a:spcBef>
                <a:spcPts val="600"/>
              </a:spcBef>
              <a:spcAft>
                <a:spcPts val="0"/>
              </a:spcAft>
              <a:buClr>
                <a:schemeClr val="dk1"/>
              </a:buClr>
              <a:buSzPts val="1100"/>
              <a:buFont typeface="Arial"/>
              <a:buNone/>
            </a:pPr>
            <a:r>
              <a:rPr lang="en" sz="1800">
                <a:latin typeface="Courier New"/>
                <a:ea typeface="Courier New"/>
                <a:cs typeface="Courier New"/>
                <a:sym typeface="Courier New"/>
              </a:rPr>
              <a:t>insert(5000, {})</a:t>
            </a:r>
            <a:endParaRPr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800">
                <a:latin typeface="Courier New"/>
                <a:ea typeface="Courier New"/>
                <a:cs typeface="Courier New"/>
                <a:sym typeface="Courier New"/>
              </a:rPr>
              <a:t>insert(96521, {11123})</a:t>
            </a:r>
            <a:endParaRPr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800">
                <a:latin typeface="Courier New"/>
                <a:ea typeface="Courier New"/>
                <a:cs typeface="Courier New"/>
                <a:sym typeface="Courier New"/>
              </a:rPr>
              <a:t>insert(150000, {11123, 98765})</a:t>
            </a:r>
            <a:endParaRPr sz="1800">
              <a:latin typeface="Courier New"/>
              <a:ea typeface="Courier New"/>
              <a:cs typeface="Courier New"/>
              <a:sym typeface="Courier New"/>
            </a:endParaRPr>
          </a:p>
          <a:p>
            <a:pPr indent="0" lvl="0" marL="0" rtl="0" algn="l">
              <a:spcBef>
                <a:spcPts val="600"/>
              </a:spcBef>
              <a:spcAft>
                <a:spcPts val="0"/>
              </a:spcAft>
              <a:buClr>
                <a:schemeClr val="dk1"/>
              </a:buClr>
              <a:buSzPts val="1100"/>
              <a:buFont typeface="Arial"/>
              <a:buNone/>
            </a:pPr>
            <a:r>
              <a:rPr lang="en" sz="1800"/>
              <a:t>etc</a:t>
            </a:r>
            <a:endParaRPr sz="1800"/>
          </a:p>
        </p:txBody>
      </p:sp>
      <p:sp>
        <p:nvSpPr>
          <p:cNvPr id="326" name="Google Shape;326;p35"/>
          <p:cNvSpPr/>
          <p:nvPr/>
        </p:nvSpPr>
        <p:spPr>
          <a:xfrm>
            <a:off x="606625" y="2960513"/>
            <a:ext cx="1655400" cy="442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&lt; 10000</a:t>
            </a:r>
            <a:endParaRPr/>
          </a:p>
        </p:txBody>
      </p:sp>
      <p:sp>
        <p:nvSpPr>
          <p:cNvPr id="327" name="Google Shape;327;p35"/>
          <p:cNvSpPr/>
          <p:nvPr/>
        </p:nvSpPr>
        <p:spPr>
          <a:xfrm>
            <a:off x="606625" y="3387150"/>
            <a:ext cx="1655400" cy="442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10000 - 99999</a:t>
            </a:r>
            <a:endParaRPr/>
          </a:p>
        </p:txBody>
      </p:sp>
      <p:sp>
        <p:nvSpPr>
          <p:cNvPr id="328" name="Google Shape;328;p35"/>
          <p:cNvSpPr/>
          <p:nvPr/>
        </p:nvSpPr>
        <p:spPr>
          <a:xfrm>
            <a:off x="606625" y="3829350"/>
            <a:ext cx="1655400" cy="442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&gt; 99999</a:t>
            </a:r>
            <a:endParaRPr/>
          </a:p>
        </p:txBody>
      </p:sp>
      <p:sp>
        <p:nvSpPr>
          <p:cNvPr id="329" name="Google Shape;329;p35"/>
          <p:cNvSpPr/>
          <p:nvPr/>
        </p:nvSpPr>
        <p:spPr>
          <a:xfrm>
            <a:off x="606625" y="4703875"/>
            <a:ext cx="1655400" cy="442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Empty List</a:t>
            </a:r>
            <a:endParaRPr/>
          </a:p>
        </p:txBody>
      </p:sp>
      <p:sp>
        <p:nvSpPr>
          <p:cNvPr id="330" name="Google Shape;330;p35"/>
          <p:cNvSpPr/>
          <p:nvPr/>
        </p:nvSpPr>
        <p:spPr>
          <a:xfrm>
            <a:off x="606625" y="5130513"/>
            <a:ext cx="1655400" cy="442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List[1]</a:t>
            </a:r>
            <a:endParaRPr/>
          </a:p>
        </p:txBody>
      </p:sp>
      <p:sp>
        <p:nvSpPr>
          <p:cNvPr id="331" name="Google Shape;331;p35"/>
          <p:cNvSpPr/>
          <p:nvPr/>
        </p:nvSpPr>
        <p:spPr>
          <a:xfrm>
            <a:off x="606625" y="5535663"/>
            <a:ext cx="1655400" cy="442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List[2-10]</a:t>
            </a:r>
            <a:endParaRPr/>
          </a:p>
        </p:txBody>
      </p:sp>
      <p:sp>
        <p:nvSpPr>
          <p:cNvPr id="332" name="Google Shape;332;p35"/>
          <p:cNvSpPr/>
          <p:nvPr/>
        </p:nvSpPr>
        <p:spPr>
          <a:xfrm>
            <a:off x="606625" y="5977875"/>
            <a:ext cx="1655400" cy="442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List[&gt;10]</a:t>
            </a:r>
            <a:endParaRPr/>
          </a:p>
        </p:txBody>
      </p:sp>
      <p:sp>
        <p:nvSpPr>
          <p:cNvPr id="333" name="Google Shape;333;p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3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Identify Constraints Among Choices</a:t>
            </a:r>
            <a:endParaRPr/>
          </a:p>
        </p:txBody>
      </p:sp>
      <p:sp>
        <p:nvSpPr>
          <p:cNvPr id="339" name="Google Shape;339;p3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Test specifications are formed by combining partitions for all inputs of a feature.</a:t>
            </a:r>
            <a:endParaRPr/>
          </a:p>
          <a:p>
            <a:pPr indent="-419100" lvl="0" marL="457200" marR="0" rtl="0" algn="l">
              <a:lnSpc>
                <a:spcPct val="100000"/>
              </a:lnSpc>
              <a:spcBef>
                <a:spcPts val="0"/>
              </a:spcBef>
              <a:spcAft>
                <a:spcPts val="0"/>
              </a:spcAft>
              <a:buSzPts val="3000"/>
              <a:buChar char="●"/>
            </a:pPr>
            <a:r>
              <a:rPr lang="en"/>
              <a:t>Number of possible combinations may be impractically large, so:</a:t>
            </a:r>
            <a:endParaRPr/>
          </a:p>
          <a:p>
            <a:pPr indent="-406400" lvl="1" marL="914400" marR="0" rtl="0" algn="l">
              <a:lnSpc>
                <a:spcPct val="100000"/>
              </a:lnSpc>
              <a:spcBef>
                <a:spcPts val="0"/>
              </a:spcBef>
              <a:spcAft>
                <a:spcPts val="0"/>
              </a:spcAft>
              <a:buSzPts val="2800"/>
              <a:buChar char="○"/>
            </a:pPr>
            <a:r>
              <a:rPr lang="en" sz="2800"/>
              <a:t>Eliminate impossible pairings.</a:t>
            </a:r>
            <a:endParaRPr sz="2800"/>
          </a:p>
          <a:p>
            <a:pPr indent="-406400" lvl="1" marL="914400" marR="0" rtl="0" algn="l">
              <a:lnSpc>
                <a:spcPct val="100000"/>
              </a:lnSpc>
              <a:spcBef>
                <a:spcPts val="0"/>
              </a:spcBef>
              <a:spcAft>
                <a:spcPts val="0"/>
              </a:spcAft>
              <a:buSzPts val="2800"/>
              <a:buChar char="○"/>
            </a:pPr>
            <a:r>
              <a:rPr lang="en" sz="2800"/>
              <a:t>Identify constraints that can remove unnecessary options.</a:t>
            </a:r>
            <a:endParaRPr sz="2800"/>
          </a:p>
          <a:p>
            <a:pPr indent="-406400" lvl="1" marL="914400" marR="0" rtl="0" algn="l">
              <a:lnSpc>
                <a:spcPct val="100000"/>
              </a:lnSpc>
              <a:spcBef>
                <a:spcPts val="0"/>
              </a:spcBef>
              <a:spcAft>
                <a:spcPts val="0"/>
              </a:spcAft>
              <a:buSzPts val="2800"/>
              <a:buChar char="○"/>
            </a:pPr>
            <a:r>
              <a:rPr lang="en" sz="2800"/>
              <a:t>From the remainder, choose a practical subset.</a:t>
            </a:r>
            <a:endParaRPr sz="2800"/>
          </a:p>
          <a:p>
            <a:pPr indent="-406400" lvl="1" marL="914400" marR="0" rtl="0" algn="l">
              <a:lnSpc>
                <a:spcPct val="100000"/>
              </a:lnSpc>
              <a:spcBef>
                <a:spcPts val="0"/>
              </a:spcBef>
              <a:spcAft>
                <a:spcPts val="0"/>
              </a:spcAft>
              <a:buSzPts val="2800"/>
              <a:buChar char="○"/>
            </a:pPr>
            <a:r>
              <a:rPr lang="en" sz="2800"/>
              <a:t>(called “category partition testing”)</a:t>
            </a:r>
            <a:endParaRPr sz="2800"/>
          </a:p>
        </p:txBody>
      </p:sp>
      <p:sp>
        <p:nvSpPr>
          <p:cNvPr id="340" name="Google Shape;340;p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3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Identify Constraints Among Choices</a:t>
            </a:r>
            <a:endParaRPr/>
          </a:p>
        </p:txBody>
      </p:sp>
      <p:sp>
        <p:nvSpPr>
          <p:cNvPr id="346" name="Google Shape;346;p3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Three types of constraint:</a:t>
            </a:r>
            <a:endParaRPr/>
          </a:p>
          <a:p>
            <a:pPr indent="-419100" lvl="0" marL="457200" marR="0" rtl="0" algn="l">
              <a:lnSpc>
                <a:spcPct val="100000"/>
              </a:lnSpc>
              <a:spcBef>
                <a:spcPts val="600"/>
              </a:spcBef>
              <a:spcAft>
                <a:spcPts val="0"/>
              </a:spcAft>
              <a:buSzPts val="3000"/>
              <a:buChar char="●"/>
            </a:pPr>
            <a:r>
              <a:rPr lang="en"/>
              <a:t>IF</a:t>
            </a:r>
            <a:endParaRPr/>
          </a:p>
          <a:p>
            <a:pPr indent="-381000" lvl="1" marL="914400" marR="0" rtl="0" algn="l">
              <a:lnSpc>
                <a:spcPct val="100000"/>
              </a:lnSpc>
              <a:spcBef>
                <a:spcPts val="0"/>
              </a:spcBef>
              <a:spcAft>
                <a:spcPts val="0"/>
              </a:spcAft>
              <a:buSzPts val="2400"/>
              <a:buChar char="○"/>
            </a:pPr>
            <a:r>
              <a:rPr lang="en"/>
              <a:t>This partition only needs to be considered if another property is true.</a:t>
            </a:r>
            <a:endParaRPr/>
          </a:p>
          <a:p>
            <a:pPr indent="-419100" lvl="0" marL="457200" marR="0" rtl="0" algn="l">
              <a:lnSpc>
                <a:spcPct val="100000"/>
              </a:lnSpc>
              <a:spcBef>
                <a:spcPts val="0"/>
              </a:spcBef>
              <a:spcAft>
                <a:spcPts val="0"/>
              </a:spcAft>
              <a:buSzPts val="3000"/>
              <a:buChar char="●"/>
            </a:pPr>
            <a:r>
              <a:rPr lang="en"/>
              <a:t>ERROR</a:t>
            </a:r>
            <a:endParaRPr/>
          </a:p>
          <a:p>
            <a:pPr indent="-381000" lvl="1" marL="914400" marR="0" rtl="0" algn="l">
              <a:lnSpc>
                <a:spcPct val="100000"/>
              </a:lnSpc>
              <a:spcBef>
                <a:spcPts val="0"/>
              </a:spcBef>
              <a:spcAft>
                <a:spcPts val="0"/>
              </a:spcAft>
              <a:buSzPts val="2400"/>
              <a:buChar char="○"/>
            </a:pPr>
            <a:r>
              <a:rPr lang="en"/>
              <a:t>This partition should cause a problem no matter what value the other input variables have.</a:t>
            </a:r>
            <a:endParaRPr/>
          </a:p>
          <a:p>
            <a:pPr indent="-419100" lvl="0" marL="457200" marR="0" rtl="0" algn="l">
              <a:lnSpc>
                <a:spcPct val="100000"/>
              </a:lnSpc>
              <a:spcBef>
                <a:spcPts val="0"/>
              </a:spcBef>
              <a:spcAft>
                <a:spcPts val="0"/>
              </a:spcAft>
              <a:buSzPts val="3000"/>
              <a:buChar char="●"/>
            </a:pPr>
            <a:r>
              <a:rPr lang="en"/>
              <a:t>SINGLE</a:t>
            </a:r>
            <a:endParaRPr/>
          </a:p>
          <a:p>
            <a:pPr indent="-381000" lvl="1" marL="914400" marR="0" rtl="0" algn="l">
              <a:lnSpc>
                <a:spcPct val="100000"/>
              </a:lnSpc>
              <a:spcBef>
                <a:spcPts val="0"/>
              </a:spcBef>
              <a:spcAft>
                <a:spcPts val="0"/>
              </a:spcAft>
              <a:buSzPts val="2400"/>
              <a:buChar char="○"/>
            </a:pPr>
            <a:r>
              <a:rPr lang="en"/>
              <a:t>Only a single test with this partition is needed.</a:t>
            </a:r>
            <a:endParaRPr/>
          </a:p>
        </p:txBody>
      </p:sp>
      <p:sp>
        <p:nvSpPr>
          <p:cNvPr id="347" name="Google Shape;347;p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Creating Requirements-Based Tests</a:t>
            </a:r>
            <a:endParaRPr/>
          </a:p>
        </p:txBody>
      </p:sp>
      <p:sp>
        <p:nvSpPr>
          <p:cNvPr id="70" name="Google Shape;70;p11"/>
          <p:cNvSpPr/>
          <p:nvPr/>
        </p:nvSpPr>
        <p:spPr>
          <a:xfrm>
            <a:off x="310675" y="1738991"/>
            <a:ext cx="1986300" cy="669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Write Testable Specifications</a:t>
            </a:r>
            <a:endParaRPr b="1" sz="1800"/>
          </a:p>
        </p:txBody>
      </p:sp>
      <p:sp>
        <p:nvSpPr>
          <p:cNvPr id="71" name="Google Shape;71;p11"/>
          <p:cNvSpPr/>
          <p:nvPr/>
        </p:nvSpPr>
        <p:spPr>
          <a:xfrm>
            <a:off x="1473953" y="2646550"/>
            <a:ext cx="1986300" cy="669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Identify Independently Testable Features</a:t>
            </a:r>
            <a:endParaRPr b="1"/>
          </a:p>
        </p:txBody>
      </p:sp>
      <p:sp>
        <p:nvSpPr>
          <p:cNvPr id="72" name="Google Shape;72;p11"/>
          <p:cNvSpPr/>
          <p:nvPr/>
        </p:nvSpPr>
        <p:spPr>
          <a:xfrm>
            <a:off x="2729903" y="3559251"/>
            <a:ext cx="1986300" cy="669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t>Identify Representative Input Values</a:t>
            </a:r>
            <a:endParaRPr b="1" sz="1600"/>
          </a:p>
        </p:txBody>
      </p:sp>
      <p:sp>
        <p:nvSpPr>
          <p:cNvPr id="73" name="Google Shape;73;p11"/>
          <p:cNvSpPr/>
          <p:nvPr/>
        </p:nvSpPr>
        <p:spPr>
          <a:xfrm>
            <a:off x="3872579" y="4479694"/>
            <a:ext cx="1986300" cy="669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Generate Test Case Specifications</a:t>
            </a:r>
            <a:endParaRPr b="1"/>
          </a:p>
        </p:txBody>
      </p:sp>
      <p:sp>
        <p:nvSpPr>
          <p:cNvPr id="74" name="Google Shape;74;p11"/>
          <p:cNvSpPr/>
          <p:nvPr/>
        </p:nvSpPr>
        <p:spPr>
          <a:xfrm>
            <a:off x="5056435" y="5420739"/>
            <a:ext cx="1986300" cy="669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Generate Test Cases</a:t>
            </a:r>
            <a:endParaRPr b="1" sz="1800"/>
          </a:p>
        </p:txBody>
      </p:sp>
      <p:cxnSp>
        <p:nvCxnSpPr>
          <p:cNvPr id="75" name="Google Shape;75;p11"/>
          <p:cNvCxnSpPr>
            <a:endCxn id="71" idx="1"/>
          </p:cNvCxnSpPr>
          <p:nvPr/>
        </p:nvCxnSpPr>
        <p:spPr>
          <a:xfrm>
            <a:off x="773453" y="2419300"/>
            <a:ext cx="700500" cy="562200"/>
          </a:xfrm>
          <a:prstGeom prst="straightConnector1">
            <a:avLst/>
          </a:prstGeom>
          <a:noFill/>
          <a:ln cap="flat" cmpd="sng" w="19050">
            <a:solidFill>
              <a:schemeClr val="dk2"/>
            </a:solidFill>
            <a:prstDash val="solid"/>
            <a:round/>
            <a:headEnd len="med" w="med" type="none"/>
            <a:tailEnd len="med" w="med" type="triangle"/>
          </a:ln>
        </p:spPr>
      </p:cxnSp>
      <p:cxnSp>
        <p:nvCxnSpPr>
          <p:cNvPr id="76" name="Google Shape;76;p11"/>
          <p:cNvCxnSpPr/>
          <p:nvPr/>
        </p:nvCxnSpPr>
        <p:spPr>
          <a:xfrm>
            <a:off x="2029490" y="3316533"/>
            <a:ext cx="700500" cy="562200"/>
          </a:xfrm>
          <a:prstGeom prst="straightConnector1">
            <a:avLst/>
          </a:prstGeom>
          <a:noFill/>
          <a:ln cap="flat" cmpd="sng" w="19050">
            <a:solidFill>
              <a:schemeClr val="dk2"/>
            </a:solidFill>
            <a:prstDash val="solid"/>
            <a:round/>
            <a:headEnd len="med" w="med" type="none"/>
            <a:tailEnd len="med" w="med" type="triangle"/>
          </a:ln>
        </p:spPr>
      </p:cxnSp>
      <p:cxnSp>
        <p:nvCxnSpPr>
          <p:cNvPr id="77" name="Google Shape;77;p11"/>
          <p:cNvCxnSpPr/>
          <p:nvPr/>
        </p:nvCxnSpPr>
        <p:spPr>
          <a:xfrm>
            <a:off x="3172166" y="4229246"/>
            <a:ext cx="700500" cy="562200"/>
          </a:xfrm>
          <a:prstGeom prst="straightConnector1">
            <a:avLst/>
          </a:prstGeom>
          <a:noFill/>
          <a:ln cap="flat" cmpd="sng" w="19050">
            <a:solidFill>
              <a:schemeClr val="dk2"/>
            </a:solidFill>
            <a:prstDash val="solid"/>
            <a:round/>
            <a:headEnd len="med" w="med" type="none"/>
            <a:tailEnd len="med" w="med" type="triangle"/>
          </a:ln>
        </p:spPr>
      </p:cxnSp>
      <p:cxnSp>
        <p:nvCxnSpPr>
          <p:cNvPr id="78" name="Google Shape;78;p11"/>
          <p:cNvCxnSpPr/>
          <p:nvPr/>
        </p:nvCxnSpPr>
        <p:spPr>
          <a:xfrm>
            <a:off x="4356022" y="5149677"/>
            <a:ext cx="700500" cy="562200"/>
          </a:xfrm>
          <a:prstGeom prst="straightConnector1">
            <a:avLst/>
          </a:prstGeom>
          <a:noFill/>
          <a:ln cap="flat" cmpd="sng" w="19050">
            <a:solidFill>
              <a:schemeClr val="dk2"/>
            </a:solidFill>
            <a:prstDash val="solid"/>
            <a:round/>
            <a:headEnd len="med" w="med" type="none"/>
            <a:tailEnd len="med" w="med" type="triangle"/>
          </a:ln>
        </p:spPr>
      </p:cxnSp>
      <p:sp>
        <p:nvSpPr>
          <p:cNvPr id="79" name="Google Shape;79;p11"/>
          <p:cNvSpPr/>
          <p:nvPr/>
        </p:nvSpPr>
        <p:spPr>
          <a:xfrm>
            <a:off x="3172166" y="1733837"/>
            <a:ext cx="4002900" cy="6699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Produce clear, detailed, and testable requirements.</a:t>
            </a:r>
            <a:endParaRPr sz="1800"/>
          </a:p>
        </p:txBody>
      </p:sp>
      <p:sp>
        <p:nvSpPr>
          <p:cNvPr id="80" name="Google Shape;80;p11"/>
          <p:cNvSpPr/>
          <p:nvPr/>
        </p:nvSpPr>
        <p:spPr>
          <a:xfrm>
            <a:off x="3934100" y="2646550"/>
            <a:ext cx="4002900" cy="6699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Figure out what functions can be tested in (relative) isolation.</a:t>
            </a:r>
            <a:endParaRPr sz="1800"/>
          </a:p>
        </p:txBody>
      </p:sp>
      <p:sp>
        <p:nvSpPr>
          <p:cNvPr id="81" name="Google Shape;81;p11"/>
          <p:cNvSpPr/>
          <p:nvPr/>
        </p:nvSpPr>
        <p:spPr>
          <a:xfrm>
            <a:off x="5056435" y="3485608"/>
            <a:ext cx="3630300" cy="8250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What are the outcomes of the feature, and which input classes will trigger them?</a:t>
            </a:r>
            <a:endParaRPr sz="1800"/>
          </a:p>
        </p:txBody>
      </p:sp>
      <p:sp>
        <p:nvSpPr>
          <p:cNvPr id="82" name="Google Shape;82;p11"/>
          <p:cNvSpPr/>
          <p:nvPr/>
        </p:nvSpPr>
        <p:spPr>
          <a:xfrm>
            <a:off x="5952126" y="4453179"/>
            <a:ext cx="2690100" cy="8250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Identify abstract classes of test cases. </a:t>
            </a:r>
            <a:endParaRPr sz="1800"/>
          </a:p>
        </p:txBody>
      </p:sp>
      <p:sp>
        <p:nvSpPr>
          <p:cNvPr id="83" name="Google Shape;83;p11"/>
          <p:cNvSpPr/>
          <p:nvPr/>
        </p:nvSpPr>
        <p:spPr>
          <a:xfrm>
            <a:off x="1836487" y="5400113"/>
            <a:ext cx="2690100" cy="8250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Instantiate concrete input/output pairs.</a:t>
            </a:r>
            <a:endParaRPr sz="1800"/>
          </a:p>
        </p:txBody>
      </p:sp>
      <p:sp>
        <p:nvSpPr>
          <p:cNvPr id="84" name="Google Shape;84;p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
                                        <p:tgtEl>
                                          <p:spTgt spid="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3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Constraint Example - Split</a:t>
            </a:r>
            <a:endParaRPr/>
          </a:p>
        </p:txBody>
      </p:sp>
      <p:sp>
        <p:nvSpPr>
          <p:cNvPr id="353" name="Google Shape;353;p38"/>
          <p:cNvSpPr txBox="1"/>
          <p:nvPr>
            <p:ph idx="1" type="body"/>
          </p:nvPr>
        </p:nvSpPr>
        <p:spPr>
          <a:xfrm>
            <a:off x="457200" y="1600200"/>
            <a:ext cx="8538600" cy="47223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latin typeface="Courier New"/>
                <a:ea typeface="Courier New"/>
                <a:cs typeface="Courier New"/>
                <a:sym typeface="Courier New"/>
              </a:rPr>
              <a:t>substr(string str, int index)</a:t>
            </a:r>
            <a:endParaRPr/>
          </a:p>
          <a:p>
            <a:pPr indent="0" lvl="0" marL="0" marR="0" rtl="0" algn="l">
              <a:lnSpc>
                <a:spcPct val="100000"/>
              </a:lnSpc>
              <a:spcBef>
                <a:spcPts val="600"/>
              </a:spcBef>
              <a:spcAft>
                <a:spcPts val="0"/>
              </a:spcAft>
              <a:buNone/>
            </a:pPr>
            <a:r>
              <a:t/>
            </a:r>
            <a:endParaRPr sz="1100"/>
          </a:p>
          <a:p>
            <a:pPr indent="0" lvl="0" marL="0" marR="0" rtl="0" algn="l">
              <a:lnSpc>
                <a:spcPct val="100000"/>
              </a:lnSpc>
              <a:spcBef>
                <a:spcPts val="600"/>
              </a:spcBef>
              <a:spcAft>
                <a:spcPts val="0"/>
              </a:spcAft>
              <a:buNone/>
            </a:pPr>
            <a:r>
              <a:rPr b="1" lang="en" sz="2400" u="sng"/>
              <a:t>Str length	</a:t>
            </a:r>
            <a:r>
              <a:rPr lang="en" sz="2400" u="sng"/>
              <a:t>							</a:t>
            </a:r>
            <a:r>
              <a:rPr b="1" lang="en" sz="2400" u="sng"/>
              <a:t>Input index</a:t>
            </a:r>
            <a:endParaRPr b="1" sz="2400" u="sng"/>
          </a:p>
          <a:p>
            <a:pPr indent="0" lvl="0" marL="0" marR="0" rtl="0" algn="l">
              <a:lnSpc>
                <a:spcPct val="100000"/>
              </a:lnSpc>
              <a:spcBef>
                <a:spcPts val="600"/>
              </a:spcBef>
              <a:spcAft>
                <a:spcPts val="0"/>
              </a:spcAft>
              <a:buNone/>
            </a:pPr>
            <a:r>
              <a:rPr lang="en" sz="2400"/>
              <a:t>length 0									value &lt;0</a:t>
            </a:r>
            <a:endParaRPr sz="2400"/>
          </a:p>
          <a:p>
            <a:pPr indent="0" lvl="0" marL="0" marR="0" rtl="0" algn="l">
              <a:lnSpc>
                <a:spcPct val="100000"/>
              </a:lnSpc>
              <a:spcBef>
                <a:spcPts val="600"/>
              </a:spcBef>
              <a:spcAft>
                <a:spcPts val="0"/>
              </a:spcAft>
              <a:buNone/>
            </a:pPr>
            <a:r>
              <a:rPr lang="en" sz="2400"/>
              <a:t>length 1									value = 0</a:t>
            </a:r>
            <a:endParaRPr sz="2400"/>
          </a:p>
          <a:p>
            <a:pPr indent="0" lvl="0" marL="0" marR="0" rtl="0" algn="l">
              <a:lnSpc>
                <a:spcPct val="100000"/>
              </a:lnSpc>
              <a:spcBef>
                <a:spcPts val="600"/>
              </a:spcBef>
              <a:spcAft>
                <a:spcPts val="0"/>
              </a:spcAft>
              <a:buNone/>
            </a:pPr>
            <a:r>
              <a:rPr lang="en" sz="2400"/>
              <a:t>length &gt;= 2								value = 1	</a:t>
            </a:r>
            <a:endParaRPr sz="2400"/>
          </a:p>
          <a:p>
            <a:pPr indent="0" lvl="0" marL="0" marR="0" rtl="0" algn="l">
              <a:lnSpc>
                <a:spcPct val="100000"/>
              </a:lnSpc>
              <a:spcBef>
                <a:spcPts val="600"/>
              </a:spcBef>
              <a:spcAft>
                <a:spcPts val="0"/>
              </a:spcAft>
              <a:buNone/>
            </a:pPr>
            <a:r>
              <a:rPr b="1" lang="en" sz="2400" u="sng"/>
              <a:t>Str contents </a:t>
            </a:r>
            <a:endParaRPr b="1" sz="2400" u="sng"/>
          </a:p>
          <a:p>
            <a:pPr indent="0" lvl="0" marL="0" marR="0" rtl="0" algn="l">
              <a:lnSpc>
                <a:spcPct val="100000"/>
              </a:lnSpc>
              <a:spcBef>
                <a:spcPts val="600"/>
              </a:spcBef>
              <a:spcAft>
                <a:spcPts val="0"/>
              </a:spcAft>
              <a:buNone/>
            </a:pPr>
            <a:r>
              <a:rPr lang="en" sz="2400"/>
              <a:t>contains special characters			value &gt; 1</a:t>
            </a:r>
            <a:endParaRPr sz="2400"/>
          </a:p>
          <a:p>
            <a:pPr indent="0" lvl="0" marL="0" marR="0" rtl="0" algn="l">
              <a:lnSpc>
                <a:spcPct val="100000"/>
              </a:lnSpc>
              <a:spcBef>
                <a:spcPts val="600"/>
              </a:spcBef>
              <a:spcAft>
                <a:spcPts val="0"/>
              </a:spcAft>
              <a:buNone/>
            </a:pPr>
            <a:r>
              <a:rPr lang="en" sz="2400"/>
              <a:t>contains lower case	only				value = MAXINT</a:t>
            </a:r>
            <a:endParaRPr sz="2400"/>
          </a:p>
          <a:p>
            <a:pPr indent="0" lvl="0" marL="0" marR="0" rtl="0" algn="l">
              <a:lnSpc>
                <a:spcPct val="100000"/>
              </a:lnSpc>
              <a:spcBef>
                <a:spcPts val="600"/>
              </a:spcBef>
              <a:spcAft>
                <a:spcPts val="0"/>
              </a:spcAft>
              <a:buNone/>
            </a:pPr>
            <a:r>
              <a:rPr lang="en" sz="2400"/>
              <a:t>contains mixed case</a:t>
            </a:r>
            <a:endParaRPr sz="2400"/>
          </a:p>
        </p:txBody>
      </p:sp>
      <p:sp>
        <p:nvSpPr>
          <p:cNvPr id="354" name="Google Shape;354;p38"/>
          <p:cNvSpPr/>
          <p:nvPr/>
        </p:nvSpPr>
        <p:spPr>
          <a:xfrm>
            <a:off x="1890150" y="3037775"/>
            <a:ext cx="1936200" cy="271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PROPERTY zeroLen</a:t>
            </a:r>
            <a:endParaRPr/>
          </a:p>
        </p:txBody>
      </p:sp>
      <p:sp>
        <p:nvSpPr>
          <p:cNvPr id="355" name="Google Shape;355;p38"/>
          <p:cNvSpPr/>
          <p:nvPr/>
        </p:nvSpPr>
        <p:spPr>
          <a:xfrm>
            <a:off x="4349975" y="4749025"/>
            <a:ext cx="1118700" cy="271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if !zeroLen</a:t>
            </a:r>
            <a:endParaRPr/>
          </a:p>
        </p:txBody>
      </p:sp>
      <p:sp>
        <p:nvSpPr>
          <p:cNvPr id="356" name="Google Shape;356;p38"/>
          <p:cNvSpPr/>
          <p:nvPr/>
        </p:nvSpPr>
        <p:spPr>
          <a:xfrm>
            <a:off x="7014600" y="3037775"/>
            <a:ext cx="951600" cy="271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ERROR</a:t>
            </a:r>
            <a:endParaRPr/>
          </a:p>
        </p:txBody>
      </p:sp>
      <p:sp>
        <p:nvSpPr>
          <p:cNvPr id="357" name="Google Shape;357;p38"/>
          <p:cNvSpPr/>
          <p:nvPr/>
        </p:nvSpPr>
        <p:spPr>
          <a:xfrm>
            <a:off x="7828125" y="5214800"/>
            <a:ext cx="951600" cy="271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SINGLE</a:t>
            </a:r>
            <a:endParaRPr/>
          </a:p>
        </p:txBody>
      </p:sp>
      <p:sp>
        <p:nvSpPr>
          <p:cNvPr id="358" name="Google Shape;358;p38"/>
          <p:cNvSpPr/>
          <p:nvPr/>
        </p:nvSpPr>
        <p:spPr>
          <a:xfrm>
            <a:off x="4349975" y="5157275"/>
            <a:ext cx="1118700" cy="271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if !zeroLen</a:t>
            </a:r>
            <a:endParaRPr/>
          </a:p>
        </p:txBody>
      </p:sp>
      <p:sp>
        <p:nvSpPr>
          <p:cNvPr id="359" name="Google Shape;359;p38"/>
          <p:cNvSpPr/>
          <p:nvPr/>
        </p:nvSpPr>
        <p:spPr>
          <a:xfrm>
            <a:off x="4349975" y="5565525"/>
            <a:ext cx="1118700" cy="271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if !zeroLen</a:t>
            </a:r>
            <a:endParaRPr/>
          </a:p>
        </p:txBody>
      </p:sp>
      <p:sp>
        <p:nvSpPr>
          <p:cNvPr id="360" name="Google Shape;360;p3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1"/>
                                        <p:tgtEl>
                                          <p:spTgt spid="355"/>
                                        </p:tgtEl>
                                      </p:cBhvr>
                                    </p:animEffect>
                                  </p:childTnLst>
                                </p:cTn>
                              </p:par>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
                                        <p:tgtEl>
                                          <p:spTgt spid="354"/>
                                        </p:tgtEl>
                                      </p:cBhvr>
                                    </p:animEffect>
                                  </p:childTnLst>
                                </p:cTn>
                              </p:par>
                              <p:par>
                                <p:cTn fill="hold" nodeType="with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
                                        <p:tgtEl>
                                          <p:spTgt spid="358"/>
                                        </p:tgtEl>
                                      </p:cBhvr>
                                    </p:animEffect>
                                  </p:childTnLst>
                                </p:cTn>
                              </p:par>
                              <p:par>
                                <p:cTn fill="hold" nodeType="withEffect" presetClass="entr" presetID="10" presetSubtype="0">
                                  <p:stCondLst>
                                    <p:cond delay="0"/>
                                  </p:stCondLst>
                                  <p:childTnLst>
                                    <p:set>
                                      <p:cBhvr>
                                        <p:cTn dur="1" fill="hold">
                                          <p:stCondLst>
                                            <p:cond delay="0"/>
                                          </p:stCondLst>
                                        </p:cTn>
                                        <p:tgtEl>
                                          <p:spTgt spid="359"/>
                                        </p:tgtEl>
                                        <p:attrNameLst>
                                          <p:attrName>style.visibility</p:attrName>
                                        </p:attrNameLst>
                                      </p:cBhvr>
                                      <p:to>
                                        <p:strVal val="visible"/>
                                      </p:to>
                                    </p:set>
                                    <p:animEffect filter="fade" transition="in">
                                      <p:cBhvr>
                                        <p:cTn dur="1"/>
                                        <p:tgtEl>
                                          <p:spTgt spid="3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
                                        <p:tgtEl>
                                          <p:spTgt spid="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
                                        <p:tgtEl>
                                          <p:spTgt spid="3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3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Constraints Example - Computer Customization</a:t>
            </a:r>
            <a:endParaRPr/>
          </a:p>
        </p:txBody>
      </p:sp>
      <p:sp>
        <p:nvSpPr>
          <p:cNvPr id="366" name="Google Shape;366;p39"/>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04800" lvl="0" marL="457200" marR="0" rtl="0" algn="l">
              <a:lnSpc>
                <a:spcPct val="100000"/>
              </a:lnSpc>
              <a:spcBef>
                <a:spcPts val="600"/>
              </a:spcBef>
              <a:spcAft>
                <a:spcPts val="0"/>
              </a:spcAft>
              <a:buClr>
                <a:schemeClr val="dk1"/>
              </a:buClr>
              <a:buSzPts val="1200"/>
              <a:buFont typeface="Arial"/>
              <a:buChar char="●"/>
            </a:pPr>
            <a:r>
              <a:rPr b="1" lang="en" sz="1200"/>
              <a:t>Model</a:t>
            </a:r>
            <a:endParaRPr b="1" sz="1200"/>
          </a:p>
          <a:p>
            <a:pPr indent="-304800" lvl="1" marL="914400" marR="0" rtl="0" algn="l">
              <a:lnSpc>
                <a:spcPct val="100000"/>
              </a:lnSpc>
              <a:spcBef>
                <a:spcPts val="0"/>
              </a:spcBef>
              <a:spcAft>
                <a:spcPts val="0"/>
              </a:spcAft>
              <a:buSzPts val="1200"/>
              <a:buChar char="○"/>
            </a:pPr>
            <a:r>
              <a:rPr lang="en" sz="1200"/>
              <a:t>Model number</a:t>
            </a:r>
            <a:endParaRPr sz="1200"/>
          </a:p>
          <a:p>
            <a:pPr indent="-304800" lvl="2" marL="1371600" marR="0" rtl="0" algn="l">
              <a:lnSpc>
                <a:spcPct val="100000"/>
              </a:lnSpc>
              <a:spcBef>
                <a:spcPts val="0"/>
              </a:spcBef>
              <a:spcAft>
                <a:spcPts val="0"/>
              </a:spcAft>
              <a:buSzPts val="1200"/>
              <a:buChar char="■"/>
            </a:pPr>
            <a:r>
              <a:rPr lang="en" sz="1200"/>
              <a:t>malformed </a:t>
            </a:r>
            <a:r>
              <a:rPr b="1" lang="en" sz="1200"/>
              <a:t>[error]</a:t>
            </a:r>
            <a:endParaRPr b="1" sz="1200"/>
          </a:p>
          <a:p>
            <a:pPr indent="-304800" lvl="2" marL="1371600" marR="0" rtl="0" algn="l">
              <a:lnSpc>
                <a:spcPct val="100000"/>
              </a:lnSpc>
              <a:spcBef>
                <a:spcPts val="0"/>
              </a:spcBef>
              <a:spcAft>
                <a:spcPts val="0"/>
              </a:spcAft>
              <a:buSzPts val="1200"/>
              <a:buChar char="■"/>
            </a:pPr>
            <a:r>
              <a:rPr lang="en" sz="1200"/>
              <a:t>not in database </a:t>
            </a:r>
            <a:r>
              <a:rPr b="1" lang="en" sz="1200"/>
              <a:t>[error]</a:t>
            </a:r>
            <a:endParaRPr sz="1200"/>
          </a:p>
          <a:p>
            <a:pPr indent="-304800" lvl="2" marL="1371600" marR="0" rtl="0" algn="l">
              <a:lnSpc>
                <a:spcPct val="100000"/>
              </a:lnSpc>
              <a:spcBef>
                <a:spcPts val="0"/>
              </a:spcBef>
              <a:spcAft>
                <a:spcPts val="0"/>
              </a:spcAft>
              <a:buSzPts val="1200"/>
              <a:buChar char="■"/>
            </a:pPr>
            <a:r>
              <a:rPr lang="en" sz="1200"/>
              <a:t>valid</a:t>
            </a:r>
            <a:endParaRPr sz="1200"/>
          </a:p>
          <a:p>
            <a:pPr indent="-304800" lvl="1" marL="914400" marR="0" rtl="0" algn="l">
              <a:lnSpc>
                <a:spcPct val="100000"/>
              </a:lnSpc>
              <a:spcBef>
                <a:spcPts val="0"/>
              </a:spcBef>
              <a:spcAft>
                <a:spcPts val="0"/>
              </a:spcAft>
              <a:buSzPts val="1200"/>
              <a:buChar char="○"/>
            </a:pPr>
            <a:r>
              <a:rPr lang="en" sz="1200"/>
              <a:t>Number of required slots</a:t>
            </a:r>
            <a:endParaRPr sz="1200"/>
          </a:p>
          <a:p>
            <a:pPr indent="-304800" lvl="2" marL="1371600" marR="0" rtl="0" algn="l">
              <a:lnSpc>
                <a:spcPct val="100000"/>
              </a:lnSpc>
              <a:spcBef>
                <a:spcPts val="0"/>
              </a:spcBef>
              <a:spcAft>
                <a:spcPts val="0"/>
              </a:spcAft>
              <a:buSzPts val="1200"/>
              <a:buChar char="■"/>
            </a:pPr>
            <a:r>
              <a:rPr lang="en" sz="1200"/>
              <a:t>0 </a:t>
            </a:r>
            <a:r>
              <a:rPr b="1" lang="en" sz="1200"/>
              <a:t>[single]</a:t>
            </a:r>
            <a:endParaRPr b="1" sz="1200"/>
          </a:p>
          <a:p>
            <a:pPr indent="-304800" lvl="2" marL="1371600" marR="0" rtl="0" algn="l">
              <a:lnSpc>
                <a:spcPct val="100000"/>
              </a:lnSpc>
              <a:spcBef>
                <a:spcPts val="0"/>
              </a:spcBef>
              <a:spcAft>
                <a:spcPts val="0"/>
              </a:spcAft>
              <a:buSzPts val="1200"/>
              <a:buChar char="■"/>
            </a:pPr>
            <a:r>
              <a:rPr lang="en" sz="1200"/>
              <a:t>1 </a:t>
            </a:r>
            <a:r>
              <a:rPr b="1" lang="en" sz="1200"/>
              <a:t>[property RSNE]</a:t>
            </a:r>
            <a:r>
              <a:rPr lang="en" sz="1200"/>
              <a:t> </a:t>
            </a:r>
            <a:r>
              <a:rPr b="1" lang="en" sz="1200"/>
              <a:t>[single]</a:t>
            </a:r>
            <a:endParaRPr sz="1200"/>
          </a:p>
          <a:p>
            <a:pPr indent="-304800" lvl="2" marL="1371600" marR="0" rtl="0" algn="l">
              <a:lnSpc>
                <a:spcPct val="100000"/>
              </a:lnSpc>
              <a:spcBef>
                <a:spcPts val="0"/>
              </a:spcBef>
              <a:spcAft>
                <a:spcPts val="0"/>
              </a:spcAft>
              <a:buSzPts val="1200"/>
              <a:buChar char="■"/>
            </a:pPr>
            <a:r>
              <a:rPr lang="en" sz="1200"/>
              <a:t>many </a:t>
            </a:r>
            <a:r>
              <a:rPr b="1" lang="en" sz="1200"/>
              <a:t>[property RSNE], [property RSMANY]</a:t>
            </a:r>
            <a:endParaRPr sz="1200"/>
          </a:p>
          <a:p>
            <a:pPr indent="-304800" lvl="1" marL="914400" marR="0" rtl="0" algn="l">
              <a:lnSpc>
                <a:spcPct val="100000"/>
              </a:lnSpc>
              <a:spcBef>
                <a:spcPts val="0"/>
              </a:spcBef>
              <a:spcAft>
                <a:spcPts val="0"/>
              </a:spcAft>
              <a:buSzPts val="1200"/>
              <a:buChar char="○"/>
            </a:pPr>
            <a:r>
              <a:rPr lang="en" sz="1200"/>
              <a:t>Number of optional slots</a:t>
            </a:r>
            <a:endParaRPr sz="1200"/>
          </a:p>
          <a:p>
            <a:pPr indent="-304800" lvl="2" marL="1371600" marR="0" rtl="0" algn="l">
              <a:lnSpc>
                <a:spcPct val="100000"/>
              </a:lnSpc>
              <a:spcBef>
                <a:spcPts val="0"/>
              </a:spcBef>
              <a:spcAft>
                <a:spcPts val="0"/>
              </a:spcAft>
              <a:buSzPts val="1200"/>
              <a:buChar char="■"/>
            </a:pPr>
            <a:r>
              <a:rPr lang="en" sz="1200"/>
              <a:t>0 </a:t>
            </a:r>
            <a:r>
              <a:rPr b="1" lang="en" sz="1200"/>
              <a:t>[single]</a:t>
            </a:r>
            <a:endParaRPr sz="1200"/>
          </a:p>
          <a:p>
            <a:pPr indent="-304800" lvl="2" marL="1371600" marR="0" rtl="0" algn="l">
              <a:lnSpc>
                <a:spcPct val="100000"/>
              </a:lnSpc>
              <a:spcBef>
                <a:spcPts val="0"/>
              </a:spcBef>
              <a:spcAft>
                <a:spcPts val="0"/>
              </a:spcAft>
              <a:buSzPts val="1200"/>
              <a:buChar char="■"/>
            </a:pPr>
            <a:r>
              <a:rPr lang="en" sz="1200"/>
              <a:t>1 </a:t>
            </a:r>
            <a:r>
              <a:rPr b="1" lang="en" sz="1200"/>
              <a:t>[property OSNE][single]</a:t>
            </a:r>
            <a:endParaRPr sz="1200"/>
          </a:p>
          <a:p>
            <a:pPr indent="-304800" lvl="2" marL="1371600" marR="0" rtl="0" algn="l">
              <a:lnSpc>
                <a:spcPct val="100000"/>
              </a:lnSpc>
              <a:spcBef>
                <a:spcPts val="0"/>
              </a:spcBef>
              <a:spcAft>
                <a:spcPts val="0"/>
              </a:spcAft>
              <a:buSzPts val="1200"/>
              <a:buChar char="■"/>
            </a:pPr>
            <a:r>
              <a:rPr lang="en" sz="1200"/>
              <a:t>many </a:t>
            </a:r>
            <a:r>
              <a:rPr b="1" lang="en" sz="1200"/>
              <a:t>[property OSNE], [property OSMANY]</a:t>
            </a:r>
            <a:endParaRPr sz="1200"/>
          </a:p>
          <a:p>
            <a:pPr indent="-304800" lvl="0" marL="457200" rtl="0" algn="l">
              <a:spcBef>
                <a:spcPts val="0"/>
              </a:spcBef>
              <a:spcAft>
                <a:spcPts val="0"/>
              </a:spcAft>
              <a:buSzPts val="1200"/>
              <a:buChar char="●"/>
            </a:pPr>
            <a:r>
              <a:rPr b="1" lang="en" sz="1200"/>
              <a:t>Product Database</a:t>
            </a:r>
            <a:endParaRPr b="1" sz="1200"/>
          </a:p>
          <a:p>
            <a:pPr indent="-304800" lvl="1" marL="914400" rtl="0" algn="l">
              <a:spcBef>
                <a:spcPts val="0"/>
              </a:spcBef>
              <a:spcAft>
                <a:spcPts val="0"/>
              </a:spcAft>
              <a:buSzPts val="1200"/>
              <a:buChar char="○"/>
            </a:pPr>
            <a:r>
              <a:rPr lang="en" sz="1200"/>
              <a:t>Number of models in database</a:t>
            </a:r>
            <a:endParaRPr sz="1200"/>
          </a:p>
          <a:p>
            <a:pPr indent="-304800" lvl="2" marL="1371600" rtl="0" algn="l">
              <a:spcBef>
                <a:spcPts val="0"/>
              </a:spcBef>
              <a:spcAft>
                <a:spcPts val="0"/>
              </a:spcAft>
              <a:buSzPts val="1200"/>
              <a:buChar char="■"/>
            </a:pPr>
            <a:r>
              <a:rPr lang="en" sz="1200"/>
              <a:t>0 </a:t>
            </a:r>
            <a:r>
              <a:rPr b="1" lang="en" sz="1200"/>
              <a:t>[error]</a:t>
            </a:r>
            <a:endParaRPr sz="1200"/>
          </a:p>
          <a:p>
            <a:pPr indent="-304800" lvl="2" marL="1371600" rtl="0" algn="l">
              <a:spcBef>
                <a:spcPts val="0"/>
              </a:spcBef>
              <a:spcAft>
                <a:spcPts val="0"/>
              </a:spcAft>
              <a:buSzPts val="1200"/>
              <a:buChar char="■"/>
            </a:pPr>
            <a:r>
              <a:rPr lang="en" sz="1200"/>
              <a:t>1 </a:t>
            </a:r>
            <a:r>
              <a:rPr b="1" lang="en" sz="1200"/>
              <a:t>[single]</a:t>
            </a:r>
            <a:endParaRPr sz="1200"/>
          </a:p>
          <a:p>
            <a:pPr indent="-304800" lvl="2" marL="1371600" rtl="0" algn="l">
              <a:spcBef>
                <a:spcPts val="0"/>
              </a:spcBef>
              <a:spcAft>
                <a:spcPts val="0"/>
              </a:spcAft>
              <a:buSzPts val="1200"/>
              <a:buChar char="■"/>
            </a:pPr>
            <a:r>
              <a:rPr lang="en" sz="1200"/>
              <a:t>many</a:t>
            </a:r>
            <a:endParaRPr sz="1200"/>
          </a:p>
          <a:p>
            <a:pPr indent="-304800" lvl="1" marL="914400" rtl="0" algn="l">
              <a:spcBef>
                <a:spcPts val="0"/>
              </a:spcBef>
              <a:spcAft>
                <a:spcPts val="0"/>
              </a:spcAft>
              <a:buSzPts val="1200"/>
              <a:buChar char="○"/>
            </a:pPr>
            <a:r>
              <a:rPr lang="en" sz="1200"/>
              <a:t>Number of components in database</a:t>
            </a:r>
            <a:endParaRPr sz="1200"/>
          </a:p>
          <a:p>
            <a:pPr indent="-304800" lvl="2" marL="1371600" rtl="0" algn="l">
              <a:spcBef>
                <a:spcPts val="0"/>
              </a:spcBef>
              <a:spcAft>
                <a:spcPts val="0"/>
              </a:spcAft>
              <a:buSzPts val="1200"/>
              <a:buChar char="■"/>
            </a:pPr>
            <a:r>
              <a:rPr lang="en" sz="1200"/>
              <a:t>0 </a:t>
            </a:r>
            <a:r>
              <a:rPr b="1" lang="en" sz="1200"/>
              <a:t>[error]</a:t>
            </a:r>
            <a:endParaRPr sz="1200"/>
          </a:p>
          <a:p>
            <a:pPr indent="-304800" lvl="2" marL="1371600" rtl="0" algn="l">
              <a:spcBef>
                <a:spcPts val="0"/>
              </a:spcBef>
              <a:spcAft>
                <a:spcPts val="0"/>
              </a:spcAft>
              <a:buSzPts val="1200"/>
              <a:buChar char="■"/>
            </a:pPr>
            <a:r>
              <a:rPr lang="en" sz="1200"/>
              <a:t>1 </a:t>
            </a:r>
            <a:r>
              <a:rPr b="1" lang="en" sz="1200"/>
              <a:t>[single]</a:t>
            </a:r>
            <a:endParaRPr sz="1200"/>
          </a:p>
          <a:p>
            <a:pPr indent="-304800" lvl="2" marL="1371600" rtl="0" algn="l">
              <a:spcBef>
                <a:spcPts val="0"/>
              </a:spcBef>
              <a:spcAft>
                <a:spcPts val="0"/>
              </a:spcAft>
              <a:buSzPts val="1200"/>
              <a:buChar char="■"/>
            </a:pPr>
            <a:r>
              <a:rPr lang="en" sz="1200"/>
              <a:t>many</a:t>
            </a:r>
            <a:endParaRPr sz="1200"/>
          </a:p>
        </p:txBody>
      </p:sp>
      <p:sp>
        <p:nvSpPr>
          <p:cNvPr id="367" name="Google Shape;367;p39"/>
          <p:cNvSpPr txBox="1"/>
          <p:nvPr>
            <p:ph idx="2" type="body"/>
          </p:nvPr>
        </p:nvSpPr>
        <p:spPr>
          <a:xfrm>
            <a:off x="3974375" y="1600200"/>
            <a:ext cx="4646400" cy="49677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SzPts val="1200"/>
              <a:buChar char="●"/>
            </a:pPr>
            <a:r>
              <a:rPr b="1" lang="en" sz="1200"/>
              <a:t>Components</a:t>
            </a:r>
            <a:endParaRPr b="1" sz="1200"/>
          </a:p>
          <a:p>
            <a:pPr indent="-304800" lvl="1" marL="914400" rtl="0" algn="l">
              <a:spcBef>
                <a:spcPts val="0"/>
              </a:spcBef>
              <a:spcAft>
                <a:spcPts val="0"/>
              </a:spcAft>
              <a:buSzPts val="1200"/>
              <a:buChar char="○"/>
            </a:pPr>
            <a:r>
              <a:rPr lang="en" sz="1200"/>
              <a:t>Correspondence of selection with model slots</a:t>
            </a:r>
            <a:endParaRPr sz="1200"/>
          </a:p>
          <a:p>
            <a:pPr indent="-304800" lvl="2" marL="1371600" rtl="0" algn="l">
              <a:spcBef>
                <a:spcPts val="0"/>
              </a:spcBef>
              <a:spcAft>
                <a:spcPts val="0"/>
              </a:spcAft>
              <a:buSzPts val="1200"/>
              <a:buChar char="■"/>
            </a:pPr>
            <a:r>
              <a:rPr lang="en" sz="1200"/>
              <a:t>omitted slots </a:t>
            </a:r>
            <a:r>
              <a:rPr b="1" lang="en" sz="1200"/>
              <a:t>[error]</a:t>
            </a:r>
            <a:endParaRPr sz="1200"/>
          </a:p>
          <a:p>
            <a:pPr indent="-304800" lvl="2" marL="1371600" rtl="0" algn="l">
              <a:spcBef>
                <a:spcPts val="0"/>
              </a:spcBef>
              <a:spcAft>
                <a:spcPts val="0"/>
              </a:spcAft>
              <a:buSzPts val="1200"/>
              <a:buChar char="■"/>
            </a:pPr>
            <a:r>
              <a:rPr lang="en" sz="1200"/>
              <a:t>extra slots </a:t>
            </a:r>
            <a:r>
              <a:rPr b="1" lang="en" sz="1200"/>
              <a:t>[error]</a:t>
            </a:r>
            <a:endParaRPr sz="1200"/>
          </a:p>
          <a:p>
            <a:pPr indent="-304800" lvl="2" marL="1371600" rtl="0" algn="l">
              <a:spcBef>
                <a:spcPts val="0"/>
              </a:spcBef>
              <a:spcAft>
                <a:spcPts val="0"/>
              </a:spcAft>
              <a:buSzPts val="1200"/>
              <a:buChar char="■"/>
            </a:pPr>
            <a:r>
              <a:rPr lang="en" sz="1200"/>
              <a:t>mismatched slots </a:t>
            </a:r>
            <a:r>
              <a:rPr b="1" lang="en" sz="1200"/>
              <a:t>[error]</a:t>
            </a:r>
            <a:endParaRPr sz="1200"/>
          </a:p>
          <a:p>
            <a:pPr indent="-304800" lvl="2" marL="1371600" rtl="0" algn="l">
              <a:spcBef>
                <a:spcPts val="0"/>
              </a:spcBef>
              <a:spcAft>
                <a:spcPts val="0"/>
              </a:spcAft>
              <a:buSzPts val="1200"/>
              <a:buChar char="■"/>
            </a:pPr>
            <a:r>
              <a:rPr lang="en" sz="1200"/>
              <a:t>complete correspondence</a:t>
            </a:r>
            <a:endParaRPr sz="1200"/>
          </a:p>
          <a:p>
            <a:pPr indent="-304800" lvl="1" marL="914400" rtl="0" algn="l">
              <a:spcBef>
                <a:spcPts val="0"/>
              </a:spcBef>
              <a:spcAft>
                <a:spcPts val="0"/>
              </a:spcAft>
              <a:buSzPts val="1200"/>
              <a:buChar char="○"/>
            </a:pPr>
            <a:r>
              <a:rPr lang="en" sz="1200"/>
              <a:t>Number of required components with non-empty selections</a:t>
            </a:r>
            <a:endParaRPr sz="1200"/>
          </a:p>
          <a:p>
            <a:pPr indent="-304800" lvl="2" marL="1371600" rtl="0" algn="l">
              <a:spcBef>
                <a:spcPts val="0"/>
              </a:spcBef>
              <a:spcAft>
                <a:spcPts val="0"/>
              </a:spcAft>
              <a:buSzPts val="1200"/>
              <a:buChar char="■"/>
            </a:pPr>
            <a:r>
              <a:rPr lang="en" sz="1200"/>
              <a:t>0 </a:t>
            </a:r>
            <a:r>
              <a:rPr b="1" lang="en" sz="1200"/>
              <a:t>[if RSNE] [error]</a:t>
            </a:r>
            <a:endParaRPr sz="1200"/>
          </a:p>
          <a:p>
            <a:pPr indent="-304800" lvl="2" marL="1371600" rtl="0" algn="l">
              <a:spcBef>
                <a:spcPts val="0"/>
              </a:spcBef>
              <a:spcAft>
                <a:spcPts val="0"/>
              </a:spcAft>
              <a:buSzPts val="1200"/>
              <a:buChar char="■"/>
            </a:pPr>
            <a:r>
              <a:rPr lang="en" sz="1200"/>
              <a:t>&lt; number required </a:t>
            </a:r>
            <a:r>
              <a:rPr b="1" lang="en" sz="1200"/>
              <a:t>[if RSNE] [error]</a:t>
            </a:r>
            <a:endParaRPr sz="1200"/>
          </a:p>
          <a:p>
            <a:pPr indent="-304800" lvl="2" marL="1371600" rtl="0" algn="l">
              <a:spcBef>
                <a:spcPts val="0"/>
              </a:spcBef>
              <a:spcAft>
                <a:spcPts val="0"/>
              </a:spcAft>
              <a:buSzPts val="1200"/>
              <a:buChar char="■"/>
            </a:pPr>
            <a:r>
              <a:rPr lang="en" sz="1200"/>
              <a:t>= number required </a:t>
            </a:r>
            <a:r>
              <a:rPr b="1" lang="en" sz="1200"/>
              <a:t>[if RSMANY]</a:t>
            </a:r>
            <a:endParaRPr sz="1200"/>
          </a:p>
          <a:p>
            <a:pPr indent="-304800" lvl="1" marL="914400" rtl="0" algn="l">
              <a:spcBef>
                <a:spcPts val="0"/>
              </a:spcBef>
              <a:spcAft>
                <a:spcPts val="0"/>
              </a:spcAft>
              <a:buSzPts val="1200"/>
              <a:buChar char="○"/>
            </a:pPr>
            <a:r>
              <a:rPr lang="en" sz="1200"/>
              <a:t>Number of optional components with non-empty selections</a:t>
            </a:r>
            <a:endParaRPr sz="1200"/>
          </a:p>
          <a:p>
            <a:pPr indent="-304800" lvl="2" marL="1371600" rtl="0" algn="l">
              <a:spcBef>
                <a:spcPts val="0"/>
              </a:spcBef>
              <a:spcAft>
                <a:spcPts val="0"/>
              </a:spcAft>
              <a:buSzPts val="1200"/>
              <a:buChar char="■"/>
            </a:pPr>
            <a:r>
              <a:rPr lang="en" sz="1200"/>
              <a:t>0 </a:t>
            </a:r>
            <a:endParaRPr sz="1200"/>
          </a:p>
          <a:p>
            <a:pPr indent="-304800" lvl="2" marL="1371600" rtl="0" algn="l">
              <a:spcBef>
                <a:spcPts val="0"/>
              </a:spcBef>
              <a:spcAft>
                <a:spcPts val="0"/>
              </a:spcAft>
              <a:buSzPts val="1200"/>
              <a:buChar char="■"/>
            </a:pPr>
            <a:r>
              <a:rPr lang="en" sz="1200"/>
              <a:t>&lt; number optional </a:t>
            </a:r>
            <a:r>
              <a:rPr b="1" lang="en" sz="1200"/>
              <a:t>[if OSNE]</a:t>
            </a:r>
            <a:endParaRPr b="1" sz="1200"/>
          </a:p>
          <a:p>
            <a:pPr indent="-304800" lvl="2" marL="1371600" rtl="0" algn="l">
              <a:spcBef>
                <a:spcPts val="0"/>
              </a:spcBef>
              <a:spcAft>
                <a:spcPts val="0"/>
              </a:spcAft>
              <a:buSzPts val="1200"/>
              <a:buChar char="■"/>
            </a:pPr>
            <a:r>
              <a:rPr lang="en" sz="1200"/>
              <a:t>= number optional </a:t>
            </a:r>
            <a:r>
              <a:rPr b="1" lang="en" sz="1200"/>
              <a:t>[if OSMANY]</a:t>
            </a:r>
            <a:endParaRPr sz="1200"/>
          </a:p>
          <a:p>
            <a:pPr indent="-304800" lvl="1" marL="914400" rtl="0" algn="l">
              <a:spcBef>
                <a:spcPts val="0"/>
              </a:spcBef>
              <a:spcAft>
                <a:spcPts val="0"/>
              </a:spcAft>
              <a:buSzPts val="1200"/>
              <a:buChar char="○"/>
            </a:pPr>
            <a:r>
              <a:rPr lang="en" sz="1200"/>
              <a:t>Selected components for required (optional) slots</a:t>
            </a:r>
            <a:endParaRPr sz="1200"/>
          </a:p>
          <a:p>
            <a:pPr indent="-304800" lvl="2" marL="1371600" rtl="0" algn="l">
              <a:spcBef>
                <a:spcPts val="0"/>
              </a:spcBef>
              <a:spcAft>
                <a:spcPts val="0"/>
              </a:spcAft>
              <a:buSzPts val="1200"/>
              <a:buChar char="■"/>
            </a:pPr>
            <a:r>
              <a:rPr lang="en" sz="1200"/>
              <a:t>some default </a:t>
            </a:r>
            <a:r>
              <a:rPr b="1" lang="en" sz="1200"/>
              <a:t>[single]</a:t>
            </a:r>
            <a:endParaRPr sz="1200"/>
          </a:p>
          <a:p>
            <a:pPr indent="-304800" lvl="2" marL="1371600" rtl="0" algn="l">
              <a:spcBef>
                <a:spcPts val="0"/>
              </a:spcBef>
              <a:spcAft>
                <a:spcPts val="0"/>
              </a:spcAft>
              <a:buSzPts val="1200"/>
              <a:buChar char="■"/>
            </a:pPr>
            <a:r>
              <a:rPr lang="en" sz="1200"/>
              <a:t>all valid</a:t>
            </a:r>
            <a:endParaRPr sz="1200"/>
          </a:p>
          <a:p>
            <a:pPr indent="-304800" lvl="2" marL="1371600" rtl="0" algn="l">
              <a:spcBef>
                <a:spcPts val="0"/>
              </a:spcBef>
              <a:spcAft>
                <a:spcPts val="0"/>
              </a:spcAft>
              <a:buSzPts val="1200"/>
              <a:buChar char="■"/>
            </a:pPr>
            <a:r>
              <a:rPr lang="en" sz="1200"/>
              <a:t>&gt;= 1 incompatible with slot</a:t>
            </a:r>
            <a:endParaRPr sz="1200"/>
          </a:p>
          <a:p>
            <a:pPr indent="-304800" lvl="2" marL="1371600" rtl="0" algn="l">
              <a:spcBef>
                <a:spcPts val="0"/>
              </a:spcBef>
              <a:spcAft>
                <a:spcPts val="0"/>
              </a:spcAft>
              <a:buSzPts val="1200"/>
              <a:buChar char="■"/>
            </a:pPr>
            <a:r>
              <a:rPr lang="en" sz="1200"/>
              <a:t>&gt;= 1 incompatible with another component</a:t>
            </a:r>
            <a:endParaRPr sz="1200"/>
          </a:p>
          <a:p>
            <a:pPr indent="-304800" lvl="2" marL="1371600" rtl="0" algn="l">
              <a:spcBef>
                <a:spcPts val="0"/>
              </a:spcBef>
              <a:spcAft>
                <a:spcPts val="0"/>
              </a:spcAft>
              <a:buSzPts val="1200"/>
              <a:buChar char="■"/>
            </a:pPr>
            <a:r>
              <a:rPr lang="en" sz="1200"/>
              <a:t>&gt;= 1 not in database </a:t>
            </a:r>
            <a:r>
              <a:rPr b="1" lang="en" sz="1200"/>
              <a:t>[error]</a:t>
            </a:r>
            <a:endParaRPr sz="1200"/>
          </a:p>
          <a:p>
            <a:pPr indent="0" lvl="0" marL="0" rtl="0" algn="l">
              <a:spcBef>
                <a:spcPts val="600"/>
              </a:spcBef>
              <a:spcAft>
                <a:spcPts val="0"/>
              </a:spcAft>
              <a:buNone/>
            </a:pPr>
            <a:r>
              <a:t/>
            </a:r>
            <a:endParaRPr sz="1200"/>
          </a:p>
        </p:txBody>
      </p:sp>
      <p:sp>
        <p:nvSpPr>
          <p:cNvPr id="368" name="Google Shape;368;p39"/>
          <p:cNvSpPr/>
          <p:nvPr/>
        </p:nvSpPr>
        <p:spPr>
          <a:xfrm>
            <a:off x="1847200" y="2133825"/>
            <a:ext cx="1497000" cy="191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9"/>
          <p:cNvSpPr/>
          <p:nvPr/>
        </p:nvSpPr>
        <p:spPr>
          <a:xfrm>
            <a:off x="5432700" y="3423300"/>
            <a:ext cx="2034600" cy="191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9"/>
          <p:cNvSpPr/>
          <p:nvPr/>
        </p:nvSpPr>
        <p:spPr>
          <a:xfrm>
            <a:off x="1847200" y="3041100"/>
            <a:ext cx="1422600" cy="191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9"/>
          <p:cNvSpPr/>
          <p:nvPr/>
        </p:nvSpPr>
        <p:spPr>
          <a:xfrm>
            <a:off x="1921575" y="3232200"/>
            <a:ext cx="1691700" cy="191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9"/>
          <p:cNvSpPr/>
          <p:nvPr/>
        </p:nvSpPr>
        <p:spPr>
          <a:xfrm>
            <a:off x="1884400" y="3948375"/>
            <a:ext cx="1422600" cy="191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9"/>
          <p:cNvSpPr/>
          <p:nvPr/>
        </p:nvSpPr>
        <p:spPr>
          <a:xfrm>
            <a:off x="1921600" y="4139475"/>
            <a:ext cx="1691700" cy="191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9"/>
          <p:cNvSpPr/>
          <p:nvPr/>
        </p:nvSpPr>
        <p:spPr>
          <a:xfrm>
            <a:off x="5380300" y="4330575"/>
            <a:ext cx="2034600" cy="191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9"/>
          <p:cNvSpPr/>
          <p:nvPr/>
        </p:nvSpPr>
        <p:spPr>
          <a:xfrm>
            <a:off x="1847200" y="5046750"/>
            <a:ext cx="838500" cy="191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
                                        <p:tgtEl>
                                          <p:spTgt spid="3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
                                        <p:tgtEl>
                                          <p:spTgt spid="370"/>
                                        </p:tgtEl>
                                      </p:cBhvr>
                                    </p:animEffect>
                                  </p:childTnLst>
                                </p:cTn>
                              </p:par>
                              <p:par>
                                <p:cTn fill="hold" nodeType="with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
                                        <p:tgtEl>
                                          <p:spTgt spid="3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
                                        <p:tgtEl>
                                          <p:spTgt spid="372"/>
                                        </p:tgtEl>
                                      </p:cBhvr>
                                    </p:animEffect>
                                  </p:childTnLst>
                                </p:cTn>
                              </p:par>
                              <p:par>
                                <p:cTn fill="hold" nodeType="with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1"/>
                                        <p:tgtEl>
                                          <p:spTgt spid="369"/>
                                        </p:tgtEl>
                                      </p:cBhvr>
                                    </p:animEffect>
                                  </p:childTnLst>
                                </p:cTn>
                              </p:par>
                              <p:par>
                                <p:cTn fill="hold" nodeType="withEffect" presetClass="entr" presetID="10" presetSubtype="0">
                                  <p:stCondLst>
                                    <p:cond delay="0"/>
                                  </p:stCondLst>
                                  <p:childTnLst>
                                    <p:set>
                                      <p:cBhvr>
                                        <p:cTn dur="1" fill="hold">
                                          <p:stCondLst>
                                            <p:cond delay="0"/>
                                          </p:stCondLst>
                                        </p:cTn>
                                        <p:tgtEl>
                                          <p:spTgt spid="374"/>
                                        </p:tgtEl>
                                        <p:attrNameLst>
                                          <p:attrName>style.visibility</p:attrName>
                                        </p:attrNameLst>
                                      </p:cBhvr>
                                      <p:to>
                                        <p:strVal val="visible"/>
                                      </p:to>
                                    </p:set>
                                    <p:animEffect filter="fade" transition="in">
                                      <p:cBhvr>
                                        <p:cTn dur="1"/>
                                        <p:tgtEl>
                                          <p:spTgt spid="3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
                                        <p:tgtEl>
                                          <p:spTgt spid="3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0" name="Shape 380"/>
        <p:cNvGrpSpPr/>
        <p:nvPr/>
      </p:nvGrpSpPr>
      <p:grpSpPr>
        <a:xfrm>
          <a:off x="0" y="0"/>
          <a:ext cx="0" cy="0"/>
          <a:chOff x="0" y="0"/>
          <a:chExt cx="0" cy="0"/>
        </a:xfrm>
      </p:grpSpPr>
      <p:sp>
        <p:nvSpPr>
          <p:cNvPr id="381" name="Google Shape;381;p4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Generate Test Cases</a:t>
            </a:r>
            <a:endParaRPr/>
          </a:p>
        </p:txBody>
      </p:sp>
      <p:sp>
        <p:nvSpPr>
          <p:cNvPr id="382" name="Google Shape;382;p40"/>
          <p:cNvSpPr/>
          <p:nvPr/>
        </p:nvSpPr>
        <p:spPr>
          <a:xfrm>
            <a:off x="780425" y="1905525"/>
            <a:ext cx="2094300" cy="705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Generate Test Case Specifications</a:t>
            </a:r>
            <a:endParaRPr b="1"/>
          </a:p>
        </p:txBody>
      </p:sp>
      <p:sp>
        <p:nvSpPr>
          <p:cNvPr id="383" name="Google Shape;383;p40"/>
          <p:cNvSpPr/>
          <p:nvPr/>
        </p:nvSpPr>
        <p:spPr>
          <a:xfrm>
            <a:off x="2028825" y="2896175"/>
            <a:ext cx="2094300" cy="705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Generate Test Cases</a:t>
            </a:r>
            <a:endParaRPr b="1" sz="1800"/>
          </a:p>
        </p:txBody>
      </p:sp>
      <p:cxnSp>
        <p:nvCxnSpPr>
          <p:cNvPr id="384" name="Google Shape;384;p40"/>
          <p:cNvCxnSpPr/>
          <p:nvPr/>
        </p:nvCxnSpPr>
        <p:spPr>
          <a:xfrm>
            <a:off x="1290225" y="2610825"/>
            <a:ext cx="738600" cy="591900"/>
          </a:xfrm>
          <a:prstGeom prst="straightConnector1">
            <a:avLst/>
          </a:prstGeom>
          <a:noFill/>
          <a:ln cap="flat" cmpd="sng" w="19050">
            <a:solidFill>
              <a:schemeClr val="dk2"/>
            </a:solidFill>
            <a:prstDash val="solid"/>
            <a:round/>
            <a:headEnd len="med" w="med" type="none"/>
            <a:tailEnd len="med" w="med" type="triangle"/>
          </a:ln>
        </p:spPr>
      </p:cxnSp>
      <p:sp>
        <p:nvSpPr>
          <p:cNvPr id="385" name="Google Shape;385;p40"/>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latin typeface="Courier New"/>
                <a:ea typeface="Courier New"/>
                <a:cs typeface="Courier New"/>
                <a:sym typeface="Courier New"/>
              </a:rPr>
              <a:t>substr(string str, int index)</a:t>
            </a:r>
            <a:endParaRPr/>
          </a:p>
          <a:p>
            <a:pPr indent="0" lvl="0" marL="0" rtl="0" algn="l">
              <a:spcBef>
                <a:spcPts val="600"/>
              </a:spcBef>
              <a:spcAft>
                <a:spcPts val="0"/>
              </a:spcAft>
              <a:buNone/>
            </a:pPr>
            <a:r>
              <a:t/>
            </a:r>
            <a:endParaRPr sz="2000"/>
          </a:p>
          <a:p>
            <a:pPr indent="0" lvl="0" marL="0" rtl="0" algn="l">
              <a:spcBef>
                <a:spcPts val="600"/>
              </a:spcBef>
              <a:spcAft>
                <a:spcPts val="0"/>
              </a:spcAft>
              <a:buNone/>
            </a:pPr>
            <a:r>
              <a:rPr lang="en" sz="2000"/>
              <a:t>Specification: </a:t>
            </a:r>
            <a:endParaRPr sz="2000"/>
          </a:p>
          <a:p>
            <a:pPr indent="0" lvl="0" marL="0" rtl="0" algn="l">
              <a:spcBef>
                <a:spcPts val="600"/>
              </a:spcBef>
              <a:spcAft>
                <a:spcPts val="0"/>
              </a:spcAft>
              <a:buNone/>
            </a:pPr>
            <a:r>
              <a:rPr lang="en" sz="2000">
                <a:latin typeface="Courier New"/>
                <a:ea typeface="Courier New"/>
                <a:cs typeface="Courier New"/>
                <a:sym typeface="Courier New"/>
              </a:rPr>
              <a:t>str:</a:t>
            </a:r>
            <a:r>
              <a:rPr lang="en" sz="2000"/>
              <a:t> length &gt;=2, contains special characters</a:t>
            </a:r>
            <a:endParaRPr sz="2000"/>
          </a:p>
          <a:p>
            <a:pPr indent="0" lvl="0" marL="0" rtl="0" algn="l">
              <a:spcBef>
                <a:spcPts val="600"/>
              </a:spcBef>
              <a:spcAft>
                <a:spcPts val="0"/>
              </a:spcAft>
              <a:buNone/>
            </a:pPr>
            <a:r>
              <a:rPr lang="en" sz="2000">
                <a:latin typeface="Courier New"/>
                <a:ea typeface="Courier New"/>
                <a:cs typeface="Courier New"/>
                <a:sym typeface="Courier New"/>
              </a:rPr>
              <a:t>index:</a:t>
            </a:r>
            <a:r>
              <a:rPr lang="en" sz="2000"/>
              <a:t> value &gt; 0</a:t>
            </a:r>
            <a:endParaRPr sz="2000"/>
          </a:p>
          <a:p>
            <a:pPr indent="0" lvl="0" marL="0" rtl="0" algn="l">
              <a:spcBef>
                <a:spcPts val="600"/>
              </a:spcBef>
              <a:spcAft>
                <a:spcPts val="0"/>
              </a:spcAft>
              <a:buNone/>
            </a:pPr>
            <a:r>
              <a:t/>
            </a:r>
            <a:endParaRPr sz="2000"/>
          </a:p>
          <a:p>
            <a:pPr indent="0" lvl="0" marL="0" rtl="0" algn="l">
              <a:spcBef>
                <a:spcPts val="600"/>
              </a:spcBef>
              <a:spcAft>
                <a:spcPts val="0"/>
              </a:spcAft>
              <a:buNone/>
            </a:pPr>
            <a:r>
              <a:rPr lang="en" sz="2000"/>
              <a:t>Test Case:</a:t>
            </a:r>
            <a:endParaRPr sz="2000"/>
          </a:p>
          <a:p>
            <a:pPr indent="0" lvl="0" marL="0" rtl="0" algn="l">
              <a:spcBef>
                <a:spcPts val="600"/>
              </a:spcBef>
              <a:spcAft>
                <a:spcPts val="0"/>
              </a:spcAft>
              <a:buNone/>
            </a:pPr>
            <a:r>
              <a:rPr lang="en" sz="2000">
                <a:latin typeface="Courier New"/>
                <a:ea typeface="Courier New"/>
                <a:cs typeface="Courier New"/>
                <a:sym typeface="Courier New"/>
              </a:rPr>
              <a:t>str</a:t>
            </a:r>
            <a:r>
              <a:rPr lang="en" sz="2000"/>
              <a:t> = “ABCC!\n\t7”</a:t>
            </a:r>
            <a:endParaRPr sz="2000"/>
          </a:p>
          <a:p>
            <a:pPr indent="0" lvl="0" marL="0" rtl="0" algn="l">
              <a:spcBef>
                <a:spcPts val="600"/>
              </a:spcBef>
              <a:spcAft>
                <a:spcPts val="0"/>
              </a:spcAft>
              <a:buNone/>
            </a:pPr>
            <a:r>
              <a:rPr lang="en" sz="2000">
                <a:latin typeface="Courier New"/>
                <a:ea typeface="Courier New"/>
                <a:cs typeface="Courier New"/>
                <a:sym typeface="Courier New"/>
              </a:rPr>
              <a:t>index</a:t>
            </a:r>
            <a:r>
              <a:rPr lang="en" sz="2000"/>
              <a:t>= 5</a:t>
            </a:r>
            <a:endParaRPr sz="2000"/>
          </a:p>
          <a:p>
            <a:pPr indent="0" lvl="0" marL="0" rtl="0" algn="l">
              <a:spcBef>
                <a:spcPts val="600"/>
              </a:spcBef>
              <a:spcAft>
                <a:spcPts val="0"/>
              </a:spcAft>
              <a:buNone/>
            </a:pPr>
            <a:r>
              <a:t/>
            </a:r>
            <a:endParaRPr sz="2000"/>
          </a:p>
        </p:txBody>
      </p:sp>
      <p:sp>
        <p:nvSpPr>
          <p:cNvPr id="386" name="Google Shape;386;p4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4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Boundary Values</a:t>
            </a:r>
            <a:endParaRPr/>
          </a:p>
        </p:txBody>
      </p:sp>
      <p:sp>
        <p:nvSpPr>
          <p:cNvPr id="392" name="Google Shape;392;p41"/>
          <p:cNvSpPr txBox="1"/>
          <p:nvPr>
            <p:ph idx="1" type="body"/>
          </p:nvPr>
        </p:nvSpPr>
        <p:spPr>
          <a:xfrm>
            <a:off x="457200" y="1600200"/>
            <a:ext cx="43020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Basic Idea:</a:t>
            </a:r>
            <a:endParaRPr/>
          </a:p>
          <a:p>
            <a:pPr indent="-419100" lvl="0" marL="457200" marR="0" rtl="0" algn="l">
              <a:lnSpc>
                <a:spcPct val="100000"/>
              </a:lnSpc>
              <a:spcBef>
                <a:spcPts val="600"/>
              </a:spcBef>
              <a:spcAft>
                <a:spcPts val="0"/>
              </a:spcAft>
              <a:buSzPts val="3000"/>
              <a:buChar char="●"/>
            </a:pPr>
            <a:r>
              <a:rPr lang="en"/>
              <a:t>Errors tend to occur at the boundary of a partition.</a:t>
            </a:r>
            <a:endParaRPr/>
          </a:p>
          <a:p>
            <a:pPr indent="-419100" lvl="0" marL="457200" marR="0" rtl="0" algn="l">
              <a:lnSpc>
                <a:spcPct val="100000"/>
              </a:lnSpc>
              <a:spcBef>
                <a:spcPts val="0"/>
              </a:spcBef>
              <a:spcAft>
                <a:spcPts val="0"/>
              </a:spcAft>
              <a:buSzPts val="3000"/>
              <a:buChar char="●"/>
            </a:pPr>
            <a:r>
              <a:rPr lang="en"/>
              <a:t>Remember to select inputs from those boundaries.</a:t>
            </a:r>
            <a:endParaRPr/>
          </a:p>
        </p:txBody>
      </p:sp>
      <p:sp>
        <p:nvSpPr>
          <p:cNvPr id="393" name="Google Shape;393;p41"/>
          <p:cNvSpPr/>
          <p:nvPr/>
        </p:nvSpPr>
        <p:spPr>
          <a:xfrm>
            <a:off x="4715700" y="1812900"/>
            <a:ext cx="3767100" cy="4066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41"/>
          <p:cNvSpPr/>
          <p:nvPr/>
        </p:nvSpPr>
        <p:spPr>
          <a:xfrm>
            <a:off x="5411165" y="3472938"/>
            <a:ext cx="188700" cy="2430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1"/>
          <p:cNvSpPr/>
          <p:nvPr/>
        </p:nvSpPr>
        <p:spPr>
          <a:xfrm>
            <a:off x="5222560" y="3472938"/>
            <a:ext cx="188700" cy="2430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41"/>
          <p:cNvSpPr/>
          <p:nvPr/>
        </p:nvSpPr>
        <p:spPr>
          <a:xfrm>
            <a:off x="7712196" y="5094168"/>
            <a:ext cx="188700" cy="2430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41"/>
          <p:cNvSpPr/>
          <p:nvPr/>
        </p:nvSpPr>
        <p:spPr>
          <a:xfrm>
            <a:off x="7712186" y="4863070"/>
            <a:ext cx="188700" cy="2430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1"/>
          <p:cNvSpPr/>
          <p:nvPr/>
        </p:nvSpPr>
        <p:spPr>
          <a:xfrm>
            <a:off x="7537373" y="5094168"/>
            <a:ext cx="188700" cy="2430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9" name="Google Shape;399;p41"/>
          <p:cNvCxnSpPr>
            <a:stCxn id="393" idx="0"/>
          </p:cNvCxnSpPr>
          <p:nvPr/>
        </p:nvCxnSpPr>
        <p:spPr>
          <a:xfrm>
            <a:off x="6599250" y="1812900"/>
            <a:ext cx="0" cy="4066500"/>
          </a:xfrm>
          <a:prstGeom prst="straightConnector1">
            <a:avLst/>
          </a:prstGeom>
          <a:noFill/>
          <a:ln cap="flat" cmpd="sng" w="19050">
            <a:solidFill>
              <a:schemeClr val="dk2"/>
            </a:solidFill>
            <a:prstDash val="dash"/>
            <a:round/>
            <a:headEnd len="med" w="med" type="none"/>
            <a:tailEnd len="med" w="med" type="none"/>
          </a:ln>
        </p:spPr>
      </p:cxnSp>
      <p:cxnSp>
        <p:nvCxnSpPr>
          <p:cNvPr id="400" name="Google Shape;400;p41"/>
          <p:cNvCxnSpPr>
            <a:endCxn id="393" idx="3"/>
          </p:cNvCxnSpPr>
          <p:nvPr/>
        </p:nvCxnSpPr>
        <p:spPr>
          <a:xfrm>
            <a:off x="4715400" y="3846150"/>
            <a:ext cx="3767400" cy="0"/>
          </a:xfrm>
          <a:prstGeom prst="straightConnector1">
            <a:avLst/>
          </a:prstGeom>
          <a:noFill/>
          <a:ln cap="flat" cmpd="sng" w="19050">
            <a:solidFill>
              <a:schemeClr val="dk2"/>
            </a:solidFill>
            <a:prstDash val="dash"/>
            <a:round/>
            <a:headEnd len="med" w="med" type="none"/>
            <a:tailEnd len="med" w="med" type="none"/>
          </a:ln>
        </p:spPr>
      </p:cxnSp>
      <p:cxnSp>
        <p:nvCxnSpPr>
          <p:cNvPr id="401" name="Google Shape;401;p41"/>
          <p:cNvCxnSpPr>
            <a:stCxn id="393" idx="1"/>
            <a:endCxn id="393" idx="0"/>
          </p:cNvCxnSpPr>
          <p:nvPr/>
        </p:nvCxnSpPr>
        <p:spPr>
          <a:xfrm flipH="1" rot="10800000">
            <a:off x="4715700" y="1812750"/>
            <a:ext cx="1883700" cy="2033400"/>
          </a:xfrm>
          <a:prstGeom prst="straightConnector1">
            <a:avLst/>
          </a:prstGeom>
          <a:noFill/>
          <a:ln cap="flat" cmpd="sng" w="19050">
            <a:solidFill>
              <a:schemeClr val="dk2"/>
            </a:solidFill>
            <a:prstDash val="dash"/>
            <a:round/>
            <a:headEnd len="med" w="med" type="none"/>
            <a:tailEnd len="med" w="med" type="none"/>
          </a:ln>
        </p:spPr>
      </p:cxnSp>
      <p:cxnSp>
        <p:nvCxnSpPr>
          <p:cNvPr id="402" name="Google Shape;402;p41"/>
          <p:cNvCxnSpPr>
            <a:stCxn id="393" idx="0"/>
          </p:cNvCxnSpPr>
          <p:nvPr/>
        </p:nvCxnSpPr>
        <p:spPr>
          <a:xfrm>
            <a:off x="6599250" y="1812900"/>
            <a:ext cx="1883400" cy="2033400"/>
          </a:xfrm>
          <a:prstGeom prst="straightConnector1">
            <a:avLst/>
          </a:prstGeom>
          <a:noFill/>
          <a:ln cap="flat" cmpd="sng" w="19050">
            <a:solidFill>
              <a:schemeClr val="dk2"/>
            </a:solidFill>
            <a:prstDash val="dash"/>
            <a:round/>
            <a:headEnd len="med" w="med" type="none"/>
            <a:tailEnd len="med" w="med" type="none"/>
          </a:ln>
        </p:spPr>
      </p:cxnSp>
      <p:cxnSp>
        <p:nvCxnSpPr>
          <p:cNvPr id="403" name="Google Shape;403;p41"/>
          <p:cNvCxnSpPr>
            <a:stCxn id="393" idx="3"/>
            <a:endCxn id="393" idx="2"/>
          </p:cNvCxnSpPr>
          <p:nvPr/>
        </p:nvCxnSpPr>
        <p:spPr>
          <a:xfrm flipH="1">
            <a:off x="6599400" y="3846150"/>
            <a:ext cx="1883400" cy="2033400"/>
          </a:xfrm>
          <a:prstGeom prst="straightConnector1">
            <a:avLst/>
          </a:prstGeom>
          <a:noFill/>
          <a:ln cap="flat" cmpd="sng" w="19050">
            <a:solidFill>
              <a:schemeClr val="dk2"/>
            </a:solidFill>
            <a:prstDash val="dash"/>
            <a:round/>
            <a:headEnd len="med" w="med" type="none"/>
            <a:tailEnd len="med" w="med" type="none"/>
          </a:ln>
        </p:spPr>
      </p:cxnSp>
      <p:cxnSp>
        <p:nvCxnSpPr>
          <p:cNvPr id="404" name="Google Shape;404;p41"/>
          <p:cNvCxnSpPr>
            <a:stCxn id="393" idx="1"/>
          </p:cNvCxnSpPr>
          <p:nvPr/>
        </p:nvCxnSpPr>
        <p:spPr>
          <a:xfrm>
            <a:off x="4715700" y="3846150"/>
            <a:ext cx="1883400" cy="2033400"/>
          </a:xfrm>
          <a:prstGeom prst="straightConnector1">
            <a:avLst/>
          </a:prstGeom>
          <a:noFill/>
          <a:ln cap="flat" cmpd="sng" w="19050">
            <a:solidFill>
              <a:schemeClr val="dk2"/>
            </a:solidFill>
            <a:prstDash val="dash"/>
            <a:round/>
            <a:headEnd len="med" w="med" type="none"/>
            <a:tailEnd len="med" w="med" type="none"/>
          </a:ln>
        </p:spPr>
      </p:cxnSp>
      <p:cxnSp>
        <p:nvCxnSpPr>
          <p:cNvPr id="405" name="Google Shape;405;p41"/>
          <p:cNvCxnSpPr>
            <a:stCxn id="393" idx="1"/>
          </p:cNvCxnSpPr>
          <p:nvPr/>
        </p:nvCxnSpPr>
        <p:spPr>
          <a:xfrm flipH="1" rot="10800000">
            <a:off x="4715700" y="2673150"/>
            <a:ext cx="1848300" cy="1173000"/>
          </a:xfrm>
          <a:prstGeom prst="straightConnector1">
            <a:avLst/>
          </a:prstGeom>
          <a:noFill/>
          <a:ln cap="flat" cmpd="sng" w="19050">
            <a:solidFill>
              <a:schemeClr val="dk2"/>
            </a:solidFill>
            <a:prstDash val="dash"/>
            <a:round/>
            <a:headEnd len="med" w="med" type="none"/>
            <a:tailEnd len="med" w="med" type="none"/>
          </a:ln>
        </p:spPr>
      </p:cxnSp>
      <p:cxnSp>
        <p:nvCxnSpPr>
          <p:cNvPr id="406" name="Google Shape;406;p41"/>
          <p:cNvCxnSpPr/>
          <p:nvPr/>
        </p:nvCxnSpPr>
        <p:spPr>
          <a:xfrm flipH="1">
            <a:off x="5935333" y="2699443"/>
            <a:ext cx="591000" cy="2421600"/>
          </a:xfrm>
          <a:prstGeom prst="straightConnector1">
            <a:avLst/>
          </a:prstGeom>
          <a:noFill/>
          <a:ln cap="flat" cmpd="sng" w="19050">
            <a:solidFill>
              <a:schemeClr val="dk2"/>
            </a:solidFill>
            <a:prstDash val="dash"/>
            <a:round/>
            <a:headEnd len="med" w="med" type="none"/>
            <a:tailEnd len="med" w="med" type="none"/>
          </a:ln>
        </p:spPr>
      </p:cxnSp>
      <p:sp>
        <p:nvSpPr>
          <p:cNvPr id="407" name="Google Shape;407;p4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4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Choosing Test Case Values</a:t>
            </a:r>
            <a:endParaRPr/>
          </a:p>
        </p:txBody>
      </p:sp>
      <p:sp>
        <p:nvSpPr>
          <p:cNvPr id="413" name="Google Shape;413;p42"/>
          <p:cNvSpPr txBox="1"/>
          <p:nvPr>
            <p:ph idx="1" type="body"/>
          </p:nvPr>
        </p:nvSpPr>
        <p:spPr>
          <a:xfrm>
            <a:off x="457200" y="1600200"/>
            <a:ext cx="8229600" cy="933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Choose test case values at the boundary (and typical) values for each partition.</a:t>
            </a:r>
            <a:endParaRPr sz="2400"/>
          </a:p>
          <a:p>
            <a:pPr indent="-381000" lvl="0" marL="457200" rtl="0" algn="l">
              <a:spcBef>
                <a:spcPts val="600"/>
              </a:spcBef>
              <a:spcAft>
                <a:spcPts val="0"/>
              </a:spcAft>
              <a:buSzPts val="2400"/>
              <a:buChar char="●"/>
            </a:pPr>
            <a:r>
              <a:rPr lang="en" sz="2400"/>
              <a:t>If an input is intended to be a 5-digit integer between 10000 and 99999, you want partitions:</a:t>
            </a:r>
            <a:endParaRPr sz="2400"/>
          </a:p>
          <a:p>
            <a:pPr indent="457200" lvl="0" marL="0" rtl="0" algn="l">
              <a:spcBef>
                <a:spcPts val="600"/>
              </a:spcBef>
              <a:spcAft>
                <a:spcPts val="0"/>
              </a:spcAft>
              <a:buClr>
                <a:schemeClr val="dk1"/>
              </a:buClr>
              <a:buSzPts val="1100"/>
              <a:buFont typeface="Arial"/>
              <a:buNone/>
            </a:pPr>
            <a:r>
              <a:rPr b="1" lang="en" sz="2400"/>
              <a:t>&lt;10000, 10000-99999, &gt;100000</a:t>
            </a:r>
            <a:endParaRPr sz="2400"/>
          </a:p>
          <a:p>
            <a:pPr indent="0" lvl="0" marL="0" rtl="0" algn="l">
              <a:spcBef>
                <a:spcPts val="600"/>
              </a:spcBef>
              <a:spcAft>
                <a:spcPts val="0"/>
              </a:spcAft>
              <a:buNone/>
            </a:pPr>
            <a:r>
              <a:t/>
            </a:r>
            <a:endParaRPr sz="2400">
              <a:latin typeface="Courier New"/>
              <a:ea typeface="Courier New"/>
              <a:cs typeface="Courier New"/>
              <a:sym typeface="Courier New"/>
            </a:endParaRPr>
          </a:p>
        </p:txBody>
      </p:sp>
      <p:sp>
        <p:nvSpPr>
          <p:cNvPr id="414" name="Google Shape;414;p42"/>
          <p:cNvSpPr/>
          <p:nvPr/>
        </p:nvSpPr>
        <p:spPr>
          <a:xfrm>
            <a:off x="503800" y="3979075"/>
            <a:ext cx="380400" cy="42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a:t>
            </a:r>
            <a:endParaRPr/>
          </a:p>
        </p:txBody>
      </p:sp>
      <p:sp>
        <p:nvSpPr>
          <p:cNvPr id="415" name="Google Shape;415;p42"/>
          <p:cNvSpPr/>
          <p:nvPr/>
        </p:nvSpPr>
        <p:spPr>
          <a:xfrm>
            <a:off x="1088050" y="3979075"/>
            <a:ext cx="608400" cy="42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5000</a:t>
            </a:r>
            <a:endParaRPr/>
          </a:p>
        </p:txBody>
      </p:sp>
      <p:sp>
        <p:nvSpPr>
          <p:cNvPr id="416" name="Google Shape;416;p42"/>
          <p:cNvSpPr/>
          <p:nvPr/>
        </p:nvSpPr>
        <p:spPr>
          <a:xfrm>
            <a:off x="1847100" y="3979075"/>
            <a:ext cx="608400" cy="42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9999</a:t>
            </a:r>
            <a:endParaRPr/>
          </a:p>
        </p:txBody>
      </p:sp>
      <p:cxnSp>
        <p:nvCxnSpPr>
          <p:cNvPr id="417" name="Google Shape;417;p42"/>
          <p:cNvCxnSpPr>
            <a:stCxn id="414" idx="0"/>
          </p:cNvCxnSpPr>
          <p:nvPr/>
        </p:nvCxnSpPr>
        <p:spPr>
          <a:xfrm flipH="1" rot="10800000">
            <a:off x="694000" y="3711775"/>
            <a:ext cx="714600" cy="267300"/>
          </a:xfrm>
          <a:prstGeom prst="straightConnector1">
            <a:avLst/>
          </a:prstGeom>
          <a:noFill/>
          <a:ln cap="flat" cmpd="sng" w="19050">
            <a:solidFill>
              <a:schemeClr val="dk2"/>
            </a:solidFill>
            <a:prstDash val="solid"/>
            <a:round/>
            <a:headEnd len="med" w="med" type="none"/>
            <a:tailEnd len="med" w="med" type="triangle"/>
          </a:ln>
        </p:spPr>
      </p:cxnSp>
      <p:cxnSp>
        <p:nvCxnSpPr>
          <p:cNvPr id="418" name="Google Shape;418;p42"/>
          <p:cNvCxnSpPr>
            <a:stCxn id="415" idx="0"/>
          </p:cNvCxnSpPr>
          <p:nvPr/>
        </p:nvCxnSpPr>
        <p:spPr>
          <a:xfrm flipH="1" rot="10800000">
            <a:off x="1392250" y="3732175"/>
            <a:ext cx="150000" cy="246900"/>
          </a:xfrm>
          <a:prstGeom prst="straightConnector1">
            <a:avLst/>
          </a:prstGeom>
          <a:noFill/>
          <a:ln cap="flat" cmpd="sng" w="19050">
            <a:solidFill>
              <a:schemeClr val="dk2"/>
            </a:solidFill>
            <a:prstDash val="solid"/>
            <a:round/>
            <a:headEnd len="med" w="med" type="none"/>
            <a:tailEnd len="med" w="med" type="triangle"/>
          </a:ln>
        </p:spPr>
      </p:cxnSp>
      <p:cxnSp>
        <p:nvCxnSpPr>
          <p:cNvPr id="419" name="Google Shape;419;p42"/>
          <p:cNvCxnSpPr>
            <a:stCxn id="416" idx="0"/>
          </p:cNvCxnSpPr>
          <p:nvPr/>
        </p:nvCxnSpPr>
        <p:spPr>
          <a:xfrm rot="10800000">
            <a:off x="1737600" y="3752875"/>
            <a:ext cx="413700" cy="226200"/>
          </a:xfrm>
          <a:prstGeom prst="straightConnector1">
            <a:avLst/>
          </a:prstGeom>
          <a:noFill/>
          <a:ln cap="flat" cmpd="sng" w="19050">
            <a:solidFill>
              <a:schemeClr val="dk2"/>
            </a:solidFill>
            <a:prstDash val="solid"/>
            <a:round/>
            <a:headEnd len="med" w="med" type="none"/>
            <a:tailEnd len="med" w="med" type="triangle"/>
          </a:ln>
        </p:spPr>
      </p:cxnSp>
      <p:sp>
        <p:nvSpPr>
          <p:cNvPr id="420" name="Google Shape;420;p42"/>
          <p:cNvSpPr/>
          <p:nvPr/>
        </p:nvSpPr>
        <p:spPr>
          <a:xfrm>
            <a:off x="1967100" y="4768950"/>
            <a:ext cx="714600" cy="42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10000</a:t>
            </a:r>
            <a:endParaRPr/>
          </a:p>
        </p:txBody>
      </p:sp>
      <p:sp>
        <p:nvSpPr>
          <p:cNvPr id="421" name="Google Shape;421;p42"/>
          <p:cNvSpPr/>
          <p:nvPr/>
        </p:nvSpPr>
        <p:spPr>
          <a:xfrm>
            <a:off x="2829925" y="4768950"/>
            <a:ext cx="714600" cy="42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50000</a:t>
            </a:r>
            <a:endParaRPr/>
          </a:p>
        </p:txBody>
      </p:sp>
      <p:sp>
        <p:nvSpPr>
          <p:cNvPr id="422" name="Google Shape;422;p42"/>
          <p:cNvSpPr/>
          <p:nvPr/>
        </p:nvSpPr>
        <p:spPr>
          <a:xfrm>
            <a:off x="3644600" y="4768950"/>
            <a:ext cx="714600" cy="42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99999</a:t>
            </a:r>
            <a:endParaRPr/>
          </a:p>
        </p:txBody>
      </p:sp>
      <p:cxnSp>
        <p:nvCxnSpPr>
          <p:cNvPr id="423" name="Google Shape;423;p42"/>
          <p:cNvCxnSpPr>
            <a:stCxn id="420" idx="0"/>
          </p:cNvCxnSpPr>
          <p:nvPr/>
        </p:nvCxnSpPr>
        <p:spPr>
          <a:xfrm flipH="1" rot="10800000">
            <a:off x="2324400" y="3773550"/>
            <a:ext cx="534000" cy="995400"/>
          </a:xfrm>
          <a:prstGeom prst="straightConnector1">
            <a:avLst/>
          </a:prstGeom>
          <a:noFill/>
          <a:ln cap="flat" cmpd="sng" w="19050">
            <a:solidFill>
              <a:schemeClr val="dk2"/>
            </a:solidFill>
            <a:prstDash val="solid"/>
            <a:round/>
            <a:headEnd len="med" w="med" type="none"/>
            <a:tailEnd len="med" w="med" type="triangle"/>
          </a:ln>
        </p:spPr>
      </p:cxnSp>
      <p:cxnSp>
        <p:nvCxnSpPr>
          <p:cNvPr id="424" name="Google Shape;424;p42"/>
          <p:cNvCxnSpPr>
            <a:stCxn id="421" idx="0"/>
          </p:cNvCxnSpPr>
          <p:nvPr/>
        </p:nvCxnSpPr>
        <p:spPr>
          <a:xfrm rot="10800000">
            <a:off x="3094825" y="3824850"/>
            <a:ext cx="92400" cy="944100"/>
          </a:xfrm>
          <a:prstGeom prst="straightConnector1">
            <a:avLst/>
          </a:prstGeom>
          <a:noFill/>
          <a:ln cap="flat" cmpd="sng" w="19050">
            <a:solidFill>
              <a:schemeClr val="dk2"/>
            </a:solidFill>
            <a:prstDash val="solid"/>
            <a:round/>
            <a:headEnd len="med" w="med" type="none"/>
            <a:tailEnd len="med" w="med" type="triangle"/>
          </a:ln>
        </p:spPr>
      </p:cxnSp>
      <p:cxnSp>
        <p:nvCxnSpPr>
          <p:cNvPr id="425" name="Google Shape;425;p42"/>
          <p:cNvCxnSpPr>
            <a:stCxn id="422" idx="0"/>
          </p:cNvCxnSpPr>
          <p:nvPr/>
        </p:nvCxnSpPr>
        <p:spPr>
          <a:xfrm rot="10800000">
            <a:off x="3454700" y="3804150"/>
            <a:ext cx="547200" cy="964800"/>
          </a:xfrm>
          <a:prstGeom prst="straightConnector1">
            <a:avLst/>
          </a:prstGeom>
          <a:noFill/>
          <a:ln cap="flat" cmpd="sng" w="19050">
            <a:solidFill>
              <a:schemeClr val="dk2"/>
            </a:solidFill>
            <a:prstDash val="solid"/>
            <a:round/>
            <a:headEnd len="med" w="med" type="none"/>
            <a:tailEnd len="med" w="med" type="triangle"/>
          </a:ln>
        </p:spPr>
      </p:cxnSp>
      <p:sp>
        <p:nvSpPr>
          <p:cNvPr id="426" name="Google Shape;426;p42"/>
          <p:cNvSpPr/>
          <p:nvPr/>
        </p:nvSpPr>
        <p:spPr>
          <a:xfrm>
            <a:off x="4188050" y="3979075"/>
            <a:ext cx="885600" cy="42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100000</a:t>
            </a:r>
            <a:endParaRPr/>
          </a:p>
        </p:txBody>
      </p:sp>
      <p:sp>
        <p:nvSpPr>
          <p:cNvPr id="427" name="Google Shape;427;p42"/>
          <p:cNvSpPr/>
          <p:nvPr/>
        </p:nvSpPr>
        <p:spPr>
          <a:xfrm>
            <a:off x="5222025" y="3979075"/>
            <a:ext cx="885600" cy="42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150000</a:t>
            </a:r>
            <a:endParaRPr/>
          </a:p>
        </p:txBody>
      </p:sp>
      <p:sp>
        <p:nvSpPr>
          <p:cNvPr id="428" name="Google Shape;428;p42"/>
          <p:cNvSpPr/>
          <p:nvPr/>
        </p:nvSpPr>
        <p:spPr>
          <a:xfrm>
            <a:off x="6256000" y="3979075"/>
            <a:ext cx="885600" cy="42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max int</a:t>
            </a:r>
            <a:endParaRPr/>
          </a:p>
        </p:txBody>
      </p:sp>
      <p:cxnSp>
        <p:nvCxnSpPr>
          <p:cNvPr id="429" name="Google Shape;429;p42"/>
          <p:cNvCxnSpPr>
            <a:stCxn id="426" idx="0"/>
          </p:cNvCxnSpPr>
          <p:nvPr/>
        </p:nvCxnSpPr>
        <p:spPr>
          <a:xfrm flipH="1" rot="10800000">
            <a:off x="4630850" y="3742675"/>
            <a:ext cx="181200" cy="236400"/>
          </a:xfrm>
          <a:prstGeom prst="straightConnector1">
            <a:avLst/>
          </a:prstGeom>
          <a:noFill/>
          <a:ln cap="flat" cmpd="sng" w="19050">
            <a:solidFill>
              <a:schemeClr val="dk2"/>
            </a:solidFill>
            <a:prstDash val="solid"/>
            <a:round/>
            <a:headEnd len="med" w="med" type="none"/>
            <a:tailEnd len="med" w="med" type="triangle"/>
          </a:ln>
        </p:spPr>
      </p:cxnSp>
      <p:cxnSp>
        <p:nvCxnSpPr>
          <p:cNvPr id="430" name="Google Shape;430;p42"/>
          <p:cNvCxnSpPr>
            <a:stCxn id="427" idx="0"/>
          </p:cNvCxnSpPr>
          <p:nvPr/>
        </p:nvCxnSpPr>
        <p:spPr>
          <a:xfrm rot="10800000">
            <a:off x="4955925" y="3783775"/>
            <a:ext cx="708900" cy="195300"/>
          </a:xfrm>
          <a:prstGeom prst="straightConnector1">
            <a:avLst/>
          </a:prstGeom>
          <a:noFill/>
          <a:ln cap="flat" cmpd="sng" w="19050">
            <a:solidFill>
              <a:schemeClr val="dk2"/>
            </a:solidFill>
            <a:prstDash val="solid"/>
            <a:round/>
            <a:headEnd len="med" w="med" type="none"/>
            <a:tailEnd len="med" w="med" type="triangle"/>
          </a:ln>
        </p:spPr>
      </p:cxnSp>
      <p:cxnSp>
        <p:nvCxnSpPr>
          <p:cNvPr id="431" name="Google Shape;431;p42"/>
          <p:cNvCxnSpPr>
            <a:stCxn id="428" idx="0"/>
          </p:cNvCxnSpPr>
          <p:nvPr/>
        </p:nvCxnSpPr>
        <p:spPr>
          <a:xfrm rot="10800000">
            <a:off x="5346700" y="3742675"/>
            <a:ext cx="1352100" cy="236400"/>
          </a:xfrm>
          <a:prstGeom prst="straightConnector1">
            <a:avLst/>
          </a:prstGeom>
          <a:noFill/>
          <a:ln cap="flat" cmpd="sng" w="19050">
            <a:solidFill>
              <a:schemeClr val="dk2"/>
            </a:solidFill>
            <a:prstDash val="solid"/>
            <a:round/>
            <a:headEnd len="med" w="med" type="none"/>
            <a:tailEnd len="med" w="med" type="triangle"/>
          </a:ln>
        </p:spPr>
      </p:cxnSp>
      <p:sp>
        <p:nvSpPr>
          <p:cNvPr id="432" name="Google Shape;432;p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6" name="Shape 436"/>
        <p:cNvGrpSpPr/>
        <p:nvPr/>
      </p:nvGrpSpPr>
      <p:grpSpPr>
        <a:xfrm>
          <a:off x="0" y="0"/>
          <a:ext cx="0" cy="0"/>
          <a:chOff x="0" y="0"/>
          <a:chExt cx="0" cy="0"/>
        </a:xfrm>
      </p:grpSpPr>
      <p:sp>
        <p:nvSpPr>
          <p:cNvPr id="437" name="Google Shape;437;p4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Activity: GRADS Partitioning</a:t>
            </a:r>
            <a:endParaRPr/>
          </a:p>
        </p:txBody>
      </p:sp>
      <p:sp>
        <p:nvSpPr>
          <p:cNvPr id="438" name="Google Shape;438;p4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Consider the GRADS system you are designing for your homework.</a:t>
            </a:r>
            <a:endParaRPr/>
          </a:p>
          <a:p>
            <a:pPr indent="-406400" lvl="0" marL="457200" rtl="0" algn="l">
              <a:lnSpc>
                <a:spcPct val="115000"/>
              </a:lnSpc>
              <a:spcBef>
                <a:spcPts val="0"/>
              </a:spcBef>
              <a:spcAft>
                <a:spcPts val="0"/>
              </a:spcAft>
              <a:buSzPts val="2800"/>
              <a:buAutoNum type="arabicPeriod"/>
            </a:pPr>
            <a:r>
              <a:rPr b="1" lang="en" sz="2800"/>
              <a:t>What are the independently testable features of GRADS?</a:t>
            </a:r>
            <a:endParaRPr sz="2800"/>
          </a:p>
          <a:p>
            <a:pPr indent="-406400" lvl="0" marL="457200" rtl="0" algn="l">
              <a:lnSpc>
                <a:spcPct val="115000"/>
              </a:lnSpc>
              <a:spcBef>
                <a:spcPts val="0"/>
              </a:spcBef>
              <a:spcAft>
                <a:spcPts val="0"/>
              </a:spcAft>
              <a:buSzPts val="2800"/>
              <a:buAutoNum type="arabicPeriod"/>
            </a:pPr>
            <a:r>
              <a:rPr b="1" lang="en" sz="2800"/>
              <a:t>Choose one - how would you partition the input domain? Define the inputs and outputs for at least one of the independently testable features and identify partitions for each input.</a:t>
            </a:r>
            <a:endParaRPr sz="2800"/>
          </a:p>
        </p:txBody>
      </p:sp>
      <p:sp>
        <p:nvSpPr>
          <p:cNvPr id="439" name="Google Shape;439;p4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4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Activity: GRADS Partitioning</a:t>
            </a:r>
            <a:endParaRPr/>
          </a:p>
        </p:txBody>
      </p:sp>
      <p:sp>
        <p:nvSpPr>
          <p:cNvPr id="445" name="Google Shape;445;p44"/>
          <p:cNvSpPr txBox="1"/>
          <p:nvPr>
            <p:ph idx="1" type="body"/>
          </p:nvPr>
        </p:nvSpPr>
        <p:spPr>
          <a:xfrm>
            <a:off x="457200" y="1600200"/>
            <a:ext cx="8538600" cy="1692600"/>
          </a:xfrm>
          <a:prstGeom prst="rect">
            <a:avLst/>
          </a:prstGeom>
        </p:spPr>
        <p:txBody>
          <a:bodyPr anchorCtr="0" anchor="t" bIns="91425" lIns="91425" spcFirstLastPara="1" rIns="91425" wrap="square" tIns="91425">
            <a:noAutofit/>
          </a:bodyPr>
          <a:lstStyle/>
          <a:p>
            <a:pPr indent="-406400" lvl="0" marL="457200" rtl="0" algn="l">
              <a:lnSpc>
                <a:spcPct val="115000"/>
              </a:lnSpc>
              <a:spcBef>
                <a:spcPts val="0"/>
              </a:spcBef>
              <a:spcAft>
                <a:spcPts val="0"/>
              </a:spcAft>
              <a:buSzPts val="2800"/>
              <a:buAutoNum type="arabicPeriod"/>
            </a:pPr>
            <a:r>
              <a:rPr b="1" lang="en" sz="2800"/>
              <a:t>How would you partition the GRADS functionality? What are the independently testable features?</a:t>
            </a:r>
            <a:endParaRPr b="1" sz="2800"/>
          </a:p>
          <a:p>
            <a:pPr indent="0" lvl="0" marL="0" rtl="0" algn="l">
              <a:lnSpc>
                <a:spcPct val="115000"/>
              </a:lnSpc>
              <a:spcBef>
                <a:spcPts val="0"/>
              </a:spcBef>
              <a:spcAft>
                <a:spcPts val="0"/>
              </a:spcAft>
              <a:buNone/>
            </a:pPr>
            <a:r>
              <a:t/>
            </a:r>
            <a:endParaRPr b="1" sz="2800"/>
          </a:p>
          <a:p>
            <a:pPr indent="0" lvl="0" marL="0" rtl="0" algn="l">
              <a:lnSpc>
                <a:spcPct val="115000"/>
              </a:lnSpc>
              <a:spcBef>
                <a:spcPts val="0"/>
              </a:spcBef>
              <a:spcAft>
                <a:spcPts val="0"/>
              </a:spcAft>
              <a:buNone/>
            </a:pPr>
            <a:r>
              <a:t/>
            </a:r>
            <a:endParaRPr b="1" sz="2800"/>
          </a:p>
          <a:p>
            <a:pPr indent="0" lvl="0" marL="0" rtl="0" algn="l">
              <a:lnSpc>
                <a:spcPct val="115000"/>
              </a:lnSpc>
              <a:spcBef>
                <a:spcPts val="0"/>
              </a:spcBef>
              <a:spcAft>
                <a:spcPts val="0"/>
              </a:spcAft>
              <a:buNone/>
            </a:pPr>
            <a:r>
              <a:t/>
            </a:r>
            <a:endParaRPr sz="2800"/>
          </a:p>
        </p:txBody>
      </p:sp>
      <p:sp>
        <p:nvSpPr>
          <p:cNvPr id="446" name="Google Shape;446;p44"/>
          <p:cNvSpPr txBox="1"/>
          <p:nvPr/>
        </p:nvSpPr>
        <p:spPr>
          <a:xfrm>
            <a:off x="481800" y="3357700"/>
            <a:ext cx="8180400" cy="2514900"/>
          </a:xfrm>
          <a:prstGeom prst="rect">
            <a:avLst/>
          </a:prstGeom>
          <a:noFill/>
          <a:ln>
            <a:noFill/>
          </a:ln>
        </p:spPr>
        <p:txBody>
          <a:bodyPr anchorCtr="0" anchor="t" bIns="91425" lIns="91425" spcFirstLastPara="1" rIns="91425" wrap="square" tIns="91425">
            <a:noAutofit/>
          </a:bodyPr>
          <a:lstStyle/>
          <a:p>
            <a:pPr indent="-381000" lvl="0" marL="457200" rtl="0" algn="l">
              <a:spcBef>
                <a:spcPts val="600"/>
              </a:spcBef>
              <a:spcAft>
                <a:spcPts val="0"/>
              </a:spcAft>
              <a:buClr>
                <a:schemeClr val="dk1"/>
              </a:buClr>
              <a:buSzPts val="2400"/>
              <a:buChar char="●"/>
            </a:pPr>
            <a:r>
              <a:rPr lang="en" sz="2400">
                <a:solidFill>
                  <a:schemeClr val="dk1"/>
                </a:solidFill>
              </a:rPr>
              <a:t>(consider for a student, for a GPC)</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Request summary report </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Request GPA</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Request student record </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Request hypothetical report</a:t>
            </a:r>
            <a:endParaRPr sz="2400">
              <a:solidFill>
                <a:schemeClr val="dk1"/>
              </a:solidFill>
            </a:endParaRPr>
          </a:p>
          <a:p>
            <a:pPr indent="-381000" lvl="0" marL="457200" rtl="0" algn="l">
              <a:spcBef>
                <a:spcPts val="0"/>
              </a:spcBef>
              <a:spcAft>
                <a:spcPts val="0"/>
              </a:spcAft>
              <a:buClr>
                <a:schemeClr val="dk1"/>
              </a:buClr>
              <a:buSzPts val="2400"/>
              <a:buChar char="●"/>
            </a:pPr>
            <a:r>
              <a:rPr lang="en" sz="2400">
                <a:solidFill>
                  <a:schemeClr val="dk1"/>
                </a:solidFill>
              </a:rPr>
              <a:t>...</a:t>
            </a:r>
            <a:endParaRPr sz="2400">
              <a:solidFill>
                <a:schemeClr val="dk1"/>
              </a:solidFill>
            </a:endParaRPr>
          </a:p>
          <a:p>
            <a:pPr indent="0" lvl="0" marL="0" rtl="0" algn="l">
              <a:spcBef>
                <a:spcPts val="0"/>
              </a:spcBef>
              <a:spcAft>
                <a:spcPts val="0"/>
              </a:spcAft>
              <a:buNone/>
            </a:pPr>
            <a:r>
              <a:t/>
            </a:r>
            <a:endParaRPr sz="2400"/>
          </a:p>
        </p:txBody>
      </p:sp>
      <p:sp>
        <p:nvSpPr>
          <p:cNvPr id="447" name="Google Shape;447;p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
                                        <p:tgtEl>
                                          <p:spTgt spid="4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4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Activity: GRADS Partitioning</a:t>
            </a:r>
            <a:endParaRPr/>
          </a:p>
        </p:txBody>
      </p:sp>
      <p:sp>
        <p:nvSpPr>
          <p:cNvPr id="453" name="Google Shape;453;p45"/>
          <p:cNvSpPr txBox="1"/>
          <p:nvPr>
            <p:ph idx="1" type="body"/>
          </p:nvPr>
        </p:nvSpPr>
        <p:spPr>
          <a:xfrm>
            <a:off x="457200" y="1600200"/>
            <a:ext cx="8099700" cy="1610100"/>
          </a:xfrm>
          <a:prstGeom prst="rect">
            <a:avLst/>
          </a:prstGeom>
        </p:spPr>
        <p:txBody>
          <a:bodyPr anchorCtr="0" anchor="t" bIns="91425" lIns="91425" spcFirstLastPara="1" rIns="91425" wrap="square" tIns="91425">
            <a:noAutofit/>
          </a:bodyPr>
          <a:lstStyle/>
          <a:p>
            <a:pPr indent="-406400" lvl="0" marL="457200" rtl="0" algn="l">
              <a:lnSpc>
                <a:spcPct val="115000"/>
              </a:lnSpc>
              <a:spcBef>
                <a:spcPts val="0"/>
              </a:spcBef>
              <a:spcAft>
                <a:spcPts val="0"/>
              </a:spcAft>
              <a:buSzPts val="2800"/>
              <a:buAutoNum type="arabicPeriod" startAt="2"/>
            </a:pPr>
            <a:r>
              <a:rPr b="1" lang="en" sz="2800"/>
              <a:t>H</a:t>
            </a:r>
            <a:r>
              <a:rPr b="1" lang="en" sz="2800"/>
              <a:t>ow would you partition the input domain? Define the inputs and outputs and identify partitions for each input.</a:t>
            </a:r>
            <a:endParaRPr sz="2800"/>
          </a:p>
          <a:p>
            <a:pPr indent="0" lvl="0" marL="0" rtl="0" algn="l">
              <a:lnSpc>
                <a:spcPct val="115000"/>
              </a:lnSpc>
              <a:spcBef>
                <a:spcPts val="0"/>
              </a:spcBef>
              <a:spcAft>
                <a:spcPts val="0"/>
              </a:spcAft>
              <a:buNone/>
            </a:pPr>
            <a:r>
              <a:t/>
            </a:r>
            <a:endParaRPr b="1" sz="2800"/>
          </a:p>
        </p:txBody>
      </p:sp>
      <p:sp>
        <p:nvSpPr>
          <p:cNvPr id="454" name="Google Shape;454;p45"/>
          <p:cNvSpPr txBox="1"/>
          <p:nvPr>
            <p:ph idx="1" type="body"/>
          </p:nvPr>
        </p:nvSpPr>
        <p:spPr>
          <a:xfrm>
            <a:off x="379200" y="3302425"/>
            <a:ext cx="8307600" cy="272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800"/>
              <a:t>Request Summary Report</a:t>
            </a:r>
            <a:endParaRPr b="1" sz="2800"/>
          </a:p>
          <a:p>
            <a:pPr indent="0" lvl="0" marL="0" rtl="0" algn="l">
              <a:lnSpc>
                <a:spcPct val="115000"/>
              </a:lnSpc>
              <a:spcBef>
                <a:spcPts val="0"/>
              </a:spcBef>
              <a:spcAft>
                <a:spcPts val="0"/>
              </a:spcAft>
              <a:buNone/>
            </a:pPr>
            <a:r>
              <a:rPr lang="en" sz="2800"/>
              <a:t>Inputs: Student ID, contents of student record (each field is an input that can be varied), record database. </a:t>
            </a:r>
            <a:endParaRPr sz="2800"/>
          </a:p>
          <a:p>
            <a:pPr indent="0" lvl="0" marL="0" rtl="0" algn="l">
              <a:lnSpc>
                <a:spcPct val="115000"/>
              </a:lnSpc>
              <a:spcBef>
                <a:spcPts val="0"/>
              </a:spcBef>
              <a:spcAft>
                <a:spcPts val="0"/>
              </a:spcAft>
              <a:buNone/>
            </a:pPr>
            <a:r>
              <a:rPr b="1" lang="en" sz="2800"/>
              <a:t>How would we partition these?</a:t>
            </a:r>
            <a:endParaRPr b="1" sz="2800"/>
          </a:p>
        </p:txBody>
      </p:sp>
      <p:sp>
        <p:nvSpPr>
          <p:cNvPr id="455" name="Google Shape;455;p4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
                                        <p:tgtEl>
                                          <p:spTgt spid="4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4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 Have Learned</a:t>
            </a:r>
            <a:endParaRPr/>
          </a:p>
        </p:txBody>
      </p:sp>
      <p:sp>
        <p:nvSpPr>
          <p:cNvPr id="461" name="Google Shape;461;p4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Requirements-based tests are derived by </a:t>
            </a:r>
            <a:endParaRPr/>
          </a:p>
          <a:p>
            <a:pPr indent="-381000" lvl="1" marL="914400" marR="0" rtl="0" algn="l">
              <a:lnSpc>
                <a:spcPct val="100000"/>
              </a:lnSpc>
              <a:spcBef>
                <a:spcPts val="0"/>
              </a:spcBef>
              <a:spcAft>
                <a:spcPts val="0"/>
              </a:spcAft>
              <a:buSzPts val="2400"/>
              <a:buChar char="○"/>
            </a:pPr>
            <a:r>
              <a:rPr lang="en"/>
              <a:t>identifying independently testable features</a:t>
            </a:r>
            <a:endParaRPr/>
          </a:p>
          <a:p>
            <a:pPr indent="-381000" lvl="1" marL="914400" marR="0" rtl="0" algn="l">
              <a:lnSpc>
                <a:spcPct val="100000"/>
              </a:lnSpc>
              <a:spcBef>
                <a:spcPts val="0"/>
              </a:spcBef>
              <a:spcAft>
                <a:spcPts val="0"/>
              </a:spcAft>
              <a:buSzPts val="2400"/>
              <a:buChar char="○"/>
            </a:pPr>
            <a:r>
              <a:rPr lang="en"/>
              <a:t>partitioning their input/output to identify equivalence partitions </a:t>
            </a:r>
            <a:endParaRPr/>
          </a:p>
          <a:p>
            <a:pPr indent="-381000" lvl="1" marL="914400" marR="0" rtl="0" algn="l">
              <a:lnSpc>
                <a:spcPct val="100000"/>
              </a:lnSpc>
              <a:spcBef>
                <a:spcPts val="0"/>
              </a:spcBef>
              <a:spcAft>
                <a:spcPts val="0"/>
              </a:spcAft>
              <a:buSzPts val="2400"/>
              <a:buChar char="○"/>
            </a:pPr>
            <a:r>
              <a:rPr lang="en"/>
              <a:t>combining inputs into test specifications</a:t>
            </a:r>
            <a:endParaRPr/>
          </a:p>
          <a:p>
            <a:pPr indent="-381000" lvl="2" marL="1371600" marR="0" rtl="0" algn="l">
              <a:lnSpc>
                <a:spcPct val="100000"/>
              </a:lnSpc>
              <a:spcBef>
                <a:spcPts val="0"/>
              </a:spcBef>
              <a:spcAft>
                <a:spcPts val="0"/>
              </a:spcAft>
              <a:buSzPts val="2400"/>
              <a:buChar char="■"/>
            </a:pPr>
            <a:r>
              <a:rPr lang="en"/>
              <a:t>and removing impossible combinations</a:t>
            </a:r>
            <a:endParaRPr/>
          </a:p>
          <a:p>
            <a:pPr indent="-381000" lvl="1" marL="914400" marR="0" rtl="0" algn="l">
              <a:lnSpc>
                <a:spcPct val="100000"/>
              </a:lnSpc>
              <a:spcBef>
                <a:spcPts val="0"/>
              </a:spcBef>
              <a:spcAft>
                <a:spcPts val="0"/>
              </a:spcAft>
              <a:buSzPts val="2400"/>
              <a:buChar char="○"/>
            </a:pPr>
            <a:r>
              <a:rPr lang="en"/>
              <a:t>then choosing concrete test values for each specification</a:t>
            </a:r>
            <a:endParaRPr/>
          </a:p>
        </p:txBody>
      </p:sp>
      <p:sp>
        <p:nvSpPr>
          <p:cNvPr id="462" name="Google Shape;462;p4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4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Time</a:t>
            </a:r>
            <a:endParaRPr/>
          </a:p>
        </p:txBody>
      </p:sp>
      <p:sp>
        <p:nvSpPr>
          <p:cNvPr id="468" name="Google Shape;468;p4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Test Execution and Automation</a:t>
            </a:r>
            <a:endParaRPr/>
          </a:p>
          <a:p>
            <a:pPr indent="0" lvl="0" marL="45720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SzPts val="3000"/>
              <a:buChar char="●"/>
            </a:pPr>
            <a:r>
              <a:rPr lang="en"/>
              <a:t>Homework 2</a:t>
            </a:r>
            <a:endParaRPr/>
          </a:p>
          <a:p>
            <a:pPr indent="-406400" lvl="1" marL="914400" marR="0" rtl="0" algn="l">
              <a:lnSpc>
                <a:spcPct val="100000"/>
              </a:lnSpc>
              <a:spcBef>
                <a:spcPts val="0"/>
              </a:spcBef>
              <a:spcAft>
                <a:spcPts val="0"/>
              </a:spcAft>
              <a:buSzPts val="2800"/>
              <a:buChar char="○"/>
            </a:pPr>
            <a:r>
              <a:rPr lang="en" sz="2800"/>
              <a:t>Due 03/03</a:t>
            </a:r>
            <a:endParaRPr sz="2800"/>
          </a:p>
          <a:p>
            <a:pPr indent="-406400" lvl="1" marL="914400" marR="0" rtl="0" algn="l">
              <a:lnSpc>
                <a:spcPct val="100000"/>
              </a:lnSpc>
              <a:spcBef>
                <a:spcPts val="0"/>
              </a:spcBef>
              <a:spcAft>
                <a:spcPts val="0"/>
              </a:spcAft>
              <a:buSzPts val="2800"/>
              <a:buChar char="○"/>
            </a:pPr>
            <a:r>
              <a:rPr lang="en" sz="2800"/>
              <a:t>Any questions?</a:t>
            </a:r>
            <a:endParaRPr sz="2800"/>
          </a:p>
        </p:txBody>
      </p:sp>
      <p:sp>
        <p:nvSpPr>
          <p:cNvPr id="469" name="Google Shape;469;p4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Today’s Goals</a:t>
            </a:r>
            <a:endParaRPr/>
          </a:p>
        </p:txBody>
      </p:sp>
      <p:sp>
        <p:nvSpPr>
          <p:cNvPr id="90" name="Google Shape;90;p1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How to define and select requirements-based tests</a:t>
            </a:r>
            <a:endParaRPr/>
          </a:p>
          <a:p>
            <a:pPr indent="-406400" lvl="1" marL="914400" marR="0" rtl="0" algn="l">
              <a:lnSpc>
                <a:spcPct val="100000"/>
              </a:lnSpc>
              <a:spcBef>
                <a:spcPts val="0"/>
              </a:spcBef>
              <a:spcAft>
                <a:spcPts val="0"/>
              </a:spcAft>
              <a:buClr>
                <a:schemeClr val="dk1"/>
              </a:buClr>
              <a:buSzPts val="2800"/>
              <a:buFont typeface="Arial"/>
              <a:buChar char="○"/>
            </a:pPr>
            <a:r>
              <a:rPr lang="en" sz="2800"/>
              <a:t>Choosing representative input values.</a:t>
            </a:r>
            <a:endParaRPr sz="2800"/>
          </a:p>
          <a:p>
            <a:pPr indent="-406400" lvl="1" marL="914400" marR="0" rtl="0" algn="l">
              <a:lnSpc>
                <a:spcPct val="100000"/>
              </a:lnSpc>
              <a:spcBef>
                <a:spcPts val="0"/>
              </a:spcBef>
              <a:spcAft>
                <a:spcPts val="0"/>
              </a:spcAft>
              <a:buClr>
                <a:schemeClr val="dk1"/>
              </a:buClr>
              <a:buSzPts val="2800"/>
              <a:buFont typeface="Arial"/>
              <a:buChar char="○"/>
            </a:pPr>
            <a:r>
              <a:rPr lang="en" sz="2800"/>
              <a:t>Creating abstract test case “specifications”</a:t>
            </a:r>
            <a:endParaRPr sz="2800"/>
          </a:p>
          <a:p>
            <a:pPr indent="-406400" lvl="1" marL="914400" marR="0" rtl="0" algn="l">
              <a:lnSpc>
                <a:spcPct val="100000"/>
              </a:lnSpc>
              <a:spcBef>
                <a:spcPts val="0"/>
              </a:spcBef>
              <a:spcAft>
                <a:spcPts val="0"/>
              </a:spcAft>
              <a:buClr>
                <a:schemeClr val="dk1"/>
              </a:buClr>
              <a:buSzPts val="2800"/>
              <a:buFont typeface="Arial"/>
              <a:buChar char="○"/>
            </a:pPr>
            <a:r>
              <a:rPr lang="en" sz="2800"/>
              <a:t>Filling in the concrete input values. </a:t>
            </a:r>
            <a:endParaRPr sz="2800"/>
          </a:p>
        </p:txBody>
      </p:sp>
      <p:sp>
        <p:nvSpPr>
          <p:cNvPr id="91" name="Google Shape;91;p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Calculator Requirement</a:t>
            </a:r>
            <a:endParaRPr/>
          </a:p>
        </p:txBody>
      </p:sp>
      <p:sp>
        <p:nvSpPr>
          <p:cNvPr id="97" name="Google Shape;97;p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Requirement 7.63: Divide-By-Zero</a:t>
            </a:r>
            <a:endParaRPr/>
          </a:p>
          <a:p>
            <a:pPr indent="-381000" lvl="1" marL="914400" marR="0" rtl="0" algn="l">
              <a:lnSpc>
                <a:spcPct val="100000"/>
              </a:lnSpc>
              <a:spcBef>
                <a:spcPts val="0"/>
              </a:spcBef>
              <a:spcAft>
                <a:spcPts val="0"/>
              </a:spcAft>
              <a:buSzPts val="2400"/>
              <a:buChar char="○"/>
            </a:pPr>
            <a:r>
              <a:rPr lang="en"/>
              <a:t>When a 0 is provided as input, it should be intercepted. Division-by-zero indicates an unsolvable expression.</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rPr b="1" lang="en"/>
              <a:t>Any problems?</a:t>
            </a:r>
            <a:endParaRPr b="1"/>
          </a:p>
        </p:txBody>
      </p:sp>
      <p:sp>
        <p:nvSpPr>
          <p:cNvPr id="98" name="Google Shape;98;p13"/>
          <p:cNvSpPr txBox="1"/>
          <p:nvPr/>
        </p:nvSpPr>
        <p:spPr>
          <a:xfrm>
            <a:off x="546875" y="4478400"/>
            <a:ext cx="7907400" cy="18180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SzPts val="3000"/>
              <a:buChar char="●"/>
            </a:pPr>
            <a:r>
              <a:rPr lang="en" sz="3000"/>
              <a:t>Input to what? Anything?</a:t>
            </a:r>
            <a:endParaRPr sz="3000"/>
          </a:p>
          <a:p>
            <a:pPr indent="-419100" lvl="0" marL="457200" rtl="0" algn="l">
              <a:spcBef>
                <a:spcPts val="0"/>
              </a:spcBef>
              <a:spcAft>
                <a:spcPts val="0"/>
              </a:spcAft>
              <a:buSzPts val="3000"/>
              <a:buChar char="●"/>
            </a:pPr>
            <a:r>
              <a:rPr lang="en" sz="3000"/>
              <a:t>Intercepted?</a:t>
            </a:r>
            <a:endParaRPr sz="3000"/>
          </a:p>
        </p:txBody>
      </p:sp>
      <p:sp>
        <p:nvSpPr>
          <p:cNvPr id="99" name="Google Shape;99;p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
                                        <p:tgtEl>
                                          <p:spTgt spid="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Calculator Requirement (Take 2)</a:t>
            </a:r>
            <a:endParaRPr/>
          </a:p>
        </p:txBody>
      </p:sp>
      <p:sp>
        <p:nvSpPr>
          <p:cNvPr id="105" name="Google Shape;105;p1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Requirement 7.63: Divide-By-Zero</a:t>
            </a:r>
            <a:endParaRPr/>
          </a:p>
          <a:p>
            <a:pPr indent="-381000" lvl="1" marL="914400" rtl="0" algn="l">
              <a:spcBef>
                <a:spcPts val="0"/>
              </a:spcBef>
              <a:spcAft>
                <a:spcPts val="0"/>
              </a:spcAft>
              <a:buSzPts val="2400"/>
              <a:buChar char="○"/>
            </a:pPr>
            <a:r>
              <a:rPr lang="en"/>
              <a:t>When a 0 is provided as input as the divisor in any use of the division function, the software shall issue an error message indicating that this is an unsolvable expression.</a:t>
            </a:r>
            <a:endParaRPr/>
          </a:p>
          <a:p>
            <a:pPr indent="0" lvl="0" marL="457200" rtl="0" algn="l">
              <a:spcBef>
                <a:spcPts val="600"/>
              </a:spcBef>
              <a:spcAft>
                <a:spcPts val="0"/>
              </a:spcAft>
              <a:buNone/>
            </a:pPr>
            <a:r>
              <a:t/>
            </a:r>
            <a:endParaRPr sz="1100"/>
          </a:p>
          <a:p>
            <a:pPr indent="-381000" lvl="0" marL="457200" marR="0" rtl="0" algn="l">
              <a:lnSpc>
                <a:spcPct val="100000"/>
              </a:lnSpc>
              <a:spcBef>
                <a:spcPts val="600"/>
              </a:spcBef>
              <a:spcAft>
                <a:spcPts val="0"/>
              </a:spcAft>
              <a:buSzPts val="2400"/>
              <a:buChar char="●"/>
            </a:pPr>
            <a:r>
              <a:rPr lang="en" sz="2400"/>
              <a:t>What are the independently testable features of a calculator? </a:t>
            </a:r>
            <a:endParaRPr sz="2400"/>
          </a:p>
          <a:p>
            <a:pPr indent="-381000" lvl="0" marL="457200" marR="0" rtl="0" algn="l">
              <a:lnSpc>
                <a:spcPct val="100000"/>
              </a:lnSpc>
              <a:spcBef>
                <a:spcPts val="0"/>
              </a:spcBef>
              <a:spcAft>
                <a:spcPts val="0"/>
              </a:spcAft>
              <a:buSzPts val="2400"/>
              <a:buChar char="●"/>
            </a:pPr>
            <a:r>
              <a:rPr lang="en" sz="2400"/>
              <a:t>What are the parameters of the division feature? Their characteristics?</a:t>
            </a:r>
            <a:endParaRPr sz="2400"/>
          </a:p>
          <a:p>
            <a:pPr indent="-381000" lvl="0" marL="457200" marR="0" rtl="0" algn="l">
              <a:lnSpc>
                <a:spcPct val="100000"/>
              </a:lnSpc>
              <a:spcBef>
                <a:spcPts val="0"/>
              </a:spcBef>
              <a:spcAft>
                <a:spcPts val="0"/>
              </a:spcAft>
              <a:buSzPts val="2400"/>
              <a:buChar char="●"/>
            </a:pPr>
            <a:r>
              <a:rPr lang="en" sz="2400"/>
              <a:t>How would you test that this requirement is fulfilled?</a:t>
            </a:r>
            <a:endParaRPr sz="2400"/>
          </a:p>
        </p:txBody>
      </p:sp>
      <p:sp>
        <p:nvSpPr>
          <p:cNvPr id="106" name="Google Shape;106;p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Independently Testable Features</a:t>
            </a:r>
            <a:endParaRPr/>
          </a:p>
        </p:txBody>
      </p:sp>
      <p:sp>
        <p:nvSpPr>
          <p:cNvPr id="112" name="Google Shape;112;p15"/>
          <p:cNvSpPr txBox="1"/>
          <p:nvPr>
            <p:ph idx="1" type="body"/>
          </p:nvPr>
        </p:nvSpPr>
        <p:spPr>
          <a:xfrm>
            <a:off x="457200" y="1600200"/>
            <a:ext cx="8538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What are three independently testable features of a spreadsheet?</a:t>
            </a:r>
            <a:endParaRPr sz="2400"/>
          </a:p>
        </p:txBody>
      </p:sp>
      <p:pic>
        <p:nvPicPr>
          <p:cNvPr descr="spreadsheet-crafting.gif" id="113" name="Google Shape;113;p15"/>
          <p:cNvPicPr preferRelativeResize="0"/>
          <p:nvPr/>
        </p:nvPicPr>
        <p:blipFill>
          <a:blip r:embed="rId3">
            <a:alphaModFix/>
          </a:blip>
          <a:stretch>
            <a:fillRect/>
          </a:stretch>
        </p:blipFill>
        <p:spPr>
          <a:xfrm>
            <a:off x="1866525" y="2760654"/>
            <a:ext cx="5719925" cy="3753549"/>
          </a:xfrm>
          <a:prstGeom prst="rect">
            <a:avLst/>
          </a:prstGeom>
          <a:noFill/>
          <a:ln>
            <a:noFill/>
          </a:ln>
        </p:spPr>
      </p:pic>
      <p:sp>
        <p:nvSpPr>
          <p:cNvPr id="114" name="Google Shape;114;p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Identifying Representative Values</a:t>
            </a:r>
            <a:endParaRPr/>
          </a:p>
        </p:txBody>
      </p:sp>
      <p:sp>
        <p:nvSpPr>
          <p:cNvPr id="120" name="Google Shape;120;p16"/>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We know the features. We know their parameters.</a:t>
            </a:r>
            <a:endParaRPr/>
          </a:p>
          <a:p>
            <a:pPr indent="-419100" lvl="0" marL="457200" marR="0" rtl="0" algn="l">
              <a:lnSpc>
                <a:spcPct val="100000"/>
              </a:lnSpc>
              <a:spcBef>
                <a:spcPts val="0"/>
              </a:spcBef>
              <a:spcAft>
                <a:spcPts val="0"/>
              </a:spcAft>
              <a:buSzPts val="3000"/>
              <a:buChar char="●"/>
            </a:pPr>
            <a:r>
              <a:rPr lang="en"/>
              <a:t>What input values should we pick?</a:t>
            </a:r>
            <a:endParaRPr/>
          </a:p>
          <a:p>
            <a:pPr indent="-419100" lvl="0" marL="457200" marR="0" rtl="0" algn="l">
              <a:lnSpc>
                <a:spcPct val="100000"/>
              </a:lnSpc>
              <a:spcBef>
                <a:spcPts val="0"/>
              </a:spcBef>
              <a:spcAft>
                <a:spcPts val="0"/>
              </a:spcAft>
              <a:buSzPts val="3000"/>
              <a:buChar char="●"/>
            </a:pPr>
            <a:r>
              <a:rPr b="1" lang="en"/>
              <a:t>What about exhaustively trying all inputs?</a:t>
            </a:r>
            <a:endParaRPr b="1"/>
          </a:p>
          <a:p>
            <a:pPr indent="0" lvl="0" marL="0" marR="0" rtl="0" algn="l">
              <a:lnSpc>
                <a:spcPct val="100000"/>
              </a:lnSpc>
              <a:spcBef>
                <a:spcPts val="600"/>
              </a:spcBef>
              <a:spcAft>
                <a:spcPts val="0"/>
              </a:spcAft>
              <a:buNone/>
            </a:pPr>
            <a:r>
              <a:t/>
            </a:r>
            <a:endParaRPr/>
          </a:p>
        </p:txBody>
      </p:sp>
      <p:sp>
        <p:nvSpPr>
          <p:cNvPr id="121" name="Google Shape;121;p16"/>
          <p:cNvSpPr/>
          <p:nvPr/>
        </p:nvSpPr>
        <p:spPr>
          <a:xfrm>
            <a:off x="4598350" y="1731975"/>
            <a:ext cx="3873900" cy="12261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Test Input Data</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122" name="Google Shape;122;p16"/>
          <p:cNvSpPr/>
          <p:nvPr/>
        </p:nvSpPr>
        <p:spPr>
          <a:xfrm>
            <a:off x="4598350" y="4785750"/>
            <a:ext cx="3873900" cy="12261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Test Output Results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123" name="Google Shape;123;p16"/>
          <p:cNvSpPr/>
          <p:nvPr/>
        </p:nvSpPr>
        <p:spPr>
          <a:xfrm>
            <a:off x="5531500" y="3571463"/>
            <a:ext cx="2007600" cy="640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Program</a:t>
            </a:r>
            <a:endParaRPr b="1" sz="1800"/>
          </a:p>
        </p:txBody>
      </p:sp>
      <p:cxnSp>
        <p:nvCxnSpPr>
          <p:cNvPr id="124" name="Google Shape;124;p16"/>
          <p:cNvCxnSpPr>
            <a:endCxn id="123" idx="0"/>
          </p:cNvCxnSpPr>
          <p:nvPr/>
        </p:nvCxnSpPr>
        <p:spPr>
          <a:xfrm>
            <a:off x="5023600" y="2393963"/>
            <a:ext cx="1511700" cy="1177500"/>
          </a:xfrm>
          <a:prstGeom prst="straightConnector1">
            <a:avLst/>
          </a:prstGeom>
          <a:noFill/>
          <a:ln cap="flat" cmpd="sng" w="19050">
            <a:solidFill>
              <a:schemeClr val="dk2"/>
            </a:solidFill>
            <a:prstDash val="solid"/>
            <a:round/>
            <a:headEnd len="med" w="med" type="none"/>
            <a:tailEnd len="med" w="med" type="triangle"/>
          </a:ln>
        </p:spPr>
      </p:cxnSp>
      <p:cxnSp>
        <p:nvCxnSpPr>
          <p:cNvPr id="125" name="Google Shape;125;p16"/>
          <p:cNvCxnSpPr>
            <a:endCxn id="123" idx="0"/>
          </p:cNvCxnSpPr>
          <p:nvPr/>
        </p:nvCxnSpPr>
        <p:spPr>
          <a:xfrm flipH="1">
            <a:off x="6535300" y="2133563"/>
            <a:ext cx="322200" cy="1437900"/>
          </a:xfrm>
          <a:prstGeom prst="straightConnector1">
            <a:avLst/>
          </a:prstGeom>
          <a:noFill/>
          <a:ln cap="flat" cmpd="sng" w="19050">
            <a:solidFill>
              <a:schemeClr val="dk2"/>
            </a:solidFill>
            <a:prstDash val="solid"/>
            <a:round/>
            <a:headEnd len="med" w="med" type="none"/>
            <a:tailEnd len="med" w="med" type="triangle"/>
          </a:ln>
        </p:spPr>
      </p:cxnSp>
      <p:cxnSp>
        <p:nvCxnSpPr>
          <p:cNvPr id="126" name="Google Shape;126;p16"/>
          <p:cNvCxnSpPr>
            <a:endCxn id="123" idx="0"/>
          </p:cNvCxnSpPr>
          <p:nvPr/>
        </p:nvCxnSpPr>
        <p:spPr>
          <a:xfrm flipH="1">
            <a:off x="6535300" y="2252963"/>
            <a:ext cx="1385400" cy="1318500"/>
          </a:xfrm>
          <a:prstGeom prst="straightConnector1">
            <a:avLst/>
          </a:prstGeom>
          <a:noFill/>
          <a:ln cap="flat" cmpd="sng" w="19050">
            <a:solidFill>
              <a:schemeClr val="dk2"/>
            </a:solidFill>
            <a:prstDash val="solid"/>
            <a:round/>
            <a:headEnd len="med" w="med" type="none"/>
            <a:tailEnd len="med" w="med" type="triangle"/>
          </a:ln>
        </p:spPr>
      </p:cxnSp>
      <p:cxnSp>
        <p:nvCxnSpPr>
          <p:cNvPr id="127" name="Google Shape;127;p16"/>
          <p:cNvCxnSpPr>
            <a:stCxn id="123" idx="2"/>
          </p:cNvCxnSpPr>
          <p:nvPr/>
        </p:nvCxnSpPr>
        <p:spPr>
          <a:xfrm flipH="1">
            <a:off x="5284000" y="4211663"/>
            <a:ext cx="1251300" cy="1383300"/>
          </a:xfrm>
          <a:prstGeom prst="straightConnector1">
            <a:avLst/>
          </a:prstGeom>
          <a:noFill/>
          <a:ln cap="flat" cmpd="sng" w="19050">
            <a:solidFill>
              <a:schemeClr val="dk2"/>
            </a:solidFill>
            <a:prstDash val="solid"/>
            <a:round/>
            <a:headEnd len="med" w="med" type="none"/>
            <a:tailEnd len="med" w="med" type="triangle"/>
          </a:ln>
        </p:spPr>
      </p:cxnSp>
      <p:cxnSp>
        <p:nvCxnSpPr>
          <p:cNvPr id="128" name="Google Shape;128;p16"/>
          <p:cNvCxnSpPr>
            <a:stCxn id="123" idx="2"/>
          </p:cNvCxnSpPr>
          <p:nvPr/>
        </p:nvCxnSpPr>
        <p:spPr>
          <a:xfrm>
            <a:off x="6535300" y="4211663"/>
            <a:ext cx="799500" cy="1676400"/>
          </a:xfrm>
          <a:prstGeom prst="straightConnector1">
            <a:avLst/>
          </a:prstGeom>
          <a:noFill/>
          <a:ln cap="flat" cmpd="sng" w="19050">
            <a:solidFill>
              <a:schemeClr val="dk2"/>
            </a:solidFill>
            <a:prstDash val="solid"/>
            <a:round/>
            <a:headEnd len="med" w="med" type="none"/>
            <a:tailEnd len="med" w="med" type="triangle"/>
          </a:ln>
        </p:spPr>
      </p:cxnSp>
      <p:cxnSp>
        <p:nvCxnSpPr>
          <p:cNvPr id="129" name="Google Shape;129;p16"/>
          <p:cNvCxnSpPr>
            <a:stCxn id="123" idx="2"/>
          </p:cNvCxnSpPr>
          <p:nvPr/>
        </p:nvCxnSpPr>
        <p:spPr>
          <a:xfrm>
            <a:off x="6535300" y="4211663"/>
            <a:ext cx="1700100" cy="1166400"/>
          </a:xfrm>
          <a:prstGeom prst="straightConnector1">
            <a:avLst/>
          </a:prstGeom>
          <a:noFill/>
          <a:ln cap="flat" cmpd="sng" w="19050">
            <a:solidFill>
              <a:schemeClr val="dk2"/>
            </a:solidFill>
            <a:prstDash val="solid"/>
            <a:round/>
            <a:headEnd len="med" w="med" type="none"/>
            <a:tailEnd len="med" w="med" type="triangle"/>
          </a:ln>
        </p:spPr>
      </p:cxnSp>
      <p:sp>
        <p:nvSpPr>
          <p:cNvPr id="130" name="Google Shape;130;p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1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Exhaustive Testing</a:t>
            </a:r>
            <a:endParaRPr/>
          </a:p>
        </p:txBody>
      </p:sp>
      <p:sp>
        <p:nvSpPr>
          <p:cNvPr id="136" name="Google Shape;136;p17"/>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Take the arithmetic function for the calculator:</a:t>
            </a:r>
            <a:endParaRPr/>
          </a:p>
          <a:p>
            <a:pPr indent="0" lvl="0" marL="0" marR="0" rtl="0" algn="l">
              <a:lnSpc>
                <a:spcPct val="100000"/>
              </a:lnSpc>
              <a:spcBef>
                <a:spcPts val="600"/>
              </a:spcBef>
              <a:spcAft>
                <a:spcPts val="0"/>
              </a:spcAft>
              <a:buNone/>
            </a:pPr>
            <a:r>
              <a:rPr lang="en" sz="2800">
                <a:latin typeface="Courier New"/>
                <a:ea typeface="Courier New"/>
                <a:cs typeface="Courier New"/>
                <a:sym typeface="Courier New"/>
              </a:rPr>
              <a:t>add(int a, int b)</a:t>
            </a:r>
            <a:endParaRPr sz="2800">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a:latin typeface="Courier New"/>
              <a:ea typeface="Courier New"/>
              <a:cs typeface="Courier New"/>
              <a:sym typeface="Courier New"/>
            </a:endParaRPr>
          </a:p>
          <a:p>
            <a:pPr indent="-419100" lvl="0" marL="457200" marR="0" rtl="0" algn="l">
              <a:lnSpc>
                <a:spcPct val="100000"/>
              </a:lnSpc>
              <a:spcBef>
                <a:spcPts val="600"/>
              </a:spcBef>
              <a:spcAft>
                <a:spcPts val="0"/>
              </a:spcAft>
              <a:buSzPts val="3000"/>
              <a:buChar char="●"/>
            </a:pPr>
            <a:r>
              <a:rPr lang="en"/>
              <a:t>How long would it take to exhaustively test this function?</a:t>
            </a:r>
            <a:endParaRPr/>
          </a:p>
          <a:p>
            <a:pPr indent="0" lvl="0" marL="0" marR="0" rtl="0" algn="l">
              <a:lnSpc>
                <a:spcPct val="100000"/>
              </a:lnSpc>
              <a:spcBef>
                <a:spcPts val="600"/>
              </a:spcBef>
              <a:spcAft>
                <a:spcPts val="0"/>
              </a:spcAft>
              <a:buNone/>
            </a:pPr>
            <a:r>
              <a:t/>
            </a:r>
            <a:endParaRPr/>
          </a:p>
        </p:txBody>
      </p:sp>
      <p:sp>
        <p:nvSpPr>
          <p:cNvPr id="137" name="Google Shape;137;p17"/>
          <p:cNvSpPr/>
          <p:nvPr/>
        </p:nvSpPr>
        <p:spPr>
          <a:xfrm>
            <a:off x="4634225" y="1600200"/>
            <a:ext cx="3873900" cy="12261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Test Input Data</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138" name="Google Shape;138;p17"/>
          <p:cNvSpPr/>
          <p:nvPr/>
        </p:nvSpPr>
        <p:spPr>
          <a:xfrm>
            <a:off x="4634225" y="4653975"/>
            <a:ext cx="3873900" cy="12261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t>Test Output Results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139" name="Google Shape;139;p17"/>
          <p:cNvSpPr/>
          <p:nvPr/>
        </p:nvSpPr>
        <p:spPr>
          <a:xfrm>
            <a:off x="5567375" y="3439688"/>
            <a:ext cx="2007600" cy="640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Program</a:t>
            </a:r>
            <a:endParaRPr b="1" sz="1800"/>
          </a:p>
        </p:txBody>
      </p:sp>
      <p:cxnSp>
        <p:nvCxnSpPr>
          <p:cNvPr id="140" name="Google Shape;140;p17"/>
          <p:cNvCxnSpPr>
            <a:endCxn id="139" idx="0"/>
          </p:cNvCxnSpPr>
          <p:nvPr/>
        </p:nvCxnSpPr>
        <p:spPr>
          <a:xfrm>
            <a:off x="5059475" y="2262188"/>
            <a:ext cx="1511700" cy="1177500"/>
          </a:xfrm>
          <a:prstGeom prst="straightConnector1">
            <a:avLst/>
          </a:prstGeom>
          <a:noFill/>
          <a:ln cap="flat" cmpd="sng" w="19050">
            <a:solidFill>
              <a:schemeClr val="dk2"/>
            </a:solidFill>
            <a:prstDash val="solid"/>
            <a:round/>
            <a:headEnd len="med" w="med" type="none"/>
            <a:tailEnd len="med" w="med" type="triangle"/>
          </a:ln>
        </p:spPr>
      </p:cxnSp>
      <p:cxnSp>
        <p:nvCxnSpPr>
          <p:cNvPr id="141" name="Google Shape;141;p17"/>
          <p:cNvCxnSpPr>
            <a:endCxn id="139" idx="0"/>
          </p:cNvCxnSpPr>
          <p:nvPr/>
        </p:nvCxnSpPr>
        <p:spPr>
          <a:xfrm flipH="1">
            <a:off x="6571175" y="2001788"/>
            <a:ext cx="322200" cy="1437900"/>
          </a:xfrm>
          <a:prstGeom prst="straightConnector1">
            <a:avLst/>
          </a:prstGeom>
          <a:noFill/>
          <a:ln cap="flat" cmpd="sng" w="19050">
            <a:solidFill>
              <a:schemeClr val="dk2"/>
            </a:solidFill>
            <a:prstDash val="solid"/>
            <a:round/>
            <a:headEnd len="med" w="med" type="none"/>
            <a:tailEnd len="med" w="med" type="triangle"/>
          </a:ln>
        </p:spPr>
      </p:cxnSp>
      <p:cxnSp>
        <p:nvCxnSpPr>
          <p:cNvPr id="142" name="Google Shape;142;p17"/>
          <p:cNvCxnSpPr>
            <a:endCxn id="139" idx="0"/>
          </p:cNvCxnSpPr>
          <p:nvPr/>
        </p:nvCxnSpPr>
        <p:spPr>
          <a:xfrm flipH="1">
            <a:off x="6571175" y="2121188"/>
            <a:ext cx="1385400" cy="1318500"/>
          </a:xfrm>
          <a:prstGeom prst="straightConnector1">
            <a:avLst/>
          </a:prstGeom>
          <a:noFill/>
          <a:ln cap="flat" cmpd="sng" w="19050">
            <a:solidFill>
              <a:schemeClr val="dk2"/>
            </a:solidFill>
            <a:prstDash val="solid"/>
            <a:round/>
            <a:headEnd len="med" w="med" type="none"/>
            <a:tailEnd len="med" w="med" type="triangle"/>
          </a:ln>
        </p:spPr>
      </p:cxnSp>
      <p:cxnSp>
        <p:nvCxnSpPr>
          <p:cNvPr id="143" name="Google Shape;143;p17"/>
          <p:cNvCxnSpPr>
            <a:stCxn id="139" idx="2"/>
          </p:cNvCxnSpPr>
          <p:nvPr/>
        </p:nvCxnSpPr>
        <p:spPr>
          <a:xfrm flipH="1">
            <a:off x="5319875" y="4079888"/>
            <a:ext cx="1251300" cy="1383300"/>
          </a:xfrm>
          <a:prstGeom prst="straightConnector1">
            <a:avLst/>
          </a:prstGeom>
          <a:noFill/>
          <a:ln cap="flat" cmpd="sng" w="19050">
            <a:solidFill>
              <a:schemeClr val="dk2"/>
            </a:solidFill>
            <a:prstDash val="solid"/>
            <a:round/>
            <a:headEnd len="med" w="med" type="none"/>
            <a:tailEnd len="med" w="med" type="triangle"/>
          </a:ln>
        </p:spPr>
      </p:cxnSp>
      <p:cxnSp>
        <p:nvCxnSpPr>
          <p:cNvPr id="144" name="Google Shape;144;p17"/>
          <p:cNvCxnSpPr>
            <a:stCxn id="139" idx="2"/>
          </p:cNvCxnSpPr>
          <p:nvPr/>
        </p:nvCxnSpPr>
        <p:spPr>
          <a:xfrm>
            <a:off x="6571175" y="4079888"/>
            <a:ext cx="799500" cy="1676400"/>
          </a:xfrm>
          <a:prstGeom prst="straightConnector1">
            <a:avLst/>
          </a:prstGeom>
          <a:noFill/>
          <a:ln cap="flat" cmpd="sng" w="19050">
            <a:solidFill>
              <a:schemeClr val="dk2"/>
            </a:solidFill>
            <a:prstDash val="solid"/>
            <a:round/>
            <a:headEnd len="med" w="med" type="none"/>
            <a:tailEnd len="med" w="med" type="triangle"/>
          </a:ln>
        </p:spPr>
      </p:cxnSp>
      <p:cxnSp>
        <p:nvCxnSpPr>
          <p:cNvPr id="145" name="Google Shape;145;p17"/>
          <p:cNvCxnSpPr>
            <a:stCxn id="139" idx="2"/>
          </p:cNvCxnSpPr>
          <p:nvPr/>
        </p:nvCxnSpPr>
        <p:spPr>
          <a:xfrm>
            <a:off x="6571175" y="4079888"/>
            <a:ext cx="1700100" cy="1166400"/>
          </a:xfrm>
          <a:prstGeom prst="straightConnector1">
            <a:avLst/>
          </a:prstGeom>
          <a:noFill/>
          <a:ln cap="flat" cmpd="sng" w="19050">
            <a:solidFill>
              <a:schemeClr val="dk2"/>
            </a:solidFill>
            <a:prstDash val="solid"/>
            <a:round/>
            <a:headEnd len="med" w="med" type="none"/>
            <a:tailEnd len="med" w="med" type="triangle"/>
          </a:ln>
        </p:spPr>
      </p:cxnSp>
      <p:sp>
        <p:nvSpPr>
          <p:cNvPr id="146" name="Google Shape;146;p17"/>
          <p:cNvSpPr/>
          <p:nvPr/>
        </p:nvSpPr>
        <p:spPr>
          <a:xfrm>
            <a:off x="4664825" y="1596800"/>
            <a:ext cx="3812700" cy="1954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t>2</a:t>
            </a:r>
            <a:r>
              <a:rPr baseline="30000" lang="en" sz="2400"/>
              <a:t>32</a:t>
            </a:r>
            <a:r>
              <a:rPr lang="en" sz="2400"/>
              <a:t> possible integer values for each parameter.</a:t>
            </a:r>
            <a:endParaRPr sz="2400"/>
          </a:p>
          <a:p>
            <a:pPr indent="0" lvl="0" marL="0" rtl="0" algn="l">
              <a:spcBef>
                <a:spcPts val="0"/>
              </a:spcBef>
              <a:spcAft>
                <a:spcPts val="0"/>
              </a:spcAft>
              <a:buNone/>
            </a:pPr>
            <a:r>
              <a:rPr lang="en" sz="2400"/>
              <a:t>= </a:t>
            </a:r>
            <a:r>
              <a:rPr lang="en" sz="2400">
                <a:solidFill>
                  <a:schemeClr val="dk1"/>
                </a:solidFill>
              </a:rPr>
              <a:t>2</a:t>
            </a:r>
            <a:r>
              <a:rPr baseline="30000" lang="en" sz="2400">
                <a:solidFill>
                  <a:schemeClr val="dk1"/>
                </a:solidFill>
              </a:rPr>
              <a:t>32</a:t>
            </a:r>
            <a:r>
              <a:rPr lang="en" sz="2400"/>
              <a:t> x </a:t>
            </a:r>
            <a:r>
              <a:rPr lang="en" sz="2400">
                <a:solidFill>
                  <a:schemeClr val="dk1"/>
                </a:solidFill>
              </a:rPr>
              <a:t>2</a:t>
            </a:r>
            <a:r>
              <a:rPr baseline="30000" lang="en" sz="2400">
                <a:solidFill>
                  <a:schemeClr val="dk1"/>
                </a:solidFill>
              </a:rPr>
              <a:t>32  </a:t>
            </a:r>
            <a:r>
              <a:rPr lang="en" sz="2400"/>
              <a:t>= 2</a:t>
            </a:r>
            <a:r>
              <a:rPr baseline="30000" lang="en" sz="2400"/>
              <a:t>64</a:t>
            </a:r>
            <a:r>
              <a:rPr lang="en" sz="2400"/>
              <a:t> combinations = 10</a:t>
            </a:r>
            <a:r>
              <a:rPr baseline="30000" lang="en" sz="2400"/>
              <a:t>13 </a:t>
            </a:r>
            <a:r>
              <a:rPr lang="en" sz="2400"/>
              <a:t>tests.</a:t>
            </a:r>
            <a:endParaRPr sz="2400"/>
          </a:p>
        </p:txBody>
      </p:sp>
      <p:sp>
        <p:nvSpPr>
          <p:cNvPr id="147" name="Google Shape;147;p17"/>
          <p:cNvSpPr/>
          <p:nvPr/>
        </p:nvSpPr>
        <p:spPr>
          <a:xfrm>
            <a:off x="4664825" y="3692850"/>
            <a:ext cx="3812700" cy="1954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t>1 test per nanosecond</a:t>
            </a:r>
            <a:endParaRPr sz="2400"/>
          </a:p>
          <a:p>
            <a:pPr indent="0" lvl="0" marL="0" rtl="0" algn="l">
              <a:spcBef>
                <a:spcPts val="0"/>
              </a:spcBef>
              <a:spcAft>
                <a:spcPts val="0"/>
              </a:spcAft>
              <a:buNone/>
            </a:pPr>
            <a:r>
              <a:rPr lang="en" sz="2400"/>
              <a:t>= 10</a:t>
            </a:r>
            <a:r>
              <a:rPr baseline="30000" lang="en" sz="2400"/>
              <a:t>5</a:t>
            </a:r>
            <a:r>
              <a:rPr lang="en" sz="2400"/>
              <a:t> tests per second</a:t>
            </a:r>
            <a:endParaRPr sz="2400"/>
          </a:p>
          <a:p>
            <a:pPr indent="0" lvl="0" marL="0" rtl="0" algn="l">
              <a:spcBef>
                <a:spcPts val="0"/>
              </a:spcBef>
              <a:spcAft>
                <a:spcPts val="0"/>
              </a:spcAft>
              <a:buNone/>
            </a:pPr>
            <a:r>
              <a:rPr lang="en" sz="2400"/>
              <a:t>= 10</a:t>
            </a:r>
            <a:r>
              <a:rPr baseline="30000" lang="en" sz="2400"/>
              <a:t>10</a:t>
            </a:r>
            <a:r>
              <a:rPr lang="en" sz="2400"/>
              <a:t> seconds</a:t>
            </a:r>
            <a:endParaRPr sz="2400"/>
          </a:p>
          <a:p>
            <a:pPr indent="0" lvl="0" marL="0" rtl="0" algn="l">
              <a:spcBef>
                <a:spcPts val="0"/>
              </a:spcBef>
              <a:spcAft>
                <a:spcPts val="0"/>
              </a:spcAft>
              <a:buNone/>
            </a:pPr>
            <a:r>
              <a:t/>
            </a:r>
            <a:endParaRPr sz="2400"/>
          </a:p>
        </p:txBody>
      </p:sp>
      <p:sp>
        <p:nvSpPr>
          <p:cNvPr id="148" name="Google Shape;148;p17"/>
          <p:cNvSpPr/>
          <p:nvPr/>
        </p:nvSpPr>
        <p:spPr>
          <a:xfrm>
            <a:off x="4664825" y="5052750"/>
            <a:ext cx="3812700" cy="594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t>or… about 600 years!</a:t>
            </a:r>
            <a:endParaRPr b="1" sz="2400"/>
          </a:p>
        </p:txBody>
      </p:sp>
      <p:sp>
        <p:nvSpPr>
          <p:cNvPr id="149" name="Google Shape;149;p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
                                        <p:tgtEl>
                                          <p:spTgt spid="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