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98af6bafc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98af6baf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fec728395_0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fec728395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give an example, on the left, we have some calculator code we want to test. It has an evaluate method that takes in an expression. Then, it splits that expression based on the + sign, and for each substring, it converts it to an int and adds the value to the sum, returning that at the end.</a:t>
            </a:r>
            <a:endParaRPr/>
          </a:p>
          <a:p>
            <a:pPr indent="0" lvl="0" marL="0" rtl="0" algn="l">
              <a:spcBef>
                <a:spcPts val="0"/>
              </a:spcBef>
              <a:spcAft>
                <a:spcPts val="0"/>
              </a:spcAft>
              <a:buNone/>
            </a:pPr>
            <a:r>
              <a:rPr lang="en"/>
              <a:t>Now, we can write a test class using the capabilities offered by JUnit. </a:t>
            </a:r>
            <a:endParaRPr/>
          </a:p>
          <a:p>
            <a:pPr indent="0" lvl="0" marL="0" rtl="0" algn="l">
              <a:spcBef>
                <a:spcPts val="0"/>
              </a:spcBef>
              <a:spcAft>
                <a:spcPts val="0"/>
              </a:spcAft>
              <a:buNone/>
            </a:pPr>
            <a:r>
              <a:rPr lang="en">
                <a:solidFill>
                  <a:schemeClr val="dk1"/>
                </a:solidFill>
              </a:rPr>
              <a:t>- You create classes for testing either a particular class or unit of your system or for testing a kind of functionality.The convention is to name it (read), followed by the word Test. </a:t>
            </a:r>
            <a:endParaRPr>
              <a:solidFill>
                <a:schemeClr val="dk1"/>
              </a:solidFill>
            </a:endParaRPr>
          </a:p>
          <a:p>
            <a:pPr indent="0" lvl="0" marL="0" rtl="0" algn="l">
              <a:spcBef>
                <a:spcPts val="0"/>
              </a:spcBef>
              <a:spcAft>
                <a:spcPts val="0"/>
              </a:spcAft>
              <a:buNone/>
            </a:pPr>
            <a:r>
              <a:rPr lang="en">
                <a:solidFill>
                  <a:schemeClr val="dk1"/>
                </a:solidFill>
              </a:rPr>
              <a:t>- each test is marked with the keyword @test.</a:t>
            </a:r>
            <a:endParaRPr>
              <a:solidFill>
                <a:schemeClr val="dk1"/>
              </a:solidFill>
            </a:endParaRPr>
          </a:p>
          <a:p>
            <a:pPr indent="0" lvl="0" marL="0" rtl="0" algn="l">
              <a:spcBef>
                <a:spcPts val="0"/>
              </a:spcBef>
              <a:spcAft>
                <a:spcPts val="0"/>
              </a:spcAft>
              <a:buNone/>
            </a:pPr>
            <a:r>
              <a:rPr lang="en">
                <a:solidFill>
                  <a:schemeClr val="dk1"/>
                </a:solidFill>
              </a:rPr>
              <a:t>-this is our initialization</a:t>
            </a:r>
            <a:endParaRPr>
              <a:solidFill>
                <a:schemeClr val="dk1"/>
              </a:solidFill>
            </a:endParaRPr>
          </a:p>
          <a:p>
            <a:pPr indent="0" lvl="0" marL="0" rtl="0" algn="l">
              <a:spcBef>
                <a:spcPts val="0"/>
              </a:spcBef>
              <a:spcAft>
                <a:spcPts val="0"/>
              </a:spcAft>
              <a:buNone/>
            </a:pPr>
            <a:r>
              <a:rPr lang="en">
                <a:solidFill>
                  <a:schemeClr val="dk1"/>
                </a:solidFill>
              </a:rPr>
              <a:t>- then, our test steps are to run the evaluate method on the initialized Calculator object, then to check the results.</a:t>
            </a:r>
            <a:endParaRPr>
              <a:solidFill>
                <a:schemeClr val="dk1"/>
              </a:solidFill>
            </a:endParaRPr>
          </a:p>
          <a:p>
            <a:pPr indent="0" lvl="0" marL="0" rtl="0" algn="l">
              <a:spcBef>
                <a:spcPts val="0"/>
              </a:spcBef>
              <a:spcAft>
                <a:spcPts val="0"/>
              </a:spcAft>
              <a:buNone/>
            </a:pPr>
            <a:r>
              <a:rPr lang="en">
                <a:solidFill>
                  <a:schemeClr val="dk1"/>
                </a:solidFill>
              </a:rPr>
              <a:t>- We execute evaluate with the input 1+2+3</a:t>
            </a:r>
            <a:endParaRPr>
              <a:solidFill>
                <a:schemeClr val="dk1"/>
              </a:solidFill>
            </a:endParaRPr>
          </a:p>
          <a:p>
            <a:pPr indent="0" lvl="0" marL="0" rtl="0" algn="l">
              <a:spcBef>
                <a:spcPts val="0"/>
              </a:spcBef>
              <a:spcAft>
                <a:spcPts val="0"/>
              </a:spcAft>
              <a:buNone/>
            </a:pPr>
            <a:r>
              <a:rPr lang="en">
                <a:solidFill>
                  <a:schemeClr val="dk1"/>
                </a:solidFill>
              </a:rPr>
              <a:t>- Our oracle then is the exact value 6 - we expect the result of evaluate with that input to be 6. To check the result, we use what is called an assertion - in this case assertEquals - which compares the equality of two values and issues a fail verdict if they don’t match.</a:t>
            </a:r>
            <a:endParaRPr>
              <a:solidFill>
                <a:schemeClr val="dk1"/>
              </a:solidFill>
            </a:endParaRPr>
          </a:p>
          <a:p>
            <a:pPr indent="0" lvl="0" marL="0" rtl="0" algn="l">
              <a:spcBef>
                <a:spcPts val="0"/>
              </a:spcBef>
              <a:spcAft>
                <a:spcPts val="0"/>
              </a:spcAft>
              <a:buNone/>
            </a:pPr>
            <a:r>
              <a:rPr lang="en">
                <a:solidFill>
                  <a:schemeClr val="dk1"/>
                </a:solidFill>
              </a:rPr>
              <a:t>-  finally, to prepare for the next test, we set calculator to null. This is our tear down - any prep that needs to happen for the next test to ensure that this test does not corrupt another test.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(DEMO)</a:t>
            </a:r>
            <a:endParaRPr>
              <a:solidFill>
                <a:schemeClr val="dk1"/>
              </a:solidFill>
            </a:endParaRPr>
          </a:p>
          <a:p>
            <a:pPr indent="0" lvl="0" marL="0" rtl="0" algn="l">
              <a:spcBef>
                <a:spcPts val="0"/>
              </a:spcBef>
              <a:spcAft>
                <a:spcPts val="0"/>
              </a:spcAft>
              <a:buNone/>
            </a:pPr>
            <a:r>
              <a:rPr lang="en">
                <a:solidFill>
                  <a:schemeClr val="dk1"/>
                </a:solidFill>
              </a:rPr>
              <a:t>run, then </a:t>
            </a:r>
            <a:endParaRPr>
              <a:solidFill>
                <a:schemeClr val="dk1"/>
              </a:solidFill>
            </a:endParaRPr>
          </a:p>
          <a:p>
            <a:pPr indent="0" lvl="0" marL="0" rtl="0" algn="l">
              <a:lnSpc>
                <a:spcPct val="160000"/>
              </a:lnSpc>
              <a:spcBef>
                <a:spcPts val="0"/>
              </a:spcBef>
              <a:spcAft>
                <a:spcPts val="1200"/>
              </a:spcAft>
              <a:buClr>
                <a:schemeClr val="dk1"/>
              </a:buClr>
              <a:buSzPts val="1100"/>
              <a:buFont typeface="Arial"/>
              <a:buNone/>
            </a:pPr>
            <a:r>
              <a:rPr lang="en" sz="1200">
                <a:solidFill>
                  <a:srgbClr val="333333"/>
                </a:solidFill>
                <a:highlight>
                  <a:srgbClr val="FFFFFF"/>
                </a:highlight>
              </a:rPr>
              <a:t>Modify </a:t>
            </a:r>
            <a:r>
              <a:rPr lang="en" sz="1000">
                <a:solidFill>
                  <a:srgbClr val="333333"/>
                </a:solidFill>
                <a:highlight>
                  <a:srgbClr val="FFFFFF"/>
                </a:highlight>
                <a:latin typeface="Consolas"/>
                <a:ea typeface="Consolas"/>
                <a:cs typeface="Consolas"/>
                <a:sym typeface="Consolas"/>
              </a:rPr>
              <a:t>Calculator.java</a:t>
            </a:r>
            <a:r>
              <a:rPr lang="en" sz="1200">
                <a:solidFill>
                  <a:srgbClr val="333333"/>
                </a:solidFill>
                <a:highlight>
                  <a:srgbClr val="FFFFFF"/>
                </a:highlight>
              </a:rPr>
              <a:t> in order to get a failing test. Replace the line</a:t>
            </a:r>
            <a:r>
              <a:rPr lang="en" sz="1000">
                <a:solidFill>
                  <a:srgbClr val="333333"/>
                </a:solidFill>
                <a:highlight>
                  <a:srgbClr val="F7F7F7"/>
                </a:highlight>
                <a:latin typeface="Consolas"/>
                <a:ea typeface="Consolas"/>
                <a:cs typeface="Consolas"/>
                <a:sym typeface="Consolas"/>
              </a:rPr>
              <a:t>sum += Integer.valueOf(summand);</a:t>
            </a:r>
            <a:r>
              <a:rPr lang="en" sz="1200">
                <a:solidFill>
                  <a:srgbClr val="333333"/>
                </a:solidFill>
                <a:highlight>
                  <a:srgbClr val="FFFFFF"/>
                </a:highlight>
              </a:rPr>
              <a:t>with </a:t>
            </a:r>
            <a:r>
              <a:rPr lang="en" sz="1000">
                <a:solidFill>
                  <a:srgbClr val="333333"/>
                </a:solidFill>
                <a:highlight>
                  <a:srgbClr val="F7F7F7"/>
                </a:highlight>
                <a:latin typeface="Consolas"/>
                <a:ea typeface="Consolas"/>
                <a:cs typeface="Consolas"/>
                <a:sym typeface="Consolas"/>
              </a:rPr>
              <a:t>sum -= Integer.valueOf(summand);</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gfec728395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fec72839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JUnit also offers special method annotations for special test support code - these are called test fixtures. If we have initialization steps shared by all tests, rather than repeating them in the code for each test, you can write a method that executes those steps. (read). This contains anything you want to run before each test. So, we might want to reinitialize our GRADS system, then set the user. Get that taken care of before a test.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fec728395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fec72839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Similarly, (read). This contains anything you want to do after a test to clean up the environment. For instance, you might want to log the user out of the system to make sure that happens without issue, then you might want to wipe out that system object entirely to leave the slate clean for the next test.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fec728395_0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fec728395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other fixtures called beforeclass and after class</a:t>
            </a:r>
            <a:endParaRPr/>
          </a:p>
          <a:p>
            <a:pPr indent="0" lvl="0" marL="0" rtl="0" algn="l">
              <a:spcBef>
                <a:spcPts val="0"/>
              </a:spcBef>
              <a:spcAft>
                <a:spcPts val="0"/>
              </a:spcAft>
              <a:buNone/>
            </a:pPr>
            <a:r>
              <a:rPr lang="en"/>
              <a:t>(go over)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fec728395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ec72839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Tests are marked with the @test keyword. They are usually named with the word test, followed by the name of the method being tested, then a description for the outcome or scenario being tested - some kind of context for why you are performing this test. You will generally then define inputs, try to run the function with those, and examine the outputs. There is a special call called fail that will declare the test a failure, parameterized with a string explaining why it failed. You can compare the expected and actual output through if statements and issue fail commands if they don’t match up, or you can make assertions about the results - declare properties that the results must follow. If an assertion fails, than the test fails.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fec728395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fec72839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 your bread and butter in writing unit tests.</a:t>
            </a:r>
            <a:endParaRPr/>
          </a:p>
          <a:p>
            <a:pPr indent="0" lvl="0" marL="0" rtl="0" algn="l">
              <a:spcBef>
                <a:spcPts val="0"/>
              </a:spcBef>
              <a:spcAft>
                <a:spcPts val="0"/>
              </a:spcAft>
              <a:buNone/>
            </a:pPr>
            <a:r>
              <a:rPr lang="en"/>
              <a:t>- this is where you can make a direct comparison of expected and actual output</a:t>
            </a:r>
            <a:endParaRPr/>
          </a:p>
          <a:p>
            <a:pPr indent="0" lvl="0" marL="0" rtl="0" algn="l">
              <a:spcBef>
                <a:spcPts val="0"/>
              </a:spcBef>
              <a:spcAft>
                <a:spcPts val="0"/>
              </a:spcAft>
              <a:buNone/>
            </a:pPr>
            <a:r>
              <a:rPr lang="en"/>
              <a:t>- assert that a property evaluate to true or false - add two positive numbers, you can assert that the result is positive.</a:t>
            </a:r>
            <a:endParaRPr/>
          </a:p>
          <a:p>
            <a:pPr indent="0" lvl="0" marL="0" rtl="0" algn="l">
              <a:spcBef>
                <a:spcPts val="0"/>
              </a:spcBef>
              <a:spcAft>
                <a:spcPts val="0"/>
              </a:spcAft>
              <a:buNone/>
            </a:pPr>
            <a:r>
              <a:rPr lang="en"/>
              <a:t>- assert that an object is null or not null</a:t>
            </a:r>
            <a:endParaRPr/>
          </a:p>
          <a:p>
            <a:pPr indent="0" lvl="0" marL="0" rtl="0" algn="l">
              <a:spcBef>
                <a:spcPts val="0"/>
              </a:spcBef>
              <a:spcAft>
                <a:spcPts val="0"/>
              </a:spcAft>
              <a:buNone/>
            </a:pPr>
            <a:r>
              <a:rPr lang="en"/>
              <a:t>- assert that two objects are clones</a:t>
            </a:r>
            <a:endParaRPr/>
          </a:p>
          <a:p>
            <a:pPr indent="0" lvl="0" marL="0" rtl="0" algn="l">
              <a:spcBef>
                <a:spcPts val="0"/>
              </a:spcBef>
              <a:spcAft>
                <a:spcPts val="0"/>
              </a:spcAft>
              <a:buNone/>
            </a:pPr>
            <a:r>
              <a:rPr lang="en"/>
              <a:t>- a bit of a complex one that allows for a number of checks on the contents of the output.</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fec728395_0_1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fec728395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first two are assertEquals and assertArrayEquals. This is the straightforward - does the expected output match the actual output. It takes in two items, and compares their values for equality.</a:t>
            </a:r>
            <a:endParaRPr/>
          </a:p>
          <a:p>
            <a:pPr indent="0" lvl="0" marL="0" rtl="0" algn="l">
              <a:spcBef>
                <a:spcPts val="0"/>
              </a:spcBef>
              <a:spcAft>
                <a:spcPts val="0"/>
              </a:spcAft>
              <a:buNone/>
            </a:pPr>
            <a:r>
              <a:rPr lang="en"/>
              <a:t>(2-5)</a:t>
            </a:r>
            <a:endParaRPr/>
          </a:p>
          <a:p>
            <a:pPr indent="0" lvl="0" marL="0" rtl="0" algn="l">
              <a:spcBef>
                <a:spcPts val="0"/>
              </a:spcBef>
              <a:spcAft>
                <a:spcPts val="0"/>
              </a:spcAft>
              <a:buNone/>
            </a:pPr>
            <a:r>
              <a:rPr lang="en"/>
              <a:t>go over code examples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fec728395_0_1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ec728395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is assertFalse and its twin assertTrue</a:t>
            </a:r>
            <a:endParaRPr/>
          </a:p>
          <a:p>
            <a:pPr indent="0" lvl="0" marL="0" rtl="0" algn="l">
              <a:spcBef>
                <a:spcPts val="0"/>
              </a:spcBef>
              <a:spcAft>
                <a:spcPts val="0"/>
              </a:spcAft>
              <a:buNone/>
            </a:pPr>
            <a:r>
              <a:rPr lang="en"/>
              <a:t>(go over)</a:t>
            </a:r>
            <a:endParaRPr/>
          </a:p>
          <a:p>
            <a:pPr indent="0" lvl="0" marL="0" rtl="0" algn="l">
              <a:spcBef>
                <a:spcPts val="0"/>
              </a:spcBef>
              <a:spcAft>
                <a:spcPts val="0"/>
              </a:spcAft>
              <a:buNone/>
            </a:pPr>
            <a:r>
              <a:rPr lang="en"/>
              <a:t>This is used when, rather than checking the exact value of the result, we want to check (3)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fec728395_0_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fec728395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next two are similar to assertEquals, but not quite the same. </a:t>
            </a:r>
            <a:endParaRPr/>
          </a:p>
          <a:p>
            <a:pPr indent="0" lvl="0" marL="0" rtl="0" algn="l">
              <a:spcBef>
                <a:spcPts val="0"/>
              </a:spcBef>
              <a:spcAft>
                <a:spcPts val="0"/>
              </a:spcAft>
              <a:buNone/>
            </a:pPr>
            <a:r>
              <a:rPr lang="en"/>
              <a:t>(1) , that is (2). Not whether they contain the same data, but are they literally aliases for the same memory space.</a:t>
            </a:r>
            <a:endParaRPr/>
          </a:p>
          <a:p>
            <a:pPr indent="0" lvl="0" marL="0" rtl="0" algn="l">
              <a:spcBef>
                <a:spcPts val="0"/>
              </a:spcBef>
              <a:spcAft>
                <a:spcPts val="0"/>
              </a:spcAft>
              <a:buNone/>
            </a:pPr>
            <a:r>
              <a:rPr lang="en"/>
              <a:t>(3-4)</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fec728395_0_2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ec728395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Pretty straightforward - (go over)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98af6bafc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98af6baf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(1), but this has been an abstract process. I’ve never once brought up how you actually run these tests on the system. </a:t>
            </a:r>
            <a:endParaRPr>
              <a:solidFill>
                <a:schemeClr val="dk1"/>
              </a:solidFill>
            </a:endParaRPr>
          </a:p>
          <a:p>
            <a:pPr indent="0" lvl="0" marL="0" rtl="0" algn="l">
              <a:lnSpc>
                <a:spcPct val="120000"/>
              </a:lnSpc>
              <a:spcBef>
                <a:spcPts val="0"/>
              </a:spcBef>
              <a:spcAft>
                <a:spcPts val="0"/>
              </a:spcAft>
              <a:buNone/>
            </a:pPr>
            <a:r>
              <a:rPr lang="en">
                <a:solidFill>
                  <a:schemeClr val="dk1"/>
                </a:solidFill>
              </a:rPr>
              <a:t>Of course, (3) - stat up the code, enter some input, then look at the output and give it the ok or not ok. </a:t>
            </a:r>
            <a:endParaRPr>
              <a:solidFill>
                <a:schemeClr val="dk1"/>
              </a:solidFill>
            </a:endParaRPr>
          </a:p>
          <a:p>
            <a:pPr indent="0" lvl="0" marL="0" rtl="0" algn="l">
              <a:lnSpc>
                <a:spcPct val="120000"/>
              </a:lnSpc>
              <a:spcBef>
                <a:spcPts val="0"/>
              </a:spcBef>
              <a:spcAft>
                <a:spcPts val="0"/>
              </a:spcAft>
              <a:buNone/>
            </a:pPr>
            <a:r>
              <a:rPr lang="en">
                <a:solidFill>
                  <a:schemeClr val="dk1"/>
                </a:solidFill>
              </a:rPr>
              <a:t>(4) Just don’t. Don’t even think of it. It happens more than you expect, but it’s almost always a bad idea. (5) - this is especially true on the oracle side. We get bored, our mind drifts, the caffeine wears off. Eventually, we’ll make mistakes. We could make a different judgement each time we run a test case, or mess up at entering input. </a:t>
            </a:r>
            <a:endParaRPr>
              <a:solidFill>
                <a:schemeClr val="dk1"/>
              </a:solidFill>
            </a:endParaRPr>
          </a:p>
          <a:p>
            <a:pPr indent="0" lvl="0" marL="0" rtl="0" algn="l">
              <a:lnSpc>
                <a:spcPct val="120000"/>
              </a:lnSpc>
              <a:spcBef>
                <a:spcPts val="0"/>
              </a:spcBef>
              <a:spcAft>
                <a:spcPts val="0"/>
              </a:spcAft>
              <a:buNone/>
            </a:pPr>
            <a:r>
              <a:rPr lang="en">
                <a:solidFill>
                  <a:schemeClr val="dk1"/>
                </a:solidFill>
              </a:rPr>
              <a:t>Ultimately, (6), but (7).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3533143c35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533143c3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Pretty straightforward - (go over)</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fec728395_0_2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fec728395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assertThat is a special construct that allows a number of specialized assertions, using matchers provided by JUnit directly and the Hamcrest library that JUnit makes use of.</a:t>
            </a:r>
            <a:endParaRPr/>
          </a:p>
          <a:p>
            <a:pPr indent="0" lvl="0" marL="0" rtl="0" algn="l">
              <a:spcBef>
                <a:spcPts val="0"/>
              </a:spcBef>
              <a:spcAft>
                <a:spcPts val="0"/>
              </a:spcAft>
              <a:buNone/>
            </a:pPr>
            <a:r>
              <a:rPr lang="en"/>
              <a:t>If you look at JUnit’s documentation, there are a bunch of these, but to go over a few examples.</a:t>
            </a:r>
            <a:endParaRPr/>
          </a:p>
          <a:p>
            <a:pPr indent="0" lvl="0" marL="0" rtl="0" algn="l">
              <a:spcBef>
                <a:spcPts val="0"/>
              </a:spcBef>
              <a:spcAft>
                <a:spcPts val="0"/>
              </a:spcAft>
              <a:buNone/>
            </a:pPr>
            <a:r>
              <a:rPr lang="en"/>
              <a:t>- read</a:t>
            </a:r>
            <a:endParaRPr/>
          </a:p>
          <a:p>
            <a:pPr indent="0" lvl="0" marL="0" rtl="0" algn="l">
              <a:spcBef>
                <a:spcPts val="0"/>
              </a:spcBef>
              <a:spcAft>
                <a:spcPts val="0"/>
              </a:spcAft>
              <a:buNone/>
            </a:pPr>
            <a:r>
              <a:rPr lang="en"/>
              <a:t>- read</a:t>
            </a:r>
            <a:endParaRPr/>
          </a:p>
          <a:p>
            <a:pPr indent="0" lvl="0" marL="0" rtl="0" algn="l">
              <a:spcBef>
                <a:spcPts val="0"/>
              </a:spcBef>
              <a:spcAft>
                <a:spcPts val="0"/>
              </a:spcAft>
              <a:buNone/>
            </a:pPr>
            <a:r>
              <a:rPr lang="en"/>
              <a:t>- read</a:t>
            </a:r>
            <a:endParaRPr/>
          </a:p>
          <a:p>
            <a:pPr indent="0" lvl="0" marL="0" rtl="0" algn="l">
              <a:spcBef>
                <a:spcPts val="0"/>
              </a:spcBef>
              <a:spcAft>
                <a:spcPts val="0"/>
              </a:spcAft>
              <a:buNone/>
            </a:pPr>
            <a:r>
              <a:rPr lang="en"/>
              <a:t>- read</a:t>
            </a:r>
            <a:endParaRPr/>
          </a:p>
          <a:p>
            <a:pPr indent="0" lvl="0" marL="0" rtl="0" algn="l">
              <a:spcBef>
                <a:spcPts val="0"/>
              </a:spcBef>
              <a:spcAft>
                <a:spcPts val="0"/>
              </a:spcAft>
              <a:buNone/>
            </a:pPr>
            <a:r>
              <a:rPr lang="en"/>
              <a:t>- read - so, we have a checklist of bad things, and if all of them are met, we’ll issue a failure verdict. </a:t>
            </a:r>
            <a:endParaRPr/>
          </a:p>
          <a:p>
            <a:pPr indent="0" lvl="0" marL="0" rtl="0" algn="l">
              <a:spcBef>
                <a:spcPts val="0"/>
              </a:spcBef>
              <a:spcAft>
                <a:spcPts val="0"/>
              </a:spcAft>
              <a:buNone/>
            </a:pPr>
            <a:r>
              <a:rPr lang="en"/>
              <a:t>- read</a:t>
            </a:r>
            <a:endParaRPr/>
          </a:p>
          <a:p>
            <a:pPr indent="0" lvl="0" marL="0" rtl="0" algn="l">
              <a:spcBef>
                <a:spcPts val="0"/>
              </a:spcBef>
              <a:spcAft>
                <a:spcPts val="0"/>
              </a:spcAft>
              <a:buNone/>
            </a:pPr>
            <a:r>
              <a:rPr lang="en"/>
              <a:t>- read</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fec728395_0_2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fec728395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rPr>
              <a:t>This code (method invocation) should throw an IndexOutOfBoundsException. Go over code.</a:t>
            </a:r>
            <a:endParaRPr sz="1200">
              <a:solidFill>
                <a:srgbClr val="333333"/>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4" name="Shape 234"/>
        <p:cNvGrpSpPr/>
        <p:nvPr/>
      </p:nvGrpSpPr>
      <p:grpSpPr>
        <a:xfrm>
          <a:off x="0" y="0"/>
          <a:ext cx="0" cy="0"/>
          <a:chOff x="0" y="0"/>
          <a:chExt cx="0" cy="0"/>
        </a:xfrm>
      </p:grpSpPr>
      <p:sp>
        <p:nvSpPr>
          <p:cNvPr id="235" name="Google Shape;235;g3533143c35_0_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533143c3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333333"/>
                </a:solidFill>
                <a:highlight>
                  <a:srgbClr val="FFFFFF"/>
                </a:highlight>
              </a:rPr>
              <a:t>Go over code.</a:t>
            </a:r>
            <a:endParaRPr sz="1200">
              <a:solidFill>
                <a:srgbClr val="333333"/>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1b16db3ef4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b16db3e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Your test scaffolding can range a good bit in complexity. The most common, and most straightforward is (read) - that’ll be easy to build one at a time, but you’ll quickly notice that time adding up. There are more complex forms of scaffolding that may save you more time long-term, (read)</a:t>
            </a:r>
            <a:endParaRPr>
              <a:solidFill>
                <a:schemeClr val="dk1"/>
              </a:solidFill>
            </a:endParaRPr>
          </a:p>
          <a:p>
            <a:pPr indent="0" lvl="0" marL="0" rtl="0" algn="l">
              <a:spcBef>
                <a:spcPts val="0"/>
              </a:spcBef>
              <a:spcAft>
                <a:spcPts val="0"/>
              </a:spcAft>
              <a:buNone/>
            </a:pPr>
            <a:r>
              <a:rPr lang="en">
                <a:solidFill>
                  <a:schemeClr val="dk1"/>
                </a:solidFill>
              </a:rPr>
              <a:t>As usual, the trade-off game comes in…</a:t>
            </a:r>
            <a:endParaRPr>
              <a:solidFill>
                <a:schemeClr val="dk1"/>
              </a:solidFill>
            </a:endParaRPr>
          </a:p>
          <a:p>
            <a:pPr indent="0" lvl="0" marL="0" rtl="0" algn="l">
              <a:spcBef>
                <a:spcPts val="0"/>
              </a:spcBef>
              <a:spcAft>
                <a:spcPts val="0"/>
              </a:spcAft>
              <a:buNone/>
            </a:pPr>
            <a:r>
              <a:rPr lang="en">
                <a:solidFill>
                  <a:schemeClr val="dk1"/>
                </a:solidFill>
              </a:rPr>
              <a:t>If you’re building something like a network traffic generator to stress test a networked system = that’s essentially the same as full-blown development of a new piece of software. But, it can often be worthwhile to invest some time in building testing infrastructure that can be deployed across many future projects.</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1b16db3ef4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b16db3ef4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Your test scaffolding can range a good bit in complexity. The most common, and most straightforward is (read) - that’ll be easy to build one at a time, but you’ll quickly notice that time adding up. There are more complex forms of scaffolding that may save you more time long-term, (read)</a:t>
            </a:r>
            <a:endParaRPr>
              <a:solidFill>
                <a:schemeClr val="dk1"/>
              </a:solidFill>
            </a:endParaRPr>
          </a:p>
          <a:p>
            <a:pPr indent="0" lvl="0" marL="0" rtl="0" algn="l">
              <a:spcBef>
                <a:spcPts val="0"/>
              </a:spcBef>
              <a:spcAft>
                <a:spcPts val="0"/>
              </a:spcAft>
              <a:buNone/>
            </a:pPr>
            <a:r>
              <a:rPr lang="en">
                <a:solidFill>
                  <a:schemeClr val="dk1"/>
                </a:solidFill>
              </a:rPr>
              <a:t>As usual, the trade-off game comes in…</a:t>
            </a:r>
            <a:endParaRPr>
              <a:solidFill>
                <a:schemeClr val="dk1"/>
              </a:solidFill>
            </a:endParaRPr>
          </a:p>
          <a:p>
            <a:pPr indent="0" lvl="0" marL="0" rtl="0" algn="l">
              <a:spcBef>
                <a:spcPts val="0"/>
              </a:spcBef>
              <a:spcAft>
                <a:spcPts val="0"/>
              </a:spcAft>
              <a:buNone/>
            </a:pPr>
            <a:r>
              <a:rPr lang="en">
                <a:solidFill>
                  <a:schemeClr val="dk1"/>
                </a:solidFill>
              </a:rPr>
              <a:t>If you’re building something like a network traffic generator to stress test a networked system = that’s essentially the same as full-blown development of a new piece of software. But, it can often be worthwhile to invest some time in building testing infrastructure that can be deployed across many future projects.</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4ee87f584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4ee87f584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following StringUtil class is a simple class with one method that concatenates two input strings and returns the result:The following are two unit tests for the method above:</a:t>
            </a:r>
            <a:endParaRPr/>
          </a:p>
          <a:p>
            <a:pPr indent="0" lvl="0" marL="0" rtl="0" algn="l">
              <a:spcBef>
                <a:spcPts val="0"/>
              </a:spcBef>
              <a:spcAft>
                <a:spcPts val="0"/>
              </a:spcAft>
              <a:buNone/>
            </a:pPr>
            <a:r>
              <a:rPr lang="en"/>
              <a:t>The testStringUtil\_Bad will always pass as it has no assertions. A developer manually needs to verify the output of the test at the console. The testStringUtil\_Good will fail if the method returns a wrong result and does not require developer intervention.</a:t>
            </a:r>
            <a:br>
              <a:rPr lang="en"/>
            </a:br>
            <a:br>
              <a:rPr lang="en"/>
            </a:b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6" name="Shape 266"/>
        <p:cNvGrpSpPr/>
        <p:nvPr/>
      </p:nvGrpSpPr>
      <p:grpSpPr>
        <a:xfrm>
          <a:off x="0" y="0"/>
          <a:ext cx="0" cy="0"/>
          <a:chOff x="0" y="0"/>
          <a:chExt cx="0" cy="0"/>
        </a:xfrm>
      </p:grpSpPr>
      <p:sp>
        <p:nvSpPr>
          <p:cNvPr id="267" name="Google Shape;267;g4ee87f584b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4ee87f584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methods do not have a deterministic result, i.e. the output of that method is not known beforehand and can vary each time. For example, consider the following code that has a complex function and a method that calculates the time required (in milliseconds) for executing the complex function. In this case, each time the calculateTime method is executed, it will return a different value. This means that our test case cannot check for a specific time. Execution time is always non-deterministic. Instead, (last three items)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4ee87f584b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4ee87f584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a:t>Often, developers spend a huge amount of time and effort in writing test cases that ensure the application works as expected. However, it is important to test negative test cases as well. A negative test case is a test case that tests if a system can handle invalid data. For example, consider a simple function which reads an alphanumeric value of length 8, typed by a user. In addition to alphanumeric values, the following negative test cases should be tested:</a:t>
            </a:r>
            <a:br>
              <a:rPr lang="en"/>
            </a:br>
            <a:r>
              <a:rPr lang="en"/>
              <a:t>User specifies non – alphanumeric values like special characters</a:t>
            </a:r>
            <a:br>
              <a:rPr lang="en"/>
            </a:br>
            <a:r>
              <a:rPr lang="en"/>
              <a:t>User specifies blank value</a:t>
            </a:r>
            <a:br>
              <a:rPr lang="en"/>
            </a:br>
            <a:r>
              <a:rPr lang="en"/>
              <a:t>User specifies a value which is larger or smaller than 8 characters</a:t>
            </a:r>
            <a:br>
              <a:rPr lang="en"/>
            </a:br>
            <a:r>
              <a:rPr lang="en"/>
              <a:t>Similarly, a borderline test case tests if the system works well for extreme values. For example, if a user is expected to enter a numeric value from 1 to 100, 1 and 100 are the borderline values and it is very important to test the system for these values. (last point too)</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4ee87f584b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4ee87f584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When we try to test a unit of code, this unit can have multiple execution scenarios. We should always test each scenario in a separate test case. For example, if we are writing the test case for a function which is supposed to take two parameters and should return a value after doing some processing, then different use cases might be:First parameter can be null. It should throw Invalid parameter exception.Second parameter can be null. It should throw Invalid parameter exception.Both can be null. It should throw Invalid parameter exception.Finally, test the valid output of function. It should return valid pre-determined output. (4)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(5) Remember, unit tests are a design specification of how a certain behavior should work, not a list of observations of everything the code happens to do. Do not try to Assert everything just focus on what you are testing and its requirements. Aim for each unit test method to perform exactly one assertion (last point) Even this is not a thumb rule then also you should try to test only one thing in one test case. Do not test multiple things using assertions in the single test case. This way, if some test case fails, you know exactly what went wrong.</a:t>
            </a:r>
            <a:br>
              <a:rPr lang="en"/>
            </a:br>
            <a:br>
              <a:rPr lang="en"/>
            </a:b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98af6bafc_0_3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98af6bafc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rPr lang="en">
                <a:solidFill>
                  <a:schemeClr val="dk1"/>
                </a:solidFill>
              </a:rPr>
              <a:t>Execution should be as mechanical as compiling the latest version of the product. We want to make testing as easy as possible for humans. Test automation is how we do this</a:t>
            </a:r>
            <a:endParaRPr>
              <a:solidFill>
                <a:schemeClr val="dk1"/>
              </a:solidFill>
            </a:endParaRPr>
          </a:p>
          <a:p>
            <a:pPr indent="0" lvl="0" marL="0" rtl="0" algn="l">
              <a:lnSpc>
                <a:spcPct val="120000"/>
              </a:lnSpc>
              <a:spcBef>
                <a:spcPts val="0"/>
              </a:spcBef>
              <a:spcAft>
                <a:spcPts val="0"/>
              </a:spcAft>
              <a:buNone/>
            </a:pPr>
            <a:r>
              <a:rPr lang="en">
                <a:solidFill>
                  <a:schemeClr val="dk1"/>
                </a:solidFill>
              </a:rPr>
              <a:t>(read 1-2)</a:t>
            </a:r>
            <a:endParaRPr>
              <a:solidFill>
                <a:schemeClr val="dk1"/>
              </a:solidFill>
            </a:endParaRPr>
          </a:p>
          <a:p>
            <a:pPr indent="0" lvl="0" marL="0" rtl="0" algn="l">
              <a:lnSpc>
                <a:spcPct val="120000"/>
              </a:lnSpc>
              <a:spcBef>
                <a:spcPts val="0"/>
              </a:spcBef>
              <a:spcAft>
                <a:spcPts val="0"/>
              </a:spcAft>
              <a:buNone/>
            </a:pPr>
            <a:r>
              <a:rPr lang="en">
                <a:solidFill>
                  <a:schemeClr val="dk1"/>
                </a:solidFill>
              </a:rPr>
              <a:t>We can (3), giving us the ability to test the system in a variety of configurations.WE can make (4) without having to judge each test case, and really importantly - (5)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4ee87f584b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4ee87f584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t>
            </a:r>
            <a:r>
              <a:rPr lang="en"/>
              <a:t>Do not make a chain of unit test cases. It will prevent you from identifing the root cause of test case failures and you will have to debug the code. Also, it creates dependency, means if you have to change one test case then you need to make changes in multiple test cases. Try to use @Before and @After methods to setup per-requisites for your test cases, and to clear the slate for the next round. If you need to multiple things to support different test cases in @Before or @After, then consider creating new Test class.</a:t>
            </a:r>
            <a:endParaRPr/>
          </a:p>
          <a:p>
            <a:pPr indent="0" lvl="0" marL="0" rtl="0" algn="l">
              <a:spcBef>
                <a:spcPts val="0"/>
              </a:spcBef>
              <a:spcAft>
                <a:spcPts val="0"/>
              </a:spcAft>
              <a:buNone/>
            </a:pPr>
            <a:r>
              <a:rPr lang="en"/>
              <a:t>(3-4)</a:t>
            </a:r>
            <a:endParaRPr/>
          </a:p>
          <a:p>
            <a:pPr indent="0" lvl="0" marL="0" rtl="0" algn="l">
              <a:spcBef>
                <a:spcPts val="0"/>
              </a:spcBef>
              <a:spcAft>
                <a:spcPts val="0"/>
              </a:spcAft>
              <a:buNone/>
            </a:pPr>
            <a:r>
              <a:rPr lang="en"/>
              <a:t>(5) You must name your test cases on what they actually do and test. (second to last)</a:t>
            </a:r>
            <a:br>
              <a:rPr lang="en"/>
            </a:br>
            <a:r>
              <a:rPr lang="en"/>
              <a:t>E.g. Test case names should be like: (last)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3533143c35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533143c3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(1). Sometimes stubs are needed to even make a component executable, if (2). </a:t>
            </a:r>
            <a:endParaRPr>
              <a:solidFill>
                <a:schemeClr val="dk1"/>
              </a:solidFill>
            </a:endParaRPr>
          </a:p>
          <a:p>
            <a:pPr indent="0" lvl="0" marL="0" rtl="0" algn="l">
              <a:spcBef>
                <a:spcPts val="0"/>
              </a:spcBef>
              <a:spcAft>
                <a:spcPts val="0"/>
              </a:spcAft>
              <a:buNone/>
            </a:pPr>
            <a:r>
              <a:rPr lang="en">
                <a:solidFill>
                  <a:schemeClr val="dk1"/>
                </a:solidFill>
              </a:rPr>
              <a:t>(3), including (4)- (5) (6) - say taking a protected component and replacing it with a version where you can freely read and check the correctness of fields.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fec728395_0_2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fec728395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Scaffolding like stubs and drivers aren’t just used as quick replacements for non-functional code, though. They can be quite complex as they can replace any portion of the system. For instance, (2) - it dosn’t allow us to go in  and directly control the system, or doesn’t let us extract the information we need to judge the test case, we can write scaffolding to replace it. </a:t>
            </a:r>
            <a:endParaRPr>
              <a:solidFill>
                <a:schemeClr val="dk1"/>
              </a:solidFill>
            </a:endParaRPr>
          </a:p>
          <a:p>
            <a:pPr indent="0" lvl="0" marL="0" rtl="0" algn="l">
              <a:spcBef>
                <a:spcPts val="0"/>
              </a:spcBef>
              <a:spcAft>
                <a:spcPts val="0"/>
              </a:spcAft>
              <a:buNone/>
            </a:pPr>
            <a:r>
              <a:rPr lang="en">
                <a:solidFill>
                  <a:schemeClr val="dk1"/>
                </a:solidFill>
              </a:rPr>
              <a:t>(3)</a:t>
            </a:r>
            <a:endParaRPr>
              <a:solidFill>
                <a:schemeClr val="dk1"/>
              </a:solidFill>
            </a:endParaRPr>
          </a:p>
          <a:p>
            <a:pPr indent="0" lvl="0" marL="0" rtl="0" algn="l">
              <a:spcBef>
                <a:spcPts val="0"/>
              </a:spcBef>
              <a:spcAft>
                <a:spcPts val="0"/>
              </a:spcAft>
              <a:buNone/>
            </a:pPr>
            <a:r>
              <a:rPr lang="en">
                <a:solidFill>
                  <a:schemeClr val="dk1"/>
                </a:solidFill>
              </a:rPr>
              <a:t>Or, say we use a GUI to control the system. That’s not something a machine can typically step in and use directly. In that case, we might want to write a driver that allows direct control of the underlying functionality. </a:t>
            </a:r>
            <a:endParaRPr>
              <a:solidFill>
                <a:schemeClr val="dk1"/>
              </a:solidFill>
            </a:endParaRPr>
          </a:p>
          <a:p>
            <a:pPr indent="0" lvl="0" marL="0" rtl="0" algn="l">
              <a:spcBef>
                <a:spcPts val="0"/>
              </a:spcBef>
              <a:spcAft>
                <a:spcPts val="0"/>
              </a:spcAft>
              <a:buNone/>
            </a:pPr>
            <a:r>
              <a:rPr lang="en">
                <a:solidFill>
                  <a:schemeClr val="dk1"/>
                </a:solidFill>
              </a:rPr>
              <a:t>In these cases (5) - (6)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fec728395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fec728395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Your test scaffolding can range a good bit in complexity. The most common, and most straightforward is (read) - that’ll be easy to build one at a time, but you’ll quickly notice that time adding up. There are more complex forms of scaffolding that may save you more time long-term, (read)</a:t>
            </a:r>
            <a:endParaRPr>
              <a:solidFill>
                <a:schemeClr val="dk1"/>
              </a:solidFill>
            </a:endParaRPr>
          </a:p>
          <a:p>
            <a:pPr indent="0" lvl="0" marL="0" rtl="0" algn="l">
              <a:spcBef>
                <a:spcPts val="0"/>
              </a:spcBef>
              <a:spcAft>
                <a:spcPts val="0"/>
              </a:spcAft>
              <a:buNone/>
            </a:pPr>
            <a:r>
              <a:rPr lang="en">
                <a:solidFill>
                  <a:schemeClr val="dk1"/>
                </a:solidFill>
              </a:rPr>
              <a:t>As usual, the trade-off game comes in…</a:t>
            </a:r>
            <a:endParaRPr>
              <a:solidFill>
                <a:schemeClr val="dk1"/>
              </a:solidFill>
            </a:endParaRPr>
          </a:p>
          <a:p>
            <a:pPr indent="0" lvl="0" marL="0" rtl="0" algn="l">
              <a:spcBef>
                <a:spcPts val="0"/>
              </a:spcBef>
              <a:spcAft>
                <a:spcPts val="0"/>
              </a:spcAft>
              <a:buNone/>
            </a:pPr>
            <a:r>
              <a:rPr lang="en">
                <a:solidFill>
                  <a:schemeClr val="dk1"/>
                </a:solidFill>
              </a:rPr>
              <a:t>If you’re building something like a network traffic generator to stress test a networked system = that’s essentially the same as full-blown development of a new piece of software. But, it can often be worthwhile to invest some time in building testing infrastructure that can be deployed across many future projects.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fec728395_0_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fec728395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 mentioned the idea of testing units in isolation a couple of times. The thing is that objects are often tightly interconnected, and when a problem occurs, it’s often hard to figure out where exactly the problem is coming from. Especially when parts of your system are closely linked with other objects. You might even have faults in both objects, and it only gets harder to isolate issues the more dependency links you have. If you are testing a method that depends on another methods, and that method depends on another method, you can see where this is going. It’s in your interest to try to test these units in as much isolation as is possible. Now, (read). For instance, </a:t>
            </a:r>
            <a:r>
              <a:rPr lang="en">
                <a:solidFill>
                  <a:schemeClr val="dk1"/>
                </a:solidFill>
              </a:rPr>
              <a:t>Your class might need to read from a non-existent database.</a:t>
            </a:r>
            <a:endParaRPr>
              <a:solidFill>
                <a:schemeClr val="dk1"/>
              </a:solidFill>
            </a:endParaRPr>
          </a:p>
          <a:p>
            <a:pPr indent="0" lvl="0" marL="0" rtl="0" algn="l">
              <a:spcBef>
                <a:spcPts val="0"/>
              </a:spcBef>
              <a:spcAft>
                <a:spcPts val="0"/>
              </a:spcAft>
              <a:buNone/>
            </a:pPr>
            <a:r>
              <a:rPr lang="en"/>
              <a:t>may need to mock (read). This is a form of stub.</a:t>
            </a:r>
            <a:endParaRPr/>
          </a:p>
          <a:p>
            <a:pPr indent="0" lvl="0" marL="0" rtl="0" algn="l">
              <a:spcBef>
                <a:spcPts val="0"/>
              </a:spcBef>
              <a:spcAft>
                <a:spcPts val="0"/>
              </a:spcAft>
              <a:buNone/>
            </a:pPr>
            <a:r>
              <a:rPr lang="en"/>
              <a:t>For example, if your object calls a database, your mocked database might only contain a couple of hand-written data items. Therefore, you do not need to depend on other components that may not be finished or may not have been satisfactorily tested. </a:t>
            </a:r>
            <a:endParaRPr/>
          </a:p>
          <a:p>
            <a:pPr indent="0" lvl="0" marL="0" rtl="0" algn="l">
              <a:spcBef>
                <a:spcPts val="0"/>
              </a:spcBef>
              <a:spcAft>
                <a:spcPts val="0"/>
              </a:spcAft>
              <a:buClr>
                <a:schemeClr val="dk1"/>
              </a:buClr>
              <a:buSzPts val="1100"/>
              <a:buFont typeface="Arial"/>
              <a:buNone/>
            </a:pPr>
            <a:r>
              <a:rPr lang="en">
                <a:solidFill>
                  <a:schemeClr val="dk1"/>
                </a:solidFill>
              </a:rPr>
              <a:t>Mock objects are often used to substitute in data or results that you know are right, but they are also a cool tool for testing because - even if you do have that component working -  you can create a mock object to simulate abnormal behavior or rare events, make sure you hit those boundary cases.</a:t>
            </a:r>
            <a:endParaRPr/>
          </a:p>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Google Shape;335;g98af6bafc_0_3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98af6bafc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3533143c35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533143c35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Walk through</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8" name="Shape 348"/>
        <p:cNvGrpSpPr/>
        <p:nvPr/>
      </p:nvGrpSpPr>
      <p:grpSpPr>
        <a:xfrm>
          <a:off x="0" y="0"/>
          <a:ext cx="0" cy="0"/>
          <a:chOff x="0" y="0"/>
          <a:chExt cx="0" cy="0"/>
        </a:xfrm>
      </p:grpSpPr>
      <p:sp>
        <p:nvSpPr>
          <p:cNvPr id="349" name="Google Shape;349;g98e147994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98e14799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5" name="Shape 355"/>
        <p:cNvGrpSpPr/>
        <p:nvPr/>
      </p:nvGrpSpPr>
      <p:grpSpPr>
        <a:xfrm>
          <a:off x="0" y="0"/>
          <a:ext cx="0" cy="0"/>
          <a:chOff x="0" y="0"/>
          <a:chExt cx="0" cy="0"/>
        </a:xfrm>
      </p:grpSpPr>
      <p:sp>
        <p:nvSpPr>
          <p:cNvPr id="356" name="Google Shape;356;g98e147994_0_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98e147994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98af6bafc_0_3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98af6bafc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simple fact is that (1 -4)</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gfec728395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fec72839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 to make this happen, testing often involves writing a surprising amount of code. This code, called test scaffolding, </a:t>
            </a:r>
            <a:endParaRPr>
              <a:solidFill>
                <a:schemeClr val="dk1"/>
              </a:solidFill>
            </a:endParaRPr>
          </a:p>
          <a:p>
            <a:pPr indent="0" lvl="0" marL="0" rtl="0" algn="l">
              <a:spcBef>
                <a:spcPts val="0"/>
              </a:spcBef>
              <a:spcAft>
                <a:spcPts val="0"/>
              </a:spcAft>
              <a:buNone/>
            </a:pPr>
            <a:r>
              <a:rPr lang="en">
                <a:solidFill>
                  <a:schemeClr val="dk1"/>
                </a:solidFill>
              </a:rPr>
              <a:t>(read)</a:t>
            </a:r>
            <a:endParaRPr>
              <a:solidFill>
                <a:schemeClr val="dk1"/>
              </a:solidFill>
            </a:endParaRPr>
          </a:p>
          <a:p>
            <a:pPr indent="0" lvl="0" marL="0" rtl="0" algn="l">
              <a:spcBef>
                <a:spcPts val="0"/>
              </a:spcBef>
              <a:spcAft>
                <a:spcPts val="0"/>
              </a:spcAft>
              <a:buNone/>
            </a:pPr>
            <a:r>
              <a:rPr lang="en">
                <a:solidFill>
                  <a:schemeClr val="dk1"/>
                </a:solidFill>
              </a:rPr>
              <a:t>That said, scaffolding has been estimated to be up to half of the code written for large-scale projects</a:t>
            </a:r>
            <a:endParaRPr>
              <a:solidFill>
                <a:schemeClr val="dk1"/>
              </a:solidFill>
            </a:endParaRPr>
          </a:p>
          <a:p>
            <a:pPr indent="0" lvl="0" marL="0" rtl="0" algn="l">
              <a:spcBef>
                <a:spcPts val="0"/>
              </a:spcBef>
              <a:spcAft>
                <a:spcPts val="0"/>
              </a:spcAft>
              <a:buNone/>
            </a:pPr>
            <a:r>
              <a:rPr lang="en">
                <a:solidFill>
                  <a:schemeClr val="dk1"/>
                </a:solidFill>
              </a:rPr>
              <a:t>(more reading)</a:t>
            </a:r>
            <a:endParaRPr>
              <a:solidFill>
                <a:schemeClr val="dk1"/>
              </a:solidFill>
            </a:endParaRPr>
          </a:p>
          <a:p>
            <a:pPr indent="0" lvl="0" marL="0" rtl="0" algn="l">
              <a:spcBef>
                <a:spcPts val="0"/>
              </a:spcBef>
              <a:spcAft>
                <a:spcPts val="0"/>
              </a:spcAft>
              <a:buNone/>
            </a:pPr>
            <a:r>
              <a:rPr lang="en">
                <a:solidFill>
                  <a:schemeClr val="dk1"/>
                </a:solidFill>
              </a:rPr>
              <a:t>last point - the ability to set up the system in the state needed for running a test, to control how components are tested, and to then tear it down and prepare the system for the next test.</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98af6bafc_0_3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98af6bafc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Some of the common pieces of code written as test scaffolding include:</a:t>
            </a:r>
            <a:endParaRPr>
              <a:solidFill>
                <a:schemeClr val="dk1"/>
              </a:solidFill>
            </a:endParaRPr>
          </a:p>
          <a:p>
            <a:pPr indent="0" lvl="0" marL="0" rtl="0" algn="l">
              <a:spcBef>
                <a:spcPts val="0"/>
              </a:spcBef>
              <a:spcAft>
                <a:spcPts val="0"/>
              </a:spcAft>
              <a:buNone/>
            </a:pPr>
            <a:r>
              <a:rPr lang="en">
                <a:solidFill>
                  <a:schemeClr val="dk1"/>
                </a:solidFill>
              </a:rPr>
              <a:t>(read). Called this because this is how you interact with the software and make it do something. Each test is generally a driver. It initializes objects and calls them, sets up the oracle, and initiaes the result comparison once the test runs. </a:t>
            </a:r>
            <a:endParaRPr>
              <a:solidFill>
                <a:schemeClr val="dk1"/>
              </a:solidFill>
            </a:endParaRPr>
          </a:p>
          <a:p>
            <a:pPr indent="0" lvl="0" marL="0" rtl="0" algn="l">
              <a:spcBef>
                <a:spcPts val="0"/>
              </a:spcBef>
              <a:spcAft>
                <a:spcPts val="0"/>
              </a:spcAft>
              <a:buNone/>
            </a:pPr>
            <a:r>
              <a:rPr lang="en">
                <a:solidFill>
                  <a:schemeClr val="dk1"/>
                </a:solidFill>
              </a:rPr>
              <a:t>(read) - This usually comes into play when testing embedded systems - you might simulate the platform it is running on and the environment it’ll be used in if it needs to work with some particular environment - for instance, a pacemaker might need a simulated heart to react to. When testing a program with a networking component, you might simulate the network and try out different connection conditions.</a:t>
            </a:r>
            <a:endParaRPr>
              <a:solidFill>
                <a:schemeClr val="dk1"/>
              </a:solidFill>
            </a:endParaRPr>
          </a:p>
          <a:p>
            <a:pPr indent="0" lvl="0" marL="0" rtl="0" algn="l">
              <a:spcBef>
                <a:spcPts val="0"/>
              </a:spcBef>
              <a:spcAft>
                <a:spcPts val="0"/>
              </a:spcAft>
              <a:buNone/>
            </a:pPr>
            <a:r>
              <a:rPr lang="en">
                <a:solidFill>
                  <a:schemeClr val="dk1"/>
                </a:solidFill>
              </a:rPr>
              <a:t>(read) or that we simply do not want to rely on. </a:t>
            </a:r>
            <a:endParaRPr>
              <a:solidFill>
                <a:schemeClr val="dk1"/>
              </a:solidFill>
            </a:endParaRPr>
          </a:p>
          <a:p>
            <a:pPr indent="0" lvl="0" marL="0" rtl="0" algn="l">
              <a:spcBef>
                <a:spcPts val="0"/>
              </a:spcBef>
              <a:spcAft>
                <a:spcPts val="0"/>
              </a:spcAft>
              <a:buNone/>
            </a:pPr>
            <a:r>
              <a:rPr lang="en">
                <a:solidFill>
                  <a:schemeClr val="dk1"/>
                </a:solidFill>
              </a:rPr>
              <a:t>You might also need to write code for additional (5)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98af6bafc_0_3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98af6bafc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Driver: instantiates system objects, performs setup - initializes the non-local variables, initializes parameters, activates the test, then tears everything down when done</a:t>
            </a:r>
            <a:endParaRPr>
              <a:solidFill>
                <a:schemeClr val="dk1"/>
              </a:solidFill>
            </a:endParaRPr>
          </a:p>
          <a:p>
            <a:pPr indent="0" lvl="0" marL="0" rtl="0" algn="l">
              <a:spcBef>
                <a:spcPts val="0"/>
              </a:spcBef>
              <a:spcAft>
                <a:spcPts val="0"/>
              </a:spcAft>
              <a:buNone/>
            </a:pPr>
            <a:r>
              <a:rPr lang="en">
                <a:solidFill>
                  <a:schemeClr val="dk1"/>
                </a:solidFill>
              </a:rPr>
              <a:t>- The harness simulates the execution environment, controlling factors such as environment simumations for embedded systems or networking conditions for systems with communication components.</a:t>
            </a:r>
            <a:endParaRPr>
              <a:solidFill>
                <a:schemeClr val="dk1"/>
              </a:solidFill>
            </a:endParaRPr>
          </a:p>
          <a:p>
            <a:pPr indent="0" lvl="0" marL="0" rtl="0" algn="l">
              <a:spcBef>
                <a:spcPts val="0"/>
              </a:spcBef>
              <a:spcAft>
                <a:spcPts val="0"/>
              </a:spcAft>
              <a:buNone/>
            </a:pPr>
            <a:r>
              <a:rPr lang="en">
                <a:solidFill>
                  <a:schemeClr val="dk1"/>
                </a:solidFill>
              </a:rPr>
              <a:t>- Stubs are templates that represent unimplemented system components or external entities and allow you to test part of a system in isolation from the rest.</a:t>
            </a:r>
            <a:endParaRPr>
              <a:solidFill>
                <a:schemeClr val="dk1"/>
              </a:solidFill>
            </a:endParaRPr>
          </a:p>
          <a:p>
            <a:pPr indent="0" lvl="0" marL="0" rtl="0" algn="l">
              <a:spcBef>
                <a:spcPts val="0"/>
              </a:spcBef>
              <a:spcAft>
                <a:spcPts val="0"/>
              </a:spcAft>
              <a:buNone/>
            </a:pPr>
            <a:r>
              <a:rPr lang="en">
                <a:solidFill>
                  <a:schemeClr val="dk1"/>
                </a:solidFill>
              </a:rPr>
              <a:t>- The oracle checks the produced output against an expected output and renders a test verdict - pass or fail.</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98af6bafc_0_3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98af6bafc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To write a driver - an executable test case - we need to address five items. These are (go over)</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fec72839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fec7283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what does a test look like? Usually, tests are code that you write, included in their own package within the project, that can be executed and perform that series of steps we just talked about - set up, execution, and checking the results, and cleaning up. Most languages have toolkits for writing these tests. In Java, the most popular is called JUnit - and IDEs like Eclipse have support for JUnit fairly well integrated into the development environment. Writing tests in JUnit is essentially as easy as just writing more Java code, you just need to learn some special syntax.</a:t>
            </a:r>
            <a:endParaRPr/>
          </a:p>
          <a:p>
            <a:pPr indent="0" lvl="0" marL="0" rtl="0" algn="l">
              <a:spcBef>
                <a:spcPts val="0"/>
              </a:spcBef>
              <a:spcAft>
                <a:spcPts val="0"/>
              </a:spcAft>
              <a:buNone/>
            </a:pPr>
            <a:r>
              <a:rPr lang="en"/>
              <a:t>What you usually will do is choose some target - some unit from the code base. Often, this is a class from the project, or a small group of classes. Then, in the test package (3), where you write a series of test cases as methods.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42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42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Project</a:t>
            </a:r>
            <a:r>
              <a:rPr lang="en" sz="5600"/>
              <a:t> Automation: </a:t>
            </a:r>
            <a:endParaRPr sz="5600"/>
          </a:p>
          <a:p>
            <a:pPr indent="0" lvl="0" marL="0" rtl="0" algn="l">
              <a:spcBef>
                <a:spcPts val="0"/>
              </a:spcBef>
              <a:spcAft>
                <a:spcPts val="0"/>
              </a:spcAft>
              <a:buNone/>
            </a:pPr>
            <a:r>
              <a:rPr lang="en" sz="5600"/>
              <a:t>Unit Testing</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9 - 02/18/2019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Writing a Unit Test</a:t>
            </a:r>
            <a:endParaRPr/>
          </a:p>
        </p:txBody>
      </p:sp>
      <p:sp>
        <p:nvSpPr>
          <p:cNvPr id="118" name="Google Shape;118;p18"/>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 </a:t>
            </a:r>
            <a:r>
              <a:rPr lang="en" sz="1400">
                <a:solidFill>
                  <a:srgbClr val="333333"/>
                </a:solidFill>
                <a:latin typeface="Consolas"/>
                <a:ea typeface="Consolas"/>
                <a:cs typeface="Consolas"/>
                <a:sym typeface="Consolas"/>
              </a:rPr>
              <a:t>(String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ED6A43"/>
                </a:solidFill>
                <a:latin typeface="Consolas"/>
                <a:ea typeface="Consolas"/>
                <a:cs typeface="Consolas"/>
                <a:sym typeface="Consolas"/>
              </a:rPr>
              <a:t>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0</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for</a:t>
            </a:r>
            <a:r>
              <a:rPr lang="en" sz="1400">
                <a:solidFill>
                  <a:srgbClr val="333333"/>
                </a:solidFill>
                <a:latin typeface="Consolas"/>
                <a:ea typeface="Consolas"/>
                <a:cs typeface="Consolas"/>
                <a:sym typeface="Consolas"/>
              </a:rPr>
              <a:t> (String summand</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expression</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split(</a:t>
            </a:r>
            <a:r>
              <a:rPr lang="en" sz="1400">
                <a:solidFill>
                  <a:srgbClr val="183691"/>
                </a:solidFill>
                <a:latin typeface="Consolas"/>
                <a:ea typeface="Consolas"/>
                <a:cs typeface="Consolas"/>
                <a:sym typeface="Consolas"/>
              </a:rPr>
              <a:t>"\\+"</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Integer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valueOf(summand);</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return</a:t>
            </a:r>
            <a:r>
              <a:rPr lang="en" sz="1400">
                <a:solidFill>
                  <a:srgbClr val="333333"/>
                </a:solidFill>
                <a:latin typeface="Consolas"/>
                <a:ea typeface="Consolas"/>
                <a:cs typeface="Consolas"/>
                <a:sym typeface="Consolas"/>
              </a:rPr>
              <a:t> sum;</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endParaRPr sz="2400"/>
          </a:p>
        </p:txBody>
      </p:sp>
      <p:sp>
        <p:nvSpPr>
          <p:cNvPr id="119" name="Google Shape;119;p18"/>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lang="en" sz="1400">
                <a:solidFill>
                  <a:srgbClr val="A71D5D"/>
                </a:solidFill>
                <a:latin typeface="Consolas"/>
                <a:ea typeface="Consolas"/>
                <a:cs typeface="Consolas"/>
                <a:sym typeface="Consolas"/>
              </a:rPr>
              <a:t>import static</a:t>
            </a:r>
            <a:r>
              <a:rPr lang="en" sz="1400">
                <a:solidFill>
                  <a:srgbClr val="333333"/>
                </a:solidFill>
                <a:latin typeface="Consolas"/>
                <a:ea typeface="Consolas"/>
                <a:cs typeface="Consolas"/>
                <a:sym typeface="Consolas"/>
              </a:rPr>
              <a:t> org.junit.jupiter.api.Assertions.assertEquals;</a:t>
            </a: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import</a:t>
            </a:r>
            <a:r>
              <a:rPr lang="en" sz="1400">
                <a:solidFill>
                  <a:srgbClr val="333333"/>
                </a:solidFill>
                <a:latin typeface="Consolas"/>
                <a:ea typeface="Consolas"/>
                <a:cs typeface="Consolas"/>
                <a:sym typeface="Consolas"/>
              </a:rPr>
              <a:t> org.junit.jupiter.api.Test;</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CalculatorTest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@Test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testEvaluate_Valid_ShouldPass</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Calculator calculator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new</a:t>
            </a:r>
            <a:r>
              <a:rPr lang="en" sz="1400">
                <a:solidFill>
                  <a:srgbClr val="333333"/>
                </a:solidFill>
                <a:latin typeface="Consolas"/>
                <a:ea typeface="Consolas"/>
                <a:cs typeface="Consolas"/>
                <a:sym typeface="Consolas"/>
              </a:rPr>
              <a:t> Calculator();</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calculator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evaluate(</a:t>
            </a:r>
            <a:r>
              <a:rPr lang="en" sz="1400">
                <a:solidFill>
                  <a:srgbClr val="183691"/>
                </a:solidFill>
                <a:latin typeface="Consolas"/>
                <a:ea typeface="Consolas"/>
                <a:cs typeface="Consolas"/>
                <a:sym typeface="Consolas"/>
              </a:rPr>
              <a:t>"1+2+3"</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assertEquals(</a:t>
            </a:r>
            <a:r>
              <a:rPr lang="en" sz="1400">
                <a:solidFill>
                  <a:srgbClr val="0086B3"/>
                </a:solidFill>
                <a:latin typeface="Consolas"/>
                <a:ea typeface="Consolas"/>
                <a:cs typeface="Consolas"/>
                <a:sym typeface="Consolas"/>
              </a:rPr>
              <a:t>6</a:t>
            </a:r>
            <a:r>
              <a:rPr lang="en" sz="1400">
                <a:solidFill>
                  <a:srgbClr val="333333"/>
                </a:solidFill>
                <a:latin typeface="Consolas"/>
                <a:ea typeface="Consolas"/>
                <a:cs typeface="Consolas"/>
                <a:sym typeface="Consolas"/>
              </a:rPr>
              <a:t>, sum);</a:t>
            </a:r>
            <a:endParaRPr sz="14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None/>
            </a:pPr>
            <a:r>
              <a:rPr lang="en" sz="1400">
                <a:solidFill>
                  <a:srgbClr val="333333"/>
                </a:solidFill>
                <a:latin typeface="Consolas"/>
                <a:ea typeface="Consolas"/>
                <a:cs typeface="Consolas"/>
                <a:sym typeface="Consolas"/>
              </a:rPr>
              <a:t>calculator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null;</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120" name="Google Shape;120;p18"/>
          <p:cNvSpPr/>
          <p:nvPr/>
        </p:nvSpPr>
        <p:spPr>
          <a:xfrm>
            <a:off x="5967600" y="2365575"/>
            <a:ext cx="3006300" cy="79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Convention - name the test class after the class it is testing or the functionality being tested.</a:t>
            </a:r>
            <a:endParaRPr/>
          </a:p>
        </p:txBody>
      </p:sp>
      <p:sp>
        <p:nvSpPr>
          <p:cNvPr id="121" name="Google Shape;121;p18"/>
          <p:cNvSpPr/>
          <p:nvPr/>
        </p:nvSpPr>
        <p:spPr>
          <a:xfrm>
            <a:off x="1627350" y="2891225"/>
            <a:ext cx="3006300" cy="79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Each test is denoted with keyword </a:t>
            </a:r>
            <a:r>
              <a:rPr b="1" lang="en"/>
              <a:t>@test</a:t>
            </a:r>
            <a:r>
              <a:rPr lang="en"/>
              <a:t>.</a:t>
            </a:r>
            <a:endParaRPr/>
          </a:p>
        </p:txBody>
      </p:sp>
      <p:sp>
        <p:nvSpPr>
          <p:cNvPr id="122" name="Google Shape;122;p18"/>
          <p:cNvSpPr/>
          <p:nvPr/>
        </p:nvSpPr>
        <p:spPr>
          <a:xfrm>
            <a:off x="3536500" y="3885300"/>
            <a:ext cx="1262700" cy="397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Initialization</a:t>
            </a:r>
            <a:endParaRPr/>
          </a:p>
        </p:txBody>
      </p:sp>
      <p:sp>
        <p:nvSpPr>
          <p:cNvPr id="123" name="Google Shape;123;p18"/>
          <p:cNvSpPr/>
          <p:nvPr/>
        </p:nvSpPr>
        <p:spPr>
          <a:xfrm>
            <a:off x="3739400" y="4603000"/>
            <a:ext cx="1262700" cy="580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Test Steps</a:t>
            </a:r>
            <a:endParaRPr/>
          </a:p>
        </p:txBody>
      </p:sp>
      <p:sp>
        <p:nvSpPr>
          <p:cNvPr id="124" name="Google Shape;124;p18"/>
          <p:cNvSpPr/>
          <p:nvPr/>
        </p:nvSpPr>
        <p:spPr>
          <a:xfrm>
            <a:off x="7648075" y="4282800"/>
            <a:ext cx="660300" cy="397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Input</a:t>
            </a:r>
            <a:endParaRPr/>
          </a:p>
        </p:txBody>
      </p:sp>
      <p:sp>
        <p:nvSpPr>
          <p:cNvPr id="125" name="Google Shape;125;p18"/>
          <p:cNvSpPr/>
          <p:nvPr/>
        </p:nvSpPr>
        <p:spPr>
          <a:xfrm>
            <a:off x="7404600" y="5365200"/>
            <a:ext cx="774600" cy="397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Oracle</a:t>
            </a:r>
            <a:endParaRPr/>
          </a:p>
        </p:txBody>
      </p:sp>
      <p:sp>
        <p:nvSpPr>
          <p:cNvPr id="126" name="Google Shape;126;p18"/>
          <p:cNvSpPr/>
          <p:nvPr/>
        </p:nvSpPr>
        <p:spPr>
          <a:xfrm>
            <a:off x="5483600" y="6064675"/>
            <a:ext cx="1262700" cy="397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Tear Down</a:t>
            </a:r>
            <a:endParaRPr/>
          </a:p>
        </p:txBody>
      </p:sp>
      <p:sp>
        <p:nvSpPr>
          <p:cNvPr id="127" name="Google Shape;127;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20"/>
                                        </p:tgtEl>
                                      </p:cBhvr>
                                    </p:animEffect>
                                    <p:set>
                                      <p:cBhvr>
                                        <p:cTn dur="1" fill="hold">
                                          <p:stCondLst>
                                            <p:cond delay="0"/>
                                          </p:stCondLst>
                                        </p:cTn>
                                        <p:tgtEl>
                                          <p:spTgt spid="1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21"/>
                                        </p:tgtEl>
                                      </p:cBhvr>
                                    </p:animEffect>
                                    <p:set>
                                      <p:cBhvr>
                                        <p:cTn dur="1" fill="hold">
                                          <p:stCondLst>
                                            <p:cond delay="0"/>
                                          </p:stCondLst>
                                        </p:cTn>
                                        <p:tgtEl>
                                          <p:spTgt spid="1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Fixtures - Shared Initialization</a:t>
            </a:r>
            <a:endParaRPr/>
          </a:p>
        </p:txBody>
      </p:sp>
      <p:sp>
        <p:nvSpPr>
          <p:cNvPr id="133" name="Google Shape;133;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Clr>
                <a:schemeClr val="dk1"/>
              </a:buClr>
              <a:buSzPts val="1100"/>
              <a:buFont typeface="Arial"/>
              <a:buNone/>
            </a:pPr>
            <a:r>
              <a:rPr lang="en"/>
              <a:t>@BeforeEach annotation defines a common test initialization method:</a:t>
            </a:r>
            <a:endParaRPr/>
          </a:p>
          <a:p>
            <a:pPr indent="0" lvl="0" marL="0" marR="0" rtl="0" algn="l">
              <a:lnSpc>
                <a:spcPct val="100000"/>
              </a:lnSpc>
              <a:spcBef>
                <a:spcPts val="600"/>
              </a:spcBef>
              <a:spcAft>
                <a:spcPts val="0"/>
              </a:spcAft>
              <a:buClr>
                <a:schemeClr val="dk1"/>
              </a:buClr>
              <a:buSzPts val="1100"/>
              <a:buFont typeface="Arial"/>
              <a:buNone/>
            </a:pPr>
            <a:r>
              <a:t/>
            </a:r>
            <a:endParaRPr/>
          </a:p>
          <a:p>
            <a:pPr indent="0" lvl="0" marL="0" marR="0" rtl="0" algn="l">
              <a:lnSpc>
                <a:spcPct val="100000"/>
              </a:lnSpc>
              <a:spcBef>
                <a:spcPts val="600"/>
              </a:spcBef>
              <a:spcAft>
                <a:spcPts val="0"/>
              </a:spcAft>
              <a:buClr>
                <a:schemeClr val="dk1"/>
              </a:buClr>
              <a:buSzPts val="1100"/>
              <a:buFont typeface="Arial"/>
              <a:buNone/>
            </a:pPr>
            <a:r>
              <a:rPr lang="en" sz="2400">
                <a:latin typeface="Consolas"/>
                <a:ea typeface="Consolas"/>
                <a:cs typeface="Consolas"/>
                <a:sym typeface="Consolas"/>
              </a:rPr>
              <a:t>@BeforeEach</a:t>
            </a:r>
            <a:endParaRPr sz="2400">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lang="en" sz="2400">
                <a:latin typeface="Consolas"/>
                <a:ea typeface="Consolas"/>
                <a:cs typeface="Consolas"/>
                <a:sym typeface="Consolas"/>
              </a:rPr>
              <a:t>public void setUp() throws Exception</a:t>
            </a:r>
            <a:endParaRPr sz="2400">
              <a:latin typeface="Consolas"/>
              <a:ea typeface="Consolas"/>
              <a:cs typeface="Consolas"/>
              <a:sym typeface="Consolas"/>
            </a:endParaRPr>
          </a:p>
          <a:p>
            <a:pPr indent="0" lvl="0" marL="0" marR="0" rtl="0" algn="l">
              <a:lnSpc>
                <a:spcPct val="100000"/>
              </a:lnSpc>
              <a:spcBef>
                <a:spcPts val="600"/>
              </a:spcBef>
              <a:spcAft>
                <a:spcPts val="0"/>
              </a:spcAft>
              <a:buClr>
                <a:schemeClr val="dk1"/>
              </a:buClr>
              <a:buSzPts val="1100"/>
              <a:buFont typeface="Arial"/>
              <a:buNone/>
            </a:pPr>
            <a:r>
              <a:rPr lang="en" sz="2400">
                <a:latin typeface="Consolas"/>
                <a:ea typeface="Consolas"/>
                <a:cs typeface="Consolas"/>
                <a:sym typeface="Consolas"/>
              </a:rPr>
              <a:t>{</a:t>
            </a:r>
            <a:endParaRPr sz="2400">
              <a:latin typeface="Consolas"/>
              <a:ea typeface="Consolas"/>
              <a:cs typeface="Consolas"/>
              <a:sym typeface="Consolas"/>
            </a:endParaRPr>
          </a:p>
          <a:p>
            <a:pPr indent="457200" lvl="0" marL="0" marR="0" rtl="0" algn="l">
              <a:lnSpc>
                <a:spcPct val="100000"/>
              </a:lnSpc>
              <a:spcBef>
                <a:spcPts val="600"/>
              </a:spcBef>
              <a:spcAft>
                <a:spcPts val="0"/>
              </a:spcAft>
              <a:buNone/>
            </a:pPr>
            <a:r>
              <a:rPr lang="en" sz="2400">
                <a:latin typeface="Consolas"/>
                <a:ea typeface="Consolas"/>
                <a:cs typeface="Consolas"/>
                <a:sym typeface="Consolas"/>
              </a:rPr>
              <a:t>this.registration = new Registration();</a:t>
            </a:r>
            <a:endParaRPr sz="2400">
              <a:latin typeface="Consolas"/>
              <a:ea typeface="Consolas"/>
              <a:cs typeface="Consolas"/>
              <a:sym typeface="Consolas"/>
            </a:endParaRPr>
          </a:p>
          <a:p>
            <a:pPr indent="457200" lvl="0" marL="0" marR="0" rtl="0" algn="l">
              <a:lnSpc>
                <a:spcPct val="100000"/>
              </a:lnSpc>
              <a:spcBef>
                <a:spcPts val="600"/>
              </a:spcBef>
              <a:spcAft>
                <a:spcPts val="0"/>
              </a:spcAft>
              <a:buClr>
                <a:schemeClr val="dk1"/>
              </a:buClr>
              <a:buSzPts val="1100"/>
              <a:buFont typeface="Arial"/>
              <a:buNone/>
            </a:pPr>
            <a:r>
              <a:rPr lang="en" sz="2400">
                <a:latin typeface="Consolas"/>
                <a:ea typeface="Consolas"/>
                <a:cs typeface="Consolas"/>
                <a:sym typeface="Consolas"/>
              </a:rPr>
              <a:t>this.registration.setUser(“ggay”);</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p:txBody>
      </p:sp>
      <p:sp>
        <p:nvSpPr>
          <p:cNvPr id="134" name="Google Shape;134;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Fixtures - Teardown Method</a:t>
            </a:r>
            <a:endParaRPr/>
          </a:p>
        </p:txBody>
      </p:sp>
      <p:sp>
        <p:nvSpPr>
          <p:cNvPr id="140" name="Google Shape;140;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@AfterEach annotation defines a common test tear down method:</a:t>
            </a:r>
            <a:endParaRPr/>
          </a:p>
          <a:p>
            <a:pPr indent="0" lvl="0" marL="0" marR="0" rtl="0" algn="l">
              <a:lnSpc>
                <a:spcPct val="100000"/>
              </a:lnSpc>
              <a:spcBef>
                <a:spcPts val="600"/>
              </a:spcBef>
              <a:spcAft>
                <a:spcPts val="0"/>
              </a:spcAft>
              <a:buNone/>
            </a:pPr>
            <a:r>
              <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@AfterEach</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public void tearDown() throws Exception</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	this.registration.logout();</a:t>
            </a:r>
            <a:endParaRPr sz="2400">
              <a:latin typeface="Consolas"/>
              <a:ea typeface="Consolas"/>
              <a:cs typeface="Consolas"/>
              <a:sym typeface="Consolas"/>
            </a:endParaRPr>
          </a:p>
          <a:p>
            <a:pPr indent="457200" lvl="0" marL="0" marR="0" rtl="0" algn="l">
              <a:lnSpc>
                <a:spcPct val="100000"/>
              </a:lnSpc>
              <a:spcBef>
                <a:spcPts val="600"/>
              </a:spcBef>
              <a:spcAft>
                <a:spcPts val="0"/>
              </a:spcAft>
              <a:buNone/>
            </a:pPr>
            <a:r>
              <a:rPr lang="en" sz="2400">
                <a:latin typeface="Consolas"/>
                <a:ea typeface="Consolas"/>
                <a:cs typeface="Consolas"/>
                <a:sym typeface="Consolas"/>
              </a:rPr>
              <a:t>this.registration = null;</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rPr lang="en" sz="2400">
                <a:latin typeface="Consolas"/>
                <a:ea typeface="Consolas"/>
                <a:cs typeface="Consolas"/>
                <a:sym typeface="Consolas"/>
              </a:rPr>
              <a:t>}</a:t>
            </a:r>
            <a:endParaRPr sz="2400">
              <a:latin typeface="Consolas"/>
              <a:ea typeface="Consolas"/>
              <a:cs typeface="Consolas"/>
              <a:sym typeface="Consolas"/>
            </a:endParaRPr>
          </a:p>
          <a:p>
            <a:pPr indent="0" lvl="0" marL="0" marR="0" rtl="0" algn="l">
              <a:lnSpc>
                <a:spcPct val="100000"/>
              </a:lnSpc>
              <a:spcBef>
                <a:spcPts val="600"/>
              </a:spcBef>
              <a:spcAft>
                <a:spcPts val="0"/>
              </a:spcAft>
              <a:buNone/>
            </a:pPr>
            <a:r>
              <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sz="2400">
              <a:latin typeface="Courier New"/>
              <a:ea typeface="Courier New"/>
              <a:cs typeface="Courier New"/>
              <a:sym typeface="Courier New"/>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141" name="Google Shape;141;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More Test Fixtures</a:t>
            </a:r>
            <a:endParaRPr/>
          </a:p>
        </p:txBody>
      </p:sp>
      <p:sp>
        <p:nvSpPr>
          <p:cNvPr id="147" name="Google Shape;147;p21"/>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@BeforeAll defines initialization to take place before any tests are run.</a:t>
            </a:r>
            <a:endParaRPr/>
          </a:p>
          <a:p>
            <a:pPr indent="-419100" lvl="0" marL="457200" marR="0" rtl="0" algn="l">
              <a:lnSpc>
                <a:spcPct val="100000"/>
              </a:lnSpc>
              <a:spcBef>
                <a:spcPts val="0"/>
              </a:spcBef>
              <a:spcAft>
                <a:spcPts val="0"/>
              </a:spcAft>
              <a:buSzPts val="3000"/>
              <a:buChar char="●"/>
            </a:pPr>
            <a:r>
              <a:rPr lang="en"/>
              <a:t>@AfterAll defines tear down after all tests are done.</a:t>
            </a:r>
            <a:endParaRPr/>
          </a:p>
        </p:txBody>
      </p:sp>
      <p:sp>
        <p:nvSpPr>
          <p:cNvPr id="148" name="Google Shape;148;p21"/>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lang="en" sz="1400">
                <a:solidFill>
                  <a:srgbClr val="A71D5D"/>
                </a:solidFill>
                <a:latin typeface="Consolas"/>
                <a:ea typeface="Consolas"/>
                <a:cs typeface="Consolas"/>
                <a:sym typeface="Consolas"/>
              </a:rPr>
              <a:t>@BeforeAll</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static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setUpClass</a:t>
            </a:r>
            <a:r>
              <a:rPr lang="en"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Clr>
                <a:schemeClr val="dk1"/>
              </a:buClr>
              <a:buSzPts val="1100"/>
              <a:buFont typeface="Arial"/>
              <a:buNone/>
            </a:pPr>
            <a:r>
              <a:rPr lang="en" sz="1400">
                <a:solidFill>
                  <a:srgbClr val="333333"/>
                </a:solidFill>
                <a:latin typeface="Consolas"/>
                <a:ea typeface="Consolas"/>
                <a:cs typeface="Consolas"/>
                <a:sym typeface="Consolas"/>
              </a:rPr>
              <a:t>myManagedResource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new</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ManagedResource();</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@AfterAll</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static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tearDownClass</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throws</a:t>
            </a:r>
            <a:r>
              <a:rPr lang="en" sz="1400">
                <a:solidFill>
                  <a:srgbClr val="333333"/>
                </a:solidFill>
                <a:latin typeface="Consolas"/>
                <a:ea typeface="Consolas"/>
                <a:cs typeface="Consolas"/>
                <a:sym typeface="Consolas"/>
              </a:rPr>
              <a:t> IOException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myManagedResource</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close();</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myManagedResource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null</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endParaRPr sz="1400">
              <a:solidFill>
                <a:srgbClr val="333333"/>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149" name="Google Shape;149;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Skeleton</a:t>
            </a:r>
            <a:endParaRPr/>
          </a:p>
        </p:txBody>
      </p:sp>
      <p:sp>
        <p:nvSpPr>
          <p:cNvPr id="155" name="Google Shape;155;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@Test annotation defines a single test:</a:t>
            </a:r>
            <a:endParaRPr/>
          </a:p>
          <a:p>
            <a:pPr indent="0" lvl="0" marL="0" marR="0" rtl="0" algn="l">
              <a:lnSpc>
                <a:spcPct val="100000"/>
              </a:lnSpc>
              <a:spcBef>
                <a:spcPts val="600"/>
              </a:spcBef>
              <a:spcAft>
                <a:spcPts val="0"/>
              </a:spcAft>
              <a:buNone/>
            </a:pPr>
            <a:r>
              <a:t/>
            </a:r>
            <a:endParaRPr sz="11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2000">
                <a:latin typeface="Courier New"/>
                <a:ea typeface="Courier New"/>
                <a:cs typeface="Courier New"/>
                <a:sym typeface="Courier New"/>
              </a:rPr>
              <a:t>@Test</a:t>
            </a:r>
            <a:endParaRPr sz="20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2000">
                <a:latin typeface="Courier New"/>
                <a:ea typeface="Courier New"/>
                <a:cs typeface="Courier New"/>
                <a:sym typeface="Courier New"/>
              </a:rPr>
              <a:t>public void test&lt;MethodName&gt;_&lt;TestingContext&gt;() {</a:t>
            </a:r>
            <a:endParaRPr sz="20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2000">
                <a:latin typeface="Courier New"/>
                <a:ea typeface="Courier New"/>
                <a:cs typeface="Courier New"/>
                <a:sym typeface="Courier New"/>
              </a:rPr>
              <a:t>//Define Inputs</a:t>
            </a:r>
            <a:endParaRPr sz="20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2000">
                <a:latin typeface="Courier New"/>
                <a:ea typeface="Courier New"/>
                <a:cs typeface="Courier New"/>
                <a:sym typeface="Courier New"/>
              </a:rPr>
              <a:t>try{ //Try to get output.</a:t>
            </a:r>
            <a:endParaRPr sz="20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2000">
                <a:latin typeface="Courier New"/>
                <a:ea typeface="Courier New"/>
                <a:cs typeface="Courier New"/>
                <a:sym typeface="Courier New"/>
              </a:rPr>
              <a:t>}catch(Exception error){</a:t>
            </a:r>
            <a:endParaRPr sz="2000">
              <a:latin typeface="Courier New"/>
              <a:ea typeface="Courier New"/>
              <a:cs typeface="Courier New"/>
              <a:sym typeface="Courier New"/>
            </a:endParaRPr>
          </a:p>
          <a:p>
            <a:pPr indent="457200" lvl="0" marL="457200" marR="0" rtl="0" algn="l">
              <a:lnSpc>
                <a:spcPct val="100000"/>
              </a:lnSpc>
              <a:spcBef>
                <a:spcPts val="600"/>
              </a:spcBef>
              <a:spcAft>
                <a:spcPts val="0"/>
              </a:spcAft>
              <a:buNone/>
            </a:pPr>
            <a:r>
              <a:rPr b="1" lang="en" sz="2000">
                <a:latin typeface="Courier New"/>
                <a:ea typeface="Courier New"/>
                <a:cs typeface="Courier New"/>
                <a:sym typeface="Courier New"/>
              </a:rPr>
              <a:t>fail</a:t>
            </a:r>
            <a:r>
              <a:rPr lang="en" sz="2000">
                <a:latin typeface="Courier New"/>
                <a:ea typeface="Courier New"/>
                <a:cs typeface="Courier New"/>
                <a:sym typeface="Courier New"/>
              </a:rPr>
              <a:t>("Why did it fail?");</a:t>
            </a:r>
            <a:endParaRPr sz="20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2000">
                <a:latin typeface="Courier New"/>
                <a:ea typeface="Courier New"/>
                <a:cs typeface="Courier New"/>
                <a:sym typeface="Courier New"/>
              </a:rPr>
              <a:t>}</a:t>
            </a:r>
            <a:endParaRPr sz="2000">
              <a:latin typeface="Courier New"/>
              <a:ea typeface="Courier New"/>
              <a:cs typeface="Courier New"/>
              <a:sym typeface="Courier New"/>
            </a:endParaRPr>
          </a:p>
          <a:p>
            <a:pPr indent="457200" lvl="0" marL="0" marR="0" rtl="0" algn="l">
              <a:lnSpc>
                <a:spcPct val="100000"/>
              </a:lnSpc>
              <a:spcBef>
                <a:spcPts val="600"/>
              </a:spcBef>
              <a:spcAft>
                <a:spcPts val="0"/>
              </a:spcAft>
              <a:buNone/>
            </a:pPr>
            <a:r>
              <a:rPr lang="en" sz="2000">
                <a:latin typeface="Courier New"/>
                <a:ea typeface="Courier New"/>
                <a:cs typeface="Courier New"/>
                <a:sym typeface="Courier New"/>
              </a:rPr>
              <a:t>//Compare expected and actual values through assertions or through if statements/fails</a:t>
            </a:r>
            <a:endParaRPr sz="2000">
              <a:latin typeface="Courier New"/>
              <a:ea typeface="Courier New"/>
              <a:cs typeface="Courier New"/>
              <a:sym typeface="Courier New"/>
            </a:endParaRPr>
          </a:p>
          <a:p>
            <a:pPr indent="0" lvl="0" marL="0" marR="0" rtl="0" algn="l">
              <a:lnSpc>
                <a:spcPct val="100000"/>
              </a:lnSpc>
              <a:spcBef>
                <a:spcPts val="600"/>
              </a:spcBef>
              <a:spcAft>
                <a:spcPts val="0"/>
              </a:spcAft>
              <a:buNone/>
            </a:pPr>
            <a:r>
              <a:rPr lang="en" sz="2000">
                <a:latin typeface="Courier New"/>
                <a:ea typeface="Courier New"/>
                <a:cs typeface="Courier New"/>
                <a:sym typeface="Courier New"/>
              </a:rPr>
              <a:t>}</a:t>
            </a:r>
            <a:endParaRPr sz="2000">
              <a:latin typeface="Courier New"/>
              <a:ea typeface="Courier New"/>
              <a:cs typeface="Courier New"/>
              <a:sym typeface="Courier New"/>
            </a:endParaRPr>
          </a:p>
        </p:txBody>
      </p:sp>
      <p:sp>
        <p:nvSpPr>
          <p:cNvPr id="156" name="Google Shape;156;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2"/>
          <p:cNvSpPr/>
          <p:nvPr/>
        </p:nvSpPr>
        <p:spPr>
          <a:xfrm>
            <a:off x="4136000" y="2268225"/>
            <a:ext cx="46662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Type of scenario, and expectation on outcome.</a:t>
            </a:r>
            <a:endParaRPr b="1"/>
          </a:p>
          <a:p>
            <a:pPr indent="0" lvl="0" marL="0" rtl="0" algn="l">
              <a:spcBef>
                <a:spcPts val="0"/>
              </a:spcBef>
              <a:spcAft>
                <a:spcPts val="0"/>
              </a:spcAft>
              <a:buNone/>
            </a:pPr>
            <a:r>
              <a:rPr b="1" lang="en"/>
              <a:t>I.e., testEvaluate_NullInput_ShouldThrowException()</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Assertions</a:t>
            </a:r>
            <a:endParaRPr/>
          </a:p>
        </p:txBody>
      </p:sp>
      <p:sp>
        <p:nvSpPr>
          <p:cNvPr id="163" name="Google Shape;163;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Assertions are a "language" of testing - constraints that you place on the output.</a:t>
            </a:r>
            <a:endParaRPr/>
          </a:p>
          <a:p>
            <a:pPr indent="0" lvl="0" mar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assertEquals, assertArrayEquals</a:t>
            </a:r>
            <a:endParaRPr/>
          </a:p>
          <a:p>
            <a:pPr indent="-419100" lvl="0" marL="457200" marR="0" rtl="0" algn="l">
              <a:lnSpc>
                <a:spcPct val="100000"/>
              </a:lnSpc>
              <a:spcBef>
                <a:spcPts val="0"/>
              </a:spcBef>
              <a:spcAft>
                <a:spcPts val="0"/>
              </a:spcAft>
              <a:buSzPts val="3000"/>
              <a:buChar char="●"/>
            </a:pPr>
            <a:r>
              <a:rPr lang="en"/>
              <a:t>assertFalse, assertTrue</a:t>
            </a:r>
            <a:endParaRPr/>
          </a:p>
          <a:p>
            <a:pPr indent="-419100" lvl="0" marL="457200" marR="0" rtl="0" algn="l">
              <a:lnSpc>
                <a:spcPct val="100000"/>
              </a:lnSpc>
              <a:spcBef>
                <a:spcPts val="0"/>
              </a:spcBef>
              <a:spcAft>
                <a:spcPts val="0"/>
              </a:spcAft>
              <a:buSzPts val="3000"/>
              <a:buChar char="●"/>
            </a:pPr>
            <a:r>
              <a:rPr lang="en"/>
              <a:t>assertNull, assertNotNull</a:t>
            </a:r>
            <a:endParaRPr/>
          </a:p>
          <a:p>
            <a:pPr indent="-419100" lvl="0" marL="457200" marR="0" rtl="0" algn="l">
              <a:lnSpc>
                <a:spcPct val="100000"/>
              </a:lnSpc>
              <a:spcBef>
                <a:spcPts val="0"/>
              </a:spcBef>
              <a:spcAft>
                <a:spcPts val="0"/>
              </a:spcAft>
              <a:buSzPts val="3000"/>
              <a:buChar char="●"/>
            </a:pPr>
            <a:r>
              <a:rPr lang="en"/>
              <a:t>assertSame,assertNotSame</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64" name="Google Shape;164;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assertEquals</a:t>
            </a:r>
            <a:endParaRPr/>
          </a:p>
        </p:txBody>
      </p:sp>
      <p:sp>
        <p:nvSpPr>
          <p:cNvPr id="170" name="Google Shape;170;p2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testAssertEquals</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solidFill>
                  <a:srgbClr val="183691"/>
                </a:solidFill>
                <a:latin typeface="Consolas"/>
                <a:ea typeface="Consolas"/>
                <a:cs typeface="Consolas"/>
                <a:sym typeface="Consolas"/>
              </a:rPr>
              <a:t>"failure - strings are not equal"</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"text"</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"text"</a:t>
            </a: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333333"/>
                </a:solidFill>
                <a:latin typeface="Consolas"/>
                <a:ea typeface="Consolas"/>
                <a:cs typeface="Consolas"/>
                <a:sym typeface="Consolas"/>
              </a:rPr>
              <a:t>}</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testAssertArrayEquals</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byte</a:t>
            </a:r>
            <a:r>
              <a:rPr lang="en" sz="1200">
                <a:solidFill>
                  <a:srgbClr val="333333"/>
                </a:solidFill>
                <a:latin typeface="Consolas"/>
                <a:ea typeface="Consolas"/>
                <a:cs typeface="Consolas"/>
                <a:sym typeface="Consolas"/>
              </a:rPr>
              <a:t>[] expected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"trial"</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getBytes();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byte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"trial"</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getBytes();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assertArrayEquals(</a:t>
            </a:r>
            <a:r>
              <a:rPr lang="en" sz="1200">
                <a:solidFill>
                  <a:srgbClr val="183691"/>
                </a:solidFill>
                <a:latin typeface="Consolas"/>
                <a:ea typeface="Consolas"/>
                <a:cs typeface="Consolas"/>
                <a:sym typeface="Consolas"/>
              </a:rPr>
              <a:t>"failure - byte arrays not same"</a:t>
            </a:r>
            <a:r>
              <a:rPr lang="en" sz="1200">
                <a:solidFill>
                  <a:srgbClr val="333333"/>
                </a:solidFill>
                <a:latin typeface="Consolas"/>
                <a:ea typeface="Consolas"/>
                <a:cs typeface="Consolas"/>
                <a:sym typeface="Consolas"/>
              </a:rPr>
              <a:t>, expected,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71" name="Google Shape;171;p24"/>
          <p:cNvSpPr txBox="1"/>
          <p:nvPr>
            <p:ph idx="2" type="body"/>
          </p:nvPr>
        </p:nvSpPr>
        <p:spPr>
          <a:xfrm>
            <a:off x="4404900" y="1600200"/>
            <a:ext cx="42819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Compares two items for equality.</a:t>
            </a:r>
            <a:endParaRPr sz="2400"/>
          </a:p>
          <a:p>
            <a:pPr indent="-381000" lvl="0" marL="457200" rtl="0" algn="l">
              <a:spcBef>
                <a:spcPts val="0"/>
              </a:spcBef>
              <a:spcAft>
                <a:spcPts val="0"/>
              </a:spcAft>
              <a:buSzPts val="2400"/>
              <a:buChar char="●"/>
            </a:pPr>
            <a:r>
              <a:rPr lang="en" sz="2400"/>
              <a:t>For user-defined classes, relies on </a:t>
            </a:r>
            <a:r>
              <a:rPr lang="en" sz="2400">
                <a:latin typeface="Consolas"/>
                <a:ea typeface="Consolas"/>
                <a:cs typeface="Consolas"/>
                <a:sym typeface="Consolas"/>
              </a:rPr>
              <a:t>.equals</a:t>
            </a:r>
            <a:r>
              <a:rPr lang="en" sz="2400"/>
              <a:t> method. </a:t>
            </a:r>
            <a:endParaRPr sz="2400"/>
          </a:p>
          <a:p>
            <a:pPr indent="-355600" lvl="1" marL="914400" rtl="0" algn="l">
              <a:spcBef>
                <a:spcPts val="0"/>
              </a:spcBef>
              <a:spcAft>
                <a:spcPts val="0"/>
              </a:spcAft>
              <a:buSzPts val="2000"/>
              <a:buChar char="○"/>
            </a:pPr>
            <a:r>
              <a:rPr lang="en" sz="2000"/>
              <a:t>Compare field-by-field</a:t>
            </a:r>
            <a:endParaRPr sz="2000"/>
          </a:p>
          <a:p>
            <a:pPr indent="-317500" lvl="1" marL="914400" rtl="0" algn="l">
              <a:spcBef>
                <a:spcPts val="0"/>
              </a:spcBef>
              <a:spcAft>
                <a:spcPts val="0"/>
              </a:spcAft>
              <a:buSzPts val="1400"/>
              <a:buChar char="○"/>
            </a:pPr>
            <a:r>
              <a:rPr lang="en" sz="1400">
                <a:latin typeface="Consolas"/>
                <a:ea typeface="Consolas"/>
                <a:cs typeface="Consolas"/>
                <a:sym typeface="Consolas"/>
              </a:rPr>
              <a:t>assertEquals(studentA.getName(), studentB.getName()) </a:t>
            </a:r>
            <a:br>
              <a:rPr lang="en" sz="1400">
                <a:latin typeface="Consolas"/>
                <a:ea typeface="Consolas"/>
                <a:cs typeface="Consolas"/>
                <a:sym typeface="Consolas"/>
              </a:rPr>
            </a:br>
            <a:r>
              <a:rPr lang="en" sz="1400"/>
              <a:t>rather than </a:t>
            </a:r>
            <a:br>
              <a:rPr lang="en" sz="1400"/>
            </a:br>
            <a:r>
              <a:rPr lang="en" sz="1400">
                <a:latin typeface="Consolas"/>
                <a:ea typeface="Consolas"/>
                <a:cs typeface="Consolas"/>
                <a:sym typeface="Consolas"/>
              </a:rPr>
              <a:t>assertEquals(studentA, studentB) </a:t>
            </a:r>
            <a:endParaRPr sz="1400">
              <a:latin typeface="Consolas"/>
              <a:ea typeface="Consolas"/>
              <a:cs typeface="Consolas"/>
              <a:sym typeface="Consolas"/>
            </a:endParaRPr>
          </a:p>
          <a:p>
            <a:pPr indent="-381000" lvl="0" marL="457200" rtl="0" algn="l">
              <a:spcBef>
                <a:spcPts val="0"/>
              </a:spcBef>
              <a:spcAft>
                <a:spcPts val="0"/>
              </a:spcAft>
              <a:buSzPts val="2400"/>
              <a:buChar char="●"/>
            </a:pPr>
            <a:r>
              <a:rPr lang="en" sz="2400"/>
              <a:t>assertArrayEquals compares arrays of items.</a:t>
            </a:r>
            <a:endParaRPr sz="2400"/>
          </a:p>
        </p:txBody>
      </p:sp>
      <p:sp>
        <p:nvSpPr>
          <p:cNvPr id="172" name="Google Shape;172;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assertFalse, assertTrue</a:t>
            </a:r>
            <a:endParaRPr/>
          </a:p>
        </p:txBody>
      </p:sp>
      <p:sp>
        <p:nvSpPr>
          <p:cNvPr id="178" name="Google Shape;178;p25"/>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testAssertFalse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assertFalse(</a:t>
            </a:r>
            <a:r>
              <a:rPr lang="en" sz="1200">
                <a:solidFill>
                  <a:srgbClr val="183691"/>
                </a:solidFill>
                <a:latin typeface="Consolas"/>
                <a:ea typeface="Consolas"/>
                <a:cs typeface="Consolas"/>
                <a:sym typeface="Consolas"/>
              </a:rPr>
              <a:t>"failure - should be false"</a:t>
            </a:r>
            <a:r>
              <a:rPr lang="en" sz="1200">
                <a:solidFill>
                  <a:srgbClr val="333333"/>
                </a:solidFill>
                <a:latin typeface="Consolas"/>
                <a:ea typeface="Consolas"/>
                <a:cs typeface="Consolas"/>
                <a:sym typeface="Consolas"/>
              </a:rPr>
              <a:t>, </a:t>
            </a:r>
            <a:r>
              <a:rPr lang="en" sz="1200">
                <a:solidFill>
                  <a:srgbClr val="0086B3"/>
                </a:solidFill>
                <a:latin typeface="Consolas"/>
                <a:ea typeface="Consolas"/>
                <a:cs typeface="Consolas"/>
                <a:sym typeface="Consolas"/>
              </a:rPr>
              <a:t>(getGrade(studentA, “CSCE747”).equals(“A”)</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testAssertTrue</a:t>
            </a: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None/>
            </a:pPr>
            <a:r>
              <a:rPr lang="en" sz="1200">
                <a:solidFill>
                  <a:srgbClr val="333333"/>
                </a:solidFill>
                <a:latin typeface="Consolas"/>
                <a:ea typeface="Consolas"/>
                <a:cs typeface="Consolas"/>
                <a:sym typeface="Consolas"/>
              </a:rPr>
              <a:t>assertTrue(</a:t>
            </a:r>
            <a:r>
              <a:rPr lang="en" sz="1200">
                <a:solidFill>
                  <a:srgbClr val="183691"/>
                </a:solidFill>
                <a:latin typeface="Consolas"/>
                <a:ea typeface="Consolas"/>
                <a:cs typeface="Consolas"/>
                <a:sym typeface="Consolas"/>
              </a:rPr>
              <a:t>"failure - should be true"</a:t>
            </a:r>
            <a:r>
              <a:rPr lang="en" sz="1200">
                <a:solidFill>
                  <a:srgbClr val="333333"/>
                </a:solidFill>
                <a:latin typeface="Consolas"/>
                <a:ea typeface="Consolas"/>
                <a:cs typeface="Consolas"/>
                <a:sym typeface="Consolas"/>
              </a:rPr>
              <a:t>, </a:t>
            </a:r>
            <a:r>
              <a:rPr lang="en" sz="1200">
                <a:solidFill>
                  <a:srgbClr val="0086B3"/>
                </a:solidFill>
                <a:latin typeface="Consolas"/>
                <a:ea typeface="Consolas"/>
                <a:cs typeface="Consolas"/>
                <a:sym typeface="Consolas"/>
              </a:rPr>
              <a:t>(getOwed(studentA) &gt; 0)</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79" name="Google Shape;179;p25"/>
          <p:cNvSpPr txBox="1"/>
          <p:nvPr>
            <p:ph idx="2" type="body"/>
          </p:nvPr>
        </p:nvSpPr>
        <p:spPr>
          <a:xfrm>
            <a:off x="4404900" y="1600200"/>
            <a:ext cx="42819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Take in a string and a boolean expression.</a:t>
            </a:r>
            <a:endParaRPr sz="2400"/>
          </a:p>
          <a:p>
            <a:pPr indent="-381000" lvl="0" marL="457200" rtl="0" algn="l">
              <a:spcBef>
                <a:spcPts val="0"/>
              </a:spcBef>
              <a:spcAft>
                <a:spcPts val="0"/>
              </a:spcAft>
              <a:buSzPts val="2400"/>
              <a:buChar char="●"/>
            </a:pPr>
            <a:r>
              <a:rPr lang="en" sz="2400"/>
              <a:t>Evaluates the expression and issues pass/fail based on outcome.</a:t>
            </a:r>
            <a:endParaRPr sz="2400"/>
          </a:p>
          <a:p>
            <a:pPr indent="-381000" lvl="0" marL="457200" rtl="0" algn="l">
              <a:spcBef>
                <a:spcPts val="0"/>
              </a:spcBef>
              <a:spcAft>
                <a:spcPts val="0"/>
              </a:spcAft>
              <a:buSzPts val="2400"/>
              <a:buChar char="●"/>
            </a:pPr>
            <a:r>
              <a:rPr lang="en" sz="2400"/>
              <a:t>Used to check conformance of solution to expected properties.</a:t>
            </a:r>
            <a:endParaRPr sz="2400"/>
          </a:p>
        </p:txBody>
      </p:sp>
      <p:sp>
        <p:nvSpPr>
          <p:cNvPr id="180" name="Google Shape;180;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assertSame, assertNotSame</a:t>
            </a:r>
            <a:endParaRPr/>
          </a:p>
        </p:txBody>
      </p:sp>
      <p:sp>
        <p:nvSpPr>
          <p:cNvPr id="186" name="Google Shape;186;p2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testAssertNotSame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assertNotSame(</a:t>
            </a:r>
            <a:r>
              <a:rPr lang="en" sz="1200">
                <a:solidFill>
                  <a:srgbClr val="183691"/>
                </a:solidFill>
                <a:latin typeface="Consolas"/>
                <a:ea typeface="Consolas"/>
                <a:cs typeface="Consolas"/>
                <a:sym typeface="Consolas"/>
              </a:rPr>
              <a:t>"should not be same Object"</a:t>
            </a:r>
            <a:r>
              <a:rPr lang="en" sz="1200">
                <a:solidFill>
                  <a:srgbClr val="333333"/>
                </a:solidFill>
                <a:latin typeface="Consolas"/>
                <a:ea typeface="Consolas"/>
                <a:cs typeface="Consolas"/>
                <a:sym typeface="Consolas"/>
              </a:rPr>
              <a:t>, </a:t>
            </a:r>
            <a:r>
              <a:rPr lang="en" sz="1200">
                <a:solidFill>
                  <a:srgbClr val="000000"/>
                </a:solidFill>
                <a:latin typeface="Consolas"/>
                <a:ea typeface="Consolas"/>
                <a:cs typeface="Consolas"/>
                <a:sym typeface="Consolas"/>
              </a:rPr>
              <a:t>studentA</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new</a:t>
            </a:r>
            <a:r>
              <a:rPr lang="en" sz="1200">
                <a:solidFill>
                  <a:srgbClr val="333333"/>
                </a:solidFill>
                <a:latin typeface="Consolas"/>
                <a:ea typeface="Consolas"/>
                <a:cs typeface="Consolas"/>
                <a:sym typeface="Consolas"/>
              </a:rPr>
              <a:t> Object());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testAssertSame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Student studentB = studentA;</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assertSame(</a:t>
            </a:r>
            <a:r>
              <a:rPr lang="en" sz="1200">
                <a:solidFill>
                  <a:srgbClr val="183691"/>
                </a:solidFill>
                <a:latin typeface="Consolas"/>
                <a:ea typeface="Consolas"/>
                <a:cs typeface="Consolas"/>
                <a:sym typeface="Consolas"/>
              </a:rPr>
              <a:t>"should be same"</a:t>
            </a:r>
            <a:r>
              <a:rPr lang="en" sz="1200">
                <a:solidFill>
                  <a:srgbClr val="333333"/>
                </a:solidFill>
                <a:latin typeface="Consolas"/>
                <a:ea typeface="Consolas"/>
                <a:cs typeface="Consolas"/>
                <a:sym typeface="Consolas"/>
              </a:rPr>
              <a:t>, studentA, studentB);</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br>
              <a:rPr lang="en"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87" name="Google Shape;187;p26"/>
          <p:cNvSpPr txBox="1"/>
          <p:nvPr>
            <p:ph idx="2" type="body"/>
          </p:nvPr>
        </p:nvSpPr>
        <p:spPr>
          <a:xfrm>
            <a:off x="4404900" y="1600200"/>
            <a:ext cx="42819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Checks whether two objects are clones. </a:t>
            </a:r>
            <a:endParaRPr/>
          </a:p>
          <a:p>
            <a:pPr indent="-419100" lvl="0" marL="457200" rtl="0" algn="l">
              <a:spcBef>
                <a:spcPts val="0"/>
              </a:spcBef>
              <a:spcAft>
                <a:spcPts val="0"/>
              </a:spcAft>
              <a:buSzPts val="3000"/>
              <a:buChar char="●"/>
            </a:pPr>
            <a:r>
              <a:rPr lang="en"/>
              <a:t>Are these variables aliases for the same object?</a:t>
            </a:r>
            <a:endParaRPr/>
          </a:p>
          <a:p>
            <a:pPr indent="-381000" lvl="1" marL="914400" rtl="0" algn="l">
              <a:spcBef>
                <a:spcPts val="0"/>
              </a:spcBef>
              <a:spcAft>
                <a:spcPts val="0"/>
              </a:spcAft>
              <a:buSzPts val="2400"/>
              <a:buChar char="○"/>
            </a:pPr>
            <a:r>
              <a:rPr lang="en"/>
              <a:t>assertEquals uses .equals().</a:t>
            </a:r>
            <a:endParaRPr/>
          </a:p>
          <a:p>
            <a:pPr indent="-381000" lvl="1" marL="914400" rtl="0" algn="l">
              <a:spcBef>
                <a:spcPts val="0"/>
              </a:spcBef>
              <a:spcAft>
                <a:spcPts val="0"/>
              </a:spcAft>
              <a:buSzPts val="2400"/>
              <a:buChar char="○"/>
            </a:pPr>
            <a:r>
              <a:rPr lang="en"/>
              <a:t>assertSame uses ==</a:t>
            </a:r>
            <a:endParaRPr/>
          </a:p>
        </p:txBody>
      </p:sp>
      <p:sp>
        <p:nvSpPr>
          <p:cNvPr id="188" name="Google Shape;188;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assertNull, assertNotNull</a:t>
            </a:r>
            <a:endParaRPr/>
          </a:p>
        </p:txBody>
      </p:sp>
      <p:sp>
        <p:nvSpPr>
          <p:cNvPr id="194" name="Google Shape;194;p2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lang="en" sz="1400">
                <a:solidFill>
                  <a:srgbClr val="A71D5D"/>
                </a:solidFill>
                <a:latin typeface="Consolas"/>
                <a:ea typeface="Consolas"/>
                <a:cs typeface="Consolas"/>
                <a:sym typeface="Consolas"/>
              </a:rPr>
              <a:t>@Test</a:t>
            </a: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testAssertNotNull</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assertNotNull(</a:t>
            </a:r>
            <a:r>
              <a:rPr lang="en" sz="1400">
                <a:solidFill>
                  <a:srgbClr val="183691"/>
                </a:solidFill>
                <a:latin typeface="Consolas"/>
                <a:ea typeface="Consolas"/>
                <a:cs typeface="Consolas"/>
                <a:sym typeface="Consolas"/>
              </a:rPr>
              <a:t>"should not be null"</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new</a:t>
            </a:r>
            <a:r>
              <a:rPr lang="en" sz="1400">
                <a:solidFill>
                  <a:srgbClr val="333333"/>
                </a:solidFill>
                <a:latin typeface="Consolas"/>
                <a:ea typeface="Consolas"/>
                <a:cs typeface="Consolas"/>
                <a:sym typeface="Consolas"/>
              </a:rPr>
              <a:t> Object());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@Test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testAssertNull</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assertNull(</a:t>
            </a:r>
            <a:r>
              <a:rPr lang="en" sz="1400">
                <a:solidFill>
                  <a:srgbClr val="183691"/>
                </a:solidFill>
                <a:latin typeface="Consolas"/>
                <a:ea typeface="Consolas"/>
                <a:cs typeface="Consolas"/>
                <a:sym typeface="Consolas"/>
              </a:rPr>
              <a:t>"should be null"</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null</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95" name="Google Shape;195;p27"/>
          <p:cNvSpPr txBox="1"/>
          <p:nvPr>
            <p:ph idx="2" type="body"/>
          </p:nvPr>
        </p:nvSpPr>
        <p:spPr>
          <a:xfrm>
            <a:off x="4404900" y="1600200"/>
            <a:ext cx="42819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Take in an object and checks whether it is null/not null.</a:t>
            </a:r>
            <a:endParaRPr/>
          </a:p>
          <a:p>
            <a:pPr indent="-419100" lvl="0" marL="457200" rtl="0" algn="l">
              <a:spcBef>
                <a:spcPts val="0"/>
              </a:spcBef>
              <a:spcAft>
                <a:spcPts val="0"/>
              </a:spcAft>
              <a:buSzPts val="3000"/>
              <a:buChar char="●"/>
            </a:pPr>
            <a:r>
              <a:rPr lang="en"/>
              <a:t>Can be used to help diagnose and void null pointer exceptions. </a:t>
            </a:r>
            <a:endParaRPr/>
          </a:p>
        </p:txBody>
      </p:sp>
      <p:sp>
        <p:nvSpPr>
          <p:cNvPr id="196" name="Google Shape;196;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Executing Tests</a:t>
            </a:r>
            <a:endParaRPr/>
          </a:p>
        </p:txBody>
      </p:sp>
      <p:sp>
        <p:nvSpPr>
          <p:cNvPr id="57" name="Google Shape;57;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lnSpc>
                <a:spcPct val="120000"/>
              </a:lnSpc>
              <a:spcBef>
                <a:spcPts val="0"/>
              </a:spcBef>
              <a:spcAft>
                <a:spcPts val="0"/>
              </a:spcAft>
              <a:buSzPts val="3000"/>
              <a:buChar char="●"/>
            </a:pPr>
            <a:r>
              <a:rPr lang="en"/>
              <a:t>How do you run test cases on the program?</a:t>
            </a:r>
            <a:endParaRPr/>
          </a:p>
          <a:p>
            <a:pPr indent="-381000" lvl="1" marL="914400" rtl="0" algn="l">
              <a:spcBef>
                <a:spcPts val="0"/>
              </a:spcBef>
              <a:spcAft>
                <a:spcPts val="0"/>
              </a:spcAft>
              <a:buSzPts val="2400"/>
              <a:buChar char="○"/>
            </a:pPr>
            <a:r>
              <a:rPr lang="en"/>
              <a:t>You could run the code and check results by hand.</a:t>
            </a:r>
            <a:endParaRPr/>
          </a:p>
          <a:p>
            <a:pPr indent="-381000" lvl="1" marL="914400" rtl="0" algn="l">
              <a:spcBef>
                <a:spcPts val="0"/>
              </a:spcBef>
              <a:spcAft>
                <a:spcPts val="0"/>
              </a:spcAft>
              <a:buClr>
                <a:srgbClr val="FF0000"/>
              </a:buClr>
              <a:buSzPts val="2400"/>
              <a:buChar char="○"/>
            </a:pPr>
            <a:r>
              <a:rPr b="1" lang="en" u="sng">
                <a:solidFill>
                  <a:srgbClr val="FF0000"/>
                </a:solidFill>
              </a:rPr>
              <a:t>Please don’t do this.</a:t>
            </a:r>
            <a:endParaRPr b="1" u="sng">
              <a:solidFill>
                <a:srgbClr val="FF0000"/>
              </a:solidFill>
            </a:endParaRPr>
          </a:p>
          <a:p>
            <a:pPr indent="-381000" lvl="2" marL="1371600" rtl="0" algn="l">
              <a:spcBef>
                <a:spcPts val="0"/>
              </a:spcBef>
              <a:spcAft>
                <a:spcPts val="0"/>
              </a:spcAft>
              <a:buClr>
                <a:srgbClr val="000000"/>
              </a:buClr>
              <a:buSzPts val="2400"/>
              <a:buChar char="■"/>
            </a:pPr>
            <a:r>
              <a:rPr lang="en"/>
              <a:t>Humans are slow, expensive, and error-prone.</a:t>
            </a:r>
            <a:endParaRPr>
              <a:solidFill>
                <a:srgbClr val="000000"/>
              </a:solidFill>
            </a:endParaRPr>
          </a:p>
          <a:p>
            <a:pPr indent="-381000" lvl="1" marL="914400" marR="0" rtl="0" algn="l">
              <a:lnSpc>
                <a:spcPct val="100000"/>
              </a:lnSpc>
              <a:spcBef>
                <a:spcPts val="0"/>
              </a:spcBef>
              <a:spcAft>
                <a:spcPts val="0"/>
              </a:spcAft>
              <a:buClr>
                <a:schemeClr val="dk1"/>
              </a:buClr>
              <a:buSzPts val="2400"/>
              <a:buFont typeface="Arial"/>
              <a:buChar char="○"/>
            </a:pPr>
            <a:r>
              <a:rPr lang="en"/>
              <a:t>Test design requires effort and creativity.</a:t>
            </a:r>
            <a:endParaRPr/>
          </a:p>
          <a:p>
            <a:pPr indent="-381000" lvl="1" marL="914400" marR="0" rtl="0" algn="l">
              <a:lnSpc>
                <a:spcPct val="100000"/>
              </a:lnSpc>
              <a:spcBef>
                <a:spcPts val="0"/>
              </a:spcBef>
              <a:spcAft>
                <a:spcPts val="0"/>
              </a:spcAft>
              <a:buSzPts val="2400"/>
              <a:buChar char="○"/>
            </a:pPr>
            <a:r>
              <a:rPr lang="en"/>
              <a:t>Test execution should not.</a:t>
            </a:r>
            <a:endParaRPr/>
          </a:p>
        </p:txBody>
      </p:sp>
      <p:sp>
        <p:nvSpPr>
          <p:cNvPr id="58" name="Google Shape;58;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Grouping</a:t>
            </a:r>
            <a:r>
              <a:rPr lang="en"/>
              <a:t> Assertions</a:t>
            </a:r>
            <a:endParaRPr/>
          </a:p>
        </p:txBody>
      </p:sp>
      <p:sp>
        <p:nvSpPr>
          <p:cNvPr id="202" name="Google Shape;202;p28"/>
          <p:cNvSpPr txBox="1"/>
          <p:nvPr>
            <p:ph idx="1" type="body"/>
          </p:nvPr>
        </p:nvSpPr>
        <p:spPr>
          <a:xfrm>
            <a:off x="372200" y="1600200"/>
            <a:ext cx="4178100" cy="4967700"/>
          </a:xfrm>
          <a:prstGeom prst="rect">
            <a:avLst/>
          </a:prstGeom>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None/>
            </a:pPr>
            <a:r>
              <a:rPr lang="en" sz="1400">
                <a:solidFill>
                  <a:srgbClr val="000077"/>
                </a:solidFill>
                <a:latin typeface="Verdana"/>
                <a:ea typeface="Verdana"/>
                <a:cs typeface="Verdana"/>
                <a:sym typeface="Verdana"/>
              </a:rPr>
              <a:t>@Test</a:t>
            </a:r>
            <a:br>
              <a:rPr lang="en" sz="1400">
                <a:latin typeface="Verdana"/>
                <a:ea typeface="Verdana"/>
                <a:cs typeface="Verdana"/>
                <a:sym typeface="Verdana"/>
              </a:rPr>
            </a:br>
            <a:r>
              <a:rPr lang="en" sz="1400">
                <a:latin typeface="Verdana"/>
                <a:ea typeface="Verdana"/>
                <a:cs typeface="Verdana"/>
                <a:sym typeface="Verdana"/>
              </a:rPr>
              <a:t>void groupedAssertions() {</a:t>
            </a:r>
            <a:endParaRPr sz="1400">
              <a:latin typeface="Verdana"/>
              <a:ea typeface="Verdana"/>
              <a:cs typeface="Verdana"/>
              <a:sym typeface="Verdana"/>
            </a:endParaRPr>
          </a:p>
          <a:p>
            <a:pPr indent="0" lvl="0" marL="152400" marR="152400" rtl="0" algn="l">
              <a:lnSpc>
                <a:spcPct val="145000"/>
              </a:lnSpc>
              <a:spcBef>
                <a:spcPts val="0"/>
              </a:spcBef>
              <a:spcAft>
                <a:spcPts val="0"/>
              </a:spcAft>
              <a:buNone/>
            </a:pPr>
            <a:r>
              <a:rPr lang="en" sz="1400">
                <a:latin typeface="Verdana"/>
                <a:ea typeface="Verdana"/>
                <a:cs typeface="Verdana"/>
                <a:sym typeface="Verdana"/>
              </a:rPr>
              <a:t>    Person person = Account.getHolder();</a:t>
            </a:r>
            <a:br>
              <a:rPr lang="en" sz="1400">
                <a:latin typeface="Verdana"/>
                <a:ea typeface="Verdana"/>
                <a:cs typeface="Verdana"/>
                <a:sym typeface="Verdana"/>
              </a:rPr>
            </a:br>
            <a:r>
              <a:rPr lang="en" sz="1400">
                <a:latin typeface="Verdana"/>
                <a:ea typeface="Verdana"/>
                <a:cs typeface="Verdana"/>
                <a:sym typeface="Verdana"/>
              </a:rPr>
              <a:t>    </a:t>
            </a:r>
            <a:r>
              <a:rPr b="1" lang="en" sz="1400">
                <a:latin typeface="Verdana"/>
                <a:ea typeface="Verdana"/>
                <a:cs typeface="Verdana"/>
                <a:sym typeface="Verdana"/>
              </a:rPr>
              <a:t>assertAll</a:t>
            </a:r>
            <a:r>
              <a:rPr lang="en" sz="1400">
                <a:latin typeface="Verdana"/>
                <a:ea typeface="Verdana"/>
                <a:cs typeface="Verdana"/>
                <a:sym typeface="Verdana"/>
              </a:rPr>
              <a:t>(</a:t>
            </a:r>
            <a:r>
              <a:rPr lang="en" sz="1400">
                <a:solidFill>
                  <a:srgbClr val="DD1144"/>
                </a:solidFill>
                <a:latin typeface="Verdana"/>
                <a:ea typeface="Verdana"/>
                <a:cs typeface="Verdana"/>
                <a:sym typeface="Verdana"/>
              </a:rPr>
              <a:t>"person"</a:t>
            </a:r>
            <a:r>
              <a:rPr lang="en" sz="1400">
                <a:latin typeface="Verdana"/>
                <a:ea typeface="Verdana"/>
                <a:cs typeface="Verdana"/>
                <a:sym typeface="Verdana"/>
              </a:rPr>
              <a:t>,</a:t>
            </a:r>
            <a:br>
              <a:rPr lang="en" sz="1400">
                <a:latin typeface="Verdana"/>
                <a:ea typeface="Verdana"/>
                <a:cs typeface="Verdana"/>
                <a:sym typeface="Verdana"/>
              </a:rPr>
            </a:br>
            <a:r>
              <a:rPr lang="en" sz="1400">
                <a:latin typeface="Verdana"/>
                <a:ea typeface="Verdana"/>
                <a:cs typeface="Verdana"/>
                <a:sym typeface="Verdana"/>
              </a:rPr>
              <a:t>        () -&gt; assertEquals(</a:t>
            </a:r>
            <a:r>
              <a:rPr lang="en" sz="1400">
                <a:solidFill>
                  <a:srgbClr val="DD1144"/>
                </a:solidFill>
                <a:latin typeface="Verdana"/>
                <a:ea typeface="Verdana"/>
                <a:cs typeface="Verdana"/>
                <a:sym typeface="Verdana"/>
              </a:rPr>
              <a:t>"John"</a:t>
            </a:r>
            <a:r>
              <a:rPr lang="en" sz="1400">
                <a:latin typeface="Verdana"/>
                <a:ea typeface="Verdana"/>
                <a:cs typeface="Verdana"/>
                <a:sym typeface="Verdana"/>
              </a:rPr>
              <a:t>,   </a:t>
            </a:r>
            <a:br>
              <a:rPr lang="en" sz="1400">
                <a:latin typeface="Verdana"/>
                <a:ea typeface="Verdana"/>
                <a:cs typeface="Verdana"/>
                <a:sym typeface="Verdana"/>
              </a:rPr>
            </a:br>
            <a:r>
              <a:rPr lang="en" sz="1400">
                <a:latin typeface="Verdana"/>
                <a:ea typeface="Verdana"/>
                <a:cs typeface="Verdana"/>
                <a:sym typeface="Verdana"/>
              </a:rPr>
              <a:t>                     person.getFirstName()),</a:t>
            </a:r>
            <a:br>
              <a:rPr lang="en" sz="1400">
                <a:latin typeface="Verdana"/>
                <a:ea typeface="Verdana"/>
                <a:cs typeface="Verdana"/>
                <a:sym typeface="Verdana"/>
              </a:rPr>
            </a:br>
            <a:r>
              <a:rPr lang="en" sz="1400">
                <a:latin typeface="Verdana"/>
                <a:ea typeface="Verdana"/>
                <a:cs typeface="Verdana"/>
                <a:sym typeface="Verdana"/>
              </a:rPr>
              <a:t>        () -&gt; assertEquals(</a:t>
            </a:r>
            <a:r>
              <a:rPr lang="en" sz="1400">
                <a:solidFill>
                  <a:srgbClr val="DD1144"/>
                </a:solidFill>
                <a:latin typeface="Verdana"/>
                <a:ea typeface="Verdana"/>
                <a:cs typeface="Verdana"/>
                <a:sym typeface="Verdana"/>
              </a:rPr>
              <a:t>"Doe"</a:t>
            </a:r>
            <a:r>
              <a:rPr lang="en" sz="1400">
                <a:latin typeface="Verdana"/>
                <a:ea typeface="Verdana"/>
                <a:cs typeface="Verdana"/>
                <a:sym typeface="Verdana"/>
              </a:rPr>
              <a:t>, </a:t>
            </a:r>
            <a:br>
              <a:rPr lang="en" sz="1400">
                <a:latin typeface="Verdana"/>
                <a:ea typeface="Verdana"/>
                <a:cs typeface="Verdana"/>
                <a:sym typeface="Verdana"/>
              </a:rPr>
            </a:br>
            <a:r>
              <a:rPr lang="en" sz="1400">
                <a:latin typeface="Verdana"/>
                <a:ea typeface="Verdana"/>
                <a:cs typeface="Verdana"/>
                <a:sym typeface="Verdana"/>
              </a:rPr>
              <a:t>                     person.getLastName())</a:t>
            </a:r>
            <a:br>
              <a:rPr lang="en" sz="1400">
                <a:latin typeface="Verdana"/>
                <a:ea typeface="Verdana"/>
                <a:cs typeface="Verdana"/>
                <a:sym typeface="Verdana"/>
              </a:rPr>
            </a:br>
            <a:r>
              <a:rPr lang="en" sz="1400">
                <a:latin typeface="Verdana"/>
                <a:ea typeface="Verdana"/>
                <a:cs typeface="Verdana"/>
                <a:sym typeface="Verdana"/>
              </a:rPr>
              <a:t>    );</a:t>
            </a:r>
            <a:endParaRPr sz="1400">
              <a:latin typeface="Verdana"/>
              <a:ea typeface="Verdana"/>
              <a:cs typeface="Verdana"/>
              <a:sym typeface="Verdana"/>
            </a:endParaRPr>
          </a:p>
          <a:p>
            <a:pPr indent="0" lvl="0" marL="152400" marR="152400" rtl="0" algn="l">
              <a:lnSpc>
                <a:spcPct val="145000"/>
              </a:lnSpc>
              <a:spcBef>
                <a:spcPts val="0"/>
              </a:spcBef>
              <a:spcAft>
                <a:spcPts val="0"/>
              </a:spcAft>
              <a:buNone/>
            </a:pPr>
            <a:r>
              <a:rPr lang="en" sz="1400">
                <a:latin typeface="Verdana"/>
                <a:ea typeface="Verdana"/>
                <a:cs typeface="Verdana"/>
                <a:sym typeface="Verdana"/>
              </a:rPr>
              <a:t>}</a:t>
            </a:r>
            <a:endParaRPr sz="1400">
              <a:latin typeface="Verdana"/>
              <a:ea typeface="Verdana"/>
              <a:cs typeface="Verdana"/>
              <a:sym typeface="Verdana"/>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45720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2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endParaRPr sz="1000">
              <a:solidFill>
                <a:srgbClr val="333333"/>
              </a:solidFill>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000">
              <a:solidFill>
                <a:srgbClr val="333333"/>
              </a:solidFill>
              <a:highlight>
                <a:srgbClr val="F7F7F7"/>
              </a:highlight>
              <a:latin typeface="Consolas"/>
              <a:ea typeface="Consolas"/>
              <a:cs typeface="Consolas"/>
              <a:sym typeface="Consolas"/>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03" name="Google Shape;203;p28"/>
          <p:cNvSpPr txBox="1"/>
          <p:nvPr>
            <p:ph idx="2" type="body"/>
          </p:nvPr>
        </p:nvSpPr>
        <p:spPr>
          <a:xfrm>
            <a:off x="4404900" y="1600200"/>
            <a:ext cx="42819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Grouped assertions are executed.</a:t>
            </a:r>
            <a:endParaRPr/>
          </a:p>
          <a:p>
            <a:pPr indent="-381000" lvl="1" marL="914400" rtl="0" algn="l">
              <a:spcBef>
                <a:spcPts val="0"/>
              </a:spcBef>
              <a:spcAft>
                <a:spcPts val="0"/>
              </a:spcAft>
              <a:buSzPts val="2400"/>
              <a:buChar char="○"/>
            </a:pPr>
            <a:r>
              <a:rPr lang="en"/>
              <a:t>Failures are reported together.</a:t>
            </a:r>
            <a:endParaRPr/>
          </a:p>
          <a:p>
            <a:pPr indent="-381000" lvl="1" marL="914400" rtl="0" algn="l">
              <a:spcBef>
                <a:spcPts val="0"/>
              </a:spcBef>
              <a:spcAft>
                <a:spcPts val="0"/>
              </a:spcAft>
              <a:buSzPts val="2400"/>
              <a:buChar char="○"/>
            </a:pPr>
            <a:r>
              <a:rPr lang="en"/>
              <a:t>Preferred way to compare fields of two data structures.</a:t>
            </a:r>
            <a:endParaRPr/>
          </a:p>
        </p:txBody>
      </p:sp>
      <p:sp>
        <p:nvSpPr>
          <p:cNvPr id="204" name="Google Shape;204;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assertThat</a:t>
            </a:r>
            <a:endParaRPr/>
          </a:p>
        </p:txBody>
      </p:sp>
      <p:sp>
        <p:nvSpPr>
          <p:cNvPr id="210" name="Google Shape;210;p2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lang="en" sz="1400">
                <a:solidFill>
                  <a:srgbClr val="A71D5D"/>
                </a:solidFill>
                <a:latin typeface="Consolas"/>
                <a:ea typeface="Consolas"/>
                <a:cs typeface="Consolas"/>
                <a:sym typeface="Consolas"/>
              </a:rPr>
              <a:t>@Test</a:t>
            </a: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testAssertThat</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assertThat(</a:t>
            </a:r>
            <a:r>
              <a:rPr lang="en" sz="1400">
                <a:solidFill>
                  <a:srgbClr val="183691"/>
                </a:solidFill>
                <a:latin typeface="Consolas"/>
                <a:ea typeface="Consolas"/>
                <a:cs typeface="Consolas"/>
                <a:sym typeface="Consolas"/>
              </a:rPr>
              <a:t>"albumen"</a:t>
            </a:r>
            <a:r>
              <a:rPr lang="en" sz="1400">
                <a:solidFill>
                  <a:srgbClr val="333333"/>
                </a:solidFill>
                <a:latin typeface="Consolas"/>
                <a:ea typeface="Consolas"/>
                <a:cs typeface="Consolas"/>
                <a:sym typeface="Consolas"/>
              </a:rPr>
              <a:t>, </a:t>
            </a:r>
            <a:r>
              <a:rPr b="1" lang="en" sz="1400">
                <a:solidFill>
                  <a:srgbClr val="333333"/>
                </a:solidFill>
                <a:latin typeface="Consolas"/>
                <a:ea typeface="Consolas"/>
                <a:cs typeface="Consolas"/>
                <a:sym typeface="Consolas"/>
              </a:rPr>
              <a:t>both</a:t>
            </a:r>
            <a:r>
              <a:rPr lang="en" sz="1400">
                <a:solidFill>
                  <a:srgbClr val="333333"/>
                </a:solidFill>
                <a:latin typeface="Consolas"/>
                <a:ea typeface="Consolas"/>
                <a:cs typeface="Consolas"/>
                <a:sym typeface="Consolas"/>
              </a:rPr>
              <a:t>(containsString(</a:t>
            </a:r>
            <a:r>
              <a:rPr lang="en" sz="1400">
                <a:solidFill>
                  <a:srgbClr val="183691"/>
                </a:solidFill>
                <a:latin typeface="Consolas"/>
                <a:ea typeface="Consolas"/>
                <a:cs typeface="Consolas"/>
                <a:sym typeface="Consolas"/>
              </a:rPr>
              <a:t>"a"</a:t>
            </a:r>
            <a:r>
              <a:rPr lang="en" sz="1400">
                <a:solidFill>
                  <a:srgbClr val="333333"/>
                </a:solidFill>
                <a:latin typeface="Consolas"/>
                <a:ea typeface="Consolas"/>
                <a:cs typeface="Consolas"/>
                <a:sym typeface="Consolas"/>
              </a:rPr>
              <a:t>))</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and(containsString(</a:t>
            </a:r>
            <a:r>
              <a:rPr lang="en" sz="1400">
                <a:solidFill>
                  <a:srgbClr val="183691"/>
                </a:solidFill>
                <a:latin typeface="Consolas"/>
                <a:ea typeface="Consolas"/>
                <a:cs typeface="Consolas"/>
                <a:sym typeface="Consolas"/>
              </a:rPr>
              <a:t>"b"</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assertThat(Arrays</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asList(</a:t>
            </a:r>
            <a:r>
              <a:rPr lang="en" sz="1400">
                <a:solidFill>
                  <a:srgbClr val="183691"/>
                </a:solidFill>
                <a:latin typeface="Consolas"/>
                <a:ea typeface="Consolas"/>
                <a:cs typeface="Consolas"/>
                <a:sym typeface="Consolas"/>
              </a:rPr>
              <a:t>"one"</a:t>
            </a:r>
            <a:r>
              <a:rPr lang="en" sz="1400">
                <a:solidFill>
                  <a:srgbClr val="333333"/>
                </a:solidFill>
                <a:latin typeface="Consolas"/>
                <a:ea typeface="Consolas"/>
                <a:cs typeface="Consolas"/>
                <a:sym typeface="Consolas"/>
              </a:rPr>
              <a:t>, </a:t>
            </a:r>
            <a:r>
              <a:rPr lang="en" sz="1400">
                <a:solidFill>
                  <a:srgbClr val="183691"/>
                </a:solidFill>
                <a:latin typeface="Consolas"/>
                <a:ea typeface="Consolas"/>
                <a:cs typeface="Consolas"/>
                <a:sym typeface="Consolas"/>
              </a:rPr>
              <a:t>"two"</a:t>
            </a:r>
            <a:r>
              <a:rPr lang="en" sz="1400">
                <a:solidFill>
                  <a:srgbClr val="333333"/>
                </a:solidFill>
                <a:latin typeface="Consolas"/>
                <a:ea typeface="Consolas"/>
                <a:cs typeface="Consolas"/>
                <a:sym typeface="Consolas"/>
              </a:rPr>
              <a:t>, </a:t>
            </a:r>
            <a:r>
              <a:rPr lang="en" sz="1400">
                <a:solidFill>
                  <a:srgbClr val="183691"/>
                </a:solidFill>
                <a:latin typeface="Consolas"/>
                <a:ea typeface="Consolas"/>
                <a:cs typeface="Consolas"/>
                <a:sym typeface="Consolas"/>
              </a:rPr>
              <a:t>"three"</a:t>
            </a:r>
            <a:r>
              <a:rPr lang="en" sz="1400">
                <a:solidFill>
                  <a:srgbClr val="333333"/>
                </a:solidFill>
                <a:latin typeface="Consolas"/>
                <a:ea typeface="Consolas"/>
                <a:cs typeface="Consolas"/>
                <a:sym typeface="Consolas"/>
              </a:rPr>
              <a:t>), </a:t>
            </a:r>
            <a:r>
              <a:rPr b="1" lang="en" sz="1400">
                <a:solidFill>
                  <a:srgbClr val="333333"/>
                </a:solidFill>
                <a:latin typeface="Consolas"/>
                <a:ea typeface="Consolas"/>
                <a:cs typeface="Consolas"/>
                <a:sym typeface="Consolas"/>
              </a:rPr>
              <a:t>hasItems</a:t>
            </a:r>
            <a:r>
              <a:rPr lang="en" sz="1400">
                <a:solidFill>
                  <a:srgbClr val="333333"/>
                </a:solidFill>
                <a:latin typeface="Consolas"/>
                <a:ea typeface="Consolas"/>
                <a:cs typeface="Consolas"/>
                <a:sym typeface="Consolas"/>
              </a:rPr>
              <a:t>(</a:t>
            </a:r>
            <a:r>
              <a:rPr lang="en" sz="1400">
                <a:solidFill>
                  <a:srgbClr val="183691"/>
                </a:solidFill>
                <a:latin typeface="Consolas"/>
                <a:ea typeface="Consolas"/>
                <a:cs typeface="Consolas"/>
                <a:sym typeface="Consolas"/>
              </a:rPr>
              <a:t>"one"</a:t>
            </a:r>
            <a:r>
              <a:rPr lang="en" sz="1400">
                <a:solidFill>
                  <a:srgbClr val="333333"/>
                </a:solidFill>
                <a:latin typeface="Consolas"/>
                <a:ea typeface="Consolas"/>
                <a:cs typeface="Consolas"/>
                <a:sym typeface="Consolas"/>
              </a:rPr>
              <a:t>, </a:t>
            </a:r>
            <a:r>
              <a:rPr lang="en" sz="1400">
                <a:solidFill>
                  <a:srgbClr val="183691"/>
                </a:solidFill>
                <a:latin typeface="Consolas"/>
                <a:ea typeface="Consolas"/>
                <a:cs typeface="Consolas"/>
                <a:sym typeface="Consolas"/>
              </a:rPr>
              <a:t>"three"</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assertThat(Arrays</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asList(</a:t>
            </a:r>
            <a:r>
              <a:rPr lang="en" sz="1400">
                <a:solidFill>
                  <a:srgbClr val="A71D5D"/>
                </a:solidFill>
                <a:latin typeface="Consolas"/>
                <a:ea typeface="Consolas"/>
                <a:cs typeface="Consolas"/>
                <a:sym typeface="Consolas"/>
              </a:rPr>
              <a:t>new</a:t>
            </a:r>
            <a:r>
              <a:rPr lang="en" sz="1400">
                <a:solidFill>
                  <a:srgbClr val="333333"/>
                </a:solidFill>
                <a:latin typeface="Consolas"/>
                <a:ea typeface="Consolas"/>
                <a:cs typeface="Consolas"/>
                <a:sym typeface="Consolas"/>
              </a:rPr>
              <a:t> String[] { </a:t>
            </a:r>
            <a:r>
              <a:rPr lang="en" sz="1400">
                <a:solidFill>
                  <a:srgbClr val="183691"/>
                </a:solidFill>
                <a:latin typeface="Consolas"/>
                <a:ea typeface="Consolas"/>
                <a:cs typeface="Consolas"/>
                <a:sym typeface="Consolas"/>
              </a:rPr>
              <a:t>"fun"</a:t>
            </a:r>
            <a:r>
              <a:rPr lang="en" sz="1400">
                <a:solidFill>
                  <a:srgbClr val="333333"/>
                </a:solidFill>
                <a:latin typeface="Consolas"/>
                <a:ea typeface="Consolas"/>
                <a:cs typeface="Consolas"/>
                <a:sym typeface="Consolas"/>
              </a:rPr>
              <a:t>, </a:t>
            </a:r>
            <a:r>
              <a:rPr lang="en" sz="1400">
                <a:solidFill>
                  <a:srgbClr val="183691"/>
                </a:solidFill>
                <a:latin typeface="Consolas"/>
                <a:ea typeface="Consolas"/>
                <a:cs typeface="Consolas"/>
                <a:sym typeface="Consolas"/>
              </a:rPr>
              <a:t>"ban"</a:t>
            </a:r>
            <a:r>
              <a:rPr lang="en" sz="1400">
                <a:solidFill>
                  <a:srgbClr val="333333"/>
                </a:solidFill>
                <a:latin typeface="Consolas"/>
                <a:ea typeface="Consolas"/>
                <a:cs typeface="Consolas"/>
                <a:sym typeface="Consolas"/>
              </a:rPr>
              <a:t>, </a:t>
            </a:r>
            <a:r>
              <a:rPr lang="en" sz="1400">
                <a:solidFill>
                  <a:srgbClr val="183691"/>
                </a:solidFill>
                <a:latin typeface="Consolas"/>
                <a:ea typeface="Consolas"/>
                <a:cs typeface="Consolas"/>
                <a:sym typeface="Consolas"/>
              </a:rPr>
              <a:t>"net"</a:t>
            </a:r>
            <a:r>
              <a:rPr lang="en" sz="1400">
                <a:solidFill>
                  <a:srgbClr val="333333"/>
                </a:solidFill>
                <a:latin typeface="Consolas"/>
                <a:ea typeface="Consolas"/>
                <a:cs typeface="Consolas"/>
                <a:sym typeface="Consolas"/>
              </a:rPr>
              <a:t> }),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b="1" lang="en" sz="1400">
                <a:solidFill>
                  <a:srgbClr val="333333"/>
                </a:solidFill>
                <a:latin typeface="Consolas"/>
                <a:ea typeface="Consolas"/>
                <a:cs typeface="Consolas"/>
                <a:sym typeface="Consolas"/>
              </a:rPr>
              <a:t>everyItem</a:t>
            </a:r>
            <a:r>
              <a:rPr lang="en" sz="1400">
                <a:solidFill>
                  <a:srgbClr val="333333"/>
                </a:solidFill>
                <a:latin typeface="Consolas"/>
                <a:ea typeface="Consolas"/>
                <a:cs typeface="Consolas"/>
                <a:sym typeface="Consolas"/>
              </a:rPr>
              <a:t>(containsString(</a:t>
            </a:r>
            <a:r>
              <a:rPr lang="en" sz="1400">
                <a:solidFill>
                  <a:srgbClr val="183691"/>
                </a:solidFill>
                <a:latin typeface="Consolas"/>
                <a:ea typeface="Consolas"/>
                <a:cs typeface="Consolas"/>
                <a:sym typeface="Consolas"/>
              </a:rPr>
              <a:t>"n"</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assertThat(</a:t>
            </a:r>
            <a:r>
              <a:rPr lang="en" sz="1400">
                <a:solidFill>
                  <a:srgbClr val="183691"/>
                </a:solidFill>
                <a:latin typeface="Consolas"/>
                <a:ea typeface="Consolas"/>
                <a:cs typeface="Consolas"/>
                <a:sym typeface="Consolas"/>
              </a:rPr>
              <a:t>"good"</a:t>
            </a:r>
            <a:r>
              <a:rPr lang="en" sz="1400">
                <a:solidFill>
                  <a:srgbClr val="333333"/>
                </a:solidFill>
                <a:latin typeface="Consolas"/>
                <a:ea typeface="Consolas"/>
                <a:cs typeface="Consolas"/>
                <a:sym typeface="Consolas"/>
              </a:rPr>
              <a:t>, </a:t>
            </a:r>
            <a:r>
              <a:rPr b="1" lang="en" sz="1400">
                <a:solidFill>
                  <a:srgbClr val="333333"/>
                </a:solidFill>
                <a:latin typeface="Consolas"/>
                <a:ea typeface="Consolas"/>
                <a:cs typeface="Consolas"/>
                <a:sym typeface="Consolas"/>
              </a:rPr>
              <a:t>allOf</a:t>
            </a:r>
            <a:r>
              <a:rPr lang="en" sz="1400">
                <a:solidFill>
                  <a:srgbClr val="333333"/>
                </a:solidFill>
                <a:latin typeface="Consolas"/>
                <a:ea typeface="Consolas"/>
                <a:cs typeface="Consolas"/>
                <a:sym typeface="Consolas"/>
              </a:rPr>
              <a:t>(equalTo(</a:t>
            </a:r>
            <a:r>
              <a:rPr lang="en" sz="1400">
                <a:solidFill>
                  <a:srgbClr val="183691"/>
                </a:solidFill>
                <a:latin typeface="Consolas"/>
                <a:ea typeface="Consolas"/>
                <a:cs typeface="Consolas"/>
                <a:sym typeface="Consolas"/>
              </a:rPr>
              <a:t>"good"</a:t>
            </a:r>
            <a:r>
              <a:rPr lang="en" sz="1400">
                <a:solidFill>
                  <a:srgbClr val="333333"/>
                </a:solidFill>
                <a:latin typeface="Consolas"/>
                <a:ea typeface="Consolas"/>
                <a:cs typeface="Consolas"/>
                <a:sym typeface="Consolas"/>
              </a:rPr>
              <a:t>), startsWith(</a:t>
            </a:r>
            <a:r>
              <a:rPr lang="en" sz="1400">
                <a:solidFill>
                  <a:srgbClr val="183691"/>
                </a:solidFill>
                <a:latin typeface="Consolas"/>
                <a:ea typeface="Consolas"/>
                <a:cs typeface="Consolas"/>
                <a:sym typeface="Consolas"/>
              </a:rPr>
              <a:t>"good"</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assertThat(</a:t>
            </a:r>
            <a:r>
              <a:rPr lang="en" sz="1400">
                <a:solidFill>
                  <a:srgbClr val="183691"/>
                </a:solidFill>
                <a:latin typeface="Consolas"/>
                <a:ea typeface="Consolas"/>
                <a:cs typeface="Consolas"/>
                <a:sym typeface="Consolas"/>
              </a:rPr>
              <a:t>"good"</a:t>
            </a:r>
            <a:r>
              <a:rPr lang="en" sz="1400">
                <a:solidFill>
                  <a:srgbClr val="333333"/>
                </a:solidFill>
                <a:latin typeface="Consolas"/>
                <a:ea typeface="Consolas"/>
                <a:cs typeface="Consolas"/>
                <a:sym typeface="Consolas"/>
              </a:rPr>
              <a:t>, </a:t>
            </a:r>
            <a:r>
              <a:rPr b="1" lang="en" sz="1400">
                <a:solidFill>
                  <a:srgbClr val="333333"/>
                </a:solidFill>
                <a:latin typeface="Consolas"/>
                <a:ea typeface="Consolas"/>
                <a:cs typeface="Consolas"/>
                <a:sym typeface="Consolas"/>
              </a:rPr>
              <a:t>not(allOf</a:t>
            </a:r>
            <a:r>
              <a:rPr lang="en" sz="1400">
                <a:solidFill>
                  <a:srgbClr val="333333"/>
                </a:solidFill>
                <a:latin typeface="Consolas"/>
                <a:ea typeface="Consolas"/>
                <a:cs typeface="Consolas"/>
                <a:sym typeface="Consolas"/>
              </a:rPr>
              <a:t>(equalTo(</a:t>
            </a:r>
            <a:r>
              <a:rPr lang="en" sz="1400">
                <a:solidFill>
                  <a:srgbClr val="183691"/>
                </a:solidFill>
                <a:latin typeface="Consolas"/>
                <a:ea typeface="Consolas"/>
                <a:cs typeface="Consolas"/>
                <a:sym typeface="Consolas"/>
              </a:rPr>
              <a:t>"bad"</a:t>
            </a:r>
            <a:r>
              <a:rPr lang="en" sz="1400">
                <a:solidFill>
                  <a:srgbClr val="333333"/>
                </a:solidFill>
                <a:latin typeface="Consolas"/>
                <a:ea typeface="Consolas"/>
                <a:cs typeface="Consolas"/>
                <a:sym typeface="Consolas"/>
              </a:rPr>
              <a:t>), equalTo(</a:t>
            </a:r>
            <a:r>
              <a:rPr lang="en" sz="1400">
                <a:solidFill>
                  <a:srgbClr val="183691"/>
                </a:solidFill>
                <a:latin typeface="Consolas"/>
                <a:ea typeface="Consolas"/>
                <a:cs typeface="Consolas"/>
                <a:sym typeface="Consolas"/>
              </a:rPr>
              <a:t>"good"</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assertThat(</a:t>
            </a:r>
            <a:r>
              <a:rPr lang="en" sz="1400">
                <a:solidFill>
                  <a:srgbClr val="183691"/>
                </a:solidFill>
                <a:latin typeface="Consolas"/>
                <a:ea typeface="Consolas"/>
                <a:cs typeface="Consolas"/>
                <a:sym typeface="Consolas"/>
              </a:rPr>
              <a:t>"good"</a:t>
            </a:r>
            <a:r>
              <a:rPr lang="en" sz="1400">
                <a:solidFill>
                  <a:srgbClr val="333333"/>
                </a:solidFill>
                <a:latin typeface="Consolas"/>
                <a:ea typeface="Consolas"/>
                <a:cs typeface="Consolas"/>
                <a:sym typeface="Consolas"/>
              </a:rPr>
              <a:t>, </a:t>
            </a:r>
            <a:r>
              <a:rPr b="1" lang="en" sz="1400">
                <a:solidFill>
                  <a:srgbClr val="333333"/>
                </a:solidFill>
                <a:latin typeface="Consolas"/>
                <a:ea typeface="Consolas"/>
                <a:cs typeface="Consolas"/>
                <a:sym typeface="Consolas"/>
              </a:rPr>
              <a:t>anyOf</a:t>
            </a:r>
            <a:r>
              <a:rPr lang="en" sz="1400">
                <a:solidFill>
                  <a:srgbClr val="333333"/>
                </a:solidFill>
                <a:latin typeface="Consolas"/>
                <a:ea typeface="Consolas"/>
                <a:cs typeface="Consolas"/>
                <a:sym typeface="Consolas"/>
              </a:rPr>
              <a:t>(equalTo(</a:t>
            </a:r>
            <a:r>
              <a:rPr lang="en" sz="1400">
                <a:solidFill>
                  <a:srgbClr val="183691"/>
                </a:solidFill>
                <a:latin typeface="Consolas"/>
                <a:ea typeface="Consolas"/>
                <a:cs typeface="Consolas"/>
                <a:sym typeface="Consolas"/>
              </a:rPr>
              <a:t>"bad"</a:t>
            </a:r>
            <a:r>
              <a:rPr lang="en" sz="1400">
                <a:solidFill>
                  <a:srgbClr val="333333"/>
                </a:solidFill>
                <a:latin typeface="Consolas"/>
                <a:ea typeface="Consolas"/>
                <a:cs typeface="Consolas"/>
                <a:sym typeface="Consolas"/>
              </a:rPr>
              <a:t>), equalTo(</a:t>
            </a:r>
            <a:r>
              <a:rPr lang="en" sz="1400">
                <a:solidFill>
                  <a:srgbClr val="183691"/>
                </a:solidFill>
                <a:latin typeface="Consolas"/>
                <a:ea typeface="Consolas"/>
                <a:cs typeface="Consolas"/>
                <a:sym typeface="Consolas"/>
              </a:rPr>
              <a:t>"good"</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assertThat(</a:t>
            </a:r>
            <a:r>
              <a:rPr lang="en" sz="1400">
                <a:solidFill>
                  <a:srgbClr val="0086B3"/>
                </a:solidFill>
                <a:latin typeface="Consolas"/>
                <a:ea typeface="Consolas"/>
                <a:cs typeface="Consolas"/>
                <a:sym typeface="Consolas"/>
              </a:rPr>
              <a:t>7</a:t>
            </a:r>
            <a:r>
              <a:rPr lang="en" sz="1400">
                <a:solidFill>
                  <a:srgbClr val="333333"/>
                </a:solidFill>
                <a:latin typeface="Consolas"/>
                <a:ea typeface="Consolas"/>
                <a:cs typeface="Consolas"/>
                <a:sym typeface="Consolas"/>
              </a:rPr>
              <a:t>, not(CombinableMatcher</a:t>
            </a:r>
            <a:r>
              <a:rPr lang="en" sz="1400">
                <a:solidFill>
                  <a:srgbClr val="A71D5D"/>
                </a:solidFill>
                <a:latin typeface="Consolas"/>
                <a:ea typeface="Consolas"/>
                <a:cs typeface="Consolas"/>
                <a:sym typeface="Consolas"/>
              </a:rPr>
              <a:t>.&lt;</a:t>
            </a:r>
            <a:r>
              <a:rPr lang="en" sz="1400">
                <a:solidFill>
                  <a:srgbClr val="333333"/>
                </a:solidFill>
                <a:latin typeface="Consolas"/>
                <a:ea typeface="Consolas"/>
                <a:cs typeface="Consolas"/>
                <a:sym typeface="Consolas"/>
              </a:rPr>
              <a:t>Integer</a:t>
            </a:r>
            <a:r>
              <a:rPr lang="en" sz="1400">
                <a:solidFill>
                  <a:srgbClr val="A71D5D"/>
                </a:solidFill>
                <a:latin typeface="Consolas"/>
                <a:ea typeface="Consolas"/>
                <a:cs typeface="Consolas"/>
                <a:sym typeface="Consolas"/>
              </a:rPr>
              <a:t>&gt;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b="1" lang="en" sz="1400">
                <a:solidFill>
                  <a:srgbClr val="333333"/>
                </a:solidFill>
                <a:latin typeface="Consolas"/>
                <a:ea typeface="Consolas"/>
                <a:cs typeface="Consolas"/>
                <a:sym typeface="Consolas"/>
              </a:rPr>
              <a:t>either</a:t>
            </a:r>
            <a:r>
              <a:rPr lang="en" sz="1400">
                <a:solidFill>
                  <a:srgbClr val="333333"/>
                </a:solidFill>
                <a:latin typeface="Consolas"/>
                <a:ea typeface="Consolas"/>
                <a:cs typeface="Consolas"/>
                <a:sym typeface="Consolas"/>
              </a:rPr>
              <a:t>(</a:t>
            </a:r>
            <a:r>
              <a:rPr b="1" lang="en" sz="1400">
                <a:solidFill>
                  <a:srgbClr val="333333"/>
                </a:solidFill>
                <a:latin typeface="Consolas"/>
                <a:ea typeface="Consolas"/>
                <a:cs typeface="Consolas"/>
                <a:sym typeface="Consolas"/>
              </a:rPr>
              <a:t>equalTo</a:t>
            </a:r>
            <a:r>
              <a:rPr lang="en" sz="1400">
                <a:solidFill>
                  <a:srgbClr val="333333"/>
                </a:solidFill>
                <a:latin typeface="Consolas"/>
                <a:ea typeface="Consolas"/>
                <a:cs typeface="Consolas"/>
                <a:sym typeface="Consolas"/>
              </a:rPr>
              <a:t>(</a:t>
            </a:r>
            <a:r>
              <a:rPr lang="en" sz="1400">
                <a:solidFill>
                  <a:srgbClr val="0086B3"/>
                </a:solidFill>
                <a:latin typeface="Consolas"/>
                <a:ea typeface="Consolas"/>
                <a:cs typeface="Consolas"/>
                <a:sym typeface="Consolas"/>
              </a:rPr>
              <a:t>3</a:t>
            </a:r>
            <a:r>
              <a:rPr lang="en" sz="1400">
                <a:solidFill>
                  <a:srgbClr val="333333"/>
                </a:solidFill>
                <a:latin typeface="Consolas"/>
                <a:ea typeface="Consolas"/>
                <a:cs typeface="Consolas"/>
                <a:sym typeface="Consolas"/>
              </a:rPr>
              <a:t>))</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or(</a:t>
            </a:r>
            <a:r>
              <a:rPr b="1" lang="en" sz="1400">
                <a:solidFill>
                  <a:srgbClr val="333333"/>
                </a:solidFill>
                <a:latin typeface="Consolas"/>
                <a:ea typeface="Consolas"/>
                <a:cs typeface="Consolas"/>
                <a:sym typeface="Consolas"/>
              </a:rPr>
              <a:t>equalTo</a:t>
            </a:r>
            <a:r>
              <a:rPr lang="en" sz="1400">
                <a:solidFill>
                  <a:srgbClr val="333333"/>
                </a:solidFill>
                <a:latin typeface="Consolas"/>
                <a:ea typeface="Consolas"/>
                <a:cs typeface="Consolas"/>
                <a:sym typeface="Consolas"/>
              </a:rPr>
              <a:t>(</a:t>
            </a:r>
            <a:r>
              <a:rPr lang="en" sz="1400">
                <a:solidFill>
                  <a:srgbClr val="0086B3"/>
                </a:solidFill>
                <a:latin typeface="Consolas"/>
                <a:ea typeface="Consolas"/>
                <a:cs typeface="Consolas"/>
                <a:sym typeface="Consolas"/>
              </a:rPr>
              <a:t>4</a:t>
            </a:r>
            <a:r>
              <a:rPr lang="en"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400">
                <a:solidFill>
                  <a:srgbClr val="333333"/>
                </a:solidFill>
                <a:latin typeface="Consolas"/>
                <a:ea typeface="Consolas"/>
                <a:cs typeface="Consolas"/>
                <a:sym typeface="Consolas"/>
              </a:rPr>
              <a:t>}</a:t>
            </a:r>
            <a:endParaRPr sz="1400"/>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11" name="Google Shape;211;p29"/>
          <p:cNvSpPr/>
          <p:nvPr/>
        </p:nvSpPr>
        <p:spPr>
          <a:xfrm>
            <a:off x="2800000" y="5559150"/>
            <a:ext cx="3071700" cy="50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both </a:t>
            </a:r>
            <a:r>
              <a:rPr lang="en"/>
              <a:t>- two properties must be met.</a:t>
            </a:r>
            <a:endParaRPr/>
          </a:p>
        </p:txBody>
      </p:sp>
      <p:sp>
        <p:nvSpPr>
          <p:cNvPr id="212" name="Google Shape;212;p29"/>
          <p:cNvSpPr/>
          <p:nvPr/>
        </p:nvSpPr>
        <p:spPr>
          <a:xfrm>
            <a:off x="2479800" y="5559150"/>
            <a:ext cx="3847200" cy="50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has items </a:t>
            </a:r>
            <a:r>
              <a:rPr lang="en"/>
              <a:t>- a list contains an indicated subset of items, but can also contain other items.</a:t>
            </a:r>
            <a:endParaRPr/>
          </a:p>
        </p:txBody>
      </p:sp>
      <p:sp>
        <p:nvSpPr>
          <p:cNvPr id="213" name="Google Shape;213;p29"/>
          <p:cNvSpPr/>
          <p:nvPr/>
        </p:nvSpPr>
        <p:spPr>
          <a:xfrm>
            <a:off x="2933150" y="5559150"/>
            <a:ext cx="3071700" cy="50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everyItem </a:t>
            </a:r>
            <a:r>
              <a:rPr lang="en"/>
              <a:t>- all items in list must match a property.</a:t>
            </a:r>
            <a:endParaRPr/>
          </a:p>
        </p:txBody>
      </p:sp>
      <p:sp>
        <p:nvSpPr>
          <p:cNvPr id="214" name="Google Shape;214;p29"/>
          <p:cNvSpPr/>
          <p:nvPr/>
        </p:nvSpPr>
        <p:spPr>
          <a:xfrm>
            <a:off x="2641350" y="5559150"/>
            <a:ext cx="3524100" cy="50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allOf </a:t>
            </a:r>
            <a:r>
              <a:rPr lang="en"/>
              <a:t>- all listed properties must be true</a:t>
            </a:r>
            <a:endParaRPr/>
          </a:p>
        </p:txBody>
      </p:sp>
      <p:sp>
        <p:nvSpPr>
          <p:cNvPr id="215" name="Google Shape;215;p29"/>
          <p:cNvSpPr/>
          <p:nvPr/>
        </p:nvSpPr>
        <p:spPr>
          <a:xfrm>
            <a:off x="2706950" y="5559150"/>
            <a:ext cx="3524100" cy="50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not(allOf(...)) </a:t>
            </a:r>
            <a:r>
              <a:rPr lang="en"/>
              <a:t>- if all of these properties are true, the test should fail.</a:t>
            </a:r>
            <a:endParaRPr/>
          </a:p>
        </p:txBody>
      </p:sp>
      <p:sp>
        <p:nvSpPr>
          <p:cNvPr id="216" name="Google Shape;216;p29"/>
          <p:cNvSpPr/>
          <p:nvPr/>
        </p:nvSpPr>
        <p:spPr>
          <a:xfrm>
            <a:off x="2641350" y="5559150"/>
            <a:ext cx="3524100" cy="50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anyOf </a:t>
            </a:r>
            <a:r>
              <a:rPr lang="en"/>
              <a:t>- at least one of the listed properties must be true</a:t>
            </a:r>
            <a:endParaRPr/>
          </a:p>
        </p:txBody>
      </p:sp>
      <p:sp>
        <p:nvSpPr>
          <p:cNvPr id="217" name="Google Shape;217;p29"/>
          <p:cNvSpPr/>
          <p:nvPr/>
        </p:nvSpPr>
        <p:spPr>
          <a:xfrm>
            <a:off x="2573600" y="5559150"/>
            <a:ext cx="3790800" cy="50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either </a:t>
            </a:r>
            <a:r>
              <a:rPr lang="en"/>
              <a:t>- pass if one of these properties is true.</a:t>
            </a:r>
            <a:endParaRPr/>
          </a:p>
        </p:txBody>
      </p:sp>
      <p:sp>
        <p:nvSpPr>
          <p:cNvPr id="218" name="Google Shape;218;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29"/>
          <p:cNvSpPr/>
          <p:nvPr/>
        </p:nvSpPr>
        <p:spPr>
          <a:xfrm>
            <a:off x="457200" y="2335375"/>
            <a:ext cx="140700" cy="13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p:nvPr/>
        </p:nvSpPr>
        <p:spPr>
          <a:xfrm>
            <a:off x="457200" y="2618050"/>
            <a:ext cx="140700" cy="13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a:off x="457200" y="2962850"/>
            <a:ext cx="140700" cy="13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457200" y="3590325"/>
            <a:ext cx="140700" cy="13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p:nvPr/>
        </p:nvSpPr>
        <p:spPr>
          <a:xfrm>
            <a:off x="457200" y="3873000"/>
            <a:ext cx="140700" cy="13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a:off x="457200" y="4155675"/>
            <a:ext cx="140700" cy="13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457200" y="4494175"/>
            <a:ext cx="140700" cy="1395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1"/>
                                        </p:tgtEl>
                                      </p:cBhvr>
                                    </p:animEffect>
                                    <p:set>
                                      <p:cBhvr>
                                        <p:cTn dur="1" fill="hold">
                                          <p:stCondLst>
                                            <p:cond delay="0"/>
                                          </p:stCondLst>
                                        </p:cTn>
                                        <p:tgtEl>
                                          <p:spTgt spid="2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19"/>
                                        </p:tgtEl>
                                      </p:cBhvr>
                                    </p:animEffect>
                                    <p:set>
                                      <p:cBhvr>
                                        <p:cTn dur="1" fill="hold">
                                          <p:stCondLst>
                                            <p:cond delay="0"/>
                                          </p:stCondLst>
                                        </p:cTn>
                                        <p:tgtEl>
                                          <p:spTgt spid="21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2"/>
                                        </p:tgtEl>
                                      </p:cBhvr>
                                    </p:animEffect>
                                    <p:set>
                                      <p:cBhvr>
                                        <p:cTn dur="1" fill="hold">
                                          <p:stCondLst>
                                            <p:cond delay="0"/>
                                          </p:stCondLst>
                                        </p:cTn>
                                        <p:tgtEl>
                                          <p:spTgt spid="2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20"/>
                                        </p:tgtEl>
                                      </p:cBhvr>
                                    </p:animEffect>
                                    <p:set>
                                      <p:cBhvr>
                                        <p:cTn dur="1" fill="hold">
                                          <p:stCondLst>
                                            <p:cond delay="0"/>
                                          </p:stCondLst>
                                        </p:cTn>
                                        <p:tgtEl>
                                          <p:spTgt spid="2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
                                        <p:tgtEl>
                                          <p:spTgt spid="221"/>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3"/>
                                        </p:tgtEl>
                                      </p:cBhvr>
                                    </p:animEffect>
                                    <p:set>
                                      <p:cBhvr>
                                        <p:cTn dur="1" fill="hold">
                                          <p:stCondLst>
                                            <p:cond delay="0"/>
                                          </p:stCondLst>
                                        </p:cTn>
                                        <p:tgtEl>
                                          <p:spTgt spid="21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21"/>
                                        </p:tgtEl>
                                      </p:cBhvr>
                                    </p:animEffect>
                                    <p:set>
                                      <p:cBhvr>
                                        <p:cTn dur="1" fill="hold">
                                          <p:stCondLst>
                                            <p:cond delay="0"/>
                                          </p:stCondLst>
                                        </p:cTn>
                                        <p:tgtEl>
                                          <p:spTgt spid="2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2"/>
                                        </p:tgtEl>
                                        <p:attrNameLst>
                                          <p:attrName>style.visibility</p:attrName>
                                        </p:attrNameLst>
                                      </p:cBhvr>
                                      <p:to>
                                        <p:strVal val="visible"/>
                                      </p:to>
                                    </p:set>
                                    <p:animEffect filter="fade" transition="in">
                                      <p:cBhvr>
                                        <p:cTn dur="1"/>
                                        <p:tgtEl>
                                          <p:spTgt spid="222"/>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4"/>
                                        </p:tgtEl>
                                      </p:cBhvr>
                                    </p:animEffect>
                                    <p:set>
                                      <p:cBhvr>
                                        <p:cTn dur="1" fill="hold">
                                          <p:stCondLst>
                                            <p:cond delay="0"/>
                                          </p:stCondLst>
                                        </p:cTn>
                                        <p:tgtEl>
                                          <p:spTgt spid="21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22"/>
                                        </p:tgtEl>
                                      </p:cBhvr>
                                    </p:animEffect>
                                    <p:set>
                                      <p:cBhvr>
                                        <p:cTn dur="1" fill="hold">
                                          <p:stCondLst>
                                            <p:cond delay="0"/>
                                          </p:stCondLst>
                                        </p:cTn>
                                        <p:tgtEl>
                                          <p:spTgt spid="22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3"/>
                                        </p:tgtEl>
                                        <p:attrNameLst>
                                          <p:attrName>style.visibility</p:attrName>
                                        </p:attrNameLst>
                                      </p:cBhvr>
                                      <p:to>
                                        <p:strVal val="visible"/>
                                      </p:to>
                                    </p:set>
                                    <p:animEffect filter="fade" transition="in">
                                      <p:cBhvr>
                                        <p:cTn dur="1"/>
                                        <p:tgtEl>
                                          <p:spTgt spid="223"/>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
                                        <p:tgtEl>
                                          <p:spTgt spid="2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5"/>
                                        </p:tgtEl>
                                      </p:cBhvr>
                                    </p:animEffect>
                                    <p:set>
                                      <p:cBhvr>
                                        <p:cTn dur="1" fill="hold">
                                          <p:stCondLst>
                                            <p:cond delay="0"/>
                                          </p:stCondLst>
                                        </p:cTn>
                                        <p:tgtEl>
                                          <p:spTgt spid="2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23"/>
                                        </p:tgtEl>
                                      </p:cBhvr>
                                    </p:animEffect>
                                    <p:set>
                                      <p:cBhvr>
                                        <p:cTn dur="1" fill="hold">
                                          <p:stCondLst>
                                            <p:cond delay="0"/>
                                          </p:stCondLst>
                                        </p:cTn>
                                        <p:tgtEl>
                                          <p:spTgt spid="22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16"/>
                                        </p:tgtEl>
                                      </p:cBhvr>
                                    </p:animEffect>
                                    <p:set>
                                      <p:cBhvr>
                                        <p:cTn dur="1" fill="hold">
                                          <p:stCondLst>
                                            <p:cond delay="0"/>
                                          </p:stCondLst>
                                        </p:cTn>
                                        <p:tgtEl>
                                          <p:spTgt spid="21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24"/>
                                        </p:tgtEl>
                                      </p:cBhvr>
                                    </p:animEffect>
                                    <p:set>
                                      <p:cBhvr>
                                        <p:cTn dur="1" fill="hold">
                                          <p:stCondLst>
                                            <p:cond delay="0"/>
                                          </p:stCondLst>
                                        </p:cTn>
                                        <p:tgtEl>
                                          <p:spTgt spid="22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
                                        <p:tgtEl>
                                          <p:spTgt spid="2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Exceptions</a:t>
            </a:r>
            <a:endParaRPr/>
          </a:p>
        </p:txBody>
      </p:sp>
      <p:sp>
        <p:nvSpPr>
          <p:cNvPr id="231" name="Google Shape;231;p30"/>
          <p:cNvSpPr txBox="1"/>
          <p:nvPr>
            <p:ph idx="1" type="body"/>
          </p:nvPr>
        </p:nvSpPr>
        <p:spPr>
          <a:xfrm>
            <a:off x="457200" y="1600200"/>
            <a:ext cx="4446600" cy="4967700"/>
          </a:xfrm>
          <a:prstGeom prst="rect">
            <a:avLst/>
          </a:prstGeom>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Clr>
                <a:schemeClr val="dk1"/>
              </a:buClr>
              <a:buSzPts val="1100"/>
              <a:buFont typeface="Arial"/>
              <a:buNone/>
            </a:pPr>
            <a:r>
              <a:rPr lang="en" sz="1400">
                <a:solidFill>
                  <a:srgbClr val="000077"/>
                </a:solidFill>
                <a:latin typeface="Verdana"/>
                <a:ea typeface="Verdana"/>
                <a:cs typeface="Verdana"/>
                <a:sym typeface="Verdana"/>
              </a:rPr>
              <a:t>@Test</a:t>
            </a:r>
            <a:br>
              <a:rPr lang="en" sz="1400">
                <a:latin typeface="Verdana"/>
                <a:ea typeface="Verdana"/>
                <a:cs typeface="Verdana"/>
                <a:sym typeface="Verdana"/>
              </a:rPr>
            </a:br>
            <a:r>
              <a:rPr lang="en" sz="1400">
                <a:latin typeface="Verdana"/>
                <a:ea typeface="Verdana"/>
                <a:cs typeface="Verdana"/>
                <a:sym typeface="Verdana"/>
              </a:rPr>
              <a:t>void exceptionTesting() {</a:t>
            </a:r>
            <a:br>
              <a:rPr lang="en" sz="1400">
                <a:latin typeface="Verdana"/>
                <a:ea typeface="Verdana"/>
                <a:cs typeface="Verdana"/>
                <a:sym typeface="Verdana"/>
              </a:rPr>
            </a:br>
            <a:r>
              <a:rPr lang="en" sz="1400">
                <a:latin typeface="Verdana"/>
                <a:ea typeface="Verdana"/>
                <a:cs typeface="Verdana"/>
                <a:sym typeface="Verdana"/>
              </a:rPr>
              <a:t>    Throwable exception = </a:t>
            </a:r>
            <a:r>
              <a:rPr b="1" lang="en" sz="1400">
                <a:latin typeface="Verdana"/>
                <a:ea typeface="Verdana"/>
                <a:cs typeface="Verdana"/>
                <a:sym typeface="Verdana"/>
              </a:rPr>
              <a:t>assertThrows</a:t>
            </a:r>
            <a:r>
              <a:rPr lang="en" sz="1400">
                <a:latin typeface="Verdana"/>
                <a:ea typeface="Verdana"/>
                <a:cs typeface="Verdana"/>
                <a:sym typeface="Verdana"/>
              </a:rPr>
              <a:t>(</a:t>
            </a:r>
            <a:br>
              <a:rPr lang="en" sz="1400">
                <a:latin typeface="Verdana"/>
                <a:ea typeface="Verdana"/>
                <a:cs typeface="Verdana"/>
                <a:sym typeface="Verdana"/>
              </a:rPr>
            </a:br>
            <a:r>
              <a:rPr lang="en" sz="1400">
                <a:latin typeface="Verdana"/>
                <a:ea typeface="Verdana"/>
                <a:cs typeface="Verdana"/>
                <a:sym typeface="Verdana"/>
              </a:rPr>
              <a:t>        IndexOutOfBoundsException.class, </a:t>
            </a:r>
            <a:br>
              <a:rPr lang="en" sz="1400">
                <a:latin typeface="Verdana"/>
                <a:ea typeface="Verdana"/>
                <a:cs typeface="Verdana"/>
                <a:sym typeface="Verdana"/>
              </a:rPr>
            </a:br>
            <a:r>
              <a:rPr lang="en" sz="1400">
                <a:latin typeface="Verdana"/>
                <a:ea typeface="Verdana"/>
                <a:cs typeface="Verdana"/>
                <a:sym typeface="Verdana"/>
              </a:rPr>
              <a:t>        () -&gt; { </a:t>
            </a:r>
            <a:br>
              <a:rPr lang="en" sz="1400">
                <a:latin typeface="Verdana"/>
                <a:ea typeface="Verdana"/>
                <a:cs typeface="Verdana"/>
                <a:sym typeface="Verdana"/>
              </a:rPr>
            </a:br>
            <a:r>
              <a:rPr lang="en" sz="1400">
                <a:latin typeface="Verdana"/>
                <a:ea typeface="Verdana"/>
                <a:cs typeface="Verdana"/>
                <a:sym typeface="Verdana"/>
              </a:rPr>
              <a:t>            new ArrayList&lt;Object&gt;().get(0);</a:t>
            </a:r>
            <a:br>
              <a:rPr lang="en" sz="1400">
                <a:latin typeface="Verdana"/>
                <a:ea typeface="Verdana"/>
                <a:cs typeface="Verdana"/>
                <a:sym typeface="Verdana"/>
              </a:rPr>
            </a:br>
            <a:r>
              <a:rPr lang="en" sz="1400">
                <a:latin typeface="Verdana"/>
                <a:ea typeface="Verdana"/>
                <a:cs typeface="Verdana"/>
                <a:sym typeface="Verdana"/>
              </a:rPr>
              <a:t>         });</a:t>
            </a:r>
            <a:br>
              <a:rPr lang="en" sz="1400">
                <a:latin typeface="Verdana"/>
                <a:ea typeface="Verdana"/>
                <a:cs typeface="Verdana"/>
                <a:sym typeface="Verdana"/>
              </a:rPr>
            </a:br>
            <a:r>
              <a:rPr lang="en" sz="1400">
                <a:latin typeface="Verdana"/>
                <a:ea typeface="Verdana"/>
                <a:cs typeface="Verdana"/>
                <a:sym typeface="Verdana"/>
              </a:rPr>
              <a:t>       </a:t>
            </a:r>
            <a:r>
              <a:rPr b="1" lang="en" sz="1400">
                <a:latin typeface="Verdana"/>
                <a:ea typeface="Verdana"/>
                <a:cs typeface="Verdana"/>
                <a:sym typeface="Verdana"/>
              </a:rPr>
              <a:t>  assertEquals</a:t>
            </a:r>
            <a:r>
              <a:rPr lang="en" sz="1400">
                <a:latin typeface="Verdana"/>
                <a:ea typeface="Verdana"/>
                <a:cs typeface="Verdana"/>
                <a:sym typeface="Verdana"/>
              </a:rPr>
              <a:t>(</a:t>
            </a:r>
            <a:r>
              <a:rPr lang="en" sz="1400">
                <a:solidFill>
                  <a:srgbClr val="DD1144"/>
                </a:solidFill>
                <a:latin typeface="Verdana"/>
                <a:ea typeface="Verdana"/>
                <a:cs typeface="Verdana"/>
                <a:sym typeface="Verdana"/>
              </a:rPr>
              <a:t>"Index:0, Size:0"</a:t>
            </a:r>
            <a:r>
              <a:rPr lang="en" sz="1400">
                <a:latin typeface="Verdana"/>
                <a:ea typeface="Verdana"/>
                <a:cs typeface="Verdana"/>
                <a:sym typeface="Verdana"/>
              </a:rPr>
              <a:t>,        </a:t>
            </a:r>
            <a:br>
              <a:rPr lang="en" sz="1400">
                <a:latin typeface="Verdana"/>
                <a:ea typeface="Verdana"/>
                <a:cs typeface="Verdana"/>
                <a:sym typeface="Verdana"/>
              </a:rPr>
            </a:br>
            <a:r>
              <a:rPr lang="en" sz="1400">
                <a:latin typeface="Verdana"/>
                <a:ea typeface="Verdana"/>
                <a:cs typeface="Verdana"/>
                <a:sym typeface="Verdana"/>
              </a:rPr>
              <a:t>             exception.getMessage());</a:t>
            </a:r>
            <a:br>
              <a:rPr lang="en" sz="1400">
                <a:latin typeface="Verdana"/>
                <a:ea typeface="Verdana"/>
                <a:cs typeface="Verdana"/>
                <a:sym typeface="Verdana"/>
              </a:rPr>
            </a:br>
            <a:r>
              <a:rPr lang="en" sz="1400">
                <a:latin typeface="Verdana"/>
                <a:ea typeface="Verdana"/>
                <a:cs typeface="Verdana"/>
                <a:sym typeface="Verdana"/>
              </a:rPr>
              <a:t>}</a:t>
            </a:r>
            <a:endParaRPr sz="1400">
              <a:latin typeface="Verdana"/>
              <a:ea typeface="Verdana"/>
              <a:cs typeface="Verdana"/>
              <a:sym typeface="Verdana"/>
            </a:endParaRPr>
          </a:p>
          <a:p>
            <a:pPr indent="0" lvl="0" marL="0" marR="0" rtl="0" algn="l">
              <a:lnSpc>
                <a:spcPct val="100000"/>
              </a:lnSpc>
              <a:spcBef>
                <a:spcPts val="600"/>
              </a:spcBef>
              <a:spcAft>
                <a:spcPts val="0"/>
              </a:spcAft>
              <a:buNone/>
            </a:pPr>
            <a:r>
              <a:t/>
            </a:r>
            <a:endParaRPr/>
          </a:p>
        </p:txBody>
      </p:sp>
      <p:sp>
        <p:nvSpPr>
          <p:cNvPr id="232" name="Google Shape;232;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3" name="Google Shape;233;p30"/>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Clr>
                <a:srgbClr val="333333"/>
              </a:buClr>
              <a:buSzPts val="2400"/>
              <a:buChar char="●"/>
            </a:pPr>
            <a:r>
              <a:rPr lang="en" sz="2400">
                <a:solidFill>
                  <a:srgbClr val="333333"/>
                </a:solidFill>
              </a:rPr>
              <a:t>When testing error handling, we expect exceptions to be thrown. </a:t>
            </a:r>
            <a:endParaRPr sz="2400">
              <a:solidFill>
                <a:srgbClr val="333333"/>
              </a:solidFill>
            </a:endParaRPr>
          </a:p>
          <a:p>
            <a:pPr indent="-381000" lvl="1" marL="914400" rtl="0" algn="l">
              <a:spcBef>
                <a:spcPts val="0"/>
              </a:spcBef>
              <a:spcAft>
                <a:spcPts val="0"/>
              </a:spcAft>
              <a:buClr>
                <a:srgbClr val="333333"/>
              </a:buClr>
              <a:buSzPts val="2400"/>
              <a:buChar char="○"/>
            </a:pPr>
            <a:r>
              <a:rPr b="1" lang="en">
                <a:solidFill>
                  <a:srgbClr val="333333"/>
                </a:solidFill>
              </a:rPr>
              <a:t>assertThrows </a:t>
            </a:r>
            <a:r>
              <a:rPr lang="en">
                <a:solidFill>
                  <a:srgbClr val="333333"/>
                </a:solidFill>
              </a:rPr>
              <a:t>checks whether the code block throws the expected exception.</a:t>
            </a:r>
            <a:endParaRPr>
              <a:solidFill>
                <a:srgbClr val="333333"/>
              </a:solidFill>
            </a:endParaRPr>
          </a:p>
          <a:p>
            <a:pPr indent="-381000" lvl="1" marL="914400" rtl="0" algn="l">
              <a:spcBef>
                <a:spcPts val="0"/>
              </a:spcBef>
              <a:spcAft>
                <a:spcPts val="0"/>
              </a:spcAft>
              <a:buClr>
                <a:srgbClr val="333333"/>
              </a:buClr>
              <a:buSzPts val="2400"/>
              <a:buChar char="○"/>
            </a:pPr>
            <a:r>
              <a:rPr b="1" lang="en">
                <a:solidFill>
                  <a:srgbClr val="333333"/>
                </a:solidFill>
              </a:rPr>
              <a:t>assertEquals</a:t>
            </a:r>
            <a:r>
              <a:rPr lang="en">
                <a:solidFill>
                  <a:srgbClr val="333333"/>
                </a:solidFill>
              </a:rPr>
              <a:t> can be used to check the contents of the stack trace.</a:t>
            </a:r>
            <a:endParaRPr>
              <a:solidFill>
                <a:srgbClr val="333333"/>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7" name="Shape 237"/>
        <p:cNvGrpSpPr/>
        <p:nvPr/>
      </p:nvGrpSpPr>
      <p:grpSpPr>
        <a:xfrm>
          <a:off x="0" y="0"/>
          <a:ext cx="0" cy="0"/>
          <a:chOff x="0" y="0"/>
          <a:chExt cx="0" cy="0"/>
        </a:xfrm>
      </p:grpSpPr>
      <p:sp>
        <p:nvSpPr>
          <p:cNvPr id="238" name="Google Shape;238;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Performance</a:t>
            </a:r>
            <a:endParaRPr/>
          </a:p>
        </p:txBody>
      </p:sp>
      <p:sp>
        <p:nvSpPr>
          <p:cNvPr id="239" name="Google Shape;239;p31"/>
          <p:cNvSpPr txBox="1"/>
          <p:nvPr>
            <p:ph idx="1" type="body"/>
          </p:nvPr>
        </p:nvSpPr>
        <p:spPr>
          <a:xfrm>
            <a:off x="457200" y="1600200"/>
            <a:ext cx="4235100" cy="4967700"/>
          </a:xfrm>
          <a:prstGeom prst="rect">
            <a:avLst/>
          </a:prstGeom>
        </p:spPr>
        <p:txBody>
          <a:bodyPr anchorCtr="0" anchor="t" bIns="91425" lIns="91425" spcFirstLastPara="1" rIns="91425" wrap="square" tIns="91425">
            <a:noAutofit/>
          </a:bodyPr>
          <a:lstStyle/>
          <a:p>
            <a:pPr indent="0" lvl="0" marL="0" marR="152400" rtl="0" algn="l">
              <a:lnSpc>
                <a:spcPct val="145000"/>
              </a:lnSpc>
              <a:spcBef>
                <a:spcPts val="0"/>
              </a:spcBef>
              <a:spcAft>
                <a:spcPts val="0"/>
              </a:spcAft>
              <a:buNone/>
            </a:pPr>
            <a:r>
              <a:rPr lang="en" sz="1400">
                <a:solidFill>
                  <a:srgbClr val="000077"/>
                </a:solidFill>
                <a:latin typeface="Verdana"/>
                <a:ea typeface="Verdana"/>
                <a:cs typeface="Verdana"/>
                <a:sym typeface="Verdana"/>
              </a:rPr>
              <a:t>@Test</a:t>
            </a:r>
            <a:br>
              <a:rPr lang="en" sz="1400">
                <a:latin typeface="Verdana"/>
                <a:ea typeface="Verdana"/>
                <a:cs typeface="Verdana"/>
                <a:sym typeface="Verdana"/>
              </a:rPr>
            </a:br>
            <a:r>
              <a:rPr lang="en" sz="1400">
                <a:latin typeface="Verdana"/>
                <a:ea typeface="Verdana"/>
                <a:cs typeface="Verdana"/>
                <a:sym typeface="Verdana"/>
              </a:rPr>
              <a:t>    void timeoutExceeded() {</a:t>
            </a:r>
            <a:br>
              <a:rPr lang="en" sz="1400">
                <a:latin typeface="Verdana"/>
                <a:ea typeface="Verdana"/>
                <a:cs typeface="Verdana"/>
                <a:sym typeface="Verdana"/>
              </a:rPr>
            </a:br>
            <a:r>
              <a:rPr lang="en" sz="1400">
                <a:latin typeface="Verdana"/>
                <a:ea typeface="Verdana"/>
                <a:cs typeface="Verdana"/>
                <a:sym typeface="Verdana"/>
              </a:rPr>
              <a:t>            </a:t>
            </a:r>
            <a:r>
              <a:rPr b="1" lang="en" sz="1400">
                <a:latin typeface="Verdana"/>
                <a:ea typeface="Verdana"/>
                <a:cs typeface="Verdana"/>
                <a:sym typeface="Verdana"/>
              </a:rPr>
              <a:t>assertTimeout</a:t>
            </a:r>
            <a:r>
              <a:rPr lang="en" sz="1400">
                <a:latin typeface="Verdana"/>
                <a:ea typeface="Verdana"/>
                <a:cs typeface="Verdana"/>
                <a:sym typeface="Verdana"/>
              </a:rPr>
              <a:t>(</a:t>
            </a:r>
            <a:br>
              <a:rPr lang="en" sz="1400">
                <a:latin typeface="Verdana"/>
                <a:ea typeface="Verdana"/>
                <a:cs typeface="Verdana"/>
                <a:sym typeface="Verdana"/>
              </a:rPr>
            </a:br>
            <a:r>
              <a:rPr lang="en" sz="1400">
                <a:latin typeface="Verdana"/>
                <a:ea typeface="Verdana"/>
                <a:cs typeface="Verdana"/>
                <a:sym typeface="Verdana"/>
              </a:rPr>
              <a:t>                ofMillis(</a:t>
            </a:r>
            <a:r>
              <a:rPr lang="en" sz="1400">
                <a:solidFill>
                  <a:srgbClr val="009999"/>
                </a:solidFill>
                <a:latin typeface="Verdana"/>
                <a:ea typeface="Verdana"/>
                <a:cs typeface="Verdana"/>
                <a:sym typeface="Verdana"/>
              </a:rPr>
              <a:t>10</a:t>
            </a:r>
            <a:r>
              <a:rPr lang="en" sz="1400">
                <a:latin typeface="Verdana"/>
                <a:ea typeface="Verdana"/>
                <a:cs typeface="Verdana"/>
                <a:sym typeface="Verdana"/>
              </a:rPr>
              <a:t>), </a:t>
            </a:r>
            <a:br>
              <a:rPr lang="en" sz="1400">
                <a:latin typeface="Verdana"/>
                <a:ea typeface="Verdana"/>
                <a:cs typeface="Verdana"/>
                <a:sym typeface="Verdana"/>
              </a:rPr>
            </a:br>
            <a:r>
              <a:rPr lang="en" sz="1400">
                <a:latin typeface="Verdana"/>
                <a:ea typeface="Verdana"/>
                <a:cs typeface="Verdana"/>
                <a:sym typeface="Verdana"/>
              </a:rPr>
              <a:t>                () -&gt; {</a:t>
            </a:r>
            <a:br>
              <a:rPr lang="en" sz="1400">
                <a:latin typeface="Verdana"/>
                <a:ea typeface="Verdana"/>
                <a:cs typeface="Verdana"/>
                <a:sym typeface="Verdana"/>
              </a:rPr>
            </a:br>
            <a:r>
              <a:rPr lang="en" sz="1400">
                <a:latin typeface="Verdana"/>
                <a:ea typeface="Verdana"/>
                <a:cs typeface="Verdana"/>
                <a:sym typeface="Verdana"/>
              </a:rPr>
              <a:t>                    Order.process();</a:t>
            </a:r>
            <a:br>
              <a:rPr lang="en" sz="1400">
                <a:latin typeface="Verdana"/>
                <a:ea typeface="Verdana"/>
                <a:cs typeface="Verdana"/>
                <a:sym typeface="Verdana"/>
              </a:rPr>
            </a:br>
            <a:r>
              <a:rPr lang="en" sz="1400">
                <a:latin typeface="Verdana"/>
                <a:ea typeface="Verdana"/>
                <a:cs typeface="Verdana"/>
                <a:sym typeface="Verdana"/>
              </a:rPr>
              <a:t>                });</a:t>
            </a:r>
            <a:br>
              <a:rPr lang="en" sz="1400">
                <a:latin typeface="Verdana"/>
                <a:ea typeface="Verdana"/>
                <a:cs typeface="Verdana"/>
                <a:sym typeface="Verdana"/>
              </a:rPr>
            </a:br>
            <a:r>
              <a:rPr lang="en" sz="1400">
                <a:latin typeface="Verdana"/>
                <a:ea typeface="Verdana"/>
                <a:cs typeface="Verdana"/>
                <a:sym typeface="Verdana"/>
              </a:rPr>
              <a:t>    }</a:t>
            </a:r>
            <a:endParaRPr sz="1400">
              <a:latin typeface="Verdana"/>
              <a:ea typeface="Verdana"/>
              <a:cs typeface="Verdana"/>
              <a:sym typeface="Verdana"/>
            </a:endParaRPr>
          </a:p>
          <a:p>
            <a:pPr indent="0" lvl="0" marL="0" marR="152400" rtl="0" algn="l">
              <a:lnSpc>
                <a:spcPct val="145000"/>
              </a:lnSpc>
              <a:spcBef>
                <a:spcPts val="0"/>
              </a:spcBef>
              <a:spcAft>
                <a:spcPts val="0"/>
              </a:spcAft>
              <a:buNone/>
            </a:pPr>
            <a:r>
              <a:rPr lang="en" sz="1400">
                <a:solidFill>
                  <a:srgbClr val="000077"/>
                </a:solidFill>
                <a:latin typeface="Verdana"/>
                <a:ea typeface="Verdana"/>
                <a:cs typeface="Verdana"/>
                <a:sym typeface="Verdana"/>
              </a:rPr>
              <a:t>@Test</a:t>
            </a:r>
            <a:br>
              <a:rPr lang="en" sz="1400">
                <a:latin typeface="Verdana"/>
                <a:ea typeface="Verdana"/>
                <a:cs typeface="Verdana"/>
                <a:sym typeface="Verdana"/>
              </a:rPr>
            </a:br>
            <a:r>
              <a:rPr lang="en" sz="1400">
                <a:latin typeface="Verdana"/>
                <a:ea typeface="Verdana"/>
                <a:cs typeface="Verdana"/>
                <a:sym typeface="Verdana"/>
              </a:rPr>
              <a:t>void timeoutNotExceededWithMethod() {</a:t>
            </a:r>
            <a:br>
              <a:rPr lang="en" sz="1400">
                <a:latin typeface="Verdana"/>
                <a:ea typeface="Verdana"/>
                <a:cs typeface="Verdana"/>
                <a:sym typeface="Verdana"/>
              </a:rPr>
            </a:br>
            <a:r>
              <a:rPr lang="en" sz="1400">
                <a:latin typeface="Verdana"/>
                <a:ea typeface="Verdana"/>
                <a:cs typeface="Verdana"/>
                <a:sym typeface="Verdana"/>
              </a:rPr>
              <a:t>    String greeting = </a:t>
            </a:r>
            <a:r>
              <a:rPr b="1" lang="en" sz="1400">
                <a:latin typeface="Verdana"/>
                <a:ea typeface="Verdana"/>
                <a:cs typeface="Verdana"/>
                <a:sym typeface="Verdana"/>
              </a:rPr>
              <a:t>assertTimeout</a:t>
            </a:r>
            <a:r>
              <a:rPr lang="en" sz="1400">
                <a:latin typeface="Verdana"/>
                <a:ea typeface="Verdana"/>
                <a:cs typeface="Verdana"/>
                <a:sym typeface="Verdana"/>
              </a:rPr>
              <a:t>(</a:t>
            </a:r>
            <a:br>
              <a:rPr lang="en" sz="1400">
                <a:latin typeface="Verdana"/>
                <a:ea typeface="Verdana"/>
                <a:cs typeface="Verdana"/>
                <a:sym typeface="Verdana"/>
              </a:rPr>
            </a:br>
            <a:r>
              <a:rPr lang="en" sz="1400">
                <a:latin typeface="Verdana"/>
                <a:ea typeface="Verdana"/>
                <a:cs typeface="Verdana"/>
                <a:sym typeface="Verdana"/>
              </a:rPr>
              <a:t>        ofMinutes(</a:t>
            </a:r>
            <a:r>
              <a:rPr lang="en" sz="1400">
                <a:solidFill>
                  <a:srgbClr val="009999"/>
                </a:solidFill>
                <a:latin typeface="Verdana"/>
                <a:ea typeface="Verdana"/>
                <a:cs typeface="Verdana"/>
                <a:sym typeface="Verdana"/>
              </a:rPr>
              <a:t>2</a:t>
            </a:r>
            <a:r>
              <a:rPr lang="en" sz="1400">
                <a:latin typeface="Verdana"/>
                <a:ea typeface="Verdana"/>
                <a:cs typeface="Verdana"/>
                <a:sym typeface="Verdana"/>
              </a:rPr>
              <a:t>),</a:t>
            </a:r>
            <a:br>
              <a:rPr lang="en" sz="1400">
                <a:latin typeface="Verdana"/>
                <a:ea typeface="Verdana"/>
                <a:cs typeface="Verdana"/>
                <a:sym typeface="Verdana"/>
              </a:rPr>
            </a:br>
            <a:r>
              <a:rPr lang="en" sz="1400">
                <a:latin typeface="Verdana"/>
                <a:ea typeface="Verdana"/>
                <a:cs typeface="Verdana"/>
                <a:sym typeface="Verdana"/>
              </a:rPr>
              <a:t>        AssertionsDemo::greeting);</a:t>
            </a:r>
            <a:br>
              <a:rPr lang="en" sz="1400">
                <a:latin typeface="Verdana"/>
                <a:ea typeface="Verdana"/>
                <a:cs typeface="Verdana"/>
                <a:sym typeface="Verdana"/>
              </a:rPr>
            </a:br>
            <a:r>
              <a:rPr lang="en" sz="1400">
                <a:latin typeface="Verdana"/>
                <a:ea typeface="Verdana"/>
                <a:cs typeface="Verdana"/>
                <a:sym typeface="Verdana"/>
              </a:rPr>
              <a:t>    assertEquals(</a:t>
            </a:r>
            <a:r>
              <a:rPr lang="en" sz="1400">
                <a:solidFill>
                  <a:srgbClr val="DD1144"/>
                </a:solidFill>
                <a:latin typeface="Verdana"/>
                <a:ea typeface="Verdana"/>
                <a:cs typeface="Verdana"/>
                <a:sym typeface="Verdana"/>
              </a:rPr>
              <a:t>"Hello, World!"</a:t>
            </a:r>
            <a:r>
              <a:rPr lang="en" sz="1400">
                <a:latin typeface="Verdana"/>
                <a:ea typeface="Verdana"/>
                <a:cs typeface="Verdana"/>
                <a:sym typeface="Verdana"/>
              </a:rPr>
              <a:t>, greeting);</a:t>
            </a:r>
            <a:br>
              <a:rPr lang="en" sz="1400">
                <a:latin typeface="Verdana"/>
                <a:ea typeface="Verdana"/>
                <a:cs typeface="Verdana"/>
                <a:sym typeface="Verdana"/>
              </a:rPr>
            </a:br>
            <a:r>
              <a:rPr lang="en" sz="1400">
                <a:latin typeface="Verdana"/>
                <a:ea typeface="Verdana"/>
                <a:cs typeface="Verdana"/>
                <a:sym typeface="Verdana"/>
              </a:rPr>
              <a:t>}</a:t>
            </a:r>
            <a:endParaRPr sz="1400">
              <a:latin typeface="Verdana"/>
              <a:ea typeface="Verdana"/>
              <a:cs typeface="Verdana"/>
              <a:sym typeface="Verdana"/>
            </a:endParaRPr>
          </a:p>
          <a:p>
            <a:pPr indent="0" lvl="0" marL="0" marR="152400" rtl="0" algn="l">
              <a:lnSpc>
                <a:spcPct val="145000"/>
              </a:lnSpc>
              <a:spcBef>
                <a:spcPts val="0"/>
              </a:spcBef>
              <a:spcAft>
                <a:spcPts val="0"/>
              </a:spcAft>
              <a:buNone/>
            </a:pPr>
            <a:r>
              <a:t/>
            </a:r>
            <a:endParaRPr sz="1400">
              <a:solidFill>
                <a:srgbClr val="000077"/>
              </a:solidFill>
              <a:latin typeface="Verdana"/>
              <a:ea typeface="Verdana"/>
              <a:cs typeface="Verdana"/>
              <a:sym typeface="Verdana"/>
            </a:endParaRPr>
          </a:p>
          <a:p>
            <a:pPr indent="0" lvl="0" marL="0" marR="152400" rtl="0" algn="l">
              <a:lnSpc>
                <a:spcPct val="145000"/>
              </a:lnSpc>
              <a:spcBef>
                <a:spcPts val="0"/>
              </a:spcBef>
              <a:spcAft>
                <a:spcPts val="0"/>
              </a:spcAft>
              <a:buNone/>
            </a:pPr>
            <a:r>
              <a:t/>
            </a:r>
            <a:endParaRPr sz="1400">
              <a:solidFill>
                <a:srgbClr val="000077"/>
              </a:solidFill>
              <a:latin typeface="Verdana"/>
              <a:ea typeface="Verdana"/>
              <a:cs typeface="Verdana"/>
              <a:sym typeface="Verdana"/>
            </a:endParaRPr>
          </a:p>
          <a:p>
            <a:pPr indent="0" lvl="0" marL="0" marR="0" rtl="0" algn="l">
              <a:lnSpc>
                <a:spcPct val="100000"/>
              </a:lnSpc>
              <a:spcBef>
                <a:spcPts val="600"/>
              </a:spcBef>
              <a:spcAft>
                <a:spcPts val="0"/>
              </a:spcAft>
              <a:buNone/>
            </a:pPr>
            <a:r>
              <a:t/>
            </a:r>
            <a:endParaRPr sz="1400"/>
          </a:p>
        </p:txBody>
      </p:sp>
      <p:sp>
        <p:nvSpPr>
          <p:cNvPr id="240" name="Google Shape;240;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1" name="Google Shape;241;p31"/>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0"/>
              </a:spcBef>
              <a:spcAft>
                <a:spcPts val="0"/>
              </a:spcAft>
              <a:buClr>
                <a:srgbClr val="333333"/>
              </a:buClr>
              <a:buSzPts val="2400"/>
              <a:buFont typeface="Arial"/>
              <a:buChar char="●"/>
            </a:pPr>
            <a:r>
              <a:rPr b="1" lang="en" sz="2400">
                <a:solidFill>
                  <a:srgbClr val="333333"/>
                </a:solidFill>
              </a:rPr>
              <a:t>assertTimeout </a:t>
            </a:r>
            <a:r>
              <a:rPr lang="en" sz="2400">
                <a:solidFill>
                  <a:srgbClr val="333333"/>
                </a:solidFill>
              </a:rPr>
              <a:t>can be used to impose a time limit on an action.</a:t>
            </a:r>
            <a:endParaRPr sz="2400">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Time limit stated using ofMilis(..), ofSeconds(..), ofMinutes(..)</a:t>
            </a:r>
            <a:endParaRPr>
              <a:solidFill>
                <a:srgbClr val="333333"/>
              </a:solidFill>
            </a:endParaRPr>
          </a:p>
          <a:p>
            <a:pPr indent="-381000" lvl="1" marL="914400" marR="0" rtl="0" algn="l">
              <a:lnSpc>
                <a:spcPct val="100000"/>
              </a:lnSpc>
              <a:spcBef>
                <a:spcPts val="0"/>
              </a:spcBef>
              <a:spcAft>
                <a:spcPts val="0"/>
              </a:spcAft>
              <a:buClr>
                <a:srgbClr val="333333"/>
              </a:buClr>
              <a:buSzPts val="2400"/>
              <a:buChar char="○"/>
            </a:pPr>
            <a:r>
              <a:rPr lang="en">
                <a:solidFill>
                  <a:srgbClr val="333333"/>
                </a:solidFill>
              </a:rPr>
              <a:t>Result of action can be captured as well, allowing checking of result correctness.</a:t>
            </a:r>
            <a:endParaRPr>
              <a:solidFill>
                <a:srgbClr val="333333"/>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 Unit Testing</a:t>
            </a:r>
            <a:endParaRPr/>
          </a:p>
        </p:txBody>
      </p:sp>
      <p:sp>
        <p:nvSpPr>
          <p:cNvPr id="247" name="Google Shape;247;p3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solidFill>
                  <a:srgbClr val="000000"/>
                </a:solidFill>
              </a:rPr>
              <a:t>You are testing the following method:</a:t>
            </a:r>
            <a:br>
              <a:rPr lang="en">
                <a:solidFill>
                  <a:srgbClr val="000000"/>
                </a:solidFill>
              </a:rPr>
            </a:br>
            <a:br>
              <a:rPr b="1" lang="en">
                <a:solidFill>
                  <a:srgbClr val="000000"/>
                </a:solidFill>
                <a:latin typeface="Consolas"/>
                <a:ea typeface="Consolas"/>
                <a:cs typeface="Consolas"/>
                <a:sym typeface="Consolas"/>
              </a:rPr>
            </a:br>
            <a:r>
              <a:rPr b="1" lang="en">
                <a:solidFill>
                  <a:srgbClr val="000000"/>
                </a:solidFill>
                <a:latin typeface="Consolas"/>
                <a:ea typeface="Consolas"/>
                <a:cs typeface="Consolas"/>
                <a:sym typeface="Consolas"/>
              </a:rPr>
              <a:t>public double max(double a, double b);</a:t>
            </a:r>
            <a:br>
              <a:rPr lang="en">
                <a:solidFill>
                  <a:srgbClr val="000000"/>
                </a:solidFill>
              </a:rPr>
            </a:br>
            <a:br>
              <a:rPr lang="en">
                <a:solidFill>
                  <a:srgbClr val="000000"/>
                </a:solidFill>
              </a:rPr>
            </a:br>
            <a:r>
              <a:rPr lang="en">
                <a:solidFill>
                  <a:srgbClr val="000000"/>
                </a:solidFill>
              </a:rPr>
              <a:t>Devise three executable test cases for this method in the JUnit notation. See the attached handout for a refresher on the notation.</a:t>
            </a:r>
            <a:endParaRPr>
              <a:solidFill>
                <a:srgbClr val="000000"/>
              </a:solidFill>
            </a:endParaRPr>
          </a:p>
        </p:txBody>
      </p:sp>
      <p:sp>
        <p:nvSpPr>
          <p:cNvPr id="248" name="Google Shape;248;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Solution</a:t>
            </a:r>
            <a:endParaRPr/>
          </a:p>
        </p:txBody>
      </p:sp>
      <p:sp>
        <p:nvSpPr>
          <p:cNvPr id="254" name="Google Shape;254;p33"/>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aLarger</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16.0;</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10.0;</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333333"/>
                </a:solidFill>
                <a:latin typeface="Consolas"/>
                <a:ea typeface="Consolas"/>
                <a:cs typeface="Consolas"/>
                <a:sym typeface="Consolas"/>
              </a:rPr>
              <a:t>    assertTrue(“should be larger”, actual&gt;b);</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solidFill>
                  <a:srgbClr val="000000"/>
                </a:solidFill>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bLarger</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10.0;</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16.0;</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assertThat(“b should be larger”, b&gt;a);</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A71D5D"/>
              </a:solidFill>
              <a:latin typeface="Consolas"/>
              <a:ea typeface="Consolas"/>
              <a:cs typeface="Consolas"/>
              <a:sym typeface="Consolas"/>
            </a:endParaRPr>
          </a:p>
        </p:txBody>
      </p:sp>
      <p:sp>
        <p:nvSpPr>
          <p:cNvPr id="255" name="Google Shape;255;p33"/>
          <p:cNvSpPr txBox="1"/>
          <p:nvPr>
            <p:ph idx="2" type="body"/>
          </p:nvPr>
        </p:nvSpPr>
        <p:spPr>
          <a:xfrm>
            <a:off x="4562550" y="1600200"/>
            <a:ext cx="4124100" cy="49677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Clr>
                <a:schemeClr val="dk1"/>
              </a:buClr>
              <a:buSzPts val="1100"/>
              <a:buFont typeface="Arial"/>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bothEqual</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16.0;</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16.0;</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333333"/>
                </a:solidFill>
                <a:latin typeface="Consolas"/>
                <a:ea typeface="Consolas"/>
                <a:cs typeface="Consolas"/>
                <a:sym typeface="Consolas"/>
              </a:rPr>
              <a:t>    assertEquals(a,b);</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bothNegative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-2.0;</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-1.0;</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endParaRPr sz="1200">
              <a:solidFill>
                <a:srgbClr val="333333"/>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en" sz="1200">
                <a:solidFill>
                  <a:srgbClr val="333333"/>
                </a:solidFill>
                <a:latin typeface="Consolas"/>
                <a:ea typeface="Consolas"/>
                <a:cs typeface="Consolas"/>
                <a:sym typeface="Consolas"/>
              </a:rPr>
              <a:t>    assertTrue(“should be negative”,actual&lt;0);</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endParaRPr sz="1200">
              <a:solidFill>
                <a:srgbClr val="333333"/>
              </a:solidFill>
              <a:latin typeface="Consolas"/>
              <a:ea typeface="Consolas"/>
              <a:cs typeface="Consolas"/>
              <a:sym typeface="Consolas"/>
            </a:endParaRPr>
          </a:p>
        </p:txBody>
      </p:sp>
      <p:sp>
        <p:nvSpPr>
          <p:cNvPr id="256" name="Google Shape;256;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Practices</a:t>
            </a:r>
            <a:endParaRPr/>
          </a:p>
        </p:txBody>
      </p:sp>
      <p:sp>
        <p:nvSpPr>
          <p:cNvPr id="262" name="Google Shape;262;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Use assertions instead of print statements</a:t>
            </a:r>
            <a:endParaRPr/>
          </a:p>
          <a:p>
            <a:pPr indent="0" lvl="0" marL="0" rtl="0" algn="l">
              <a:spcBef>
                <a:spcPts val="600"/>
              </a:spcBef>
              <a:spcAft>
                <a:spcPts val="0"/>
              </a:spcAft>
              <a:buClr>
                <a:srgbClr val="000000"/>
              </a:buClr>
              <a:buSzPts val="1100"/>
              <a:buFont typeface="Arial"/>
              <a:buNone/>
            </a:pPr>
            <a:r>
              <a:rPr b="1" lang="en" sz="1400">
                <a:latin typeface="Consolas"/>
                <a:ea typeface="Consolas"/>
                <a:cs typeface="Consolas"/>
                <a:sym typeface="Consolas"/>
              </a:rPr>
              <a:t>public class StringUtil {</a:t>
            </a:r>
            <a:endParaRPr b="1" sz="1400">
              <a:latin typeface="Consolas"/>
              <a:ea typeface="Consolas"/>
              <a:cs typeface="Consolas"/>
              <a:sym typeface="Consolas"/>
            </a:endParaRPr>
          </a:p>
          <a:p>
            <a:pPr indent="0" lvl="0" marL="0" rtl="0" algn="l">
              <a:spcBef>
                <a:spcPts val="600"/>
              </a:spcBef>
              <a:spcAft>
                <a:spcPts val="0"/>
              </a:spcAft>
              <a:buClr>
                <a:srgbClr val="000000"/>
              </a:buClr>
              <a:buSzPts val="1100"/>
              <a:buFont typeface="Arial"/>
              <a:buNone/>
            </a:pPr>
            <a:r>
              <a:rPr b="1" lang="en" sz="1400">
                <a:latin typeface="Consolas"/>
                <a:ea typeface="Consolas"/>
                <a:cs typeface="Consolas"/>
                <a:sym typeface="Consolas"/>
              </a:rPr>
              <a:t>    public String concat(String a,String b) { return a + b;}</a:t>
            </a:r>
            <a:endParaRPr b="1" sz="1400">
              <a:latin typeface="Consolas"/>
              <a:ea typeface="Consolas"/>
              <a:cs typeface="Consolas"/>
              <a:sym typeface="Consolas"/>
            </a:endParaRPr>
          </a:p>
          <a:p>
            <a:pPr indent="0" lvl="0" marL="0" rtl="0" algn="l">
              <a:spcBef>
                <a:spcPts val="600"/>
              </a:spcBef>
              <a:spcAft>
                <a:spcPts val="0"/>
              </a:spcAft>
              <a:buClr>
                <a:srgbClr val="000000"/>
              </a:buClr>
              <a:buSzPts val="1100"/>
              <a:buFont typeface="Arial"/>
              <a:buNone/>
            </a:pPr>
            <a:r>
              <a:rPr b="1" lang="en" sz="1400">
                <a:latin typeface="Consolas"/>
                <a:ea typeface="Consolas"/>
                <a:cs typeface="Consolas"/>
                <a:sym typeface="Consolas"/>
              </a:rPr>
              <a:t>}</a:t>
            </a:r>
            <a:endParaRPr b="1"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@Test</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public void testStringUtil_Bad() {</a:t>
            </a:r>
            <a:endParaRPr sz="1400">
              <a:latin typeface="Consolas"/>
              <a:ea typeface="Consolas"/>
              <a:cs typeface="Consolas"/>
              <a:sym typeface="Consolas"/>
            </a:endParaRPr>
          </a:p>
          <a:p>
            <a:pPr indent="0" lvl="0" marL="0" rtl="0" algn="l">
              <a:spcBef>
                <a:spcPts val="600"/>
              </a:spcBef>
              <a:spcAft>
                <a:spcPts val="0"/>
              </a:spcAft>
              <a:buNone/>
            </a:pPr>
            <a:r>
              <a:rPr lang="en" sz="1400">
                <a:latin typeface="Consolas"/>
                <a:ea typeface="Consolas"/>
                <a:cs typeface="Consolas"/>
                <a:sym typeface="Consolas"/>
              </a:rPr>
              <a:t>    String result = stringUtil.concat("Hello ", "World");</a:t>
            </a:r>
            <a:br>
              <a:rPr lang="en" sz="1400">
                <a:latin typeface="Consolas"/>
                <a:ea typeface="Consolas"/>
                <a:cs typeface="Consolas"/>
                <a:sym typeface="Consolas"/>
              </a:rPr>
            </a:br>
            <a:r>
              <a:rPr lang="en" sz="1400">
                <a:latin typeface="Consolas"/>
                <a:ea typeface="Consolas"/>
                <a:cs typeface="Consolas"/>
                <a:sym typeface="Consolas"/>
              </a:rPr>
              <a:t>    System.out.println("Result is "+result);</a:t>
            </a:r>
            <a:br>
              <a:rPr lang="en" sz="1400">
                <a:latin typeface="Consolas"/>
                <a:ea typeface="Consolas"/>
                <a:cs typeface="Consolas"/>
                <a:sym typeface="Consolas"/>
              </a:rPr>
            </a:br>
            <a:r>
              <a:rPr lang="en" sz="1400">
                <a:latin typeface="Consolas"/>
                <a:ea typeface="Consolas"/>
                <a:cs typeface="Consolas"/>
                <a:sym typeface="Consolas"/>
              </a:rPr>
              <a:t>}</a:t>
            </a:r>
            <a:br>
              <a:rPr lang="en" sz="1400">
                <a:latin typeface="Consolas"/>
                <a:ea typeface="Consolas"/>
                <a:cs typeface="Consolas"/>
                <a:sym typeface="Consolas"/>
              </a:rPr>
            </a:br>
            <a:r>
              <a:rPr lang="en" sz="1400">
                <a:latin typeface="Consolas"/>
                <a:ea typeface="Consolas"/>
                <a:cs typeface="Consolas"/>
                <a:sym typeface="Consolas"/>
              </a:rPr>
              <a:t> </a:t>
            </a:r>
            <a:br>
              <a:rPr lang="en" sz="1400">
                <a:latin typeface="Consolas"/>
                <a:ea typeface="Consolas"/>
                <a:cs typeface="Consolas"/>
                <a:sym typeface="Consolas"/>
              </a:rPr>
            </a:br>
            <a:r>
              <a:rPr lang="en" sz="1400">
                <a:latin typeface="Consolas"/>
                <a:ea typeface="Consolas"/>
                <a:cs typeface="Consolas"/>
                <a:sym typeface="Consolas"/>
              </a:rPr>
              <a:t>@Test</a:t>
            </a:r>
            <a:br>
              <a:rPr lang="en" sz="1400">
                <a:latin typeface="Consolas"/>
                <a:ea typeface="Consolas"/>
                <a:cs typeface="Consolas"/>
                <a:sym typeface="Consolas"/>
              </a:rPr>
            </a:br>
            <a:r>
              <a:rPr lang="en" sz="1400">
                <a:latin typeface="Consolas"/>
                <a:ea typeface="Consolas"/>
                <a:cs typeface="Consolas"/>
                <a:sym typeface="Consolas"/>
              </a:rPr>
              <a:t>public void testStringUtil_Good() {</a:t>
            </a:r>
            <a:br>
              <a:rPr lang="en" sz="1400">
                <a:latin typeface="Consolas"/>
                <a:ea typeface="Consolas"/>
                <a:cs typeface="Consolas"/>
                <a:sym typeface="Consolas"/>
              </a:rPr>
            </a:br>
            <a:r>
              <a:rPr lang="en" sz="1400">
                <a:latin typeface="Consolas"/>
                <a:ea typeface="Consolas"/>
                <a:cs typeface="Consolas"/>
                <a:sym typeface="Consolas"/>
              </a:rPr>
              <a:t>    String result = stringUtil.concat("Hello ", "World");</a:t>
            </a:r>
            <a:br>
              <a:rPr lang="en" sz="1400">
                <a:latin typeface="Consolas"/>
                <a:ea typeface="Consolas"/>
                <a:cs typeface="Consolas"/>
                <a:sym typeface="Consolas"/>
              </a:rPr>
            </a:br>
            <a:r>
              <a:rPr lang="en" sz="1400">
                <a:latin typeface="Consolas"/>
                <a:ea typeface="Consolas"/>
                <a:cs typeface="Consolas"/>
                <a:sym typeface="Consolas"/>
              </a:rPr>
              <a:t>    assertEquals("Hello World", result);</a:t>
            </a:r>
            <a:br>
              <a:rPr lang="en" sz="1400">
                <a:latin typeface="Consolas"/>
                <a:ea typeface="Consolas"/>
                <a:cs typeface="Consolas"/>
                <a:sym typeface="Consolas"/>
              </a:rPr>
            </a:br>
            <a:r>
              <a:rPr lang="en" sz="1400">
                <a:latin typeface="Consolas"/>
                <a:ea typeface="Consolas"/>
                <a:cs typeface="Consolas"/>
                <a:sym typeface="Consolas"/>
              </a:rPr>
              <a:t>}</a:t>
            </a:r>
            <a:endParaRPr sz="1400">
              <a:latin typeface="Consolas"/>
              <a:ea typeface="Consolas"/>
              <a:cs typeface="Consolas"/>
              <a:sym typeface="Consolas"/>
            </a:endParaRPr>
          </a:p>
          <a:p>
            <a:pPr indent="-419100" lvl="0" marL="457200" rtl="0" algn="l">
              <a:spcBef>
                <a:spcPts val="600"/>
              </a:spcBef>
              <a:spcAft>
                <a:spcPts val="0"/>
              </a:spcAft>
              <a:buSzPts val="3000"/>
              <a:buChar char="●"/>
            </a:pPr>
            <a:r>
              <a:rPr lang="en"/>
              <a:t>The first test will always pass (no assertions)</a:t>
            </a:r>
            <a:endParaRPr/>
          </a:p>
          <a:p>
            <a:pPr indent="-381000" lvl="1" marL="914400" rtl="0" algn="l">
              <a:spcBef>
                <a:spcPts val="0"/>
              </a:spcBef>
              <a:spcAft>
                <a:spcPts val="0"/>
              </a:spcAft>
              <a:buSzPts val="2400"/>
              <a:buChar char="○"/>
            </a:pPr>
            <a:r>
              <a:rPr lang="en"/>
              <a:t>Developer would need to manually verify the output.</a:t>
            </a:r>
            <a:endParaRPr/>
          </a:p>
        </p:txBody>
      </p:sp>
      <p:sp>
        <p:nvSpPr>
          <p:cNvPr id="263" name="Google Shape;263;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
        <p:nvSpPr>
          <p:cNvPr id="264" name="Google Shape;264;p34"/>
          <p:cNvSpPr/>
          <p:nvPr/>
        </p:nvSpPr>
        <p:spPr>
          <a:xfrm>
            <a:off x="7180950" y="3510475"/>
            <a:ext cx="548700" cy="524700"/>
          </a:xfrm>
          <a:prstGeom prst="noSmoking">
            <a:avLst>
              <a:gd fmla="val 18750" name="adj"/>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4"/>
          <p:cNvSpPr/>
          <p:nvPr/>
        </p:nvSpPr>
        <p:spPr>
          <a:xfrm>
            <a:off x="7180950" y="4906750"/>
            <a:ext cx="548700" cy="524700"/>
          </a:xfrm>
          <a:prstGeom prst="donut">
            <a:avLst>
              <a:gd fmla="val 25000" name="adj"/>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9" name="Shape 269"/>
        <p:cNvGrpSpPr/>
        <p:nvPr/>
      </p:nvGrpSpPr>
      <p:grpSpPr>
        <a:xfrm>
          <a:off x="0" y="0"/>
          <a:ext cx="0" cy="0"/>
          <a:chOff x="0" y="0"/>
          <a:chExt cx="0" cy="0"/>
        </a:xfrm>
      </p:grpSpPr>
      <p:sp>
        <p:nvSpPr>
          <p:cNvPr id="270" name="Google Shape;270;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Practices</a:t>
            </a:r>
            <a:endParaRPr/>
          </a:p>
        </p:txBody>
      </p:sp>
      <p:sp>
        <p:nvSpPr>
          <p:cNvPr id="271" name="Google Shape;271;p3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Even if the code is non-deterministic, build tests that yield deterministic results.</a:t>
            </a:r>
            <a:endParaRPr/>
          </a:p>
          <a:p>
            <a:pPr indent="457200" lvl="0" marL="457200" rtl="0" algn="l">
              <a:spcBef>
                <a:spcPts val="600"/>
              </a:spcBef>
              <a:spcAft>
                <a:spcPts val="0"/>
              </a:spcAft>
              <a:buNone/>
            </a:pPr>
            <a:r>
              <a:rPr lang="en" sz="1400">
                <a:latin typeface="Consolas"/>
                <a:ea typeface="Consolas"/>
                <a:cs typeface="Consolas"/>
                <a:sym typeface="Consolas"/>
              </a:rPr>
              <a:t>public long calculateTime(){</a:t>
            </a:r>
            <a:br>
              <a:rPr lang="en" sz="1400">
                <a:latin typeface="Consolas"/>
                <a:ea typeface="Consolas"/>
                <a:cs typeface="Consolas"/>
                <a:sym typeface="Consolas"/>
              </a:rPr>
            </a:br>
            <a:r>
              <a:rPr lang="en" sz="1400">
                <a:latin typeface="Consolas"/>
                <a:ea typeface="Consolas"/>
                <a:cs typeface="Consolas"/>
                <a:sym typeface="Consolas"/>
              </a:rPr>
              <a:t>        long time = 0;</a:t>
            </a:r>
            <a:br>
              <a:rPr lang="en" sz="1400">
                <a:latin typeface="Consolas"/>
                <a:ea typeface="Consolas"/>
                <a:cs typeface="Consolas"/>
                <a:sym typeface="Consolas"/>
              </a:rPr>
            </a:br>
            <a:r>
              <a:rPr lang="en" sz="1400">
                <a:latin typeface="Consolas"/>
                <a:ea typeface="Consolas"/>
                <a:cs typeface="Consolas"/>
                <a:sym typeface="Consolas"/>
              </a:rPr>
              <a:t>        long before = System.currentTimeMillis();</a:t>
            </a:r>
            <a:br>
              <a:rPr lang="en" sz="1400">
                <a:latin typeface="Consolas"/>
                <a:ea typeface="Consolas"/>
                <a:cs typeface="Consolas"/>
                <a:sym typeface="Consolas"/>
              </a:rPr>
            </a:br>
            <a:r>
              <a:rPr lang="en" sz="1400">
                <a:latin typeface="Consolas"/>
                <a:ea typeface="Consolas"/>
                <a:cs typeface="Consolas"/>
                <a:sym typeface="Consolas"/>
              </a:rPr>
              <a:t>        veryComplexFunction();</a:t>
            </a:r>
            <a:br>
              <a:rPr lang="en" sz="1400">
                <a:latin typeface="Consolas"/>
                <a:ea typeface="Consolas"/>
                <a:cs typeface="Consolas"/>
                <a:sym typeface="Consolas"/>
              </a:rPr>
            </a:br>
            <a:r>
              <a:rPr lang="en" sz="1400">
                <a:latin typeface="Consolas"/>
                <a:ea typeface="Consolas"/>
                <a:cs typeface="Consolas"/>
                <a:sym typeface="Consolas"/>
              </a:rPr>
              <a:t>        long after = System.currentTimeMillis();</a:t>
            </a:r>
            <a:br>
              <a:rPr lang="en" sz="1400">
                <a:latin typeface="Consolas"/>
                <a:ea typeface="Consolas"/>
                <a:cs typeface="Consolas"/>
                <a:sym typeface="Consolas"/>
              </a:rPr>
            </a:br>
            <a:r>
              <a:rPr lang="en" sz="1400">
                <a:latin typeface="Consolas"/>
                <a:ea typeface="Consolas"/>
                <a:cs typeface="Consolas"/>
                <a:sym typeface="Consolas"/>
              </a:rPr>
              <a:t>        time = after - before;</a:t>
            </a:r>
            <a:br>
              <a:rPr lang="en" sz="1400">
                <a:latin typeface="Consolas"/>
                <a:ea typeface="Consolas"/>
                <a:cs typeface="Consolas"/>
                <a:sym typeface="Consolas"/>
              </a:rPr>
            </a:br>
            <a:r>
              <a:rPr lang="en" sz="1400">
                <a:latin typeface="Consolas"/>
                <a:ea typeface="Consolas"/>
                <a:cs typeface="Consolas"/>
                <a:sym typeface="Consolas"/>
              </a:rPr>
              <a:t>        return time;</a:t>
            </a:r>
            <a:br>
              <a:rPr lang="en" sz="1400">
                <a:latin typeface="Consolas"/>
                <a:ea typeface="Consolas"/>
                <a:cs typeface="Consolas"/>
                <a:sym typeface="Consolas"/>
              </a:rPr>
            </a:br>
            <a:r>
              <a:rPr lang="en" sz="1400">
                <a:latin typeface="Consolas"/>
                <a:ea typeface="Consolas"/>
                <a:cs typeface="Consolas"/>
                <a:sym typeface="Consolas"/>
              </a:rPr>
              <a:t>	}</a:t>
            </a:r>
            <a:endParaRPr sz="1400">
              <a:latin typeface="Consolas"/>
              <a:ea typeface="Consolas"/>
              <a:cs typeface="Consolas"/>
              <a:sym typeface="Consolas"/>
            </a:endParaRPr>
          </a:p>
          <a:p>
            <a:pPr indent="-381000" lvl="0" marL="457200" rtl="0" algn="l">
              <a:spcBef>
                <a:spcPts val="600"/>
              </a:spcBef>
              <a:spcAft>
                <a:spcPts val="0"/>
              </a:spcAft>
              <a:buSzPts val="2400"/>
              <a:buChar char="●"/>
            </a:pPr>
            <a:r>
              <a:rPr lang="en" sz="2400"/>
              <a:t>Each time this method is executed, the result will differ.</a:t>
            </a:r>
            <a:endParaRPr sz="2400"/>
          </a:p>
          <a:p>
            <a:pPr indent="-381000" lvl="0" marL="457200" rtl="0" algn="l">
              <a:spcBef>
                <a:spcPts val="0"/>
              </a:spcBef>
              <a:spcAft>
                <a:spcPts val="0"/>
              </a:spcAft>
              <a:buSzPts val="2400"/>
              <a:buChar char="●"/>
            </a:pPr>
            <a:r>
              <a:rPr lang="en" sz="2400"/>
              <a:t>Tests for this method should not specify the exact time returned, but properties of a “good” execution.</a:t>
            </a:r>
            <a:endParaRPr sz="2400"/>
          </a:p>
          <a:p>
            <a:pPr indent="-381000" lvl="1" marL="914400" rtl="0" algn="l">
              <a:spcBef>
                <a:spcPts val="0"/>
              </a:spcBef>
              <a:spcAft>
                <a:spcPts val="0"/>
              </a:spcAft>
              <a:buSzPts val="2400"/>
              <a:buChar char="○"/>
            </a:pPr>
            <a:r>
              <a:rPr lang="en"/>
              <a:t>The time should be positive, not negative or 0.</a:t>
            </a:r>
            <a:endParaRPr/>
          </a:p>
          <a:p>
            <a:pPr indent="-381000" lvl="1" marL="914400" rtl="0" algn="l">
              <a:spcBef>
                <a:spcPts val="0"/>
              </a:spcBef>
              <a:spcAft>
                <a:spcPts val="0"/>
              </a:spcAft>
              <a:buSzPts val="2400"/>
              <a:buChar char="○"/>
            </a:pPr>
            <a:r>
              <a:rPr lang="en"/>
              <a:t>Couple place a range on the output.</a:t>
            </a:r>
            <a:endParaRPr/>
          </a:p>
        </p:txBody>
      </p:sp>
      <p:sp>
        <p:nvSpPr>
          <p:cNvPr id="272" name="Google Shape;272;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Practices</a:t>
            </a:r>
            <a:endParaRPr/>
          </a:p>
        </p:txBody>
      </p:sp>
      <p:sp>
        <p:nvSpPr>
          <p:cNvPr id="278" name="Google Shape;278;p3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Test negative scenarios and boundary cases, in addition to positive scenarios.</a:t>
            </a:r>
            <a:endParaRPr/>
          </a:p>
          <a:p>
            <a:pPr indent="-381000" lvl="1" marL="914400" rtl="0" algn="l">
              <a:spcBef>
                <a:spcPts val="0"/>
              </a:spcBef>
              <a:spcAft>
                <a:spcPts val="0"/>
              </a:spcAft>
              <a:buSzPts val="2400"/>
              <a:buChar char="○"/>
            </a:pPr>
            <a:r>
              <a:rPr lang="en"/>
              <a:t>Can the system handle invalid data?</a:t>
            </a:r>
            <a:endParaRPr/>
          </a:p>
          <a:p>
            <a:pPr indent="-381000" lvl="1" marL="914400" rtl="0" algn="l">
              <a:spcBef>
                <a:spcPts val="0"/>
              </a:spcBef>
              <a:spcAft>
                <a:spcPts val="0"/>
              </a:spcAft>
              <a:buSzPts val="2400"/>
              <a:buChar char="○"/>
            </a:pPr>
            <a:r>
              <a:rPr lang="en"/>
              <a:t>Example: Method expects a string of length 8, with only A-Z,a-z,0-9.</a:t>
            </a:r>
            <a:endParaRPr/>
          </a:p>
          <a:p>
            <a:pPr indent="-381000" lvl="2" marL="1371600" rtl="0" algn="l">
              <a:spcBef>
                <a:spcPts val="0"/>
              </a:spcBef>
              <a:spcAft>
                <a:spcPts val="0"/>
              </a:spcAft>
              <a:buSzPts val="2400"/>
              <a:buChar char="■"/>
            </a:pPr>
            <a:r>
              <a:rPr lang="en"/>
              <a:t>Try non-alphanumeric characters.</a:t>
            </a:r>
            <a:endParaRPr/>
          </a:p>
          <a:p>
            <a:pPr indent="-381000" lvl="2" marL="1371600" rtl="0" algn="l">
              <a:spcBef>
                <a:spcPts val="0"/>
              </a:spcBef>
              <a:spcAft>
                <a:spcPts val="0"/>
              </a:spcAft>
              <a:buSzPts val="2400"/>
              <a:buChar char="■"/>
            </a:pPr>
            <a:r>
              <a:rPr lang="en"/>
              <a:t>Try a blank value.</a:t>
            </a:r>
            <a:endParaRPr/>
          </a:p>
          <a:p>
            <a:pPr indent="-381000" lvl="2" marL="1371600" rtl="0" algn="l">
              <a:spcBef>
                <a:spcPts val="0"/>
              </a:spcBef>
              <a:spcAft>
                <a:spcPts val="0"/>
              </a:spcAft>
              <a:buSzPts val="2400"/>
              <a:buChar char="■"/>
            </a:pPr>
            <a:r>
              <a:rPr lang="en"/>
              <a:t>Try strings with length &lt; 8, &gt; 8</a:t>
            </a:r>
            <a:endParaRPr/>
          </a:p>
          <a:p>
            <a:pPr indent="-419100" lvl="0" marL="457200" rtl="0" algn="l">
              <a:spcBef>
                <a:spcPts val="0"/>
              </a:spcBef>
              <a:spcAft>
                <a:spcPts val="0"/>
              </a:spcAft>
              <a:buSzPts val="3000"/>
              <a:buChar char="●"/>
            </a:pPr>
            <a:r>
              <a:rPr lang="en"/>
              <a:t>Boundary cases test extreme values.</a:t>
            </a:r>
            <a:endParaRPr/>
          </a:p>
          <a:p>
            <a:pPr indent="-381000" lvl="1" marL="914400" rtl="0" algn="l">
              <a:spcBef>
                <a:spcPts val="0"/>
              </a:spcBef>
              <a:spcAft>
                <a:spcPts val="0"/>
              </a:spcAft>
              <a:buSzPts val="2400"/>
              <a:buChar char="○"/>
            </a:pPr>
            <a:r>
              <a:rPr lang="en"/>
              <a:t>If method expects numeric value from 1 to 100, try 1 and 100.</a:t>
            </a:r>
            <a:endParaRPr/>
          </a:p>
          <a:p>
            <a:pPr indent="-381000" lvl="2" marL="1371600" rtl="0" algn="l">
              <a:spcBef>
                <a:spcPts val="0"/>
              </a:spcBef>
              <a:spcAft>
                <a:spcPts val="0"/>
              </a:spcAft>
              <a:buSzPts val="2400"/>
              <a:buChar char="■"/>
            </a:pPr>
            <a:r>
              <a:rPr lang="en"/>
              <a:t>Also, 0, negative, 100+ (negative scenarios).</a:t>
            </a:r>
            <a:endParaRPr/>
          </a:p>
        </p:txBody>
      </p:sp>
      <p:sp>
        <p:nvSpPr>
          <p:cNvPr id="279" name="Google Shape;279;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Practices</a:t>
            </a:r>
            <a:endParaRPr/>
          </a:p>
        </p:txBody>
      </p:sp>
      <p:sp>
        <p:nvSpPr>
          <p:cNvPr id="285" name="Google Shape;285;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Test only one code unit at a time.</a:t>
            </a:r>
            <a:endParaRPr/>
          </a:p>
          <a:p>
            <a:pPr indent="-381000" lvl="1" marL="914400" rtl="0" algn="l">
              <a:spcBef>
                <a:spcPts val="0"/>
              </a:spcBef>
              <a:spcAft>
                <a:spcPts val="0"/>
              </a:spcAft>
              <a:buSzPts val="2400"/>
              <a:buChar char="○"/>
            </a:pPr>
            <a:r>
              <a:rPr lang="en"/>
              <a:t>Capture each scenario in a separate test case.</a:t>
            </a:r>
            <a:endParaRPr/>
          </a:p>
          <a:p>
            <a:pPr indent="-381000" lvl="1" marL="914400" rtl="0" algn="l">
              <a:spcBef>
                <a:spcPts val="0"/>
              </a:spcBef>
              <a:spcAft>
                <a:spcPts val="0"/>
              </a:spcAft>
              <a:buSzPts val="2400"/>
              <a:buChar char="○"/>
            </a:pPr>
            <a:r>
              <a:rPr lang="en"/>
              <a:t>Method with two parameters: </a:t>
            </a:r>
            <a:r>
              <a:rPr lang="en"/>
              <a:t>separate</a:t>
            </a:r>
            <a:r>
              <a:rPr lang="en"/>
              <a:t> one null, other null, both null, and “happy path” into different test cases.</a:t>
            </a:r>
            <a:endParaRPr/>
          </a:p>
          <a:p>
            <a:pPr indent="-381000" lvl="1" marL="914400" rtl="0" algn="l">
              <a:spcBef>
                <a:spcPts val="0"/>
              </a:spcBef>
              <a:spcAft>
                <a:spcPts val="0"/>
              </a:spcAft>
              <a:buSzPts val="2400"/>
              <a:buChar char="○"/>
            </a:pPr>
            <a:r>
              <a:rPr lang="en"/>
              <a:t>Helps in isolating and fixing faults.</a:t>
            </a:r>
            <a:endParaRPr/>
          </a:p>
          <a:p>
            <a:pPr indent="-419100" lvl="0" marL="457200" rtl="0" algn="l">
              <a:spcBef>
                <a:spcPts val="0"/>
              </a:spcBef>
              <a:spcAft>
                <a:spcPts val="0"/>
              </a:spcAft>
              <a:buSzPts val="3000"/>
              <a:buChar char="●"/>
            </a:pPr>
            <a:r>
              <a:rPr lang="en"/>
              <a:t>Don’t use unnecessary assertions.</a:t>
            </a:r>
            <a:endParaRPr/>
          </a:p>
          <a:p>
            <a:pPr indent="-381000" lvl="1" marL="914400" rtl="0" algn="l">
              <a:spcBef>
                <a:spcPts val="0"/>
              </a:spcBef>
              <a:spcAft>
                <a:spcPts val="0"/>
              </a:spcAft>
              <a:buSzPts val="2400"/>
              <a:buChar char="○"/>
            </a:pPr>
            <a:r>
              <a:rPr lang="en"/>
              <a:t>Unit tests are a specification on how behavior should work, not a list of observations.</a:t>
            </a:r>
            <a:endParaRPr/>
          </a:p>
          <a:p>
            <a:pPr indent="-381000" lvl="1" marL="914400" rtl="0" algn="l">
              <a:spcBef>
                <a:spcPts val="0"/>
              </a:spcBef>
              <a:spcAft>
                <a:spcPts val="0"/>
              </a:spcAft>
              <a:buSzPts val="2400"/>
              <a:buChar char="○"/>
            </a:pPr>
            <a:r>
              <a:rPr lang="en"/>
              <a:t>Aim for each unit test method to perform exactly one assertion - at least ensure all assertions are related in purpose.</a:t>
            </a:r>
            <a:endParaRPr/>
          </a:p>
        </p:txBody>
      </p:sp>
      <p:sp>
        <p:nvSpPr>
          <p:cNvPr id="286" name="Google Shape;286;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Automation</a:t>
            </a:r>
            <a:endParaRPr/>
          </a:p>
        </p:txBody>
      </p:sp>
      <p:sp>
        <p:nvSpPr>
          <p:cNvPr id="64" name="Google Shape;64;p11"/>
          <p:cNvSpPr txBox="1"/>
          <p:nvPr>
            <p:ph idx="1" type="body"/>
          </p:nvPr>
        </p:nvSpPr>
        <p:spPr>
          <a:xfrm>
            <a:off x="457200" y="1600200"/>
            <a:ext cx="8538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0000"/>
              </a:buClr>
              <a:buSzPts val="3000"/>
              <a:buChar char="●"/>
            </a:pPr>
            <a:r>
              <a:rPr b="1" lang="en">
                <a:solidFill>
                  <a:srgbClr val="000000"/>
                </a:solidFill>
              </a:rPr>
              <a:t>Test Automation</a:t>
            </a:r>
            <a:r>
              <a:rPr lang="en">
                <a:solidFill>
                  <a:srgbClr val="000000"/>
                </a:solidFill>
              </a:rPr>
              <a:t> is the development of software to </a:t>
            </a:r>
            <a:r>
              <a:rPr lang="en"/>
              <a:t>separate repetitive tasks from the creative aspects of testing.</a:t>
            </a:r>
            <a:endParaRPr/>
          </a:p>
          <a:p>
            <a:pPr indent="-419100" lvl="0" marL="457200" rtl="0" algn="l">
              <a:spcBef>
                <a:spcPts val="0"/>
              </a:spcBef>
              <a:spcAft>
                <a:spcPts val="0"/>
              </a:spcAft>
              <a:buSzPts val="3000"/>
              <a:buChar char="●"/>
            </a:pPr>
            <a:r>
              <a:rPr lang="en"/>
              <a:t>Automation allows c</a:t>
            </a:r>
            <a:r>
              <a:rPr lang="en">
                <a:solidFill>
                  <a:srgbClr val="000000"/>
                </a:solidFill>
              </a:rPr>
              <a:t>ontrol over </a:t>
            </a:r>
            <a:r>
              <a:rPr i="1" lang="en">
                <a:solidFill>
                  <a:srgbClr val="000000"/>
                </a:solidFill>
              </a:rPr>
              <a:t>how</a:t>
            </a:r>
            <a:r>
              <a:rPr lang="en">
                <a:solidFill>
                  <a:srgbClr val="000000"/>
                </a:solidFill>
              </a:rPr>
              <a:t> and </a:t>
            </a:r>
            <a:r>
              <a:rPr i="1" lang="en">
                <a:solidFill>
                  <a:srgbClr val="000000"/>
                </a:solidFill>
              </a:rPr>
              <a:t>when</a:t>
            </a:r>
            <a:r>
              <a:rPr lang="en">
                <a:solidFill>
                  <a:srgbClr val="000000"/>
                </a:solidFill>
              </a:rPr>
              <a:t> tests are executed.</a:t>
            </a:r>
            <a:endParaRPr>
              <a:solidFill>
                <a:srgbClr val="000000"/>
              </a:solidFill>
            </a:endParaRPr>
          </a:p>
          <a:p>
            <a:pPr indent="-381000" lvl="1" marL="914400" rtl="0" algn="l">
              <a:spcBef>
                <a:spcPts val="0"/>
              </a:spcBef>
              <a:spcAft>
                <a:spcPts val="0"/>
              </a:spcAft>
              <a:buSzPts val="2400"/>
              <a:buChar char="○"/>
            </a:pPr>
            <a:r>
              <a:rPr lang="en"/>
              <a:t>Control the environment and preconditions.</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Automatic comparison of predicted and actual output.</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Automatic hands-free reexecution of tests.</a:t>
            </a:r>
            <a:endParaRPr>
              <a:solidFill>
                <a:srgbClr val="000000"/>
              </a:solidFill>
            </a:endParaRPr>
          </a:p>
          <a:p>
            <a:pPr indent="0" lvl="0" marL="0" marR="0" rtl="0" algn="l">
              <a:lnSpc>
                <a:spcPct val="120000"/>
              </a:lnSpc>
              <a:spcBef>
                <a:spcPts val="0"/>
              </a:spcBef>
              <a:spcAft>
                <a:spcPts val="0"/>
              </a:spcAft>
              <a:buNone/>
            </a:pPr>
            <a:r>
              <a:t/>
            </a:r>
            <a:endParaRPr>
              <a:solidFill>
                <a:srgbClr val="000000"/>
              </a:solidFill>
            </a:endParaRPr>
          </a:p>
        </p:txBody>
      </p:sp>
      <p:sp>
        <p:nvSpPr>
          <p:cNvPr id="65" name="Google Shape;65;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Best Practices</a:t>
            </a:r>
            <a:endParaRPr/>
          </a:p>
        </p:txBody>
      </p:sp>
      <p:sp>
        <p:nvSpPr>
          <p:cNvPr id="292" name="Google Shape;292;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Make each test independent of all others.</a:t>
            </a:r>
            <a:endParaRPr/>
          </a:p>
          <a:p>
            <a:pPr indent="-342900" lvl="1" marL="914400" rtl="0" algn="l">
              <a:spcBef>
                <a:spcPts val="0"/>
              </a:spcBef>
              <a:spcAft>
                <a:spcPts val="0"/>
              </a:spcAft>
              <a:buSzPts val="1800"/>
              <a:buChar char="○"/>
            </a:pPr>
            <a:r>
              <a:rPr lang="en" sz="1800"/>
              <a:t>Use @BeforeEach and @AfterEach to set up state and clear state before the next test case.</a:t>
            </a:r>
            <a:endParaRPr sz="1800"/>
          </a:p>
          <a:p>
            <a:pPr indent="-419100" lvl="0" marL="457200" rtl="0" algn="l">
              <a:spcBef>
                <a:spcPts val="0"/>
              </a:spcBef>
              <a:spcAft>
                <a:spcPts val="0"/>
              </a:spcAft>
              <a:buSzPts val="3000"/>
              <a:buChar char="●"/>
            </a:pPr>
            <a:r>
              <a:rPr lang="en"/>
              <a:t>Create unit tests to target exceptions.</a:t>
            </a:r>
            <a:endParaRPr/>
          </a:p>
          <a:p>
            <a:pPr indent="-355600" lvl="1" marL="914400" rtl="0" algn="l">
              <a:spcBef>
                <a:spcPts val="0"/>
              </a:spcBef>
              <a:spcAft>
                <a:spcPts val="0"/>
              </a:spcAft>
              <a:buSzPts val="2000"/>
              <a:buChar char="○"/>
            </a:pPr>
            <a:r>
              <a:rPr lang="en" sz="2000"/>
              <a:t>If an exception should be thrown based on certain input, make sure the exception is thrown.</a:t>
            </a:r>
            <a:endParaRPr sz="2000"/>
          </a:p>
          <a:p>
            <a:pPr indent="-419100" lvl="0" marL="457200" rtl="0" algn="l">
              <a:spcBef>
                <a:spcPts val="0"/>
              </a:spcBef>
              <a:spcAft>
                <a:spcPts val="0"/>
              </a:spcAft>
              <a:buSzPts val="3000"/>
              <a:buChar char="●"/>
            </a:pPr>
            <a:r>
              <a:rPr lang="en"/>
              <a:t>Name test cases clearly and consistently.</a:t>
            </a:r>
            <a:endParaRPr/>
          </a:p>
          <a:p>
            <a:pPr indent="-355600" lvl="1" marL="914400" rtl="0" algn="l">
              <a:spcBef>
                <a:spcPts val="0"/>
              </a:spcBef>
              <a:spcAft>
                <a:spcPts val="0"/>
              </a:spcAft>
              <a:buSzPts val="2000"/>
              <a:buChar char="○"/>
            </a:pPr>
            <a:r>
              <a:rPr lang="en" sz="2000"/>
              <a:t>Name tests after what they do and test.</a:t>
            </a:r>
            <a:endParaRPr sz="2000"/>
          </a:p>
          <a:p>
            <a:pPr indent="-355600" lvl="1" marL="914400" rtl="0" algn="l">
              <a:spcBef>
                <a:spcPts val="0"/>
              </a:spcBef>
              <a:spcAft>
                <a:spcPts val="0"/>
              </a:spcAft>
              <a:buSzPts val="2000"/>
              <a:buChar char="○"/>
            </a:pPr>
            <a:r>
              <a:rPr lang="en" sz="2000"/>
              <a:t>Name should encode operation, scenario, and expectation:</a:t>
            </a:r>
            <a:endParaRPr sz="2000"/>
          </a:p>
          <a:p>
            <a:pPr indent="-342900" lvl="2" marL="1371600" rtl="0" algn="l">
              <a:spcBef>
                <a:spcPts val="0"/>
              </a:spcBef>
              <a:spcAft>
                <a:spcPts val="0"/>
              </a:spcAft>
              <a:buSzPts val="1800"/>
              <a:buChar char="■"/>
            </a:pPr>
            <a:r>
              <a:rPr lang="en" sz="1800"/>
              <a:t>TestCreateEmployee_NullId_ShouldThrowException</a:t>
            </a:r>
            <a:endParaRPr sz="1800"/>
          </a:p>
          <a:p>
            <a:pPr indent="-342900" lvl="2" marL="1371600" rtl="0" algn="l">
              <a:spcBef>
                <a:spcPts val="0"/>
              </a:spcBef>
              <a:spcAft>
                <a:spcPts val="0"/>
              </a:spcAft>
              <a:buSzPts val="1800"/>
              <a:buChar char="■"/>
            </a:pPr>
            <a:r>
              <a:rPr lang="en" sz="1800"/>
              <a:t>TestCreateEmployee_NegativeId_ShouldThrowException</a:t>
            </a:r>
            <a:endParaRPr sz="1800"/>
          </a:p>
          <a:p>
            <a:pPr indent="-342900" lvl="2" marL="1371600" rtl="0" algn="l">
              <a:spcBef>
                <a:spcPts val="0"/>
              </a:spcBef>
              <a:spcAft>
                <a:spcPts val="0"/>
              </a:spcAft>
              <a:buSzPts val="1800"/>
              <a:buChar char="■"/>
            </a:pPr>
            <a:r>
              <a:rPr lang="en" sz="1800"/>
              <a:t>TestCreateEmployee_DuplicateId_ShouldThrowException</a:t>
            </a:r>
            <a:endParaRPr sz="1800"/>
          </a:p>
          <a:p>
            <a:pPr indent="-342900" lvl="2" marL="1371600" rtl="0" algn="l">
              <a:spcBef>
                <a:spcPts val="0"/>
              </a:spcBef>
              <a:spcAft>
                <a:spcPts val="0"/>
              </a:spcAft>
              <a:buSzPts val="1800"/>
              <a:buChar char="■"/>
            </a:pPr>
            <a:r>
              <a:rPr lang="en" sz="1800"/>
              <a:t>TestCreateEmployee_ValidId_ShouldPass</a:t>
            </a:r>
            <a:endParaRPr sz="1800"/>
          </a:p>
        </p:txBody>
      </p:sp>
      <p:sp>
        <p:nvSpPr>
          <p:cNvPr id="293" name="Google Shape;293;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Scaffolding</a:t>
            </a:r>
            <a:endParaRPr/>
          </a:p>
        </p:txBody>
      </p:sp>
      <p:sp>
        <p:nvSpPr>
          <p:cNvPr id="299" name="Google Shape;299;p3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0000"/>
              </a:buClr>
              <a:buSzPts val="3000"/>
              <a:buChar char="●"/>
            </a:pPr>
            <a:r>
              <a:rPr lang="en">
                <a:solidFill>
                  <a:srgbClr val="000000"/>
                </a:solidFill>
              </a:rPr>
              <a:t>Stubs and drivers are code written as replacements other parts of the system. </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May be required if pieces of the system do not exist.</a:t>
            </a:r>
            <a:endParaRPr>
              <a:solidFill>
                <a:srgbClr val="000000"/>
              </a:solidFill>
            </a:endParaRPr>
          </a:p>
          <a:p>
            <a:pPr indent="-419100" lvl="0" marL="457200" rtl="0" algn="l">
              <a:spcBef>
                <a:spcPts val="0"/>
              </a:spcBef>
              <a:spcAft>
                <a:spcPts val="0"/>
              </a:spcAft>
              <a:buClr>
                <a:srgbClr val="000000"/>
              </a:buClr>
              <a:buSzPts val="3000"/>
              <a:buChar char="●"/>
            </a:pPr>
            <a:r>
              <a:rPr lang="en">
                <a:solidFill>
                  <a:srgbClr val="000000"/>
                </a:solidFill>
              </a:rPr>
              <a:t>Scaffolding allows greater control over test execution and greater observability to judge test results.</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Ability to simulate dependencies and test components in isolation.</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Ability to set up specialized testing scenarios.</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Ability to replace part of the program with a version more suited to testing.</a:t>
            </a:r>
            <a:endParaRPr>
              <a:solidFill>
                <a:srgbClr val="000000"/>
              </a:solidFill>
            </a:endParaRPr>
          </a:p>
          <a:p>
            <a:pPr indent="0" lvl="0" marL="0" marR="0" rtl="0" algn="l">
              <a:lnSpc>
                <a:spcPct val="120000"/>
              </a:lnSpc>
              <a:spcBef>
                <a:spcPts val="0"/>
              </a:spcBef>
              <a:spcAft>
                <a:spcPts val="0"/>
              </a:spcAft>
              <a:buNone/>
            </a:pPr>
            <a:r>
              <a:t/>
            </a:r>
            <a:endParaRPr>
              <a:solidFill>
                <a:srgbClr val="000000"/>
              </a:solidFill>
            </a:endParaRPr>
          </a:p>
        </p:txBody>
      </p:sp>
      <p:sp>
        <p:nvSpPr>
          <p:cNvPr id="300" name="Google Shape;300;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Replacing Interfaces</a:t>
            </a:r>
            <a:endParaRPr/>
          </a:p>
        </p:txBody>
      </p:sp>
      <p:sp>
        <p:nvSpPr>
          <p:cNvPr id="306" name="Google Shape;306;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0000"/>
              </a:buClr>
              <a:buSzPts val="3000"/>
              <a:buChar char="●"/>
            </a:pPr>
            <a:r>
              <a:rPr lang="en">
                <a:solidFill>
                  <a:srgbClr val="000000"/>
                </a:solidFill>
              </a:rPr>
              <a:t>Scaffolding can be complex - can replace any portion of the system.</a:t>
            </a:r>
            <a:endParaRPr>
              <a:solidFill>
                <a:srgbClr val="000000"/>
              </a:solidFill>
            </a:endParaRPr>
          </a:p>
          <a:p>
            <a:pPr indent="-419100" lvl="0" marL="457200" rtl="0" algn="l">
              <a:spcBef>
                <a:spcPts val="0"/>
              </a:spcBef>
              <a:spcAft>
                <a:spcPts val="0"/>
              </a:spcAft>
              <a:buClr>
                <a:srgbClr val="000000"/>
              </a:buClr>
              <a:buSzPts val="3000"/>
              <a:buChar char="●"/>
            </a:pPr>
            <a:r>
              <a:rPr lang="en">
                <a:solidFill>
                  <a:srgbClr val="000000"/>
                </a:solidFill>
              </a:rPr>
              <a:t>If an interface does not allow control or observability - write scaffolding to replace it.</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Allow inspection of previously-private variables.</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Replace a GUI with a machine-usable interface.</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May be useful after testing.</a:t>
            </a:r>
            <a:endParaRPr>
              <a:solidFill>
                <a:srgbClr val="000000"/>
              </a:solidFill>
            </a:endParaRPr>
          </a:p>
          <a:p>
            <a:pPr indent="-381000" lvl="2" marL="1371600" rtl="0" algn="l">
              <a:spcBef>
                <a:spcPts val="0"/>
              </a:spcBef>
              <a:spcAft>
                <a:spcPts val="0"/>
              </a:spcAft>
              <a:buClr>
                <a:srgbClr val="000000"/>
              </a:buClr>
              <a:buSzPts val="2400"/>
              <a:buChar char="■"/>
            </a:pPr>
            <a:r>
              <a:rPr lang="en">
                <a:solidFill>
                  <a:srgbClr val="000000"/>
                </a:solidFill>
              </a:rPr>
              <a:t>Expose a command-line interface for scripting.</a:t>
            </a:r>
            <a:endParaRPr>
              <a:solidFill>
                <a:srgbClr val="000000"/>
              </a:solidFill>
            </a:endParaRPr>
          </a:p>
          <a:p>
            <a:pPr indent="0" lvl="0" marL="0" marR="0" rtl="0" algn="l">
              <a:lnSpc>
                <a:spcPct val="120000"/>
              </a:lnSpc>
              <a:spcBef>
                <a:spcPts val="0"/>
              </a:spcBef>
              <a:spcAft>
                <a:spcPts val="0"/>
              </a:spcAft>
              <a:buNone/>
            </a:pPr>
            <a:r>
              <a:t/>
            </a:r>
            <a:endParaRPr>
              <a:solidFill>
                <a:srgbClr val="000000"/>
              </a:solidFill>
            </a:endParaRPr>
          </a:p>
        </p:txBody>
      </p:sp>
      <p:sp>
        <p:nvSpPr>
          <p:cNvPr id="307" name="Google Shape;307;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Generic vs Specific Scaffolding</a:t>
            </a:r>
            <a:endParaRPr/>
          </a:p>
        </p:txBody>
      </p:sp>
      <p:sp>
        <p:nvSpPr>
          <p:cNvPr id="313" name="Google Shape;313;p4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0000"/>
              </a:buClr>
              <a:buSzPts val="3000"/>
              <a:buChar char="●"/>
            </a:pPr>
            <a:r>
              <a:rPr lang="en">
                <a:solidFill>
                  <a:srgbClr val="000000"/>
                </a:solidFill>
              </a:rPr>
              <a:t>Simplest driver - one that runs a single specific test case.</a:t>
            </a:r>
            <a:endParaRPr>
              <a:solidFill>
                <a:srgbClr val="000000"/>
              </a:solidFill>
            </a:endParaRPr>
          </a:p>
          <a:p>
            <a:pPr indent="-419100" lvl="0" marL="457200" rtl="0" algn="l">
              <a:spcBef>
                <a:spcPts val="0"/>
              </a:spcBef>
              <a:spcAft>
                <a:spcPts val="0"/>
              </a:spcAft>
              <a:buClr>
                <a:srgbClr val="000000"/>
              </a:buClr>
              <a:buSzPts val="3000"/>
              <a:buChar char="●"/>
            </a:pPr>
            <a:r>
              <a:rPr lang="en">
                <a:solidFill>
                  <a:srgbClr val="000000"/>
                </a:solidFill>
              </a:rPr>
              <a:t>More complex:</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Common scaffolding for a set of similar tests cases, </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Scaffolding that can run multiple test suites for the same software (i.e., load a spreadsheet of inputs and run then).</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Scaffolding that can vary a number of parameters (product family, OS, language).</a:t>
            </a:r>
            <a:endParaRPr>
              <a:solidFill>
                <a:srgbClr val="000000"/>
              </a:solidFill>
            </a:endParaRPr>
          </a:p>
          <a:p>
            <a:pPr indent="-419100" lvl="0" marL="457200" rtl="0" algn="l">
              <a:spcBef>
                <a:spcPts val="0"/>
              </a:spcBef>
              <a:spcAft>
                <a:spcPts val="0"/>
              </a:spcAft>
              <a:buClr>
                <a:srgbClr val="000000"/>
              </a:buClr>
              <a:buSzPts val="3000"/>
              <a:buChar char="●"/>
            </a:pPr>
            <a:r>
              <a:rPr lang="en">
                <a:solidFill>
                  <a:srgbClr val="000000"/>
                </a:solidFill>
              </a:rPr>
              <a:t>Balance of quality, scope, and cost. </a:t>
            </a:r>
            <a:endParaRPr>
              <a:solidFill>
                <a:srgbClr val="000000"/>
              </a:solidFill>
            </a:endParaRPr>
          </a:p>
          <a:p>
            <a:pPr indent="0" lvl="0" marL="0" marR="0" rtl="0" algn="l">
              <a:lnSpc>
                <a:spcPct val="120000"/>
              </a:lnSpc>
              <a:spcBef>
                <a:spcPts val="0"/>
              </a:spcBef>
              <a:spcAft>
                <a:spcPts val="0"/>
              </a:spcAft>
              <a:buNone/>
            </a:pPr>
            <a:r>
              <a:t/>
            </a:r>
            <a:endParaRPr>
              <a:solidFill>
                <a:srgbClr val="000000"/>
              </a:solidFill>
            </a:endParaRPr>
          </a:p>
        </p:txBody>
      </p:sp>
      <p:sp>
        <p:nvSpPr>
          <p:cNvPr id="314" name="Google Shape;314;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 Mocking</a:t>
            </a:r>
            <a:endParaRPr/>
          </a:p>
        </p:txBody>
      </p:sp>
      <p:sp>
        <p:nvSpPr>
          <p:cNvPr id="320" name="Google Shape;320;p42"/>
          <p:cNvSpPr txBox="1"/>
          <p:nvPr>
            <p:ph idx="1" type="body"/>
          </p:nvPr>
        </p:nvSpPr>
        <p:spPr>
          <a:xfrm>
            <a:off x="457200" y="1600200"/>
            <a:ext cx="43968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Components may depend on other, unfinished (or untested) components. You can </a:t>
            </a:r>
            <a:r>
              <a:rPr b="1" lang="en" sz="2400"/>
              <a:t>mock </a:t>
            </a:r>
            <a:r>
              <a:rPr lang="en" sz="2400"/>
              <a:t>those components.</a:t>
            </a:r>
            <a:endParaRPr sz="2400"/>
          </a:p>
          <a:p>
            <a:pPr indent="-381000" lvl="0" marL="457200" marR="0" rtl="0" algn="l">
              <a:lnSpc>
                <a:spcPct val="100000"/>
              </a:lnSpc>
              <a:spcBef>
                <a:spcPts val="600"/>
              </a:spcBef>
              <a:spcAft>
                <a:spcPts val="0"/>
              </a:spcAft>
              <a:buSzPts val="2400"/>
              <a:buChar char="●"/>
            </a:pPr>
            <a:r>
              <a:rPr lang="en" sz="2400"/>
              <a:t>Mock objects have the same interface as the real component, but are hand-created to simulate the real component.</a:t>
            </a:r>
            <a:endParaRPr sz="2400"/>
          </a:p>
          <a:p>
            <a:pPr indent="-381000" lvl="0" marL="457200" rtl="0" algn="l">
              <a:spcBef>
                <a:spcPts val="0"/>
              </a:spcBef>
              <a:spcAft>
                <a:spcPts val="0"/>
              </a:spcAft>
              <a:buSzPts val="2400"/>
              <a:buChar char="●"/>
            </a:pPr>
            <a:r>
              <a:rPr lang="en" sz="2400"/>
              <a:t>Can also be used to simulate abnormal operation or rare events.</a:t>
            </a:r>
            <a:endParaRPr sz="2400"/>
          </a:p>
        </p:txBody>
      </p:sp>
      <p:sp>
        <p:nvSpPr>
          <p:cNvPr id="321" name="Google Shape;321;p42"/>
          <p:cNvSpPr/>
          <p:nvPr/>
        </p:nvSpPr>
        <p:spPr>
          <a:xfrm>
            <a:off x="4784850" y="1831675"/>
            <a:ext cx="1899600" cy="1949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WeatherData</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temperature</a:t>
            </a:r>
            <a:endParaRPr sz="1200"/>
          </a:p>
          <a:p>
            <a:pPr indent="0" lvl="0" marL="0" rtl="0" algn="l">
              <a:spcBef>
                <a:spcPts val="0"/>
              </a:spcBef>
              <a:spcAft>
                <a:spcPts val="0"/>
              </a:spcAft>
              <a:buNone/>
            </a:pPr>
            <a:r>
              <a:rPr lang="en" sz="1200"/>
              <a:t>windSpeed</a:t>
            </a:r>
            <a:endParaRPr sz="1200"/>
          </a:p>
          <a:p>
            <a:pPr indent="0" lvl="0" marL="0" rtl="0" algn="l">
              <a:spcBef>
                <a:spcPts val="0"/>
              </a:spcBef>
              <a:spcAft>
                <a:spcPts val="0"/>
              </a:spcAft>
              <a:buNone/>
            </a:pPr>
            <a:r>
              <a:rPr lang="en" sz="1200"/>
              <a:t>windDirection</a:t>
            </a:r>
            <a:endParaRPr sz="1200"/>
          </a:p>
          <a:p>
            <a:pPr indent="0" lvl="0" marL="0" rtl="0" algn="l">
              <a:spcBef>
                <a:spcPts val="0"/>
              </a:spcBef>
              <a:spcAft>
                <a:spcPts val="0"/>
              </a:spcAft>
              <a:buNone/>
            </a:pPr>
            <a:r>
              <a:rPr lang="en" sz="1200"/>
              <a:t>pressure</a:t>
            </a:r>
            <a:endParaRPr sz="1200"/>
          </a:p>
          <a:p>
            <a:pPr indent="0" lvl="0" marL="0" rtl="0" algn="l">
              <a:spcBef>
                <a:spcPts val="0"/>
              </a:spcBef>
              <a:spcAft>
                <a:spcPts val="0"/>
              </a:spcAft>
              <a:buNone/>
            </a:pPr>
            <a:r>
              <a:rPr lang="en" sz="1200"/>
              <a:t>lastReadingTime</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collect(Instrument)</a:t>
            </a:r>
            <a:endParaRPr sz="1200"/>
          </a:p>
          <a:p>
            <a:pPr indent="0" lvl="0" marL="0" rtl="0" algn="l">
              <a:spcBef>
                <a:spcPts val="0"/>
              </a:spcBef>
              <a:spcAft>
                <a:spcPts val="0"/>
              </a:spcAft>
              <a:buNone/>
            </a:pPr>
            <a:r>
              <a:rPr lang="en" sz="1200"/>
              <a:t>summarize(Time)</a:t>
            </a:r>
            <a:endParaRPr sz="1200"/>
          </a:p>
        </p:txBody>
      </p:sp>
      <p:cxnSp>
        <p:nvCxnSpPr>
          <p:cNvPr id="322" name="Google Shape;322;p42"/>
          <p:cNvCxnSpPr/>
          <p:nvPr/>
        </p:nvCxnSpPr>
        <p:spPr>
          <a:xfrm>
            <a:off x="4784850" y="2196625"/>
            <a:ext cx="1899600" cy="0"/>
          </a:xfrm>
          <a:prstGeom prst="straightConnector1">
            <a:avLst/>
          </a:prstGeom>
          <a:noFill/>
          <a:ln cap="flat" cmpd="sng" w="19050">
            <a:solidFill>
              <a:srgbClr val="2388DB"/>
            </a:solidFill>
            <a:prstDash val="solid"/>
            <a:round/>
            <a:headEnd len="med" w="med" type="none"/>
            <a:tailEnd len="med" w="med" type="none"/>
          </a:ln>
        </p:spPr>
      </p:cxnSp>
      <p:cxnSp>
        <p:nvCxnSpPr>
          <p:cNvPr id="323" name="Google Shape;323;p42"/>
          <p:cNvCxnSpPr/>
          <p:nvPr/>
        </p:nvCxnSpPr>
        <p:spPr>
          <a:xfrm>
            <a:off x="4784850" y="3236300"/>
            <a:ext cx="1899600" cy="0"/>
          </a:xfrm>
          <a:prstGeom prst="straightConnector1">
            <a:avLst/>
          </a:prstGeom>
          <a:noFill/>
          <a:ln cap="flat" cmpd="sng" w="19050">
            <a:solidFill>
              <a:srgbClr val="2388DB"/>
            </a:solidFill>
            <a:prstDash val="solid"/>
            <a:round/>
            <a:headEnd len="med" w="med" type="none"/>
            <a:tailEnd len="med" w="med" type="none"/>
          </a:ln>
        </p:spPr>
      </p:cxnSp>
      <p:sp>
        <p:nvSpPr>
          <p:cNvPr id="324" name="Google Shape;324;p42"/>
          <p:cNvSpPr/>
          <p:nvPr/>
        </p:nvSpPr>
        <p:spPr>
          <a:xfrm>
            <a:off x="7079325" y="3092000"/>
            <a:ext cx="1346700" cy="1334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Thermometer</a:t>
            </a:r>
            <a:endParaRPr b="1" sz="1200"/>
          </a:p>
          <a:p>
            <a:pPr indent="0" lvl="0" marL="0" rtl="0" algn="l">
              <a:spcBef>
                <a:spcPts val="0"/>
              </a:spcBef>
              <a:spcAft>
                <a:spcPts val="0"/>
              </a:spcAft>
              <a:buNone/>
            </a:pPr>
            <a:r>
              <a:t/>
            </a:r>
            <a:endParaRPr sz="600"/>
          </a:p>
          <a:p>
            <a:pPr indent="0" lvl="0" marL="0" rtl="0" algn="l">
              <a:spcBef>
                <a:spcPts val="0"/>
              </a:spcBef>
              <a:spcAft>
                <a:spcPts val="0"/>
              </a:spcAft>
              <a:buNone/>
            </a:pPr>
            <a:r>
              <a:rPr lang="en" sz="1200"/>
              <a:t>ther_identifier</a:t>
            </a:r>
            <a:endParaRPr sz="1200"/>
          </a:p>
          <a:p>
            <a:pPr indent="0" lvl="0" marL="0" rtl="0" algn="l">
              <a:spcBef>
                <a:spcPts val="0"/>
              </a:spcBef>
              <a:spcAft>
                <a:spcPts val="0"/>
              </a:spcAft>
              <a:buNone/>
            </a:pPr>
            <a:r>
              <a:rPr lang="en" sz="1200"/>
              <a:t>temperature</a:t>
            </a:r>
            <a:endParaRPr sz="1200"/>
          </a:p>
          <a:p>
            <a:pPr indent="0" lvl="0" marL="0" rtl="0" algn="l">
              <a:spcBef>
                <a:spcPts val="0"/>
              </a:spcBef>
              <a:spcAft>
                <a:spcPts val="0"/>
              </a:spcAft>
              <a:buNone/>
            </a:pPr>
            <a:r>
              <a:t/>
            </a:r>
            <a:endParaRPr sz="600"/>
          </a:p>
          <a:p>
            <a:pPr indent="0" lvl="0" marL="0" rtl="0" algn="l">
              <a:spcBef>
                <a:spcPts val="0"/>
              </a:spcBef>
              <a:spcAft>
                <a:spcPts val="0"/>
              </a:spcAft>
              <a:buNone/>
            </a:pPr>
            <a:r>
              <a:rPr lang="en" sz="1200"/>
              <a:t>get()</a:t>
            </a:r>
            <a:endParaRPr sz="1200"/>
          </a:p>
          <a:p>
            <a:pPr indent="0" lvl="0" marL="0" rtl="0" algn="l">
              <a:spcBef>
                <a:spcPts val="0"/>
              </a:spcBef>
              <a:spcAft>
                <a:spcPts val="0"/>
              </a:spcAft>
              <a:buNone/>
            </a:pPr>
            <a:r>
              <a:rPr lang="en" sz="1200"/>
              <a:t>shutdown()</a:t>
            </a:r>
            <a:endParaRPr sz="1200"/>
          </a:p>
          <a:p>
            <a:pPr indent="0" lvl="0" marL="0" rtl="0" algn="l">
              <a:spcBef>
                <a:spcPts val="0"/>
              </a:spcBef>
              <a:spcAft>
                <a:spcPts val="0"/>
              </a:spcAft>
              <a:buNone/>
            </a:pPr>
            <a:r>
              <a:rPr lang="en" sz="1200"/>
              <a:t>restart()</a:t>
            </a:r>
            <a:endParaRPr sz="1200"/>
          </a:p>
        </p:txBody>
      </p:sp>
      <p:cxnSp>
        <p:nvCxnSpPr>
          <p:cNvPr id="325" name="Google Shape;325;p42"/>
          <p:cNvCxnSpPr/>
          <p:nvPr/>
        </p:nvCxnSpPr>
        <p:spPr>
          <a:xfrm>
            <a:off x="7079325" y="3386963"/>
            <a:ext cx="1346700" cy="0"/>
          </a:xfrm>
          <a:prstGeom prst="straightConnector1">
            <a:avLst/>
          </a:prstGeom>
          <a:noFill/>
          <a:ln cap="flat" cmpd="sng" w="19050">
            <a:solidFill>
              <a:srgbClr val="2388DB"/>
            </a:solidFill>
            <a:prstDash val="solid"/>
            <a:round/>
            <a:headEnd len="med" w="med" type="none"/>
            <a:tailEnd len="med" w="med" type="none"/>
          </a:ln>
        </p:spPr>
      </p:cxnSp>
      <p:cxnSp>
        <p:nvCxnSpPr>
          <p:cNvPr id="326" name="Google Shape;326;p42"/>
          <p:cNvCxnSpPr/>
          <p:nvPr/>
        </p:nvCxnSpPr>
        <p:spPr>
          <a:xfrm>
            <a:off x="7079325" y="3816813"/>
            <a:ext cx="1346700" cy="0"/>
          </a:xfrm>
          <a:prstGeom prst="straightConnector1">
            <a:avLst/>
          </a:prstGeom>
          <a:noFill/>
          <a:ln cap="flat" cmpd="sng" w="19050">
            <a:solidFill>
              <a:srgbClr val="2388DB"/>
            </a:solidFill>
            <a:prstDash val="solid"/>
            <a:round/>
            <a:headEnd len="med" w="med" type="none"/>
            <a:tailEnd len="med" w="med" type="none"/>
          </a:ln>
        </p:spPr>
      </p:cxnSp>
      <p:sp>
        <p:nvSpPr>
          <p:cNvPr id="327" name="Google Shape;327;p42"/>
          <p:cNvSpPr/>
          <p:nvPr/>
        </p:nvSpPr>
        <p:spPr>
          <a:xfrm>
            <a:off x="5250275" y="4501775"/>
            <a:ext cx="1742400" cy="13344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Mock_Thermometer</a:t>
            </a:r>
            <a:endParaRPr b="1" sz="1200"/>
          </a:p>
          <a:p>
            <a:pPr indent="0" lvl="0" marL="0" rtl="0" algn="l">
              <a:spcBef>
                <a:spcPts val="0"/>
              </a:spcBef>
              <a:spcAft>
                <a:spcPts val="0"/>
              </a:spcAft>
              <a:buNone/>
            </a:pPr>
            <a:r>
              <a:t/>
            </a:r>
            <a:endParaRPr sz="600"/>
          </a:p>
          <a:p>
            <a:pPr indent="0" lvl="0" marL="0" rtl="0" algn="l">
              <a:spcBef>
                <a:spcPts val="0"/>
              </a:spcBef>
              <a:spcAft>
                <a:spcPts val="0"/>
              </a:spcAft>
              <a:buNone/>
            </a:pPr>
            <a:r>
              <a:rPr lang="en" sz="1200"/>
              <a:t>ther_identifier</a:t>
            </a:r>
            <a:endParaRPr sz="1200"/>
          </a:p>
          <a:p>
            <a:pPr indent="0" lvl="0" marL="0" rtl="0" algn="l">
              <a:spcBef>
                <a:spcPts val="0"/>
              </a:spcBef>
              <a:spcAft>
                <a:spcPts val="0"/>
              </a:spcAft>
              <a:buNone/>
            </a:pPr>
            <a:r>
              <a:rPr lang="en" sz="1200"/>
              <a:t>temperature</a:t>
            </a:r>
            <a:endParaRPr sz="1200"/>
          </a:p>
          <a:p>
            <a:pPr indent="0" lvl="0" marL="0" rtl="0" algn="l">
              <a:spcBef>
                <a:spcPts val="0"/>
              </a:spcBef>
              <a:spcAft>
                <a:spcPts val="0"/>
              </a:spcAft>
              <a:buNone/>
            </a:pPr>
            <a:r>
              <a:t/>
            </a:r>
            <a:endParaRPr sz="600"/>
          </a:p>
          <a:p>
            <a:pPr indent="0" lvl="0" marL="0" rtl="0" algn="l">
              <a:spcBef>
                <a:spcPts val="0"/>
              </a:spcBef>
              <a:spcAft>
                <a:spcPts val="0"/>
              </a:spcAft>
              <a:buNone/>
            </a:pPr>
            <a:r>
              <a:rPr lang="en" sz="1200"/>
              <a:t>get()</a:t>
            </a:r>
            <a:endParaRPr sz="1200"/>
          </a:p>
          <a:p>
            <a:pPr indent="0" lvl="0" marL="0" rtl="0" algn="l">
              <a:spcBef>
                <a:spcPts val="0"/>
              </a:spcBef>
              <a:spcAft>
                <a:spcPts val="0"/>
              </a:spcAft>
              <a:buNone/>
            </a:pPr>
            <a:r>
              <a:rPr lang="en" sz="1200"/>
              <a:t>shutdown()</a:t>
            </a:r>
            <a:endParaRPr sz="1200"/>
          </a:p>
          <a:p>
            <a:pPr indent="0" lvl="0" marL="0" rtl="0" algn="l">
              <a:spcBef>
                <a:spcPts val="0"/>
              </a:spcBef>
              <a:spcAft>
                <a:spcPts val="0"/>
              </a:spcAft>
              <a:buNone/>
            </a:pPr>
            <a:r>
              <a:rPr lang="en" sz="1200"/>
              <a:t>restart()</a:t>
            </a:r>
            <a:endParaRPr sz="1200"/>
          </a:p>
        </p:txBody>
      </p:sp>
      <p:cxnSp>
        <p:nvCxnSpPr>
          <p:cNvPr id="328" name="Google Shape;328;p42"/>
          <p:cNvCxnSpPr/>
          <p:nvPr/>
        </p:nvCxnSpPr>
        <p:spPr>
          <a:xfrm>
            <a:off x="5250275" y="4796738"/>
            <a:ext cx="1742400" cy="0"/>
          </a:xfrm>
          <a:prstGeom prst="straightConnector1">
            <a:avLst/>
          </a:prstGeom>
          <a:noFill/>
          <a:ln cap="flat" cmpd="sng" w="19050">
            <a:solidFill>
              <a:srgbClr val="2388DB"/>
            </a:solidFill>
            <a:prstDash val="solid"/>
            <a:round/>
            <a:headEnd len="med" w="med" type="none"/>
            <a:tailEnd len="med" w="med" type="none"/>
          </a:ln>
        </p:spPr>
      </p:cxnSp>
      <p:cxnSp>
        <p:nvCxnSpPr>
          <p:cNvPr id="329" name="Google Shape;329;p42"/>
          <p:cNvCxnSpPr/>
          <p:nvPr/>
        </p:nvCxnSpPr>
        <p:spPr>
          <a:xfrm>
            <a:off x="5250275" y="5226588"/>
            <a:ext cx="1742400" cy="0"/>
          </a:xfrm>
          <a:prstGeom prst="straightConnector1">
            <a:avLst/>
          </a:prstGeom>
          <a:noFill/>
          <a:ln cap="flat" cmpd="sng" w="19050">
            <a:solidFill>
              <a:srgbClr val="2388DB"/>
            </a:solidFill>
            <a:prstDash val="solid"/>
            <a:round/>
            <a:headEnd len="med" w="med" type="none"/>
            <a:tailEnd len="med" w="med" type="none"/>
          </a:ln>
        </p:spPr>
      </p:cxnSp>
      <p:cxnSp>
        <p:nvCxnSpPr>
          <p:cNvPr id="330" name="Google Shape;330;p42"/>
          <p:cNvCxnSpPr/>
          <p:nvPr/>
        </p:nvCxnSpPr>
        <p:spPr>
          <a:xfrm flipH="1" rot="10800000">
            <a:off x="6684450" y="3006075"/>
            <a:ext cx="1875300" cy="1264800"/>
          </a:xfrm>
          <a:prstGeom prst="straightConnector1">
            <a:avLst/>
          </a:prstGeom>
          <a:noFill/>
          <a:ln cap="flat" cmpd="sng" w="38100">
            <a:solidFill>
              <a:srgbClr val="FF0000"/>
            </a:solidFill>
            <a:prstDash val="solid"/>
            <a:round/>
            <a:headEnd len="med" w="med" type="none"/>
            <a:tailEnd len="med" w="med" type="none"/>
          </a:ln>
        </p:spPr>
      </p:cxnSp>
      <p:cxnSp>
        <p:nvCxnSpPr>
          <p:cNvPr id="331" name="Google Shape;331;p42"/>
          <p:cNvCxnSpPr/>
          <p:nvPr/>
        </p:nvCxnSpPr>
        <p:spPr>
          <a:xfrm>
            <a:off x="4975575" y="3553450"/>
            <a:ext cx="218100" cy="1842600"/>
          </a:xfrm>
          <a:prstGeom prst="straightConnector1">
            <a:avLst/>
          </a:prstGeom>
          <a:noFill/>
          <a:ln cap="flat" cmpd="sng" w="38100">
            <a:solidFill>
              <a:srgbClr val="000000"/>
            </a:solidFill>
            <a:prstDash val="solid"/>
            <a:round/>
            <a:headEnd len="med" w="med" type="none"/>
            <a:tailEnd len="med" w="med" type="triangle"/>
          </a:ln>
        </p:spPr>
      </p:cxnSp>
      <p:sp>
        <p:nvSpPr>
          <p:cNvPr id="332" name="Google Shape;332;p42"/>
          <p:cNvSpPr/>
          <p:nvPr/>
        </p:nvSpPr>
        <p:spPr>
          <a:xfrm>
            <a:off x="6262125" y="5396050"/>
            <a:ext cx="2060700" cy="7986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get(){</a:t>
            </a:r>
            <a:endParaRPr/>
          </a:p>
          <a:p>
            <a:pPr indent="0" lvl="0" marL="0" rtl="0" algn="l">
              <a:spcBef>
                <a:spcPts val="0"/>
              </a:spcBef>
              <a:spcAft>
                <a:spcPts val="0"/>
              </a:spcAft>
              <a:buNone/>
            </a:pPr>
            <a:r>
              <a:rPr lang="en"/>
              <a:t>	return 98;</a:t>
            </a:r>
            <a:endParaRPr/>
          </a:p>
          <a:p>
            <a:pPr indent="0" lvl="0" marL="0" rtl="0" algn="l">
              <a:spcBef>
                <a:spcPts val="0"/>
              </a:spcBef>
              <a:spcAft>
                <a:spcPts val="0"/>
              </a:spcAft>
              <a:buNone/>
            </a:pPr>
            <a:r>
              <a:rPr lang="en"/>
              <a:t>}</a:t>
            </a:r>
            <a:endParaRPr/>
          </a:p>
        </p:txBody>
      </p:sp>
      <p:sp>
        <p:nvSpPr>
          <p:cNvPr id="333" name="Google Shape;333;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sp>
        <p:nvSpPr>
          <p:cNvPr id="338" name="Google Shape;338;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Mocking Example (Mockito)</a:t>
            </a:r>
            <a:endParaRPr/>
          </a:p>
        </p:txBody>
      </p:sp>
      <p:sp>
        <p:nvSpPr>
          <p:cNvPr id="339" name="Google Shape;339;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rgbClr val="000000"/>
              </a:buClr>
              <a:buSzPts val="3000"/>
              <a:buChar char="●"/>
            </a:pPr>
            <a:r>
              <a:rPr lang="en">
                <a:solidFill>
                  <a:srgbClr val="000000"/>
                </a:solidFill>
              </a:rPr>
              <a:t>Declare a mock object:</a:t>
            </a:r>
            <a:br>
              <a:rPr lang="en">
                <a:solidFill>
                  <a:srgbClr val="000000"/>
                </a:solidFill>
              </a:rPr>
            </a:br>
            <a:r>
              <a:rPr lang="en" sz="2200">
                <a:solidFill>
                  <a:srgbClr val="000000"/>
                </a:solidFill>
                <a:latin typeface="Consolas"/>
                <a:ea typeface="Consolas"/>
                <a:cs typeface="Consolas"/>
                <a:sym typeface="Consolas"/>
              </a:rPr>
              <a:t>LinkedList mList = mock(LinkedList.class);</a:t>
            </a:r>
            <a:endParaRPr sz="2200">
              <a:solidFill>
                <a:srgbClr val="000000"/>
              </a:solidFill>
              <a:latin typeface="Consolas"/>
              <a:ea typeface="Consolas"/>
              <a:cs typeface="Consolas"/>
              <a:sym typeface="Consolas"/>
            </a:endParaRPr>
          </a:p>
          <a:p>
            <a:pPr indent="-419100" lvl="0" marL="457200" marR="0" rtl="0" algn="l">
              <a:lnSpc>
                <a:spcPct val="100000"/>
              </a:lnSpc>
              <a:spcBef>
                <a:spcPts val="0"/>
              </a:spcBef>
              <a:spcAft>
                <a:spcPts val="0"/>
              </a:spcAft>
              <a:buClr>
                <a:srgbClr val="000000"/>
              </a:buClr>
              <a:buSzPts val="3000"/>
              <a:buChar char="●"/>
            </a:pPr>
            <a:r>
              <a:rPr lang="en">
                <a:solidFill>
                  <a:srgbClr val="000000"/>
                </a:solidFill>
              </a:rPr>
              <a:t>Specify method behavior:</a:t>
            </a:r>
            <a:br>
              <a:rPr lang="en">
                <a:solidFill>
                  <a:srgbClr val="000000"/>
                </a:solidFill>
              </a:rPr>
            </a:br>
            <a:r>
              <a:rPr lang="en" sz="2200">
                <a:solidFill>
                  <a:srgbClr val="000000"/>
                </a:solidFill>
                <a:latin typeface="Consolas"/>
                <a:ea typeface="Consolas"/>
                <a:cs typeface="Consolas"/>
                <a:sym typeface="Consolas"/>
              </a:rPr>
              <a:t>when(mList.get(0)).thenReturn(“first”);</a:t>
            </a:r>
            <a:endParaRPr sz="2200">
              <a:solidFill>
                <a:srgbClr val="000000"/>
              </a:solidFill>
              <a:latin typeface="Consolas"/>
              <a:ea typeface="Consolas"/>
              <a:cs typeface="Consolas"/>
              <a:sym typeface="Consolas"/>
            </a:endParaRPr>
          </a:p>
          <a:p>
            <a:pPr indent="-381000" lvl="1" marL="914400" rtl="0" algn="l">
              <a:spcBef>
                <a:spcPts val="0"/>
              </a:spcBef>
              <a:spcAft>
                <a:spcPts val="0"/>
              </a:spcAft>
              <a:buSzPts val="2400"/>
              <a:buChar char="○"/>
            </a:pPr>
            <a:r>
              <a:rPr lang="en" sz="2400"/>
              <a:t>Returns “first”: </a:t>
            </a:r>
            <a:r>
              <a:rPr lang="en" sz="2200">
                <a:latin typeface="Consolas"/>
                <a:ea typeface="Consolas"/>
                <a:cs typeface="Consolas"/>
                <a:sym typeface="Consolas"/>
              </a:rPr>
              <a:t>mList.get(0);</a:t>
            </a:r>
            <a:endParaRPr sz="2200">
              <a:latin typeface="Consolas"/>
              <a:ea typeface="Consolas"/>
              <a:cs typeface="Consolas"/>
              <a:sym typeface="Consolas"/>
            </a:endParaRPr>
          </a:p>
          <a:p>
            <a:pPr indent="-381000" lvl="1" marL="914400" rtl="0" algn="l">
              <a:spcBef>
                <a:spcPts val="0"/>
              </a:spcBef>
              <a:spcAft>
                <a:spcPts val="0"/>
              </a:spcAft>
              <a:buSzPts val="2400"/>
              <a:buChar char="○"/>
            </a:pPr>
            <a:r>
              <a:rPr lang="en" sz="2400"/>
              <a:t>Returns null: </a:t>
            </a:r>
            <a:r>
              <a:rPr lang="en" sz="2200">
                <a:latin typeface="Consolas"/>
                <a:ea typeface="Consolas"/>
                <a:cs typeface="Consolas"/>
                <a:sym typeface="Consolas"/>
              </a:rPr>
              <a:t>mList.get(99);</a:t>
            </a:r>
            <a:endParaRPr sz="2200">
              <a:latin typeface="Consolas"/>
              <a:ea typeface="Consolas"/>
              <a:cs typeface="Consolas"/>
              <a:sym typeface="Consolas"/>
            </a:endParaRPr>
          </a:p>
          <a:p>
            <a:pPr indent="-381000" lvl="2" marL="1371600" rtl="0" algn="l">
              <a:spcBef>
                <a:spcPts val="0"/>
              </a:spcBef>
              <a:spcAft>
                <a:spcPts val="0"/>
              </a:spcAft>
              <a:buSzPts val="2400"/>
              <a:buChar char="■"/>
            </a:pPr>
            <a:r>
              <a:rPr lang="en" sz="2400"/>
              <a:t>Because behavior for “99” is not specified.</a:t>
            </a:r>
            <a:endParaRPr sz="2200">
              <a:solidFill>
                <a:srgbClr val="000000"/>
              </a:solidFill>
              <a:latin typeface="Consolas"/>
              <a:ea typeface="Consolas"/>
              <a:cs typeface="Consolas"/>
              <a:sym typeface="Consolas"/>
            </a:endParaRPr>
          </a:p>
          <a:p>
            <a:pPr indent="457200" lvl="0" marL="0" rtl="0" algn="l">
              <a:spcBef>
                <a:spcPts val="600"/>
              </a:spcBef>
              <a:spcAft>
                <a:spcPts val="0"/>
              </a:spcAft>
              <a:buNone/>
            </a:pPr>
            <a:r>
              <a:rPr lang="en" sz="2200">
                <a:solidFill>
                  <a:srgbClr val="000000"/>
                </a:solidFill>
                <a:latin typeface="Consolas"/>
                <a:ea typeface="Consolas"/>
                <a:cs typeface="Consolas"/>
                <a:sym typeface="Consolas"/>
              </a:rPr>
              <a:t>when(mList.get(anyInt()).thenReturn(“element”);</a:t>
            </a:r>
            <a:endParaRPr>
              <a:solidFill>
                <a:srgbClr val="000000"/>
              </a:solidFill>
            </a:endParaRPr>
          </a:p>
          <a:p>
            <a:pPr indent="-381000" lvl="1" marL="914400" marR="0" rtl="0" algn="l">
              <a:lnSpc>
                <a:spcPct val="100000"/>
              </a:lnSpc>
              <a:spcBef>
                <a:spcPts val="600"/>
              </a:spcBef>
              <a:spcAft>
                <a:spcPts val="0"/>
              </a:spcAft>
              <a:buClr>
                <a:srgbClr val="000000"/>
              </a:buClr>
              <a:buSzPts val="2400"/>
              <a:buFont typeface="Arial"/>
              <a:buChar char="○"/>
            </a:pPr>
            <a:r>
              <a:rPr lang="en" sz="2200">
                <a:latin typeface="Consolas"/>
                <a:ea typeface="Consolas"/>
                <a:cs typeface="Consolas"/>
                <a:sym typeface="Consolas"/>
              </a:rPr>
              <a:t>mList.get(0), mList.get(99) </a:t>
            </a:r>
            <a:r>
              <a:rPr lang="en">
                <a:solidFill>
                  <a:srgbClr val="000000"/>
                </a:solidFill>
              </a:rPr>
              <a:t>both return “element”, as all input are specified.</a:t>
            </a:r>
            <a:br>
              <a:rPr lang="en">
                <a:solidFill>
                  <a:srgbClr val="000000"/>
                </a:solidFill>
              </a:rPr>
            </a:br>
            <a:endParaRPr>
              <a:solidFill>
                <a:srgbClr val="000000"/>
              </a:solidFill>
            </a:endParaRPr>
          </a:p>
          <a:p>
            <a:pPr indent="0" lvl="0" marL="0" marR="0" rtl="0" algn="l">
              <a:lnSpc>
                <a:spcPct val="120000"/>
              </a:lnSpc>
              <a:spcBef>
                <a:spcPts val="0"/>
              </a:spcBef>
              <a:spcAft>
                <a:spcPts val="0"/>
              </a:spcAft>
              <a:buNone/>
            </a:pPr>
            <a:r>
              <a:t/>
            </a:r>
            <a:endParaRPr>
              <a:solidFill>
                <a:srgbClr val="000000"/>
              </a:solidFill>
            </a:endParaRPr>
          </a:p>
        </p:txBody>
      </p:sp>
      <p:sp>
        <p:nvSpPr>
          <p:cNvPr id="340" name="Google Shape;340;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Mocking Within a Test</a:t>
            </a:r>
            <a:endParaRPr/>
          </a:p>
        </p:txBody>
      </p:sp>
      <p:sp>
        <p:nvSpPr>
          <p:cNvPr id="346" name="Google Shape;346;p4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solidFill>
                  <a:srgbClr val="000000"/>
                </a:solidFill>
                <a:latin typeface="Consolas"/>
                <a:ea typeface="Consolas"/>
                <a:cs typeface="Consolas"/>
                <a:sym typeface="Consolas"/>
              </a:rPr>
              <a:t>@test</a:t>
            </a:r>
            <a:endParaRPr sz="2400">
              <a:solidFill>
                <a:srgbClr val="000000"/>
              </a:solidFill>
              <a:latin typeface="Consolas"/>
              <a:ea typeface="Consolas"/>
              <a:cs typeface="Consolas"/>
              <a:sym typeface="Consolas"/>
            </a:endParaRPr>
          </a:p>
          <a:p>
            <a:pPr indent="0" lvl="0" marL="0" marR="0" rtl="0" algn="l">
              <a:lnSpc>
                <a:spcPct val="100000"/>
              </a:lnSpc>
              <a:spcBef>
                <a:spcPts val="600"/>
              </a:spcBef>
              <a:spcAft>
                <a:spcPts val="0"/>
              </a:spcAft>
              <a:buNone/>
            </a:pPr>
            <a:r>
              <a:rPr lang="en" sz="2400">
                <a:solidFill>
                  <a:srgbClr val="000000"/>
                </a:solidFill>
                <a:latin typeface="Consolas"/>
                <a:ea typeface="Consolas"/>
                <a:cs typeface="Consolas"/>
                <a:sym typeface="Consolas"/>
              </a:rPr>
              <a:t>public void temperatureTest(){</a:t>
            </a:r>
            <a:endParaRPr sz="2400">
              <a:solidFill>
                <a:srgbClr val="000000"/>
              </a:solidFill>
              <a:latin typeface="Consolas"/>
              <a:ea typeface="Consolas"/>
              <a:cs typeface="Consolas"/>
              <a:sym typeface="Consolas"/>
            </a:endParaRPr>
          </a:p>
          <a:p>
            <a:pPr indent="0" lvl="0" marL="0" marR="0" rtl="0" algn="l">
              <a:lnSpc>
                <a:spcPct val="100000"/>
              </a:lnSpc>
              <a:spcBef>
                <a:spcPts val="600"/>
              </a:spcBef>
              <a:spcAft>
                <a:spcPts val="0"/>
              </a:spcAft>
              <a:buNone/>
            </a:pPr>
            <a:r>
              <a:rPr lang="en" sz="2400">
                <a:solidFill>
                  <a:srgbClr val="000000"/>
                </a:solidFill>
                <a:latin typeface="Consolas"/>
                <a:ea typeface="Consolas"/>
                <a:cs typeface="Consolas"/>
                <a:sym typeface="Consolas"/>
              </a:rPr>
              <a:t>    Thermometer mockTherm = </a:t>
            </a:r>
            <a:br>
              <a:rPr lang="en" sz="2400">
                <a:solidFill>
                  <a:srgbClr val="000000"/>
                </a:solidFill>
                <a:latin typeface="Consolas"/>
                <a:ea typeface="Consolas"/>
                <a:cs typeface="Consolas"/>
                <a:sym typeface="Consolas"/>
              </a:rPr>
            </a:br>
            <a:r>
              <a:rPr lang="en" sz="2400">
                <a:solidFill>
                  <a:srgbClr val="000000"/>
                </a:solidFill>
                <a:latin typeface="Consolas"/>
                <a:ea typeface="Consolas"/>
                <a:cs typeface="Consolas"/>
                <a:sym typeface="Consolas"/>
              </a:rPr>
              <a:t>                mock(Thermometer.class);</a:t>
            </a:r>
            <a:endParaRPr sz="2400">
              <a:solidFill>
                <a:srgbClr val="000000"/>
              </a:solidFill>
              <a:latin typeface="Consolas"/>
              <a:ea typeface="Consolas"/>
              <a:cs typeface="Consolas"/>
              <a:sym typeface="Consolas"/>
            </a:endParaRPr>
          </a:p>
          <a:p>
            <a:pPr indent="0" lvl="0" marL="0" marR="0" rtl="0" algn="l">
              <a:lnSpc>
                <a:spcPct val="100000"/>
              </a:lnSpc>
              <a:spcBef>
                <a:spcPts val="600"/>
              </a:spcBef>
              <a:spcAft>
                <a:spcPts val="0"/>
              </a:spcAft>
              <a:buNone/>
            </a:pPr>
            <a:r>
              <a:rPr lang="en" sz="2400">
                <a:solidFill>
                  <a:srgbClr val="000000"/>
                </a:solidFill>
                <a:latin typeface="Consolas"/>
                <a:ea typeface="Consolas"/>
                <a:cs typeface="Consolas"/>
                <a:sym typeface="Consolas"/>
              </a:rPr>
              <a:t>    when(mockTherm.get()).thenReturn(98);</a:t>
            </a:r>
            <a:endParaRPr sz="2400">
              <a:solidFill>
                <a:srgbClr val="000000"/>
              </a:solidFill>
              <a:latin typeface="Consolas"/>
              <a:ea typeface="Consolas"/>
              <a:cs typeface="Consolas"/>
              <a:sym typeface="Consolas"/>
            </a:endParaRPr>
          </a:p>
          <a:p>
            <a:pPr indent="0" lvl="0" marL="0" marR="0" rtl="0" algn="l">
              <a:lnSpc>
                <a:spcPct val="100000"/>
              </a:lnSpc>
              <a:spcBef>
                <a:spcPts val="600"/>
              </a:spcBef>
              <a:spcAft>
                <a:spcPts val="0"/>
              </a:spcAft>
              <a:buNone/>
            </a:pPr>
            <a:r>
              <a:rPr lang="en" sz="2400">
                <a:solidFill>
                  <a:srgbClr val="000000"/>
                </a:solidFill>
                <a:latin typeface="Consolas"/>
                <a:ea typeface="Consolas"/>
                <a:cs typeface="Consolas"/>
                <a:sym typeface="Consolas"/>
              </a:rPr>
              <a:t>    WeatherData wData = new WeatherData();</a:t>
            </a:r>
            <a:endParaRPr sz="2400">
              <a:solidFill>
                <a:srgbClr val="000000"/>
              </a:solidFill>
              <a:latin typeface="Consolas"/>
              <a:ea typeface="Consolas"/>
              <a:cs typeface="Consolas"/>
              <a:sym typeface="Consolas"/>
            </a:endParaRPr>
          </a:p>
          <a:p>
            <a:pPr indent="0" lvl="0" marL="0" marR="0" rtl="0" algn="l">
              <a:lnSpc>
                <a:spcPct val="100000"/>
              </a:lnSpc>
              <a:spcBef>
                <a:spcPts val="600"/>
              </a:spcBef>
              <a:spcAft>
                <a:spcPts val="0"/>
              </a:spcAft>
              <a:buNone/>
            </a:pPr>
            <a:r>
              <a:rPr lang="en" sz="2400">
                <a:solidFill>
                  <a:srgbClr val="000000"/>
                </a:solidFill>
                <a:latin typeface="Consolas"/>
                <a:ea typeface="Consolas"/>
                <a:cs typeface="Consolas"/>
                <a:sym typeface="Consolas"/>
              </a:rPr>
              <a:t>    wData.collect(mockTherm);</a:t>
            </a:r>
            <a:endParaRPr sz="2400">
              <a:solidFill>
                <a:srgbClr val="000000"/>
              </a:solidFill>
              <a:latin typeface="Consolas"/>
              <a:ea typeface="Consolas"/>
              <a:cs typeface="Consolas"/>
              <a:sym typeface="Consolas"/>
            </a:endParaRPr>
          </a:p>
          <a:p>
            <a:pPr indent="0" lvl="0" marL="0" marR="0" rtl="0" algn="l">
              <a:lnSpc>
                <a:spcPct val="100000"/>
              </a:lnSpc>
              <a:spcBef>
                <a:spcPts val="600"/>
              </a:spcBef>
              <a:spcAft>
                <a:spcPts val="0"/>
              </a:spcAft>
              <a:buNone/>
            </a:pPr>
            <a:r>
              <a:rPr lang="en" sz="2400">
                <a:solidFill>
                  <a:srgbClr val="000000"/>
                </a:solidFill>
                <a:latin typeface="Consolas"/>
                <a:ea typeface="Consolas"/>
                <a:cs typeface="Consolas"/>
                <a:sym typeface="Consolas"/>
              </a:rPr>
              <a:t>    assertEquals(98,wData.temperature);</a:t>
            </a:r>
            <a:endParaRPr sz="2400">
              <a:solidFill>
                <a:srgbClr val="000000"/>
              </a:solidFill>
              <a:latin typeface="Consolas"/>
              <a:ea typeface="Consolas"/>
              <a:cs typeface="Consolas"/>
              <a:sym typeface="Consolas"/>
            </a:endParaRPr>
          </a:p>
          <a:p>
            <a:pPr indent="0" lvl="0" marL="0" marR="0" rtl="0" algn="l">
              <a:lnSpc>
                <a:spcPct val="100000"/>
              </a:lnSpc>
              <a:spcBef>
                <a:spcPts val="600"/>
              </a:spcBef>
              <a:spcAft>
                <a:spcPts val="0"/>
              </a:spcAft>
              <a:buNone/>
            </a:pPr>
            <a:r>
              <a:rPr lang="en" sz="2400">
                <a:solidFill>
                  <a:srgbClr val="000000"/>
                </a:solidFill>
                <a:latin typeface="Consolas"/>
                <a:ea typeface="Consolas"/>
                <a:cs typeface="Consolas"/>
                <a:sym typeface="Consolas"/>
              </a:rPr>
              <a:t>}</a:t>
            </a:r>
            <a:br>
              <a:rPr lang="en">
                <a:solidFill>
                  <a:srgbClr val="000000"/>
                </a:solidFill>
              </a:rPr>
            </a:br>
            <a:endParaRPr>
              <a:solidFill>
                <a:srgbClr val="000000"/>
              </a:solidFill>
            </a:endParaRPr>
          </a:p>
          <a:p>
            <a:pPr indent="0" lvl="0" marL="0" marR="0" rtl="0" algn="l">
              <a:lnSpc>
                <a:spcPct val="120000"/>
              </a:lnSpc>
              <a:spcBef>
                <a:spcPts val="0"/>
              </a:spcBef>
              <a:spcAft>
                <a:spcPts val="0"/>
              </a:spcAft>
              <a:buNone/>
            </a:pPr>
            <a:r>
              <a:t/>
            </a:r>
            <a:endParaRPr>
              <a:solidFill>
                <a:srgbClr val="000000"/>
              </a:solidFill>
            </a:endParaRPr>
          </a:p>
        </p:txBody>
      </p:sp>
      <p:sp>
        <p:nvSpPr>
          <p:cNvPr id="347" name="Google Shape;347;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1" name="Shape 351"/>
        <p:cNvGrpSpPr/>
        <p:nvPr/>
      </p:nvGrpSpPr>
      <p:grpSpPr>
        <a:xfrm>
          <a:off x="0" y="0"/>
          <a:ext cx="0" cy="0"/>
          <a:chOff x="0" y="0"/>
          <a:chExt cx="0" cy="0"/>
        </a:xfrm>
      </p:grpSpPr>
      <p:sp>
        <p:nvSpPr>
          <p:cNvPr id="352" name="Google Shape;352;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Have Learned</a:t>
            </a:r>
            <a:endParaRPr/>
          </a:p>
        </p:txBody>
      </p:sp>
      <p:sp>
        <p:nvSpPr>
          <p:cNvPr id="353" name="Google Shape;353;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0"/>
              </a:spcBef>
              <a:spcAft>
                <a:spcPts val="0"/>
              </a:spcAft>
              <a:buSzPts val="3000"/>
              <a:buChar char="●"/>
            </a:pPr>
            <a:r>
              <a:rPr lang="en"/>
              <a:t>Test automation can be used to lower the cost and improve the quality of testing.</a:t>
            </a:r>
            <a:endParaRPr/>
          </a:p>
          <a:p>
            <a:pPr indent="-419100" lvl="0" marL="457200" marR="0" rtl="0" algn="l">
              <a:lnSpc>
                <a:spcPct val="100000"/>
              </a:lnSpc>
              <a:spcBef>
                <a:spcPts val="0"/>
              </a:spcBef>
              <a:spcAft>
                <a:spcPts val="0"/>
              </a:spcAft>
              <a:buSzPts val="3000"/>
              <a:buChar char="●"/>
            </a:pPr>
            <a:r>
              <a:rPr lang="en"/>
              <a:t>Automation involves creating drivers, harnesses, stubs, and oracles.</a:t>
            </a:r>
            <a:endParaRPr/>
          </a:p>
          <a:p>
            <a:pPr indent="-419100" lvl="0" marL="457200" marR="0" rtl="0" algn="l">
              <a:lnSpc>
                <a:spcPct val="100000"/>
              </a:lnSpc>
              <a:spcBef>
                <a:spcPts val="0"/>
              </a:spcBef>
              <a:spcAft>
                <a:spcPts val="0"/>
              </a:spcAft>
              <a:buSzPts val="3000"/>
              <a:buChar char="●"/>
            </a:pPr>
            <a:r>
              <a:rPr lang="en"/>
              <a:t>Test cases are often written in unit testing frameworks, as executable pieces of code.</a:t>
            </a:r>
            <a:endParaRPr/>
          </a:p>
          <a:p>
            <a:pPr indent="-381000" lvl="1" marL="914400" marR="0" rtl="0" algn="l">
              <a:lnSpc>
                <a:spcPct val="100000"/>
              </a:lnSpc>
              <a:spcBef>
                <a:spcPts val="0"/>
              </a:spcBef>
              <a:spcAft>
                <a:spcPts val="0"/>
              </a:spcAft>
              <a:buSzPts val="2400"/>
              <a:buChar char="○"/>
            </a:pPr>
            <a:r>
              <a:rPr lang="en"/>
              <a:t>Assertions allow deep examination of program output for failures.</a:t>
            </a:r>
            <a:endParaRPr/>
          </a:p>
        </p:txBody>
      </p:sp>
      <p:sp>
        <p:nvSpPr>
          <p:cNvPr id="354" name="Google Shape;354;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8" name="Shape 358"/>
        <p:cNvGrpSpPr/>
        <p:nvPr/>
      </p:nvGrpSpPr>
      <p:grpSpPr>
        <a:xfrm>
          <a:off x="0" y="0"/>
          <a:ext cx="0" cy="0"/>
          <a:chOff x="0" y="0"/>
          <a:chExt cx="0" cy="0"/>
        </a:xfrm>
      </p:grpSpPr>
      <p:sp>
        <p:nvSpPr>
          <p:cNvPr id="359" name="Google Shape;359;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360" name="Google Shape;360;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20000"/>
              </a:lnSpc>
              <a:spcBef>
                <a:spcPts val="0"/>
              </a:spcBef>
              <a:spcAft>
                <a:spcPts val="0"/>
              </a:spcAft>
              <a:buClr>
                <a:schemeClr val="dk1"/>
              </a:buClr>
              <a:buSzPts val="3000"/>
              <a:buFont typeface="Arial"/>
              <a:buChar char="●"/>
            </a:pPr>
            <a:r>
              <a:rPr lang="en"/>
              <a:t>Build Systems and Continuous Integration</a:t>
            </a:r>
            <a:endParaRPr/>
          </a:p>
          <a:p>
            <a:pPr indent="-381000" lvl="1" marL="914400" marR="0" rtl="0" algn="l">
              <a:lnSpc>
                <a:spcPct val="120000"/>
              </a:lnSpc>
              <a:spcBef>
                <a:spcPts val="0"/>
              </a:spcBef>
              <a:spcAft>
                <a:spcPts val="0"/>
              </a:spcAft>
              <a:buSzPts val="2400"/>
              <a:buChar char="○"/>
            </a:pPr>
            <a:r>
              <a:rPr lang="en"/>
              <a:t>Ensuring your system can be compiled, tested, and deployed on command.</a:t>
            </a:r>
            <a:endParaRPr/>
          </a:p>
          <a:p>
            <a:pPr indent="0" lvl="0" marL="0" marR="0" rtl="0" algn="l">
              <a:lnSpc>
                <a:spcPct val="120000"/>
              </a:lnSpc>
              <a:spcBef>
                <a:spcPts val="0"/>
              </a:spcBef>
              <a:spcAft>
                <a:spcPts val="0"/>
              </a:spcAft>
              <a:buNone/>
            </a:pPr>
            <a:r>
              <a:t/>
            </a:r>
            <a:endParaRPr/>
          </a:p>
          <a:p>
            <a:pPr indent="-419100" lvl="0" marL="457200" marR="0" rtl="0" algn="l">
              <a:lnSpc>
                <a:spcPct val="120000"/>
              </a:lnSpc>
              <a:spcBef>
                <a:spcPts val="0"/>
              </a:spcBef>
              <a:spcAft>
                <a:spcPts val="0"/>
              </a:spcAft>
              <a:buSzPts val="3000"/>
              <a:buChar char="●"/>
            </a:pPr>
            <a:r>
              <a:rPr lang="en"/>
              <a:t>Assignment 2</a:t>
            </a:r>
            <a:endParaRPr/>
          </a:p>
          <a:p>
            <a:pPr indent="-381000" lvl="1" marL="914400" marR="0" rtl="0" algn="l">
              <a:lnSpc>
                <a:spcPct val="120000"/>
              </a:lnSpc>
              <a:spcBef>
                <a:spcPts val="0"/>
              </a:spcBef>
              <a:spcAft>
                <a:spcPts val="0"/>
              </a:spcAft>
              <a:buSzPts val="2400"/>
              <a:buChar char="○"/>
            </a:pPr>
            <a:r>
              <a:rPr lang="en"/>
              <a:t>Due March 3</a:t>
            </a:r>
            <a:endParaRPr/>
          </a:p>
          <a:p>
            <a:pPr indent="-381000" lvl="1" marL="914400" marR="0" rtl="0" algn="l">
              <a:lnSpc>
                <a:spcPct val="120000"/>
              </a:lnSpc>
              <a:spcBef>
                <a:spcPts val="0"/>
              </a:spcBef>
              <a:spcAft>
                <a:spcPts val="0"/>
              </a:spcAft>
              <a:buSzPts val="2400"/>
              <a:buChar char="○"/>
            </a:pPr>
            <a:r>
              <a:rPr lang="en"/>
              <a:t>Any questions?</a:t>
            </a:r>
            <a:endParaRPr/>
          </a:p>
        </p:txBody>
      </p:sp>
      <p:sp>
        <p:nvSpPr>
          <p:cNvPr id="361" name="Google Shape;361;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Requires Writing Code	</a:t>
            </a:r>
            <a:endParaRPr/>
          </a:p>
        </p:txBody>
      </p:sp>
      <p:sp>
        <p:nvSpPr>
          <p:cNvPr id="71" name="Google Shape;71;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0000"/>
              </a:buClr>
              <a:buSzPts val="3000"/>
              <a:buChar char="●"/>
            </a:pPr>
            <a:r>
              <a:rPr lang="en">
                <a:solidFill>
                  <a:srgbClr val="000000"/>
                </a:solidFill>
              </a:rPr>
              <a:t>Testing cannot wait for the system to be complete.</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The component to be tested must be isolated from the rest of the system, instantiated, and </a:t>
            </a:r>
            <a:r>
              <a:rPr i="1" lang="en">
                <a:solidFill>
                  <a:srgbClr val="000000"/>
                </a:solidFill>
              </a:rPr>
              <a:t>driven </a:t>
            </a:r>
            <a:r>
              <a:rPr lang="en">
                <a:solidFill>
                  <a:srgbClr val="000000"/>
                </a:solidFill>
              </a:rPr>
              <a:t>using method invocations.</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Untested dependencies must be </a:t>
            </a:r>
            <a:r>
              <a:rPr i="1" lang="en">
                <a:solidFill>
                  <a:srgbClr val="000000"/>
                </a:solidFill>
              </a:rPr>
              <a:t>stubbed out</a:t>
            </a:r>
            <a:r>
              <a:rPr lang="en">
                <a:solidFill>
                  <a:srgbClr val="000000"/>
                </a:solidFill>
              </a:rPr>
              <a:t> with reliable substitutions. </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The deployment environment must be simulated by a controllable </a:t>
            </a:r>
            <a:r>
              <a:rPr i="1" lang="en">
                <a:solidFill>
                  <a:srgbClr val="000000"/>
                </a:solidFill>
              </a:rPr>
              <a:t>harness</a:t>
            </a:r>
            <a:r>
              <a:rPr lang="en">
                <a:solidFill>
                  <a:srgbClr val="000000"/>
                </a:solidFill>
              </a:rPr>
              <a:t>.</a:t>
            </a:r>
            <a:endParaRPr>
              <a:solidFill>
                <a:srgbClr val="000000"/>
              </a:solidFill>
            </a:endParaRPr>
          </a:p>
          <a:p>
            <a:pPr indent="0" lvl="0" marL="0" marR="0" rtl="0" algn="l">
              <a:lnSpc>
                <a:spcPct val="120000"/>
              </a:lnSpc>
              <a:spcBef>
                <a:spcPts val="0"/>
              </a:spcBef>
              <a:spcAft>
                <a:spcPts val="0"/>
              </a:spcAft>
              <a:buNone/>
            </a:pPr>
            <a:r>
              <a:t/>
            </a:r>
            <a:endParaRPr/>
          </a:p>
        </p:txBody>
      </p:sp>
      <p:sp>
        <p:nvSpPr>
          <p:cNvPr id="72" name="Google Shape;72;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Scaffolding</a:t>
            </a:r>
            <a:endParaRPr/>
          </a:p>
        </p:txBody>
      </p:sp>
      <p:sp>
        <p:nvSpPr>
          <p:cNvPr id="78" name="Google Shape;78;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rgbClr val="000000"/>
              </a:buClr>
              <a:buSzPts val="1100"/>
              <a:buNone/>
            </a:pPr>
            <a:r>
              <a:rPr b="1" lang="en">
                <a:solidFill>
                  <a:srgbClr val="000000"/>
                </a:solidFill>
              </a:rPr>
              <a:t>Test scaffolding</a:t>
            </a:r>
            <a:r>
              <a:rPr lang="en">
                <a:solidFill>
                  <a:srgbClr val="000000"/>
                </a:solidFill>
              </a:rPr>
              <a:t> is a set of programs written to support test automation.</a:t>
            </a:r>
            <a:endParaRPr>
              <a:solidFill>
                <a:srgbClr val="000000"/>
              </a:solidFill>
            </a:endParaRPr>
          </a:p>
          <a:p>
            <a:pPr indent="-419100" lvl="0" marL="457200" rtl="0" algn="l">
              <a:spcBef>
                <a:spcPts val="600"/>
              </a:spcBef>
              <a:spcAft>
                <a:spcPts val="0"/>
              </a:spcAft>
              <a:buClr>
                <a:srgbClr val="000000"/>
              </a:buClr>
              <a:buSzPts val="3000"/>
              <a:buChar char="●"/>
            </a:pPr>
            <a:r>
              <a:rPr lang="en">
                <a:solidFill>
                  <a:srgbClr val="000000"/>
                </a:solidFill>
              </a:rPr>
              <a:t>Not part of the product</a:t>
            </a:r>
            <a:endParaRPr>
              <a:solidFill>
                <a:srgbClr val="000000"/>
              </a:solidFill>
            </a:endParaRPr>
          </a:p>
          <a:p>
            <a:pPr indent="-419100" lvl="0" marL="457200" rtl="0" algn="l">
              <a:spcBef>
                <a:spcPts val="0"/>
              </a:spcBef>
              <a:spcAft>
                <a:spcPts val="0"/>
              </a:spcAft>
              <a:buClr>
                <a:srgbClr val="000000"/>
              </a:buClr>
              <a:buSzPts val="3000"/>
              <a:buChar char="●"/>
            </a:pPr>
            <a:r>
              <a:rPr lang="en">
                <a:solidFill>
                  <a:srgbClr val="000000"/>
                </a:solidFill>
              </a:rPr>
              <a:t>Often temporary</a:t>
            </a:r>
            <a:endParaRPr>
              <a:solidFill>
                <a:srgbClr val="000000"/>
              </a:solidFill>
            </a:endParaRPr>
          </a:p>
          <a:p>
            <a:pPr indent="0" lvl="0" marL="0" rtl="0" algn="l">
              <a:spcBef>
                <a:spcPts val="600"/>
              </a:spcBef>
              <a:spcAft>
                <a:spcPts val="0"/>
              </a:spcAft>
              <a:buNone/>
            </a:pPr>
            <a:r>
              <a:t/>
            </a:r>
            <a:endParaRPr sz="1100">
              <a:solidFill>
                <a:srgbClr val="000000"/>
              </a:solidFill>
            </a:endParaRPr>
          </a:p>
          <a:p>
            <a:pPr indent="0" lvl="0" marL="0" rtl="0" algn="l">
              <a:spcBef>
                <a:spcPts val="600"/>
              </a:spcBef>
              <a:spcAft>
                <a:spcPts val="0"/>
              </a:spcAft>
              <a:buClr>
                <a:srgbClr val="000000"/>
              </a:buClr>
              <a:buSzPts val="1100"/>
              <a:buNone/>
            </a:pPr>
            <a:r>
              <a:rPr lang="en">
                <a:solidFill>
                  <a:srgbClr val="000000"/>
                </a:solidFill>
              </a:rPr>
              <a:t>Allows for:</a:t>
            </a:r>
            <a:endParaRPr>
              <a:solidFill>
                <a:srgbClr val="000000"/>
              </a:solidFill>
            </a:endParaRPr>
          </a:p>
          <a:p>
            <a:pPr indent="-419100" lvl="0" marL="457200" rtl="0" algn="l">
              <a:spcBef>
                <a:spcPts val="600"/>
              </a:spcBef>
              <a:spcAft>
                <a:spcPts val="0"/>
              </a:spcAft>
              <a:buClr>
                <a:srgbClr val="000000"/>
              </a:buClr>
              <a:buSzPts val="3000"/>
              <a:buChar char="●"/>
            </a:pPr>
            <a:r>
              <a:rPr lang="en">
                <a:solidFill>
                  <a:srgbClr val="000000"/>
                </a:solidFill>
              </a:rPr>
              <a:t>Testing before all components complete.</a:t>
            </a:r>
            <a:endParaRPr>
              <a:solidFill>
                <a:srgbClr val="000000"/>
              </a:solidFill>
            </a:endParaRPr>
          </a:p>
          <a:p>
            <a:pPr indent="-419100" lvl="0" marL="457200" rtl="0" algn="l">
              <a:spcBef>
                <a:spcPts val="0"/>
              </a:spcBef>
              <a:spcAft>
                <a:spcPts val="0"/>
              </a:spcAft>
              <a:buClr>
                <a:srgbClr val="000000"/>
              </a:buClr>
              <a:buSzPts val="3000"/>
              <a:buChar char="●"/>
            </a:pPr>
            <a:r>
              <a:rPr lang="en">
                <a:solidFill>
                  <a:srgbClr val="000000"/>
                </a:solidFill>
              </a:rPr>
              <a:t>Testing independent components.</a:t>
            </a:r>
            <a:endParaRPr>
              <a:solidFill>
                <a:srgbClr val="000000"/>
              </a:solidFill>
            </a:endParaRPr>
          </a:p>
          <a:p>
            <a:pPr indent="-419100" lvl="0" marL="457200" rtl="0" algn="l">
              <a:spcBef>
                <a:spcPts val="0"/>
              </a:spcBef>
              <a:spcAft>
                <a:spcPts val="0"/>
              </a:spcAft>
              <a:buClr>
                <a:srgbClr val="000000"/>
              </a:buClr>
              <a:buSzPts val="3000"/>
              <a:buChar char="●"/>
            </a:pPr>
            <a:r>
              <a:rPr lang="en">
                <a:solidFill>
                  <a:srgbClr val="000000"/>
                </a:solidFill>
              </a:rPr>
              <a:t>Control over testing environment.</a:t>
            </a:r>
            <a:endParaRPr b="1">
              <a:solidFill>
                <a:srgbClr val="000000"/>
              </a:solidFill>
            </a:endParaRPr>
          </a:p>
          <a:p>
            <a:pPr indent="0" lvl="0" marL="0" marR="0" rtl="0" algn="l">
              <a:lnSpc>
                <a:spcPct val="120000"/>
              </a:lnSpc>
              <a:spcBef>
                <a:spcPts val="0"/>
              </a:spcBef>
              <a:spcAft>
                <a:spcPts val="0"/>
              </a:spcAft>
              <a:buNone/>
            </a:pPr>
            <a:r>
              <a:t/>
            </a:r>
            <a:endParaRPr/>
          </a:p>
        </p:txBody>
      </p:sp>
      <p:sp>
        <p:nvSpPr>
          <p:cNvPr id="79" name="Google Shape;79;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Scaffolding</a:t>
            </a:r>
            <a:endParaRPr/>
          </a:p>
        </p:txBody>
      </p:sp>
      <p:sp>
        <p:nvSpPr>
          <p:cNvPr id="85" name="Google Shape;85;p1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Clr>
                <a:srgbClr val="000000"/>
              </a:buClr>
              <a:buSzPts val="3000"/>
              <a:buChar char="●"/>
            </a:pPr>
            <a:r>
              <a:rPr lang="en">
                <a:solidFill>
                  <a:srgbClr val="000000"/>
                </a:solidFill>
              </a:rPr>
              <a:t>A </a:t>
            </a:r>
            <a:r>
              <a:rPr b="1" lang="en">
                <a:solidFill>
                  <a:srgbClr val="000000"/>
                </a:solidFill>
              </a:rPr>
              <a:t>driver</a:t>
            </a:r>
            <a:r>
              <a:rPr lang="en">
                <a:solidFill>
                  <a:srgbClr val="000000"/>
                </a:solidFill>
              </a:rPr>
              <a:t> is a substitute for a main or calling program.</a:t>
            </a:r>
            <a:endParaRPr>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Test cases are drivers.</a:t>
            </a:r>
            <a:endParaRPr>
              <a:solidFill>
                <a:srgbClr val="000000"/>
              </a:solidFill>
            </a:endParaRPr>
          </a:p>
          <a:p>
            <a:pPr indent="-419100" lvl="0" marL="457200" rtl="0" algn="l">
              <a:spcBef>
                <a:spcPts val="0"/>
              </a:spcBef>
              <a:spcAft>
                <a:spcPts val="0"/>
              </a:spcAft>
              <a:buClr>
                <a:srgbClr val="000000"/>
              </a:buClr>
              <a:buSzPts val="3000"/>
              <a:buChar char="●"/>
            </a:pPr>
            <a:r>
              <a:rPr lang="en">
                <a:solidFill>
                  <a:srgbClr val="000000"/>
                </a:solidFill>
              </a:rPr>
              <a:t>A </a:t>
            </a:r>
            <a:r>
              <a:rPr b="1" lang="en">
                <a:solidFill>
                  <a:srgbClr val="000000"/>
                </a:solidFill>
              </a:rPr>
              <a:t>harness</a:t>
            </a:r>
            <a:r>
              <a:rPr lang="en">
                <a:solidFill>
                  <a:srgbClr val="000000"/>
                </a:solidFill>
              </a:rPr>
              <a:t> is a substitute for all or part of the deployment environment.</a:t>
            </a:r>
            <a:endParaRPr>
              <a:solidFill>
                <a:srgbClr val="000000"/>
              </a:solidFill>
            </a:endParaRPr>
          </a:p>
          <a:p>
            <a:pPr indent="-419100" lvl="0" marL="457200" rtl="0" algn="l">
              <a:spcBef>
                <a:spcPts val="0"/>
              </a:spcBef>
              <a:spcAft>
                <a:spcPts val="0"/>
              </a:spcAft>
              <a:buClr>
                <a:srgbClr val="000000"/>
              </a:buClr>
              <a:buSzPts val="3000"/>
              <a:buChar char="●"/>
            </a:pPr>
            <a:r>
              <a:rPr lang="en">
                <a:solidFill>
                  <a:srgbClr val="000000"/>
                </a:solidFill>
              </a:rPr>
              <a:t>A </a:t>
            </a:r>
            <a:r>
              <a:rPr b="1" lang="en">
                <a:solidFill>
                  <a:srgbClr val="000000"/>
                </a:solidFill>
              </a:rPr>
              <a:t>stub</a:t>
            </a:r>
            <a:r>
              <a:rPr lang="en">
                <a:solidFill>
                  <a:srgbClr val="000000"/>
                </a:solidFill>
              </a:rPr>
              <a:t> (or </a:t>
            </a:r>
            <a:r>
              <a:rPr b="1" lang="en">
                <a:solidFill>
                  <a:srgbClr val="000000"/>
                </a:solidFill>
              </a:rPr>
              <a:t>mock object</a:t>
            </a:r>
            <a:r>
              <a:rPr lang="en">
                <a:solidFill>
                  <a:srgbClr val="000000"/>
                </a:solidFill>
              </a:rPr>
              <a:t>) is a substitute for system functionality that has not been completed.</a:t>
            </a:r>
            <a:endParaRPr>
              <a:solidFill>
                <a:srgbClr val="000000"/>
              </a:solidFill>
            </a:endParaRPr>
          </a:p>
          <a:p>
            <a:pPr indent="-419100" lvl="0" marL="457200" rtl="0" algn="l">
              <a:spcBef>
                <a:spcPts val="0"/>
              </a:spcBef>
              <a:spcAft>
                <a:spcPts val="0"/>
              </a:spcAft>
              <a:buClr>
                <a:srgbClr val="000000"/>
              </a:buClr>
              <a:buSzPts val="3000"/>
              <a:buChar char="●"/>
            </a:pPr>
            <a:r>
              <a:rPr lang="en">
                <a:solidFill>
                  <a:srgbClr val="000000"/>
                </a:solidFill>
              </a:rPr>
              <a:t>Support for recording and managing test execution.</a:t>
            </a:r>
            <a:endParaRPr>
              <a:solidFill>
                <a:srgbClr val="000000"/>
              </a:solidFill>
            </a:endParaRPr>
          </a:p>
          <a:p>
            <a:pPr indent="0" lvl="0" marL="0" marR="0" rtl="0" algn="l">
              <a:lnSpc>
                <a:spcPct val="120000"/>
              </a:lnSpc>
              <a:spcBef>
                <a:spcPts val="0"/>
              </a:spcBef>
              <a:spcAft>
                <a:spcPts val="0"/>
              </a:spcAft>
              <a:buNone/>
            </a:pPr>
            <a:r>
              <a:t/>
            </a:r>
            <a:endParaRPr/>
          </a:p>
        </p:txBody>
      </p:sp>
      <p:sp>
        <p:nvSpPr>
          <p:cNvPr id="86" name="Google Shape;86;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 Scaffolding</a:t>
            </a:r>
            <a:endParaRPr/>
          </a:p>
        </p:txBody>
      </p:sp>
      <p:pic>
        <p:nvPicPr>
          <p:cNvPr id="92" name="Google Shape;92;p15"/>
          <p:cNvPicPr preferRelativeResize="0"/>
          <p:nvPr/>
        </p:nvPicPr>
        <p:blipFill>
          <a:blip r:embed="rId3">
            <a:alphaModFix/>
          </a:blip>
          <a:stretch>
            <a:fillRect/>
          </a:stretch>
        </p:blipFill>
        <p:spPr>
          <a:xfrm>
            <a:off x="1341500" y="1290775"/>
            <a:ext cx="6730850" cy="5101900"/>
          </a:xfrm>
          <a:prstGeom prst="rect">
            <a:avLst/>
          </a:prstGeom>
          <a:noFill/>
          <a:ln>
            <a:noFill/>
          </a:ln>
        </p:spPr>
      </p:pic>
      <p:sp>
        <p:nvSpPr>
          <p:cNvPr id="93" name="Google Shape;93;p15"/>
          <p:cNvSpPr/>
          <p:nvPr/>
        </p:nvSpPr>
        <p:spPr>
          <a:xfrm>
            <a:off x="550130" y="2726569"/>
            <a:ext cx="2695200" cy="3081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Initializes objects</a:t>
            </a:r>
            <a:endParaRPr sz="1800"/>
          </a:p>
          <a:p>
            <a:pPr indent="-342900" lvl="0" marL="457200" rtl="0" algn="l">
              <a:spcBef>
                <a:spcPts val="0"/>
              </a:spcBef>
              <a:spcAft>
                <a:spcPts val="0"/>
              </a:spcAft>
              <a:buSzPts val="1800"/>
              <a:buChar char="●"/>
            </a:pPr>
            <a:r>
              <a:rPr lang="en" sz="1800"/>
              <a:t>Initializes parameter variables</a:t>
            </a:r>
            <a:endParaRPr sz="1800"/>
          </a:p>
          <a:p>
            <a:pPr indent="-342900" lvl="0" marL="457200" rtl="0" algn="l">
              <a:spcBef>
                <a:spcPts val="0"/>
              </a:spcBef>
              <a:spcAft>
                <a:spcPts val="0"/>
              </a:spcAft>
              <a:buSzPts val="1800"/>
              <a:buChar char="●"/>
            </a:pPr>
            <a:r>
              <a:rPr lang="en" sz="1800"/>
              <a:t>Performs the test</a:t>
            </a:r>
            <a:endParaRPr sz="1800"/>
          </a:p>
          <a:p>
            <a:pPr indent="-342900" lvl="0" marL="457200" rtl="0" algn="l">
              <a:spcBef>
                <a:spcPts val="0"/>
              </a:spcBef>
              <a:spcAft>
                <a:spcPts val="0"/>
              </a:spcAft>
              <a:buSzPts val="1800"/>
              <a:buChar char="●"/>
            </a:pPr>
            <a:r>
              <a:rPr lang="en" sz="1800"/>
              <a:t>Performs any necessary cleanup steps.</a:t>
            </a:r>
            <a:endParaRPr sz="1800"/>
          </a:p>
        </p:txBody>
      </p:sp>
      <p:sp>
        <p:nvSpPr>
          <p:cNvPr id="94" name="Google Shape;94;p15"/>
          <p:cNvSpPr/>
          <p:nvPr/>
        </p:nvSpPr>
        <p:spPr>
          <a:xfrm>
            <a:off x="457200" y="1571264"/>
            <a:ext cx="5334900" cy="12117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en"/>
              <a:t>Simulates the execution </a:t>
            </a:r>
            <a:br>
              <a:rPr lang="en"/>
            </a:br>
            <a:r>
              <a:rPr lang="en"/>
              <a:t>environment.</a:t>
            </a:r>
            <a:endParaRPr/>
          </a:p>
          <a:p>
            <a:pPr indent="-317500" lvl="0" marL="457200" rtl="0" algn="l">
              <a:spcBef>
                <a:spcPts val="0"/>
              </a:spcBef>
              <a:spcAft>
                <a:spcPts val="0"/>
              </a:spcAft>
              <a:buSzPts val="1400"/>
              <a:buChar char="●"/>
            </a:pPr>
            <a:r>
              <a:rPr lang="en"/>
              <a:t>Can control network </a:t>
            </a:r>
            <a:br>
              <a:rPr lang="en"/>
            </a:br>
            <a:r>
              <a:rPr lang="en"/>
              <a:t>conditions, environmental </a:t>
            </a:r>
            <a:br>
              <a:rPr lang="en"/>
            </a:br>
            <a:r>
              <a:rPr lang="en"/>
              <a:t>factors, operating </a:t>
            </a:r>
            <a:br>
              <a:rPr lang="en"/>
            </a:br>
            <a:r>
              <a:rPr lang="en"/>
              <a:t>systems.</a:t>
            </a:r>
            <a:endParaRPr/>
          </a:p>
        </p:txBody>
      </p:sp>
      <p:sp>
        <p:nvSpPr>
          <p:cNvPr id="95" name="Google Shape;95;p15"/>
          <p:cNvSpPr/>
          <p:nvPr/>
        </p:nvSpPr>
        <p:spPr>
          <a:xfrm>
            <a:off x="5983575" y="2726577"/>
            <a:ext cx="2583600" cy="17940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1150" lvl="0" marL="457200" rtl="0" algn="l">
              <a:spcBef>
                <a:spcPts val="0"/>
              </a:spcBef>
              <a:spcAft>
                <a:spcPts val="0"/>
              </a:spcAft>
              <a:buSzPts val="1300"/>
              <a:buChar char="●"/>
            </a:pPr>
            <a:r>
              <a:rPr lang="en" sz="1300"/>
              <a:t>Templates that provide functionality and allow testing in isolation</a:t>
            </a:r>
            <a:endParaRPr sz="1300"/>
          </a:p>
        </p:txBody>
      </p:sp>
      <p:sp>
        <p:nvSpPr>
          <p:cNvPr id="96" name="Google Shape;96;p15"/>
          <p:cNvSpPr/>
          <p:nvPr/>
        </p:nvSpPr>
        <p:spPr>
          <a:xfrm>
            <a:off x="3537900" y="4158055"/>
            <a:ext cx="5148900" cy="1972500"/>
          </a:xfrm>
          <a:prstGeom prst="rect">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317500" lvl="0" marL="457200" rtl="0" algn="r">
              <a:spcBef>
                <a:spcPts val="0"/>
              </a:spcBef>
              <a:spcAft>
                <a:spcPts val="0"/>
              </a:spcAft>
              <a:buSzPts val="1400"/>
              <a:buChar char="●"/>
            </a:pPr>
            <a:r>
              <a:rPr lang="en"/>
              <a:t>Checks the correspondence </a:t>
            </a:r>
            <a:br>
              <a:rPr lang="en"/>
            </a:br>
            <a:r>
              <a:rPr lang="en"/>
              <a:t>between the produced and </a:t>
            </a:r>
            <a:br>
              <a:rPr lang="en"/>
            </a:br>
            <a:r>
              <a:rPr lang="en"/>
              <a:t>expected output and renders</a:t>
            </a:r>
            <a:br>
              <a:rPr lang="en"/>
            </a:br>
            <a:r>
              <a:rPr lang="en"/>
              <a:t>a test verdict.</a:t>
            </a:r>
            <a:endParaRPr/>
          </a:p>
        </p:txBody>
      </p:sp>
      <p:sp>
        <p:nvSpPr>
          <p:cNvPr id="97" name="Google Shape;97;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3"/>
                                        </p:tgtEl>
                                      </p:cBhvr>
                                    </p:animEffect>
                                    <p:set>
                                      <p:cBhvr>
                                        <p:cTn dur="1" fill="hold">
                                          <p:stCondLst>
                                            <p:cond delay="0"/>
                                          </p:stCondLst>
                                        </p:cTn>
                                        <p:tgtEl>
                                          <p:spTgt spid="9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4"/>
                                        </p:tgtEl>
                                      </p:cBhvr>
                                    </p:animEffect>
                                    <p:set>
                                      <p:cBhvr>
                                        <p:cTn dur="1" fill="hold">
                                          <p:stCondLst>
                                            <p:cond delay="0"/>
                                          </p:stCondLst>
                                        </p:cTn>
                                        <p:tgtEl>
                                          <p:spTgt spid="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5"/>
                                        </p:tgtEl>
                                      </p:cBhvr>
                                    </p:animEffect>
                                    <p:set>
                                      <p:cBhvr>
                                        <p:cTn dur="1" fill="hold">
                                          <p:stCondLst>
                                            <p:cond delay="0"/>
                                          </p:stCondLst>
                                        </p:cTn>
                                        <p:tgtEl>
                                          <p:spTgt spid="9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Writing an Executable Test Case</a:t>
            </a:r>
            <a:endParaRPr/>
          </a:p>
        </p:txBody>
      </p:sp>
      <p:sp>
        <p:nvSpPr>
          <p:cNvPr id="103" name="Google Shape;103;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rtl="0" algn="l">
              <a:spcBef>
                <a:spcPts val="600"/>
              </a:spcBef>
              <a:spcAft>
                <a:spcPts val="0"/>
              </a:spcAft>
              <a:buClr>
                <a:srgbClr val="000000"/>
              </a:buClr>
              <a:buSzPts val="2800"/>
              <a:buChar char="●"/>
            </a:pPr>
            <a:r>
              <a:rPr lang="en" sz="2800">
                <a:solidFill>
                  <a:srgbClr val="000000"/>
                </a:solidFill>
              </a:rPr>
              <a:t>Test Input</a:t>
            </a:r>
            <a:endParaRPr sz="2800">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Any required input data.</a:t>
            </a:r>
            <a:endParaRPr>
              <a:solidFill>
                <a:srgbClr val="000000"/>
              </a:solidFill>
            </a:endParaRPr>
          </a:p>
          <a:p>
            <a:pPr indent="-406400" lvl="0" marL="457200" rtl="0" algn="l">
              <a:spcBef>
                <a:spcPts val="0"/>
              </a:spcBef>
              <a:spcAft>
                <a:spcPts val="0"/>
              </a:spcAft>
              <a:buClr>
                <a:srgbClr val="000000"/>
              </a:buClr>
              <a:buSzPts val="2800"/>
              <a:buChar char="●"/>
            </a:pPr>
            <a:r>
              <a:rPr lang="en" sz="2800">
                <a:solidFill>
                  <a:srgbClr val="000000"/>
                </a:solidFill>
              </a:rPr>
              <a:t>Expected Output (Test Oracle)</a:t>
            </a:r>
            <a:endParaRPr sz="2800">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What </a:t>
            </a:r>
            <a:r>
              <a:rPr i="1" lang="en">
                <a:solidFill>
                  <a:srgbClr val="000000"/>
                </a:solidFill>
              </a:rPr>
              <a:t>should</a:t>
            </a:r>
            <a:r>
              <a:rPr lang="en">
                <a:solidFill>
                  <a:srgbClr val="000000"/>
                </a:solidFill>
              </a:rPr>
              <a:t> happen, i.e., values or exceptions.</a:t>
            </a:r>
            <a:endParaRPr>
              <a:solidFill>
                <a:srgbClr val="000000"/>
              </a:solidFill>
            </a:endParaRPr>
          </a:p>
          <a:p>
            <a:pPr indent="-406400" lvl="0" marL="457200" rtl="0" algn="l">
              <a:spcBef>
                <a:spcPts val="0"/>
              </a:spcBef>
              <a:spcAft>
                <a:spcPts val="0"/>
              </a:spcAft>
              <a:buClr>
                <a:srgbClr val="000000"/>
              </a:buClr>
              <a:buSzPts val="2800"/>
              <a:buChar char="●"/>
            </a:pPr>
            <a:r>
              <a:rPr lang="en" sz="2800">
                <a:solidFill>
                  <a:srgbClr val="000000"/>
                </a:solidFill>
              </a:rPr>
              <a:t>Initialization</a:t>
            </a:r>
            <a:endParaRPr sz="2800">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Any steps that must be taken before test execution.</a:t>
            </a:r>
            <a:endParaRPr>
              <a:solidFill>
                <a:srgbClr val="000000"/>
              </a:solidFill>
            </a:endParaRPr>
          </a:p>
          <a:p>
            <a:pPr indent="-406400" lvl="0" marL="457200" rtl="0" algn="l">
              <a:spcBef>
                <a:spcPts val="0"/>
              </a:spcBef>
              <a:spcAft>
                <a:spcPts val="0"/>
              </a:spcAft>
              <a:buClr>
                <a:srgbClr val="000000"/>
              </a:buClr>
              <a:buSzPts val="2800"/>
              <a:buChar char="●"/>
            </a:pPr>
            <a:r>
              <a:rPr lang="en" sz="2800">
                <a:solidFill>
                  <a:srgbClr val="000000"/>
                </a:solidFill>
              </a:rPr>
              <a:t>Test Steps</a:t>
            </a:r>
            <a:endParaRPr sz="2800">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Interactions with the system (such as method calls), and output comparisons.</a:t>
            </a:r>
            <a:endParaRPr>
              <a:solidFill>
                <a:srgbClr val="000000"/>
              </a:solidFill>
            </a:endParaRPr>
          </a:p>
          <a:p>
            <a:pPr indent="-406400" lvl="0" marL="457200" rtl="0" algn="l">
              <a:spcBef>
                <a:spcPts val="0"/>
              </a:spcBef>
              <a:spcAft>
                <a:spcPts val="0"/>
              </a:spcAft>
              <a:buClr>
                <a:srgbClr val="000000"/>
              </a:buClr>
              <a:buSzPts val="2800"/>
              <a:buChar char="●"/>
            </a:pPr>
            <a:r>
              <a:rPr lang="en" sz="2800">
                <a:solidFill>
                  <a:srgbClr val="000000"/>
                </a:solidFill>
              </a:rPr>
              <a:t>Tear Down</a:t>
            </a:r>
            <a:endParaRPr sz="2800">
              <a:solidFill>
                <a:srgbClr val="000000"/>
              </a:solidFill>
            </a:endParaRPr>
          </a:p>
          <a:p>
            <a:pPr indent="-381000" lvl="1" marL="914400" rtl="0" algn="l">
              <a:spcBef>
                <a:spcPts val="0"/>
              </a:spcBef>
              <a:spcAft>
                <a:spcPts val="0"/>
              </a:spcAft>
              <a:buClr>
                <a:srgbClr val="000000"/>
              </a:buClr>
              <a:buSzPts val="2400"/>
              <a:buChar char="○"/>
            </a:pPr>
            <a:r>
              <a:rPr lang="en">
                <a:solidFill>
                  <a:srgbClr val="000000"/>
                </a:solidFill>
              </a:rPr>
              <a:t>Any steps that must be taken after test execution to prepare for the next test.</a:t>
            </a:r>
            <a:endParaRPr b="1">
              <a:solidFill>
                <a:srgbClr val="000000"/>
              </a:solidFill>
            </a:endParaRPr>
          </a:p>
          <a:p>
            <a:pPr indent="0" lvl="0" marL="0" marR="0" rtl="0" algn="l">
              <a:lnSpc>
                <a:spcPct val="120000"/>
              </a:lnSpc>
              <a:spcBef>
                <a:spcPts val="0"/>
              </a:spcBef>
              <a:spcAft>
                <a:spcPts val="0"/>
              </a:spcAft>
              <a:buNone/>
            </a:pPr>
            <a:r>
              <a:t/>
            </a:r>
            <a:endParaRPr>
              <a:solidFill>
                <a:srgbClr val="000000"/>
              </a:solidFill>
            </a:endParaRPr>
          </a:p>
        </p:txBody>
      </p:sp>
      <p:sp>
        <p:nvSpPr>
          <p:cNvPr id="104" name="Google Shape;104;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Writing a Unit Test</a:t>
            </a:r>
            <a:endParaRPr/>
          </a:p>
        </p:txBody>
      </p:sp>
      <p:sp>
        <p:nvSpPr>
          <p:cNvPr id="110" name="Google Shape;110;p1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JUnit is a Java-based toolkit for writing executable tests.</a:t>
            </a:r>
            <a:r>
              <a:rPr lang="en"/>
              <a:t> </a:t>
            </a:r>
            <a:endParaRPr/>
          </a:p>
          <a:p>
            <a:pPr indent="-381000" lvl="0" marL="457200" marR="0" rtl="0" algn="l">
              <a:lnSpc>
                <a:spcPct val="100000"/>
              </a:lnSpc>
              <a:spcBef>
                <a:spcPts val="600"/>
              </a:spcBef>
              <a:spcAft>
                <a:spcPts val="0"/>
              </a:spcAft>
              <a:buSzPts val="2400"/>
              <a:buChar char="●"/>
            </a:pPr>
            <a:r>
              <a:rPr lang="en" sz="2400"/>
              <a:t>Choose a target from the code base.</a:t>
            </a:r>
            <a:endParaRPr sz="2400"/>
          </a:p>
          <a:p>
            <a:pPr indent="-381000" lvl="0" marL="457200" marR="0" rtl="0" algn="l">
              <a:lnSpc>
                <a:spcPct val="100000"/>
              </a:lnSpc>
              <a:spcBef>
                <a:spcPts val="0"/>
              </a:spcBef>
              <a:spcAft>
                <a:spcPts val="0"/>
              </a:spcAft>
              <a:buSzPts val="2400"/>
              <a:buChar char="●"/>
            </a:pPr>
            <a:r>
              <a:rPr lang="en" sz="2400"/>
              <a:t>Write a “testing class” containing a series of unit tests centered around testing that target.</a:t>
            </a:r>
            <a:endParaRPr sz="2400"/>
          </a:p>
          <a:p>
            <a:pPr indent="0" lvl="0" marL="0" marR="0" rtl="0" algn="l">
              <a:lnSpc>
                <a:spcPct val="100000"/>
              </a:lnSpc>
              <a:spcBef>
                <a:spcPts val="600"/>
              </a:spcBef>
              <a:spcAft>
                <a:spcPts val="0"/>
              </a:spcAft>
              <a:buClr>
                <a:schemeClr val="dk1"/>
              </a:buClr>
              <a:buSzPts val="1100"/>
              <a:buFont typeface="Arial"/>
              <a:buNone/>
            </a:pPr>
            <a:r>
              <a:t/>
            </a:r>
            <a:endParaRPr/>
          </a:p>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11" name="Google Shape;111;p17"/>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None/>
            </a:pPr>
            <a:r>
              <a:t/>
            </a:r>
            <a:endParaRPr sz="1400">
              <a:solidFill>
                <a:srgbClr val="A71D5D"/>
              </a:solidFill>
              <a:latin typeface="Consolas"/>
              <a:ea typeface="Consolas"/>
              <a:cs typeface="Consolas"/>
              <a:sym typeface="Consolas"/>
            </a:endParaRPr>
          </a:p>
          <a:p>
            <a:pPr indent="0" lvl="0" marL="0" rtl="0" algn="l">
              <a:lnSpc>
                <a:spcPct val="145000"/>
              </a:lnSpc>
              <a:spcBef>
                <a:spcPts val="0"/>
              </a:spcBef>
              <a:spcAft>
                <a:spcPts val="0"/>
              </a:spcAft>
              <a:buClr>
                <a:schemeClr val="dk1"/>
              </a:buClr>
              <a:buSzPts val="1100"/>
              <a:buFont typeface="Arial"/>
              <a:buNone/>
            </a:pP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 </a:t>
            </a:r>
            <a:r>
              <a:rPr lang="en" sz="1400">
                <a:solidFill>
                  <a:srgbClr val="333333"/>
                </a:solidFill>
                <a:latin typeface="Consolas"/>
                <a:ea typeface="Consolas"/>
                <a:cs typeface="Consolas"/>
                <a:sym typeface="Consolas"/>
              </a:rPr>
              <a:t>(String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ED6A43"/>
                </a:solidFill>
                <a:latin typeface="Consolas"/>
                <a:ea typeface="Consolas"/>
                <a:cs typeface="Consolas"/>
                <a:sym typeface="Consolas"/>
              </a:rPr>
              <a:t>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0</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for</a:t>
            </a:r>
            <a:r>
              <a:rPr lang="en" sz="1400">
                <a:solidFill>
                  <a:srgbClr val="333333"/>
                </a:solidFill>
                <a:latin typeface="Consolas"/>
                <a:ea typeface="Consolas"/>
                <a:cs typeface="Consolas"/>
                <a:sym typeface="Consolas"/>
              </a:rPr>
              <a:t> (String summand</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expression</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split(</a:t>
            </a:r>
            <a:r>
              <a:rPr lang="en" sz="1400">
                <a:solidFill>
                  <a:srgbClr val="183691"/>
                </a:solidFill>
                <a:latin typeface="Consolas"/>
                <a:ea typeface="Consolas"/>
                <a:cs typeface="Consolas"/>
                <a:sym typeface="Consolas"/>
              </a:rPr>
              <a:t>"\\+"</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Integer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valueOf(summand);</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return</a:t>
            </a:r>
            <a:r>
              <a:rPr lang="en" sz="1400">
                <a:solidFill>
                  <a:srgbClr val="333333"/>
                </a:solidFill>
                <a:latin typeface="Consolas"/>
                <a:ea typeface="Consolas"/>
                <a:cs typeface="Consolas"/>
                <a:sym typeface="Consolas"/>
              </a:rPr>
              <a:t> sum;</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endParaRPr sz="1400">
              <a:solidFill>
                <a:srgbClr val="333333"/>
              </a:solidFill>
              <a:latin typeface="Consolas"/>
              <a:ea typeface="Consolas"/>
              <a:cs typeface="Consolas"/>
              <a:sym typeface="Consolas"/>
            </a:endParaRPr>
          </a:p>
          <a:p>
            <a:pPr indent="0" lvl="0" marL="0" rtl="0" algn="l">
              <a:spcBef>
                <a:spcPts val="600"/>
              </a:spcBef>
              <a:spcAft>
                <a:spcPts val="0"/>
              </a:spcAft>
              <a:buNone/>
            </a:pPr>
            <a:r>
              <a:t/>
            </a:r>
            <a:endParaRPr/>
          </a:p>
        </p:txBody>
      </p:sp>
      <p:sp>
        <p:nvSpPr>
          <p:cNvPr id="112" name="Google Shape;112;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