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4f9f9bc3d_0_3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4f9f9bc3d_0_3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 couple of examples so you can see what </a:t>
            </a:r>
            <a:r>
              <a:rPr lang="sv-SE"/>
              <a:t>these look like, then we can break down by quality attrbitute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4f9f9bc3d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4f9f9bc3d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go over an example. We’ll talk more about availability specifically later, but as a quick example. (go over)</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4f9f9bc3d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4f9f9bc3d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is this a good examples? specific and has a reasonable and testable response measure.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bdecb459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bdecb4597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(title). They are used at multiple stages of development. Often, these are used as a design brainstorming tool. We design them when we design the system architecture and perform mental exercises to see if we think the designed the system will meet our goals. This often leads to architecture redesign and additional requirements - both functional and non-functional. They are also used to communicate and negotiate with stakeholders. We can persent them and see if the stakeholders have feedback - do they agree with your views on quality? will they accept a system behavior that reduces attainment of one quality for gains in another - for example, performance and security are often at odds with each other. Third, we can assess them during exploratory testing - when human users interact with the system - either internal or an alpha/beta test. We can execute these scenarios in multiple ways and see if the quality goals are met. Foruth, we can translate these into one or more formal test cases by assigning specific input and including calculations of the response measure.</a:t>
            </a:r>
            <a:endParaRPr/>
          </a:p>
        </p:txBody>
      </p:sp>
      <p:sp>
        <p:nvSpPr>
          <p:cNvPr id="237" name="Google Shape;237;gabdecb4597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4f9f9bc3d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4f9f9bc3d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Makes a Good Scenario? what qualities should we aim for? Key ones are</a:t>
            </a:r>
            <a:endParaRPr/>
          </a:p>
          <a:p>
            <a:pPr indent="0" lvl="0" marL="0" rtl="0" algn="l">
              <a:spcBef>
                <a:spcPts val="0"/>
              </a:spcBef>
              <a:spcAft>
                <a:spcPts val="0"/>
              </a:spcAft>
              <a:buClr>
                <a:schemeClr val="dk1"/>
              </a:buClr>
              <a:buSzPts val="1100"/>
              <a:buFont typeface="Arial"/>
              <a:buNone/>
            </a:pPr>
            <a:r>
              <a:rPr lang="sv-SE"/>
              <a:t>Credible: A scenario should describe a realistic situation that could credibly occur, and it should include enough realistic detail for the reader to accept the scenario as a valid situation that the system could encounter.</a:t>
            </a:r>
            <a:endParaRPr/>
          </a:p>
          <a:p>
            <a:pPr indent="0" lvl="0" marL="0" rtl="0" algn="l">
              <a:spcBef>
                <a:spcPts val="0"/>
              </a:spcBef>
              <a:spcAft>
                <a:spcPts val="0"/>
              </a:spcAft>
              <a:buClr>
                <a:schemeClr val="dk1"/>
              </a:buClr>
              <a:buSzPts val="1100"/>
              <a:buFont typeface="Arial"/>
              <a:buNone/>
            </a:pPr>
            <a:r>
              <a:rPr lang="sv-SE"/>
              <a:t>• Valuable: While it seems self-evident, a scenario should be of direct use somewhere in the architectural process, whether that is explaining the architecture to a stakeholder, convincing an assessor that the architecture is sound, or illustrating how the architecture works to a development team. It is easy to get carried away with defining scenarios that don’t really address the concerns of any stakeholder, so consider this when creating new scenarios.</a:t>
            </a:r>
            <a:endParaRPr/>
          </a:p>
          <a:p>
            <a:pPr indent="0" lvl="0" marL="0" rtl="0" algn="l">
              <a:spcBef>
                <a:spcPts val="0"/>
              </a:spcBef>
              <a:spcAft>
                <a:spcPts val="0"/>
              </a:spcAft>
              <a:buClr>
                <a:schemeClr val="dk1"/>
              </a:buClr>
              <a:buSzPts val="1100"/>
              <a:buFont typeface="Arial"/>
              <a:buNone/>
            </a:pPr>
            <a:r>
              <a:rPr lang="sv-SE"/>
              <a:t>• Specific: A good scenario describes a particular situation accurately, rather than trying to generalize the system’s behavior over a whole class of situations. The danger in trying to generalize scenarios is that it becomes difficult to describe them succinctly, so they are difficult to use since they address so many different concrete situations, each with its own variations.</a:t>
            </a:r>
            <a:endParaRPr/>
          </a:p>
          <a:p>
            <a:pPr indent="0" lvl="0" marL="0" rtl="0" algn="l">
              <a:spcBef>
                <a:spcPts val="0"/>
              </a:spcBef>
              <a:spcAft>
                <a:spcPts val="0"/>
              </a:spcAft>
              <a:buClr>
                <a:schemeClr val="dk1"/>
              </a:buClr>
              <a:buSzPts val="1100"/>
              <a:buFont typeface="Arial"/>
              <a:buNone/>
            </a:pPr>
            <a:r>
              <a:rPr lang="sv-SE"/>
              <a:t>• Precise: The definition of the scenario should be precise enough for the intended user of the scenario to be quite clear about what situation the scenario is describing and the required response of the system.</a:t>
            </a:r>
            <a:endParaRPr/>
          </a:p>
          <a:p>
            <a:pPr indent="0" lvl="0" marL="0" rtl="0" algn="l">
              <a:spcBef>
                <a:spcPts val="0"/>
              </a:spcBef>
              <a:spcAft>
                <a:spcPts val="0"/>
              </a:spcAft>
              <a:buClr>
                <a:schemeClr val="dk1"/>
              </a:buClr>
              <a:buSzPts val="1100"/>
              <a:buFont typeface="Arial"/>
              <a:buNone/>
            </a:pPr>
            <a:r>
              <a:rPr lang="sv-SE"/>
              <a:t>• Comprehensible: Like all architectural deliverables, scenarios should be comprehensible by those stakeholders who need to use them. This means writing them clearly, using widely understood terms, and avoiding acronyms and jargon that stakeholders are likely to misunderstand or find confusing.</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4f9f9bc3d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4f9f9bc3d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Scenarios are a straightforward technique. However, here are a few general practices that are helpful in applying scenarios effectively.</a:t>
            </a:r>
            <a:endParaRPr/>
          </a:p>
          <a:p>
            <a:pPr indent="0" lvl="0" marL="0" rtl="0" algn="l">
              <a:spcBef>
                <a:spcPts val="0"/>
              </a:spcBef>
              <a:spcAft>
                <a:spcPts val="0"/>
              </a:spcAft>
              <a:buNone/>
            </a:pPr>
            <a:r>
              <a:rPr lang="sv-SE"/>
              <a:t>(1) Although scenarios are very effective, it isn’t often useful to end up with dozens and dozens of them. If you consider too many at once, the net result is a lack of focus that prevents them from providing guidance. It is difficult to be prescriptive about the precise number of scenarios you need because it depends on the scale and complexity of the system. However, more than 15 or 20 important scenarios across ALL quality attributes, not just one, is likely to be too many to use effectively for most systems, so work with your stakeholders to prioritize the set you end up with and focus on the riskiest and most important ones to guide decision making.</a:t>
            </a:r>
            <a:endParaRPr/>
          </a:p>
          <a:p>
            <a:pPr indent="0" lvl="0" marL="0" rtl="0" algn="l">
              <a:spcBef>
                <a:spcPts val="0"/>
              </a:spcBef>
              <a:spcAft>
                <a:spcPts val="0"/>
              </a:spcAft>
              <a:buNone/>
            </a:pPr>
            <a:r>
              <a:rPr lang="sv-SE"/>
              <a:t>(4) It is easy to create a number of scenarios that, although they seem different initially, are really very similar in terms of the requirements they place on the</a:t>
            </a:r>
            <a:endParaRPr/>
          </a:p>
          <a:p>
            <a:pPr indent="0" lvl="0" marL="0" rtl="0" algn="l">
              <a:spcBef>
                <a:spcPts val="0"/>
              </a:spcBef>
              <a:spcAft>
                <a:spcPts val="0"/>
              </a:spcAft>
              <a:buNone/>
            </a:pPr>
            <a:r>
              <a:rPr lang="sv-SE"/>
              <a:t>system. This leads to a situation where the cost of applying the technique increases (due to the number of scenarios that need to be created and considered) with only a marginal increase in benefits. In order to avoid this situation, revisit the scenarios you identify and consider what demands each places on the system. Where you find duplicates, remove them; they are unlikely to provide additional significant insights into your architecture.</a:t>
            </a:r>
            <a:endParaRPr/>
          </a:p>
          <a:p>
            <a:pPr indent="0" lvl="0" marL="0" rtl="0" algn="l">
              <a:spcBef>
                <a:spcPts val="0"/>
              </a:spcBef>
              <a:spcAft>
                <a:spcPts val="0"/>
              </a:spcAft>
              <a:buNone/>
            </a:pPr>
            <a:r>
              <a:rPr lang="sv-SE"/>
              <a:t>(7) scenarios can be used throughout the software development lifecycle, but they have the most impact when applied early, when the design of the system is taking shape. If you don’t consider scenarios at an early stage but leave them until, say, they are needed for system testing, much of their potential benefit is likely to be lost. Of course, you may identify additional scenarios as development progresses ( for testing purposes). Still, the biggest role these have to play is to help you focus design activities on the most important aspects of the system. Later, we will use these as the basis for creating test cases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68786388c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68786388c_0_7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263" name="Google Shape;263;g768786388c_0_7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549c681d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549c681d9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a statistical approximation of correctness. Over an observed period, how likely is the system to fail in an observable manner. As a quality, reliability is the ability of the system to function correctly. This is something that cannot be stated universally, but is instead dependent on the functionality accessed or the type of user, and that context must be given when we write scenarios. We must specify a specific user-level function of the system or small set of functions, and if we can, may even want to give context about the type of user - what frequency and ordering of functions do they use. Functionlity is accessede by an user or external system through a defined interface.</a:t>
            </a:r>
            <a:endParaRPr/>
          </a:p>
        </p:txBody>
      </p:sp>
      <p:sp>
        <p:nvSpPr>
          <p:cNvPr id="271" name="Google Shape;271;gb549c681d9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549c681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549c681d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b549c681d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68786388c_0_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68786388c_0_5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You might want to examine reliability in specific scenarios, like following a specific type of failure, and the impact that leaves on reliability after the face. Same for environment state (3) - available disc space, memory, CPU capacity, networking environment - all of these can have a major impact on the reliability. If the network connection is flaky, requests to certain services might fail, leading to a visible system failure. Likewise, if the disc can’t be written to, we might see additional failures. These factors can be examined when we write scenarios, noting the expected outcome in resource-restricted environments.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549c681d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549c681d9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through a system interface. The user or external system wants to use your system to perform some functionality. (2)  In general, we do NOT state reliability universally, but focus on a specific functionality of the system we are examining. When we use this function in this scenario, we expect this reliability. Not availability is 99.999999% no matter what we do. This is because we have to actually be able to run a scenario, and for that, we need to look at specific situation and not state some universal truth. (3)</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549c681d9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549c681d9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all). The first is absolute - never violate this - the second allows exceptions if there is a bad day or two. It’s a little more relaxed.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549c681d9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549c681d9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fairly basic, we’ll do more complicated, but gives you a good starting place.</a:t>
            </a:r>
            <a:endParaRPr/>
          </a:p>
        </p:txBody>
      </p:sp>
      <p:sp>
        <p:nvSpPr>
          <p:cNvPr id="314" name="Google Shape;314;gb549c681d9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549c681d9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549c681d9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22" name="Google Shape;322;gb549c681d9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549c681d9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549c681d9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30" name="Google Shape;330;gb549c681d9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68786388c_0_1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68786388c_0_1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338" name="Google Shape;338;g768786388c_0_1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6878638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6878638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reminder, availability is (1). Availability scenarios (rest)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f6966575a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f6966575a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 show how the system should operate under normal usage. In a normal situation, what does this function do? As a result, </a:t>
            </a:r>
            <a:r>
              <a:rPr lang="sv-SE"/>
              <a:t>the r</a:t>
            </a:r>
            <a:r>
              <a:rPr lang="sv-SE"/>
              <a:t>esponse measures show how often it is allowed to fail. Availability scenarios focus on what happens when it fails. The scenarios show how the failure is avoided, or how the system recovers when it does fail. As a result, the response measures are based on how the system handles the failure. (last point)</a:t>
            </a:r>
            <a:endParaRPr/>
          </a:p>
        </p:txBody>
      </p:sp>
      <p:sp>
        <p:nvSpPr>
          <p:cNvPr id="352" name="Google Shape;352;g1f6966575a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768786388c_0_1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68786388c_0_1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result, (1). If we are trying to show that the system avoids failing or comes back quickly - (2-3). Or, we can use other measurements to show that it recovers quickly when it fails (rest)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68786388c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68786388c_0_5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(1). This can be failures internally in the software or in the environment. For example, given a network connection failure, if there is no traffic from the system over the link, then the software may not perceive the network failure until it attempts to use the network. Do not assume the software is omniscient, that is, all-knowing; there must be a mechanism in the architecture to perceive failures before the system can respond to them.</a:t>
            </a:r>
            <a:endParaRPr/>
          </a:p>
          <a:p>
            <a:pPr indent="0" lvl="0" marL="0" rtl="0" algn="l">
              <a:spcBef>
                <a:spcPts val="0"/>
              </a:spcBef>
              <a:spcAft>
                <a:spcPts val="0"/>
              </a:spcAft>
              <a:buClr>
                <a:schemeClr val="dk1"/>
              </a:buClr>
              <a:buSzPts val="1100"/>
              <a:buFont typeface="Arial"/>
              <a:buNone/>
            </a:pPr>
            <a:r>
              <a:rPr lang="sv-SE"/>
              <a:t>The kinds of scenarios that are managed by availability fall into three types: failure of a component of the software itself (code or hardware) or </a:t>
            </a:r>
            <a:r>
              <a:rPr lang="sv-SE"/>
              <a:t>failure</a:t>
            </a:r>
            <a:r>
              <a:rPr lang="sv-SE"/>
              <a:t> in an external system that is used by the software, reconfiguration of the physical system (e.g., adding or removing additional hardware resources), or maintenance or reconfiguration of the software: for example, patching the running software, especially if it requires restarting different processes that are part of the system, or entering a “maintenance mode” that requires that the software is offline or functions in a reduced capacity.</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4f9f9bc3d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4f9f9bc3d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most important goal of any developer is that the project meets the needs of your stakeholders. In practical terms, this means that the system built must be able to perform certain tasks while exhibiting the specific quality attributes - performance and such - that are important to the stakeholders. A good way to stay grounded when developing your system is to continually consider how the ideas you are developing will actually work in practice. We can do this by defining and applying scenarios to your system, both as a brainstorming exercise during design and in practice - as our first quality assurance practice - when building it.A scenario is a well-defined description of an interaction between an external entity and the system.  It defines the event that triggers the scenario, the interaction initiated by the external entity, and the response required of the system, defined in terms of a measurement based on an appropriate quality attribute - for instance, if we are interested in performance, we might define a task and the current load, and measure the performance of the system against a threshold - number of jobs completed in a time frame, average speed of a job, and so on. Similar to use cases or user stories, but examines both quality and functionality. A sort of “high-level” test case of the system. These often get translated later into detailed test cases to apply while testing the system.</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549c681d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549c681d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We need to specify the resource or element of the system that is required to be highly available, such as a subsystem, a processor, acommunication channel, process, or storage.</a:t>
            </a:r>
            <a:endParaRPr/>
          </a:p>
          <a:p>
            <a:pPr indent="0" lvl="0" marL="0" rtl="0" algn="l">
              <a:spcBef>
                <a:spcPts val="0"/>
              </a:spcBef>
              <a:spcAft>
                <a:spcPts val="0"/>
              </a:spcAft>
              <a:buNone/>
            </a:pPr>
            <a:r>
              <a:rPr lang="sv-SE"/>
              <a:t> ■ State and Environment. The state of the system when the fault or failure occurs may also affect the desired system response. For example, if the system has already seen some faults and is operating in other than normal mode, it may be desirable to shut it down totally. However, if this is the first fault observed, some degradation of response time or function may be preferred.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768786388c_0_1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768786388c_0_1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We differentiate between internal and external origins of faults or failure because the desired system response may be different. </a:t>
            </a:r>
            <a:endParaRPr/>
          </a:p>
          <a:p>
            <a:pPr indent="0" lvl="0" marL="0" rtl="0" algn="l">
              <a:spcBef>
                <a:spcPts val="0"/>
              </a:spcBef>
              <a:spcAft>
                <a:spcPts val="0"/>
              </a:spcAft>
              <a:buNone/>
            </a:pPr>
            <a:r>
              <a:rPr lang="sv-SE"/>
              <a:t>■ Stimulus. A fault of one of the following classes occurs: ■ Omission. A component fails to respond to an input. ■ Crash. The component repeatedly suffers omission faults. ■ Timing. A component responds but the response is early or late. ■ Response. A component responds with an incorrect value.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68786388c_0_5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68786388c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Response. There are a number of possible reactions to a system fault. First, the failure must be detected and isolated (correlated) before any other response is possible. (One exception to this is when the failure is prevented before it occurs.) After the failureis detected, the system must recover from it. Actions associated with these possibilities include logging the failure, notifying selected users or other systems, taking actions to limit the damage caused by the failure, switching to a degraded mode with either less capacity or less function, shutting down external systems, or becoming unavailable during repair.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768786388c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768786388c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 Response measure. The response measure can specify an availability percentage, or it can specify a time to detect the fault, time to repair the fault, times or time intervals during which the system must be available, or the duration for which the system must be available.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68786388c_0_5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68786388c_0_5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a beer inventory management system)</a:t>
            </a:r>
            <a:endParaRPr/>
          </a:p>
          <a:p>
            <a:pPr indent="0" lvl="0" marL="0" rtl="0" algn="l">
              <a:spcBef>
                <a:spcPts val="0"/>
              </a:spcBef>
              <a:spcAft>
                <a:spcPts val="0"/>
              </a:spcAft>
              <a:buClr>
                <a:schemeClr val="dk1"/>
              </a:buClr>
              <a:buSzPts val="1100"/>
              <a:buFont typeface="Arial"/>
              <a:buNone/>
            </a:pPr>
            <a:r>
              <a:rPr lang="sv-SE"/>
              <a:t>Why are these good examples? They are specific and have a reasonable and testable response measure.</a:t>
            </a:r>
            <a:endParaRPr/>
          </a:p>
          <a:p>
            <a:pPr indent="0" lvl="0" marL="0" rtl="0" algn="l">
              <a:spcBef>
                <a:spcPts val="0"/>
              </a:spcBef>
              <a:spcAft>
                <a:spcPts val="0"/>
              </a:spcAft>
              <a:buClr>
                <a:schemeClr val="dk1"/>
              </a:buClr>
              <a:buSzPts val="1100"/>
              <a:buFont typeface="Arial"/>
              <a:buNone/>
            </a:pPr>
            <a:r>
              <a:rPr lang="sv-SE"/>
              <a:t>A possible critique is that both scenarios have aspects of both availability and performance, but occurs</a:t>
            </a:r>
            <a:endParaRPr/>
          </a:p>
          <a:p>
            <a:pPr indent="0" lvl="0" marL="0" rtl="0" algn="l">
              <a:spcBef>
                <a:spcPts val="0"/>
              </a:spcBef>
              <a:spcAft>
                <a:spcPts val="0"/>
              </a:spcAft>
              <a:buClr>
                <a:schemeClr val="dk1"/>
              </a:buClr>
              <a:buSzPts val="1100"/>
              <a:buFont typeface="Arial"/>
              <a:buNone/>
            </a:pPr>
            <a:r>
              <a:rPr lang="sv-SE"/>
              <a:t>fairly often. Note that we have combined the system state and environment; for both of these “good”</a:t>
            </a:r>
            <a:endParaRPr/>
          </a:p>
          <a:p>
            <a:pPr indent="0" lvl="0" marL="0" rtl="0" algn="l">
              <a:spcBef>
                <a:spcPts val="0"/>
              </a:spcBef>
              <a:spcAft>
                <a:spcPts val="0"/>
              </a:spcAft>
              <a:buClr>
                <a:schemeClr val="dk1"/>
              </a:buClr>
              <a:buSzPts val="1100"/>
              <a:buFont typeface="Arial"/>
              <a:buNone/>
            </a:pPr>
            <a:r>
              <a:rPr lang="sv-SE"/>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768786388c_0_5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68786388c_0_5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we stay available, when an external dependency goes down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68786388c_0_1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68786388c_0_1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point out probabilistic </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68786388c_0_1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68786388c_0_1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8 min break</a:t>
            </a:r>
            <a:endParaRPr/>
          </a:p>
        </p:txBody>
      </p:sp>
      <p:sp>
        <p:nvSpPr>
          <p:cNvPr id="431" name="Google Shape;431;g768786388c_0_1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bdecb459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bdecb459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438" name="Google Shape;438;gabdecb459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50594d30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50594d30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performance scenario begins with one or more events arriving that the system must respond to. Responding correctly to the event requires resources (including time) to be consumed. While this is happening, the system may be simultaneously servicing other events. Events can arrive in predictable patterns or mathematical distributions, or be unpredictable. An arrival pattern for events is characterized as periodic, stochastic, or sporadic:</a:t>
            </a:r>
            <a:endParaRPr/>
          </a:p>
          <a:p>
            <a:pPr indent="0" lvl="0" marL="0" rtl="0" algn="l">
              <a:spcBef>
                <a:spcPts val="0"/>
              </a:spcBef>
              <a:spcAft>
                <a:spcPts val="0"/>
              </a:spcAft>
              <a:buNone/>
            </a:pPr>
            <a:r>
              <a:rPr lang="sv-SE"/>
              <a:t>Periodic events arrive predictably at regular time intervals. For instance, an event may arrive every 10 milliseconds. Periodic event arrival is most often seen in real-time systems.</a:t>
            </a:r>
            <a:endParaRPr/>
          </a:p>
          <a:p>
            <a:pPr indent="0" lvl="0" marL="0" rtl="0" algn="l">
              <a:spcBef>
                <a:spcPts val="0"/>
              </a:spcBef>
              <a:spcAft>
                <a:spcPts val="0"/>
              </a:spcAft>
              <a:buNone/>
            </a:pPr>
            <a:r>
              <a:rPr lang="sv-SE"/>
              <a:t>Stochastic arrival means that events arrive according to some probabilistic distribution.</a:t>
            </a:r>
            <a:endParaRPr/>
          </a:p>
          <a:p>
            <a:pPr indent="0" lvl="0" marL="0" rtl="0" algn="l">
              <a:spcBef>
                <a:spcPts val="0"/>
              </a:spcBef>
              <a:spcAft>
                <a:spcPts val="0"/>
              </a:spcAft>
              <a:buNone/>
            </a:pPr>
            <a:r>
              <a:rPr lang="sv-SE"/>
              <a:t>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even though we don’t know when any single event will arrive.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4f9f9bc3d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4f9f9bc3d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a:t>
            </a:r>
            <a:r>
              <a:rPr lang="sv-SE"/>
              <a:t>cenarios can be used to capture a wide range of requirements, such as:</a:t>
            </a:r>
            <a:endParaRPr/>
          </a:p>
          <a:p>
            <a:pPr indent="0" lvl="0" marL="0" rtl="0" algn="l">
              <a:spcBef>
                <a:spcPts val="0"/>
              </a:spcBef>
              <a:spcAft>
                <a:spcPts val="0"/>
              </a:spcAft>
              <a:buClr>
                <a:schemeClr val="dk1"/>
              </a:buClr>
              <a:buSzPts val="1100"/>
              <a:buFont typeface="Arial"/>
              <a:buNone/>
            </a:pPr>
            <a:r>
              <a:rPr lang="sv-SE"/>
              <a:t>• A particular set of interactions with its users to which the system must be</a:t>
            </a:r>
            <a:endParaRPr/>
          </a:p>
          <a:p>
            <a:pPr indent="0" lvl="0" marL="0" rtl="0" algn="l">
              <a:spcBef>
                <a:spcPts val="0"/>
              </a:spcBef>
              <a:spcAft>
                <a:spcPts val="0"/>
              </a:spcAft>
              <a:buClr>
                <a:schemeClr val="dk1"/>
              </a:buClr>
              <a:buSzPts val="1100"/>
              <a:buFont typeface="Arial"/>
              <a:buNone/>
            </a:pPr>
            <a:r>
              <a:rPr lang="sv-SE"/>
              <a:t>able to respond</a:t>
            </a:r>
            <a:endParaRPr/>
          </a:p>
          <a:p>
            <a:pPr indent="0" lvl="0" marL="0" rtl="0" algn="l">
              <a:spcBef>
                <a:spcPts val="0"/>
              </a:spcBef>
              <a:spcAft>
                <a:spcPts val="0"/>
              </a:spcAft>
              <a:buClr>
                <a:schemeClr val="dk1"/>
              </a:buClr>
              <a:buSzPts val="1100"/>
              <a:buFont typeface="Arial"/>
              <a:buNone/>
            </a:pPr>
            <a:r>
              <a:rPr lang="sv-SE"/>
              <a:t>• The processing that must happen automatically at a particular point in time,</a:t>
            </a:r>
            <a:endParaRPr/>
          </a:p>
          <a:p>
            <a:pPr indent="0" lvl="0" marL="0" rtl="0" algn="l">
              <a:spcBef>
                <a:spcPts val="0"/>
              </a:spcBef>
              <a:spcAft>
                <a:spcPts val="0"/>
              </a:spcAft>
              <a:buClr>
                <a:schemeClr val="dk1"/>
              </a:buClr>
              <a:buSzPts val="1100"/>
              <a:buFont typeface="Arial"/>
              <a:buNone/>
            </a:pPr>
            <a:r>
              <a:rPr lang="sv-SE"/>
              <a:t>such as month end</a:t>
            </a:r>
            <a:endParaRPr/>
          </a:p>
          <a:p>
            <a:pPr indent="0" lvl="0" marL="0" rtl="0" algn="l">
              <a:spcBef>
                <a:spcPts val="0"/>
              </a:spcBef>
              <a:spcAft>
                <a:spcPts val="0"/>
              </a:spcAft>
              <a:buClr>
                <a:schemeClr val="dk1"/>
              </a:buClr>
              <a:buSzPts val="1100"/>
              <a:buFont typeface="Arial"/>
              <a:buNone/>
            </a:pPr>
            <a:r>
              <a:rPr lang="sv-SE"/>
              <a:t>• A particular peak load situation that could occur</a:t>
            </a:r>
            <a:endParaRPr/>
          </a:p>
          <a:p>
            <a:pPr indent="0" lvl="0" marL="0" rtl="0" algn="l">
              <a:spcBef>
                <a:spcPts val="0"/>
              </a:spcBef>
              <a:spcAft>
                <a:spcPts val="0"/>
              </a:spcAft>
              <a:buClr>
                <a:schemeClr val="dk1"/>
              </a:buClr>
              <a:buSzPts val="1100"/>
              <a:buFont typeface="Arial"/>
              <a:buNone/>
            </a:pPr>
            <a:r>
              <a:rPr lang="sv-SE"/>
              <a:t>• A demand that an external regulator might make of a system</a:t>
            </a:r>
            <a:endParaRPr/>
          </a:p>
          <a:p>
            <a:pPr indent="0" lvl="0" marL="0" rtl="0" algn="l">
              <a:spcBef>
                <a:spcPts val="0"/>
              </a:spcBef>
              <a:spcAft>
                <a:spcPts val="0"/>
              </a:spcAft>
              <a:buClr>
                <a:schemeClr val="dk1"/>
              </a:buClr>
              <a:buSzPts val="1100"/>
              <a:buFont typeface="Arial"/>
              <a:buNone/>
            </a:pPr>
            <a:r>
              <a:rPr lang="sv-SE"/>
              <a:t>• How the system must respond to a particular type of failure</a:t>
            </a:r>
            <a:endParaRPr/>
          </a:p>
          <a:p>
            <a:pPr indent="0" lvl="0" marL="0" rtl="0" algn="l">
              <a:spcBef>
                <a:spcPts val="0"/>
              </a:spcBef>
              <a:spcAft>
                <a:spcPts val="0"/>
              </a:spcAft>
              <a:buClr>
                <a:schemeClr val="dk1"/>
              </a:buClr>
              <a:buSzPts val="1100"/>
              <a:buFont typeface="Arial"/>
              <a:buNone/>
            </a:pPr>
            <a:r>
              <a:rPr lang="sv-SE"/>
              <a:t>• A change that a maintainer might need to be made to the system</a:t>
            </a:r>
            <a:endParaRPr/>
          </a:p>
          <a:p>
            <a:pPr indent="0" lvl="0" marL="0" rtl="0" algn="l">
              <a:spcBef>
                <a:spcPts val="0"/>
              </a:spcBef>
              <a:spcAft>
                <a:spcPts val="0"/>
              </a:spcAft>
              <a:buClr>
                <a:schemeClr val="dk1"/>
              </a:buClr>
              <a:buSzPts val="1100"/>
              <a:buFont typeface="Arial"/>
              <a:buNone/>
            </a:pPr>
            <a:r>
              <a:rPr lang="sv-SE"/>
              <a:t>• Any other situation with which the design of the system must be able to cope</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50594d30b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50594d30b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 we went over these last class, but to reiterate: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768786388c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68786388c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Response time targets are meaningful only in the context of a defined load. It may be easy for a computer system to process a single transaction in 3 seconds but much harder to achieve this target when it is receiving 500 transactions a second. This means that response time requirements need to specify the context as well as a clearly defined response time goal (which also defines when a transaction starts and ends). In most systems, response time under constant load will vary according to some sort of distribution curve. Most transactions will complete at or near the average response time, but some will take longer, and a few will complete more quickly. In most cases, it isn’t reasonable to expect every transaction to complete within the target response time. It is more realistic to require a certain proportion (such as 90% or 95%) of transactions to meet the target. This is why it is so important to specify these probabilitiies - 95% 99% etc.</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68786388c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68786388c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be clear about what aspect of performance you care about and what elements of the system you are focusing 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bdecb4597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bdecb4597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768786388c_0_7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68786388c_0_7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bdecb4597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bdecb4597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768786388c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768786388c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bdecb4597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bdecb4597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abdecb459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abdecb4597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abdecb4597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abdecb4597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4f9f9bc3d_0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4f9f9bc3d_0_2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can use scenarios in a number of ways within the development process.</a:t>
            </a:r>
            <a:endParaRPr/>
          </a:p>
          <a:p>
            <a:pPr indent="0" lvl="0" marL="0" rtl="0" algn="l">
              <a:spcBef>
                <a:spcPts val="0"/>
              </a:spcBef>
              <a:spcAft>
                <a:spcPts val="0"/>
              </a:spcAft>
              <a:buNone/>
            </a:pPr>
            <a:r>
              <a:rPr lang="sv-SE"/>
              <a:t>(1) Scenarios can provide part of this input and keep the process grounded in reality by challenging you to design solutions to specific problems the scenarios pose. it is common for scope and requirements to be ill defined in the early stages of development, and scenarios (2) Considering how the system behaves in one scenario often leads stakeholders to realize that another situation they hadn’t previously considered was omitted from the requirements analysis.</a:t>
            </a:r>
            <a:endParaRPr/>
          </a:p>
          <a:p>
            <a:pPr indent="0" lvl="0" marL="0" rtl="0" algn="l">
              <a:spcBef>
                <a:spcPts val="0"/>
              </a:spcBef>
              <a:spcAft>
                <a:spcPts val="0"/>
              </a:spcAft>
              <a:buNone/>
            </a:pPr>
            <a:r>
              <a:rPr lang="sv-SE"/>
              <a:t>(3) Scenarios are a primary input into almost any process of architectural evaluation, which can range from simple credibility checks to heavyweight reviews using a formal process like the Architecture Tradeoff Analysis Method (ATAM). Scenarios force you to consider how well the system can respond to a specific situation, (4-5)</a:t>
            </a:r>
            <a:endParaRPr/>
          </a:p>
          <a:p>
            <a:pPr indent="0" lvl="0" marL="0" rtl="0" algn="l">
              <a:spcBef>
                <a:spcPts val="0"/>
              </a:spcBef>
              <a:spcAft>
                <a:spcPts val="0"/>
              </a:spcAft>
              <a:buNone/>
            </a:pPr>
            <a:r>
              <a:rPr lang="sv-SE"/>
              <a:t>(6) Scenarios are (7). Discussion of a scenario, and how the system will respond to the situation described in it, is a very useful vehicle for communicating with stakeholders and is often much more effective than using traditional design documentation, particularly for less technical stakeholders. Indeed, for nontechnical stakeholders, scenarios may be the only way to communicate the implications of the proposed architecture in a way that they really understand.</a:t>
            </a:r>
            <a:endParaRPr/>
          </a:p>
          <a:p>
            <a:pPr indent="0" lvl="0" marL="0" rtl="0" algn="l">
              <a:spcBef>
                <a:spcPts val="0"/>
              </a:spcBef>
              <a:spcAft>
                <a:spcPts val="0"/>
              </a:spcAft>
              <a:buNone/>
            </a:pPr>
            <a:r>
              <a:rPr lang="sv-SE"/>
              <a:t>(8) Scenarios help highlight the things that are important to your stakeholders, providing a useful guide for where to focus testing activity. After identifying your scenarios, use them to plan the sort of testing you will require, and make sure that the system’s testers have a copy of the scenarios as a basis for their initial test plans.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68786388c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68786388c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Ability to address more and more requests are often part of performance scenarios. Scenarios assessing scalability directly (the ability to adjust available resources to the system) deal with the impact of adding or removing resources and what that does to the system.</a:t>
            </a:r>
            <a:endParaRPr/>
          </a:p>
          <a:p>
            <a:pPr indent="0" lvl="0" marL="0" rtl="0" algn="l">
              <a:spcBef>
                <a:spcPts val="0"/>
              </a:spcBef>
              <a:spcAft>
                <a:spcPts val="0"/>
              </a:spcAft>
              <a:buNone/>
            </a:pPr>
            <a:r>
              <a:rPr lang="sv-SE"/>
              <a:t>Response measures reflect: Changes to performance after you add more resources to one unit or add more logical units to a pool - more servers to a server pool. Look at performance before and after and either quantify the improvement that should happen from adding resources or the worst allowable decrease in performance as you remove resources</a:t>
            </a:r>
            <a:endParaRPr/>
          </a:p>
          <a:p>
            <a:pPr indent="0" lvl="0" marL="0" rtl="0" algn="l">
              <a:spcBef>
                <a:spcPts val="0"/>
              </a:spcBef>
              <a:spcAft>
                <a:spcPts val="0"/>
              </a:spcAft>
              <a:buNone/>
            </a:pPr>
            <a:r>
              <a:rPr lang="sv-SE"/>
              <a:t>Changes to availability after adding or removing resources. Look at availablility before and after</a:t>
            </a:r>
            <a:endParaRPr/>
          </a:p>
          <a:p>
            <a:pPr indent="0" lvl="0" marL="0" rtl="0" algn="l">
              <a:spcBef>
                <a:spcPts val="0"/>
              </a:spcBef>
              <a:spcAft>
                <a:spcPts val="0"/>
              </a:spcAft>
              <a:buNone/>
            </a:pPr>
            <a:r>
              <a:rPr lang="sv-SE"/>
              <a:t>Load assigned to existing and new resources - look at how evenly load is spread among units.</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768786388c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68786388c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note that change in resources is part of environment state.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768786388c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68786388c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looking at change in performance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abdecb4597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abdecb4597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b549c681d9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b549c681d9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768786388c_0_1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768786388c_0_13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566" name="Google Shape;566;g768786388c_0_13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768786388c_0_14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768786388c_0_14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An attack is an attempt to break CIA - confidentiality, integrity, or availability. The response to the attack is to preserve CIA or deter attackers through monitoring of their activities.Scenarios assess response to attack.</a:t>
            </a:r>
            <a:endParaRPr/>
          </a:p>
          <a:p>
            <a:pPr indent="0" lvl="0" marL="0" rtl="0" algn="l">
              <a:spcBef>
                <a:spcPts val="0"/>
              </a:spcBef>
              <a:spcAft>
                <a:spcPts val="0"/>
              </a:spcAft>
              <a:buNone/>
            </a:pPr>
            <a:r>
              <a:rPr lang="sv-SE"/>
              <a:t> (rest)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50594d30b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50594d30b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gb50594d30b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768786388c_0_9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768786388c_0_9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 what is the goal of this scenario?</a:t>
            </a:r>
            <a:endParaRPr/>
          </a:p>
          <a:p>
            <a:pPr indent="0" lvl="0" marL="0" rtl="0" algn="l">
              <a:spcBef>
                <a:spcPts val="0"/>
              </a:spcBef>
              <a:spcAft>
                <a:spcPts val="0"/>
              </a:spcAft>
              <a:buNone/>
            </a:pPr>
            <a:r>
              <a:rPr lang="sv-SE"/>
              <a:t>Environment. The attack can come when the system is either online or offline, either connected to or disconnected from a network, either behind a firewall or open to a network, fully operational, partially operational, or not operational.</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768786388c_0_14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768786388c_0_14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The source of the attack may be either a human or another system. It may have been previously identified (either correctly or incorrectly) or may be currently unknown. A human attacker may be from outside the organization or from inside the organization.</a:t>
            </a:r>
            <a:endParaRPr/>
          </a:p>
          <a:p>
            <a:pPr indent="0" lvl="0" marL="0" rtl="0" algn="l">
              <a:spcBef>
                <a:spcPts val="0"/>
              </a:spcBef>
              <a:spcAft>
                <a:spcPts val="0"/>
              </a:spcAft>
              <a:buNone/>
            </a:pPr>
            <a:r>
              <a:rPr lang="sv-SE"/>
              <a:t> ■ Stimulus. The stimulus is an attack. We characterize this as an unauthorized attempt to display data, change or delete data, access system services, change the system’s behavior, or reduce availability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4f9f9bc3d_0_2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4f9f9bc3d_0_2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When creating a scenario, you define six pieces of information. (click) First, you give a brief overview, desribing the goal of the scenario. What do you hope to show about the system using a scenario? (click)</a:t>
            </a:r>
            <a:r>
              <a:rPr lang="sv-SE">
                <a:solidFill>
                  <a:srgbClr val="4F4F4F"/>
                </a:solidFill>
              </a:rPr>
              <a:t> then, we define the stimulus. All scenarios start with a stimulus. This includes either one or more input events. This can be a request made to the system by a user or exernal system, or some change in the system’s environment that forces it to act, like a timer going off or a sensor getting a reading. This is some kind of interaction with the system that causes the scenario to occur.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768786388c_0_9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768786388c_0_9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The system should ensure that transactions are carried out in a fashion such that data or services are protected from unauthorized access; data or services are not being manipulated without authorization; parties to a transaction are identified with assurance; the parties to the transaction cannot repudiate their involvements; and the data, resources, and system services will be available for legitimate use.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768786388c_0_14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768786388c_0_14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system should also track activities within it by recording access or modification; attempts to access data, resources, or services; and notifying appropriate entities (people or systems) when an apparent attack is occurring.</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768786388c_0_9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768786388c_0_9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 Measures of a system’s response include how much of a system is compromised when a particular component or data value is compromised, how much time passed before an attack was detected, how many attacks were resisted, how long it took to recover from a successful attack, and how much data was vulnerable to a particular attack. (last)</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768786388c_0_9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768786388c_0_9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768786388c_0_1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768786388c_0_1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68786388c_0_9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68786388c_0_9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demonstration of policy, ratehr than an active attack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8786388c_0_1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8786388c_0_1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are these good examples?</a:t>
            </a:r>
            <a:endParaRPr/>
          </a:p>
          <a:p>
            <a:pPr indent="0" lvl="0" marL="0" rtl="0" algn="l">
              <a:spcBef>
                <a:spcPts val="0"/>
              </a:spcBef>
              <a:spcAft>
                <a:spcPts val="0"/>
              </a:spcAft>
              <a:buNone/>
            </a:pPr>
            <a:r>
              <a:rPr lang="sv-SE"/>
              <a:t>They are specific and they describe both reasonable system responses and reasonable measures that</a:t>
            </a:r>
            <a:endParaRPr/>
          </a:p>
          <a:p>
            <a:pPr indent="0" lvl="0" marL="0" rtl="0" algn="l">
              <a:spcBef>
                <a:spcPts val="0"/>
              </a:spcBef>
              <a:spcAft>
                <a:spcPts val="0"/>
              </a:spcAft>
              <a:buNone/>
            </a:pPr>
            <a:r>
              <a:rPr lang="sv-SE"/>
              <a:t>can determine whether the system is behaving as intended.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b4f9f9bc3d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b4f9f9bc3d_0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It can also help reveal omissions and errors in the requirements and is useful when it comes to testing the system. We defined two classes of scenarios: functional scenarios, which are nearly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always defined in terms of a sequence of external events the system must respond to in a particular way; and system quality scenarios, which are defined in terms of how the system should react to a change in its environment, as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consequence of one of the quality properties it is meant to exhibit. (4)</a:t>
            </a:r>
            <a:endParaRPr/>
          </a:p>
        </p:txBody>
      </p:sp>
      <p:sp>
        <p:nvSpPr>
          <p:cNvPr id="662" name="Google Shape;662;gb4f9f9bc3d_0_5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768786388c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768786388c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g768786388c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bdecb459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bdecb4597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(click) the internal state of the system when the stimulus occurs (if significant). What internal factors could influence the result. This may revolve around information stored in the system, current number of concurrent users, number of waiting tasks in a queue, contents of a database, remaining storage space, and such that could influence the resulting quality with regard to the attribute we care about. (click) we then look at the relevant factors in the system’s external environment - any significant observations about the environment that the system is running in, related to other pieces of software, infrastructure, even the physical world - such as the unavailability of external systems, current network conditions, particular infrastructure behavior, whether we can access a piece of hardware, if there is a fire in a room, and so on. Is there any special external factor that might influence system quality beyond the direct stimulus.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bdecb4597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bdecb4597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Finally, the last two items. (click) The required system response is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a:p>
            <a:pPr indent="0" lvl="0" marL="0" rtl="0" algn="l">
              <a:spcBef>
                <a:spcPts val="0"/>
              </a:spcBef>
              <a:spcAft>
                <a:spcPts val="0"/>
              </a:spcAft>
              <a:buNone/>
            </a:pPr>
            <a:r>
              <a:t/>
            </a:r>
            <a:endParaRPr>
              <a:solidFill>
                <a:srgbClr val="4F4F4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b4f9f9bc3d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b4f9f9bc3d_0_3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 Performance, availability, scalability especially-</a:t>
            </a:r>
            <a:r>
              <a:rPr lang="sv-SE"/>
              <a:t> Due to a variety of factors, you won’t always get the same exact measurement back. This is especially true with time bounds, like those you see in performance measurements. If you have a time measurement - you will do something within 2 seconds, you can complete 10 jobs in 10 minutes, etc., you should present the response measure probabilistically. Give a standard case, then give a worst-case scenario - (3-4). Now, if working with a real-time system like an embedded device, where you have stricter time requirements, you instead want to present absolute deadlines - the worst case you will accept. (last point). Security, reliability measures like POFOD or ROCOF, those you can give as absolute. I will accept a ROCOF of 2 per hour.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9.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9.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2.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2.jpg"/><Relationship Id="rId5" Type="http://schemas.openxmlformats.org/officeDocument/2006/relationships/image" Target="../media/image5.jp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6.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3: Quality Scenarios</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24,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 Daily Data Update Increases in Size</a:t>
            </a:r>
            <a:endParaRPr sz="2400"/>
          </a:p>
        </p:txBody>
      </p:sp>
      <p:sp>
        <p:nvSpPr>
          <p:cNvPr id="218" name="Google Shape;218;p34"/>
          <p:cNvSpPr txBox="1"/>
          <p:nvPr>
            <p:ph idx="1" type="body"/>
          </p:nvPr>
        </p:nvSpPr>
        <p:spPr>
          <a:xfrm>
            <a:off x="468900" y="936125"/>
            <a:ext cx="8217900" cy="3826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t>Overview:</a:t>
            </a:r>
            <a:r>
              <a:rPr lang="sv-SE" sz="1600"/>
              <a:t> How the system’s end-of-day processing behaves when regular data volumes are suddenly greatly exceeded.</a:t>
            </a:r>
            <a:endParaRPr sz="1600"/>
          </a:p>
          <a:p>
            <a:pPr indent="-330200" lvl="0" marL="457200" rtl="0" algn="l">
              <a:spcBef>
                <a:spcPts val="1000"/>
              </a:spcBef>
              <a:spcAft>
                <a:spcPts val="0"/>
              </a:spcAft>
              <a:buSzPts val="1600"/>
              <a:buChar char="•"/>
            </a:pPr>
            <a:r>
              <a:rPr b="1" lang="sv-SE" sz="1600"/>
              <a:t>System state:</a:t>
            </a:r>
            <a:r>
              <a:rPr lang="sv-SE" sz="1600"/>
              <a:t> The system has stored summary statistics in its database for data that has been processed, and the system’s processing elements are lightly loaded at the current rate of system load (</a:t>
            </a:r>
            <a:r>
              <a:rPr lang="sv-SE" sz="1600"/>
              <a:t>1,000 to 1,500 data items per hour</a:t>
            </a:r>
            <a:r>
              <a:rPr lang="sv-SE" sz="1600"/>
              <a:t>).</a:t>
            </a:r>
            <a:endParaRPr sz="1600"/>
          </a:p>
          <a:p>
            <a:pPr indent="-330200" lvl="0" marL="457200" rtl="0" algn="l">
              <a:spcBef>
                <a:spcPts val="1000"/>
              </a:spcBef>
              <a:spcAft>
                <a:spcPts val="0"/>
              </a:spcAft>
              <a:buSzPts val="1600"/>
              <a:buChar char="•"/>
            </a:pPr>
            <a:r>
              <a:rPr b="1" lang="sv-SE" sz="1600"/>
              <a:t>System environment: </a:t>
            </a:r>
            <a:r>
              <a:rPr lang="sv-SE" sz="1600"/>
              <a:t>The deployment environment is working correctly. The network connection is adequate.</a:t>
            </a:r>
            <a:endParaRPr sz="1600"/>
          </a:p>
          <a:p>
            <a:pPr indent="-330200" lvl="0" marL="457200" rtl="0" algn="l">
              <a:spcBef>
                <a:spcPts val="1000"/>
              </a:spcBef>
              <a:spcAft>
                <a:spcPts val="0"/>
              </a:spcAft>
              <a:buSzPts val="1600"/>
              <a:buChar char="•"/>
            </a:pPr>
            <a:r>
              <a:rPr b="1" lang="sv-SE" sz="1600"/>
              <a:t>External Stimulus: </a:t>
            </a:r>
            <a:r>
              <a:rPr lang="sv-SE" sz="1600"/>
              <a:t>The data update rate suddenly increases to 4,000 items/hour.</a:t>
            </a:r>
            <a:endParaRPr sz="1600"/>
          </a:p>
          <a:p>
            <a:pPr indent="-330200" lvl="0" marL="457200" rtl="0" algn="l">
              <a:spcBef>
                <a:spcPts val="1000"/>
              </a:spcBef>
              <a:spcAft>
                <a:spcPts val="0"/>
              </a:spcAft>
              <a:buSzPts val="1600"/>
              <a:buChar char="•"/>
            </a:pPr>
            <a:r>
              <a:rPr b="1" lang="sv-SE" sz="1600"/>
              <a:t>Required system behavior: </a:t>
            </a:r>
            <a:r>
              <a:rPr lang="sv-SE" sz="1600"/>
              <a:t>When end-of-day processing starts, the system should process the data set until processing time exceeds a system-configurable limit. At that point, the system should stop, leave the summary statistics in place, and log a diagnostic message.</a:t>
            </a:r>
            <a:endParaRPr sz="1600"/>
          </a:p>
          <a:p>
            <a:pPr indent="-330200" lvl="0" marL="457200" rtl="0" algn="l">
              <a:spcBef>
                <a:spcPts val="1000"/>
              </a:spcBef>
              <a:spcAft>
                <a:spcPts val="0"/>
              </a:spcAft>
              <a:buSzPts val="1600"/>
              <a:buChar char="•"/>
            </a:pPr>
            <a:r>
              <a:rPr b="1" lang="sv-SE" sz="1600"/>
              <a:t>Response measure: </a:t>
            </a:r>
            <a:r>
              <a:rPr lang="sv-SE" sz="1600"/>
              <a:t>Availability should remain at 99.999%. </a:t>
            </a:r>
            <a:endParaRPr sz="1600"/>
          </a:p>
        </p:txBody>
      </p:sp>
      <p:sp>
        <p:nvSpPr>
          <p:cNvPr id="219" name="Google Shape;21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Example - Failed Webpage Transmission</a:t>
            </a:r>
            <a:endParaRPr sz="3200"/>
          </a:p>
        </p:txBody>
      </p:sp>
      <p:sp>
        <p:nvSpPr>
          <p:cNvPr id="225" name="Google Shape;22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Overview:</a:t>
            </a:r>
            <a:r>
              <a:rPr lang="sv-SE" sz="2200"/>
              <a:t> Client-facing web service fails during transmission of page update.</a:t>
            </a:r>
            <a:endParaRPr sz="2200"/>
          </a:p>
          <a:p>
            <a:pPr indent="-368300" lvl="0" marL="457200" rtl="0" algn="l">
              <a:spcBef>
                <a:spcPts val="1000"/>
              </a:spcBef>
              <a:spcAft>
                <a:spcPts val="0"/>
              </a:spcAft>
              <a:buSzPts val="2200"/>
              <a:buChar char="•"/>
            </a:pPr>
            <a:r>
              <a:rPr b="1" lang="sv-SE" sz="2200"/>
              <a:t>System State: </a:t>
            </a:r>
            <a:r>
              <a:rPr lang="sv-SE" sz="2200"/>
              <a:t>System is working correctly under normal load (10,000 concurrent users). </a:t>
            </a:r>
            <a:endParaRPr sz="2200"/>
          </a:p>
          <a:p>
            <a:pPr indent="-368300" lvl="0" marL="457200" rtl="0" algn="l">
              <a:spcBef>
                <a:spcPts val="1000"/>
              </a:spcBef>
              <a:spcAft>
                <a:spcPts val="0"/>
              </a:spcAft>
              <a:buSzPts val="2200"/>
              <a:buChar char="•"/>
            </a:pPr>
            <a:r>
              <a:rPr b="1" lang="sv-SE" sz="2200"/>
              <a:t>Environment State:</a:t>
            </a:r>
            <a:r>
              <a:rPr lang="sv-SE" sz="2200"/>
              <a:t> Deployment environment is operating normally. All services have adequate network connection.</a:t>
            </a:r>
            <a:endParaRPr sz="2200"/>
          </a:p>
          <a:p>
            <a:pPr indent="-368300" lvl="0" marL="457200" rtl="0" algn="l">
              <a:spcBef>
                <a:spcPts val="1000"/>
              </a:spcBef>
              <a:spcAft>
                <a:spcPts val="0"/>
              </a:spcAft>
              <a:buSzPts val="2200"/>
              <a:buChar char="•"/>
            </a:pPr>
            <a:r>
              <a:rPr b="1" lang="sv-SE" sz="2200"/>
              <a:t>External Stimulus: </a:t>
            </a:r>
            <a:r>
              <a:rPr lang="sv-SE" sz="2200"/>
              <a:t>Customer has generated a “add item to cart” post request, which was routed to Server &lt;X&gt; in transaction pool. </a:t>
            </a:r>
            <a:r>
              <a:rPr lang="sv-SE" sz="2200"/>
              <a:t>&lt;X&gt; crashes during response generation.</a:t>
            </a:r>
            <a:endParaRPr sz="2200"/>
          </a:p>
        </p:txBody>
      </p:sp>
      <p:sp>
        <p:nvSpPr>
          <p:cNvPr id="226" name="Google Shape;22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Example - Failed Webpage Transmission</a:t>
            </a:r>
            <a:endParaRPr sz="3200"/>
          </a:p>
          <a:p>
            <a:pPr indent="0" lvl="0" marL="0" rtl="0" algn="l">
              <a:spcBef>
                <a:spcPts val="0"/>
              </a:spcBef>
              <a:spcAft>
                <a:spcPts val="0"/>
              </a:spcAft>
              <a:buNone/>
            </a:pPr>
            <a:r>
              <a:t/>
            </a:r>
            <a:endParaRPr/>
          </a:p>
        </p:txBody>
      </p:sp>
      <p:sp>
        <p:nvSpPr>
          <p:cNvPr id="232" name="Google Shape;232;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Required system behavior: </a:t>
            </a:r>
            <a:r>
              <a:rPr lang="sv-SE" sz="2100"/>
              <a:t>The r</a:t>
            </a:r>
            <a:r>
              <a:rPr lang="sv-SE" sz="2100"/>
              <a:t>esponse page may be corrupted on client-side. Load balancer no longer receives heartbeat message from service and removes it from service pool after 2s of missed messages, or on next request sent to the service. A page reload will be routed to alternate service by load balancer and page will be correctly displayed on client-side.</a:t>
            </a:r>
            <a:endParaRPr sz="2100"/>
          </a:p>
          <a:p>
            <a:pPr indent="-361950" lvl="0" marL="457200" rtl="0" algn="l">
              <a:spcBef>
                <a:spcPts val="1000"/>
              </a:spcBef>
              <a:spcAft>
                <a:spcPts val="0"/>
              </a:spcAft>
              <a:buSzPts val="2100"/>
              <a:buChar char="•"/>
            </a:pPr>
            <a:r>
              <a:rPr b="1" lang="sv-SE" sz="2100"/>
              <a:t>Response measure:</a:t>
            </a:r>
            <a:r>
              <a:rPr lang="sv-SE" sz="2100"/>
              <a:t> On client-side page refresh, client state and display contains state after last transaction. Time for re-routed refresh is equivalent to “standard” refresh (&lt;1 second 95% of the time, &lt;3 seconds 99% of the time).</a:t>
            </a:r>
            <a:endParaRPr sz="2100"/>
          </a:p>
        </p:txBody>
      </p:sp>
      <p:sp>
        <p:nvSpPr>
          <p:cNvPr id="233" name="Google Shape;23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0" name="Google Shape;240;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do we do with Scenarios?</a:t>
            </a:r>
            <a:endParaRPr/>
          </a:p>
        </p:txBody>
      </p:sp>
      <p:sp>
        <p:nvSpPr>
          <p:cNvPr id="241" name="Google Shape;241;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 Design</a:t>
            </a:r>
            <a:endParaRPr/>
          </a:p>
          <a:p>
            <a:pPr indent="-393700" lvl="0" marL="457200" rtl="0" algn="l">
              <a:spcBef>
                <a:spcPts val="1000"/>
              </a:spcBef>
              <a:spcAft>
                <a:spcPts val="0"/>
              </a:spcAft>
              <a:buSzPts val="2600"/>
              <a:buChar char="•"/>
            </a:pPr>
            <a:r>
              <a:rPr lang="sv-SE"/>
              <a:t>Stakeholder Negotiation</a:t>
            </a:r>
            <a:endParaRPr/>
          </a:p>
          <a:p>
            <a:pPr indent="-393700" lvl="0" marL="457200" rtl="0" algn="l">
              <a:spcBef>
                <a:spcPts val="1000"/>
              </a:spcBef>
              <a:spcAft>
                <a:spcPts val="0"/>
              </a:spcAft>
              <a:buSzPts val="2600"/>
              <a:buChar char="•"/>
            </a:pPr>
            <a:r>
              <a:rPr lang="sv-SE"/>
              <a:t>Exploratory Testing</a:t>
            </a:r>
            <a:endParaRPr/>
          </a:p>
          <a:p>
            <a:pPr indent="-368300" lvl="1" marL="914400" rtl="0" algn="l">
              <a:spcBef>
                <a:spcPts val="500"/>
              </a:spcBef>
              <a:spcAft>
                <a:spcPts val="0"/>
              </a:spcAft>
              <a:buSzPts val="2200"/>
              <a:buChar char="•"/>
            </a:pPr>
            <a:r>
              <a:rPr lang="sv-SE"/>
              <a:t>Human experiments with app.</a:t>
            </a:r>
            <a:endParaRPr/>
          </a:p>
          <a:p>
            <a:pPr indent="-393700" lvl="0" marL="457200" rtl="0" algn="l">
              <a:spcBef>
                <a:spcPts val="1000"/>
              </a:spcBef>
              <a:spcAft>
                <a:spcPts val="0"/>
              </a:spcAft>
              <a:buSzPts val="2600"/>
              <a:buChar char="•"/>
            </a:pPr>
            <a:r>
              <a:rPr lang="sv-SE"/>
              <a:t>Formal Test Cases</a:t>
            </a:r>
            <a:endParaRPr/>
          </a:p>
          <a:p>
            <a:pPr indent="-368300" lvl="1" marL="914400" rtl="0" algn="l">
              <a:spcBef>
                <a:spcPts val="500"/>
              </a:spcBef>
              <a:spcAft>
                <a:spcPts val="0"/>
              </a:spcAft>
              <a:buSzPts val="2200"/>
              <a:buChar char="•"/>
            </a:pPr>
            <a:r>
              <a:rPr lang="sv-SE"/>
              <a:t>Assign specific input and check response.</a:t>
            </a:r>
            <a:endParaRPr/>
          </a:p>
        </p:txBody>
      </p:sp>
      <p:pic>
        <p:nvPicPr>
          <p:cNvPr id="242" name="Google Shape;242;p37"/>
          <p:cNvPicPr preferRelativeResize="0"/>
          <p:nvPr/>
        </p:nvPicPr>
        <p:blipFill>
          <a:blip r:embed="rId3">
            <a:alphaModFix/>
          </a:blip>
          <a:stretch>
            <a:fillRect/>
          </a:stretch>
        </p:blipFill>
        <p:spPr>
          <a:xfrm>
            <a:off x="5665674" y="1149675"/>
            <a:ext cx="1054850" cy="1301000"/>
          </a:xfrm>
          <a:prstGeom prst="rect">
            <a:avLst/>
          </a:prstGeom>
          <a:noFill/>
          <a:ln>
            <a:noFill/>
          </a:ln>
        </p:spPr>
      </p:pic>
      <p:pic>
        <p:nvPicPr>
          <p:cNvPr id="243" name="Google Shape;243;p37"/>
          <p:cNvPicPr preferRelativeResize="0"/>
          <p:nvPr/>
        </p:nvPicPr>
        <p:blipFill>
          <a:blip r:embed="rId4">
            <a:alphaModFix/>
          </a:blip>
          <a:stretch>
            <a:fillRect/>
          </a:stretch>
        </p:blipFill>
        <p:spPr>
          <a:xfrm>
            <a:off x="6938675" y="1811988"/>
            <a:ext cx="1543051" cy="867974"/>
          </a:xfrm>
          <a:prstGeom prst="rect">
            <a:avLst/>
          </a:prstGeom>
          <a:noFill/>
          <a:ln>
            <a:noFill/>
          </a:ln>
        </p:spPr>
      </p:pic>
      <p:pic>
        <p:nvPicPr>
          <p:cNvPr id="244" name="Google Shape;244;p37"/>
          <p:cNvPicPr preferRelativeResize="0"/>
          <p:nvPr/>
        </p:nvPicPr>
        <p:blipFill>
          <a:blip r:embed="rId5">
            <a:alphaModFix/>
          </a:blip>
          <a:stretch>
            <a:fillRect/>
          </a:stretch>
        </p:blipFill>
        <p:spPr>
          <a:xfrm>
            <a:off x="5600699" y="2628324"/>
            <a:ext cx="1184825" cy="788450"/>
          </a:xfrm>
          <a:prstGeom prst="rect">
            <a:avLst/>
          </a:prstGeom>
          <a:noFill/>
          <a:ln>
            <a:noFill/>
          </a:ln>
        </p:spPr>
      </p:pic>
      <p:pic>
        <p:nvPicPr>
          <p:cNvPr id="245" name="Google Shape;245;p37"/>
          <p:cNvPicPr preferRelativeResize="0"/>
          <p:nvPr/>
        </p:nvPicPr>
        <p:blipFill>
          <a:blip r:embed="rId6">
            <a:alphaModFix/>
          </a:blip>
          <a:stretch>
            <a:fillRect/>
          </a:stretch>
        </p:blipFill>
        <p:spPr>
          <a:xfrm>
            <a:off x="6932124" y="3043625"/>
            <a:ext cx="1556162" cy="1403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“Good” Scenarios</a:t>
            </a:r>
            <a:endParaRPr/>
          </a:p>
        </p:txBody>
      </p:sp>
      <p:sp>
        <p:nvSpPr>
          <p:cNvPr id="251" name="Google Shape;251;p38"/>
          <p:cNvSpPr txBox="1"/>
          <p:nvPr>
            <p:ph idx="1" type="body"/>
          </p:nvPr>
        </p:nvSpPr>
        <p:spPr>
          <a:xfrm>
            <a:off x="468900" y="1188500"/>
            <a:ext cx="8217900" cy="3574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Credible</a:t>
            </a:r>
            <a:endParaRPr sz="1800"/>
          </a:p>
          <a:p>
            <a:pPr indent="-342900" lvl="1" marL="914400" rtl="0" algn="l">
              <a:spcBef>
                <a:spcPts val="500"/>
              </a:spcBef>
              <a:spcAft>
                <a:spcPts val="0"/>
              </a:spcAft>
              <a:buSzPts val="1800"/>
              <a:buChar char="•"/>
            </a:pPr>
            <a:r>
              <a:rPr lang="sv-SE" sz="1800"/>
              <a:t>Describes a realistic scenario.</a:t>
            </a:r>
            <a:endParaRPr sz="1800"/>
          </a:p>
          <a:p>
            <a:pPr indent="-342900" lvl="0" marL="457200" rtl="0" algn="l">
              <a:spcBef>
                <a:spcPts val="1000"/>
              </a:spcBef>
              <a:spcAft>
                <a:spcPts val="0"/>
              </a:spcAft>
              <a:buSzPts val="1800"/>
              <a:buChar char="•"/>
            </a:pPr>
            <a:r>
              <a:rPr lang="sv-SE" sz="1800"/>
              <a:t>Valuable</a:t>
            </a:r>
            <a:endParaRPr sz="1800"/>
          </a:p>
          <a:p>
            <a:pPr indent="-342900" lvl="1" marL="914400" rtl="0" algn="l">
              <a:spcBef>
                <a:spcPts val="500"/>
              </a:spcBef>
              <a:spcAft>
                <a:spcPts val="0"/>
              </a:spcAft>
              <a:buSzPts val="1800"/>
              <a:buChar char="•"/>
            </a:pPr>
            <a:r>
              <a:rPr lang="sv-SE" sz="1800"/>
              <a:t>Can be directly used during architectural definition.</a:t>
            </a:r>
            <a:endParaRPr sz="1800"/>
          </a:p>
          <a:p>
            <a:pPr indent="-342900" lvl="0" marL="457200" rtl="0" algn="l">
              <a:spcBef>
                <a:spcPts val="1000"/>
              </a:spcBef>
              <a:spcAft>
                <a:spcPts val="0"/>
              </a:spcAft>
              <a:buSzPts val="1800"/>
              <a:buChar char="•"/>
            </a:pPr>
            <a:r>
              <a:rPr lang="sv-SE" sz="1800"/>
              <a:t>Specific</a:t>
            </a:r>
            <a:endParaRPr sz="1800"/>
          </a:p>
          <a:p>
            <a:pPr indent="-342900" lvl="1" marL="914400" rtl="0" algn="l">
              <a:spcBef>
                <a:spcPts val="500"/>
              </a:spcBef>
              <a:spcAft>
                <a:spcPts val="0"/>
              </a:spcAft>
              <a:buSzPts val="1800"/>
              <a:buChar char="•"/>
            </a:pPr>
            <a:r>
              <a:rPr lang="sv-SE" sz="1800"/>
              <a:t>Addresses a single, concrete situation.</a:t>
            </a:r>
            <a:endParaRPr sz="1800"/>
          </a:p>
          <a:p>
            <a:pPr indent="-342900" lvl="0" marL="457200" rtl="0" algn="l">
              <a:spcBef>
                <a:spcPts val="1000"/>
              </a:spcBef>
              <a:spcAft>
                <a:spcPts val="0"/>
              </a:spcAft>
              <a:buSzPts val="1800"/>
              <a:buChar char="•"/>
            </a:pPr>
            <a:r>
              <a:rPr lang="sv-SE" sz="1800"/>
              <a:t>Precise</a:t>
            </a:r>
            <a:endParaRPr sz="1800"/>
          </a:p>
          <a:p>
            <a:pPr indent="-342900" lvl="1" marL="914400" rtl="0" algn="l">
              <a:spcBef>
                <a:spcPts val="500"/>
              </a:spcBef>
              <a:spcAft>
                <a:spcPts val="0"/>
              </a:spcAft>
              <a:buSzPts val="1800"/>
              <a:buChar char="•"/>
            </a:pPr>
            <a:r>
              <a:rPr lang="sv-SE" sz="1800"/>
              <a:t>Intended user of scenario should be clear about the described situation and response.</a:t>
            </a:r>
            <a:endParaRPr sz="1800"/>
          </a:p>
          <a:p>
            <a:pPr indent="-342900" lvl="0" marL="457200" rtl="0" algn="l">
              <a:spcBef>
                <a:spcPts val="1000"/>
              </a:spcBef>
              <a:spcAft>
                <a:spcPts val="0"/>
              </a:spcAft>
              <a:buSzPts val="1800"/>
              <a:buChar char="•"/>
            </a:pPr>
            <a:r>
              <a:rPr lang="sv-SE" sz="1800"/>
              <a:t>Comprehensible</a:t>
            </a:r>
            <a:endParaRPr sz="1800"/>
          </a:p>
          <a:p>
            <a:pPr indent="-342900" lvl="1" marL="914400" rtl="0" algn="l">
              <a:spcBef>
                <a:spcPts val="500"/>
              </a:spcBef>
              <a:spcAft>
                <a:spcPts val="0"/>
              </a:spcAft>
              <a:buSzPts val="1800"/>
              <a:buChar char="•"/>
            </a:pPr>
            <a:r>
              <a:rPr lang="sv-SE" sz="1800"/>
              <a:t>Writing should be unambiguous and free of jargon.</a:t>
            </a:r>
            <a:endParaRPr sz="1800"/>
          </a:p>
        </p:txBody>
      </p:sp>
      <p:sp>
        <p:nvSpPr>
          <p:cNvPr id="252" name="Google Shape;25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Effective Scenario Use</a:t>
            </a:r>
            <a:endParaRPr/>
          </a:p>
        </p:txBody>
      </p:sp>
      <p:sp>
        <p:nvSpPr>
          <p:cNvPr id="258" name="Google Shape;25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Identify a focused scenario set</a:t>
            </a:r>
            <a:endParaRPr b="1" sz="1800"/>
          </a:p>
          <a:p>
            <a:pPr indent="-342900" lvl="1" marL="914400" rtl="0" algn="l">
              <a:spcBef>
                <a:spcPts val="500"/>
              </a:spcBef>
              <a:spcAft>
                <a:spcPts val="0"/>
              </a:spcAft>
              <a:buSzPts val="1800"/>
              <a:buChar char="•"/>
            </a:pPr>
            <a:r>
              <a:rPr lang="sv-SE" sz="1800"/>
              <a:t>Too many scenarios can be distracting.</a:t>
            </a:r>
            <a:endParaRPr sz="1800"/>
          </a:p>
          <a:p>
            <a:pPr indent="-342900" lvl="1" marL="914400" rtl="0" algn="l">
              <a:spcBef>
                <a:spcPts val="500"/>
              </a:spcBef>
              <a:spcAft>
                <a:spcPts val="0"/>
              </a:spcAft>
              <a:buSzPts val="1800"/>
              <a:buChar char="•"/>
            </a:pPr>
            <a:r>
              <a:rPr lang="sv-SE" sz="1800"/>
              <a:t>Prioritize no more than 15-20.</a:t>
            </a:r>
            <a:endParaRPr sz="1800"/>
          </a:p>
          <a:p>
            <a:pPr indent="-342900" lvl="0" marL="457200" rtl="0" algn="l">
              <a:spcBef>
                <a:spcPts val="1000"/>
              </a:spcBef>
              <a:spcAft>
                <a:spcPts val="0"/>
              </a:spcAft>
              <a:buSzPts val="1800"/>
              <a:buChar char="•"/>
            </a:pPr>
            <a:r>
              <a:rPr b="1" lang="sv-SE" sz="1800"/>
              <a:t>Use distinct scenarios</a:t>
            </a:r>
            <a:endParaRPr b="1" sz="1800"/>
          </a:p>
          <a:p>
            <a:pPr indent="-342900" lvl="1" marL="914400" rtl="0" algn="l">
              <a:spcBef>
                <a:spcPts val="500"/>
              </a:spcBef>
              <a:spcAft>
                <a:spcPts val="0"/>
              </a:spcAft>
              <a:buSzPts val="1800"/>
              <a:buChar char="•"/>
            </a:pPr>
            <a:r>
              <a:rPr lang="sv-SE" sz="1800"/>
              <a:t>Avoid having multiple scenarios centered around near-identical events. They are redundant.</a:t>
            </a:r>
            <a:endParaRPr sz="1800"/>
          </a:p>
          <a:p>
            <a:pPr indent="-342900" lvl="1" marL="914400" rtl="0" algn="l">
              <a:spcBef>
                <a:spcPts val="500"/>
              </a:spcBef>
              <a:spcAft>
                <a:spcPts val="0"/>
              </a:spcAft>
              <a:buSzPts val="1800"/>
              <a:buChar char="•"/>
            </a:pPr>
            <a:r>
              <a:rPr lang="sv-SE" sz="1800"/>
              <a:t>Consider demands placed on the system.</a:t>
            </a:r>
            <a:endParaRPr sz="1800"/>
          </a:p>
          <a:p>
            <a:pPr indent="-342900" lvl="0" marL="457200" rtl="0" algn="l">
              <a:spcBef>
                <a:spcPts val="1000"/>
              </a:spcBef>
              <a:spcAft>
                <a:spcPts val="0"/>
              </a:spcAft>
              <a:buSzPts val="1800"/>
              <a:buChar char="•"/>
            </a:pPr>
            <a:r>
              <a:rPr b="1" lang="sv-SE" sz="1800"/>
              <a:t>Use scenarios early</a:t>
            </a:r>
            <a:endParaRPr b="1" sz="1800"/>
          </a:p>
          <a:p>
            <a:pPr indent="-342900" lvl="1" marL="914400" rtl="0" algn="l">
              <a:spcBef>
                <a:spcPts val="500"/>
              </a:spcBef>
              <a:spcAft>
                <a:spcPts val="0"/>
              </a:spcAft>
              <a:buSzPts val="1800"/>
              <a:buChar char="•"/>
            </a:pPr>
            <a:r>
              <a:rPr lang="sv-SE" sz="1800"/>
              <a:t>Most impactful early in development to focus design activities on most important aspects of the system.</a:t>
            </a:r>
            <a:endParaRPr sz="1800"/>
          </a:p>
        </p:txBody>
      </p:sp>
      <p:sp>
        <p:nvSpPr>
          <p:cNvPr id="259" name="Google Shape;25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66" name="Google Shape;266;p40"/>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Reliability </a:t>
            </a:r>
            <a:endParaRPr/>
          </a:p>
          <a:p>
            <a:pPr indent="0" lvl="0" marL="0" rtl="0" algn="l">
              <a:spcBef>
                <a:spcPts val="0"/>
              </a:spcBef>
              <a:spcAft>
                <a:spcPts val="0"/>
              </a:spcAft>
              <a:buNone/>
            </a:pPr>
            <a:r>
              <a:rPr lang="sv-SE"/>
              <a:t>Scenarios</a:t>
            </a:r>
            <a:endParaRPr/>
          </a:p>
        </p:txBody>
      </p:sp>
      <p:pic>
        <p:nvPicPr>
          <p:cNvPr id="267" name="Google Shape;267;p40"/>
          <p:cNvPicPr preferRelativeResize="0"/>
          <p:nvPr/>
        </p:nvPicPr>
        <p:blipFill>
          <a:blip r:embed="rId3">
            <a:alphaModFix/>
          </a:blip>
          <a:stretch>
            <a:fillRect/>
          </a:stretch>
        </p:blipFill>
        <p:spPr>
          <a:xfrm>
            <a:off x="3930625" y="1292433"/>
            <a:ext cx="4756176" cy="29904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4" name="Google Shape;27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275" name="Google Shape;275;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The ability to minimize the number of observed failures</a:t>
            </a:r>
            <a:r>
              <a:rPr lang="sv-SE"/>
              <a:t> (AKA: a statistical approximation of correctness).</a:t>
            </a:r>
            <a:endParaRPr/>
          </a:p>
          <a:p>
            <a:pPr indent="-393700" lvl="0" marL="457200" rtl="0" algn="l">
              <a:spcBef>
                <a:spcPts val="1000"/>
              </a:spcBef>
              <a:spcAft>
                <a:spcPts val="0"/>
              </a:spcAft>
              <a:buSzPts val="2600"/>
              <a:buChar char="•"/>
            </a:pPr>
            <a:r>
              <a:rPr lang="sv-SE"/>
              <a:t>Scenarios revolve around one function (or a small set) accessed through an interface.</a:t>
            </a:r>
            <a:endParaRPr/>
          </a:p>
          <a:p>
            <a:pPr indent="-368300" lvl="1" marL="914400" rtl="0" algn="l">
              <a:spcBef>
                <a:spcPts val="500"/>
              </a:spcBef>
              <a:spcAft>
                <a:spcPts val="0"/>
              </a:spcAft>
              <a:buSzPts val="2200"/>
              <a:buChar char="•"/>
            </a:pPr>
            <a:r>
              <a:rPr lang="sv-SE"/>
              <a:t>Give context on type of user if it impacts system execution or </a:t>
            </a:r>
            <a:r>
              <a:rPr lang="sv-SE"/>
              <a:t>perceived</a:t>
            </a:r>
            <a:r>
              <a:rPr lang="sv-SE"/>
              <a:t> reliability.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2" name="Google Shape;28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283" name="Google Shape;283;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POFOD: </a:t>
            </a:r>
            <a:r>
              <a:rPr b="1" lang="sv-SE"/>
              <a:t>(failures/ requests over period)</a:t>
            </a:r>
            <a:endParaRPr b="1"/>
          </a:p>
          <a:p>
            <a:pPr indent="-393700" lvl="0" marL="457200" rtl="0" algn="l">
              <a:spcBef>
                <a:spcPts val="1000"/>
              </a:spcBef>
              <a:spcAft>
                <a:spcPts val="0"/>
              </a:spcAft>
              <a:buSzPts val="2600"/>
              <a:buChar char="•"/>
            </a:pPr>
            <a:r>
              <a:rPr lang="sv-SE"/>
              <a:t>ROCOF: </a:t>
            </a:r>
            <a:r>
              <a:rPr b="1" lang="sv-SE"/>
              <a:t>(failures / total time observed)</a:t>
            </a:r>
            <a:endParaRPr b="1"/>
          </a:p>
          <a:p>
            <a:pPr indent="-393700" lvl="0" marL="457200" rtl="0" algn="l">
              <a:spcBef>
                <a:spcPts val="1000"/>
              </a:spcBef>
              <a:spcAft>
                <a:spcPts val="0"/>
              </a:spcAft>
              <a:buSzPts val="2600"/>
              <a:buChar char="•"/>
            </a:pPr>
            <a:r>
              <a:rPr lang="sv-SE"/>
              <a:t>Availability: </a:t>
            </a:r>
            <a:r>
              <a:rPr b="1" lang="sv-SE"/>
              <a:t>(uptime / total time observed)</a:t>
            </a:r>
            <a:endParaRPr/>
          </a:p>
          <a:p>
            <a:pPr indent="-393700" lvl="0" marL="457200" rtl="0" algn="l">
              <a:spcBef>
                <a:spcPts val="1000"/>
              </a:spcBef>
              <a:spcAft>
                <a:spcPts val="0"/>
              </a:spcAft>
              <a:buSzPts val="2600"/>
              <a:buChar char="•"/>
            </a:pPr>
            <a:r>
              <a:rPr lang="sv-SE"/>
              <a:t>MTBF: </a:t>
            </a:r>
            <a:r>
              <a:rPr b="1" lang="sv-SE"/>
              <a:t>Average time between observed failures.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r>
              <a:rPr lang="sv-SE"/>
              <a:t> Scenarios</a:t>
            </a:r>
            <a:endParaRPr/>
          </a:p>
        </p:txBody>
      </p:sp>
      <p:sp>
        <p:nvSpPr>
          <p:cNvPr id="289" name="Google Shape;289;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Highlight the function(s)</a:t>
            </a:r>
            <a:br>
              <a:rPr lang="sv-SE" sz="2400"/>
            </a:br>
            <a:r>
              <a:rPr lang="sv-SE" sz="2400"/>
              <a:t>being used and the context used in. </a:t>
            </a:r>
            <a:br>
              <a:rPr lang="sv-SE" sz="2400"/>
            </a:br>
            <a:r>
              <a:rPr lang="sv-SE" sz="2400"/>
              <a:t>Explain the type of user, if relevant.</a:t>
            </a:r>
            <a:endParaRPr sz="2400"/>
          </a:p>
          <a:p>
            <a:pPr indent="-381000" lvl="0" marL="457200" rtl="0" algn="l">
              <a:spcBef>
                <a:spcPts val="1000"/>
              </a:spcBef>
              <a:spcAft>
                <a:spcPts val="0"/>
              </a:spcAft>
              <a:buSzPts val="2400"/>
              <a:buChar char="•"/>
            </a:pPr>
            <a:r>
              <a:rPr b="1" lang="sv-SE" sz="2400"/>
              <a:t>System state: </a:t>
            </a:r>
            <a:r>
              <a:rPr lang="sv-SE" sz="2400"/>
              <a:t>Data stored in system or past events may impact reliability (multiple failures may leave system vulnerable)</a:t>
            </a:r>
            <a:endParaRPr sz="2400"/>
          </a:p>
          <a:p>
            <a:pPr indent="-381000" lvl="0" marL="457200" rtl="0" algn="l">
              <a:spcBef>
                <a:spcPts val="1000"/>
              </a:spcBef>
              <a:spcAft>
                <a:spcPts val="0"/>
              </a:spcAft>
              <a:buSzPts val="2400"/>
              <a:buChar char="•"/>
            </a:pPr>
            <a:r>
              <a:rPr b="1" lang="sv-SE" sz="2400"/>
              <a:t>Environment state:</a:t>
            </a:r>
            <a:r>
              <a:rPr lang="sv-SE" sz="2400"/>
              <a:t> Available resources may impact reliability (resources, networking).</a:t>
            </a:r>
            <a:endParaRPr sz="2400"/>
          </a:p>
        </p:txBody>
      </p:sp>
      <p:sp>
        <p:nvSpPr>
          <p:cNvPr id="290" name="Google Shape;29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91" name="Google Shape;291;p4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292" name="Google Shape;292;p43"/>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54" name="Google Shape;154;p2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55" name="Google Shape;155;p2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6" name="Google Shape;156;p2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57" name="Google Shape;157;p2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Examine quality attributes.</a:t>
            </a:r>
            <a:endParaRPr/>
          </a:p>
          <a:p>
            <a:pPr indent="-368300" lvl="1" marL="914400" rtl="0" algn="l">
              <a:lnSpc>
                <a:spcPct val="90000"/>
              </a:lnSpc>
              <a:spcBef>
                <a:spcPts val="0"/>
              </a:spcBef>
              <a:spcAft>
                <a:spcPts val="0"/>
              </a:spcAft>
              <a:buSzPts val="2200"/>
              <a:buChar char="•"/>
            </a:pPr>
            <a:r>
              <a:rPr b="1" lang="sv-SE"/>
              <a:t>Reliability:</a:t>
            </a:r>
            <a:r>
              <a:rPr lang="sv-SE"/>
              <a:t> </a:t>
            </a:r>
            <a:r>
              <a:rPr lang="sv-SE"/>
              <a:t>Ability</a:t>
            </a:r>
            <a:r>
              <a:rPr lang="sv-SE"/>
              <a:t> to minimize number of visible failures.</a:t>
            </a:r>
            <a:endParaRPr/>
          </a:p>
          <a:p>
            <a:pPr indent="-342900" lvl="2" marL="1371600" rtl="0" algn="l">
              <a:spcBef>
                <a:spcPts val="0"/>
              </a:spcBef>
              <a:spcAft>
                <a:spcPts val="0"/>
              </a:spcAft>
              <a:buSzPts val="1800"/>
              <a:buChar char="•"/>
            </a:pPr>
            <a:r>
              <a:rPr b="1" lang="sv-SE"/>
              <a:t>Availability: </a:t>
            </a:r>
            <a:r>
              <a:rPr lang="sv-SE"/>
              <a:t>Ability to mask or repair failures so cumulative service outage is not excessive.</a:t>
            </a:r>
            <a:endParaRPr/>
          </a:p>
          <a:p>
            <a:pPr indent="-368300" lvl="1" marL="914400" rtl="0" algn="l">
              <a:lnSpc>
                <a:spcPct val="90000"/>
              </a:lnSpc>
              <a:spcBef>
                <a:spcPts val="0"/>
              </a:spcBef>
              <a:spcAft>
                <a:spcPts val="0"/>
              </a:spcAft>
              <a:buSzPts val="2200"/>
              <a:buChar char="•"/>
            </a:pPr>
            <a:r>
              <a:rPr b="1" lang="sv-SE"/>
              <a:t>Performance: </a:t>
            </a:r>
            <a:r>
              <a:rPr lang="sv-SE"/>
              <a:t>Ability to meet timing requirements.</a:t>
            </a:r>
            <a:endParaRPr/>
          </a:p>
          <a:p>
            <a:pPr indent="-342900" lvl="2" marL="1371600" rtl="0" algn="l">
              <a:lnSpc>
                <a:spcPct val="90000"/>
              </a:lnSpc>
              <a:spcBef>
                <a:spcPts val="0"/>
              </a:spcBef>
              <a:spcAft>
                <a:spcPts val="0"/>
              </a:spcAft>
              <a:buSzPts val="1800"/>
              <a:buChar char="•"/>
            </a:pPr>
            <a:r>
              <a:rPr b="1" lang="sv-SE"/>
              <a:t>Scalability:</a:t>
            </a:r>
            <a:r>
              <a:rPr lang="sv-SE"/>
              <a:t> Ability to “grow” the system to process increasing number of requests.</a:t>
            </a:r>
            <a:endParaRPr/>
          </a:p>
          <a:p>
            <a:pPr indent="-368300" lvl="1" marL="914400" rtl="0" algn="l">
              <a:lnSpc>
                <a:spcPct val="90000"/>
              </a:lnSpc>
              <a:spcBef>
                <a:spcPts val="0"/>
              </a:spcBef>
              <a:spcAft>
                <a:spcPts val="0"/>
              </a:spcAft>
              <a:buSzPts val="2200"/>
              <a:buChar char="•"/>
            </a:pPr>
            <a:r>
              <a:rPr b="1" lang="sv-SE"/>
              <a:t>Security:</a:t>
            </a:r>
            <a:r>
              <a:rPr lang="sv-SE"/>
              <a:t> Ability to protect data and information from unauthorized access</a:t>
            </a:r>
            <a:endParaRPr/>
          </a:p>
          <a:p>
            <a:pPr indent="-393700" lvl="0" marL="457200" rtl="0" algn="l">
              <a:lnSpc>
                <a:spcPct val="90000"/>
              </a:lnSpc>
              <a:spcBef>
                <a:spcPts val="0"/>
              </a:spcBef>
              <a:spcAft>
                <a:spcPts val="0"/>
              </a:spcAft>
              <a:buSzPts val="2600"/>
              <a:buChar char="•"/>
            </a:pPr>
            <a:r>
              <a:rPr lang="sv-SE"/>
              <a:t>How to assess each using </a:t>
            </a:r>
            <a:r>
              <a:rPr b="1" lang="sv-SE"/>
              <a:t>scenarios</a:t>
            </a:r>
            <a:r>
              <a:rPr lang="sv-SE"/>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298" name="Google Shape;298;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External Stimulus: </a:t>
            </a:r>
            <a:endParaRPr b="1"/>
          </a:p>
          <a:p>
            <a:pPr indent="-368300" lvl="1" marL="914400" rtl="0" algn="l">
              <a:spcBef>
                <a:spcPts val="500"/>
              </a:spcBef>
              <a:spcAft>
                <a:spcPts val="0"/>
              </a:spcAft>
              <a:buSzPts val="2200"/>
              <a:buChar char="•"/>
            </a:pPr>
            <a:r>
              <a:rPr lang="sv-SE"/>
              <a:t>User or external software performs one or more input interactions.</a:t>
            </a:r>
            <a:endParaRPr/>
          </a:p>
          <a:p>
            <a:pPr indent="-368300" lvl="1" marL="914400" rtl="0" algn="l">
              <a:spcBef>
                <a:spcPts val="500"/>
              </a:spcBef>
              <a:spcAft>
                <a:spcPts val="0"/>
              </a:spcAft>
              <a:buSzPts val="2200"/>
              <a:buChar char="•"/>
            </a:pPr>
            <a:r>
              <a:rPr lang="sv-SE"/>
              <a:t>State specific interaction or sequence of interactions performed.</a:t>
            </a:r>
            <a:endParaRPr/>
          </a:p>
          <a:p>
            <a:pPr indent="-368300" lvl="1" marL="914400" rtl="0" algn="l">
              <a:spcBef>
                <a:spcPts val="500"/>
              </a:spcBef>
              <a:spcAft>
                <a:spcPts val="0"/>
              </a:spcAft>
              <a:buSzPts val="2200"/>
              <a:buChar char="•"/>
            </a:pPr>
            <a:r>
              <a:rPr lang="sv-SE"/>
              <a:t>If relevant, explain the type of user and reason they would </a:t>
            </a:r>
            <a:r>
              <a:rPr lang="sv-SE"/>
              <a:t>perceive</a:t>
            </a:r>
            <a:r>
              <a:rPr lang="sv-SE"/>
              <a:t> reliability differently. </a:t>
            </a:r>
            <a:endParaRPr/>
          </a:p>
        </p:txBody>
      </p:sp>
      <p:sp>
        <p:nvSpPr>
          <p:cNvPr id="299" name="Google Shape;299;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00" name="Google Shape;300;p4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01" name="Google Shape;301;p44"/>
          <p:cNvSpPr/>
          <p:nvPr/>
        </p:nvSpPr>
        <p:spPr>
          <a:xfrm>
            <a:off x="6437750" y="590150"/>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307" name="Google Shape;307;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Response:</a:t>
            </a:r>
            <a:endParaRPr b="1"/>
          </a:p>
          <a:p>
            <a:pPr indent="-368300" lvl="1" marL="914400" rtl="0" algn="l">
              <a:spcBef>
                <a:spcPts val="500"/>
              </a:spcBef>
              <a:spcAft>
                <a:spcPts val="0"/>
              </a:spcAft>
              <a:buSzPts val="2200"/>
              <a:buChar char="•"/>
            </a:pPr>
            <a:r>
              <a:rPr lang="sv-SE"/>
              <a:t>The functional response of the system.</a:t>
            </a:r>
            <a:endParaRPr/>
          </a:p>
          <a:p>
            <a:pPr indent="-368300" lvl="1" marL="914400" rtl="0" algn="l">
              <a:spcBef>
                <a:spcPts val="500"/>
              </a:spcBef>
              <a:spcAft>
                <a:spcPts val="0"/>
              </a:spcAft>
              <a:buSzPts val="2200"/>
              <a:buChar char="•"/>
            </a:pPr>
            <a:r>
              <a:rPr lang="sv-SE"/>
              <a:t>Generally, the normal operation of that function.</a:t>
            </a:r>
            <a:endParaRPr/>
          </a:p>
          <a:p>
            <a:pPr indent="-393700" lvl="0" marL="457200" rtl="0" algn="l">
              <a:spcBef>
                <a:spcPts val="1000"/>
              </a:spcBef>
              <a:spcAft>
                <a:spcPts val="0"/>
              </a:spcAft>
              <a:buSzPts val="2600"/>
              <a:buChar char="•"/>
            </a:pPr>
            <a:r>
              <a:rPr b="1" lang="sv-SE"/>
              <a:t>Reliability Measure:</a:t>
            </a:r>
            <a:endParaRPr b="1"/>
          </a:p>
          <a:p>
            <a:pPr indent="-368300" lvl="1" marL="914400" rtl="0" algn="l">
              <a:spcBef>
                <a:spcPts val="500"/>
              </a:spcBef>
              <a:spcAft>
                <a:spcPts val="0"/>
              </a:spcAft>
              <a:buSzPts val="2200"/>
              <a:buChar char="•"/>
            </a:pPr>
            <a:r>
              <a:rPr lang="sv-SE"/>
              <a:t>ROCOF, POFOD, Availability, MTBF</a:t>
            </a:r>
            <a:endParaRPr/>
          </a:p>
          <a:p>
            <a:pPr indent="-368300" lvl="1" marL="914400" rtl="0" algn="l">
              <a:spcBef>
                <a:spcPts val="500"/>
              </a:spcBef>
              <a:spcAft>
                <a:spcPts val="0"/>
              </a:spcAft>
              <a:buSzPts val="2200"/>
              <a:buChar char="•"/>
            </a:pPr>
            <a:r>
              <a:rPr lang="sv-SE"/>
              <a:t>Can be either absolute or average.</a:t>
            </a:r>
            <a:endParaRPr/>
          </a:p>
          <a:p>
            <a:pPr indent="-342900" lvl="2" marL="1371600" rtl="0" algn="l">
              <a:spcBef>
                <a:spcPts val="500"/>
              </a:spcBef>
              <a:spcAft>
                <a:spcPts val="0"/>
              </a:spcAft>
              <a:buSzPts val="1800"/>
              <a:buChar char="•"/>
            </a:pPr>
            <a:r>
              <a:rPr lang="sv-SE"/>
              <a:t>“ROCOF must be &lt; 2 failures/day.”</a:t>
            </a:r>
            <a:endParaRPr/>
          </a:p>
          <a:p>
            <a:pPr indent="-342900" lvl="2" marL="1371600" rtl="0" algn="l">
              <a:spcBef>
                <a:spcPts val="500"/>
              </a:spcBef>
              <a:spcAft>
                <a:spcPts val="0"/>
              </a:spcAft>
              <a:buSzPts val="1800"/>
              <a:buChar char="•"/>
            </a:pPr>
            <a:r>
              <a:rPr lang="sv-SE"/>
              <a:t>“The average ROCOF must be &lt; 2 failures/day.”</a:t>
            </a:r>
            <a:endParaRPr/>
          </a:p>
        </p:txBody>
      </p:sp>
      <p:sp>
        <p:nvSpPr>
          <p:cNvPr id="308" name="Google Shape;30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09" name="Google Shape;309;p4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10" name="Google Shape;310;p45"/>
          <p:cNvSpPr/>
          <p:nvPr/>
        </p:nvSpPr>
        <p:spPr>
          <a:xfrm>
            <a:off x="7921175" y="661488"/>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7" name="Google Shape;31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a:t>
            </a:r>
            <a:endParaRPr/>
          </a:p>
        </p:txBody>
      </p:sp>
      <p:sp>
        <p:nvSpPr>
          <p:cNvPr id="318" name="Google Shape;318;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Overview:</a:t>
            </a:r>
            <a:r>
              <a:rPr lang="sv-SE" sz="2100"/>
              <a:t> A user adds an item to the shopping cart.</a:t>
            </a:r>
            <a:endParaRPr sz="2100"/>
          </a:p>
          <a:p>
            <a:pPr indent="-361950" lvl="0" marL="457200" rtl="0" algn="l">
              <a:spcBef>
                <a:spcPts val="0"/>
              </a:spcBef>
              <a:spcAft>
                <a:spcPts val="0"/>
              </a:spcAft>
              <a:buSzPts val="2100"/>
              <a:buChar char="•"/>
            </a:pPr>
            <a:r>
              <a:rPr b="1" lang="sv-SE" sz="2100"/>
              <a:t>System State:</a:t>
            </a:r>
            <a:r>
              <a:rPr lang="sv-SE" sz="2100"/>
              <a:t> The system is operating normally, under normal load (500 concurrent users). The shopping cart is empty.</a:t>
            </a:r>
            <a:endParaRPr sz="2100"/>
          </a:p>
          <a:p>
            <a:pPr indent="-361950" lvl="0" marL="457200" rtl="0" algn="l">
              <a:spcBef>
                <a:spcPts val="0"/>
              </a:spcBef>
              <a:spcAft>
                <a:spcPts val="0"/>
              </a:spcAft>
              <a:buSzPts val="2100"/>
              <a:buChar char="•"/>
            </a:pPr>
            <a:r>
              <a:rPr b="1" lang="sv-SE" sz="2100"/>
              <a:t>Environment State:</a:t>
            </a:r>
            <a:r>
              <a:rPr lang="sv-SE" sz="2100"/>
              <a:t> The environment is operating normally, with standard network connectivity.</a:t>
            </a:r>
            <a:endParaRPr sz="2100"/>
          </a:p>
          <a:p>
            <a:pPr indent="-361950" lvl="0" marL="457200" rtl="0" algn="l">
              <a:spcBef>
                <a:spcPts val="0"/>
              </a:spcBef>
              <a:spcAft>
                <a:spcPts val="0"/>
              </a:spcAft>
              <a:buSzPts val="2100"/>
              <a:buChar char="•"/>
            </a:pPr>
            <a:r>
              <a:rPr b="1" lang="sv-SE" sz="2100"/>
              <a:t>External Stimulus:</a:t>
            </a:r>
            <a:r>
              <a:rPr lang="sv-SE" sz="2100"/>
              <a:t> A user selects the “add to cart button” with the quantity set to “1”.</a:t>
            </a:r>
            <a:endParaRPr sz="2100"/>
          </a:p>
          <a:p>
            <a:pPr indent="-361950" lvl="0" marL="457200" rtl="0" algn="l">
              <a:spcBef>
                <a:spcPts val="0"/>
              </a:spcBef>
              <a:spcAft>
                <a:spcPts val="0"/>
              </a:spcAft>
              <a:buSzPts val="2100"/>
              <a:buChar char="•"/>
            </a:pPr>
            <a:r>
              <a:rPr b="1" lang="sv-SE" sz="2100"/>
              <a:t>Required Response: </a:t>
            </a:r>
            <a:r>
              <a:rPr lang="sv-SE" sz="2100"/>
              <a:t>The item is successfully added to the shopping cart. The number of items displayed on the cart icon is incremented by one.</a:t>
            </a:r>
            <a:endParaRPr sz="2100"/>
          </a:p>
          <a:p>
            <a:pPr indent="-361950" lvl="0" marL="457200" rtl="0" algn="l">
              <a:spcBef>
                <a:spcPts val="0"/>
              </a:spcBef>
              <a:spcAft>
                <a:spcPts val="0"/>
              </a:spcAft>
              <a:buSzPts val="2100"/>
              <a:buChar char="•"/>
            </a:pPr>
            <a:r>
              <a:rPr b="1" lang="sv-SE" sz="2100"/>
              <a:t>Response Measure:</a:t>
            </a:r>
            <a:r>
              <a:rPr lang="sv-SE" sz="2100"/>
              <a:t> The average ROCOF is 0.015 (15/1000 requests).</a:t>
            </a: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5" name="Google Shape;32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26" name="Google Shape;326;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t>Overview:</a:t>
            </a:r>
            <a:r>
              <a:rPr lang="sv-SE" sz="2300"/>
              <a:t> A “power user” requests summary statistics for data in the spreadsheet.</a:t>
            </a:r>
            <a:endParaRPr sz="2300"/>
          </a:p>
          <a:p>
            <a:pPr indent="-374650" lvl="0" marL="457200" rtl="0" algn="l">
              <a:spcBef>
                <a:spcPts val="0"/>
              </a:spcBef>
              <a:spcAft>
                <a:spcPts val="0"/>
              </a:spcAft>
              <a:buSzPts val="2300"/>
              <a:buChar char="•"/>
            </a:pPr>
            <a:r>
              <a:rPr b="1" lang="sv-SE" sz="2300"/>
              <a:t>System State:</a:t>
            </a:r>
            <a:r>
              <a:rPr lang="sv-SE" sz="2300"/>
              <a:t> The system is operating under normal load (100 concurrent users). </a:t>
            </a:r>
            <a:endParaRPr sz="2300"/>
          </a:p>
          <a:p>
            <a:pPr indent="-374650" lvl="0" marL="457200" rtl="0" algn="l">
              <a:spcBef>
                <a:spcPts val="0"/>
              </a:spcBef>
              <a:spcAft>
                <a:spcPts val="0"/>
              </a:spcAft>
              <a:buSzPts val="2300"/>
              <a:buChar char="•"/>
            </a:pPr>
            <a:r>
              <a:rPr b="1" lang="sv-SE" sz="2300"/>
              <a:t>Environment State:</a:t>
            </a:r>
            <a:r>
              <a:rPr lang="sv-SE" sz="2300"/>
              <a:t> The environment is operating normally, with adequate network connection.</a:t>
            </a:r>
            <a:endParaRPr sz="2300"/>
          </a:p>
          <a:p>
            <a:pPr indent="-393700" lvl="0" marL="457200" rtl="0" algn="l">
              <a:spcBef>
                <a:spcPts val="0"/>
              </a:spcBef>
              <a:spcAft>
                <a:spcPts val="0"/>
              </a:spcAft>
              <a:buSzPts val="2600"/>
              <a:buChar char="•"/>
            </a:pPr>
            <a:r>
              <a:rPr b="1" lang="sv-SE" sz="2300"/>
              <a:t>External Stimulus:</a:t>
            </a:r>
            <a:r>
              <a:rPr lang="sv-SE" sz="2300"/>
              <a:t> A “power user” clicks the data summary button. </a:t>
            </a:r>
            <a:endParaRPr sz="2300"/>
          </a:p>
          <a:p>
            <a:pPr indent="-368300" lvl="1" marL="914400" rtl="0" algn="l">
              <a:spcBef>
                <a:spcPts val="0"/>
              </a:spcBef>
              <a:spcAft>
                <a:spcPts val="0"/>
              </a:spcAft>
              <a:buSzPts val="2200"/>
              <a:buChar char="•"/>
            </a:pPr>
            <a:r>
              <a:rPr lang="sv-SE"/>
              <a:t>A power user manages a large volume of data (&gt; 20000 rows), and accesses this function at least once per hour.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3" name="Google Shape;333;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34" name="Google Shape;334;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Response:</a:t>
            </a:r>
            <a:endParaRPr b="1"/>
          </a:p>
          <a:p>
            <a:pPr indent="-368300" lvl="1" marL="914400" rtl="0" algn="l">
              <a:spcBef>
                <a:spcPts val="500"/>
              </a:spcBef>
              <a:spcAft>
                <a:spcPts val="0"/>
              </a:spcAft>
              <a:buSzPts val="2200"/>
              <a:buChar char="•"/>
            </a:pPr>
            <a:r>
              <a:rPr lang="sv-SE"/>
              <a:t>The summary statistics are calculated and displayed to the screen. The statistics are also written to a CSV file (appended to the file if it already exists).</a:t>
            </a:r>
            <a:endParaRPr/>
          </a:p>
          <a:p>
            <a:pPr indent="-393700" lvl="0" marL="457200" rtl="0" algn="l">
              <a:spcBef>
                <a:spcPts val="1000"/>
              </a:spcBef>
              <a:spcAft>
                <a:spcPts val="0"/>
              </a:spcAft>
              <a:buSzPts val="2600"/>
              <a:buChar char="•"/>
            </a:pPr>
            <a:r>
              <a:rPr b="1" lang="sv-SE"/>
              <a:t>Response Measure:</a:t>
            </a:r>
            <a:endParaRPr b="1"/>
          </a:p>
          <a:p>
            <a:pPr indent="-368300" lvl="1" marL="914400" rtl="0" algn="l">
              <a:spcBef>
                <a:spcPts val="500"/>
              </a:spcBef>
              <a:spcAft>
                <a:spcPts val="0"/>
              </a:spcAft>
              <a:buSzPts val="2200"/>
              <a:buChar char="•"/>
            </a:pPr>
            <a:r>
              <a:rPr lang="sv-SE"/>
              <a:t>The MTBF for this function must be at least 8 hours. </a:t>
            </a:r>
            <a:endParaRPr/>
          </a:p>
          <a:p>
            <a:pPr indent="-342900" lvl="2" marL="1371600" rtl="0" algn="l">
              <a:spcBef>
                <a:spcPts val="500"/>
              </a:spcBef>
              <a:spcAft>
                <a:spcPts val="0"/>
              </a:spcAft>
              <a:buSzPts val="1800"/>
              <a:buChar char="•"/>
            </a:pPr>
            <a:r>
              <a:rPr lang="sv-SE"/>
              <a:t>Power uses expect long, uninterrupted sessions, and expect accurate results on a regular basis.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1" name="Google Shape;341;p4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Availability Scenarios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47" name="Google Shape;347;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of the system to mask or repair failures such that the outage period does not exceed a required value over a time period.</a:t>
            </a:r>
            <a:endParaRPr/>
          </a:p>
          <a:p>
            <a:pPr indent="-393700" lvl="0" marL="457200" rtl="0" algn="l">
              <a:spcBef>
                <a:spcPts val="1000"/>
              </a:spcBef>
              <a:spcAft>
                <a:spcPts val="0"/>
              </a:spcAft>
              <a:buSzPts val="2600"/>
              <a:buChar char="•"/>
            </a:pPr>
            <a:r>
              <a:rPr b="1" lang="sv-SE"/>
              <a:t>Measure how the system responds to failure.</a:t>
            </a:r>
            <a:endParaRPr b="1"/>
          </a:p>
          <a:p>
            <a:pPr indent="-368300" lvl="1" marL="914400" rtl="0" algn="l">
              <a:spcBef>
                <a:spcPts val="500"/>
              </a:spcBef>
              <a:spcAft>
                <a:spcPts val="0"/>
              </a:spcAft>
              <a:buSzPts val="2200"/>
              <a:buChar char="•"/>
            </a:pPr>
            <a:r>
              <a:rPr lang="sv-SE"/>
              <a:t>What does the system do to return to normal?</a:t>
            </a:r>
            <a:endParaRPr/>
          </a:p>
          <a:p>
            <a:pPr indent="-368300" lvl="1" marL="914400" rtl="0" algn="l">
              <a:spcBef>
                <a:spcPts val="500"/>
              </a:spcBef>
              <a:spcAft>
                <a:spcPts val="0"/>
              </a:spcAft>
              <a:buSzPts val="2200"/>
              <a:buChar char="•"/>
            </a:pPr>
            <a:r>
              <a:rPr lang="sv-SE"/>
              <a:t>How long does it take?</a:t>
            </a:r>
            <a:endParaRPr/>
          </a:p>
          <a:p>
            <a:pPr indent="-393700" lvl="0" marL="457200" rtl="0" algn="l">
              <a:spcBef>
                <a:spcPts val="1000"/>
              </a:spcBef>
              <a:spcAft>
                <a:spcPts val="0"/>
              </a:spcAft>
              <a:buSzPts val="2600"/>
              <a:buChar char="•"/>
            </a:pPr>
            <a:r>
              <a:rPr b="1" lang="sv-SE"/>
              <a:t>Stimuli should always be a failure.</a:t>
            </a:r>
            <a:endParaRPr b="1"/>
          </a:p>
        </p:txBody>
      </p:sp>
      <p:sp>
        <p:nvSpPr>
          <p:cNvPr id="348" name="Google Shape;348;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5" name="Google Shape;35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vs Reliability</a:t>
            </a:r>
            <a:endParaRPr/>
          </a:p>
        </p:txBody>
      </p:sp>
      <p:sp>
        <p:nvSpPr>
          <p:cNvPr id="356" name="Google Shape;356;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scenarios: </a:t>
            </a:r>
            <a:endParaRPr/>
          </a:p>
          <a:p>
            <a:pPr indent="-368300" lvl="1" marL="914400" rtl="0" algn="l">
              <a:spcBef>
                <a:spcPts val="500"/>
              </a:spcBef>
              <a:spcAft>
                <a:spcPts val="0"/>
              </a:spcAft>
              <a:buSzPts val="2200"/>
              <a:buChar char="•"/>
            </a:pPr>
            <a:r>
              <a:rPr lang="sv-SE"/>
              <a:t>How a function operates normally.</a:t>
            </a:r>
            <a:endParaRPr/>
          </a:p>
          <a:p>
            <a:pPr indent="-368300" lvl="1" marL="914400" rtl="0" algn="l">
              <a:spcBef>
                <a:spcPts val="500"/>
              </a:spcBef>
              <a:spcAft>
                <a:spcPts val="0"/>
              </a:spcAft>
              <a:buSzPts val="2200"/>
              <a:buChar char="•"/>
            </a:pPr>
            <a:r>
              <a:rPr lang="sv-SE"/>
              <a:t>Response measures show how often it is allowed to fail.</a:t>
            </a:r>
            <a:endParaRPr/>
          </a:p>
          <a:p>
            <a:pPr indent="-393700" lvl="0" marL="457200" rtl="0" algn="l">
              <a:spcBef>
                <a:spcPts val="1000"/>
              </a:spcBef>
              <a:spcAft>
                <a:spcPts val="0"/>
              </a:spcAft>
              <a:buSzPts val="2600"/>
              <a:buChar char="•"/>
            </a:pPr>
            <a:r>
              <a:rPr lang="sv-SE"/>
              <a:t>Availability scenarios:</a:t>
            </a:r>
            <a:endParaRPr/>
          </a:p>
          <a:p>
            <a:pPr indent="-368300" lvl="1" marL="914400" rtl="0" algn="l">
              <a:spcBef>
                <a:spcPts val="500"/>
              </a:spcBef>
              <a:spcAft>
                <a:spcPts val="0"/>
              </a:spcAft>
              <a:buSzPts val="2200"/>
              <a:buChar char="•"/>
            </a:pPr>
            <a:r>
              <a:rPr lang="sv-SE"/>
              <a:t>What happens when the function fails.</a:t>
            </a:r>
            <a:endParaRPr/>
          </a:p>
          <a:p>
            <a:pPr indent="-368300" lvl="1" marL="914400" rtl="0" algn="l">
              <a:spcBef>
                <a:spcPts val="500"/>
              </a:spcBef>
              <a:spcAft>
                <a:spcPts val="0"/>
              </a:spcAft>
              <a:buSzPts val="2200"/>
              <a:buChar char="•"/>
            </a:pPr>
            <a:r>
              <a:rPr lang="sv-SE"/>
              <a:t>How system avoids failing or recovers from failure.</a:t>
            </a:r>
            <a:endParaRPr/>
          </a:p>
          <a:p>
            <a:pPr indent="-368300" lvl="1" marL="914400" rtl="0" algn="l">
              <a:spcBef>
                <a:spcPts val="500"/>
              </a:spcBef>
              <a:spcAft>
                <a:spcPts val="0"/>
              </a:spcAft>
              <a:buSzPts val="2200"/>
              <a:buChar char="•"/>
            </a:pPr>
            <a:r>
              <a:rPr lang="sv-SE"/>
              <a:t>Response measures based on successful avoidance or recovery time.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62" name="Google Shape;362;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measures should always include a measure of availability:</a:t>
            </a:r>
            <a:endParaRPr/>
          </a:p>
          <a:p>
            <a:pPr indent="-368300" lvl="1" marL="914400" rtl="0" algn="l">
              <a:spcBef>
                <a:spcPts val="500"/>
              </a:spcBef>
              <a:spcAft>
                <a:spcPts val="0"/>
              </a:spcAft>
              <a:buSzPts val="2200"/>
              <a:buChar char="•"/>
            </a:pPr>
            <a:r>
              <a:rPr lang="sv-SE"/>
              <a:t>availability threshold </a:t>
            </a:r>
            <a:endParaRPr/>
          </a:p>
          <a:p>
            <a:pPr indent="-342900" lvl="2" marL="1371600" rtl="0" algn="l">
              <a:spcBef>
                <a:spcPts val="500"/>
              </a:spcBef>
              <a:spcAft>
                <a:spcPts val="0"/>
              </a:spcAft>
              <a:buSzPts val="1800"/>
              <a:buChar char="•"/>
            </a:pPr>
            <a:r>
              <a:rPr lang="sv-SE"/>
              <a:t>(“Availability must be at least 0.9999”)</a:t>
            </a:r>
            <a:endParaRPr/>
          </a:p>
          <a:p>
            <a:pPr indent="-368300" lvl="1" marL="914400" rtl="0" algn="l">
              <a:spcBef>
                <a:spcPts val="500"/>
              </a:spcBef>
              <a:spcAft>
                <a:spcPts val="0"/>
              </a:spcAft>
              <a:buSzPts val="2200"/>
              <a:buChar char="•"/>
            </a:pPr>
            <a:r>
              <a:rPr lang="sv-SE"/>
              <a:t>time to detect or repair fault</a:t>
            </a:r>
            <a:endParaRPr/>
          </a:p>
          <a:p>
            <a:pPr indent="-342900" lvl="2" marL="1371600" rtl="0" algn="l">
              <a:spcBef>
                <a:spcPts val="500"/>
              </a:spcBef>
              <a:spcAft>
                <a:spcPts val="0"/>
              </a:spcAft>
              <a:buSzPts val="1800"/>
              <a:buChar char="•"/>
            </a:pPr>
            <a:r>
              <a:rPr lang="sv-SE"/>
              <a:t>(“95% of the time, the failure is detected within 5ms”)</a:t>
            </a:r>
            <a:endParaRPr/>
          </a:p>
          <a:p>
            <a:pPr indent="-368300" lvl="1" marL="914400" rtl="0" algn="l">
              <a:spcBef>
                <a:spcPts val="500"/>
              </a:spcBef>
              <a:spcAft>
                <a:spcPts val="0"/>
              </a:spcAft>
              <a:buSzPts val="2200"/>
              <a:buChar char="•"/>
            </a:pPr>
            <a:r>
              <a:rPr lang="sv-SE"/>
              <a:t>time system in degraded mode </a:t>
            </a:r>
            <a:endParaRPr/>
          </a:p>
          <a:p>
            <a:pPr indent="-342900" lvl="2" marL="1371600" rtl="0" algn="l">
              <a:spcBef>
                <a:spcPts val="500"/>
              </a:spcBef>
              <a:spcAft>
                <a:spcPts val="0"/>
              </a:spcAft>
              <a:buSzPts val="1800"/>
              <a:buChar char="•"/>
            </a:pPr>
            <a:r>
              <a:rPr lang="sv-SE"/>
              <a:t>(“95% of the time, must be back online within 10 minutes”)</a:t>
            </a:r>
            <a:endParaRPr/>
          </a:p>
        </p:txBody>
      </p:sp>
      <p:sp>
        <p:nvSpPr>
          <p:cNvPr id="363" name="Google Shape;363;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69" name="Google Shape;369;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istinguish between failures and software’s perception of the failure.</a:t>
            </a:r>
            <a:endParaRPr/>
          </a:p>
          <a:p>
            <a:pPr indent="-368300" lvl="1" marL="914400" rtl="0" algn="l">
              <a:spcBef>
                <a:spcPts val="500"/>
              </a:spcBef>
              <a:spcAft>
                <a:spcPts val="0"/>
              </a:spcAft>
              <a:buSzPts val="2200"/>
              <a:buChar char="•"/>
            </a:pPr>
            <a:r>
              <a:rPr lang="sv-SE"/>
              <a:t>Do not assume software is omniscient. </a:t>
            </a:r>
            <a:endParaRPr/>
          </a:p>
          <a:p>
            <a:pPr indent="-393700" lvl="0" marL="457200" rtl="0" algn="l">
              <a:spcBef>
                <a:spcPts val="1000"/>
              </a:spcBef>
              <a:spcAft>
                <a:spcPts val="0"/>
              </a:spcAft>
              <a:buSzPts val="2600"/>
              <a:buChar char="•"/>
            </a:pPr>
            <a:r>
              <a:rPr lang="sv-SE"/>
              <a:t>Scenarios tend to deal with:</a:t>
            </a:r>
            <a:endParaRPr/>
          </a:p>
          <a:p>
            <a:pPr indent="-368300" lvl="1" marL="914400" rtl="0" algn="l">
              <a:spcBef>
                <a:spcPts val="500"/>
              </a:spcBef>
              <a:spcAft>
                <a:spcPts val="0"/>
              </a:spcAft>
              <a:buSzPts val="2200"/>
              <a:buChar char="•"/>
            </a:pPr>
            <a:r>
              <a:rPr lang="sv-SE"/>
              <a:t>Failure of internal component or external system.</a:t>
            </a:r>
            <a:endParaRPr/>
          </a:p>
          <a:p>
            <a:pPr indent="-368300" lvl="1" marL="914400" rtl="0" algn="l">
              <a:spcBef>
                <a:spcPts val="500"/>
              </a:spcBef>
              <a:spcAft>
                <a:spcPts val="0"/>
              </a:spcAft>
              <a:buSzPts val="2200"/>
              <a:buChar char="•"/>
            </a:pPr>
            <a:r>
              <a:rPr lang="sv-SE"/>
              <a:t>Reconfiguration of physical system.</a:t>
            </a:r>
            <a:endParaRPr/>
          </a:p>
          <a:p>
            <a:pPr indent="-368300" lvl="1" marL="914400" rtl="0" algn="l">
              <a:spcBef>
                <a:spcPts val="500"/>
              </a:spcBef>
              <a:spcAft>
                <a:spcPts val="0"/>
              </a:spcAft>
              <a:buSzPts val="2200"/>
              <a:buChar char="•"/>
            </a:pPr>
            <a:r>
              <a:rPr lang="sv-SE"/>
              <a:t>Maintenance or reconfiguration of software.</a:t>
            </a:r>
            <a:endParaRPr/>
          </a:p>
        </p:txBody>
      </p:sp>
      <p:sp>
        <p:nvSpPr>
          <p:cNvPr id="370" name="Google Shape;370;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63" name="Google Shape;163;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escription of interaction between external entity and system. Defines:</a:t>
            </a:r>
            <a:endParaRPr/>
          </a:p>
          <a:p>
            <a:pPr indent="-368300" lvl="1" marL="914400" rtl="0" algn="l">
              <a:spcBef>
                <a:spcPts val="500"/>
              </a:spcBef>
              <a:spcAft>
                <a:spcPts val="0"/>
              </a:spcAft>
              <a:buSzPts val="2200"/>
              <a:buChar char="•"/>
            </a:pPr>
            <a:r>
              <a:rPr lang="sv-SE"/>
              <a:t>Event that triggers the scenario.</a:t>
            </a:r>
            <a:endParaRPr/>
          </a:p>
          <a:p>
            <a:pPr indent="-368300" lvl="1" marL="914400" rtl="0" algn="l">
              <a:spcBef>
                <a:spcPts val="500"/>
              </a:spcBef>
              <a:spcAft>
                <a:spcPts val="0"/>
              </a:spcAft>
              <a:buSzPts val="2200"/>
              <a:buChar char="•"/>
            </a:pPr>
            <a:r>
              <a:rPr lang="sv-SE"/>
              <a:t>Interaction initiated by the external entity.</a:t>
            </a:r>
            <a:endParaRPr/>
          </a:p>
          <a:p>
            <a:pPr indent="-368300" lvl="1" marL="914400" rtl="0" algn="l">
              <a:spcBef>
                <a:spcPts val="500"/>
              </a:spcBef>
              <a:spcAft>
                <a:spcPts val="0"/>
              </a:spcAft>
              <a:buSzPts val="2200"/>
              <a:buChar char="•"/>
            </a:pPr>
            <a:r>
              <a:rPr lang="sv-SE"/>
              <a:t>Response required (in terms of quality attribute).</a:t>
            </a:r>
            <a:endParaRPr/>
          </a:p>
          <a:p>
            <a:pPr indent="-393700" lvl="0" marL="457200" rtl="0" algn="l">
              <a:spcBef>
                <a:spcPts val="1000"/>
              </a:spcBef>
              <a:spcAft>
                <a:spcPts val="0"/>
              </a:spcAft>
              <a:buSzPts val="2600"/>
              <a:buChar char="•"/>
            </a:pPr>
            <a:r>
              <a:rPr lang="sv-SE"/>
              <a:t>Similar to use cases or user stories, but examines both quality </a:t>
            </a:r>
            <a:r>
              <a:rPr b="1" lang="sv-SE"/>
              <a:t>and</a:t>
            </a:r>
            <a:r>
              <a:rPr lang="sv-SE"/>
              <a:t> functionality.</a:t>
            </a:r>
            <a:endParaRPr/>
          </a:p>
        </p:txBody>
      </p:sp>
      <p:sp>
        <p:nvSpPr>
          <p:cNvPr id="164" name="Google Shape;16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76" name="Google Shape;376;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Be clear about what needs </a:t>
            </a:r>
            <a:br>
              <a:rPr lang="sv-SE" sz="2400"/>
            </a:br>
            <a:r>
              <a:rPr lang="sv-SE" sz="2400"/>
              <a:t>to be available.</a:t>
            </a:r>
            <a:endParaRPr sz="2400"/>
          </a:p>
          <a:p>
            <a:pPr indent="-381000" lvl="0" marL="457200" rtl="0" algn="l">
              <a:spcBef>
                <a:spcPts val="1000"/>
              </a:spcBef>
              <a:spcAft>
                <a:spcPts val="0"/>
              </a:spcAft>
              <a:buSzPts val="2400"/>
              <a:buChar char="•"/>
            </a:pPr>
            <a:r>
              <a:rPr b="1" lang="sv-SE" sz="2400"/>
              <a:t>System/environment state:</a:t>
            </a:r>
            <a:r>
              <a:rPr lang="sv-SE" sz="2400"/>
              <a:t> The state of the system when failure occurs may affect the response. </a:t>
            </a:r>
            <a:endParaRPr sz="2400"/>
          </a:p>
          <a:p>
            <a:pPr indent="-381000" lvl="1" marL="914400" rtl="0" algn="l">
              <a:spcBef>
                <a:spcPts val="500"/>
              </a:spcBef>
              <a:spcAft>
                <a:spcPts val="0"/>
              </a:spcAft>
              <a:buSzPts val="2400"/>
              <a:buChar char="•"/>
            </a:pPr>
            <a:r>
              <a:rPr lang="sv-SE" sz="2400"/>
              <a:t>If this is the first failure, degradation of response time or functionality.</a:t>
            </a:r>
            <a:endParaRPr sz="2400"/>
          </a:p>
          <a:p>
            <a:pPr indent="-381000" lvl="1" marL="914400" rtl="0" algn="l">
              <a:spcBef>
                <a:spcPts val="500"/>
              </a:spcBef>
              <a:spcAft>
                <a:spcPts val="0"/>
              </a:spcAft>
              <a:buSzPts val="2400"/>
              <a:buChar char="•"/>
            </a:pPr>
            <a:r>
              <a:rPr lang="sv-SE" sz="2400"/>
              <a:t>If the system has already failed and is not in normal mode, shut it down. </a:t>
            </a:r>
            <a:endParaRPr sz="2400"/>
          </a:p>
        </p:txBody>
      </p:sp>
      <p:sp>
        <p:nvSpPr>
          <p:cNvPr id="377" name="Google Shape;377;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78" name="Google Shape;378;p5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79" name="Google Shape;379;p54"/>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85" name="Google Shape;38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External Stimulus: </a:t>
            </a:r>
            <a:r>
              <a:rPr lang="sv-SE" sz="2400"/>
              <a:t>Differentiate </a:t>
            </a:r>
            <a:br>
              <a:rPr lang="sv-SE" sz="2400"/>
            </a:br>
            <a:r>
              <a:rPr lang="sv-SE" sz="2400"/>
              <a:t>internal/external failure - desired </a:t>
            </a:r>
            <a:br>
              <a:rPr lang="sv-SE" sz="2400"/>
            </a:br>
            <a:r>
              <a:rPr lang="sv-SE" sz="2400"/>
              <a:t>response may differ. </a:t>
            </a:r>
            <a:endParaRPr sz="2400"/>
          </a:p>
          <a:p>
            <a:pPr indent="-381000" lvl="0" marL="457200" rtl="0" algn="l">
              <a:spcBef>
                <a:spcPts val="1000"/>
              </a:spcBef>
              <a:spcAft>
                <a:spcPts val="0"/>
              </a:spcAft>
              <a:buSzPts val="2400"/>
              <a:buChar char="•"/>
            </a:pPr>
            <a:r>
              <a:rPr lang="sv-SE" sz="2400"/>
              <a:t>Stimuli is: </a:t>
            </a:r>
            <a:endParaRPr sz="2400"/>
          </a:p>
          <a:p>
            <a:pPr indent="-368300" lvl="1" marL="914400" rtl="0" algn="l">
              <a:spcBef>
                <a:spcPts val="500"/>
              </a:spcBef>
              <a:spcAft>
                <a:spcPts val="0"/>
              </a:spcAft>
              <a:buSzPts val="2200"/>
              <a:buChar char="•"/>
            </a:pPr>
            <a:r>
              <a:rPr lang="sv-SE"/>
              <a:t>An </a:t>
            </a:r>
            <a:r>
              <a:rPr b="1" i="1" lang="sv-SE"/>
              <a:t>omission</a:t>
            </a:r>
            <a:r>
              <a:rPr lang="sv-SE"/>
              <a:t> (a component fails to respond to an input), </a:t>
            </a:r>
            <a:endParaRPr/>
          </a:p>
          <a:p>
            <a:pPr indent="-368300" lvl="1" marL="914400" rtl="0" algn="l">
              <a:spcBef>
                <a:spcPts val="500"/>
              </a:spcBef>
              <a:spcAft>
                <a:spcPts val="0"/>
              </a:spcAft>
              <a:buSzPts val="2200"/>
              <a:buChar char="•"/>
            </a:pPr>
            <a:r>
              <a:rPr lang="sv-SE"/>
              <a:t>A </a:t>
            </a:r>
            <a:r>
              <a:rPr b="1" i="1" lang="sv-SE"/>
              <a:t>crash</a:t>
            </a:r>
            <a:r>
              <a:rPr lang="sv-SE"/>
              <a:t> (component repeatedly suffers omission faults)</a:t>
            </a:r>
            <a:endParaRPr/>
          </a:p>
          <a:p>
            <a:pPr indent="-368300" lvl="1" marL="914400" rtl="0" algn="l">
              <a:spcBef>
                <a:spcPts val="500"/>
              </a:spcBef>
              <a:spcAft>
                <a:spcPts val="0"/>
              </a:spcAft>
              <a:buSzPts val="2200"/>
              <a:buChar char="•"/>
            </a:pPr>
            <a:r>
              <a:rPr b="1" i="1" lang="sv-SE"/>
              <a:t>timing</a:t>
            </a:r>
            <a:r>
              <a:rPr i="1" lang="sv-SE"/>
              <a:t> </a:t>
            </a:r>
            <a:r>
              <a:rPr lang="sv-SE"/>
              <a:t>(component responds but response is early/late)</a:t>
            </a:r>
            <a:endParaRPr/>
          </a:p>
          <a:p>
            <a:pPr indent="-368300" lvl="1" marL="914400" rtl="0" algn="l">
              <a:spcBef>
                <a:spcPts val="500"/>
              </a:spcBef>
              <a:spcAft>
                <a:spcPts val="0"/>
              </a:spcAft>
              <a:buSzPts val="2200"/>
              <a:buChar char="•"/>
            </a:pPr>
            <a:r>
              <a:rPr b="1" i="1" lang="sv-SE"/>
              <a:t>response</a:t>
            </a:r>
            <a:r>
              <a:rPr lang="sv-SE"/>
              <a:t> (component responds with incorrect value).</a:t>
            </a:r>
            <a:endParaRPr/>
          </a:p>
        </p:txBody>
      </p:sp>
      <p:sp>
        <p:nvSpPr>
          <p:cNvPr id="386" name="Google Shape;38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387" name="Google Shape;387;p5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88" name="Google Shape;388;p55"/>
          <p:cNvSpPr/>
          <p:nvPr/>
        </p:nvSpPr>
        <p:spPr>
          <a:xfrm>
            <a:off x="6440009" y="518783"/>
            <a:ext cx="882000" cy="118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394" name="Google Shape;394;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Response: </a:t>
            </a:r>
            <a:br>
              <a:rPr b="1" lang="sv-SE" sz="2200"/>
            </a:br>
            <a:r>
              <a:rPr lang="sv-SE" sz="2200"/>
              <a:t>Failure must be detected and isolated before recovery. Can:</a:t>
            </a:r>
            <a:endParaRPr sz="2200"/>
          </a:p>
          <a:p>
            <a:pPr indent="-342900" lvl="1" marL="914400" rtl="0" algn="l">
              <a:spcBef>
                <a:spcPts val="500"/>
              </a:spcBef>
              <a:spcAft>
                <a:spcPts val="0"/>
              </a:spcAft>
              <a:buSzPts val="1800"/>
              <a:buChar char="•"/>
            </a:pPr>
            <a:r>
              <a:rPr lang="sv-SE" sz="1800"/>
              <a:t>L</a:t>
            </a:r>
            <a:r>
              <a:rPr lang="sv-SE" sz="1800"/>
              <a:t>ogging the failure</a:t>
            </a:r>
            <a:endParaRPr sz="1800"/>
          </a:p>
          <a:p>
            <a:pPr indent="-342900" lvl="1" marL="914400" rtl="0" algn="l">
              <a:spcBef>
                <a:spcPts val="500"/>
              </a:spcBef>
              <a:spcAft>
                <a:spcPts val="0"/>
              </a:spcAft>
              <a:buSzPts val="1800"/>
              <a:buChar char="•"/>
            </a:pPr>
            <a:r>
              <a:rPr lang="sv-SE" sz="1800"/>
              <a:t>N</a:t>
            </a:r>
            <a:r>
              <a:rPr lang="sv-SE" sz="1800"/>
              <a:t>otifying users or systems</a:t>
            </a:r>
            <a:endParaRPr sz="1800"/>
          </a:p>
          <a:p>
            <a:pPr indent="-342900" lvl="1" marL="914400" rtl="0" algn="l">
              <a:spcBef>
                <a:spcPts val="500"/>
              </a:spcBef>
              <a:spcAft>
                <a:spcPts val="0"/>
              </a:spcAft>
              <a:buSzPts val="1800"/>
              <a:buChar char="•"/>
            </a:pPr>
            <a:r>
              <a:rPr lang="sv-SE" sz="1800"/>
              <a:t>T</a:t>
            </a:r>
            <a:r>
              <a:rPr lang="sv-SE" sz="1800"/>
              <a:t>aking actions to limit the damage </a:t>
            </a:r>
            <a:endParaRPr sz="1800"/>
          </a:p>
          <a:p>
            <a:pPr indent="-342900" lvl="1" marL="914400" rtl="0" algn="l">
              <a:spcBef>
                <a:spcPts val="500"/>
              </a:spcBef>
              <a:spcAft>
                <a:spcPts val="0"/>
              </a:spcAft>
              <a:buSzPts val="1800"/>
              <a:buChar char="•"/>
            </a:pPr>
            <a:r>
              <a:rPr lang="sv-SE" sz="1800"/>
              <a:t>S</a:t>
            </a:r>
            <a:r>
              <a:rPr lang="sv-SE" sz="1800"/>
              <a:t>witching to a degraded mode</a:t>
            </a:r>
            <a:endParaRPr sz="1800"/>
          </a:p>
          <a:p>
            <a:pPr indent="-342900" lvl="1" marL="914400" rtl="0" algn="l">
              <a:spcBef>
                <a:spcPts val="500"/>
              </a:spcBef>
              <a:spcAft>
                <a:spcPts val="0"/>
              </a:spcAft>
              <a:buSzPts val="1800"/>
              <a:buChar char="•"/>
            </a:pPr>
            <a:r>
              <a:rPr lang="sv-SE" sz="1800"/>
              <a:t>S</a:t>
            </a:r>
            <a:r>
              <a:rPr lang="sv-SE" sz="1800"/>
              <a:t>hutting down external systems</a:t>
            </a:r>
            <a:endParaRPr sz="1800"/>
          </a:p>
          <a:p>
            <a:pPr indent="-342900" lvl="1" marL="914400" rtl="0" algn="l">
              <a:spcBef>
                <a:spcPts val="500"/>
              </a:spcBef>
              <a:spcAft>
                <a:spcPts val="0"/>
              </a:spcAft>
              <a:buSzPts val="1800"/>
              <a:buChar char="•"/>
            </a:pPr>
            <a:r>
              <a:rPr lang="sv-SE" sz="1800"/>
              <a:t>Becoming unavailable during repair.</a:t>
            </a:r>
            <a:endParaRPr sz="1800"/>
          </a:p>
        </p:txBody>
      </p:sp>
      <p:sp>
        <p:nvSpPr>
          <p:cNvPr id="395" name="Google Shape;39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96" name="Google Shape;396;p56"/>
          <p:cNvPicPr preferRelativeResize="0"/>
          <p:nvPr/>
        </p:nvPicPr>
        <p:blipFill>
          <a:blip r:embed="rId3">
            <a:alphaModFix/>
          </a:blip>
          <a:stretch>
            <a:fillRect/>
          </a:stretch>
        </p:blipFill>
        <p:spPr>
          <a:xfrm>
            <a:off x="6136500" y="525477"/>
            <a:ext cx="2801875" cy="1251775"/>
          </a:xfrm>
          <a:prstGeom prst="rect">
            <a:avLst/>
          </a:prstGeom>
          <a:noFill/>
          <a:ln>
            <a:noFill/>
          </a:ln>
        </p:spPr>
      </p:pic>
      <p:sp>
        <p:nvSpPr>
          <p:cNvPr id="397" name="Google Shape;397;p56"/>
          <p:cNvSpPr/>
          <p:nvPr/>
        </p:nvSpPr>
        <p:spPr>
          <a:xfrm>
            <a:off x="7902375" y="985525"/>
            <a:ext cx="448200" cy="58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403" name="Google Shape;403;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Response measure: </a:t>
            </a:r>
            <a:endParaRPr b="1"/>
          </a:p>
          <a:p>
            <a:pPr indent="-368300" lvl="1" marL="914400" rtl="0" algn="l">
              <a:spcBef>
                <a:spcPts val="500"/>
              </a:spcBef>
              <a:spcAft>
                <a:spcPts val="0"/>
              </a:spcAft>
              <a:buSzPts val="2200"/>
              <a:buChar char="•"/>
            </a:pPr>
            <a:r>
              <a:rPr lang="sv-SE"/>
              <a:t>Can specify an availability percentage</a:t>
            </a:r>
            <a:endParaRPr/>
          </a:p>
          <a:p>
            <a:pPr indent="-368300" lvl="1" marL="914400" rtl="0" algn="l">
              <a:spcBef>
                <a:spcPts val="500"/>
              </a:spcBef>
              <a:spcAft>
                <a:spcPts val="0"/>
              </a:spcAft>
              <a:buSzPts val="2200"/>
              <a:buChar char="•"/>
            </a:pPr>
            <a:r>
              <a:rPr lang="sv-SE"/>
              <a:t>Can specify a time:</a:t>
            </a:r>
            <a:endParaRPr/>
          </a:p>
          <a:p>
            <a:pPr indent="-342900" lvl="2" marL="1371600" rtl="0" algn="l">
              <a:spcBef>
                <a:spcPts val="500"/>
              </a:spcBef>
              <a:spcAft>
                <a:spcPts val="0"/>
              </a:spcAft>
              <a:buSzPts val="1800"/>
              <a:buChar char="•"/>
            </a:pPr>
            <a:r>
              <a:rPr lang="sv-SE"/>
              <a:t>to detect the fault</a:t>
            </a:r>
            <a:endParaRPr/>
          </a:p>
          <a:p>
            <a:pPr indent="-342900" lvl="2" marL="1371600" rtl="0" algn="l">
              <a:spcBef>
                <a:spcPts val="500"/>
              </a:spcBef>
              <a:spcAft>
                <a:spcPts val="0"/>
              </a:spcAft>
              <a:buSzPts val="1800"/>
              <a:buChar char="•"/>
            </a:pPr>
            <a:r>
              <a:rPr lang="sv-SE"/>
              <a:t>to repair the fault</a:t>
            </a:r>
            <a:endParaRPr/>
          </a:p>
          <a:p>
            <a:pPr indent="-342900" lvl="2" marL="1371600" rtl="0" algn="l">
              <a:spcBef>
                <a:spcPts val="500"/>
              </a:spcBef>
              <a:spcAft>
                <a:spcPts val="0"/>
              </a:spcAft>
              <a:buSzPts val="1800"/>
              <a:buChar char="•"/>
            </a:pPr>
            <a:r>
              <a:rPr lang="sv-SE"/>
              <a:t>times where system must be available</a:t>
            </a:r>
            <a:endParaRPr/>
          </a:p>
          <a:p>
            <a:pPr indent="-342900" lvl="2" marL="1371600" rtl="0" algn="l">
              <a:spcBef>
                <a:spcPts val="500"/>
              </a:spcBef>
              <a:spcAft>
                <a:spcPts val="0"/>
              </a:spcAft>
              <a:buSzPts val="1800"/>
              <a:buChar char="•"/>
            </a:pPr>
            <a:r>
              <a:rPr lang="sv-SE"/>
              <a:t>duration system must be available</a:t>
            </a:r>
            <a:endParaRPr/>
          </a:p>
        </p:txBody>
      </p:sp>
      <p:sp>
        <p:nvSpPr>
          <p:cNvPr id="404" name="Google Shape;404;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405" name="Google Shape;405;p57"/>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06" name="Google Shape;406;p57"/>
          <p:cNvSpPr/>
          <p:nvPr/>
        </p:nvSpPr>
        <p:spPr>
          <a:xfrm>
            <a:off x="8406638" y="942363"/>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a:t>
            </a:r>
            <a:r>
              <a:rPr lang="sv-SE"/>
              <a:t>vailability Scenario</a:t>
            </a:r>
            <a:endParaRPr/>
          </a:p>
        </p:txBody>
      </p:sp>
      <p:sp>
        <p:nvSpPr>
          <p:cNvPr id="412" name="Google Shape;412;p58"/>
          <p:cNvSpPr txBox="1"/>
          <p:nvPr>
            <p:ph idx="1" type="body"/>
          </p:nvPr>
        </p:nvSpPr>
        <p:spPr>
          <a:xfrm>
            <a:off x="468900" y="1178075"/>
            <a:ext cx="8217900" cy="3584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Additional beer taps added to the dispensing system.</a:t>
            </a:r>
            <a:endParaRPr sz="1800"/>
          </a:p>
          <a:p>
            <a:pPr indent="-342900" lvl="0" marL="457200" rtl="0" algn="l">
              <a:spcBef>
                <a:spcPts val="1000"/>
              </a:spcBef>
              <a:spcAft>
                <a:spcPts val="0"/>
              </a:spcAft>
              <a:buSzPts val="1800"/>
              <a:buChar char="•"/>
            </a:pPr>
            <a:r>
              <a:rPr b="1" lang="sv-SE" sz="1800"/>
              <a:t>System State: </a:t>
            </a:r>
            <a:r>
              <a:rPr lang="sv-SE" sz="1800"/>
              <a:t>System is available.</a:t>
            </a:r>
            <a:endParaRPr sz="1800"/>
          </a:p>
          <a:p>
            <a:pPr indent="-342900" lvl="0" marL="457200" rtl="0" algn="l">
              <a:spcBef>
                <a:spcPts val="1000"/>
              </a:spcBef>
              <a:spcAft>
                <a:spcPts val="0"/>
              </a:spcAft>
              <a:buSzPts val="1800"/>
              <a:buChar char="•"/>
            </a:pPr>
            <a:r>
              <a:rPr b="1" lang="sv-SE" sz="1800"/>
              <a:t>E</a:t>
            </a:r>
            <a:r>
              <a:rPr b="1" lang="sv-SE" sz="1800"/>
              <a:t>nvironment state: </a:t>
            </a:r>
            <a:r>
              <a:rPr lang="sv-SE" sz="1800"/>
              <a:t>E</a:t>
            </a:r>
            <a:r>
              <a:rPr lang="sv-SE" sz="1800"/>
              <a:t>nvironment operating normally. Four taps exist. N</a:t>
            </a:r>
            <a:r>
              <a:rPr lang="sv-SE" sz="1800"/>
              <a:t>o beer is currently being dispensed.</a:t>
            </a:r>
            <a:endParaRPr sz="1800"/>
          </a:p>
          <a:p>
            <a:pPr indent="-342900" lvl="0" marL="457200" rtl="0" algn="l">
              <a:spcBef>
                <a:spcPts val="1000"/>
              </a:spcBef>
              <a:spcAft>
                <a:spcPts val="0"/>
              </a:spcAft>
              <a:buSzPts val="1800"/>
              <a:buChar char="•"/>
            </a:pPr>
            <a:r>
              <a:rPr b="1" lang="sv-SE" sz="1800"/>
              <a:t>External Stimulus: </a:t>
            </a:r>
            <a:r>
              <a:rPr lang="sv-SE" sz="1800"/>
              <a:t>A new board is activated with six additional taps.</a:t>
            </a:r>
            <a:endParaRPr sz="1800"/>
          </a:p>
          <a:p>
            <a:pPr indent="-342900" lvl="0" marL="457200" rtl="0" algn="l">
              <a:spcBef>
                <a:spcPts val="1000"/>
              </a:spcBef>
              <a:spcAft>
                <a:spcPts val="0"/>
              </a:spcAft>
              <a:buSzPts val="1800"/>
              <a:buChar char="•"/>
            </a:pPr>
            <a:r>
              <a:rPr b="1" lang="sv-SE" sz="1800"/>
              <a:t>Required system behavior: </a:t>
            </a:r>
            <a:r>
              <a:rPr lang="sv-SE" sz="1800"/>
              <a:t>The board send init messages to the central server. The server interrogates the boards and adds the additional taps to the inventory. Existing taps still serviced without interruption.</a:t>
            </a:r>
            <a:endParaRPr sz="1800"/>
          </a:p>
          <a:p>
            <a:pPr indent="-342900" lvl="0" marL="457200" rtl="0" algn="l">
              <a:spcBef>
                <a:spcPts val="1000"/>
              </a:spcBef>
              <a:spcAft>
                <a:spcPts val="0"/>
              </a:spcAft>
              <a:buSzPts val="1800"/>
              <a:buChar char="•"/>
            </a:pPr>
            <a:r>
              <a:rPr b="1" lang="sv-SE" sz="1800"/>
              <a:t>Response measure:</a:t>
            </a:r>
            <a:r>
              <a:rPr lang="sv-SE" sz="1800"/>
              <a:t> There is no interruption of service to existing taps. Within 1 second, the new board is added to the administrative interface on the web server for </a:t>
            </a:r>
            <a:r>
              <a:rPr lang="sv-SE" sz="1800"/>
              <a:t>administration</a:t>
            </a:r>
            <a:r>
              <a:rPr lang="sv-SE" sz="1800"/>
              <a:t> configuration.</a:t>
            </a:r>
            <a:endParaRPr sz="1800"/>
          </a:p>
        </p:txBody>
      </p:sp>
      <p:sp>
        <p:nvSpPr>
          <p:cNvPr id="413" name="Google Shape;41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Availability Scenario 2</a:t>
            </a:r>
            <a:endParaRPr/>
          </a:p>
        </p:txBody>
      </p:sp>
      <p:sp>
        <p:nvSpPr>
          <p:cNvPr id="419" name="Google Shape;419;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How the server-side components handle non-response from external payment system.</a:t>
            </a:r>
            <a:endParaRPr sz="2400"/>
          </a:p>
          <a:p>
            <a:pPr indent="-381000" lvl="0" marL="457200" rtl="0" algn="l">
              <a:spcBef>
                <a:spcPts val="1000"/>
              </a:spcBef>
              <a:spcAft>
                <a:spcPts val="0"/>
              </a:spcAft>
              <a:buSzPts val="2400"/>
              <a:buChar char="•"/>
            </a:pPr>
            <a:r>
              <a:rPr b="1" lang="sv-SE" sz="2400"/>
              <a:t>System state: </a:t>
            </a:r>
            <a:r>
              <a:rPr lang="sv-SE" sz="2400"/>
              <a:t>System is operating under heavy load (&gt;10000 concurrent users). </a:t>
            </a:r>
            <a:endParaRPr sz="2400"/>
          </a:p>
          <a:p>
            <a:pPr indent="-381000" lvl="0" marL="457200" rtl="0" algn="l">
              <a:spcBef>
                <a:spcPts val="1000"/>
              </a:spcBef>
              <a:spcAft>
                <a:spcPts val="0"/>
              </a:spcAft>
              <a:buSzPts val="2400"/>
              <a:buChar char="•"/>
            </a:pPr>
            <a:r>
              <a:rPr b="1" lang="sv-SE" sz="2400"/>
              <a:t>Environment state:</a:t>
            </a:r>
            <a:r>
              <a:rPr lang="sv-SE" sz="2400"/>
              <a:t> External payment processing system has exceeded load limits.</a:t>
            </a:r>
            <a:endParaRPr sz="2400"/>
          </a:p>
          <a:p>
            <a:pPr indent="-381000" lvl="0" marL="457200" rtl="0" algn="l">
              <a:spcBef>
                <a:spcPts val="1000"/>
              </a:spcBef>
              <a:spcAft>
                <a:spcPts val="0"/>
              </a:spcAft>
              <a:buSzPts val="2400"/>
              <a:buChar char="•"/>
            </a:pPr>
            <a:r>
              <a:rPr b="1" lang="sv-SE" sz="2400"/>
              <a:t>External Stimulus: </a:t>
            </a:r>
            <a:r>
              <a:rPr lang="sv-SE" sz="2400"/>
              <a:t>Multiple (5+) queries to the external system have gone without response without any successful responses between.</a:t>
            </a:r>
            <a:endParaRPr sz="2400"/>
          </a:p>
        </p:txBody>
      </p:sp>
      <p:sp>
        <p:nvSpPr>
          <p:cNvPr id="420" name="Google Shape;42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 2</a:t>
            </a:r>
            <a:endParaRPr/>
          </a:p>
        </p:txBody>
      </p:sp>
      <p:sp>
        <p:nvSpPr>
          <p:cNvPr id="426" name="Google Shape;426;p60"/>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Required system behavior: </a:t>
            </a:r>
            <a:r>
              <a:rPr lang="sv-SE" sz="2000"/>
              <a:t>The system will cease to allow any further orders until the external system responds to a heartbeat message. An error page will be displayed to all clients to prevent further order attempts. Once the external system has returned for sufficient time (100 responses over at least a five minute period), normal operations will be resumed.</a:t>
            </a:r>
            <a:endParaRPr sz="2000"/>
          </a:p>
          <a:p>
            <a:pPr indent="-355600" lvl="0" marL="457200" rtl="0" algn="l">
              <a:spcBef>
                <a:spcPts val="1000"/>
              </a:spcBef>
              <a:spcAft>
                <a:spcPts val="0"/>
              </a:spcAft>
              <a:buSzPts val="2000"/>
              <a:buChar char="•"/>
            </a:pPr>
            <a:r>
              <a:rPr b="1" lang="sv-SE" sz="2000"/>
              <a:t>Response measure:</a:t>
            </a:r>
            <a:r>
              <a:rPr lang="sv-SE" sz="2000"/>
              <a:t> Following detection of the failure, all order attempts will be stopped within one minute (90% of the time) and two minutes (99% of the time). Once the failure is resolved, normal operations will be resumed within one minute (following the five minutes of successful responses) 90% of the time and three minutes 99% of the time.</a:t>
            </a:r>
            <a:endParaRPr sz="2000"/>
          </a:p>
        </p:txBody>
      </p:sp>
      <p:sp>
        <p:nvSpPr>
          <p:cNvPr id="427" name="Google Shape;42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4" name="Google Shape;434;p6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41" name="Google Shape;441;p62"/>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Performance and </a:t>
            </a:r>
            <a:endParaRPr/>
          </a:p>
          <a:p>
            <a:pPr indent="0" lvl="0" marL="0" rtl="0" algn="l">
              <a:spcBef>
                <a:spcPts val="0"/>
              </a:spcBef>
              <a:spcAft>
                <a:spcPts val="0"/>
              </a:spcAft>
              <a:buNone/>
            </a:pPr>
            <a:r>
              <a:rPr lang="sv-SE"/>
              <a:t>Scalability Scenarios</a:t>
            </a:r>
            <a:endParaRPr/>
          </a:p>
        </p:txBody>
      </p:sp>
      <p:pic>
        <p:nvPicPr>
          <p:cNvPr id="442" name="Google Shape;442;p62"/>
          <p:cNvPicPr preferRelativeResize="0"/>
          <p:nvPr/>
        </p:nvPicPr>
        <p:blipFill>
          <a:blip r:embed="rId3">
            <a:alphaModFix/>
          </a:blip>
          <a:stretch>
            <a:fillRect/>
          </a:stretch>
        </p:blipFill>
        <p:spPr>
          <a:xfrm>
            <a:off x="6242787" y="2034400"/>
            <a:ext cx="2901224" cy="29012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48" name="Google Shape;448;p63"/>
          <p:cNvSpPr txBox="1"/>
          <p:nvPr>
            <p:ph idx="1" type="body"/>
          </p:nvPr>
        </p:nvSpPr>
        <p:spPr>
          <a:xfrm>
            <a:off x="468900" y="1164475"/>
            <a:ext cx="8217900" cy="3598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Begin with events arriving at the system.</a:t>
            </a:r>
            <a:endParaRPr/>
          </a:p>
          <a:p>
            <a:pPr indent="-368300" lvl="1" marL="914400" rtl="0" algn="l">
              <a:spcBef>
                <a:spcPts val="500"/>
              </a:spcBef>
              <a:spcAft>
                <a:spcPts val="0"/>
              </a:spcAft>
              <a:buSzPts val="2200"/>
              <a:buChar char="•"/>
            </a:pPr>
            <a:r>
              <a:rPr lang="sv-SE"/>
              <a:t>Responding requires resources to be consumed.</a:t>
            </a:r>
            <a:endParaRPr/>
          </a:p>
          <a:p>
            <a:pPr indent="-393700" lvl="0" marL="457200" rtl="0" algn="l">
              <a:spcBef>
                <a:spcPts val="1000"/>
              </a:spcBef>
              <a:spcAft>
                <a:spcPts val="0"/>
              </a:spcAft>
              <a:buSzPts val="2600"/>
              <a:buChar char="•"/>
            </a:pPr>
            <a:r>
              <a:rPr lang="sv-SE"/>
              <a:t>Arrival pattern for events can be:</a:t>
            </a:r>
            <a:endParaRPr/>
          </a:p>
          <a:p>
            <a:pPr indent="-368300" lvl="1" marL="914400" rtl="0" algn="l">
              <a:spcBef>
                <a:spcPts val="500"/>
              </a:spcBef>
              <a:spcAft>
                <a:spcPts val="0"/>
              </a:spcAft>
              <a:buSzPts val="2200"/>
              <a:buChar char="•"/>
            </a:pPr>
            <a:r>
              <a:rPr lang="sv-SE"/>
              <a:t>Periodic (at regular time intervals)</a:t>
            </a:r>
            <a:endParaRPr/>
          </a:p>
          <a:p>
            <a:pPr indent="-368300" lvl="1" marL="914400" rtl="0" algn="l">
              <a:spcBef>
                <a:spcPts val="500"/>
              </a:spcBef>
              <a:spcAft>
                <a:spcPts val="0"/>
              </a:spcAft>
              <a:buSzPts val="2200"/>
              <a:buChar char="•"/>
            </a:pPr>
            <a:r>
              <a:rPr lang="sv-SE"/>
              <a:t>Stochastic (events arrive according to a distribution)</a:t>
            </a:r>
            <a:endParaRPr/>
          </a:p>
          <a:p>
            <a:pPr indent="-368300" lvl="1" marL="914400" rtl="0" algn="l">
              <a:spcBef>
                <a:spcPts val="500"/>
              </a:spcBef>
              <a:spcAft>
                <a:spcPts val="0"/>
              </a:spcAft>
              <a:buSzPts val="2200"/>
              <a:buChar char="•"/>
            </a:pPr>
            <a:r>
              <a:rPr lang="sv-SE"/>
              <a:t>Sporadic (unknown timing, but known properties)</a:t>
            </a:r>
            <a:endParaRPr/>
          </a:p>
          <a:p>
            <a:pPr indent="-342900" lvl="2" marL="1371600" rtl="0" algn="l">
              <a:spcBef>
                <a:spcPts val="500"/>
              </a:spcBef>
              <a:spcAft>
                <a:spcPts val="0"/>
              </a:spcAft>
              <a:buSzPts val="1800"/>
              <a:buChar char="•"/>
            </a:pPr>
            <a:r>
              <a:rPr lang="sv-SE"/>
              <a:t>“No more than 600 per minute”</a:t>
            </a:r>
            <a:endParaRPr/>
          </a:p>
          <a:p>
            <a:pPr indent="-342900" lvl="2" marL="1371600" rtl="0" algn="l">
              <a:spcBef>
                <a:spcPts val="500"/>
              </a:spcBef>
              <a:spcAft>
                <a:spcPts val="0"/>
              </a:spcAft>
              <a:buSzPts val="1800"/>
              <a:buChar char="•"/>
            </a:pPr>
            <a:r>
              <a:rPr lang="sv-SE"/>
              <a:t>“At least 200 ms between arrival of two events”</a:t>
            </a:r>
            <a:endParaRPr/>
          </a:p>
        </p:txBody>
      </p:sp>
      <p:sp>
        <p:nvSpPr>
          <p:cNvPr id="449" name="Google Shape;449;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170" name="Google Shape;17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Capture a range of requirements:</a:t>
            </a:r>
            <a:endParaRPr/>
          </a:p>
          <a:p>
            <a:pPr indent="-342900" lvl="0" marL="457200" rtl="0" algn="l">
              <a:spcBef>
                <a:spcPts val="1000"/>
              </a:spcBef>
              <a:spcAft>
                <a:spcPts val="0"/>
              </a:spcAft>
              <a:buSzPts val="1800"/>
              <a:buChar char="•"/>
            </a:pPr>
            <a:r>
              <a:rPr lang="sv-SE" sz="1800"/>
              <a:t>A set of interactions with users to which a system must respond.</a:t>
            </a:r>
            <a:endParaRPr sz="1800"/>
          </a:p>
          <a:p>
            <a:pPr indent="-342900" lvl="0" marL="457200" rtl="0" algn="l">
              <a:spcBef>
                <a:spcPts val="1000"/>
              </a:spcBef>
              <a:spcAft>
                <a:spcPts val="0"/>
              </a:spcAft>
              <a:buSzPts val="1800"/>
              <a:buChar char="•"/>
            </a:pPr>
            <a:r>
              <a:rPr lang="sv-SE" sz="1800"/>
              <a:t>Processing in response to timed events.</a:t>
            </a:r>
            <a:endParaRPr sz="1800"/>
          </a:p>
          <a:p>
            <a:pPr indent="-342900" lvl="0" marL="457200" rtl="0" algn="l">
              <a:spcBef>
                <a:spcPts val="1000"/>
              </a:spcBef>
              <a:spcAft>
                <a:spcPts val="0"/>
              </a:spcAft>
              <a:buSzPts val="1800"/>
              <a:buChar char="•"/>
            </a:pPr>
            <a:r>
              <a:rPr lang="sv-SE" sz="1800"/>
              <a:t>Peak load situations that could occur.</a:t>
            </a:r>
            <a:endParaRPr sz="1800"/>
          </a:p>
          <a:p>
            <a:pPr indent="-342900" lvl="0" marL="457200" rtl="0" algn="l">
              <a:spcBef>
                <a:spcPts val="1000"/>
              </a:spcBef>
              <a:spcAft>
                <a:spcPts val="0"/>
              </a:spcAft>
              <a:buSzPts val="1800"/>
              <a:buChar char="•"/>
            </a:pPr>
            <a:r>
              <a:rPr lang="sv-SE" sz="1800"/>
              <a:t>Regulator demands.</a:t>
            </a:r>
            <a:endParaRPr sz="1800"/>
          </a:p>
          <a:p>
            <a:pPr indent="-342900" lvl="0" marL="457200" rtl="0" algn="l">
              <a:spcBef>
                <a:spcPts val="1000"/>
              </a:spcBef>
              <a:spcAft>
                <a:spcPts val="0"/>
              </a:spcAft>
              <a:buSzPts val="1800"/>
              <a:buChar char="•"/>
            </a:pPr>
            <a:r>
              <a:rPr lang="sv-SE" sz="1800"/>
              <a:t>Failure response.</a:t>
            </a:r>
            <a:endParaRPr sz="1800"/>
          </a:p>
          <a:p>
            <a:pPr indent="-342900" lvl="0" marL="457200" rtl="0" algn="l">
              <a:spcBef>
                <a:spcPts val="1000"/>
              </a:spcBef>
              <a:spcAft>
                <a:spcPts val="0"/>
              </a:spcAft>
              <a:buSzPts val="1800"/>
              <a:buChar char="•"/>
            </a:pPr>
            <a:r>
              <a:rPr lang="sv-SE" sz="1800"/>
              <a:t>A change that a maintainer might make.</a:t>
            </a:r>
            <a:endParaRPr sz="1800"/>
          </a:p>
          <a:p>
            <a:pPr indent="-342900" lvl="0" marL="457200" rtl="0" algn="l">
              <a:spcBef>
                <a:spcPts val="1000"/>
              </a:spcBef>
              <a:spcAft>
                <a:spcPts val="0"/>
              </a:spcAft>
              <a:buSzPts val="1800"/>
              <a:buChar char="•"/>
            </a:pPr>
            <a:r>
              <a:rPr lang="sv-SE" sz="1800"/>
              <a:t>Any situation that the design must handle.</a:t>
            </a:r>
            <a:endParaRPr sz="1800"/>
          </a:p>
        </p:txBody>
      </p:sp>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455" name="Google Shape;455;p64"/>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t>Latency: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t>Response Jitter: </a:t>
            </a:r>
            <a:r>
              <a:rPr lang="sv-SE" sz="2300"/>
              <a:t>The allowable variation in latency.</a:t>
            </a:r>
            <a:endParaRPr sz="2300"/>
          </a:p>
          <a:p>
            <a:pPr indent="-374650" lvl="0" marL="457200" rtl="0" algn="l">
              <a:spcBef>
                <a:spcPts val="1000"/>
              </a:spcBef>
              <a:spcAft>
                <a:spcPts val="0"/>
              </a:spcAft>
              <a:buSzPts val="2300"/>
              <a:buChar char="•"/>
            </a:pPr>
            <a:r>
              <a:rPr b="1" lang="sv-SE" sz="2300"/>
              <a:t>Throughput:</a:t>
            </a:r>
            <a:r>
              <a:rPr lang="sv-SE" sz="2300"/>
              <a:t> Number of transactions system can process in a unit of time.</a:t>
            </a:r>
            <a:endParaRPr sz="2300"/>
          </a:p>
          <a:p>
            <a:pPr indent="-374650" lvl="0" marL="457200" rtl="0" algn="l">
              <a:spcBef>
                <a:spcPts val="1000"/>
              </a:spcBef>
              <a:spcAft>
                <a:spcPts val="0"/>
              </a:spcAft>
              <a:buSzPts val="2300"/>
              <a:buChar char="•"/>
            </a:pPr>
            <a:r>
              <a:rPr b="1" lang="sv-SE" sz="2300"/>
              <a:t>Deadlines in processing:</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t>Number of events not processed</a:t>
            </a:r>
            <a:r>
              <a:rPr lang="sv-SE" sz="2300"/>
              <a:t> because the system was too busy to respond.</a:t>
            </a:r>
            <a:endParaRPr sz="2300"/>
          </a:p>
        </p:txBody>
      </p:sp>
      <p:sp>
        <p:nvSpPr>
          <p:cNvPr id="456" name="Google Shape;456;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Specifying Response Time</a:t>
            </a:r>
            <a:endParaRPr/>
          </a:p>
        </p:txBody>
      </p:sp>
      <p:sp>
        <p:nvSpPr>
          <p:cNvPr id="462" name="Google Shape;462;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targets require a defined load.</a:t>
            </a:r>
            <a:endParaRPr/>
          </a:p>
          <a:p>
            <a:pPr indent="-368300" lvl="1" marL="914400" rtl="0" algn="l">
              <a:spcBef>
                <a:spcPts val="500"/>
              </a:spcBef>
              <a:spcAft>
                <a:spcPts val="0"/>
              </a:spcAft>
              <a:buSzPts val="2200"/>
              <a:buChar char="•"/>
            </a:pPr>
            <a:r>
              <a:rPr lang="sv-SE"/>
              <a:t>One transaction in 3s is easy if that is the only request.</a:t>
            </a:r>
            <a:endParaRPr/>
          </a:p>
          <a:p>
            <a:pPr indent="-342900" lvl="2" marL="1371600" rtl="0" algn="l">
              <a:spcBef>
                <a:spcPts val="500"/>
              </a:spcBef>
              <a:spcAft>
                <a:spcPts val="0"/>
              </a:spcAft>
              <a:buSzPts val="1800"/>
              <a:buChar char="•"/>
            </a:pPr>
            <a:r>
              <a:rPr lang="sv-SE"/>
              <a:t>Can you still hit 3s if there are 500 transactions per second?</a:t>
            </a:r>
            <a:endParaRPr/>
          </a:p>
          <a:p>
            <a:pPr indent="-368300" lvl="1" marL="914400" rtl="0" algn="l">
              <a:spcBef>
                <a:spcPts val="500"/>
              </a:spcBef>
              <a:spcAft>
                <a:spcPts val="0"/>
              </a:spcAft>
              <a:buSzPts val="2200"/>
              <a:buChar char="•"/>
            </a:pPr>
            <a:r>
              <a:rPr lang="sv-SE"/>
              <a:t>Specify a clearly-defined response time goal.</a:t>
            </a:r>
            <a:endParaRPr/>
          </a:p>
          <a:p>
            <a:pPr indent="-342900" lvl="2" marL="1371600" rtl="0" algn="l">
              <a:spcBef>
                <a:spcPts val="500"/>
              </a:spcBef>
              <a:spcAft>
                <a:spcPts val="0"/>
              </a:spcAft>
              <a:buSzPts val="1800"/>
              <a:buChar char="•"/>
            </a:pPr>
            <a:r>
              <a:rPr lang="sv-SE"/>
              <a:t>Define when a transaction starts and ends.</a:t>
            </a:r>
            <a:endParaRPr/>
          </a:p>
          <a:p>
            <a:pPr indent="-393700" lvl="0" marL="457200" rtl="0" algn="l">
              <a:spcBef>
                <a:spcPts val="1000"/>
              </a:spcBef>
              <a:spcAft>
                <a:spcPts val="0"/>
              </a:spcAft>
              <a:buSzPts val="2600"/>
              <a:buChar char="•"/>
            </a:pPr>
            <a:r>
              <a:rPr lang="sv-SE"/>
              <a:t>Not all requests take the same amount of time, even with constant load.</a:t>
            </a:r>
            <a:endParaRPr/>
          </a:p>
        </p:txBody>
      </p:sp>
      <p:sp>
        <p:nvSpPr>
          <p:cNvPr id="463" name="Google Shape;46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69" name="Google Shape;469;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Description of the scenario.</a:t>
            </a:r>
            <a:endParaRPr sz="2400"/>
          </a:p>
          <a:p>
            <a:pPr indent="-381000" lvl="0" marL="457200" rtl="0" algn="l">
              <a:spcBef>
                <a:spcPts val="1000"/>
              </a:spcBef>
              <a:spcAft>
                <a:spcPts val="0"/>
              </a:spcAft>
              <a:buSzPts val="2400"/>
              <a:buChar char="•"/>
            </a:pPr>
            <a:r>
              <a:rPr b="1" lang="sv-SE" sz="2400"/>
              <a:t>System State:</a:t>
            </a:r>
            <a:r>
              <a:rPr lang="sv-SE" sz="2400"/>
              <a:t> System can be in various levels of load (normal, emergency, peak load, or overload).</a:t>
            </a:r>
            <a:endParaRPr sz="2400"/>
          </a:p>
          <a:p>
            <a:pPr indent="-381000" lvl="0" marL="457200" rtl="0" algn="l">
              <a:spcBef>
                <a:spcPts val="1000"/>
              </a:spcBef>
              <a:spcAft>
                <a:spcPts val="0"/>
              </a:spcAft>
              <a:buSzPts val="2400"/>
              <a:buChar char="•"/>
            </a:pPr>
            <a:r>
              <a:rPr b="1" lang="sv-SE" sz="2400"/>
              <a:t>Environment State:</a:t>
            </a:r>
            <a:r>
              <a:rPr lang="sv-SE" sz="2400"/>
              <a:t> Be clear on conditions that can impact performance.</a:t>
            </a:r>
            <a:endParaRPr sz="2400"/>
          </a:p>
          <a:p>
            <a:pPr indent="-368300" lvl="1" marL="914400" rtl="0" algn="l">
              <a:spcBef>
                <a:spcPts val="500"/>
              </a:spcBef>
              <a:spcAft>
                <a:spcPts val="0"/>
              </a:spcAft>
              <a:buSzPts val="2200"/>
              <a:buChar char="•"/>
            </a:pPr>
            <a:r>
              <a:rPr lang="sv-SE"/>
              <a:t>Limited resources (disc, memory, CPU)</a:t>
            </a:r>
            <a:endParaRPr/>
          </a:p>
          <a:p>
            <a:pPr indent="-368300" lvl="1" marL="914400" rtl="0" algn="l">
              <a:spcBef>
                <a:spcPts val="500"/>
              </a:spcBef>
              <a:spcAft>
                <a:spcPts val="0"/>
              </a:spcAft>
              <a:buSzPts val="2200"/>
              <a:buChar char="•"/>
            </a:pPr>
            <a:r>
              <a:rPr lang="sv-SE"/>
              <a:t>Networking conditions</a:t>
            </a:r>
            <a:endParaRPr/>
          </a:p>
        </p:txBody>
      </p:sp>
      <p:sp>
        <p:nvSpPr>
          <p:cNvPr id="470" name="Google Shape;470;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71" name="Google Shape;471;p6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72" name="Google Shape;472;p66"/>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78" name="Google Shape;478;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External Stimulus: </a:t>
            </a:r>
            <a:r>
              <a:rPr lang="sv-SE" sz="2400"/>
              <a:t>Stimuli arrive from</a:t>
            </a:r>
            <a:br>
              <a:rPr lang="sv-SE" sz="2400"/>
            </a:br>
            <a:r>
              <a:rPr lang="sv-SE" sz="2400"/>
              <a:t>external or internal sources. </a:t>
            </a:r>
            <a:endParaRPr sz="2400"/>
          </a:p>
          <a:p>
            <a:pPr indent="-381000" lvl="1" marL="914400" rtl="0" algn="l">
              <a:spcBef>
                <a:spcPts val="500"/>
              </a:spcBef>
              <a:spcAft>
                <a:spcPts val="0"/>
              </a:spcAft>
              <a:buSzPts val="2400"/>
              <a:buChar char="•"/>
            </a:pPr>
            <a:r>
              <a:rPr lang="sv-SE" sz="2400"/>
              <a:t>The stimuli are event arrivals. </a:t>
            </a:r>
            <a:endParaRPr sz="2400"/>
          </a:p>
          <a:p>
            <a:pPr indent="-381000" lvl="1" marL="914400" rtl="0" algn="l">
              <a:spcBef>
                <a:spcPts val="500"/>
              </a:spcBef>
              <a:spcAft>
                <a:spcPts val="0"/>
              </a:spcAft>
              <a:buSzPts val="2400"/>
              <a:buChar char="•"/>
            </a:pPr>
            <a:r>
              <a:rPr lang="sv-SE" sz="2400"/>
              <a:t>Arrival pattern can be periodic, stochastic, or sporadic, characterized by numeric parameters.</a:t>
            </a:r>
            <a:endParaRPr sz="2400"/>
          </a:p>
          <a:p>
            <a:pPr indent="-381000" lvl="1" marL="914400" rtl="0" algn="l">
              <a:spcBef>
                <a:spcPts val="500"/>
              </a:spcBef>
              <a:spcAft>
                <a:spcPts val="0"/>
              </a:spcAft>
              <a:buSzPts val="2400"/>
              <a:buChar char="•"/>
            </a:pPr>
            <a:r>
              <a:rPr lang="sv-SE" sz="2400"/>
              <a:t>Be clear on number, duration, concurrency of stimuli.</a:t>
            </a:r>
            <a:endParaRPr sz="2400"/>
          </a:p>
        </p:txBody>
      </p:sp>
      <p:sp>
        <p:nvSpPr>
          <p:cNvPr id="479" name="Google Shape;479;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80" name="Google Shape;480;p67"/>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81" name="Google Shape;481;p67"/>
          <p:cNvSpPr/>
          <p:nvPr/>
        </p:nvSpPr>
        <p:spPr>
          <a:xfrm>
            <a:off x="6470275" y="566300"/>
            <a:ext cx="882000" cy="113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87" name="Google Shape;487;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endParaRPr b="1" sz="2400"/>
          </a:p>
          <a:p>
            <a:pPr indent="-381000" lvl="1" marL="914400" rtl="0" algn="l">
              <a:spcBef>
                <a:spcPts val="500"/>
              </a:spcBef>
              <a:spcAft>
                <a:spcPts val="0"/>
              </a:spcAft>
              <a:buSzPts val="2400"/>
              <a:buChar char="•"/>
            </a:pPr>
            <a:r>
              <a:rPr lang="sv-SE" sz="2400"/>
              <a:t>S</a:t>
            </a:r>
            <a:r>
              <a:rPr lang="sv-SE" sz="2400"/>
              <a:t>ystem must process arriving events. </a:t>
            </a:r>
            <a:endParaRPr sz="2400"/>
          </a:p>
          <a:p>
            <a:pPr indent="-381000" lvl="1" marL="914400" rtl="0" algn="l">
              <a:spcBef>
                <a:spcPts val="500"/>
              </a:spcBef>
              <a:spcAft>
                <a:spcPts val="0"/>
              </a:spcAft>
              <a:buSzPts val="2400"/>
              <a:buChar char="•"/>
            </a:pPr>
            <a:r>
              <a:rPr lang="sv-SE" sz="2400"/>
              <a:t>May cause change in system </a:t>
            </a:r>
            <a:endParaRPr sz="2400"/>
          </a:p>
          <a:p>
            <a:pPr indent="-381000" lvl="2" marL="1371600" rtl="0" algn="l">
              <a:spcBef>
                <a:spcPts val="500"/>
              </a:spcBef>
              <a:spcAft>
                <a:spcPts val="0"/>
              </a:spcAft>
              <a:buSzPts val="2400"/>
              <a:buChar char="•"/>
            </a:pPr>
            <a:r>
              <a:rPr lang="sv-SE" sz="2400"/>
              <a:t>(e.g., shift from normal to overload mode). </a:t>
            </a:r>
            <a:endParaRPr sz="2400"/>
          </a:p>
          <a:p>
            <a:pPr indent="-381000" lvl="1" marL="914400" rtl="0" algn="l">
              <a:spcBef>
                <a:spcPts val="500"/>
              </a:spcBef>
              <a:spcAft>
                <a:spcPts val="0"/>
              </a:spcAft>
              <a:buSzPts val="2400"/>
              <a:buChar char="•"/>
            </a:pPr>
            <a:r>
              <a:rPr lang="sv-SE" sz="2400"/>
              <a:t>May cause change in environment </a:t>
            </a:r>
            <a:endParaRPr sz="2400"/>
          </a:p>
          <a:p>
            <a:pPr indent="-381000" lvl="2" marL="1371600" rtl="0" algn="l">
              <a:spcBef>
                <a:spcPts val="500"/>
              </a:spcBef>
              <a:spcAft>
                <a:spcPts val="0"/>
              </a:spcAft>
              <a:buSzPts val="2400"/>
              <a:buChar char="•"/>
            </a:pPr>
            <a:r>
              <a:rPr lang="sv-SE" sz="2400"/>
              <a:t>(e.g., reduction of available memory)</a:t>
            </a:r>
            <a:endParaRPr sz="2400"/>
          </a:p>
        </p:txBody>
      </p:sp>
      <p:sp>
        <p:nvSpPr>
          <p:cNvPr id="488" name="Google Shape;488;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489" name="Google Shape;489;p68"/>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90" name="Google Shape;490;p68"/>
          <p:cNvSpPr/>
          <p:nvPr/>
        </p:nvSpPr>
        <p:spPr>
          <a:xfrm>
            <a:off x="7932625" y="1008525"/>
            <a:ext cx="448200" cy="54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96" name="Google Shape;496;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Response measure: </a:t>
            </a:r>
            <a:endParaRPr b="1" sz="2400"/>
          </a:p>
          <a:p>
            <a:pPr indent="-368300" lvl="1" marL="914400" rtl="0" algn="l">
              <a:spcBef>
                <a:spcPts val="500"/>
              </a:spcBef>
              <a:spcAft>
                <a:spcPts val="0"/>
              </a:spcAft>
              <a:buSzPts val="2200"/>
              <a:buChar char="•"/>
            </a:pPr>
            <a:r>
              <a:rPr lang="sv-SE"/>
              <a:t>T</a:t>
            </a:r>
            <a:r>
              <a:rPr lang="sv-SE"/>
              <a:t>ime to process arriving events (</a:t>
            </a:r>
            <a:r>
              <a:rPr b="1" lang="sv-SE"/>
              <a:t>latency or a deadline</a:t>
            </a:r>
            <a:r>
              <a:rPr lang="sv-SE"/>
              <a:t>)</a:t>
            </a:r>
            <a:endParaRPr/>
          </a:p>
          <a:p>
            <a:pPr indent="-368300" lvl="1" marL="914400" rtl="0" algn="l">
              <a:spcBef>
                <a:spcPts val="500"/>
              </a:spcBef>
              <a:spcAft>
                <a:spcPts val="0"/>
              </a:spcAft>
              <a:buSzPts val="2200"/>
              <a:buChar char="•"/>
            </a:pPr>
            <a:r>
              <a:rPr lang="sv-SE"/>
              <a:t>Variation in latency time (</a:t>
            </a:r>
            <a:r>
              <a:rPr b="1" lang="sv-SE"/>
              <a:t>jitter</a:t>
            </a:r>
            <a:r>
              <a:rPr lang="sv-SE"/>
              <a:t>)</a:t>
            </a:r>
            <a:endParaRPr/>
          </a:p>
          <a:p>
            <a:pPr indent="-368300" lvl="1" marL="914400" rtl="0" algn="l">
              <a:spcBef>
                <a:spcPts val="500"/>
              </a:spcBef>
              <a:spcAft>
                <a:spcPts val="0"/>
              </a:spcAft>
              <a:buSzPts val="2200"/>
              <a:buChar char="•"/>
            </a:pPr>
            <a:r>
              <a:rPr lang="sv-SE"/>
              <a:t>Number of events that can be processed within a time interval (</a:t>
            </a:r>
            <a:r>
              <a:rPr b="1" lang="sv-SE"/>
              <a:t>throughput</a:t>
            </a:r>
            <a:r>
              <a:rPr lang="sv-SE"/>
              <a:t>)</a:t>
            </a:r>
            <a:endParaRPr/>
          </a:p>
          <a:p>
            <a:pPr indent="-368300" lvl="1" marL="914400" rtl="0" algn="l">
              <a:spcBef>
                <a:spcPts val="500"/>
              </a:spcBef>
              <a:spcAft>
                <a:spcPts val="0"/>
              </a:spcAft>
              <a:buSzPts val="2200"/>
              <a:buChar char="•"/>
            </a:pPr>
            <a:r>
              <a:rPr lang="sv-SE"/>
              <a:t>Characterization of the events that cannot be processed (</a:t>
            </a:r>
            <a:r>
              <a:rPr b="1" lang="sv-SE"/>
              <a:t>miss rate</a:t>
            </a:r>
            <a:r>
              <a:rPr lang="sv-SE"/>
              <a:t>).</a:t>
            </a:r>
            <a:endParaRPr/>
          </a:p>
        </p:txBody>
      </p:sp>
      <p:sp>
        <p:nvSpPr>
          <p:cNvPr id="497" name="Google Shape;497;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498" name="Google Shape;498;p69"/>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99" name="Google Shape;499;p69"/>
          <p:cNvSpPr/>
          <p:nvPr/>
        </p:nvSpPr>
        <p:spPr>
          <a:xfrm>
            <a:off x="8340550" y="877425"/>
            <a:ext cx="605100" cy="83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Performance Scenario</a:t>
            </a:r>
            <a:endParaRPr/>
          </a:p>
        </p:txBody>
      </p:sp>
      <p:sp>
        <p:nvSpPr>
          <p:cNvPr id="505" name="Google Shape;505;p70"/>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a:t>
            </a:r>
            <a:r>
              <a:rPr lang="sv-SE"/>
              <a:t> Check system responsiveness for adding items to shopping cart under normal conditions.</a:t>
            </a:r>
            <a:endParaRPr/>
          </a:p>
          <a:p>
            <a:pPr indent="-393700" lvl="0" marL="457200" rtl="0" algn="l">
              <a:spcBef>
                <a:spcPts val="1000"/>
              </a:spcBef>
              <a:spcAft>
                <a:spcPts val="0"/>
              </a:spcAft>
              <a:buSzPts val="2600"/>
              <a:buChar char="•"/>
            </a:pPr>
            <a:r>
              <a:rPr b="1" lang="sv-SE"/>
              <a:t>System State:</a:t>
            </a:r>
            <a:r>
              <a:rPr lang="sv-SE"/>
              <a:t> Normal load (less than 20 customer requests per second). </a:t>
            </a:r>
            <a:endParaRPr/>
          </a:p>
          <a:p>
            <a:pPr indent="-393700" lvl="0" marL="457200" rtl="0" algn="l">
              <a:spcBef>
                <a:spcPts val="1000"/>
              </a:spcBef>
              <a:spcAft>
                <a:spcPts val="0"/>
              </a:spcAft>
              <a:buSzPts val="2600"/>
              <a:buChar char="•"/>
            </a:pPr>
            <a:r>
              <a:rPr b="1" lang="sv-SE"/>
              <a:t>Environment State:</a:t>
            </a:r>
            <a:r>
              <a:rPr lang="sv-SE"/>
              <a:t> Good internet connection to client. External dependencies are functioning.</a:t>
            </a:r>
            <a:endParaRPr/>
          </a:p>
          <a:p>
            <a:pPr indent="-393700" lvl="0" marL="457200" rtl="0" algn="l">
              <a:spcBef>
                <a:spcPts val="1000"/>
              </a:spcBef>
              <a:spcAft>
                <a:spcPts val="0"/>
              </a:spcAft>
              <a:buSzPts val="2600"/>
              <a:buChar char="•"/>
            </a:pPr>
            <a:r>
              <a:rPr b="1" lang="sv-SE"/>
              <a:t>External Stimulus:</a:t>
            </a:r>
            <a:r>
              <a:rPr lang="sv-SE"/>
              <a:t> Customer adds product to cart.</a:t>
            </a:r>
            <a:endParaRPr sz="2400"/>
          </a:p>
        </p:txBody>
      </p:sp>
      <p:sp>
        <p:nvSpPr>
          <p:cNvPr id="506" name="Google Shape;50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a:t>
            </a:r>
            <a:endParaRPr/>
          </a:p>
        </p:txBody>
      </p:sp>
      <p:sp>
        <p:nvSpPr>
          <p:cNvPr id="512" name="Google Shape;512;p71"/>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system behavior:</a:t>
            </a:r>
            <a:r>
              <a:rPr lang="sv-SE"/>
              <a:t> Web page refreshes. Icon on right side of web page displays last item added to cart. If item is out of stock, cart icon has exclamation point overlay on top of cart icon.</a:t>
            </a:r>
            <a:endParaRPr/>
          </a:p>
          <a:p>
            <a:pPr indent="-393700" lvl="0" marL="457200" rtl="0" algn="l">
              <a:spcBef>
                <a:spcPts val="1000"/>
              </a:spcBef>
              <a:spcAft>
                <a:spcPts val="0"/>
              </a:spcAft>
              <a:buSzPts val="2600"/>
              <a:buChar char="•"/>
            </a:pPr>
            <a:r>
              <a:rPr b="1" lang="sv-SE"/>
              <a:t>Response measure: </a:t>
            </a:r>
            <a:r>
              <a:rPr lang="sv-SE"/>
              <a:t>In 95% of requests, web page is loaded and displayed to user within 1 second. In 99.9% of requests, web page is loaded and displayed to user within 5 seconds.</a:t>
            </a:r>
            <a:endParaRPr/>
          </a:p>
        </p:txBody>
      </p:sp>
      <p:sp>
        <p:nvSpPr>
          <p:cNvPr id="513" name="Google Shape;51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19" name="Google Shape;519;p72"/>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Ensure that credit card processing can still meet throughput targets when many users are competing for resources.</a:t>
            </a:r>
            <a:endParaRPr sz="2000"/>
          </a:p>
          <a:p>
            <a:pPr indent="-355600" lvl="0" marL="457200" rtl="0" algn="l">
              <a:spcBef>
                <a:spcPts val="1000"/>
              </a:spcBef>
              <a:spcAft>
                <a:spcPts val="0"/>
              </a:spcAft>
              <a:buSzPts val="2000"/>
              <a:buChar char="•"/>
            </a:pPr>
            <a:r>
              <a:rPr b="1" lang="sv-SE" sz="2000"/>
              <a:t>System state: </a:t>
            </a:r>
            <a:r>
              <a:rPr lang="sv-SE" sz="2000"/>
              <a:t>System is operating under heavy load (10000 concurrent users are logged in). </a:t>
            </a:r>
            <a:endParaRPr sz="2000"/>
          </a:p>
          <a:p>
            <a:pPr indent="-355600" lvl="0" marL="457200" rtl="0" algn="l">
              <a:spcBef>
                <a:spcPts val="1000"/>
              </a:spcBef>
              <a:spcAft>
                <a:spcPts val="0"/>
              </a:spcAft>
              <a:buSzPts val="2000"/>
              <a:buChar char="•"/>
            </a:pPr>
            <a:r>
              <a:rPr b="1" lang="sv-SE" sz="2000"/>
              <a:t>Environment state:</a:t>
            </a:r>
            <a:r>
              <a:rPr lang="sv-SE" sz="2000"/>
              <a:t> Load balancer </a:t>
            </a:r>
            <a:r>
              <a:rPr lang="sv-SE" sz="2000"/>
              <a:t>distributes</a:t>
            </a:r>
            <a:r>
              <a:rPr lang="sv-SE" sz="2000"/>
              <a:t> user requests approximately evenly between 100 servers.</a:t>
            </a:r>
            <a:endParaRPr sz="2000"/>
          </a:p>
          <a:p>
            <a:pPr indent="-355600" lvl="0" marL="457200" rtl="0" algn="l">
              <a:spcBef>
                <a:spcPts val="1000"/>
              </a:spcBef>
              <a:spcAft>
                <a:spcPts val="0"/>
              </a:spcAft>
              <a:buSzPts val="2000"/>
              <a:buChar char="•"/>
            </a:pPr>
            <a:r>
              <a:rPr b="1" lang="sv-SE" sz="2000"/>
              <a:t>External stimulus: </a:t>
            </a:r>
            <a:r>
              <a:rPr lang="sv-SE" sz="2000"/>
              <a:t>A large number of credit card processing requests come within a short window (8500 requests within a one minute window).</a:t>
            </a:r>
            <a:endParaRPr sz="2000"/>
          </a:p>
        </p:txBody>
      </p:sp>
      <p:sp>
        <p:nvSpPr>
          <p:cNvPr id="520" name="Google Shape;52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26" name="Google Shape;526;p73"/>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system behavior: </a:t>
            </a:r>
            <a:r>
              <a:rPr lang="sv-SE" sz="2200"/>
              <a:t>Each server maintains a queue of requests and processes requests as resources become available. The load balancer distributes requests to servers, favoring servers with shorter queues.</a:t>
            </a:r>
            <a:r>
              <a:rPr b="1" lang="sv-SE" sz="2200"/>
              <a:t> </a:t>
            </a:r>
            <a:r>
              <a:rPr lang="sv-SE" sz="2200"/>
              <a:t>All requests are completed successfully.</a:t>
            </a:r>
            <a:endParaRPr sz="2200"/>
          </a:p>
          <a:p>
            <a:pPr indent="-368300" lvl="0" marL="457200" rtl="0" algn="l">
              <a:spcBef>
                <a:spcPts val="1000"/>
              </a:spcBef>
              <a:spcAft>
                <a:spcPts val="0"/>
              </a:spcAft>
              <a:buSzPts val="2200"/>
              <a:buChar char="•"/>
            </a:pPr>
            <a:r>
              <a:rPr b="1" lang="sv-SE" sz="2200"/>
              <a:t>Response measure: </a:t>
            </a:r>
            <a:r>
              <a:rPr lang="sv-SE" sz="2200"/>
              <a:t>All 8500 requests are completed within two minutes, 85% of the time. All requests are completed within three minutes 99% of the time.</a:t>
            </a:r>
            <a:endParaRPr sz="2200"/>
          </a:p>
        </p:txBody>
      </p:sp>
      <p:sp>
        <p:nvSpPr>
          <p:cNvPr id="527" name="Google Shape;527;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Usage</a:t>
            </a:r>
            <a:endParaRPr/>
          </a:p>
        </p:txBody>
      </p:sp>
      <p:sp>
        <p:nvSpPr>
          <p:cNvPr id="177" name="Google Shape;17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lang="sv-SE"/>
              <a:t>Provide input to architecture definition.</a:t>
            </a:r>
            <a:endParaRPr/>
          </a:p>
          <a:p>
            <a:pPr indent="-368300" lvl="1" marL="914400" marR="0" rtl="0" algn="l">
              <a:lnSpc>
                <a:spcPct val="100000"/>
              </a:lnSpc>
              <a:spcBef>
                <a:spcPts val="0"/>
              </a:spcBef>
              <a:spcAft>
                <a:spcPts val="0"/>
              </a:spcAft>
              <a:buSzPts val="2200"/>
              <a:buChar char="•"/>
            </a:pPr>
            <a:r>
              <a:rPr lang="sv-SE"/>
              <a:t>Help flesh out and find missing requirements.</a:t>
            </a:r>
            <a:endParaRPr/>
          </a:p>
          <a:p>
            <a:pPr indent="-393700" lvl="0" marL="457200" marR="0" rtl="0" algn="l">
              <a:lnSpc>
                <a:spcPct val="100000"/>
              </a:lnSpc>
              <a:spcBef>
                <a:spcPts val="0"/>
              </a:spcBef>
              <a:spcAft>
                <a:spcPts val="0"/>
              </a:spcAft>
              <a:buSzPts val="2600"/>
              <a:buChar char="•"/>
            </a:pPr>
            <a:r>
              <a:rPr lang="sv-SE"/>
              <a:t>Evaluate system architecture.</a:t>
            </a:r>
            <a:endParaRPr/>
          </a:p>
          <a:p>
            <a:pPr indent="-368300" lvl="1" marL="914400" marR="0" rtl="0" algn="l">
              <a:lnSpc>
                <a:spcPct val="100000"/>
              </a:lnSpc>
              <a:spcBef>
                <a:spcPts val="0"/>
              </a:spcBef>
              <a:spcAft>
                <a:spcPts val="0"/>
              </a:spcAft>
              <a:buSzPts val="2200"/>
              <a:buChar char="•"/>
            </a:pPr>
            <a:r>
              <a:rPr lang="sv-SE"/>
              <a:t>Force description of execution paths through system</a:t>
            </a:r>
            <a:endParaRPr/>
          </a:p>
          <a:p>
            <a:pPr indent="-368300" lvl="1" marL="914400" marR="0" rtl="0" algn="l">
              <a:lnSpc>
                <a:spcPct val="100000"/>
              </a:lnSpc>
              <a:spcBef>
                <a:spcPts val="0"/>
              </a:spcBef>
              <a:spcAft>
                <a:spcPts val="0"/>
              </a:spcAft>
              <a:buSzPts val="2200"/>
              <a:buChar char="•"/>
            </a:pPr>
            <a:r>
              <a:rPr lang="sv-SE"/>
              <a:t>Find missing/incompatible interfaces.</a:t>
            </a:r>
            <a:endParaRPr/>
          </a:p>
          <a:p>
            <a:pPr indent="-393700" lvl="0" marL="457200" marR="0" rtl="0" algn="l">
              <a:lnSpc>
                <a:spcPct val="100000"/>
              </a:lnSpc>
              <a:spcBef>
                <a:spcPts val="0"/>
              </a:spcBef>
              <a:spcAft>
                <a:spcPts val="0"/>
              </a:spcAft>
              <a:buSzPts val="2600"/>
              <a:buChar char="•"/>
            </a:pPr>
            <a:r>
              <a:rPr lang="sv-SE"/>
              <a:t>Communicate with stakeholders.</a:t>
            </a:r>
            <a:endParaRPr/>
          </a:p>
          <a:p>
            <a:pPr indent="-368300" lvl="1" marL="914400" marR="0" rtl="0" algn="l">
              <a:lnSpc>
                <a:spcPct val="100000"/>
              </a:lnSpc>
              <a:spcBef>
                <a:spcPts val="0"/>
              </a:spcBef>
              <a:spcAft>
                <a:spcPts val="0"/>
              </a:spcAft>
              <a:buSzPts val="2200"/>
              <a:buChar char="•"/>
            </a:pPr>
            <a:r>
              <a:rPr lang="sv-SE"/>
              <a:t>Concrete, easy to understand.</a:t>
            </a:r>
            <a:endParaRPr/>
          </a:p>
          <a:p>
            <a:pPr indent="-393700" lvl="0" marL="457200" marR="0" rtl="0" algn="l">
              <a:lnSpc>
                <a:spcPct val="100000"/>
              </a:lnSpc>
              <a:spcBef>
                <a:spcPts val="0"/>
              </a:spcBef>
              <a:spcAft>
                <a:spcPts val="0"/>
              </a:spcAft>
              <a:buSzPts val="2600"/>
              <a:buChar char="•"/>
            </a:pPr>
            <a:r>
              <a:rPr lang="sv-SE"/>
              <a:t>Drive the testing process.</a:t>
            </a:r>
            <a:endParaRPr/>
          </a:p>
          <a:p>
            <a:pPr indent="-368300" lvl="1" marL="914400" marR="0" rtl="0" algn="l">
              <a:lnSpc>
                <a:spcPct val="100000"/>
              </a:lnSpc>
              <a:spcBef>
                <a:spcPts val="0"/>
              </a:spcBef>
              <a:spcAft>
                <a:spcPts val="0"/>
              </a:spcAft>
              <a:buSzPts val="2200"/>
              <a:buChar char="•"/>
            </a:pPr>
            <a:r>
              <a:rPr lang="sv-SE"/>
              <a:t>Help prioritize testing efforts.</a:t>
            </a:r>
            <a:endParaRPr/>
          </a:p>
        </p:txBody>
      </p:sp>
      <p:sp>
        <p:nvSpPr>
          <p:cNvPr id="178" name="Google Shape;178;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 Scenarios</a:t>
            </a:r>
            <a:endParaRPr/>
          </a:p>
        </p:txBody>
      </p:sp>
      <p:sp>
        <p:nvSpPr>
          <p:cNvPr id="533" name="Google Shape;533;p74"/>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a:t>
            </a:r>
            <a:r>
              <a:rPr b="1" lang="sv-SE"/>
              <a:t>he ability to efficiently use available resources.</a:t>
            </a:r>
            <a:r>
              <a:rPr lang="sv-SE"/>
              <a:t> </a:t>
            </a:r>
            <a:endParaRPr/>
          </a:p>
          <a:p>
            <a:pPr indent="-393700" lvl="0" marL="457200" rtl="0" algn="l">
              <a:spcBef>
                <a:spcPts val="1000"/>
              </a:spcBef>
              <a:spcAft>
                <a:spcPts val="0"/>
              </a:spcAft>
              <a:buSzPts val="2600"/>
              <a:buChar char="•"/>
            </a:pPr>
            <a:r>
              <a:rPr lang="sv-SE"/>
              <a:t>Scenarios assessing scalability directly deal with impact of </a:t>
            </a:r>
            <a:r>
              <a:rPr b="1" lang="sv-SE"/>
              <a:t>adding or removing resources</a:t>
            </a:r>
            <a:r>
              <a:rPr lang="sv-SE"/>
              <a:t>.</a:t>
            </a:r>
            <a:endParaRPr/>
          </a:p>
          <a:p>
            <a:pPr indent="-393700" lvl="0" marL="457200" rtl="0" algn="l">
              <a:spcBef>
                <a:spcPts val="1000"/>
              </a:spcBef>
              <a:spcAft>
                <a:spcPts val="0"/>
              </a:spcAft>
              <a:buSzPts val="2600"/>
              <a:buChar char="•"/>
            </a:pPr>
            <a:r>
              <a:rPr lang="sv-SE"/>
              <a:t>Performance measures to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534" name="Google Shape;53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40" name="Google Shape;540;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Addition of new hardware improves credit card transaction speed.</a:t>
            </a:r>
            <a:endParaRPr sz="2400"/>
          </a:p>
          <a:p>
            <a:pPr indent="-381000" lvl="0" marL="457200" rtl="0" algn="l">
              <a:spcBef>
                <a:spcPts val="1000"/>
              </a:spcBef>
              <a:spcAft>
                <a:spcPts val="0"/>
              </a:spcAft>
              <a:buSzPts val="2400"/>
              <a:buChar char="•"/>
            </a:pPr>
            <a:r>
              <a:rPr b="1" lang="sv-SE" sz="2400"/>
              <a:t>System State:</a:t>
            </a:r>
            <a:r>
              <a:rPr lang="sv-SE" sz="2400"/>
              <a:t> Before addition of new hardware, 95% of credit card transactions were completed within 10 seconds, 99.9% within 15s. </a:t>
            </a:r>
            <a:r>
              <a:rPr lang="sv-SE" sz="2400"/>
              <a:t>System is under normal load (1500 users). </a:t>
            </a:r>
            <a:endParaRPr sz="2400"/>
          </a:p>
          <a:p>
            <a:pPr indent="-381000" lvl="0" marL="457200" rtl="0" algn="l">
              <a:spcBef>
                <a:spcPts val="1000"/>
              </a:spcBef>
              <a:spcAft>
                <a:spcPts val="0"/>
              </a:spcAft>
              <a:buSzPts val="2400"/>
              <a:buChar char="•"/>
            </a:pPr>
            <a:r>
              <a:rPr b="1" lang="sv-SE" sz="2400"/>
              <a:t>Environment State:</a:t>
            </a:r>
            <a:r>
              <a:rPr lang="sv-SE" sz="2400"/>
              <a:t> An additional server has doubled threads available for processing requests. Environment is operating normally, with adequate connectivity.</a:t>
            </a:r>
            <a:endParaRPr sz="2400"/>
          </a:p>
        </p:txBody>
      </p:sp>
      <p:sp>
        <p:nvSpPr>
          <p:cNvPr id="541" name="Google Shape;541;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47" name="Google Shape;547;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External Stimulus: </a:t>
            </a:r>
            <a:r>
              <a:rPr lang="sv-SE" sz="2400"/>
              <a:t>Customer completes a purchase.</a:t>
            </a:r>
            <a:endParaRPr sz="2400"/>
          </a:p>
          <a:p>
            <a:pPr indent="-381000" lvl="0" marL="457200" rtl="0" algn="l">
              <a:spcBef>
                <a:spcPts val="1000"/>
              </a:spcBef>
              <a:spcAft>
                <a:spcPts val="0"/>
              </a:spcAft>
              <a:buSzPts val="2400"/>
              <a:buChar char="•"/>
            </a:pPr>
            <a:r>
              <a:rPr b="1" lang="sv-SE" sz="2400"/>
              <a:t>Required system behavior: </a:t>
            </a:r>
            <a:r>
              <a:rPr lang="sv-SE" sz="2400"/>
              <a:t>Order confirmation is displayed, with a list of items purchased, expected arrival date, and total cost of items.</a:t>
            </a:r>
            <a:endParaRPr sz="2400"/>
          </a:p>
          <a:p>
            <a:pPr indent="-381000" lvl="0" marL="457200" rtl="0" algn="l">
              <a:spcBef>
                <a:spcPts val="1000"/>
              </a:spcBef>
              <a:spcAft>
                <a:spcPts val="0"/>
              </a:spcAft>
              <a:buSzPts val="2400"/>
              <a:buChar char="•"/>
            </a:pPr>
            <a:r>
              <a:rPr b="1" lang="sv-SE" sz="2400"/>
              <a:t>Response measure: </a:t>
            </a:r>
            <a:r>
              <a:rPr lang="sv-SE" sz="2400"/>
              <a:t>In 95% of requests, web page is loaded and displayed to user within 5 second. In 99.9% of requests, web page is loaded and displayed to user within 7.5 seconds.</a:t>
            </a:r>
            <a:endParaRPr sz="2400"/>
          </a:p>
          <a:p>
            <a:pPr indent="0" lvl="0" marL="0" rtl="0" algn="l">
              <a:spcBef>
                <a:spcPts val="1000"/>
              </a:spcBef>
              <a:spcAft>
                <a:spcPts val="0"/>
              </a:spcAft>
              <a:buNone/>
            </a:pPr>
            <a:r>
              <a:t/>
            </a:r>
            <a:endParaRPr/>
          </a:p>
        </p:txBody>
      </p:sp>
      <p:sp>
        <p:nvSpPr>
          <p:cNvPr id="548" name="Google Shape;548;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554" name="Google Shape;554;p77"/>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t>Overview:</a:t>
            </a:r>
            <a:r>
              <a:rPr lang="sv-SE" sz="2100"/>
              <a:t> Addition of additional VMs improves availability of account authorization service.</a:t>
            </a:r>
            <a:endParaRPr sz="2100"/>
          </a:p>
          <a:p>
            <a:pPr indent="-361950" lvl="0" marL="457200" rtl="0" algn="l">
              <a:spcBef>
                <a:spcPts val="1000"/>
              </a:spcBef>
              <a:spcAft>
                <a:spcPts val="0"/>
              </a:spcAft>
              <a:buSzPts val="2100"/>
              <a:buChar char="•"/>
            </a:pPr>
            <a:r>
              <a:rPr b="1" lang="sv-SE" sz="2100"/>
              <a:t>System State: </a:t>
            </a:r>
            <a:r>
              <a:rPr lang="sv-SE" sz="2100"/>
              <a:t>The average availability of the authorization service was previously 97.35% per week. System is under normal load (15,000 users). </a:t>
            </a:r>
            <a:endParaRPr sz="2100"/>
          </a:p>
          <a:p>
            <a:pPr indent="-361950" lvl="0" marL="457200" rtl="0" algn="l">
              <a:spcBef>
                <a:spcPts val="1000"/>
              </a:spcBef>
              <a:spcAft>
                <a:spcPts val="0"/>
              </a:spcAft>
              <a:buSzPts val="2100"/>
              <a:buChar char="•"/>
            </a:pPr>
            <a:r>
              <a:rPr b="1" lang="sv-SE" sz="2100"/>
              <a:t>Environment State: </a:t>
            </a:r>
            <a:r>
              <a:rPr lang="sv-SE" sz="2100"/>
              <a:t>The VM pool has now been increased by 150%. Environment is operating normally, with adequate connection.</a:t>
            </a:r>
            <a:endParaRPr b="1" sz="2100"/>
          </a:p>
          <a:p>
            <a:pPr indent="-361950" lvl="0" marL="457200" rtl="0" algn="l">
              <a:spcBef>
                <a:spcPts val="1000"/>
              </a:spcBef>
              <a:spcAft>
                <a:spcPts val="0"/>
              </a:spcAft>
              <a:buSzPts val="2100"/>
              <a:buChar char="•"/>
            </a:pPr>
            <a:r>
              <a:rPr b="1" lang="sv-SE" sz="2100"/>
              <a:t>External stimulus:</a:t>
            </a:r>
            <a:r>
              <a:rPr lang="sv-SE" sz="2100"/>
              <a:t> A user submits their username and password for authentication. The password is correct.</a:t>
            </a:r>
            <a:endParaRPr sz="2100"/>
          </a:p>
        </p:txBody>
      </p:sp>
      <p:sp>
        <p:nvSpPr>
          <p:cNvPr id="555" name="Google Shape;555;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561" name="Google Shape;561;p78"/>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system behavior: </a:t>
            </a:r>
            <a:endParaRPr b="1"/>
          </a:p>
          <a:p>
            <a:pPr indent="-368300" lvl="1" marL="914400" rtl="0" algn="l">
              <a:spcBef>
                <a:spcPts val="500"/>
              </a:spcBef>
              <a:spcAft>
                <a:spcPts val="0"/>
              </a:spcAft>
              <a:buSzPts val="2200"/>
              <a:buChar char="•"/>
            </a:pPr>
            <a:r>
              <a:rPr lang="sv-SE"/>
              <a:t>Authentication completes successfully. </a:t>
            </a:r>
            <a:endParaRPr/>
          </a:p>
          <a:p>
            <a:pPr indent="-368300" lvl="1" marL="914400" rtl="0" algn="l">
              <a:spcBef>
                <a:spcPts val="500"/>
              </a:spcBef>
              <a:spcAft>
                <a:spcPts val="0"/>
              </a:spcAft>
              <a:buSzPts val="2200"/>
              <a:buChar char="•"/>
            </a:pPr>
            <a:r>
              <a:rPr lang="sv-SE"/>
              <a:t>A session is established, and the user’s customized homepage is displayed on the client browser.   </a:t>
            </a:r>
            <a:endParaRPr/>
          </a:p>
          <a:p>
            <a:pPr indent="-393700" lvl="0" marL="457200" rtl="0" algn="l">
              <a:spcBef>
                <a:spcPts val="1000"/>
              </a:spcBef>
              <a:spcAft>
                <a:spcPts val="0"/>
              </a:spcAft>
              <a:buSzPts val="2600"/>
              <a:buChar char="•"/>
            </a:pPr>
            <a:r>
              <a:rPr b="1" lang="sv-SE"/>
              <a:t>Response measure: </a:t>
            </a:r>
            <a:endParaRPr b="1"/>
          </a:p>
          <a:p>
            <a:pPr indent="-368300" lvl="1" marL="914400" rtl="0" algn="l">
              <a:spcBef>
                <a:spcPts val="500"/>
              </a:spcBef>
              <a:spcAft>
                <a:spcPts val="0"/>
              </a:spcAft>
              <a:buSzPts val="2200"/>
              <a:buChar char="•"/>
            </a:pPr>
            <a:r>
              <a:rPr lang="sv-SE"/>
              <a:t>The average availability of the authorization service is increased to at least 99% per week.</a:t>
            </a:r>
            <a:endParaRPr/>
          </a:p>
        </p:txBody>
      </p:sp>
      <p:sp>
        <p:nvSpPr>
          <p:cNvPr id="562" name="Google Shape;562;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9" name="Google Shape;569;p7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Security </a:t>
            </a:r>
            <a:endParaRPr/>
          </a:p>
          <a:p>
            <a:pPr indent="0" lvl="0" marL="0" rtl="0" algn="l">
              <a:spcBef>
                <a:spcPts val="0"/>
              </a:spcBef>
              <a:spcAft>
                <a:spcPts val="0"/>
              </a:spcAft>
              <a:buNone/>
            </a:pPr>
            <a:r>
              <a:rPr lang="sv-SE"/>
              <a:t>Scenarios</a:t>
            </a:r>
            <a:endParaRPr/>
          </a:p>
        </p:txBody>
      </p:sp>
      <p:pic>
        <p:nvPicPr>
          <p:cNvPr id="570" name="Google Shape;570;p79"/>
          <p:cNvPicPr preferRelativeResize="0"/>
          <p:nvPr/>
        </p:nvPicPr>
        <p:blipFill>
          <a:blip r:embed="rId3">
            <a:alphaModFix/>
          </a:blip>
          <a:stretch>
            <a:fillRect/>
          </a:stretch>
        </p:blipFill>
        <p:spPr>
          <a:xfrm>
            <a:off x="4572000" y="1109775"/>
            <a:ext cx="4238425" cy="254305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76" name="Google Shape;576;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a:t>
            </a:r>
            <a:r>
              <a:rPr b="1" lang="sv-SE"/>
              <a:t>bility to protect data from unauthorized access while still providing service to authorized users.</a:t>
            </a:r>
            <a:endParaRPr b="1"/>
          </a:p>
          <a:p>
            <a:pPr indent="-368300" lvl="1" marL="914400" rtl="0" algn="l">
              <a:spcBef>
                <a:spcPts val="500"/>
              </a:spcBef>
              <a:spcAft>
                <a:spcPts val="0"/>
              </a:spcAft>
              <a:buSzPts val="2200"/>
              <a:buChar char="•"/>
            </a:pPr>
            <a:r>
              <a:rPr lang="sv-SE"/>
              <a:t>Stimuli are attacks from external systems/users or demonstrations of policies (log-in, authorization).</a:t>
            </a:r>
            <a:endParaRPr/>
          </a:p>
          <a:p>
            <a:pPr indent="-393700" lvl="0" marL="457200" rtl="0" algn="l">
              <a:spcBef>
                <a:spcPts val="1000"/>
              </a:spcBef>
              <a:spcAft>
                <a:spcPts val="0"/>
              </a:spcAft>
              <a:buSzPts val="2600"/>
              <a:buChar char="•"/>
            </a:pPr>
            <a:r>
              <a:rPr lang="sv-SE"/>
              <a:t>Responses: </a:t>
            </a:r>
            <a:endParaRPr/>
          </a:p>
          <a:p>
            <a:pPr indent="-368300" lvl="1" marL="914400" rtl="0" algn="l">
              <a:spcBef>
                <a:spcPts val="500"/>
              </a:spcBef>
              <a:spcAft>
                <a:spcPts val="0"/>
              </a:spcAft>
              <a:buSzPts val="2200"/>
              <a:buChar char="•"/>
            </a:pPr>
            <a:r>
              <a:rPr lang="sv-SE"/>
              <a:t>Auditing, logging, reporting, analyzing.</a:t>
            </a:r>
            <a:endParaRPr/>
          </a:p>
          <a:p>
            <a:pPr indent="-393700" lvl="0" marL="457200" rtl="0" algn="l">
              <a:spcBef>
                <a:spcPts val="1000"/>
              </a:spcBef>
              <a:spcAft>
                <a:spcPts val="0"/>
              </a:spcAft>
              <a:buSzPts val="2600"/>
              <a:buChar char="•"/>
            </a:pPr>
            <a:r>
              <a:rPr lang="sv-SE"/>
              <a:t>Measures: </a:t>
            </a:r>
            <a:endParaRPr/>
          </a:p>
          <a:p>
            <a:pPr indent="-368300" lvl="1" marL="914400" rtl="0" algn="l">
              <a:spcBef>
                <a:spcPts val="500"/>
              </a:spcBef>
              <a:spcAft>
                <a:spcPts val="0"/>
              </a:spcAft>
              <a:buSzPts val="2200"/>
              <a:buChar char="•"/>
            </a:pPr>
            <a:r>
              <a:rPr lang="sv-SE"/>
              <a:t>t</a:t>
            </a:r>
            <a:r>
              <a:rPr lang="sv-SE"/>
              <a:t>ime to detect/stop attack; time to identify attacker; impact of breach</a:t>
            </a:r>
            <a:endParaRPr/>
          </a:p>
        </p:txBody>
      </p:sp>
      <p:sp>
        <p:nvSpPr>
          <p:cNvPr id="577" name="Google Shape;577;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4" name="Google Shape;58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585" name="Google Shape;585;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 universal metrics for measuring “security”.</a:t>
            </a:r>
            <a:endParaRPr/>
          </a:p>
          <a:p>
            <a:pPr indent="-368300" lvl="1" marL="914400" rtl="0" algn="l">
              <a:spcBef>
                <a:spcPts val="500"/>
              </a:spcBef>
              <a:spcAft>
                <a:spcPts val="0"/>
              </a:spcAft>
              <a:buSzPts val="2200"/>
              <a:buChar char="•"/>
            </a:pPr>
            <a:r>
              <a:rPr lang="sv-SE"/>
              <a:t>Present specific attack types and specify response.</a:t>
            </a:r>
            <a:endParaRPr/>
          </a:p>
          <a:p>
            <a:pPr indent="-393700" lvl="0" marL="457200" rtl="0" algn="l">
              <a:spcBef>
                <a:spcPts val="1000"/>
              </a:spcBef>
              <a:spcAft>
                <a:spcPts val="0"/>
              </a:spcAft>
              <a:buSzPts val="2600"/>
              <a:buChar char="•"/>
            </a:pPr>
            <a:r>
              <a:rPr lang="sv-SE"/>
              <a:t>Response assessed by appropriate metrics.</a:t>
            </a:r>
            <a:endParaRPr/>
          </a:p>
          <a:p>
            <a:pPr indent="-368300" lvl="1" marL="914400" rtl="0" algn="l">
              <a:spcBef>
                <a:spcPts val="500"/>
              </a:spcBef>
              <a:spcAft>
                <a:spcPts val="0"/>
              </a:spcAft>
              <a:buSzPts val="2200"/>
              <a:buChar char="•"/>
            </a:pPr>
            <a:r>
              <a:rPr lang="sv-SE"/>
              <a:t>Time to identify attacker.</a:t>
            </a:r>
            <a:endParaRPr/>
          </a:p>
          <a:p>
            <a:pPr indent="-368300" lvl="1" marL="914400" rtl="0" algn="l">
              <a:spcBef>
                <a:spcPts val="500"/>
              </a:spcBef>
              <a:spcAft>
                <a:spcPts val="0"/>
              </a:spcAft>
              <a:buSzPts val="2200"/>
              <a:buChar char="•"/>
            </a:pPr>
            <a:r>
              <a:rPr lang="sv-SE"/>
              <a:t>Amount of data protected.</a:t>
            </a:r>
            <a:endParaRPr/>
          </a:p>
          <a:p>
            <a:pPr indent="-368300" lvl="1" marL="914400" rtl="0" algn="l">
              <a:spcBef>
                <a:spcPts val="500"/>
              </a:spcBef>
              <a:spcAft>
                <a:spcPts val="0"/>
              </a:spcAft>
              <a:buSzPts val="2200"/>
              <a:buChar char="•"/>
            </a:pPr>
            <a:r>
              <a:rPr lang="sv-SE"/>
              <a:t>Time to stop attack.</a:t>
            </a:r>
            <a:endParaRPr/>
          </a:p>
          <a:p>
            <a:pPr indent="-368300" lvl="1" marL="914400" rtl="0" algn="l">
              <a:spcBef>
                <a:spcPts val="500"/>
              </a:spcBef>
              <a:spcAft>
                <a:spcPts val="0"/>
              </a:spcAft>
              <a:buSzPts val="2200"/>
              <a:buChar char="•"/>
            </a:pPr>
            <a:r>
              <a:rPr lang="sv-SE"/>
              <a:t>Number of accounts compromised.</a:t>
            </a:r>
            <a:endParaRPr/>
          </a:p>
          <a:p>
            <a:pPr indent="-368300" lvl="1" marL="914400" rtl="0" algn="l">
              <a:spcBef>
                <a:spcPts val="500"/>
              </a:spcBef>
              <a:spcAft>
                <a:spcPts val="0"/>
              </a:spcAft>
              <a:buSzPts val="2200"/>
              <a:buChar char="•"/>
            </a:pPr>
            <a:r>
              <a:rPr lang="sv-SE"/>
              <a:t>Availability during attack.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591" name="Google Shape;591;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Overview:</a:t>
            </a:r>
            <a:r>
              <a:rPr lang="sv-SE" sz="2200"/>
              <a:t> Description of the scenario.</a:t>
            </a:r>
            <a:endParaRPr sz="2200"/>
          </a:p>
          <a:p>
            <a:pPr indent="-368300" lvl="1" marL="914400" rtl="0" algn="l">
              <a:spcBef>
                <a:spcPts val="500"/>
              </a:spcBef>
              <a:spcAft>
                <a:spcPts val="0"/>
              </a:spcAft>
              <a:buSzPts val="2200"/>
              <a:buChar char="•"/>
            </a:pPr>
            <a:r>
              <a:rPr lang="sv-SE"/>
              <a:t>Be clear about goal (examine attack response, demonstrate policy)</a:t>
            </a:r>
            <a:endParaRPr sz="2200"/>
          </a:p>
          <a:p>
            <a:pPr indent="-368300" lvl="0" marL="457200" rtl="0" algn="l">
              <a:spcBef>
                <a:spcPts val="1000"/>
              </a:spcBef>
              <a:spcAft>
                <a:spcPts val="0"/>
              </a:spcAft>
              <a:buSzPts val="2200"/>
              <a:buChar char="•"/>
            </a:pPr>
            <a:r>
              <a:rPr b="1" lang="sv-SE" sz="2200"/>
              <a:t>System/environment state:</a:t>
            </a:r>
            <a:r>
              <a:rPr lang="sv-SE" sz="2200"/>
              <a:t> </a:t>
            </a:r>
            <a:endParaRPr sz="2200"/>
          </a:p>
          <a:p>
            <a:pPr indent="-368300" lvl="1" marL="914400" rtl="0" algn="l">
              <a:spcBef>
                <a:spcPts val="500"/>
              </a:spcBef>
              <a:spcAft>
                <a:spcPts val="0"/>
              </a:spcAft>
              <a:buSzPts val="2200"/>
              <a:buChar char="•"/>
            </a:pPr>
            <a:r>
              <a:rPr lang="sv-SE" sz="2200"/>
              <a:t>The attack can come when the system is</a:t>
            </a:r>
            <a:r>
              <a:rPr lang="sv-SE"/>
              <a:t> </a:t>
            </a:r>
            <a:r>
              <a:rPr lang="sv-SE" sz="2200"/>
              <a:t>online or offline</a:t>
            </a:r>
            <a:endParaRPr/>
          </a:p>
          <a:p>
            <a:pPr indent="-368300" lvl="1" marL="914400" rtl="0" algn="l">
              <a:spcBef>
                <a:spcPts val="500"/>
              </a:spcBef>
              <a:spcAft>
                <a:spcPts val="0"/>
              </a:spcAft>
              <a:buSzPts val="2200"/>
              <a:buChar char="•"/>
            </a:pPr>
            <a:r>
              <a:rPr lang="sv-SE"/>
              <a:t>C</a:t>
            </a:r>
            <a:r>
              <a:rPr lang="sv-SE" sz="2200"/>
              <a:t>onnected to or disconnected from a network</a:t>
            </a:r>
            <a:endParaRPr/>
          </a:p>
          <a:p>
            <a:pPr indent="-368300" lvl="1" marL="914400" rtl="0" algn="l">
              <a:spcBef>
                <a:spcPts val="500"/>
              </a:spcBef>
              <a:spcAft>
                <a:spcPts val="0"/>
              </a:spcAft>
              <a:buSzPts val="2200"/>
              <a:buChar char="•"/>
            </a:pPr>
            <a:r>
              <a:rPr lang="sv-SE"/>
              <a:t>B</a:t>
            </a:r>
            <a:r>
              <a:rPr lang="sv-SE" sz="2200"/>
              <a:t>ehind a firewall or open to a networ</a:t>
            </a:r>
            <a:r>
              <a:rPr lang="sv-SE"/>
              <a:t>k</a:t>
            </a:r>
            <a:endParaRPr/>
          </a:p>
          <a:p>
            <a:pPr indent="-368300" lvl="1" marL="914400" rtl="0" algn="l">
              <a:spcBef>
                <a:spcPts val="500"/>
              </a:spcBef>
              <a:spcAft>
                <a:spcPts val="0"/>
              </a:spcAft>
              <a:buSzPts val="2200"/>
              <a:buChar char="•"/>
            </a:pPr>
            <a:r>
              <a:rPr lang="sv-SE"/>
              <a:t>F</a:t>
            </a:r>
            <a:r>
              <a:rPr lang="sv-SE" sz="2200"/>
              <a:t>ully operational, partially operational, or not operational.</a:t>
            </a:r>
            <a:endParaRPr sz="2200"/>
          </a:p>
        </p:txBody>
      </p:sp>
      <p:sp>
        <p:nvSpPr>
          <p:cNvPr id="592" name="Google Shape;592;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593" name="Google Shape;593;p82"/>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94" name="Google Shape;594;p82"/>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00" name="Google Shape;600;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External Stimulus: </a:t>
            </a:r>
            <a:endParaRPr b="1" sz="2200"/>
          </a:p>
          <a:p>
            <a:pPr indent="-368300" lvl="1" marL="914400" rtl="0" algn="l">
              <a:spcBef>
                <a:spcPts val="500"/>
              </a:spcBef>
              <a:spcAft>
                <a:spcPts val="0"/>
              </a:spcAft>
              <a:buSzPts val="2200"/>
              <a:buChar char="•"/>
            </a:pPr>
            <a:r>
              <a:rPr lang="sv-SE"/>
              <a:t>S</a:t>
            </a:r>
            <a:r>
              <a:rPr lang="sv-SE" sz="2200"/>
              <a:t>ource may be either a human or </a:t>
            </a:r>
            <a:r>
              <a:rPr lang="sv-SE"/>
              <a:t>external</a:t>
            </a:r>
            <a:r>
              <a:rPr lang="sv-SE" sz="2200"/>
              <a:t> system. </a:t>
            </a:r>
            <a:endParaRPr sz="2200"/>
          </a:p>
          <a:p>
            <a:pPr indent="-355600" lvl="2" marL="1371600" rtl="0" algn="l">
              <a:spcBef>
                <a:spcPts val="500"/>
              </a:spcBef>
              <a:spcAft>
                <a:spcPts val="0"/>
              </a:spcAft>
              <a:buSzPts val="2000"/>
              <a:buChar char="•"/>
            </a:pPr>
            <a:r>
              <a:rPr lang="sv-SE" sz="2000"/>
              <a:t>M</a:t>
            </a:r>
            <a:r>
              <a:rPr lang="sv-SE" sz="2000"/>
              <a:t>ay have been previously identified or may be unknown. </a:t>
            </a:r>
            <a:endParaRPr sz="2000"/>
          </a:p>
          <a:p>
            <a:pPr indent="-355600" lvl="2" marL="1371600" rtl="0" algn="l">
              <a:spcBef>
                <a:spcPts val="500"/>
              </a:spcBef>
              <a:spcAft>
                <a:spcPts val="0"/>
              </a:spcAft>
              <a:buSzPts val="2000"/>
              <a:buChar char="•"/>
            </a:pPr>
            <a:r>
              <a:rPr lang="sv-SE" sz="2000"/>
              <a:t>A</a:t>
            </a:r>
            <a:r>
              <a:rPr lang="sv-SE" sz="2000"/>
              <a:t>ttacker may be from outside or inside organization. </a:t>
            </a:r>
            <a:endParaRPr sz="2000"/>
          </a:p>
          <a:p>
            <a:pPr indent="-368300" lvl="1" marL="914400" rtl="0" algn="l">
              <a:spcBef>
                <a:spcPts val="500"/>
              </a:spcBef>
              <a:spcAft>
                <a:spcPts val="0"/>
              </a:spcAft>
              <a:buSzPts val="2200"/>
              <a:buChar char="•"/>
            </a:pPr>
            <a:r>
              <a:rPr lang="sv-SE" sz="2200"/>
              <a:t>The stimulus is an </a:t>
            </a:r>
            <a:r>
              <a:rPr b="1" lang="sv-SE" sz="2200"/>
              <a:t>attack</a:t>
            </a:r>
            <a:r>
              <a:rPr lang="sv-SE" sz="2200"/>
              <a:t> </a:t>
            </a:r>
            <a:endParaRPr/>
          </a:p>
          <a:p>
            <a:pPr indent="-355600" lvl="2" marL="1371600" rtl="0" algn="l">
              <a:spcBef>
                <a:spcPts val="500"/>
              </a:spcBef>
              <a:spcAft>
                <a:spcPts val="0"/>
              </a:spcAft>
              <a:buSzPts val="2000"/>
              <a:buChar char="•"/>
            </a:pPr>
            <a:r>
              <a:rPr lang="sv-SE" sz="2000"/>
              <a:t>U</a:t>
            </a:r>
            <a:r>
              <a:rPr lang="sv-SE" sz="2000"/>
              <a:t>nauthorized attempt to display data</a:t>
            </a:r>
            <a:endParaRPr sz="2000"/>
          </a:p>
          <a:p>
            <a:pPr indent="-355600" lvl="2" marL="1371600" rtl="0" algn="l">
              <a:spcBef>
                <a:spcPts val="500"/>
              </a:spcBef>
              <a:spcAft>
                <a:spcPts val="0"/>
              </a:spcAft>
              <a:buSzPts val="2000"/>
              <a:buChar char="•"/>
            </a:pPr>
            <a:r>
              <a:rPr lang="sv-SE" sz="2000"/>
              <a:t>Change or delete data</a:t>
            </a:r>
            <a:endParaRPr sz="2000"/>
          </a:p>
          <a:p>
            <a:pPr indent="-355600" lvl="2" marL="1371600" rtl="0" algn="l">
              <a:spcBef>
                <a:spcPts val="500"/>
              </a:spcBef>
              <a:spcAft>
                <a:spcPts val="0"/>
              </a:spcAft>
              <a:buSzPts val="2000"/>
              <a:buChar char="•"/>
            </a:pPr>
            <a:r>
              <a:rPr lang="sv-SE" sz="2000"/>
              <a:t>Access services</a:t>
            </a:r>
            <a:endParaRPr sz="2000"/>
          </a:p>
          <a:p>
            <a:pPr indent="-355600" lvl="2" marL="1371600" rtl="0" algn="l">
              <a:spcBef>
                <a:spcPts val="500"/>
              </a:spcBef>
              <a:spcAft>
                <a:spcPts val="0"/>
              </a:spcAft>
              <a:buSzPts val="2000"/>
              <a:buChar char="•"/>
            </a:pPr>
            <a:r>
              <a:rPr lang="sv-SE" sz="2000"/>
              <a:t>Change system’s behavior, or reduce availability.</a:t>
            </a:r>
            <a:endParaRPr sz="2000"/>
          </a:p>
        </p:txBody>
      </p:sp>
      <p:sp>
        <p:nvSpPr>
          <p:cNvPr id="601" name="Google Shape;601;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602" name="Google Shape;602;p8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03" name="Google Shape;603;p83"/>
          <p:cNvSpPr/>
          <p:nvPr/>
        </p:nvSpPr>
        <p:spPr>
          <a:xfrm>
            <a:off x="6359336" y="590156"/>
            <a:ext cx="982800" cy="1083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85" name="Google Shape;185;p30"/>
          <p:cNvPicPr preferRelativeResize="0"/>
          <p:nvPr/>
        </p:nvPicPr>
        <p:blipFill>
          <a:blip r:embed="rId3">
            <a:alphaModFix/>
          </a:blip>
          <a:stretch>
            <a:fillRect/>
          </a:stretch>
        </p:blipFill>
        <p:spPr>
          <a:xfrm>
            <a:off x="4572000" y="1552575"/>
            <a:ext cx="4562475" cy="2038350"/>
          </a:xfrm>
          <a:prstGeom prst="rect">
            <a:avLst/>
          </a:prstGeom>
          <a:noFill/>
          <a:ln>
            <a:noFill/>
          </a:ln>
        </p:spPr>
      </p:pic>
      <p:sp>
        <p:nvSpPr>
          <p:cNvPr id="186" name="Google Shape;186;p30"/>
          <p:cNvSpPr/>
          <p:nvPr/>
        </p:nvSpPr>
        <p:spPr>
          <a:xfrm>
            <a:off x="468900" y="1282400"/>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187" name="Google Shape;187;p30"/>
          <p:cNvSpPr/>
          <p:nvPr/>
        </p:nvSpPr>
        <p:spPr>
          <a:xfrm>
            <a:off x="468900" y="2312225"/>
            <a:ext cx="3983700" cy="23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Input or environmental factors that initiate the scenario.</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security attacks)</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09" name="Google Shape;609;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response: </a:t>
            </a:r>
            <a:endParaRPr b="1" sz="2200"/>
          </a:p>
          <a:p>
            <a:pPr indent="-368300" lvl="1" marL="914400" rtl="0" algn="l">
              <a:spcBef>
                <a:spcPts val="500"/>
              </a:spcBef>
              <a:spcAft>
                <a:spcPts val="0"/>
              </a:spcAft>
              <a:buSzPts val="2200"/>
              <a:buChar char="•"/>
            </a:pPr>
            <a:r>
              <a:rPr lang="sv-SE"/>
              <a:t>S</a:t>
            </a:r>
            <a:r>
              <a:rPr lang="sv-SE" sz="2200"/>
              <a:t>hould ensure that:</a:t>
            </a:r>
            <a:endParaRPr sz="2200"/>
          </a:p>
          <a:p>
            <a:pPr indent="-368300" lvl="2" marL="1371600" rtl="0" algn="l">
              <a:spcBef>
                <a:spcPts val="500"/>
              </a:spcBef>
              <a:spcAft>
                <a:spcPts val="0"/>
              </a:spcAft>
              <a:buSzPts val="2200"/>
              <a:buChar char="•"/>
            </a:pPr>
            <a:r>
              <a:rPr lang="sv-SE" sz="2200"/>
              <a:t>Data/services protected from unauthorized access.</a:t>
            </a:r>
            <a:endParaRPr sz="2200"/>
          </a:p>
          <a:p>
            <a:pPr indent="-368300" lvl="2" marL="1371600" rtl="0" algn="l">
              <a:spcBef>
                <a:spcPts val="500"/>
              </a:spcBef>
              <a:spcAft>
                <a:spcPts val="0"/>
              </a:spcAft>
              <a:buSzPts val="2200"/>
              <a:buChar char="•"/>
            </a:pPr>
            <a:r>
              <a:rPr lang="sv-SE" sz="2200"/>
              <a:t>Data/services not manipulated without authorization.</a:t>
            </a:r>
            <a:endParaRPr sz="2200"/>
          </a:p>
          <a:p>
            <a:pPr indent="-368300" lvl="2" marL="1371600" rtl="0" algn="l">
              <a:spcBef>
                <a:spcPts val="500"/>
              </a:spcBef>
              <a:spcAft>
                <a:spcPts val="0"/>
              </a:spcAft>
              <a:buSzPts val="2200"/>
              <a:buChar char="•"/>
            </a:pPr>
            <a:r>
              <a:rPr lang="sv-SE" sz="2200"/>
              <a:t>Parties identified and cannot repudiate involvement.</a:t>
            </a:r>
            <a:endParaRPr sz="2200"/>
          </a:p>
          <a:p>
            <a:pPr indent="-368300" lvl="2" marL="1371600" rtl="0" algn="l">
              <a:spcBef>
                <a:spcPts val="500"/>
              </a:spcBef>
              <a:spcAft>
                <a:spcPts val="0"/>
              </a:spcAft>
              <a:buSzPts val="2200"/>
              <a:buChar char="•"/>
            </a:pPr>
            <a:r>
              <a:rPr lang="sv-SE" sz="2200"/>
              <a:t>Data/resources/services available for legitimate use. </a:t>
            </a:r>
            <a:endParaRPr sz="2200"/>
          </a:p>
        </p:txBody>
      </p:sp>
      <p:sp>
        <p:nvSpPr>
          <p:cNvPr id="610" name="Google Shape;610;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611" name="Google Shape;611;p8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12" name="Google Shape;612;p84"/>
          <p:cNvSpPr/>
          <p:nvPr/>
        </p:nvSpPr>
        <p:spPr>
          <a:xfrm>
            <a:off x="7916950" y="1028700"/>
            <a:ext cx="413700" cy="413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18" name="Google Shape;618;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response: </a:t>
            </a:r>
            <a:endParaRPr b="1" sz="2200"/>
          </a:p>
          <a:p>
            <a:pPr indent="-368300" lvl="1" marL="914400" rtl="0" algn="l">
              <a:spcBef>
                <a:spcPts val="500"/>
              </a:spcBef>
              <a:spcAft>
                <a:spcPts val="0"/>
              </a:spcAft>
              <a:buSzPts val="2200"/>
              <a:buChar char="•"/>
            </a:pPr>
            <a:r>
              <a:rPr lang="sv-SE" sz="2200"/>
              <a:t>The system should track activities by</a:t>
            </a:r>
            <a:r>
              <a:rPr lang="sv-SE"/>
              <a:t>:</a:t>
            </a:r>
            <a:endParaRPr sz="2200"/>
          </a:p>
          <a:p>
            <a:pPr indent="-368300" lvl="2" marL="1371600" rtl="0" algn="l">
              <a:spcBef>
                <a:spcPts val="500"/>
              </a:spcBef>
              <a:spcAft>
                <a:spcPts val="0"/>
              </a:spcAft>
              <a:buSzPts val="2200"/>
              <a:buChar char="•"/>
            </a:pPr>
            <a:r>
              <a:rPr lang="sv-SE" sz="2200"/>
              <a:t>Recording attempts to access or modify data, resources, or services.</a:t>
            </a:r>
            <a:endParaRPr sz="2200"/>
          </a:p>
          <a:p>
            <a:pPr indent="-368300" lvl="2" marL="1371600" rtl="0" algn="l">
              <a:spcBef>
                <a:spcPts val="500"/>
              </a:spcBef>
              <a:spcAft>
                <a:spcPts val="0"/>
              </a:spcAft>
              <a:buSzPts val="2200"/>
              <a:buChar char="•"/>
            </a:pPr>
            <a:r>
              <a:rPr lang="sv-SE" sz="2200"/>
              <a:t>Notifying appropriate entities (people or systems) when attack is occurring.</a:t>
            </a:r>
            <a:endParaRPr sz="2200"/>
          </a:p>
        </p:txBody>
      </p:sp>
      <p:sp>
        <p:nvSpPr>
          <p:cNvPr id="619" name="Google Shape;619;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620" name="Google Shape;620;p8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21" name="Google Shape;621;p85"/>
          <p:cNvSpPr/>
          <p:nvPr/>
        </p:nvSpPr>
        <p:spPr>
          <a:xfrm>
            <a:off x="7906875" y="1079125"/>
            <a:ext cx="484200" cy="39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Scenarios</a:t>
            </a:r>
            <a:endParaRPr/>
          </a:p>
        </p:txBody>
      </p:sp>
      <p:sp>
        <p:nvSpPr>
          <p:cNvPr id="627" name="Google Shape;627;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Response Measure: </a:t>
            </a:r>
            <a:endParaRPr/>
          </a:p>
          <a:p>
            <a:pPr indent="-368300" lvl="1" marL="914400" rtl="0" algn="l">
              <a:spcBef>
                <a:spcPts val="500"/>
              </a:spcBef>
              <a:spcAft>
                <a:spcPts val="0"/>
              </a:spcAft>
              <a:buSzPts val="2200"/>
              <a:buChar char="•"/>
            </a:pPr>
            <a:r>
              <a:rPr lang="sv-SE"/>
              <a:t>How much of system is compromised when particular component or data compromised.</a:t>
            </a:r>
            <a:endParaRPr/>
          </a:p>
          <a:p>
            <a:pPr indent="-368300" lvl="1" marL="914400" rtl="0" algn="l">
              <a:spcBef>
                <a:spcPts val="500"/>
              </a:spcBef>
              <a:spcAft>
                <a:spcPts val="0"/>
              </a:spcAft>
              <a:buSzPts val="2200"/>
              <a:buChar char="•"/>
            </a:pPr>
            <a:r>
              <a:rPr lang="sv-SE"/>
              <a:t>How much time passed before attack was detected.</a:t>
            </a:r>
            <a:endParaRPr/>
          </a:p>
          <a:p>
            <a:pPr indent="-368300" lvl="1" marL="914400" rtl="0" algn="l">
              <a:spcBef>
                <a:spcPts val="500"/>
              </a:spcBef>
              <a:spcAft>
                <a:spcPts val="0"/>
              </a:spcAft>
              <a:buSzPts val="2200"/>
              <a:buChar char="•"/>
            </a:pPr>
            <a:r>
              <a:rPr lang="sv-SE"/>
              <a:t>How many attacks were resisted.</a:t>
            </a:r>
            <a:endParaRPr/>
          </a:p>
          <a:p>
            <a:pPr indent="-368300" lvl="1" marL="914400" rtl="0" algn="l">
              <a:spcBef>
                <a:spcPts val="500"/>
              </a:spcBef>
              <a:spcAft>
                <a:spcPts val="0"/>
              </a:spcAft>
              <a:buSzPts val="2200"/>
              <a:buChar char="•"/>
            </a:pPr>
            <a:r>
              <a:rPr lang="sv-SE"/>
              <a:t>How long it took to recover from a successful attack.</a:t>
            </a:r>
            <a:endParaRPr/>
          </a:p>
          <a:p>
            <a:pPr indent="-368300" lvl="1" marL="914400" rtl="0" algn="l">
              <a:spcBef>
                <a:spcPts val="500"/>
              </a:spcBef>
              <a:spcAft>
                <a:spcPts val="0"/>
              </a:spcAft>
              <a:buSzPts val="2200"/>
              <a:buChar char="•"/>
            </a:pPr>
            <a:r>
              <a:rPr lang="sv-SE"/>
              <a:t>How much data was vulnerable to a particular attack.</a:t>
            </a:r>
            <a:endParaRPr/>
          </a:p>
          <a:p>
            <a:pPr indent="-368300" lvl="1" marL="914400" rtl="0" algn="l">
              <a:spcBef>
                <a:spcPts val="500"/>
              </a:spcBef>
              <a:spcAft>
                <a:spcPts val="0"/>
              </a:spcAft>
              <a:buSzPts val="2200"/>
              <a:buChar char="•"/>
            </a:pPr>
            <a:r>
              <a:rPr lang="sv-SE"/>
              <a:t>How long it takes to identify attacker.</a:t>
            </a:r>
            <a:endParaRPr/>
          </a:p>
        </p:txBody>
      </p:sp>
      <p:sp>
        <p:nvSpPr>
          <p:cNvPr id="628" name="Google Shape;628;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629" name="Google Shape;629;p86"/>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630" name="Google Shape;630;p86"/>
          <p:cNvSpPr/>
          <p:nvPr/>
        </p:nvSpPr>
        <p:spPr>
          <a:xfrm>
            <a:off x="8380875" y="887500"/>
            <a:ext cx="554700" cy="816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636" name="Google Shape;636;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Overview:</a:t>
            </a:r>
            <a:r>
              <a:rPr lang="sv-SE" sz="2200"/>
              <a:t> A disgruntled employee at a remote location attempts to change their pay rate.</a:t>
            </a:r>
            <a:endParaRPr sz="2200"/>
          </a:p>
          <a:p>
            <a:pPr indent="-368300" lvl="0" marL="457200" rtl="0" algn="l">
              <a:spcBef>
                <a:spcPts val="1000"/>
              </a:spcBef>
              <a:spcAft>
                <a:spcPts val="0"/>
              </a:spcAft>
              <a:buSzPts val="2200"/>
              <a:buChar char="•"/>
            </a:pPr>
            <a:r>
              <a:rPr b="1" lang="sv-SE" sz="2200"/>
              <a:t>System state: </a:t>
            </a:r>
            <a:r>
              <a:rPr lang="sv-SE" sz="2200"/>
              <a:t>S</a:t>
            </a:r>
            <a:r>
              <a:rPr lang="sv-SE" sz="2200"/>
              <a:t>ystem is operating normally. 100 active users are logged in.</a:t>
            </a:r>
            <a:endParaRPr sz="2200"/>
          </a:p>
          <a:p>
            <a:pPr indent="-368300" lvl="0" marL="457200" rtl="0" algn="l">
              <a:spcBef>
                <a:spcPts val="1000"/>
              </a:spcBef>
              <a:spcAft>
                <a:spcPts val="0"/>
              </a:spcAft>
              <a:buSzPts val="2200"/>
              <a:buChar char="•"/>
            </a:pPr>
            <a:r>
              <a:rPr b="1" lang="sv-SE" sz="2200"/>
              <a:t>Environment state:</a:t>
            </a:r>
            <a:r>
              <a:rPr lang="sv-SE" sz="2200"/>
              <a:t> Environment is operating normally with good network connection.</a:t>
            </a:r>
            <a:endParaRPr sz="2200"/>
          </a:p>
          <a:p>
            <a:pPr indent="-368300" lvl="0" marL="457200" rtl="0" algn="l">
              <a:spcBef>
                <a:spcPts val="1000"/>
              </a:spcBef>
              <a:spcAft>
                <a:spcPts val="0"/>
              </a:spcAft>
              <a:buSzPts val="2200"/>
              <a:buChar char="•"/>
            </a:pPr>
            <a:r>
              <a:rPr b="1" lang="sv-SE" sz="2200"/>
              <a:t>External stimulus: </a:t>
            </a:r>
            <a:r>
              <a:rPr lang="sv-SE" sz="2200"/>
              <a:t>An employee has discovered location of configuration file storing employee pay rates. They log in (using their credentials) and use a stolen passkey to open the locked file. They modify the file and save changes.</a:t>
            </a:r>
            <a:endParaRPr sz="2200"/>
          </a:p>
        </p:txBody>
      </p:sp>
      <p:sp>
        <p:nvSpPr>
          <p:cNvPr id="637" name="Google Shape;637;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643" name="Google Shape;643;p8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The system maintains an audit trail. The user is able to modify the file, as they have the passkey. However, the log records the date, time, identify of user, and modification made. System administrators are informed of the modification.</a:t>
            </a:r>
            <a:endParaRPr sz="2400"/>
          </a:p>
          <a:p>
            <a:pPr indent="-381000" lvl="0" marL="457200" rtl="0" algn="l">
              <a:spcBef>
                <a:spcPts val="1000"/>
              </a:spcBef>
              <a:spcAft>
                <a:spcPts val="0"/>
              </a:spcAft>
              <a:buSzPts val="2400"/>
              <a:buChar char="•"/>
            </a:pPr>
            <a:r>
              <a:rPr b="1" lang="sv-SE" sz="2400"/>
              <a:t>Response measure:</a:t>
            </a:r>
            <a:r>
              <a:rPr lang="sv-SE" sz="2400"/>
              <a:t> The correct data is restored within a day and the source of tampering has been identified and reported.</a:t>
            </a:r>
            <a:endParaRPr sz="2400"/>
          </a:p>
        </p:txBody>
      </p:sp>
      <p:sp>
        <p:nvSpPr>
          <p:cNvPr id="644" name="Google Shape;644;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650" name="Google Shape;650;p8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A user attempts to authenticate with the beer dispensing system (to purchase beer) but the authentication fails due to unrecognized authorization token.</a:t>
            </a:r>
            <a:endParaRPr sz="2000"/>
          </a:p>
          <a:p>
            <a:pPr indent="-355600" lvl="0" marL="457200" rtl="0" algn="l">
              <a:spcBef>
                <a:spcPts val="1000"/>
              </a:spcBef>
              <a:spcAft>
                <a:spcPts val="0"/>
              </a:spcAft>
              <a:buSzPts val="2000"/>
              <a:buChar char="•"/>
            </a:pPr>
            <a:r>
              <a:rPr b="1" lang="sv-SE" sz="2000"/>
              <a:t>System state: </a:t>
            </a:r>
            <a:r>
              <a:rPr lang="sv-SE" sz="2000"/>
              <a:t>System is operating normally, without problems.</a:t>
            </a:r>
            <a:endParaRPr sz="2000"/>
          </a:p>
          <a:p>
            <a:pPr indent="-355600" lvl="0" marL="457200" rtl="0" algn="l">
              <a:spcBef>
                <a:spcPts val="1000"/>
              </a:spcBef>
              <a:spcAft>
                <a:spcPts val="0"/>
              </a:spcAft>
              <a:buSzPts val="2000"/>
              <a:buChar char="•"/>
            </a:pPr>
            <a:r>
              <a:rPr b="1" lang="sv-SE" sz="2000"/>
              <a:t>Environment state: </a:t>
            </a:r>
            <a:r>
              <a:rPr lang="sv-SE" sz="2000"/>
              <a:t>There is a valve installed on the tap. There is a flow meter installed on the tap. There is a buzzer installed on the board. Authentication hardware (RFID or one-wire) is installed on the board. There is no pour in progress. </a:t>
            </a:r>
            <a:endParaRPr sz="2000"/>
          </a:p>
          <a:p>
            <a:pPr indent="-355600" lvl="0" marL="457200" rtl="0" algn="l">
              <a:spcBef>
                <a:spcPts val="1000"/>
              </a:spcBef>
              <a:spcAft>
                <a:spcPts val="0"/>
              </a:spcAft>
              <a:buSzPts val="2000"/>
              <a:buChar char="•"/>
            </a:pPr>
            <a:r>
              <a:rPr b="1" lang="sv-SE" sz="2000"/>
              <a:t>External stimulus: </a:t>
            </a:r>
            <a:r>
              <a:rPr lang="sv-SE" sz="2000"/>
              <a:t>A user presents an authorization token to the authentication sensor on the board.</a:t>
            </a:r>
            <a:endParaRPr sz="2000"/>
          </a:p>
        </p:txBody>
      </p:sp>
      <p:sp>
        <p:nvSpPr>
          <p:cNvPr id="651" name="Google Shape;651;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657" name="Google Shape;657;p9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The authorization token is unrecognized, and the valve is not opened. An audible sound is played from the buzzer, indicating authentication failure.</a:t>
            </a:r>
            <a:endParaRPr sz="2400"/>
          </a:p>
          <a:p>
            <a:pPr indent="-381000" lvl="0" marL="457200" rtl="0" algn="l">
              <a:spcBef>
                <a:spcPts val="1000"/>
              </a:spcBef>
              <a:spcAft>
                <a:spcPts val="0"/>
              </a:spcAft>
              <a:buSzPts val="2400"/>
              <a:buChar char="•"/>
            </a:pPr>
            <a:r>
              <a:rPr b="1" lang="sv-SE" sz="2400"/>
              <a:t>Response measure:</a:t>
            </a:r>
            <a:r>
              <a:rPr lang="sv-SE" sz="2400"/>
              <a:t> Authorization fails within 2 seconds 95% of the time (within 5 seconds 99% of the time). Buzzer sounds within 5 seconds 95% of the time (7 seconds, 99%). No beer is dispensed. </a:t>
            </a:r>
            <a:endParaRPr sz="2400"/>
          </a:p>
        </p:txBody>
      </p:sp>
      <p:sp>
        <p:nvSpPr>
          <p:cNvPr id="658" name="Google Shape;658;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5" name="Google Shape;665;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66" name="Google Shape;666;p9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Defining and applying scenarios ensures that desired quality attributes are shown. </a:t>
            </a:r>
            <a:endParaRPr/>
          </a:p>
          <a:p>
            <a:pPr indent="-393700" lvl="0" marL="457200" rtl="0" algn="l">
              <a:spcBef>
                <a:spcPts val="1000"/>
              </a:spcBef>
              <a:spcAft>
                <a:spcPts val="0"/>
              </a:spcAft>
              <a:buSzPts val="2600"/>
              <a:buChar char="•"/>
            </a:pPr>
            <a:r>
              <a:rPr lang="sv-SE"/>
              <a:t>S</a:t>
            </a:r>
            <a:r>
              <a:rPr lang="sv-SE"/>
              <a:t>cenarios</a:t>
            </a:r>
            <a:r>
              <a:rPr lang="sv-SE"/>
              <a:t> define how the system responds to factors that affect quality properties.</a:t>
            </a:r>
            <a:endParaRPr/>
          </a:p>
          <a:p>
            <a:pPr indent="-393700" lvl="0" marL="457200" rtl="0" algn="l">
              <a:spcBef>
                <a:spcPts val="1000"/>
              </a:spcBef>
              <a:spcAft>
                <a:spcPts val="0"/>
              </a:spcAft>
              <a:buSzPts val="2600"/>
              <a:buChar char="•"/>
            </a:pPr>
            <a:r>
              <a:rPr lang="sv-SE"/>
              <a:t>Should include the initial system state and environment state, external stimulus, required system response, and how to assess response.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9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73" name="Google Shape;673;p9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74" name="Google Shape;674;p9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Fundamentals</a:t>
            </a:r>
            <a:endParaRPr/>
          </a:p>
          <a:p>
            <a:pPr indent="-368300" lvl="1" marL="914400" rtl="0" algn="l">
              <a:spcBef>
                <a:spcPts val="0"/>
              </a:spcBef>
              <a:spcAft>
                <a:spcPts val="0"/>
              </a:spcAft>
              <a:buSzPts val="2200"/>
              <a:buChar char="•"/>
            </a:pPr>
            <a:r>
              <a:rPr lang="sv-SE"/>
              <a:t>Terminology, phases and types of testing</a:t>
            </a:r>
            <a:endParaRPr/>
          </a:p>
          <a:p>
            <a:pPr indent="-368300" lvl="1" marL="914400" rtl="0" algn="l">
              <a:spcBef>
                <a:spcPts val="0"/>
              </a:spcBef>
              <a:spcAft>
                <a:spcPts val="0"/>
              </a:spcAft>
              <a:buSzPts val="2200"/>
              <a:buChar char="•"/>
            </a:pPr>
            <a:r>
              <a:rPr lang="sv-SE"/>
              <a:t>Optional reading: Pezze &amp; Young, Ch 1-4</a:t>
            </a:r>
            <a:endParaRPr/>
          </a:p>
          <a:p>
            <a:pPr indent="-393700" lvl="0" marL="457200" rtl="0" algn="l">
              <a:spcBef>
                <a:spcPts val="0"/>
              </a:spcBef>
              <a:spcAft>
                <a:spcPts val="0"/>
              </a:spcAft>
              <a:buSzPts val="2600"/>
              <a:buChar char="•"/>
            </a:pPr>
            <a:r>
              <a:rPr lang="sv-SE"/>
              <a:t>Scenario practice during exercise session.</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b="1" lang="sv-SE"/>
              <a:t>Assignment 1 out soon. Due Feb 12.</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93" name="Google Shape;19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94" name="Google Shape;194;p31"/>
          <p:cNvPicPr preferRelativeResize="0"/>
          <p:nvPr/>
        </p:nvPicPr>
        <p:blipFill>
          <a:blip r:embed="rId3">
            <a:alphaModFix/>
          </a:blip>
          <a:stretch>
            <a:fillRect/>
          </a:stretch>
        </p:blipFill>
        <p:spPr>
          <a:xfrm>
            <a:off x="2290763" y="2769675"/>
            <a:ext cx="4562475" cy="2038350"/>
          </a:xfrm>
          <a:prstGeom prst="rect">
            <a:avLst/>
          </a:prstGeom>
          <a:noFill/>
          <a:ln>
            <a:noFill/>
          </a:ln>
        </p:spPr>
      </p:pic>
      <p:sp>
        <p:nvSpPr>
          <p:cNvPr id="195" name="Google Shape;195;p31"/>
          <p:cNvSpPr/>
          <p:nvPr/>
        </p:nvSpPr>
        <p:spPr>
          <a:xfrm>
            <a:off x="196600" y="124050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information stored in the system or database, current load)</a:t>
            </a:r>
            <a:endParaRPr sz="2000">
              <a:solidFill>
                <a:schemeClr val="dk1"/>
              </a:solidFill>
            </a:endParaRPr>
          </a:p>
        </p:txBody>
      </p:sp>
      <p:sp>
        <p:nvSpPr>
          <p:cNvPr id="196" name="Google Shape;196;p31"/>
          <p:cNvSpPr/>
          <p:nvPr/>
        </p:nvSpPr>
        <p:spPr>
          <a:xfrm>
            <a:off x="4800600" y="1240475"/>
            <a:ext cx="4104600" cy="17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Environment</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Significant observations about the external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202" name="Google Shape;20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03" name="Google Shape;203;p32"/>
          <p:cNvPicPr preferRelativeResize="0"/>
          <p:nvPr/>
        </p:nvPicPr>
        <p:blipFill>
          <a:blip r:embed="rId3">
            <a:alphaModFix/>
          </a:blip>
          <a:stretch>
            <a:fillRect/>
          </a:stretch>
        </p:blipFill>
        <p:spPr>
          <a:xfrm>
            <a:off x="51813" y="1720825"/>
            <a:ext cx="4562475" cy="2038350"/>
          </a:xfrm>
          <a:prstGeom prst="rect">
            <a:avLst/>
          </a:prstGeom>
          <a:noFill/>
          <a:ln>
            <a:noFill/>
          </a:ln>
        </p:spPr>
      </p:pic>
      <p:sp>
        <p:nvSpPr>
          <p:cNvPr id="204" name="Google Shape;204;p32"/>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205" name="Google Shape;205;p32"/>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Measures</a:t>
            </a:r>
            <a:endParaRPr/>
          </a:p>
        </p:txBody>
      </p:sp>
      <p:sp>
        <p:nvSpPr>
          <p:cNvPr id="211" name="Google Shape;21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quality measurements are non-deterministic.</a:t>
            </a:r>
            <a:endParaRPr/>
          </a:p>
          <a:p>
            <a:pPr indent="-368300" lvl="1" marL="914400" rtl="0" algn="l">
              <a:spcBef>
                <a:spcPts val="500"/>
              </a:spcBef>
              <a:spcAft>
                <a:spcPts val="0"/>
              </a:spcAft>
              <a:buSzPts val="2200"/>
              <a:buChar char="•"/>
            </a:pPr>
            <a:r>
              <a:rPr b="1" lang="sv-SE"/>
              <a:t>Time-based measures </a:t>
            </a:r>
            <a:r>
              <a:rPr b="1" lang="sv-SE"/>
              <a:t>should be probabilistic.</a:t>
            </a:r>
            <a:endParaRPr b="1"/>
          </a:p>
          <a:p>
            <a:pPr indent="-342900" lvl="2" marL="1371600" rtl="0" algn="l">
              <a:spcBef>
                <a:spcPts val="500"/>
              </a:spcBef>
              <a:spcAft>
                <a:spcPts val="0"/>
              </a:spcAft>
              <a:buSzPts val="1800"/>
              <a:buChar char="•"/>
            </a:pPr>
            <a:r>
              <a:rPr lang="sv-SE"/>
              <a:t>95% of the time, the response should be N. </a:t>
            </a:r>
            <a:r>
              <a:rPr b="1" lang="sv-SE"/>
              <a:t>(common case)</a:t>
            </a:r>
            <a:endParaRPr b="1"/>
          </a:p>
          <a:p>
            <a:pPr indent="-342900" lvl="2" marL="1371600" rtl="0" algn="l">
              <a:spcBef>
                <a:spcPts val="500"/>
              </a:spcBef>
              <a:spcAft>
                <a:spcPts val="0"/>
              </a:spcAft>
              <a:buSzPts val="1800"/>
              <a:buChar char="•"/>
            </a:pPr>
            <a:r>
              <a:rPr lang="sv-SE"/>
              <a:t>99% of the time, the response should be M. </a:t>
            </a:r>
            <a:r>
              <a:rPr b="1" lang="sv-SE"/>
              <a:t>(worst case)</a:t>
            </a:r>
            <a:endParaRPr b="1"/>
          </a:p>
          <a:p>
            <a:pPr indent="-368300" lvl="1" marL="914400" rtl="0" algn="l">
              <a:spcBef>
                <a:spcPts val="500"/>
              </a:spcBef>
              <a:spcAft>
                <a:spcPts val="0"/>
              </a:spcAft>
              <a:buSzPts val="2200"/>
              <a:buChar char="•"/>
            </a:pPr>
            <a:r>
              <a:rPr lang="sv-SE"/>
              <a:t>For real-time systems (e.g., embedded devices), time measurements should give a </a:t>
            </a:r>
            <a:r>
              <a:rPr b="1" lang="sv-SE"/>
              <a:t>worst-case deadline</a:t>
            </a:r>
            <a:r>
              <a:rPr lang="sv-SE"/>
              <a:t>.</a:t>
            </a:r>
            <a:endParaRPr/>
          </a:p>
          <a:p>
            <a:pPr indent="-368300" lvl="1" marL="914400" rtl="0" algn="l">
              <a:spcBef>
                <a:spcPts val="500"/>
              </a:spcBef>
              <a:spcAft>
                <a:spcPts val="0"/>
              </a:spcAft>
              <a:buSzPts val="2200"/>
              <a:buChar char="•"/>
            </a:pPr>
            <a:r>
              <a:rPr lang="sv-SE"/>
              <a:t>For other measures, can give an absolute threshold.</a:t>
            </a:r>
            <a:endParaRPr/>
          </a:p>
        </p:txBody>
      </p:sp>
      <p:sp>
        <p:nvSpPr>
          <p:cNvPr id="212" name="Google Shape;21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