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 id="2147483660" r:id="rId6"/>
    <p:sldMasterId id="2147483661"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03E604F-9319-4328-9DFF-10A479FE87D8}">
  <a:tblStyle styleId="{703E604F-9319-4328-9DFF-10A479FE87D8}"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72" Type="http://schemas.openxmlformats.org/officeDocument/2006/relationships/slide" Target="slides/slide64.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71" Type="http://schemas.openxmlformats.org/officeDocument/2006/relationships/slide" Target="slides/slide63.xml"/><Relationship Id="rId70" Type="http://schemas.openxmlformats.org/officeDocument/2006/relationships/slide" Target="slides/slide62.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62" Type="http://schemas.openxmlformats.org/officeDocument/2006/relationships/slide" Target="slides/slide54.xml"/><Relationship Id="rId61" Type="http://schemas.openxmlformats.org/officeDocument/2006/relationships/slide" Target="slides/slide53.xml"/><Relationship Id="rId20" Type="http://schemas.openxmlformats.org/officeDocument/2006/relationships/slide" Target="slides/slide12.xml"/><Relationship Id="rId64" Type="http://schemas.openxmlformats.org/officeDocument/2006/relationships/slide" Target="slides/slide56.xml"/><Relationship Id="rId63" Type="http://schemas.openxmlformats.org/officeDocument/2006/relationships/slide" Target="slides/slide55.xml"/><Relationship Id="rId22" Type="http://schemas.openxmlformats.org/officeDocument/2006/relationships/slide" Target="slides/slide14.xml"/><Relationship Id="rId66" Type="http://schemas.openxmlformats.org/officeDocument/2006/relationships/slide" Target="slides/slide58.xml"/><Relationship Id="rId21" Type="http://schemas.openxmlformats.org/officeDocument/2006/relationships/slide" Target="slides/slide13.xml"/><Relationship Id="rId65" Type="http://schemas.openxmlformats.org/officeDocument/2006/relationships/slide" Target="slides/slide57.xml"/><Relationship Id="rId24" Type="http://schemas.openxmlformats.org/officeDocument/2006/relationships/slide" Target="slides/slide16.xml"/><Relationship Id="rId68" Type="http://schemas.openxmlformats.org/officeDocument/2006/relationships/slide" Target="slides/slide60.xml"/><Relationship Id="rId23" Type="http://schemas.openxmlformats.org/officeDocument/2006/relationships/slide" Target="slides/slide15.xml"/><Relationship Id="rId67" Type="http://schemas.openxmlformats.org/officeDocument/2006/relationships/slide" Target="slides/slide59.xml"/><Relationship Id="rId60" Type="http://schemas.openxmlformats.org/officeDocument/2006/relationships/slide" Target="slides/slide52.xml"/><Relationship Id="rId26" Type="http://schemas.openxmlformats.org/officeDocument/2006/relationships/slide" Target="slides/slide18.xml"/><Relationship Id="rId25" Type="http://schemas.openxmlformats.org/officeDocument/2006/relationships/slide" Target="slides/slide17.xml"/><Relationship Id="rId69" Type="http://schemas.openxmlformats.org/officeDocument/2006/relationships/slide" Target="slides/slide61.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11" Type="http://schemas.openxmlformats.org/officeDocument/2006/relationships/slide" Target="slides/slide3.xml"/><Relationship Id="rId55" Type="http://schemas.openxmlformats.org/officeDocument/2006/relationships/slide" Target="slides/slide47.xml"/><Relationship Id="rId10" Type="http://schemas.openxmlformats.org/officeDocument/2006/relationships/slide" Target="slides/slide2.xml"/><Relationship Id="rId54" Type="http://schemas.openxmlformats.org/officeDocument/2006/relationships/slide" Target="slides/slide46.xml"/><Relationship Id="rId13" Type="http://schemas.openxmlformats.org/officeDocument/2006/relationships/slide" Target="slides/slide5.xml"/><Relationship Id="rId57" Type="http://schemas.openxmlformats.org/officeDocument/2006/relationships/slide" Target="slides/slide49.xml"/><Relationship Id="rId12" Type="http://schemas.openxmlformats.org/officeDocument/2006/relationships/slide" Target="slides/slide4.xml"/><Relationship Id="rId56" Type="http://schemas.openxmlformats.org/officeDocument/2006/relationships/slide" Target="slides/slide48.xml"/><Relationship Id="rId15" Type="http://schemas.openxmlformats.org/officeDocument/2006/relationships/slide" Target="slides/slide7.xml"/><Relationship Id="rId59" Type="http://schemas.openxmlformats.org/officeDocument/2006/relationships/slide" Target="slides/slide51.xml"/><Relationship Id="rId14" Type="http://schemas.openxmlformats.org/officeDocument/2006/relationships/slide" Target="slides/slide6.xml"/><Relationship Id="rId58" Type="http://schemas.openxmlformats.org/officeDocument/2006/relationships/slide" Target="slides/slide50.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70025971e9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70025971e9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Consider the software for air-traffic control at an airport (say, GOT).  Air traffic control (ATC) is a service provided by ground-based air traffic controllers (the users of this system) who direct aircraft on the ground and through controlled airspace with the help of the software. The purpose of this software is to prevent collisions, organize and expedite the flow of air traffic, and provide information and other support for pilots.</a:t>
            </a:r>
            <a:endParaRPr/>
          </a:p>
          <a:p>
            <a:pPr indent="0" lvl="0" marL="0" rtl="0" algn="l">
              <a:spcBef>
                <a:spcPts val="0"/>
              </a:spcBef>
              <a:spcAft>
                <a:spcPts val="0"/>
              </a:spcAft>
              <a:buNone/>
            </a:pPr>
            <a:r>
              <a:rPr lang="sv-SE"/>
              <a:t>The software offers the following features:</a:t>
            </a:r>
            <a:endParaRPr/>
          </a:p>
          <a:p>
            <a:pPr indent="0" lvl="0" marL="0" rtl="0" algn="l">
              <a:spcBef>
                <a:spcPts val="0"/>
              </a:spcBef>
              <a:spcAft>
                <a:spcPts val="0"/>
              </a:spcAft>
              <a:buNone/>
            </a:pPr>
            <a:r>
              <a:rPr lang="sv-SE"/>
              <a:t>Monitors the location of all aircraft in a user’s assigned airspace.</a:t>
            </a:r>
            <a:endParaRPr/>
          </a:p>
          <a:p>
            <a:pPr indent="0" lvl="0" marL="0" rtl="0" algn="l">
              <a:spcBef>
                <a:spcPts val="0"/>
              </a:spcBef>
              <a:spcAft>
                <a:spcPts val="0"/>
              </a:spcAft>
              <a:buNone/>
            </a:pPr>
            <a:r>
              <a:rPr lang="sv-SE"/>
              <a:t>Communication with the pilots by radio. </a:t>
            </a:r>
            <a:endParaRPr/>
          </a:p>
          <a:p>
            <a:pPr indent="0" lvl="0" marL="0" rtl="0" algn="l">
              <a:spcBef>
                <a:spcPts val="0"/>
              </a:spcBef>
              <a:spcAft>
                <a:spcPts val="0"/>
              </a:spcAft>
              <a:buNone/>
            </a:pPr>
            <a:r>
              <a:rPr lang="sv-SE"/>
              <a:t>Generation of routes for individual aircraft, intended to prevent collisions.</a:t>
            </a:r>
            <a:endParaRPr/>
          </a:p>
          <a:p>
            <a:pPr indent="0" lvl="0" marL="0" rtl="0" algn="l">
              <a:spcBef>
                <a:spcPts val="0"/>
              </a:spcBef>
              <a:spcAft>
                <a:spcPts val="0"/>
              </a:spcAft>
              <a:buNone/>
            </a:pPr>
            <a:r>
              <a:rPr lang="sv-SE"/>
              <a:t>Scheduling of takeoff for planes, intended to prevent potential collisions.</a:t>
            </a:r>
            <a:endParaRPr/>
          </a:p>
          <a:p>
            <a:pPr indent="0" lvl="0" marL="0" rtl="0" algn="l">
              <a:spcBef>
                <a:spcPts val="0"/>
              </a:spcBef>
              <a:spcAft>
                <a:spcPts val="0"/>
              </a:spcAft>
              <a:buNone/>
            </a:pPr>
            <a:r>
              <a:rPr lang="sv-SE"/>
              <a:t>Alerts of potential collisions based on current bearing of all aircraft.</a:t>
            </a:r>
            <a:endParaRPr/>
          </a:p>
          <a:p>
            <a:pPr indent="0" lvl="0" marL="0" rtl="0" algn="l">
              <a:spcBef>
                <a:spcPts val="0"/>
              </a:spcBef>
              <a:spcAft>
                <a:spcPts val="0"/>
              </a:spcAft>
              <a:buNone/>
            </a:pPr>
            <a:r>
              <a:rPr lang="sv-SE"/>
              <a:t>To prevent collisions, ATC applies a set of traffic separation rules, which ensure each aircraft maintains a minimum amount of empty space around it at all times.</a:t>
            </a:r>
            <a:endParaRPr/>
          </a:p>
          <a:p>
            <a:pPr indent="0" lvl="0" marL="0" rtl="0" algn="l">
              <a:spcBef>
                <a:spcPts val="0"/>
              </a:spcBef>
              <a:spcAft>
                <a:spcPts val="0"/>
              </a:spcAft>
              <a:buNone/>
            </a:pPr>
            <a:r>
              <a:rPr lang="sv-SE"/>
              <a:t>The route advice can be either of “mandatory” priority (to prevent an imminent collision, pilots should follow this command unless there is a good reason not to) or “advisory” priority (this advice is likely to result in a safe route, but a pilot can choose to ignore it).</a:t>
            </a:r>
            <a:endParaRPr/>
          </a:p>
          <a:p>
            <a:pPr indent="0" lvl="0" marL="0" rtl="0" algn="l">
              <a:spcBef>
                <a:spcPts val="0"/>
              </a:spcBef>
              <a:spcAft>
                <a:spcPts val="0"/>
              </a:spcAft>
              <a:buNone/>
            </a:pPr>
            <a:r>
              <a:rPr lang="sv-SE"/>
              <a:t>You may add additional features or make decisions on how these features are implemented, as long as they fit the overall purpose of the system. In any case, state any assumptions that you make.</a:t>
            </a:r>
            <a:endParaRPr/>
          </a:p>
          <a:p>
            <a:pPr indent="0" lvl="0" marL="0" rtl="0" algn="l">
              <a:spcBef>
                <a:spcPts val="0"/>
              </a:spcBef>
              <a:spcAft>
                <a:spcPts val="0"/>
              </a:spcAft>
              <a:buNone/>
            </a:pPr>
            <a:r>
              <a:rPr lang="sv-SE"/>
              <a:t>Identify one performance, one availability, and one security requirement that you think would be necessary for this software and develop a quality attribute scenario for each.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70025971e9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0025971e9_0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70025971e9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0025971e9_0_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70025971e9_0_2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70025971e9_0_2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70025971e9_0_2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70025971e9_0_2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70025971e9_0_10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70025971e9_0_10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70025971e9_0_10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70025971e9_0_10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70025971e9_0_10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70025971e9_0_10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70025971e9_0_10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70025971e9_0_10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70025971e9_0_10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70025971e9_0_10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70025971e9_0_1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0025971e9_0_1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70025971e9_0_10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70025971e9_0_10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70025971e9_0_10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70025971e9_0_10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70025971e9_0_10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70025971e9_0_10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Consider a personnel management program that offers an API where, among other functions, a user can apply for vacation time: A user ID is a string in the format “firstname.lastname”, e.g., “gregory.gay”. The two dates are strings in the format “YYYY-DD-MM”. </a:t>
            </a:r>
            <a:endParaRPr sz="1100">
              <a:solidFill>
                <a:srgbClr val="000000"/>
              </a:solidFill>
              <a:latin typeface="Arial"/>
              <a:ea typeface="Arial"/>
              <a:cs typeface="Arial"/>
              <a:sym typeface="Arial"/>
            </a:endParaRPr>
          </a:p>
          <a:p>
            <a:pPr indent="0" lvl="0" marL="0" rtl="0" algn="l">
              <a:spcBef>
                <a:spcPts val="0"/>
              </a:spcBef>
              <a:spcAft>
                <a:spcPts val="0"/>
              </a:spcAft>
              <a:buNone/>
            </a:pPr>
            <a:r>
              <a:rPr lang="sv-SE" sz="1100">
                <a:solidFill>
                  <a:srgbClr val="000000"/>
                </a:solidFill>
                <a:latin typeface="Arial"/>
                <a:ea typeface="Arial"/>
                <a:cs typeface="Arial"/>
                <a:sym typeface="Arial"/>
              </a:rPr>
              <a:t>The function returns TRUE if the user was able to successfully apply for the vacation time. It returns FALSE if not. An exception can also be thrown if there is an error.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70025971e9_0_10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70025971e9_0_10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(read)</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70025971e9_0_10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70025971e9_0_10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work through, talk to them</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70025971e9_0_7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70025971e9_0_7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sv-SE" sz="1100">
                <a:latin typeface="Arial"/>
                <a:ea typeface="Arial"/>
                <a:cs typeface="Arial"/>
                <a:sym typeface="Arial"/>
              </a:rPr>
              <a:t>Note that your solution may not match this exactly, but should contain but should be detailed and account for normal and error scenarios. The below is not exhaustive - some variation is possible.</a:t>
            </a:r>
            <a:endParaRPr b="1" i="1" sz="1100">
              <a:solidFill>
                <a:srgbClr val="000000"/>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c177e58944_0_2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c177e58944_0_25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Exploratory testing typically is guided by “tours”. Each tour describes a different way of thinking about the system-under-test, and prescribes how the tester should act when they explore the functionality of the system. </a:t>
            </a:r>
            <a:endParaRPr/>
          </a:p>
          <a:p>
            <a:pPr indent="0" lvl="0" marL="0" rtl="0" algn="l">
              <a:spcBef>
                <a:spcPts val="0"/>
              </a:spcBef>
              <a:spcAft>
                <a:spcPts val="0"/>
              </a:spcAft>
              <a:buNone/>
            </a:pPr>
            <a:r>
              <a:rPr lang="sv-SE"/>
              <a:t>Describe one of the tours that we discussed in class. </a:t>
            </a:r>
            <a:endParaRPr/>
          </a:p>
          <a:p>
            <a:pPr indent="0" lvl="0" marL="0" rtl="0" algn="l">
              <a:spcBef>
                <a:spcPts val="0"/>
              </a:spcBef>
              <a:spcAft>
                <a:spcPts val="0"/>
              </a:spcAft>
              <a:buNone/>
            </a:pPr>
            <a:r>
              <a:rPr lang="sv-SE"/>
              <a:t>Consider a banking website, where a user can do things like check their account balance, transfer funds between accounts, open new accounts, and edit their personal information. Describe three actions you might take during exploratory testing of this system, based on the tour you described above.</a:t>
            </a:r>
            <a:endParaRPr/>
          </a:p>
          <a:p>
            <a:pPr indent="0" lvl="0" marL="0" rtl="0" algn="l">
              <a:spcBef>
                <a:spcPts val="0"/>
              </a:spcBef>
              <a:spcAft>
                <a:spcPts val="0"/>
              </a:spcAft>
              <a:buNone/>
            </a:pPr>
            <a:r>
              <a:rPr lang="sv-SE"/>
              <a:t>Those actions must make sense in the context of that tour!</a:t>
            </a:r>
            <a:endParaRPr/>
          </a:p>
        </p:txBody>
      </p:sp>
      <p:sp>
        <p:nvSpPr>
          <p:cNvPr id="269" name="Google Shape;269;gc177e58944_0_25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c177e58944_0_2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c177e58944_0_25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supermodel tour is focused on testing the GUI of the application. It is not as concerned with functional correctness as the other tours (e.g., that the correct data is displayed on the screen). Rather, it is more concerned with the visual appearance of the GUI and whether it is correct. It focused on whether graphical elements display in the correct locations and without “glitches” (e.g., rendering errors, size or rotation issues). It also examines timing aspects of the GUI, such as how long it takes for a mouse cursor to move, text to update on the screen, for new screens to be drawn, etc. This tour can also look for typos in displayed text, or for usability issues (e.g., suggestions on how to make the GUI easier for new users to learn how to work with). Accessibility standards can be checked during this tour as well (e.g., color blindness, dyslexia, screen reader compatibility).</a:t>
            </a:r>
            <a:endParaRPr/>
          </a:p>
          <a:p>
            <a:pPr indent="0" lvl="0" marL="0" rtl="0" algn="l">
              <a:spcBef>
                <a:spcPts val="0"/>
              </a:spcBef>
              <a:spcAft>
                <a:spcPts val="0"/>
              </a:spcAft>
              <a:buNone/>
            </a:pPr>
            <a:r>
              <a:t/>
            </a:r>
            <a:endParaRPr/>
          </a:p>
        </p:txBody>
      </p:sp>
      <p:sp>
        <p:nvSpPr>
          <p:cNvPr id="277" name="Google Shape;277;gc177e58944_0_25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c177e58944_0_2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c177e58944_0_26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298450" lvl="0" marL="457200" rtl="0" algn="l">
              <a:lnSpc>
                <a:spcPct val="115000"/>
              </a:lnSpc>
              <a:spcBef>
                <a:spcPts val="0"/>
              </a:spcBef>
              <a:spcAft>
                <a:spcPts val="0"/>
              </a:spcAft>
              <a:buClr>
                <a:schemeClr val="dk1"/>
              </a:buClr>
              <a:buSzPts val="1100"/>
              <a:buAutoNum type="arabicPeriod"/>
            </a:pPr>
            <a:r>
              <a:rPr b="1" lang="sv-SE" sz="1100">
                <a:latin typeface="Arial"/>
                <a:ea typeface="Arial"/>
                <a:cs typeface="Arial"/>
                <a:sym typeface="Arial"/>
              </a:rPr>
              <a:t>For the banking website, you might examine:</a:t>
            </a:r>
            <a:endParaRPr b="1"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AutoNum type="alphaLcPeriod"/>
            </a:pPr>
            <a:r>
              <a:rPr b="1" lang="sv-SE" sz="1100">
                <a:latin typeface="Arial"/>
                <a:ea typeface="Arial"/>
                <a:cs typeface="Arial"/>
                <a:sym typeface="Arial"/>
              </a:rPr>
              <a:t>Click on a drop down menu and ensure that the menu displays quickly, that all required items are present and displayed correctly, and that the menu does not cause any graphical issues when it appears over other on-screen items.</a:t>
            </a:r>
            <a:endParaRPr b="1"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AutoNum type="alphaLcPeriod"/>
            </a:pPr>
            <a:r>
              <a:rPr b="1" lang="sv-SE" sz="1100">
                <a:latin typeface="Arial"/>
                <a:ea typeface="Arial"/>
                <a:cs typeface="Arial"/>
                <a:sym typeface="Arial"/>
              </a:rPr>
              <a:t>When an account is selected, ensure that account information is displayed on the screen, that it is displayed in the correct locations, and that this information is easy for a user to see if they are searching for it on the screen (e.g., that good font, color, and size choices are made). Check that screen readers can read this to a blind person.</a:t>
            </a:r>
            <a:endParaRPr b="1"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AutoNum type="alphaLcPeriod"/>
            </a:pPr>
            <a:r>
              <a:rPr b="1" lang="sv-SE" sz="1100">
                <a:latin typeface="Arial"/>
                <a:ea typeface="Arial"/>
                <a:cs typeface="Arial"/>
                <a:sym typeface="Arial"/>
              </a:rPr>
              <a:t>When the user goes to edit personal information, ensure that the existing information is displayed on the screen and that edited segments are refreshed and displayed to the user correctly. </a:t>
            </a:r>
            <a:endParaRPr/>
          </a:p>
        </p:txBody>
      </p:sp>
      <p:sp>
        <p:nvSpPr>
          <p:cNvPr id="285" name="Google Shape;285;gc177e58944_0_26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70025971e9_0_58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70025971e9_0_58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bold are most important. Anything from lectures, including the one with industrial experiences, are fair game - but assume that the bolded will be on there.</a:t>
            </a:r>
            <a:endParaRPr/>
          </a:p>
        </p:txBody>
      </p:sp>
      <p:sp>
        <p:nvSpPr>
          <p:cNvPr id="96" name="Google Shape;9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b8927645d4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b8927645d4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Let’s create some unit tests for our Account.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b8927645d4_0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b8927645d4_0_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don’t forget about error cases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b8927645d4_0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b8927645d4_0_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don’t forget about error cases</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c177e58944_0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c177e58944_0_6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15 minute break</a:t>
            </a:r>
            <a:endParaRPr/>
          </a:p>
        </p:txBody>
      </p:sp>
      <p:sp>
        <p:nvSpPr>
          <p:cNvPr id="333" name="Google Shape;333;gc177e58944_0_6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70025971e9_0_6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70025971e9_0_68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70025971e9_0_6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70025971e9_0_69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i="1" lang="sv-SE"/>
              <a:t>There are several reasons. The most obvious one being doing a poor job finding the black-box test cases. Since we assume we did a good job, this is not the case. We are missing requirements. The requirements document is incomplete and somewhere along the development of the software these missing requirements have been informally filled in by the development team, but the requirements were never added to the requirements document. Developing black-box tests from an incomplete specification to test a more complete implementation will naturally lead to poor coverage.  We have large amounts of dead or inactivated code. The software may have gone through several major changes and code needed for an earlier version is now not used. This code will not be covered. Also, debugging code deactivated through some global variable will not be covered. Furthermore, any malicious code may not get covered. There are many reasons why unneeded or undesirable code might make it into the software—this code is likely to not be covered with your black-box tests. 	There may be valid optimizations in the code. The programmers might have done some very smart things in terms of optimizing the code, but this leads to a potentially large code base that is only used in various special cases. For example, the programmer might have used some lookup tables for various trigonometric functions (implemented as a switch statement) instead of the built in trigonometric functions. With requirements-based testing you are unlikely to cover much of those switch statements. There may be support code that was not covered in the requirements (e.g., operating system or database interfacing, file I/O, user interface code).	</a:t>
            </a:r>
            <a:endParaRPr i="1"/>
          </a:p>
          <a:p>
            <a:pPr indent="0" lvl="0" marL="0" rtl="0" algn="l">
              <a:lnSpc>
                <a:spcPct val="115000"/>
              </a:lnSpc>
              <a:spcBef>
                <a:spcPts val="0"/>
              </a:spcBef>
              <a:spcAft>
                <a:spcPts val="0"/>
              </a:spcAft>
              <a:buNone/>
            </a:pPr>
            <a:r>
              <a:t/>
            </a:r>
            <a:endParaRPr i="1"/>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70025971e9_0_7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70025971e9_0_70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i="1" lang="sv-SE">
                <a:solidFill>
                  <a:schemeClr val="dk1"/>
                </a:solidFill>
              </a:rPr>
              <a:t>In general there will be optimizations, debug code, exception handling, etc. in the program that the black-box testing is quite unlikely to reveal. Thus it is highly unlikely that we will get close to 100% through black-box testing alone.  </a:t>
            </a:r>
            <a:endParaRPr i="1">
              <a:solidFill>
                <a:schemeClr val="dk1"/>
              </a:solidFill>
            </a:endParaRPr>
          </a:p>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70025971e9_0_70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70025971e9_0_70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i="1" lang="sv-SE"/>
              <a:t>The criterion may call for an impossible combination of conditions within a decision statement. You may have also performed defensive programming, resulting in error-handling code that cannot actually be triggered. In addition, there may be unreachable or unused code that cannot be called directly or reached through normal execution paths.</a:t>
            </a:r>
            <a:endParaRPr i="1"/>
          </a:p>
          <a:p>
            <a:pPr indent="0" lvl="0" marL="0" rtl="0" algn="l">
              <a:lnSpc>
                <a:spcPct val="115000"/>
              </a:lnSpc>
              <a:spcBef>
                <a:spcPts val="0"/>
              </a:spcBef>
              <a:spcAft>
                <a:spcPts val="0"/>
              </a:spcAft>
              <a:buNone/>
            </a:pPr>
            <a:r>
              <a:t/>
            </a:r>
            <a:endParaRPr i="1"/>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70025971e9_0_7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70025971e9_0_7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70025971e9_0_7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70025971e9_0_7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statement (discuss) - 2</a:t>
            </a:r>
            <a:endParaRPr>
              <a:solidFill>
                <a:schemeClr val="dk1"/>
              </a:solidFill>
            </a:endParaRPr>
          </a:p>
          <a:p>
            <a:pPr indent="0" lvl="0" marL="0" rtl="0" algn="l">
              <a:lnSpc>
                <a:spcPct val="120000"/>
              </a:lnSpc>
              <a:spcBef>
                <a:spcPts val="0"/>
              </a:spcBef>
              <a:spcAft>
                <a:spcPts val="0"/>
              </a:spcAft>
              <a:buNone/>
            </a:pPr>
            <a:r>
              <a:rPr lang="sv-SE">
                <a:solidFill>
                  <a:schemeClr val="dk1"/>
                </a:solidFill>
              </a:rPr>
              <a:t>branch (discuss) - 2 (one new) (TT,FF)</a:t>
            </a:r>
            <a:endParaRPr>
              <a:solidFill>
                <a:schemeClr val="dk1"/>
              </a:solidFill>
            </a:endParaRPr>
          </a:p>
          <a:p>
            <a:pPr indent="0" lvl="0" marL="0" rtl="0" algn="l">
              <a:lnSpc>
                <a:spcPct val="120000"/>
              </a:lnSpc>
              <a:spcBef>
                <a:spcPts val="0"/>
              </a:spcBef>
              <a:spcAft>
                <a:spcPts val="0"/>
              </a:spcAft>
              <a:buNone/>
            </a:pPr>
            <a:r>
              <a:rPr lang="sv-SE">
                <a:solidFill>
                  <a:schemeClr val="dk1"/>
                </a:solidFill>
              </a:rPr>
              <a:t>path ( discuss) - 4 tests (TT) (TF) (FT) (FF)</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177e5894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177e58944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15 minute break</a:t>
            </a:r>
            <a:endParaRPr/>
          </a:p>
        </p:txBody>
      </p:sp>
      <p:sp>
        <p:nvSpPr>
          <p:cNvPr id="107" name="Google Shape;107;gc177e58944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70025971e9_0_7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70025971e9_0_7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 and discuss)</a:t>
            </a:r>
            <a:endParaRPr>
              <a:solidFill>
                <a:schemeClr val="dk1"/>
              </a:solidFill>
            </a:endParaRPr>
          </a:p>
          <a:p>
            <a:pPr indent="0" lvl="0" marL="0" rtl="0" algn="l">
              <a:lnSpc>
                <a:spcPct val="120000"/>
              </a:lnSpc>
              <a:spcBef>
                <a:spcPts val="0"/>
              </a:spcBef>
              <a:spcAft>
                <a:spcPts val="0"/>
              </a:spcAft>
              <a:buNone/>
            </a:pPr>
            <a:r>
              <a:rPr lang="sv-SE">
                <a:solidFill>
                  <a:schemeClr val="dk1"/>
                </a:solidFill>
              </a:rPr>
              <a:t>Point is - this depends on your test inputs. You can pass in input that achieves coverage without triggering a fault. Those are two different things. Stronger coverage can help reveal faults, but does not ensure it.</a:t>
            </a:r>
            <a:endParaRPr>
              <a:solidFill>
                <a:schemeClr val="dk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70025971e9_0_7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70025971e9_0_79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t>The following function returns true if you can partition an array into one element and the rest, such that this element is equal to the product of all other elements excluding itself. For example: canPartition([2, 8, 4, 1]) returns true (8 = 2 * 4 * 1), canPartition([-1, -10, 1, -2, 20]) returns false., canPartition([-1, -20, 5, -1, -2, 2]) returns true (-20 = -1 * 5 * -1 * -2 * 2)</a:t>
            </a:r>
            <a:endParaRPr/>
          </a:p>
          <a:p>
            <a:pPr indent="0" lvl="0" marL="0" rtl="0" algn="l">
              <a:spcBef>
                <a:spcPts val="60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70025971e9_0_79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70025971e9_0_79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t/>
            </a: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70025971e9_0_8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70025971e9_0_80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solidFill>
                  <a:schemeClr val="dk1"/>
                </a:solidFill>
              </a:rPr>
              <a:t>Click 1, 2 go over</a:t>
            </a:r>
            <a:endParaRPr>
              <a:solidFill>
                <a:schemeClr val="dk1"/>
              </a:solidFill>
            </a:endParaRPr>
          </a:p>
          <a:p>
            <a:pPr indent="0" lvl="0" marL="0" rtl="0" algn="l">
              <a:spcBef>
                <a:spcPts val="600"/>
              </a:spcBef>
              <a:spcAft>
                <a:spcPts val="0"/>
              </a:spcAft>
              <a:buNone/>
            </a:pPr>
            <a:r>
              <a:rPr lang="sv-SE">
                <a:solidFill>
                  <a:schemeClr val="dk1"/>
                </a:solidFill>
              </a:rPr>
              <a:t>Click 3, 4 go over</a:t>
            </a:r>
            <a:endParaRPr>
              <a:solidFill>
                <a:schemeClr val="dk1"/>
              </a:solidFill>
            </a:endParaRPr>
          </a:p>
          <a:p>
            <a:pPr indent="0" lvl="0" marL="0" rtl="0" algn="l">
              <a:spcBef>
                <a:spcPts val="600"/>
              </a:spcBef>
              <a:spcAft>
                <a:spcPts val="0"/>
              </a:spcAft>
              <a:buNone/>
            </a:pPr>
            <a:r>
              <a:rPr lang="sv-SE">
                <a:solidFill>
                  <a:schemeClr val="dk1"/>
                </a:solidFill>
              </a:rPr>
              <a:t>Click 5, 6 go over</a:t>
            </a:r>
            <a:endParaRPr>
              <a:solidFill>
                <a:schemeClr val="dk1"/>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70025971e9_0_19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70025971e9_0_19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70025971e9_0_11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70025971e9_0_11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result will be the same</a:t>
            </a:r>
            <a:endParaRPr>
              <a:solidFill>
                <a:schemeClr val="dk1"/>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70025971e9_0_11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70025971e9_0_11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70025971e9_0_11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70025971e9_0_11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won’t compile</a:t>
            </a:r>
            <a:endParaRPr>
              <a:solidFill>
                <a:schemeClr val="dk1"/>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70025971e9_0_11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70025971e9_0_11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70025971e9_0_11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70025971e9_0_11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sv-SE" sz="1100">
                <a:latin typeface="Arial"/>
                <a:ea typeface="Arial"/>
                <a:cs typeface="Arial"/>
                <a:sym typeface="Arial"/>
              </a:rPr>
              <a:t>will almost always fail if method is called correctly (as long as end!=start).</a:t>
            </a:r>
            <a:endParaRPr b="1" sz="1100">
              <a:latin typeface="Arial"/>
              <a:ea typeface="Arial"/>
              <a:cs typeface="Arial"/>
              <a:sym typeface="Arial"/>
            </a:endParaRPr>
          </a:p>
          <a:p>
            <a:pPr indent="0" lvl="0" marL="0" rtl="0" algn="l">
              <a:lnSpc>
                <a:spcPct val="120000"/>
              </a:lnSpc>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70025971e9_0_9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0025971e9_0_9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70025971e9_0_11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70025971e9_0_11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sv-SE" sz="1100">
                <a:latin typeface="Arial"/>
                <a:ea typeface="Arial"/>
                <a:cs typeface="Arial"/>
                <a:sym typeface="Arial"/>
              </a:rPr>
              <a:t>Will not always fail. Requires input that triggers that specific else if, and may still return the right result as long as it doesn’t skip the correct entry.</a:t>
            </a:r>
            <a:endParaRPr b="1" sz="1100">
              <a:latin typeface="Arial"/>
              <a:ea typeface="Arial"/>
              <a:cs typeface="Arial"/>
              <a:sym typeface="Arial"/>
            </a:endParaRPr>
          </a:p>
          <a:p>
            <a:pPr indent="0" lvl="0" marL="0" rtl="0" algn="l">
              <a:lnSpc>
                <a:spcPct val="120000"/>
              </a:lnSpc>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70025971e9_0_2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70025971e9_0_2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70025971e9_0_2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70025971e9_0_2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sv-SE" sz="1100">
                <a:latin typeface="Arial"/>
                <a:ea typeface="Arial"/>
                <a:cs typeface="Arial"/>
                <a:sym typeface="Arial"/>
              </a:rPr>
              <a:t>This tells us that a property we expect to hold is not held by the model. This implies one of the following:</a:t>
            </a:r>
            <a:endParaRPr b="1"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sv-SE" sz="1100">
                <a:latin typeface="Arial"/>
                <a:ea typeface="Arial"/>
                <a:cs typeface="Arial"/>
                <a:sym typeface="Arial"/>
              </a:rPr>
              <a:t>There is an issue with the model. The model is made by interpreting the requirements, and there could be a mistake in the model (fault in the model code, bad assumptions, incorrect interpretation of requirements).</a:t>
            </a:r>
            <a:endParaRPr b="1"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sv-SE" sz="1100">
                <a:latin typeface="Arial"/>
                <a:ea typeface="Arial"/>
                <a:cs typeface="Arial"/>
                <a:sym typeface="Arial"/>
              </a:rPr>
              <a:t>There is an issue with the property. The property may not say what you intended it to say. It can be difficult to formulate a property in temporal logic.</a:t>
            </a:r>
            <a:endParaRPr b="1"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sv-SE" sz="1100">
                <a:latin typeface="Arial"/>
                <a:ea typeface="Arial"/>
                <a:cs typeface="Arial"/>
                <a:sym typeface="Arial"/>
              </a:rPr>
              <a:t>There is an issue with your requirements. The requirement may be incorrect, unclear, or incomplete.</a:t>
            </a:r>
            <a:endParaRPr b="1"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b="1"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sv-SE" sz="1100">
                <a:latin typeface="Arial"/>
                <a:ea typeface="Arial"/>
                <a:cs typeface="Arial"/>
                <a:sym typeface="Arial"/>
              </a:rPr>
              <a:t>The action you take depends on which of the above is true. You should look at each angle, and find the source of the problem. If the model is incorrect, you should locate and correct the fault. If the property is incorrect, it should be reformulated. If the requirement is incorrect, it should be reformulated - then the property must also be rewritten to match. Fixing the requirement may also require updating the model as well or updating related requirements. </a:t>
            </a:r>
            <a:endParaRPr b="1"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b="1"/>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70025971e9_0_3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70025971e9_0_3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70025971e9_0_3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70025971e9_0_3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(2nd click) </a:t>
            </a:r>
            <a:r>
              <a:rPr b="1" lang="sv-SE"/>
              <a:t>AG (pedestrian_light = walk -&gt; traffic_light != green)</a:t>
            </a:r>
            <a:br>
              <a:rPr b="1" lang="sv-SE"/>
            </a:br>
            <a:r>
              <a:rPr b="1" lang="sv-SE"/>
              <a:t>The pedestrian light cannot indicate that I should walk when the traffic light is green. This is a safety property. We are saying that something should NEVER happen. </a:t>
            </a:r>
            <a:endParaRPr>
              <a:solidFill>
                <a:schemeClr val="dk1"/>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70025971e9_0_11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70025971e9_0_118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(2nd click) </a:t>
            </a:r>
            <a:r>
              <a:rPr b="1" lang="sv-SE"/>
              <a:t>G (traffic_light = RED &amp; button = RESET -&gt; F (traffic_light = green))</a:t>
            </a:r>
            <a:br>
              <a:rPr b="1" lang="sv-SE"/>
            </a:br>
            <a:r>
              <a:rPr b="1" lang="sv-SE"/>
              <a:t>If the light is red, and the button is reset, then eventually, the light will turn green. This is a liveness property, as we assert that something will eventually happen.</a:t>
            </a:r>
            <a:endParaRPr/>
          </a:p>
          <a:p>
            <a:pPr indent="0" lvl="0" marL="0" rtl="0" algn="l">
              <a:lnSpc>
                <a:spcPct val="120000"/>
              </a:lnSpc>
              <a:spcBef>
                <a:spcPts val="0"/>
              </a:spcBef>
              <a:spcAft>
                <a:spcPts val="0"/>
              </a:spcAft>
              <a:buNone/>
            </a:pPr>
            <a:r>
              <a:t/>
            </a:r>
            <a:endParaRPr b="1"/>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70025971e9_0_119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70025971e9_0_119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(2nd click)</a:t>
            </a:r>
            <a:r>
              <a:rPr b="1" lang="sv-SE"/>
              <a:t>First, we should formulate the property in a temporal logic, than translate into a trap property:</a:t>
            </a:r>
            <a:br>
              <a:rPr b="1" lang="sv-SE"/>
            </a:br>
            <a:r>
              <a:rPr b="1" lang="sv-SE"/>
              <a:t>G (button = SET -&gt; F (pedestrian_light = WALK)) This states that, no matter what happens, if the button is pressed, then eventually the pedestrian light will signal that I can cross the street. This is a liveness property. </a:t>
            </a:r>
            <a:endParaRPr b="1"/>
          </a:p>
          <a:p>
            <a:pPr indent="0" lvl="0" marL="0" rtl="0" algn="l">
              <a:lnSpc>
                <a:spcPct val="120000"/>
              </a:lnSpc>
              <a:spcBef>
                <a:spcPts val="0"/>
              </a:spcBef>
              <a:spcAft>
                <a:spcPts val="0"/>
              </a:spcAft>
              <a:buNone/>
            </a:pPr>
            <a:r>
              <a:rPr b="1" lang="sv-SE"/>
              <a:t>(3rd click) A trap property takes a property we know to be true (like this), then negates it. By negating it, we assert that this property is NOT true. The negated form is:</a:t>
            </a:r>
            <a:br>
              <a:rPr b="1" lang="sv-SE"/>
            </a:br>
            <a:r>
              <a:rPr b="1" lang="sv-SE"/>
              <a:t>G !(button = SET -&gt; F (pedestrian_light = walk)) Because it is actually true, the model checker gives us a counter-example showing one concrete scenario where the property is true. This is a test case we can use to test our real program.</a:t>
            </a:r>
            <a:endParaRPr b="1"/>
          </a:p>
          <a:p>
            <a:pPr indent="0" lvl="0" marL="0" rtl="0" algn="l">
              <a:lnSpc>
                <a:spcPct val="120000"/>
              </a:lnSpc>
              <a:spcBef>
                <a:spcPts val="0"/>
              </a:spcBef>
              <a:spcAft>
                <a:spcPts val="0"/>
              </a:spcAft>
              <a:buNone/>
            </a:pPr>
            <a:br>
              <a:rPr b="1" lang="sv-SE"/>
            </a:br>
            <a:endParaRPr/>
          </a:p>
          <a:p>
            <a:pPr indent="0" lvl="0" marL="0" rtl="0" algn="l">
              <a:lnSpc>
                <a:spcPct val="120000"/>
              </a:lnSpc>
              <a:spcBef>
                <a:spcPts val="0"/>
              </a:spcBef>
              <a:spcAft>
                <a:spcPts val="0"/>
              </a:spcAft>
              <a:buNone/>
            </a:pPr>
            <a:r>
              <a:t/>
            </a:r>
            <a:endParaRPr/>
          </a:p>
          <a:p>
            <a:pPr indent="0" lvl="0" marL="0" rtl="0" algn="l">
              <a:lnSpc>
                <a:spcPct val="120000"/>
              </a:lnSpc>
              <a:spcBef>
                <a:spcPts val="0"/>
              </a:spcBef>
              <a:spcAft>
                <a:spcPts val="0"/>
              </a:spcAft>
              <a:buNone/>
            </a:pPr>
            <a:r>
              <a:t/>
            </a:r>
            <a:endParaRPr b="1"/>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70025971e9_0_5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70025971e9_0_50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note that practice exam was heavy on this because it’s the last topic and a harder topic, but real exam will not have two seperate questions on temporal logic - just one</a:t>
            </a:r>
            <a:endParaRPr>
              <a:solidFill>
                <a:schemeClr val="dk1"/>
              </a:solidFil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70025971e9_0_12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70025971e9_0_12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70025971e9_0_12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70025971e9_0_12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70025971e9_0_9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0025971e9_0_9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70025971e9_0_12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70025971e9_0_12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70025971e9_0_12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70025971e9_0_12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70025971e9_0_12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70025971e9_0_12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70025971e9_0_59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70025971e9_0_59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9" name="Google Shape;60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70025971e9_0_9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0025971e9_0_9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70025971e9_0_9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0025971e9_0_9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70025971e9_0_99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0025971e9_0_99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76" name="Shape 76"/>
        <p:cNvGrpSpPr/>
        <p:nvPr/>
      </p:nvGrpSpPr>
      <p:grpSpPr>
        <a:xfrm>
          <a:off x="0" y="0"/>
          <a:ext cx="0" cy="0"/>
          <a:chOff x="0" y="0"/>
          <a:chExt cx="0" cy="0"/>
        </a:xfrm>
      </p:grpSpPr>
      <p:sp>
        <p:nvSpPr>
          <p:cNvPr id="77" name="Google Shape;77;p12"/>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sta bilden">
  <p:cSld name="Sista bilden">
    <p:spTree>
      <p:nvGrpSpPr>
        <p:cNvPr id="80" name="Shape 8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0"/>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65" name="Google Shape;65;p10"/>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66" name="Google Shape;66;p10"/>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7" name="Google Shape;67;p10"/>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8" name="Google Shape;68;p10"/>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9" name="Shape 69"/>
        <p:cNvGrpSpPr/>
        <p:nvPr/>
      </p:nvGrpSpPr>
      <p:grpSpPr>
        <a:xfrm>
          <a:off x="0" y="0"/>
          <a:ext cx="0" cy="0"/>
          <a:chOff x="0" y="0"/>
          <a:chExt cx="0" cy="0"/>
        </a:xfrm>
      </p:grpSpPr>
      <p:sp>
        <p:nvSpPr>
          <p:cNvPr id="70" name="Google Shape;70;p11"/>
          <p:cNvSpPr/>
          <p:nvPr/>
        </p:nvSpPr>
        <p:spPr>
          <a:xfrm>
            <a:off x="0" y="0"/>
            <a:ext cx="9144000" cy="114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71" name="Google Shape;71;p11"/>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72" name="Google Shape;72;p1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3" name="Google Shape;73;p11"/>
          <p:cNvSpPr txBox="1"/>
          <p:nvPr>
            <p:ph idx="1" type="body"/>
          </p:nvPr>
        </p:nvSpPr>
        <p:spPr>
          <a:xfrm>
            <a:off x="457200"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4" name="Google Shape;74;p11"/>
          <p:cNvSpPr txBox="1"/>
          <p:nvPr>
            <p:ph idx="2"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5" name="Google Shape;75;p1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1.xml"/><Relationship Id="rId3"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 name="Shape 78"/>
        <p:cNvGrpSpPr/>
        <p:nvPr/>
      </p:nvGrpSpPr>
      <p:grpSpPr>
        <a:xfrm>
          <a:off x="0" y="0"/>
          <a:ext cx="0" cy="0"/>
          <a:chOff x="0" y="0"/>
          <a:chExt cx="0" cy="0"/>
        </a:xfrm>
      </p:grpSpPr>
      <p:pic>
        <p:nvPicPr>
          <p:cNvPr id="79" name="Google Shape;79;p13"/>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Lecture 16: </a:t>
            </a:r>
            <a:endParaRPr sz="3000"/>
          </a:p>
          <a:p>
            <a:pPr indent="0" lvl="0" marL="0" rtl="0" algn="l">
              <a:spcBef>
                <a:spcPts val="0"/>
              </a:spcBef>
              <a:spcAft>
                <a:spcPts val="0"/>
              </a:spcAft>
              <a:buClr>
                <a:schemeClr val="lt1"/>
              </a:buClr>
              <a:buSzPts val="4000"/>
              <a:buNone/>
            </a:pPr>
            <a:r>
              <a:rPr lang="sv-SE" sz="3000"/>
              <a:t>Course Summary and Review</a:t>
            </a:r>
            <a:endParaRPr/>
          </a:p>
        </p:txBody>
      </p:sp>
      <p:sp>
        <p:nvSpPr>
          <p:cNvPr id="86" name="Google Shape;86;p15"/>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DIT636/DAT560 - March 12, 2025</a:t>
            </a:r>
            <a:endParaRPr/>
          </a:p>
          <a:p>
            <a:pPr indent="0" lvl="0" marL="0" rtl="0" algn="l">
              <a:lnSpc>
                <a:spcPct val="90000"/>
              </a:lnSpc>
              <a:spcBef>
                <a:spcPts val="0"/>
              </a:spcBef>
              <a:spcAft>
                <a:spcPts val="0"/>
              </a:spcAft>
              <a:buClr>
                <a:schemeClr val="lt1"/>
              </a:buClr>
              <a:buSzPts val="1800"/>
              <a:buFont typeface="Arial"/>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2</a:t>
            </a:r>
            <a:endParaRPr/>
          </a:p>
        </p:txBody>
      </p:sp>
      <p:sp>
        <p:nvSpPr>
          <p:cNvPr id="151" name="Google Shape;151;p2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Consider the software for air-traffic control at an airport.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sv-SE"/>
              <a:t>Identify one performance and one availability requirement that you think would be necessary for this software and develop a quality scenario for each.</a:t>
            </a:r>
            <a:endParaRPr/>
          </a:p>
        </p:txBody>
      </p:sp>
      <p:sp>
        <p:nvSpPr>
          <p:cNvPr id="152" name="Google Shape;152;p2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2</a:t>
            </a:r>
            <a:endParaRPr/>
          </a:p>
        </p:txBody>
      </p:sp>
      <p:sp>
        <p:nvSpPr>
          <p:cNvPr id="158" name="Google Shape;158;p2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sz="1500">
                <a:solidFill>
                  <a:schemeClr val="accent3"/>
                </a:solidFill>
              </a:rPr>
              <a:t>Performance Requirement:</a:t>
            </a:r>
            <a:r>
              <a:rPr lang="sv-SE" sz="1500"/>
              <a:t> Under normal load (&lt; 500 aircraft), displayed aircraft positions shall be updated on a user’s display in under 55 ms.</a:t>
            </a:r>
            <a:br>
              <a:rPr lang="sv-SE" sz="1500"/>
            </a:br>
            <a:br>
              <a:rPr lang="sv-SE" sz="1500"/>
            </a:br>
            <a:r>
              <a:rPr b="1" lang="sv-SE" sz="1500">
                <a:solidFill>
                  <a:schemeClr val="accent3"/>
                </a:solidFill>
              </a:rPr>
              <a:t>Performance Scenario:</a:t>
            </a:r>
            <a:endParaRPr sz="1500">
              <a:solidFill>
                <a:schemeClr val="accent3"/>
              </a:solidFill>
            </a:endParaRPr>
          </a:p>
          <a:p>
            <a:pPr indent="-323850" lvl="0" marL="457200" rtl="0" algn="l">
              <a:spcBef>
                <a:spcPts val="1000"/>
              </a:spcBef>
              <a:spcAft>
                <a:spcPts val="0"/>
              </a:spcAft>
              <a:buSzPts val="1500"/>
              <a:buChar char="•"/>
            </a:pPr>
            <a:r>
              <a:rPr b="1" lang="sv-SE" sz="1500">
                <a:solidFill>
                  <a:schemeClr val="accent3"/>
                </a:solidFill>
              </a:rPr>
              <a:t>Overview:</a:t>
            </a:r>
            <a:r>
              <a:rPr lang="sv-SE" sz="1500"/>
              <a:t> Check system responsiveness for displaying aircraft positions</a:t>
            </a:r>
            <a:endParaRPr sz="1500"/>
          </a:p>
          <a:p>
            <a:pPr indent="-323850" lvl="0" marL="457200" rtl="0" algn="l">
              <a:spcBef>
                <a:spcPts val="1000"/>
              </a:spcBef>
              <a:spcAft>
                <a:spcPts val="0"/>
              </a:spcAft>
              <a:buSzPts val="1500"/>
              <a:buChar char="•"/>
            </a:pPr>
            <a:r>
              <a:rPr b="1" lang="sv-SE" sz="1500">
                <a:solidFill>
                  <a:schemeClr val="accent3"/>
                </a:solidFill>
              </a:rPr>
              <a:t>System state:</a:t>
            </a:r>
            <a:r>
              <a:rPr b="1" lang="sv-SE" sz="1500"/>
              <a:t> </a:t>
            </a:r>
            <a:r>
              <a:rPr lang="sv-SE" sz="1500"/>
              <a:t>Deployment environment working correctly with less than 500 tracked aircraft.</a:t>
            </a:r>
            <a:endParaRPr sz="1500"/>
          </a:p>
          <a:p>
            <a:pPr indent="-323850" lvl="0" marL="457200" rtl="0" algn="l">
              <a:spcBef>
                <a:spcPts val="1000"/>
              </a:spcBef>
              <a:spcAft>
                <a:spcPts val="0"/>
              </a:spcAft>
              <a:buSzPts val="1500"/>
              <a:buChar char="•"/>
            </a:pPr>
            <a:r>
              <a:rPr b="1" lang="sv-SE" sz="1500">
                <a:solidFill>
                  <a:schemeClr val="accent3"/>
                </a:solidFill>
              </a:rPr>
              <a:t>Environment state:</a:t>
            </a:r>
            <a:r>
              <a:rPr lang="sv-SE" sz="1500"/>
              <a:t> All aircraft tracking hardware is functional.</a:t>
            </a:r>
            <a:endParaRPr sz="1500"/>
          </a:p>
          <a:p>
            <a:pPr indent="-323850" lvl="0" marL="457200" rtl="0" algn="l">
              <a:spcBef>
                <a:spcPts val="1000"/>
              </a:spcBef>
              <a:spcAft>
                <a:spcPts val="0"/>
              </a:spcAft>
              <a:buSzPts val="1500"/>
              <a:buChar char="•"/>
            </a:pPr>
            <a:r>
              <a:rPr b="1" lang="sv-SE" sz="1500">
                <a:solidFill>
                  <a:schemeClr val="accent3"/>
                </a:solidFill>
              </a:rPr>
              <a:t>External stimulus:</a:t>
            </a:r>
            <a:r>
              <a:rPr lang="sv-SE" sz="1500"/>
              <a:t> 50 Hz update of ATC system.</a:t>
            </a:r>
            <a:endParaRPr sz="1500"/>
          </a:p>
          <a:p>
            <a:pPr indent="-323850" lvl="0" marL="457200" rtl="0" algn="l">
              <a:spcBef>
                <a:spcPts val="1000"/>
              </a:spcBef>
              <a:spcAft>
                <a:spcPts val="0"/>
              </a:spcAft>
              <a:buSzPts val="1500"/>
              <a:buChar char="•"/>
            </a:pPr>
            <a:r>
              <a:rPr b="1" lang="sv-SE" sz="1500">
                <a:solidFill>
                  <a:schemeClr val="accent3"/>
                </a:solidFill>
              </a:rPr>
              <a:t>System response:</a:t>
            </a:r>
            <a:r>
              <a:rPr lang="sv-SE" sz="1500"/>
              <a:t> radar/sensor values are computed, new position is displayed to the air traffic controller with maximum error of 5 meters.</a:t>
            </a:r>
            <a:endParaRPr sz="1500"/>
          </a:p>
          <a:p>
            <a:pPr indent="-323850" lvl="0" marL="457200" rtl="0" algn="l">
              <a:spcBef>
                <a:spcPts val="1000"/>
              </a:spcBef>
              <a:spcAft>
                <a:spcPts val="0"/>
              </a:spcAft>
              <a:buSzPts val="1500"/>
              <a:buChar char="•"/>
            </a:pPr>
            <a:r>
              <a:rPr b="1" lang="sv-SE" sz="1500">
                <a:solidFill>
                  <a:schemeClr val="accent3"/>
                </a:solidFill>
              </a:rPr>
              <a:t>Response measure:</a:t>
            </a:r>
            <a:r>
              <a:rPr lang="sv-SE" sz="1500"/>
              <a:t> </a:t>
            </a:r>
            <a:r>
              <a:rPr lang="sv-SE" sz="1500"/>
              <a:t>Fusion and display process completes in less than 45 ms 95% of the time, and in less than 50 ms 99% of the time. There is an absolute deadline of 55 ms.</a:t>
            </a:r>
            <a:endParaRPr sz="1500"/>
          </a:p>
        </p:txBody>
      </p:sp>
      <p:sp>
        <p:nvSpPr>
          <p:cNvPr id="159" name="Google Shape;159;p2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2</a:t>
            </a:r>
            <a:endParaRPr/>
          </a:p>
        </p:txBody>
      </p:sp>
      <p:sp>
        <p:nvSpPr>
          <p:cNvPr id="165" name="Google Shape;165;p2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sz="1500">
                <a:solidFill>
                  <a:schemeClr val="accent3"/>
                </a:solidFill>
              </a:rPr>
              <a:t>Availability Requirement:</a:t>
            </a:r>
            <a:r>
              <a:rPr lang="sv-SE" sz="1500"/>
              <a:t> The system shall be able to tolerate the failure of any single server host, graphics card, display or network link.</a:t>
            </a:r>
            <a:br>
              <a:rPr lang="sv-SE" sz="1500"/>
            </a:br>
            <a:br>
              <a:rPr lang="sv-SE" sz="1500"/>
            </a:br>
            <a:r>
              <a:rPr b="1" lang="sv-SE" sz="1500">
                <a:solidFill>
                  <a:schemeClr val="accent3"/>
                </a:solidFill>
              </a:rPr>
              <a:t>Availability Scenario:</a:t>
            </a:r>
            <a:endParaRPr sz="1500">
              <a:solidFill>
                <a:schemeClr val="accent3"/>
              </a:solidFill>
            </a:endParaRPr>
          </a:p>
          <a:p>
            <a:pPr indent="-323850" lvl="0" marL="457200" rtl="0" algn="l">
              <a:spcBef>
                <a:spcPts val="1000"/>
              </a:spcBef>
              <a:spcAft>
                <a:spcPts val="0"/>
              </a:spcAft>
              <a:buSzPts val="1500"/>
              <a:buChar char="•"/>
            </a:pPr>
            <a:r>
              <a:rPr lang="sv-SE" sz="1500"/>
              <a:t>Overview: One of the monitor display cards fails during transmission of a screen refresh.</a:t>
            </a:r>
            <a:endParaRPr sz="1500"/>
          </a:p>
          <a:p>
            <a:pPr indent="-323850" lvl="0" marL="457200" rtl="0" algn="l">
              <a:spcBef>
                <a:spcPts val="1000"/>
              </a:spcBef>
              <a:spcAft>
                <a:spcPts val="0"/>
              </a:spcAft>
              <a:buSzPts val="1500"/>
              <a:buChar char="•"/>
            </a:pPr>
            <a:r>
              <a:rPr lang="sv-SE" sz="1500"/>
              <a:t>System State: </a:t>
            </a:r>
            <a:r>
              <a:rPr lang="sv-SE" sz="1500"/>
              <a:t>System is working correctly under normal load with no failures. </a:t>
            </a:r>
            <a:endParaRPr sz="1500"/>
          </a:p>
          <a:p>
            <a:pPr indent="-323850" lvl="0" marL="457200" rtl="0" algn="l">
              <a:spcBef>
                <a:spcPts val="1000"/>
              </a:spcBef>
              <a:spcAft>
                <a:spcPts val="0"/>
              </a:spcAft>
              <a:buSzPts val="1500"/>
              <a:buChar char="•"/>
            </a:pPr>
            <a:r>
              <a:rPr lang="sv-SE" sz="1500"/>
              <a:t>Environment state: No relevant environment factors.</a:t>
            </a:r>
            <a:endParaRPr sz="1500"/>
          </a:p>
          <a:p>
            <a:pPr indent="-323850" lvl="0" marL="457200" rtl="0" algn="l">
              <a:spcBef>
                <a:spcPts val="1000"/>
              </a:spcBef>
              <a:spcAft>
                <a:spcPts val="0"/>
              </a:spcAft>
              <a:buSzPts val="1500"/>
              <a:buChar char="•"/>
            </a:pPr>
            <a:r>
              <a:rPr lang="sv-SE" sz="1500"/>
              <a:t>External stimulus: A display card fails.</a:t>
            </a:r>
            <a:endParaRPr sz="1500"/>
          </a:p>
          <a:p>
            <a:pPr indent="-323850" lvl="0" marL="457200" rtl="0" algn="l">
              <a:spcBef>
                <a:spcPts val="1000"/>
              </a:spcBef>
              <a:spcAft>
                <a:spcPts val="0"/>
              </a:spcAft>
              <a:buSzPts val="1500"/>
              <a:buChar char="•"/>
            </a:pPr>
            <a:r>
              <a:rPr lang="sv-SE" sz="1500"/>
              <a:t>Required system response: failure detected within 10 ms and display information routed through redundant graphics card with no user-discernable change to display. Graphics card failure will be displayed as error message at bottom right hand of ATC display.</a:t>
            </a:r>
            <a:endParaRPr sz="1500"/>
          </a:p>
          <a:p>
            <a:pPr indent="-323850" lvl="0" marL="457200" rtl="0" algn="l">
              <a:spcBef>
                <a:spcPts val="1000"/>
              </a:spcBef>
              <a:spcAft>
                <a:spcPts val="0"/>
              </a:spcAft>
              <a:buSzPts val="1500"/>
              <a:buChar char="•"/>
            </a:pPr>
            <a:r>
              <a:rPr lang="sv-SE" sz="1500"/>
              <a:t>Response measure: no loss in continuity of visual display and failover with visual warning completes within 1 s.</a:t>
            </a:r>
            <a:br>
              <a:rPr lang="sv-SE" sz="1500"/>
            </a:br>
            <a:endParaRPr sz="1500"/>
          </a:p>
        </p:txBody>
      </p:sp>
      <p:sp>
        <p:nvSpPr>
          <p:cNvPr id="166" name="Google Shape;166;p2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3</a:t>
            </a:r>
            <a:endParaRPr/>
          </a:p>
        </p:txBody>
      </p:sp>
      <p:sp>
        <p:nvSpPr>
          <p:cNvPr id="172" name="Google Shape;172;p2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800"/>
              <a:t>You are building a web store that you feel will unseat Amazon as the king of online shops. Your marketing department has come back with figures stating that - to accomplish your goal - your shop will need an </a:t>
            </a:r>
            <a:r>
              <a:rPr b="1" lang="sv-SE" sz="1800"/>
              <a:t>availability</a:t>
            </a:r>
            <a:r>
              <a:rPr lang="sv-SE" sz="1800"/>
              <a:t> of at least 99%, a </a:t>
            </a:r>
            <a:r>
              <a:rPr b="1" lang="sv-SE" sz="1800"/>
              <a:t>probability of failure on demand </a:t>
            </a:r>
            <a:r>
              <a:rPr lang="sv-SE" sz="1800"/>
              <a:t>of less than 0.1, and a</a:t>
            </a:r>
            <a:r>
              <a:rPr b="1" lang="sv-SE" sz="1800"/>
              <a:t> rate of fault occurrence</a:t>
            </a:r>
            <a:r>
              <a:rPr lang="sv-SE" sz="1800"/>
              <a:t> of less than 2 failures per 8-hour work period.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sv-SE" sz="1800"/>
              <a:t>You have recently finished a testing period of one week (seven full 24-hour days). During this time, 972 requests were served to the page. The product failed a total of 64 times. 37 of those resulted in a system crash, while the remaining 27 resulted in incorrect shopping cart totals. When the system crashes, it takes 2 minutes to restart it. </a:t>
            </a:r>
            <a:endParaRPr sz="1800"/>
          </a:p>
        </p:txBody>
      </p:sp>
      <p:sp>
        <p:nvSpPr>
          <p:cNvPr id="173" name="Google Shape;173;p2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3</a:t>
            </a:r>
            <a:endParaRPr/>
          </a:p>
        </p:txBody>
      </p:sp>
      <p:sp>
        <p:nvSpPr>
          <p:cNvPr id="179" name="Google Shape;179;p28"/>
          <p:cNvSpPr txBox="1"/>
          <p:nvPr>
            <p:ph idx="1" type="body"/>
          </p:nvPr>
        </p:nvSpPr>
        <p:spPr>
          <a:xfrm>
            <a:off x="468895" y="1282400"/>
            <a:ext cx="42234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800"/>
              <a:t>Want: </a:t>
            </a:r>
            <a:r>
              <a:rPr b="1" lang="sv-SE" sz="1800">
                <a:solidFill>
                  <a:schemeClr val="accent3"/>
                </a:solidFill>
              </a:rPr>
              <a:t>availability</a:t>
            </a:r>
            <a:r>
              <a:rPr lang="sv-SE" sz="1800"/>
              <a:t> of at least 99%, a </a:t>
            </a:r>
            <a:r>
              <a:rPr b="1" lang="sv-SE" sz="1800">
                <a:solidFill>
                  <a:schemeClr val="accent3"/>
                </a:solidFill>
              </a:rPr>
              <a:t>probability of failure on demand</a:t>
            </a:r>
            <a:r>
              <a:rPr b="1" lang="sv-SE" sz="1800"/>
              <a:t> </a:t>
            </a:r>
            <a:r>
              <a:rPr lang="sv-SE" sz="1800"/>
              <a:t>of less than 0.1, and a</a:t>
            </a:r>
            <a:r>
              <a:rPr b="1" lang="sv-SE" sz="1800"/>
              <a:t> </a:t>
            </a:r>
            <a:r>
              <a:rPr b="1" lang="sv-SE" sz="1800">
                <a:solidFill>
                  <a:schemeClr val="accent3"/>
                </a:solidFill>
              </a:rPr>
              <a:t>rate of fault occurrence</a:t>
            </a:r>
            <a:r>
              <a:rPr lang="sv-SE" sz="1800"/>
              <a:t> of less than 2 failures per 8-hour work period.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sv-SE" sz="1800"/>
              <a:t>Currently: 972 requests. The product failed a total of 64 times (37 crashes, 27 incorrect computations). It takes 2 minutes to restart. </a:t>
            </a:r>
            <a:endParaRPr sz="1800"/>
          </a:p>
        </p:txBody>
      </p:sp>
      <p:sp>
        <p:nvSpPr>
          <p:cNvPr id="180" name="Google Shape;180;p2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181" name="Google Shape;181;p28"/>
          <p:cNvSpPr txBox="1"/>
          <p:nvPr>
            <p:ph idx="1"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p>
            <a:pPr indent="-381000" lvl="0" marL="457200" rtl="0" algn="l">
              <a:lnSpc>
                <a:spcPct val="115000"/>
              </a:lnSpc>
              <a:spcBef>
                <a:spcPts val="0"/>
              </a:spcBef>
              <a:spcAft>
                <a:spcPts val="0"/>
              </a:spcAft>
              <a:buClr>
                <a:schemeClr val="dk1"/>
              </a:buClr>
              <a:buSzPts val="2400"/>
              <a:buChar char="●"/>
            </a:pPr>
            <a:r>
              <a:rPr lang="sv-SE" sz="2400">
                <a:solidFill>
                  <a:schemeClr val="dk1"/>
                </a:solidFill>
              </a:rPr>
              <a:t>What is the rate of fault occurrence?</a:t>
            </a:r>
            <a:endParaRPr sz="24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3</a:t>
            </a:r>
            <a:endParaRPr/>
          </a:p>
        </p:txBody>
      </p:sp>
      <p:sp>
        <p:nvSpPr>
          <p:cNvPr id="187" name="Google Shape;187;p29"/>
          <p:cNvSpPr txBox="1"/>
          <p:nvPr>
            <p:ph idx="1" type="body"/>
          </p:nvPr>
        </p:nvSpPr>
        <p:spPr>
          <a:xfrm>
            <a:off x="468895" y="1282400"/>
            <a:ext cx="42234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800"/>
              <a:t>Want: </a:t>
            </a:r>
            <a:r>
              <a:rPr b="1" lang="sv-SE" sz="1800">
                <a:solidFill>
                  <a:schemeClr val="accent3"/>
                </a:solidFill>
              </a:rPr>
              <a:t>availability</a:t>
            </a:r>
            <a:r>
              <a:rPr lang="sv-SE" sz="1800"/>
              <a:t> of at least 99%, a </a:t>
            </a:r>
            <a:r>
              <a:rPr b="1" lang="sv-SE" sz="1800">
                <a:solidFill>
                  <a:schemeClr val="accent3"/>
                </a:solidFill>
              </a:rPr>
              <a:t>probability of failure on demand</a:t>
            </a:r>
            <a:r>
              <a:rPr b="1" lang="sv-SE" sz="1800"/>
              <a:t> </a:t>
            </a:r>
            <a:r>
              <a:rPr lang="sv-SE" sz="1800"/>
              <a:t>of less than 0.1, and a</a:t>
            </a:r>
            <a:r>
              <a:rPr b="1" lang="sv-SE" sz="1800"/>
              <a:t> </a:t>
            </a:r>
            <a:r>
              <a:rPr b="1" lang="sv-SE" sz="1800">
                <a:solidFill>
                  <a:schemeClr val="accent3"/>
                </a:solidFill>
              </a:rPr>
              <a:t>rate of fault occurrence</a:t>
            </a:r>
            <a:r>
              <a:rPr lang="sv-SE" sz="1800"/>
              <a:t> of less than 2 failures per 8-hour work period.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sv-SE" sz="1800"/>
              <a:t>Currently: 972 requests. The product failed a total of 64 times (37 crashes, 27 incorrect computations). It takes 2 minutes to restart. </a:t>
            </a:r>
            <a:endParaRPr sz="1800"/>
          </a:p>
        </p:txBody>
      </p:sp>
      <p:sp>
        <p:nvSpPr>
          <p:cNvPr id="188" name="Google Shape;188;p2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189" name="Google Shape;189;p29"/>
          <p:cNvSpPr txBox="1"/>
          <p:nvPr>
            <p:ph idx="1"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p>
            <a:pPr indent="-381000" lvl="0" marL="457200" rtl="0" algn="l">
              <a:lnSpc>
                <a:spcPct val="115000"/>
              </a:lnSpc>
              <a:spcBef>
                <a:spcPts val="0"/>
              </a:spcBef>
              <a:spcAft>
                <a:spcPts val="0"/>
              </a:spcAft>
              <a:buClr>
                <a:schemeClr val="dk1"/>
              </a:buClr>
              <a:buSzPts val="2400"/>
              <a:buChar char="●"/>
            </a:pPr>
            <a:r>
              <a:rPr lang="sv-SE" sz="2400">
                <a:solidFill>
                  <a:schemeClr val="dk1"/>
                </a:solidFill>
              </a:rPr>
              <a:t>What is the rate of fault occurrence?</a:t>
            </a:r>
            <a:endParaRPr sz="2400">
              <a:solidFill>
                <a:schemeClr val="dk1"/>
              </a:solidFill>
            </a:endParaRPr>
          </a:p>
          <a:p>
            <a:pPr indent="-381000" lvl="0" marL="457200" rtl="0" algn="l">
              <a:lnSpc>
                <a:spcPct val="115000"/>
              </a:lnSpc>
              <a:spcBef>
                <a:spcPts val="0"/>
              </a:spcBef>
              <a:spcAft>
                <a:spcPts val="0"/>
              </a:spcAft>
              <a:buClr>
                <a:schemeClr val="dk1"/>
              </a:buClr>
              <a:buSzPts val="2400"/>
              <a:buChar char="●"/>
            </a:pPr>
            <a:r>
              <a:rPr b="1" lang="sv-SE" sz="2400">
                <a:solidFill>
                  <a:schemeClr val="dk1"/>
                </a:solidFill>
              </a:rPr>
              <a:t>64/168 hours = 0.38/hour = </a:t>
            </a:r>
            <a:br>
              <a:rPr b="1" lang="sv-SE" sz="2400">
                <a:solidFill>
                  <a:schemeClr val="dk1"/>
                </a:solidFill>
              </a:rPr>
            </a:br>
            <a:r>
              <a:rPr b="1" lang="sv-SE" sz="2400">
                <a:solidFill>
                  <a:schemeClr val="accent3"/>
                </a:solidFill>
              </a:rPr>
              <a:t>3.04/8 hour work day</a:t>
            </a:r>
            <a:endParaRPr b="1" sz="2400">
              <a:solidFill>
                <a:schemeClr val="accent3"/>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3</a:t>
            </a:r>
            <a:endParaRPr/>
          </a:p>
        </p:txBody>
      </p:sp>
      <p:sp>
        <p:nvSpPr>
          <p:cNvPr id="195" name="Google Shape;195;p30"/>
          <p:cNvSpPr txBox="1"/>
          <p:nvPr>
            <p:ph idx="1" type="body"/>
          </p:nvPr>
        </p:nvSpPr>
        <p:spPr>
          <a:xfrm>
            <a:off x="468895" y="1282400"/>
            <a:ext cx="42234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800"/>
              <a:t>Want: </a:t>
            </a:r>
            <a:r>
              <a:rPr b="1" lang="sv-SE" sz="1800">
                <a:solidFill>
                  <a:schemeClr val="accent3"/>
                </a:solidFill>
              </a:rPr>
              <a:t>availability</a:t>
            </a:r>
            <a:r>
              <a:rPr lang="sv-SE" sz="1800"/>
              <a:t> of at least 99%, a </a:t>
            </a:r>
            <a:r>
              <a:rPr b="1" lang="sv-SE" sz="1800">
                <a:solidFill>
                  <a:schemeClr val="accent3"/>
                </a:solidFill>
              </a:rPr>
              <a:t>probability of failure on demand</a:t>
            </a:r>
            <a:r>
              <a:rPr b="1" lang="sv-SE" sz="1800"/>
              <a:t> </a:t>
            </a:r>
            <a:r>
              <a:rPr lang="sv-SE" sz="1800"/>
              <a:t>of less than 0.1, and a</a:t>
            </a:r>
            <a:r>
              <a:rPr b="1" lang="sv-SE" sz="1800"/>
              <a:t> </a:t>
            </a:r>
            <a:r>
              <a:rPr b="1" lang="sv-SE" sz="1800">
                <a:solidFill>
                  <a:schemeClr val="accent3"/>
                </a:solidFill>
              </a:rPr>
              <a:t>rate of fault occurrence</a:t>
            </a:r>
            <a:r>
              <a:rPr lang="sv-SE" sz="1800"/>
              <a:t> of less than 2 failures per 8-hour work period.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sv-SE" sz="1800"/>
              <a:t>Currently: 972 requests. The product failed a total of 64 times (37 crashes, 27 incorrect computations). It takes 2 minutes to restart. </a:t>
            </a:r>
            <a:endParaRPr sz="1800"/>
          </a:p>
        </p:txBody>
      </p:sp>
      <p:sp>
        <p:nvSpPr>
          <p:cNvPr id="196" name="Google Shape;196;p3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197" name="Google Shape;197;p30"/>
          <p:cNvSpPr txBox="1"/>
          <p:nvPr>
            <p:ph idx="1"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p>
            <a:pPr indent="-381000" lvl="0" marL="457200" rtl="0" algn="l">
              <a:lnSpc>
                <a:spcPct val="115000"/>
              </a:lnSpc>
              <a:spcBef>
                <a:spcPts val="0"/>
              </a:spcBef>
              <a:spcAft>
                <a:spcPts val="0"/>
              </a:spcAft>
              <a:buClr>
                <a:schemeClr val="dk1"/>
              </a:buClr>
              <a:buSzPts val="2400"/>
              <a:buChar char="●"/>
            </a:pPr>
            <a:r>
              <a:rPr lang="sv-SE" sz="2400">
                <a:solidFill>
                  <a:schemeClr val="dk1"/>
                </a:solidFill>
              </a:rPr>
              <a:t>What is the probability of failure on demand?</a:t>
            </a:r>
            <a:endParaRPr sz="24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3</a:t>
            </a:r>
            <a:endParaRPr/>
          </a:p>
        </p:txBody>
      </p:sp>
      <p:sp>
        <p:nvSpPr>
          <p:cNvPr id="203" name="Google Shape;203;p31"/>
          <p:cNvSpPr txBox="1"/>
          <p:nvPr>
            <p:ph idx="1" type="body"/>
          </p:nvPr>
        </p:nvSpPr>
        <p:spPr>
          <a:xfrm>
            <a:off x="468895" y="1282400"/>
            <a:ext cx="42234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800"/>
              <a:t>Want: </a:t>
            </a:r>
            <a:r>
              <a:rPr b="1" lang="sv-SE" sz="1800">
                <a:solidFill>
                  <a:schemeClr val="accent3"/>
                </a:solidFill>
              </a:rPr>
              <a:t>availability</a:t>
            </a:r>
            <a:r>
              <a:rPr lang="sv-SE" sz="1800"/>
              <a:t> of at least 99%, a </a:t>
            </a:r>
            <a:r>
              <a:rPr b="1" lang="sv-SE" sz="1800">
                <a:solidFill>
                  <a:schemeClr val="accent3"/>
                </a:solidFill>
              </a:rPr>
              <a:t>probability of failure on demand</a:t>
            </a:r>
            <a:r>
              <a:rPr b="1" lang="sv-SE" sz="1800"/>
              <a:t> </a:t>
            </a:r>
            <a:r>
              <a:rPr lang="sv-SE" sz="1800"/>
              <a:t>of less than 0.1, and a</a:t>
            </a:r>
            <a:r>
              <a:rPr b="1" lang="sv-SE" sz="1800"/>
              <a:t> </a:t>
            </a:r>
            <a:r>
              <a:rPr b="1" lang="sv-SE" sz="1800">
                <a:solidFill>
                  <a:schemeClr val="accent3"/>
                </a:solidFill>
              </a:rPr>
              <a:t>rate of fault occurrence</a:t>
            </a:r>
            <a:r>
              <a:rPr lang="sv-SE" sz="1800"/>
              <a:t> of less than 2 failures per 8-hour work period.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sv-SE" sz="1800"/>
              <a:t>Currently: 972 requests. The product failed a total of 64 times (37 crashes, 27 incorrect computations). It takes 2 minutes to restart. </a:t>
            </a:r>
            <a:r>
              <a:rPr lang="sv-SE" sz="1800"/>
              <a:t> </a:t>
            </a:r>
            <a:endParaRPr sz="1800"/>
          </a:p>
        </p:txBody>
      </p:sp>
      <p:sp>
        <p:nvSpPr>
          <p:cNvPr id="204" name="Google Shape;204;p3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205" name="Google Shape;205;p31"/>
          <p:cNvSpPr txBox="1"/>
          <p:nvPr>
            <p:ph idx="1"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p>
            <a:pPr indent="-381000" lvl="0" marL="457200" rtl="0" algn="l">
              <a:lnSpc>
                <a:spcPct val="115000"/>
              </a:lnSpc>
              <a:spcBef>
                <a:spcPts val="0"/>
              </a:spcBef>
              <a:spcAft>
                <a:spcPts val="0"/>
              </a:spcAft>
              <a:buClr>
                <a:schemeClr val="dk1"/>
              </a:buClr>
              <a:buSzPts val="2400"/>
              <a:buChar char="●"/>
            </a:pPr>
            <a:r>
              <a:rPr lang="sv-SE" sz="2400">
                <a:solidFill>
                  <a:schemeClr val="dk1"/>
                </a:solidFill>
              </a:rPr>
              <a:t>What is the probability of failure on demand?</a:t>
            </a:r>
            <a:endParaRPr sz="2400">
              <a:solidFill>
                <a:schemeClr val="dk1"/>
              </a:solidFill>
            </a:endParaRPr>
          </a:p>
          <a:p>
            <a:pPr indent="-381000" lvl="0" marL="457200" rtl="0" algn="l">
              <a:lnSpc>
                <a:spcPct val="115000"/>
              </a:lnSpc>
              <a:spcBef>
                <a:spcPts val="0"/>
              </a:spcBef>
              <a:spcAft>
                <a:spcPts val="0"/>
              </a:spcAft>
              <a:buClr>
                <a:schemeClr val="dk1"/>
              </a:buClr>
              <a:buSzPts val="2400"/>
              <a:buChar char="●"/>
            </a:pPr>
            <a:r>
              <a:rPr b="1" lang="sv-SE" sz="2400">
                <a:solidFill>
                  <a:schemeClr val="dk1"/>
                </a:solidFill>
              </a:rPr>
              <a:t>64/972 = </a:t>
            </a:r>
            <a:r>
              <a:rPr b="1" lang="sv-SE" sz="2400">
                <a:solidFill>
                  <a:schemeClr val="accent3"/>
                </a:solidFill>
              </a:rPr>
              <a:t>0.066</a:t>
            </a:r>
            <a:endParaRPr b="1" sz="2400">
              <a:solidFill>
                <a:schemeClr val="accent3"/>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3</a:t>
            </a:r>
            <a:endParaRPr/>
          </a:p>
        </p:txBody>
      </p:sp>
      <p:sp>
        <p:nvSpPr>
          <p:cNvPr id="211" name="Google Shape;211;p32"/>
          <p:cNvSpPr txBox="1"/>
          <p:nvPr>
            <p:ph idx="1" type="body"/>
          </p:nvPr>
        </p:nvSpPr>
        <p:spPr>
          <a:xfrm>
            <a:off x="468895" y="1282400"/>
            <a:ext cx="42234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800"/>
              <a:t>Want: </a:t>
            </a:r>
            <a:r>
              <a:rPr b="1" lang="sv-SE" sz="1800">
                <a:solidFill>
                  <a:schemeClr val="accent3"/>
                </a:solidFill>
              </a:rPr>
              <a:t>availability</a:t>
            </a:r>
            <a:r>
              <a:rPr lang="sv-SE" sz="1800"/>
              <a:t> of at least 99%, a </a:t>
            </a:r>
            <a:r>
              <a:rPr b="1" lang="sv-SE" sz="1800">
                <a:solidFill>
                  <a:schemeClr val="accent3"/>
                </a:solidFill>
              </a:rPr>
              <a:t>probability of failure on demand</a:t>
            </a:r>
            <a:r>
              <a:rPr b="1" lang="sv-SE" sz="1800"/>
              <a:t> </a:t>
            </a:r>
            <a:r>
              <a:rPr lang="sv-SE" sz="1800"/>
              <a:t>of less than 0.1, and a</a:t>
            </a:r>
            <a:r>
              <a:rPr b="1" lang="sv-SE" sz="1800"/>
              <a:t> </a:t>
            </a:r>
            <a:r>
              <a:rPr b="1" lang="sv-SE" sz="1800">
                <a:solidFill>
                  <a:schemeClr val="accent3"/>
                </a:solidFill>
              </a:rPr>
              <a:t>rate of fault occurrence</a:t>
            </a:r>
            <a:r>
              <a:rPr lang="sv-SE" sz="1800"/>
              <a:t> of less than 2 failures per 8-hour work period.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sv-SE" sz="1800"/>
              <a:t>Currently: 972 requests. The product failed a total of 64 times (37 crashes, 27 incorrect computations). It takes 2 minutes to restart. </a:t>
            </a:r>
            <a:endParaRPr sz="1800"/>
          </a:p>
        </p:txBody>
      </p:sp>
      <p:sp>
        <p:nvSpPr>
          <p:cNvPr id="212" name="Google Shape;212;p3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213" name="Google Shape;213;p32"/>
          <p:cNvSpPr txBox="1"/>
          <p:nvPr>
            <p:ph idx="1"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p>
            <a:pPr indent="-381000" lvl="0" marL="457200" rtl="0" algn="l">
              <a:lnSpc>
                <a:spcPct val="115000"/>
              </a:lnSpc>
              <a:spcBef>
                <a:spcPts val="0"/>
              </a:spcBef>
              <a:spcAft>
                <a:spcPts val="0"/>
              </a:spcAft>
              <a:buClr>
                <a:schemeClr val="dk1"/>
              </a:buClr>
              <a:buSzPts val="2400"/>
              <a:buChar char="●"/>
            </a:pPr>
            <a:r>
              <a:rPr lang="sv-SE" sz="2400">
                <a:solidFill>
                  <a:schemeClr val="dk1"/>
                </a:solidFill>
              </a:rPr>
              <a:t>What is the availability?</a:t>
            </a:r>
            <a:endParaRPr sz="24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3</a:t>
            </a:r>
            <a:endParaRPr/>
          </a:p>
        </p:txBody>
      </p:sp>
      <p:sp>
        <p:nvSpPr>
          <p:cNvPr id="219" name="Google Shape;219;p33"/>
          <p:cNvSpPr txBox="1"/>
          <p:nvPr>
            <p:ph idx="1" type="body"/>
          </p:nvPr>
        </p:nvSpPr>
        <p:spPr>
          <a:xfrm>
            <a:off x="468895" y="1282400"/>
            <a:ext cx="42234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800"/>
              <a:t>Want: </a:t>
            </a:r>
            <a:r>
              <a:rPr b="1" lang="sv-SE" sz="1800">
                <a:solidFill>
                  <a:schemeClr val="accent3"/>
                </a:solidFill>
              </a:rPr>
              <a:t>availability</a:t>
            </a:r>
            <a:r>
              <a:rPr lang="sv-SE" sz="1800"/>
              <a:t> of at least 99%, a </a:t>
            </a:r>
            <a:r>
              <a:rPr b="1" lang="sv-SE" sz="1800">
                <a:solidFill>
                  <a:schemeClr val="accent3"/>
                </a:solidFill>
              </a:rPr>
              <a:t>probability of failure on demand</a:t>
            </a:r>
            <a:r>
              <a:rPr b="1" lang="sv-SE" sz="1800"/>
              <a:t> </a:t>
            </a:r>
            <a:r>
              <a:rPr lang="sv-SE" sz="1800"/>
              <a:t>of less than 0.1, and a</a:t>
            </a:r>
            <a:r>
              <a:rPr b="1" lang="sv-SE" sz="1800"/>
              <a:t> </a:t>
            </a:r>
            <a:r>
              <a:rPr b="1" lang="sv-SE" sz="1800">
                <a:solidFill>
                  <a:schemeClr val="accent3"/>
                </a:solidFill>
              </a:rPr>
              <a:t>rate of fault occurrence</a:t>
            </a:r>
            <a:r>
              <a:rPr lang="sv-SE" sz="1800"/>
              <a:t> of less than 2 failures per 8-hour work period.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sv-SE" sz="1800"/>
              <a:t>Currently: 972 requests. The product failed a total of 64 times (37 crashes, 27 incorrect computations). It takes 2 minutes to restart. </a:t>
            </a:r>
            <a:endParaRPr sz="1800"/>
          </a:p>
        </p:txBody>
      </p:sp>
      <p:sp>
        <p:nvSpPr>
          <p:cNvPr id="220" name="Google Shape;220;p3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221" name="Google Shape;221;p33"/>
          <p:cNvSpPr txBox="1"/>
          <p:nvPr>
            <p:ph idx="1"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p>
            <a:pPr indent="-381000" lvl="0" marL="457200" rtl="0" algn="l">
              <a:lnSpc>
                <a:spcPct val="115000"/>
              </a:lnSpc>
              <a:spcBef>
                <a:spcPts val="0"/>
              </a:spcBef>
              <a:spcAft>
                <a:spcPts val="0"/>
              </a:spcAft>
              <a:buClr>
                <a:schemeClr val="dk1"/>
              </a:buClr>
              <a:buSzPts val="2400"/>
              <a:buChar char="●"/>
            </a:pPr>
            <a:r>
              <a:rPr lang="sv-SE" sz="2400">
                <a:solidFill>
                  <a:schemeClr val="dk1"/>
                </a:solidFill>
              </a:rPr>
              <a:t>What is the availability?</a:t>
            </a:r>
            <a:endParaRPr sz="2400">
              <a:solidFill>
                <a:schemeClr val="dk1"/>
              </a:solidFill>
            </a:endParaRPr>
          </a:p>
          <a:p>
            <a:pPr indent="-381000" lvl="0" marL="457200" rtl="0" algn="l">
              <a:lnSpc>
                <a:spcPct val="115000"/>
              </a:lnSpc>
              <a:spcBef>
                <a:spcPts val="0"/>
              </a:spcBef>
              <a:spcAft>
                <a:spcPts val="0"/>
              </a:spcAft>
              <a:buClr>
                <a:schemeClr val="dk1"/>
              </a:buClr>
              <a:buSzPts val="2400"/>
              <a:buChar char="●"/>
            </a:pPr>
            <a:r>
              <a:rPr b="1" lang="sv-SE" sz="2400">
                <a:solidFill>
                  <a:schemeClr val="dk1"/>
                </a:solidFill>
              </a:rPr>
              <a:t>It was down for (37*2) = 74 minutes out of 168 hours </a:t>
            </a:r>
            <a:br>
              <a:rPr b="1" lang="sv-SE" sz="2400">
                <a:solidFill>
                  <a:schemeClr val="dk1"/>
                </a:solidFill>
              </a:rPr>
            </a:br>
            <a:r>
              <a:rPr b="1" lang="sv-SE" sz="2400">
                <a:solidFill>
                  <a:schemeClr val="dk1"/>
                </a:solidFill>
              </a:rPr>
              <a:t>= 74/10089 minutes </a:t>
            </a:r>
            <a:br>
              <a:rPr b="1" lang="sv-SE" sz="2400">
                <a:solidFill>
                  <a:schemeClr val="dk1"/>
                </a:solidFill>
              </a:rPr>
            </a:br>
            <a:r>
              <a:rPr b="1" lang="sv-SE" sz="2400">
                <a:solidFill>
                  <a:schemeClr val="dk1"/>
                </a:solidFill>
              </a:rPr>
              <a:t>= 0.7% of the time. </a:t>
            </a:r>
            <a:r>
              <a:rPr b="1" lang="sv-SE" sz="2400">
                <a:solidFill>
                  <a:schemeClr val="accent3"/>
                </a:solidFill>
              </a:rPr>
              <a:t>Availability = 99.3%</a:t>
            </a:r>
            <a:endParaRPr b="1" sz="2400">
              <a:solidFill>
                <a:schemeClr val="accent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Impending </a:t>
            </a:r>
            <a:r>
              <a:rPr lang="sv-SE"/>
              <a:t>Exam</a:t>
            </a:r>
            <a:endParaRPr/>
          </a:p>
        </p:txBody>
      </p:sp>
      <p:sp>
        <p:nvSpPr>
          <p:cNvPr id="92" name="Google Shape;92;p1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Wednesday</a:t>
            </a:r>
            <a:r>
              <a:rPr lang="sv-SE"/>
              <a:t>, March 19, 8:30 - 12:30</a:t>
            </a:r>
            <a:endParaRPr/>
          </a:p>
          <a:p>
            <a:pPr indent="-419100" lvl="0" marL="457200" marR="0" rtl="0" algn="l">
              <a:lnSpc>
                <a:spcPct val="120000"/>
              </a:lnSpc>
              <a:spcBef>
                <a:spcPts val="0"/>
              </a:spcBef>
              <a:spcAft>
                <a:spcPts val="0"/>
              </a:spcAft>
              <a:buClr>
                <a:schemeClr val="dk1"/>
              </a:buClr>
              <a:buSzPts val="3000"/>
              <a:buFont typeface="Arial"/>
              <a:buChar char="•"/>
            </a:pPr>
            <a:r>
              <a:rPr lang="sv-SE"/>
              <a:t>Practice exam on Canvas.</a:t>
            </a:r>
            <a:endParaRPr/>
          </a:p>
          <a:p>
            <a:pPr indent="-368300" lvl="1" marL="914400" marR="0" rtl="0" algn="l">
              <a:lnSpc>
                <a:spcPct val="120000"/>
              </a:lnSpc>
              <a:spcBef>
                <a:spcPts val="0"/>
              </a:spcBef>
              <a:spcAft>
                <a:spcPts val="0"/>
              </a:spcAft>
              <a:buSzPts val="2200"/>
              <a:buChar char="•"/>
            </a:pPr>
            <a:r>
              <a:rPr b="1" lang="sv-SE"/>
              <a:t>Somewhat l</a:t>
            </a:r>
            <a:r>
              <a:rPr b="1" lang="sv-SE"/>
              <a:t>onger than the real exam!</a:t>
            </a:r>
            <a:endParaRPr b="1"/>
          </a:p>
          <a:p>
            <a:pPr indent="-368300" lvl="1" marL="914400" marR="0" rtl="0" algn="l">
              <a:lnSpc>
                <a:spcPct val="120000"/>
              </a:lnSpc>
              <a:spcBef>
                <a:spcPts val="0"/>
              </a:spcBef>
              <a:spcAft>
                <a:spcPts val="0"/>
              </a:spcAft>
              <a:buSzPts val="2200"/>
              <a:buChar char="•"/>
            </a:pPr>
            <a:r>
              <a:rPr lang="sv-SE"/>
              <a:t>Try solving first without using the sample solutions. Compare your answers. </a:t>
            </a:r>
            <a:endParaRPr/>
          </a:p>
          <a:p>
            <a:pPr indent="-393700" lvl="0" marL="457200" marR="0" rtl="0" algn="l">
              <a:lnSpc>
                <a:spcPct val="120000"/>
              </a:lnSpc>
              <a:spcBef>
                <a:spcPts val="0"/>
              </a:spcBef>
              <a:spcAft>
                <a:spcPts val="0"/>
              </a:spcAft>
              <a:buSzPts val="2600"/>
              <a:buChar char="•"/>
            </a:pPr>
            <a:r>
              <a:rPr lang="sv-SE"/>
              <a:t>Ask questions about any course content!</a:t>
            </a:r>
            <a:endParaRPr/>
          </a:p>
        </p:txBody>
      </p:sp>
      <p:sp>
        <p:nvSpPr>
          <p:cNvPr id="93" name="Google Shape;93;p1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3</a:t>
            </a:r>
            <a:endParaRPr/>
          </a:p>
        </p:txBody>
      </p:sp>
      <p:sp>
        <p:nvSpPr>
          <p:cNvPr id="227" name="Google Shape;227;p34"/>
          <p:cNvSpPr txBox="1"/>
          <p:nvPr>
            <p:ph idx="1" type="body"/>
          </p:nvPr>
        </p:nvSpPr>
        <p:spPr>
          <a:xfrm>
            <a:off x="468895" y="1282400"/>
            <a:ext cx="42234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800"/>
              <a:t>Want: </a:t>
            </a:r>
            <a:r>
              <a:rPr b="1" lang="sv-SE" sz="1800">
                <a:solidFill>
                  <a:schemeClr val="accent3"/>
                </a:solidFill>
              </a:rPr>
              <a:t>availability</a:t>
            </a:r>
            <a:r>
              <a:rPr lang="sv-SE" sz="1800"/>
              <a:t> of at least 99%, a </a:t>
            </a:r>
            <a:r>
              <a:rPr b="1" lang="sv-SE" sz="1800">
                <a:solidFill>
                  <a:schemeClr val="accent3"/>
                </a:solidFill>
              </a:rPr>
              <a:t>probability of failure on demand</a:t>
            </a:r>
            <a:r>
              <a:rPr b="1" lang="sv-SE" sz="1800"/>
              <a:t> </a:t>
            </a:r>
            <a:r>
              <a:rPr lang="sv-SE" sz="1800"/>
              <a:t>of less than 0.1, and a</a:t>
            </a:r>
            <a:r>
              <a:rPr b="1" lang="sv-SE" sz="1800"/>
              <a:t> </a:t>
            </a:r>
            <a:r>
              <a:rPr b="1" lang="sv-SE" sz="1800">
                <a:solidFill>
                  <a:schemeClr val="accent3"/>
                </a:solidFill>
              </a:rPr>
              <a:t>rate of fault occurrence</a:t>
            </a:r>
            <a:r>
              <a:rPr lang="sv-SE" sz="1800"/>
              <a:t> of less than 2 failures per 8-hour work period.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sv-SE" sz="1800"/>
              <a:t>Currently: 972 requests. The product failed a total of 64 times (37 crashes, 27 incorrect computations). It takes 2 minutes to restart. </a:t>
            </a:r>
            <a:endParaRPr sz="1800"/>
          </a:p>
          <a:p>
            <a:pPr indent="0" lvl="0" marL="0" rtl="0" algn="l">
              <a:lnSpc>
                <a:spcPct val="115000"/>
              </a:lnSpc>
              <a:spcBef>
                <a:spcPts val="0"/>
              </a:spcBef>
              <a:spcAft>
                <a:spcPts val="0"/>
              </a:spcAft>
              <a:buNone/>
            </a:pPr>
            <a:r>
              <a:t/>
            </a:r>
            <a:endParaRPr sz="1800"/>
          </a:p>
        </p:txBody>
      </p:sp>
      <p:sp>
        <p:nvSpPr>
          <p:cNvPr id="228" name="Google Shape;228;p3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229" name="Google Shape;229;p34"/>
          <p:cNvSpPr txBox="1"/>
          <p:nvPr>
            <p:ph idx="1"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p>
            <a:pPr indent="-381000" lvl="0" marL="457200" rtl="0" algn="l">
              <a:lnSpc>
                <a:spcPct val="115000"/>
              </a:lnSpc>
              <a:spcBef>
                <a:spcPts val="0"/>
              </a:spcBef>
              <a:spcAft>
                <a:spcPts val="0"/>
              </a:spcAft>
              <a:buClr>
                <a:schemeClr val="dk1"/>
              </a:buClr>
              <a:buSzPts val="2400"/>
              <a:buChar char="●"/>
            </a:pPr>
            <a:r>
              <a:rPr lang="sv-SE" sz="2400">
                <a:solidFill>
                  <a:schemeClr val="dk1"/>
                </a:solidFill>
              </a:rPr>
              <a:t>Is the product ready to ship? If not, why not?</a:t>
            </a:r>
            <a:endParaRPr sz="24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3</a:t>
            </a:r>
            <a:endParaRPr/>
          </a:p>
        </p:txBody>
      </p:sp>
      <p:sp>
        <p:nvSpPr>
          <p:cNvPr id="235" name="Google Shape;235;p35"/>
          <p:cNvSpPr txBox="1"/>
          <p:nvPr>
            <p:ph idx="1" type="body"/>
          </p:nvPr>
        </p:nvSpPr>
        <p:spPr>
          <a:xfrm>
            <a:off x="468895" y="1282400"/>
            <a:ext cx="42234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800"/>
              <a:t>Want: </a:t>
            </a:r>
            <a:r>
              <a:rPr b="1" lang="sv-SE" sz="1800">
                <a:solidFill>
                  <a:schemeClr val="accent3"/>
                </a:solidFill>
              </a:rPr>
              <a:t>availability</a:t>
            </a:r>
            <a:r>
              <a:rPr lang="sv-SE" sz="1800"/>
              <a:t> of at least 99%, a </a:t>
            </a:r>
            <a:r>
              <a:rPr b="1" lang="sv-SE" sz="1800">
                <a:solidFill>
                  <a:schemeClr val="accent3"/>
                </a:solidFill>
              </a:rPr>
              <a:t>probability of failure on demand</a:t>
            </a:r>
            <a:r>
              <a:rPr b="1" lang="sv-SE" sz="1800"/>
              <a:t> </a:t>
            </a:r>
            <a:r>
              <a:rPr lang="sv-SE" sz="1800"/>
              <a:t>of less than 0.1, and a</a:t>
            </a:r>
            <a:r>
              <a:rPr b="1" lang="sv-SE" sz="1800"/>
              <a:t> </a:t>
            </a:r>
            <a:r>
              <a:rPr b="1" lang="sv-SE" sz="1800">
                <a:solidFill>
                  <a:schemeClr val="accent3"/>
                </a:solidFill>
              </a:rPr>
              <a:t>rate of fault occurrence</a:t>
            </a:r>
            <a:r>
              <a:rPr lang="sv-SE" sz="1800"/>
              <a:t> of less than 2 failures per 8-hour work period.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sv-SE" sz="1800"/>
              <a:t>Currently: 972 requests. The product failed a total of 64 times (37 crashes, 27 incorrect computations). It takes 2 minutes to restart. </a:t>
            </a:r>
            <a:endParaRPr sz="1800"/>
          </a:p>
          <a:p>
            <a:pPr indent="0" lvl="0" marL="0" rtl="0" algn="l">
              <a:lnSpc>
                <a:spcPct val="115000"/>
              </a:lnSpc>
              <a:spcBef>
                <a:spcPts val="0"/>
              </a:spcBef>
              <a:spcAft>
                <a:spcPts val="0"/>
              </a:spcAft>
              <a:buNone/>
            </a:pPr>
            <a:r>
              <a:t/>
            </a:r>
            <a:endParaRPr sz="1800"/>
          </a:p>
        </p:txBody>
      </p:sp>
      <p:sp>
        <p:nvSpPr>
          <p:cNvPr id="236" name="Google Shape;236;p3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237" name="Google Shape;237;p35"/>
          <p:cNvSpPr txBox="1"/>
          <p:nvPr>
            <p:ph idx="1"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p>
            <a:pPr indent="-381000" lvl="0" marL="457200" rtl="0" algn="l">
              <a:lnSpc>
                <a:spcPct val="115000"/>
              </a:lnSpc>
              <a:spcBef>
                <a:spcPts val="0"/>
              </a:spcBef>
              <a:spcAft>
                <a:spcPts val="0"/>
              </a:spcAft>
              <a:buClr>
                <a:schemeClr val="dk1"/>
              </a:buClr>
              <a:buSzPts val="2400"/>
              <a:buChar char="●"/>
            </a:pPr>
            <a:r>
              <a:rPr lang="sv-SE" sz="2400">
                <a:solidFill>
                  <a:schemeClr val="dk1"/>
                </a:solidFill>
              </a:rPr>
              <a:t>Is the product ready to ship? If not, why not?</a:t>
            </a:r>
            <a:endParaRPr sz="2400">
              <a:solidFill>
                <a:schemeClr val="dk1"/>
              </a:solidFill>
            </a:endParaRPr>
          </a:p>
          <a:p>
            <a:pPr indent="-381000" lvl="0" marL="457200" rtl="0" algn="l">
              <a:lnSpc>
                <a:spcPct val="115000"/>
              </a:lnSpc>
              <a:spcBef>
                <a:spcPts val="0"/>
              </a:spcBef>
              <a:spcAft>
                <a:spcPts val="0"/>
              </a:spcAft>
              <a:buClr>
                <a:schemeClr val="dk1"/>
              </a:buClr>
              <a:buSzPts val="2400"/>
              <a:buChar char="●"/>
            </a:pPr>
            <a:r>
              <a:rPr b="1" lang="sv-SE" sz="2400">
                <a:solidFill>
                  <a:schemeClr val="accent3"/>
                </a:solidFill>
              </a:rPr>
              <a:t>No. </a:t>
            </a:r>
            <a:r>
              <a:rPr b="1" lang="sv-SE" sz="2400">
                <a:solidFill>
                  <a:schemeClr val="dk1"/>
                </a:solidFill>
              </a:rPr>
              <a:t>Availability, POFOD are good. </a:t>
            </a:r>
            <a:r>
              <a:rPr b="1" lang="sv-SE" sz="2400">
                <a:solidFill>
                  <a:schemeClr val="accent3"/>
                </a:solidFill>
              </a:rPr>
              <a:t>ROCOF is too low.</a:t>
            </a:r>
            <a:r>
              <a:rPr b="1" lang="sv-SE" sz="2400">
                <a:solidFill>
                  <a:schemeClr val="dk1"/>
                </a:solidFill>
              </a:rPr>
              <a:t> </a:t>
            </a:r>
            <a:endParaRPr b="1" sz="24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4</a:t>
            </a:r>
            <a:endParaRPr/>
          </a:p>
        </p:txBody>
      </p:sp>
      <p:sp>
        <p:nvSpPr>
          <p:cNvPr id="243" name="Google Shape;243;p3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sz="2400">
                <a:solidFill>
                  <a:schemeClr val="accent3"/>
                </a:solidFill>
                <a:latin typeface="Consolas"/>
                <a:ea typeface="Consolas"/>
                <a:cs typeface="Consolas"/>
                <a:sym typeface="Consolas"/>
              </a:rPr>
              <a:t>public boolean applyForVacation (String userID, String startingDate, String endingDate)</a:t>
            </a:r>
            <a:endParaRPr b="1" sz="2400">
              <a:solidFill>
                <a:schemeClr val="accent3"/>
              </a:solidFill>
              <a:latin typeface="Consolas"/>
              <a:ea typeface="Consolas"/>
              <a:cs typeface="Consolas"/>
              <a:sym typeface="Consolas"/>
            </a:endParaRPr>
          </a:p>
          <a:p>
            <a:pPr indent="-374650" lvl="0" marL="457200" rtl="0" algn="l">
              <a:spcBef>
                <a:spcPts val="1000"/>
              </a:spcBef>
              <a:spcAft>
                <a:spcPts val="0"/>
              </a:spcAft>
              <a:buSzPts val="2300"/>
              <a:buChar char="•"/>
            </a:pPr>
            <a:r>
              <a:rPr lang="sv-SE" sz="2300"/>
              <a:t>A user ID is a string in the format “firstname.lastname”, e.g., “gregory.gay”.</a:t>
            </a:r>
            <a:endParaRPr sz="2300"/>
          </a:p>
          <a:p>
            <a:pPr indent="-374650" lvl="0" marL="457200" rtl="0" algn="l">
              <a:spcBef>
                <a:spcPts val="0"/>
              </a:spcBef>
              <a:spcAft>
                <a:spcPts val="0"/>
              </a:spcAft>
              <a:buSzPts val="2300"/>
              <a:buChar char="•"/>
            </a:pPr>
            <a:r>
              <a:rPr lang="sv-SE" sz="2300"/>
              <a:t>The two dates are strings in the format “YYYY-DD-MM”. </a:t>
            </a:r>
            <a:endParaRPr sz="2300"/>
          </a:p>
          <a:p>
            <a:pPr indent="-374650" lvl="0" marL="457200" rtl="0" algn="l">
              <a:spcBef>
                <a:spcPts val="0"/>
              </a:spcBef>
              <a:spcAft>
                <a:spcPts val="0"/>
              </a:spcAft>
              <a:buSzPts val="2300"/>
              <a:buChar char="•"/>
            </a:pPr>
            <a:r>
              <a:rPr lang="sv-SE" sz="2300"/>
              <a:t>The function returns TRUE if the user was able to successfully apply for the vacation time. It returns FALSE if not. An exception can also be thrown if there is an error. </a:t>
            </a:r>
            <a:endParaRPr sz="2300"/>
          </a:p>
          <a:p>
            <a:pPr indent="0" lvl="0" marL="0" rtl="0" algn="l">
              <a:spcBef>
                <a:spcPts val="1000"/>
              </a:spcBef>
              <a:spcAft>
                <a:spcPts val="0"/>
              </a:spcAft>
              <a:buNone/>
            </a:pPr>
            <a:r>
              <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None/>
            </a:pPr>
            <a:r>
              <a:t/>
            </a:r>
            <a:endParaRPr/>
          </a:p>
        </p:txBody>
      </p:sp>
      <p:sp>
        <p:nvSpPr>
          <p:cNvPr id="244" name="Google Shape;244;p3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4</a:t>
            </a:r>
            <a:endParaRPr/>
          </a:p>
        </p:txBody>
      </p:sp>
      <p:sp>
        <p:nvSpPr>
          <p:cNvPr id="250" name="Google Shape;250;p37"/>
          <p:cNvSpPr txBox="1"/>
          <p:nvPr>
            <p:ph idx="1" type="body"/>
          </p:nvPr>
        </p:nvSpPr>
        <p:spPr>
          <a:xfrm>
            <a:off x="468900" y="1222175"/>
            <a:ext cx="8217900" cy="3540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U</a:t>
            </a:r>
            <a:r>
              <a:rPr lang="sv-SE"/>
              <a:t>ser database with following items for each user:</a:t>
            </a:r>
            <a:endParaRPr/>
          </a:p>
          <a:p>
            <a:pPr indent="-393700" lvl="0" marL="457200" rtl="0" algn="l">
              <a:spcBef>
                <a:spcPts val="1000"/>
              </a:spcBef>
              <a:spcAft>
                <a:spcPts val="0"/>
              </a:spcAft>
              <a:buSzPts val="2600"/>
              <a:buChar char="●"/>
            </a:pPr>
            <a:r>
              <a:rPr lang="sv-SE"/>
              <a:t>User ID</a:t>
            </a:r>
            <a:endParaRPr/>
          </a:p>
          <a:p>
            <a:pPr indent="-393700" lvl="0" marL="457200" rtl="0" algn="l">
              <a:spcBef>
                <a:spcPts val="1000"/>
              </a:spcBef>
              <a:spcAft>
                <a:spcPts val="0"/>
              </a:spcAft>
              <a:buSzPts val="2600"/>
              <a:buChar char="●"/>
            </a:pPr>
            <a:r>
              <a:rPr lang="sv-SE"/>
              <a:t>Quantity of remaining vacation days for the user</a:t>
            </a:r>
            <a:endParaRPr/>
          </a:p>
          <a:p>
            <a:pPr indent="-393700" lvl="0" marL="457200" rtl="0" algn="l">
              <a:spcBef>
                <a:spcPts val="1000"/>
              </a:spcBef>
              <a:spcAft>
                <a:spcPts val="0"/>
              </a:spcAft>
              <a:buSzPts val="2600"/>
              <a:buChar char="●"/>
            </a:pPr>
            <a:r>
              <a:rPr lang="sv-SE"/>
              <a:t>An array containing already-scheduled vacation dates (as starting and ending date pairs)</a:t>
            </a:r>
            <a:endParaRPr/>
          </a:p>
          <a:p>
            <a:pPr indent="-393700" lvl="0" marL="457200" rtl="0" algn="l">
              <a:spcBef>
                <a:spcPts val="1000"/>
              </a:spcBef>
              <a:spcAft>
                <a:spcPts val="0"/>
              </a:spcAft>
              <a:buSzPts val="2600"/>
              <a:buChar char="●"/>
            </a:pPr>
            <a:r>
              <a:rPr lang="sv-SE"/>
              <a:t>An array containing dates where vacation cannot be applied for (e.g., important meetings).</a:t>
            </a:r>
            <a:endParaRPr b="1" sz="2400">
              <a:latin typeface="Consolas"/>
              <a:ea typeface="Consolas"/>
              <a:cs typeface="Consolas"/>
              <a:sym typeface="Consolas"/>
            </a:endParaRPr>
          </a:p>
          <a:p>
            <a:pPr indent="0" lvl="0" marL="0" rtl="0" algn="l">
              <a:spcBef>
                <a:spcPts val="0"/>
              </a:spcBef>
              <a:spcAft>
                <a:spcPts val="0"/>
              </a:spcAft>
              <a:buNone/>
            </a:pPr>
            <a:r>
              <a:t/>
            </a:r>
            <a:endParaRPr sz="1800"/>
          </a:p>
        </p:txBody>
      </p:sp>
      <p:sp>
        <p:nvSpPr>
          <p:cNvPr id="251" name="Google Shape;251;p3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4</a:t>
            </a:r>
            <a:endParaRPr/>
          </a:p>
        </p:txBody>
      </p:sp>
      <p:sp>
        <p:nvSpPr>
          <p:cNvPr id="257" name="Google Shape;257;p3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a:solidFill>
                  <a:schemeClr val="accent3"/>
                </a:solidFill>
              </a:rPr>
              <a:t>Perform functional test design for this function.</a:t>
            </a:r>
            <a:endParaRPr b="1">
              <a:solidFill>
                <a:schemeClr val="accent3"/>
              </a:solidFill>
            </a:endParaRPr>
          </a:p>
          <a:p>
            <a:pPr indent="-393700" lvl="0" marL="457200" rtl="0" algn="l">
              <a:spcBef>
                <a:spcPts val="1000"/>
              </a:spcBef>
              <a:spcAft>
                <a:spcPts val="0"/>
              </a:spcAft>
              <a:buSzPts val="2600"/>
              <a:buAutoNum type="arabicPeriod"/>
            </a:pPr>
            <a:r>
              <a:rPr lang="sv-SE"/>
              <a:t>Identify choices (controllable aspects that can be varied when testing)</a:t>
            </a:r>
            <a:endParaRPr/>
          </a:p>
          <a:p>
            <a:pPr indent="-393700" lvl="0" marL="457200" rtl="0" algn="l">
              <a:spcBef>
                <a:spcPts val="1000"/>
              </a:spcBef>
              <a:spcAft>
                <a:spcPts val="0"/>
              </a:spcAft>
              <a:buSzPts val="2600"/>
              <a:buAutoNum type="arabicPeriod"/>
            </a:pPr>
            <a:r>
              <a:rPr lang="sv-SE"/>
              <a:t>For each choice, identify representative values.</a:t>
            </a:r>
            <a:endParaRPr/>
          </a:p>
          <a:p>
            <a:pPr indent="-393700" lvl="0" marL="457200" rtl="0" algn="l">
              <a:spcBef>
                <a:spcPts val="1000"/>
              </a:spcBef>
              <a:spcAft>
                <a:spcPts val="0"/>
              </a:spcAft>
              <a:buSzPts val="2600"/>
              <a:buAutoNum type="arabicPeriod"/>
            </a:pPr>
            <a:r>
              <a:rPr lang="sv-SE"/>
              <a:t>For each value, apply constraints (IF, ERROR, SINGLE) if they make sense.</a:t>
            </a:r>
            <a:endParaRPr/>
          </a:p>
          <a:p>
            <a:pPr indent="0" lvl="0" marL="0" rtl="0" algn="l">
              <a:spcBef>
                <a:spcPts val="1000"/>
              </a:spcBef>
              <a:spcAft>
                <a:spcPts val="0"/>
              </a:spcAft>
              <a:buNone/>
            </a:pPr>
            <a:r>
              <a:t/>
            </a:r>
            <a:endParaRPr/>
          </a:p>
          <a:p>
            <a:pPr indent="0" lvl="0" marL="0" rtl="0" algn="l">
              <a:spcBef>
                <a:spcPts val="1000"/>
              </a:spcBef>
              <a:spcAft>
                <a:spcPts val="0"/>
              </a:spcAft>
              <a:buClr>
                <a:schemeClr val="dk1"/>
              </a:buClr>
              <a:buSzPts val="1100"/>
              <a:buFont typeface="Arial"/>
              <a:buNone/>
            </a:pPr>
            <a:r>
              <a:t/>
            </a:r>
            <a:endParaRPr/>
          </a:p>
        </p:txBody>
      </p:sp>
      <p:sp>
        <p:nvSpPr>
          <p:cNvPr id="258" name="Google Shape;258;p3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9"/>
          <p:cNvSpPr txBox="1"/>
          <p:nvPr>
            <p:ph idx="1" type="body"/>
          </p:nvPr>
        </p:nvSpPr>
        <p:spPr>
          <a:xfrm>
            <a:off x="468900" y="480225"/>
            <a:ext cx="4103100" cy="4282500"/>
          </a:xfrm>
          <a:prstGeom prst="rect">
            <a:avLst/>
          </a:prstGeom>
        </p:spPr>
        <p:txBody>
          <a:bodyPr anchorCtr="0" anchor="t" bIns="45700" lIns="91425" spcFirstLastPara="1" rIns="91425" wrap="square" tIns="45700">
            <a:noAutofit/>
          </a:bodyPr>
          <a:lstStyle/>
          <a:p>
            <a:pPr indent="-298450" lvl="0" marL="457200" rtl="0" algn="l">
              <a:lnSpc>
                <a:spcPct val="115000"/>
              </a:lnSpc>
              <a:spcBef>
                <a:spcPts val="0"/>
              </a:spcBef>
              <a:spcAft>
                <a:spcPts val="0"/>
              </a:spcAft>
              <a:buClr>
                <a:schemeClr val="accent3"/>
              </a:buClr>
              <a:buSzPts val="1100"/>
              <a:buChar char="•"/>
            </a:pPr>
            <a:r>
              <a:rPr b="1" lang="sv-SE" sz="1100">
                <a:solidFill>
                  <a:schemeClr val="accent3"/>
                </a:solidFill>
              </a:rPr>
              <a:t>Choice: Value of userID</a:t>
            </a:r>
            <a:endParaRPr b="1" sz="1100">
              <a:solidFill>
                <a:schemeClr val="accent3"/>
              </a:solidFill>
            </a:endParaRPr>
          </a:p>
          <a:p>
            <a:pPr indent="-298450" lvl="1" marL="914400" rtl="0" algn="l">
              <a:lnSpc>
                <a:spcPct val="115000"/>
              </a:lnSpc>
              <a:spcBef>
                <a:spcPts val="0"/>
              </a:spcBef>
              <a:spcAft>
                <a:spcPts val="0"/>
              </a:spcAft>
              <a:buClr>
                <a:srgbClr val="000000"/>
              </a:buClr>
              <a:buSzPts val="1100"/>
              <a:buChar char="•"/>
            </a:pPr>
            <a:r>
              <a:rPr lang="sv-SE" sz="1100">
                <a:solidFill>
                  <a:srgbClr val="000000"/>
                </a:solidFill>
              </a:rPr>
              <a:t>Existing user </a:t>
            </a:r>
            <a:endParaRPr b="1" sz="1100">
              <a:solidFill>
                <a:srgbClr val="000000"/>
              </a:solidFill>
            </a:endParaRPr>
          </a:p>
          <a:p>
            <a:pPr indent="-298450" lvl="1" marL="914400" rtl="0" algn="l">
              <a:lnSpc>
                <a:spcPct val="115000"/>
              </a:lnSpc>
              <a:spcBef>
                <a:spcPts val="0"/>
              </a:spcBef>
              <a:spcAft>
                <a:spcPts val="0"/>
              </a:spcAft>
              <a:buClr>
                <a:srgbClr val="000000"/>
              </a:buClr>
              <a:buSzPts val="1100"/>
              <a:buChar char="•"/>
            </a:pPr>
            <a:r>
              <a:rPr lang="sv-SE" sz="1100">
                <a:solidFill>
                  <a:srgbClr val="000000"/>
                </a:solidFill>
              </a:rPr>
              <a:t>Non-existing user </a:t>
            </a:r>
            <a:r>
              <a:rPr b="1" lang="sv-SE" sz="1100">
                <a:solidFill>
                  <a:srgbClr val="000000"/>
                </a:solidFill>
              </a:rPr>
              <a:t>[error] </a:t>
            </a:r>
            <a:endParaRPr b="1" sz="1100">
              <a:solidFill>
                <a:srgbClr val="000000"/>
              </a:solidFill>
            </a:endParaRPr>
          </a:p>
          <a:p>
            <a:pPr indent="-298450" lvl="1" marL="914400" rtl="0" algn="l">
              <a:lnSpc>
                <a:spcPct val="115000"/>
              </a:lnSpc>
              <a:spcBef>
                <a:spcPts val="0"/>
              </a:spcBef>
              <a:spcAft>
                <a:spcPts val="0"/>
              </a:spcAft>
              <a:buClr>
                <a:srgbClr val="000000"/>
              </a:buClr>
              <a:buSzPts val="1100"/>
              <a:buChar char="•"/>
            </a:pPr>
            <a:r>
              <a:rPr lang="sv-SE" sz="1100">
                <a:solidFill>
                  <a:srgbClr val="000000"/>
                </a:solidFill>
              </a:rPr>
              <a:t>Null </a:t>
            </a:r>
            <a:r>
              <a:rPr b="1" lang="sv-SE" sz="1100">
                <a:solidFill>
                  <a:srgbClr val="000000"/>
                </a:solidFill>
              </a:rPr>
              <a:t>[error]</a:t>
            </a:r>
            <a:endParaRPr b="1" sz="1100">
              <a:solidFill>
                <a:srgbClr val="000000"/>
              </a:solidFill>
            </a:endParaRPr>
          </a:p>
          <a:p>
            <a:pPr indent="-298450" lvl="1" marL="914400" rtl="0" algn="l">
              <a:lnSpc>
                <a:spcPct val="115000"/>
              </a:lnSpc>
              <a:spcBef>
                <a:spcPts val="0"/>
              </a:spcBef>
              <a:spcAft>
                <a:spcPts val="0"/>
              </a:spcAft>
              <a:buClr>
                <a:srgbClr val="000000"/>
              </a:buClr>
              <a:buSzPts val="1100"/>
              <a:buChar char="•"/>
            </a:pPr>
            <a:r>
              <a:rPr lang="sv-SE" sz="1100">
                <a:solidFill>
                  <a:srgbClr val="000000"/>
                </a:solidFill>
              </a:rPr>
              <a:t>Malformed user ID (not in format “firstname.lastname”) </a:t>
            </a:r>
            <a:r>
              <a:rPr b="1" lang="sv-SE" sz="1100">
                <a:solidFill>
                  <a:srgbClr val="000000"/>
                </a:solidFill>
              </a:rPr>
              <a:t>[error]</a:t>
            </a:r>
            <a:endParaRPr b="1" sz="1100">
              <a:solidFill>
                <a:srgbClr val="000000"/>
              </a:solidFill>
            </a:endParaRPr>
          </a:p>
          <a:p>
            <a:pPr indent="-298450" lvl="0" marL="457200" rtl="0" algn="l">
              <a:lnSpc>
                <a:spcPct val="115000"/>
              </a:lnSpc>
              <a:spcBef>
                <a:spcPts val="0"/>
              </a:spcBef>
              <a:spcAft>
                <a:spcPts val="0"/>
              </a:spcAft>
              <a:buClr>
                <a:schemeClr val="accent3"/>
              </a:buClr>
              <a:buSzPts val="1100"/>
              <a:buChar char="•"/>
            </a:pPr>
            <a:r>
              <a:rPr b="1" lang="sv-SE" sz="1100">
                <a:solidFill>
                  <a:schemeClr val="accent3"/>
                </a:solidFill>
              </a:rPr>
              <a:t>Choice: Value of starting date</a:t>
            </a:r>
            <a:endParaRPr b="1" sz="1100">
              <a:solidFill>
                <a:schemeClr val="accent3"/>
              </a:solidFill>
            </a:endParaRPr>
          </a:p>
          <a:p>
            <a:pPr indent="-298450" lvl="1" marL="914400" rtl="0" algn="l">
              <a:lnSpc>
                <a:spcPct val="115000"/>
              </a:lnSpc>
              <a:spcBef>
                <a:spcPts val="0"/>
              </a:spcBef>
              <a:spcAft>
                <a:spcPts val="0"/>
              </a:spcAft>
              <a:buClr>
                <a:srgbClr val="000000"/>
              </a:buClr>
              <a:buSzPts val="1100"/>
              <a:buChar char="•"/>
            </a:pPr>
            <a:r>
              <a:rPr lang="sv-SE" sz="1100">
                <a:solidFill>
                  <a:srgbClr val="000000"/>
                </a:solidFill>
              </a:rPr>
              <a:t>Valid date</a:t>
            </a:r>
            <a:endParaRPr sz="1100">
              <a:solidFill>
                <a:srgbClr val="000000"/>
              </a:solidFill>
            </a:endParaRPr>
          </a:p>
          <a:p>
            <a:pPr indent="-298450" lvl="1" marL="914400" rtl="0" algn="l">
              <a:lnSpc>
                <a:spcPct val="115000"/>
              </a:lnSpc>
              <a:spcBef>
                <a:spcPts val="0"/>
              </a:spcBef>
              <a:spcAft>
                <a:spcPts val="0"/>
              </a:spcAft>
              <a:buClr>
                <a:srgbClr val="000000"/>
              </a:buClr>
              <a:buSzPts val="1100"/>
              <a:buChar char="•"/>
            </a:pPr>
            <a:r>
              <a:rPr lang="sv-SE" sz="1100">
                <a:solidFill>
                  <a:srgbClr val="000000"/>
                </a:solidFill>
              </a:rPr>
              <a:t>Date before the current date </a:t>
            </a:r>
            <a:r>
              <a:rPr b="1" lang="sv-SE" sz="1100">
                <a:solidFill>
                  <a:srgbClr val="000000"/>
                </a:solidFill>
              </a:rPr>
              <a:t>[error]</a:t>
            </a:r>
            <a:endParaRPr b="1" sz="1100">
              <a:solidFill>
                <a:srgbClr val="000000"/>
              </a:solidFill>
            </a:endParaRPr>
          </a:p>
          <a:p>
            <a:pPr indent="-298450" lvl="1" marL="914400" rtl="0" algn="l">
              <a:lnSpc>
                <a:spcPct val="115000"/>
              </a:lnSpc>
              <a:spcBef>
                <a:spcPts val="0"/>
              </a:spcBef>
              <a:spcAft>
                <a:spcPts val="0"/>
              </a:spcAft>
              <a:buClr>
                <a:srgbClr val="000000"/>
              </a:buClr>
              <a:buSzPts val="1100"/>
              <a:buChar char="•"/>
            </a:pPr>
            <a:r>
              <a:rPr lang="sv-SE" sz="1100">
                <a:solidFill>
                  <a:srgbClr val="000000"/>
                </a:solidFill>
              </a:rPr>
              <a:t>Current date </a:t>
            </a:r>
            <a:r>
              <a:rPr b="1" lang="sv-SE" sz="1100">
                <a:solidFill>
                  <a:srgbClr val="000000"/>
                </a:solidFill>
              </a:rPr>
              <a:t>[single]</a:t>
            </a:r>
            <a:endParaRPr b="1" sz="1100">
              <a:solidFill>
                <a:srgbClr val="000000"/>
              </a:solidFill>
            </a:endParaRPr>
          </a:p>
          <a:p>
            <a:pPr indent="-298450" lvl="1" marL="914400" rtl="0" algn="l">
              <a:lnSpc>
                <a:spcPct val="115000"/>
              </a:lnSpc>
              <a:spcBef>
                <a:spcPts val="0"/>
              </a:spcBef>
              <a:spcAft>
                <a:spcPts val="0"/>
              </a:spcAft>
              <a:buClr>
                <a:srgbClr val="000000"/>
              </a:buClr>
              <a:buSzPts val="1100"/>
              <a:buChar char="•"/>
            </a:pPr>
            <a:r>
              <a:rPr lang="sv-SE" sz="1100">
                <a:solidFill>
                  <a:srgbClr val="000000"/>
                </a:solidFill>
              </a:rPr>
              <a:t>Null </a:t>
            </a:r>
            <a:r>
              <a:rPr b="1" lang="sv-SE" sz="1100">
                <a:solidFill>
                  <a:srgbClr val="000000"/>
                </a:solidFill>
              </a:rPr>
              <a:t>[error]</a:t>
            </a:r>
            <a:endParaRPr b="1" sz="1100">
              <a:solidFill>
                <a:srgbClr val="000000"/>
              </a:solidFill>
            </a:endParaRPr>
          </a:p>
          <a:p>
            <a:pPr indent="-298450" lvl="1" marL="914400" rtl="0" algn="l">
              <a:lnSpc>
                <a:spcPct val="115000"/>
              </a:lnSpc>
              <a:spcBef>
                <a:spcPts val="0"/>
              </a:spcBef>
              <a:spcAft>
                <a:spcPts val="0"/>
              </a:spcAft>
              <a:buClr>
                <a:srgbClr val="000000"/>
              </a:buClr>
              <a:buSzPts val="1100"/>
              <a:buChar char="•"/>
            </a:pPr>
            <a:r>
              <a:rPr lang="sv-SE" sz="1100">
                <a:solidFill>
                  <a:srgbClr val="000000"/>
                </a:solidFill>
              </a:rPr>
              <a:t>Malformed date (not in format “YYYY-MM-DD”) </a:t>
            </a:r>
            <a:r>
              <a:rPr b="1" lang="sv-SE" sz="1100">
                <a:solidFill>
                  <a:srgbClr val="000000"/>
                </a:solidFill>
              </a:rPr>
              <a:t>[error]</a:t>
            </a:r>
            <a:endParaRPr b="1" sz="1100">
              <a:solidFill>
                <a:srgbClr val="000000"/>
              </a:solidFill>
            </a:endParaRPr>
          </a:p>
          <a:p>
            <a:pPr indent="-298450" lvl="0" marL="457200" rtl="0" algn="l">
              <a:lnSpc>
                <a:spcPct val="115000"/>
              </a:lnSpc>
              <a:spcBef>
                <a:spcPts val="0"/>
              </a:spcBef>
              <a:spcAft>
                <a:spcPts val="0"/>
              </a:spcAft>
              <a:buClr>
                <a:schemeClr val="accent3"/>
              </a:buClr>
              <a:buSzPts val="1100"/>
              <a:buChar char="•"/>
            </a:pPr>
            <a:r>
              <a:rPr b="1" lang="sv-SE" sz="1100">
                <a:solidFill>
                  <a:schemeClr val="accent3"/>
                </a:solidFill>
              </a:rPr>
              <a:t>Choice: Value of ending date</a:t>
            </a:r>
            <a:endParaRPr b="1" sz="1100">
              <a:solidFill>
                <a:schemeClr val="accent3"/>
              </a:solidFill>
            </a:endParaRPr>
          </a:p>
          <a:p>
            <a:pPr indent="-298450" lvl="1" marL="914400" rtl="0" algn="l">
              <a:lnSpc>
                <a:spcPct val="115000"/>
              </a:lnSpc>
              <a:spcBef>
                <a:spcPts val="0"/>
              </a:spcBef>
              <a:spcAft>
                <a:spcPts val="0"/>
              </a:spcAft>
              <a:buClr>
                <a:srgbClr val="000000"/>
              </a:buClr>
              <a:buSzPts val="1100"/>
              <a:buChar char="•"/>
            </a:pPr>
            <a:r>
              <a:rPr lang="sv-SE" sz="1100">
                <a:solidFill>
                  <a:srgbClr val="000000"/>
                </a:solidFill>
              </a:rPr>
              <a:t>Valid date</a:t>
            </a:r>
            <a:endParaRPr sz="1100">
              <a:solidFill>
                <a:srgbClr val="000000"/>
              </a:solidFill>
            </a:endParaRPr>
          </a:p>
          <a:p>
            <a:pPr indent="-298450" lvl="1" marL="914400" rtl="0" algn="l">
              <a:lnSpc>
                <a:spcPct val="115000"/>
              </a:lnSpc>
              <a:spcBef>
                <a:spcPts val="0"/>
              </a:spcBef>
              <a:spcAft>
                <a:spcPts val="0"/>
              </a:spcAft>
              <a:buClr>
                <a:srgbClr val="000000"/>
              </a:buClr>
              <a:buSzPts val="1100"/>
              <a:buChar char="•"/>
            </a:pPr>
            <a:r>
              <a:rPr lang="sv-SE" sz="1100">
                <a:solidFill>
                  <a:srgbClr val="000000"/>
                </a:solidFill>
              </a:rPr>
              <a:t>Date before the current date </a:t>
            </a:r>
            <a:r>
              <a:rPr b="1" lang="sv-SE" sz="1100">
                <a:solidFill>
                  <a:srgbClr val="000000"/>
                </a:solidFill>
              </a:rPr>
              <a:t>[error]</a:t>
            </a:r>
            <a:endParaRPr b="1" sz="1100">
              <a:solidFill>
                <a:srgbClr val="000000"/>
              </a:solidFill>
            </a:endParaRPr>
          </a:p>
          <a:p>
            <a:pPr indent="-298450" lvl="1" marL="914400" rtl="0" algn="l">
              <a:lnSpc>
                <a:spcPct val="115000"/>
              </a:lnSpc>
              <a:spcBef>
                <a:spcPts val="0"/>
              </a:spcBef>
              <a:spcAft>
                <a:spcPts val="0"/>
              </a:spcAft>
              <a:buClr>
                <a:srgbClr val="000000"/>
              </a:buClr>
              <a:buSzPts val="1100"/>
              <a:buChar char="•"/>
            </a:pPr>
            <a:r>
              <a:rPr lang="sv-SE" sz="1100">
                <a:solidFill>
                  <a:srgbClr val="000000"/>
                </a:solidFill>
              </a:rPr>
              <a:t>Current date</a:t>
            </a:r>
            <a:r>
              <a:rPr b="1" lang="sv-SE" sz="1100">
                <a:solidFill>
                  <a:srgbClr val="000000"/>
                </a:solidFill>
              </a:rPr>
              <a:t> [single]</a:t>
            </a:r>
            <a:endParaRPr b="1" sz="1100">
              <a:solidFill>
                <a:srgbClr val="000000"/>
              </a:solidFill>
            </a:endParaRPr>
          </a:p>
          <a:p>
            <a:pPr indent="-298450" lvl="1" marL="914400" rtl="0" algn="l">
              <a:lnSpc>
                <a:spcPct val="115000"/>
              </a:lnSpc>
              <a:spcBef>
                <a:spcPts val="0"/>
              </a:spcBef>
              <a:spcAft>
                <a:spcPts val="0"/>
              </a:spcAft>
              <a:buClr>
                <a:srgbClr val="000000"/>
              </a:buClr>
              <a:buSzPts val="1100"/>
              <a:buChar char="•"/>
            </a:pPr>
            <a:r>
              <a:rPr lang="sv-SE" sz="1100">
                <a:solidFill>
                  <a:srgbClr val="000000"/>
                </a:solidFill>
              </a:rPr>
              <a:t>Date before the starting date </a:t>
            </a:r>
            <a:r>
              <a:rPr b="1" lang="sv-SE" sz="1100">
                <a:solidFill>
                  <a:srgbClr val="000000"/>
                </a:solidFill>
              </a:rPr>
              <a:t>[error]</a:t>
            </a:r>
            <a:endParaRPr b="1" sz="1100">
              <a:solidFill>
                <a:srgbClr val="000000"/>
              </a:solidFill>
            </a:endParaRPr>
          </a:p>
          <a:p>
            <a:pPr indent="-298450" lvl="1" marL="914400" rtl="0" algn="l">
              <a:lnSpc>
                <a:spcPct val="115000"/>
              </a:lnSpc>
              <a:spcBef>
                <a:spcPts val="0"/>
              </a:spcBef>
              <a:spcAft>
                <a:spcPts val="0"/>
              </a:spcAft>
              <a:buClr>
                <a:srgbClr val="000000"/>
              </a:buClr>
              <a:buSzPts val="1100"/>
              <a:buChar char="•"/>
            </a:pPr>
            <a:r>
              <a:rPr lang="sv-SE" sz="1100">
                <a:solidFill>
                  <a:srgbClr val="000000"/>
                </a:solidFill>
              </a:rPr>
              <a:t>Date same as the starting date </a:t>
            </a:r>
            <a:r>
              <a:rPr b="1" lang="sv-SE" sz="1100">
                <a:solidFill>
                  <a:srgbClr val="000000"/>
                </a:solidFill>
              </a:rPr>
              <a:t>[single]</a:t>
            </a:r>
            <a:endParaRPr b="1" sz="1100">
              <a:solidFill>
                <a:srgbClr val="000000"/>
              </a:solidFill>
            </a:endParaRPr>
          </a:p>
          <a:p>
            <a:pPr indent="-298450" lvl="1" marL="914400" rtl="0" algn="l">
              <a:lnSpc>
                <a:spcPct val="115000"/>
              </a:lnSpc>
              <a:spcBef>
                <a:spcPts val="0"/>
              </a:spcBef>
              <a:spcAft>
                <a:spcPts val="0"/>
              </a:spcAft>
              <a:buClr>
                <a:srgbClr val="000000"/>
              </a:buClr>
              <a:buSzPts val="1100"/>
              <a:buChar char="•"/>
            </a:pPr>
            <a:r>
              <a:rPr lang="sv-SE" sz="1100">
                <a:solidFill>
                  <a:srgbClr val="000000"/>
                </a:solidFill>
              </a:rPr>
              <a:t>Null </a:t>
            </a:r>
            <a:r>
              <a:rPr b="1" lang="sv-SE" sz="1100">
                <a:solidFill>
                  <a:srgbClr val="000000"/>
                </a:solidFill>
              </a:rPr>
              <a:t>[error]</a:t>
            </a:r>
            <a:endParaRPr b="1" sz="1100">
              <a:solidFill>
                <a:srgbClr val="000000"/>
              </a:solidFill>
            </a:endParaRPr>
          </a:p>
          <a:p>
            <a:pPr indent="-298450" lvl="1" marL="914400" rtl="0" algn="l">
              <a:lnSpc>
                <a:spcPct val="115000"/>
              </a:lnSpc>
              <a:spcBef>
                <a:spcPts val="0"/>
              </a:spcBef>
              <a:spcAft>
                <a:spcPts val="0"/>
              </a:spcAft>
              <a:buClr>
                <a:srgbClr val="000000"/>
              </a:buClr>
              <a:buSzPts val="1100"/>
              <a:buChar char="•"/>
            </a:pPr>
            <a:r>
              <a:rPr lang="sv-SE" sz="1100">
                <a:solidFill>
                  <a:srgbClr val="000000"/>
                </a:solidFill>
              </a:rPr>
              <a:t>Malformed date (not in format “YYYY-MM-DD”) </a:t>
            </a:r>
            <a:r>
              <a:rPr b="1" lang="sv-SE" sz="1100">
                <a:solidFill>
                  <a:srgbClr val="000000"/>
                </a:solidFill>
              </a:rPr>
              <a:t>[error]</a:t>
            </a:r>
            <a:endParaRPr b="1" i="1" sz="1200" u="sng"/>
          </a:p>
        </p:txBody>
      </p:sp>
      <p:sp>
        <p:nvSpPr>
          <p:cNvPr id="264" name="Google Shape;264;p39"/>
          <p:cNvSpPr txBox="1"/>
          <p:nvPr>
            <p:ph idx="1" type="body"/>
          </p:nvPr>
        </p:nvSpPr>
        <p:spPr>
          <a:xfrm>
            <a:off x="4408725" y="531400"/>
            <a:ext cx="4684200" cy="4394400"/>
          </a:xfrm>
          <a:prstGeom prst="rect">
            <a:avLst/>
          </a:prstGeom>
          <a:noFill/>
          <a:ln>
            <a:noFill/>
          </a:ln>
        </p:spPr>
        <p:txBody>
          <a:bodyPr anchorCtr="0" anchor="ctr" bIns="91425" lIns="91425" spcFirstLastPara="1" rIns="91425" wrap="square" tIns="91425">
            <a:noAutofit/>
          </a:bodyPr>
          <a:lstStyle/>
          <a:p>
            <a:pPr indent="-298450" lvl="0" marL="457200" rtl="0" algn="l">
              <a:lnSpc>
                <a:spcPct val="115000"/>
              </a:lnSpc>
              <a:spcBef>
                <a:spcPts val="0"/>
              </a:spcBef>
              <a:spcAft>
                <a:spcPts val="0"/>
              </a:spcAft>
              <a:buSzPts val="1100"/>
              <a:buChar char="●"/>
            </a:pPr>
            <a:r>
              <a:rPr b="1" lang="sv-SE" sz="1100">
                <a:solidFill>
                  <a:schemeClr val="accent3"/>
                </a:solidFill>
              </a:rPr>
              <a:t>Choice: Remaining vacation time for the userID</a:t>
            </a:r>
            <a:br>
              <a:rPr lang="sv-SE" sz="1100"/>
            </a:br>
            <a:r>
              <a:rPr b="1" lang="sv-SE" sz="1100"/>
              <a:t>(Note: We are assuming the database schema prevents storing malformed/invalid values)</a:t>
            </a:r>
            <a:endParaRPr b="1" sz="1100"/>
          </a:p>
          <a:p>
            <a:pPr indent="-298450" lvl="1" marL="914400" rtl="0" algn="l">
              <a:lnSpc>
                <a:spcPct val="115000"/>
              </a:lnSpc>
              <a:spcBef>
                <a:spcPts val="0"/>
              </a:spcBef>
              <a:spcAft>
                <a:spcPts val="0"/>
              </a:spcAft>
              <a:buSzPts val="1100"/>
              <a:buChar char="○"/>
            </a:pPr>
            <a:r>
              <a:rPr lang="sv-SE" sz="1100"/>
              <a:t>0 days remaining</a:t>
            </a:r>
            <a:endParaRPr sz="1100"/>
          </a:p>
          <a:p>
            <a:pPr indent="-298450" lvl="1" marL="914400" rtl="0" algn="l">
              <a:lnSpc>
                <a:spcPct val="115000"/>
              </a:lnSpc>
              <a:spcBef>
                <a:spcPts val="0"/>
              </a:spcBef>
              <a:spcAft>
                <a:spcPts val="0"/>
              </a:spcAft>
              <a:buSzPts val="1100"/>
              <a:buChar char="○"/>
            </a:pPr>
            <a:r>
              <a:rPr lang="sv-SE" sz="1100"/>
              <a:t>1 day remaining, 1 day applied for </a:t>
            </a:r>
            <a:r>
              <a:rPr b="1" lang="sv-SE" sz="1100"/>
              <a:t>[single]</a:t>
            </a:r>
            <a:endParaRPr b="1" sz="1100"/>
          </a:p>
          <a:p>
            <a:pPr indent="-298450" lvl="1" marL="914400" rtl="0" algn="l">
              <a:lnSpc>
                <a:spcPct val="115000"/>
              </a:lnSpc>
              <a:spcBef>
                <a:spcPts val="0"/>
              </a:spcBef>
              <a:spcAft>
                <a:spcPts val="0"/>
              </a:spcAft>
              <a:buSzPts val="1100"/>
              <a:buChar char="○"/>
            </a:pPr>
            <a:r>
              <a:rPr lang="sv-SE" sz="1100"/>
              <a:t>Number of days remaining &lt; number applied for</a:t>
            </a:r>
            <a:endParaRPr sz="1100"/>
          </a:p>
          <a:p>
            <a:pPr indent="-298450" lvl="1" marL="914400" rtl="0" algn="l">
              <a:lnSpc>
                <a:spcPct val="115000"/>
              </a:lnSpc>
              <a:spcBef>
                <a:spcPts val="0"/>
              </a:spcBef>
              <a:spcAft>
                <a:spcPts val="0"/>
              </a:spcAft>
              <a:buSzPts val="1100"/>
              <a:buChar char="○"/>
            </a:pPr>
            <a:r>
              <a:rPr lang="sv-SE" sz="1100"/>
              <a:t>Number of days remaining = number applied for </a:t>
            </a:r>
            <a:r>
              <a:rPr b="1" lang="sv-SE" sz="1100"/>
              <a:t>[single]</a:t>
            </a:r>
            <a:endParaRPr b="1" sz="1100"/>
          </a:p>
          <a:p>
            <a:pPr indent="-298450" lvl="1" marL="914400" rtl="0" algn="l">
              <a:lnSpc>
                <a:spcPct val="115000"/>
              </a:lnSpc>
              <a:spcBef>
                <a:spcPts val="0"/>
              </a:spcBef>
              <a:spcAft>
                <a:spcPts val="0"/>
              </a:spcAft>
              <a:buSzPts val="1100"/>
              <a:buChar char="○"/>
            </a:pPr>
            <a:r>
              <a:rPr lang="sv-SE" sz="1100"/>
              <a:t>Number of days remaining &gt; number applied for </a:t>
            </a:r>
            <a:endParaRPr sz="1100"/>
          </a:p>
          <a:p>
            <a:pPr indent="-298450" lvl="1" marL="914400" rtl="0" algn="l">
              <a:lnSpc>
                <a:spcPct val="115000"/>
              </a:lnSpc>
              <a:spcBef>
                <a:spcPts val="0"/>
              </a:spcBef>
              <a:spcAft>
                <a:spcPts val="0"/>
              </a:spcAft>
              <a:buSzPts val="1100"/>
              <a:buChar char="○"/>
            </a:pPr>
            <a:r>
              <a:rPr lang="sv-SE" sz="1100"/>
              <a:t>User does not exist </a:t>
            </a:r>
            <a:r>
              <a:rPr b="1" lang="sv-SE" sz="1100"/>
              <a:t>[if user ID does not exist]</a:t>
            </a:r>
            <a:endParaRPr sz="1100"/>
          </a:p>
          <a:p>
            <a:pPr indent="-298450" lvl="0" marL="457200" rtl="0" algn="l">
              <a:lnSpc>
                <a:spcPct val="115000"/>
              </a:lnSpc>
              <a:spcBef>
                <a:spcPts val="0"/>
              </a:spcBef>
              <a:spcAft>
                <a:spcPts val="0"/>
              </a:spcAft>
              <a:buSzPts val="1100"/>
              <a:buChar char="●"/>
            </a:pPr>
            <a:r>
              <a:rPr b="1" lang="sv-SE" sz="1100">
                <a:solidFill>
                  <a:schemeClr val="accent3"/>
                </a:solidFill>
              </a:rPr>
              <a:t>Choice: Conflicts with vacation time</a:t>
            </a:r>
            <a:br>
              <a:rPr lang="sv-SE" sz="1100"/>
            </a:br>
            <a:r>
              <a:rPr b="1" lang="sv-SE" sz="1100"/>
              <a:t>(Note: We are assuming the database schema prevents storing malformed/invalid date ranges)</a:t>
            </a:r>
            <a:endParaRPr sz="1100"/>
          </a:p>
          <a:p>
            <a:pPr indent="-298450" lvl="1" marL="914400" rtl="0" algn="l">
              <a:lnSpc>
                <a:spcPct val="115000"/>
              </a:lnSpc>
              <a:spcBef>
                <a:spcPts val="0"/>
              </a:spcBef>
              <a:spcAft>
                <a:spcPts val="0"/>
              </a:spcAft>
              <a:buSzPts val="1100"/>
              <a:buChar char="○"/>
            </a:pPr>
            <a:r>
              <a:rPr lang="sv-SE" sz="1100"/>
              <a:t>No conflicts with scheduled vacation or banned dates</a:t>
            </a:r>
            <a:endParaRPr sz="1100"/>
          </a:p>
          <a:p>
            <a:pPr indent="-298450" lvl="1" marL="914400" rtl="0" algn="l">
              <a:lnSpc>
                <a:spcPct val="115000"/>
              </a:lnSpc>
              <a:spcBef>
                <a:spcPts val="0"/>
              </a:spcBef>
              <a:spcAft>
                <a:spcPts val="0"/>
              </a:spcAft>
              <a:buSzPts val="1100"/>
              <a:buChar char="○"/>
            </a:pPr>
            <a:r>
              <a:rPr lang="sv-SE" sz="1100"/>
              <a:t>Banned date(s) fall within the starting and ending dates </a:t>
            </a:r>
            <a:endParaRPr sz="1100"/>
          </a:p>
          <a:p>
            <a:pPr indent="-298450" lvl="1" marL="914400" rtl="0" algn="l">
              <a:lnSpc>
                <a:spcPct val="115000"/>
              </a:lnSpc>
              <a:spcBef>
                <a:spcPts val="0"/>
              </a:spcBef>
              <a:spcAft>
                <a:spcPts val="0"/>
              </a:spcAft>
              <a:buSzPts val="1100"/>
              <a:buChar char="○"/>
            </a:pPr>
            <a:r>
              <a:rPr lang="sv-SE" sz="1100"/>
              <a:t>Starting date falls within already-scheduled vacation time</a:t>
            </a:r>
            <a:endParaRPr sz="1100"/>
          </a:p>
          <a:p>
            <a:pPr indent="-298450" lvl="1" marL="914400" rtl="0" algn="l">
              <a:lnSpc>
                <a:spcPct val="115000"/>
              </a:lnSpc>
              <a:spcBef>
                <a:spcPts val="0"/>
              </a:spcBef>
              <a:spcAft>
                <a:spcPts val="0"/>
              </a:spcAft>
              <a:buSzPts val="1100"/>
              <a:buChar char="○"/>
            </a:pPr>
            <a:r>
              <a:rPr lang="sv-SE" sz="1100"/>
              <a:t>Ending date falls within already-scheduled vacation time</a:t>
            </a:r>
            <a:endParaRPr sz="1100"/>
          </a:p>
          <a:p>
            <a:pPr indent="-298450" lvl="1" marL="914400" rtl="0" algn="l">
              <a:lnSpc>
                <a:spcPct val="115000"/>
              </a:lnSpc>
              <a:spcBef>
                <a:spcPts val="0"/>
              </a:spcBef>
              <a:spcAft>
                <a:spcPts val="0"/>
              </a:spcAft>
              <a:buSzPts val="1100"/>
              <a:buChar char="○"/>
            </a:pPr>
            <a:r>
              <a:rPr lang="sv-SE" sz="1100"/>
              <a:t>Already-scheduled vacation time falls within starting and ending dates applied for</a:t>
            </a:r>
            <a:endParaRPr sz="1100"/>
          </a:p>
          <a:p>
            <a:pPr indent="-298450" lvl="1" marL="914400" rtl="0" algn="l">
              <a:lnSpc>
                <a:spcPct val="115000"/>
              </a:lnSpc>
              <a:spcBef>
                <a:spcPts val="0"/>
              </a:spcBef>
              <a:spcAft>
                <a:spcPts val="0"/>
              </a:spcAft>
              <a:buSzPts val="1100"/>
              <a:buChar char="○"/>
            </a:pPr>
            <a:r>
              <a:rPr lang="sv-SE" sz="1100"/>
              <a:t>The starting and ending dates fall within already-scheduled vacation time</a:t>
            </a:r>
            <a:endParaRPr sz="1100"/>
          </a:p>
          <a:p>
            <a:pPr indent="-298450" lvl="1" marL="914400" rtl="0" algn="l">
              <a:lnSpc>
                <a:spcPct val="115000"/>
              </a:lnSpc>
              <a:spcBef>
                <a:spcPts val="0"/>
              </a:spcBef>
              <a:spcAft>
                <a:spcPts val="0"/>
              </a:spcAft>
              <a:buSzPts val="1100"/>
              <a:buChar char="○"/>
            </a:pPr>
            <a:r>
              <a:rPr lang="sv-SE" sz="1100"/>
              <a:t>User does not exist </a:t>
            </a:r>
            <a:r>
              <a:rPr b="1" lang="sv-SE" sz="1100"/>
              <a:t>[if user ID does not exist]</a:t>
            </a:r>
            <a:endParaRPr sz="1100"/>
          </a:p>
          <a:p>
            <a:pPr indent="0" lvl="0" marL="0" rtl="0" algn="l">
              <a:spcBef>
                <a:spcPts val="0"/>
              </a:spcBef>
              <a:spcAft>
                <a:spcPts val="0"/>
              </a:spcAft>
              <a:buNone/>
            </a:pPr>
            <a:r>
              <a:t/>
            </a:r>
            <a:endParaRPr b="1" i="1" sz="1100">
              <a:solidFill>
                <a:schemeClr val="dk1"/>
              </a:solidFill>
            </a:endParaRPr>
          </a:p>
        </p:txBody>
      </p:sp>
      <p:sp>
        <p:nvSpPr>
          <p:cNvPr id="265" name="Google Shape;265;p3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72" name="Google Shape;272;p4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5</a:t>
            </a:r>
            <a:endParaRPr/>
          </a:p>
        </p:txBody>
      </p:sp>
      <p:sp>
        <p:nvSpPr>
          <p:cNvPr id="273" name="Google Shape;273;p4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Exploratory testing typically is guided by “tours”.</a:t>
            </a:r>
            <a:endParaRPr/>
          </a:p>
          <a:p>
            <a:pPr indent="-368300" lvl="0" marL="457200" rtl="0" algn="l">
              <a:spcBef>
                <a:spcPts val="1000"/>
              </a:spcBef>
              <a:spcAft>
                <a:spcPts val="0"/>
              </a:spcAft>
              <a:buSzPts val="2200"/>
              <a:buAutoNum type="arabicPeriod"/>
            </a:pPr>
            <a:r>
              <a:rPr lang="sv-SE" sz="2200"/>
              <a:t>Describe one of the tours that we discussed in class. </a:t>
            </a:r>
            <a:endParaRPr sz="2200"/>
          </a:p>
          <a:p>
            <a:pPr indent="-368300" lvl="0" marL="457200" rtl="0" algn="l">
              <a:spcBef>
                <a:spcPts val="1000"/>
              </a:spcBef>
              <a:spcAft>
                <a:spcPts val="0"/>
              </a:spcAft>
              <a:buSzPts val="2200"/>
              <a:buAutoNum type="arabicPeriod"/>
            </a:pPr>
            <a:r>
              <a:rPr lang="sv-SE" sz="2200"/>
              <a:t>Consider a banking website, where a user can do things like check their account balance, transfer funds between accounts, open new accounts, and edit their personal information. Describe three actions you might take during exploratory testing of this system, based on the tour you described above.</a:t>
            </a:r>
            <a:endParaRPr sz="2200"/>
          </a:p>
          <a:p>
            <a:pPr indent="0" lvl="0" marL="0" rtl="0" algn="l">
              <a:spcBef>
                <a:spcPts val="1000"/>
              </a:spcBef>
              <a:spcAft>
                <a:spcPts val="0"/>
              </a:spcAft>
              <a:buNone/>
            </a:pPr>
            <a:r>
              <a:t/>
            </a:r>
            <a:endParaRPr sz="24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80" name="Google Shape;280;p4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5</a:t>
            </a:r>
            <a:endParaRPr/>
          </a:p>
        </p:txBody>
      </p:sp>
      <p:sp>
        <p:nvSpPr>
          <p:cNvPr id="281" name="Google Shape;281;p4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Clr>
                <a:schemeClr val="accent3"/>
              </a:buClr>
              <a:buSzPts val="2600"/>
              <a:buChar char="•"/>
            </a:pPr>
            <a:r>
              <a:rPr b="1" lang="sv-SE">
                <a:solidFill>
                  <a:schemeClr val="accent3"/>
                </a:solidFill>
              </a:rPr>
              <a:t>Supermodel Tour</a:t>
            </a:r>
            <a:endParaRPr b="1">
              <a:solidFill>
                <a:schemeClr val="accent3"/>
              </a:solidFill>
            </a:endParaRPr>
          </a:p>
          <a:p>
            <a:pPr indent="-368300" lvl="1" marL="914400" rtl="0" algn="l">
              <a:spcBef>
                <a:spcPts val="500"/>
              </a:spcBef>
              <a:spcAft>
                <a:spcPts val="0"/>
              </a:spcAft>
              <a:buSzPts val="2200"/>
              <a:buChar char="•"/>
            </a:pPr>
            <a:r>
              <a:rPr lang="sv-SE"/>
              <a:t>Tests the GUI, not focused on functional correctness.</a:t>
            </a:r>
            <a:endParaRPr/>
          </a:p>
          <a:p>
            <a:pPr indent="-368300" lvl="1" marL="914400" rtl="0" algn="l">
              <a:spcBef>
                <a:spcPts val="500"/>
              </a:spcBef>
              <a:spcAft>
                <a:spcPts val="0"/>
              </a:spcAft>
              <a:buSzPts val="2200"/>
              <a:buChar char="•"/>
            </a:pPr>
            <a:r>
              <a:rPr lang="sv-SE"/>
              <a:t>Visual appearance - are graphical elements in </a:t>
            </a:r>
            <a:r>
              <a:rPr lang="sv-SE"/>
              <a:t>correct locations, correct size, free of rendering errors? </a:t>
            </a:r>
            <a:endParaRPr/>
          </a:p>
          <a:p>
            <a:pPr indent="-368300" lvl="1" marL="914400" rtl="0" algn="l">
              <a:spcBef>
                <a:spcPts val="500"/>
              </a:spcBef>
              <a:spcAft>
                <a:spcPts val="0"/>
              </a:spcAft>
              <a:buSzPts val="2200"/>
              <a:buChar char="•"/>
            </a:pPr>
            <a:r>
              <a:rPr lang="sv-SE"/>
              <a:t>Are graphical elements/colors/fonts consistent?</a:t>
            </a:r>
            <a:endParaRPr/>
          </a:p>
          <a:p>
            <a:pPr indent="-368300" lvl="1" marL="914400" rtl="0" algn="l">
              <a:spcBef>
                <a:spcPts val="500"/>
              </a:spcBef>
              <a:spcAft>
                <a:spcPts val="0"/>
              </a:spcAft>
              <a:buSzPts val="2200"/>
              <a:buChar char="•"/>
            </a:pPr>
            <a:r>
              <a:rPr lang="sv-SE"/>
              <a:t>How long does it take elements to appear?</a:t>
            </a:r>
            <a:endParaRPr/>
          </a:p>
          <a:p>
            <a:pPr indent="-368300" lvl="1" marL="914400" rtl="0" algn="l">
              <a:spcBef>
                <a:spcPts val="500"/>
              </a:spcBef>
              <a:spcAft>
                <a:spcPts val="0"/>
              </a:spcAft>
              <a:buSzPts val="2200"/>
              <a:buChar char="•"/>
            </a:pPr>
            <a:r>
              <a:rPr lang="sv-SE"/>
              <a:t>Are there typos?</a:t>
            </a:r>
            <a:endParaRPr/>
          </a:p>
          <a:p>
            <a:pPr indent="-368300" lvl="1" marL="914400" rtl="0" algn="l">
              <a:spcBef>
                <a:spcPts val="500"/>
              </a:spcBef>
              <a:spcAft>
                <a:spcPts val="0"/>
              </a:spcAft>
              <a:buSzPts val="2200"/>
              <a:buChar char="•"/>
            </a:pPr>
            <a:r>
              <a:rPr lang="sv-SE"/>
              <a:t>Usability issues (could this be easier to use?)</a:t>
            </a:r>
            <a:endParaRPr/>
          </a:p>
          <a:p>
            <a:pPr indent="-368300" lvl="1" marL="914400" rtl="0" algn="l">
              <a:spcBef>
                <a:spcPts val="500"/>
              </a:spcBef>
              <a:spcAft>
                <a:spcPts val="0"/>
              </a:spcAft>
              <a:buSzPts val="2200"/>
              <a:buChar char="•"/>
            </a:pPr>
            <a:r>
              <a:rPr lang="sv-SE"/>
              <a:t>Accessibility issues?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88" name="Google Shape;288;p4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5</a:t>
            </a:r>
            <a:endParaRPr/>
          </a:p>
        </p:txBody>
      </p:sp>
      <p:sp>
        <p:nvSpPr>
          <p:cNvPr id="289" name="Google Shape;289;p4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a:solidFill>
                  <a:schemeClr val="accent3"/>
                </a:solidFill>
              </a:rPr>
              <a:t>Describe three actions you might take during exploratory testing of banking system</a:t>
            </a:r>
            <a:endParaRPr b="1">
              <a:solidFill>
                <a:schemeClr val="accent3"/>
              </a:solidFill>
            </a:endParaRPr>
          </a:p>
          <a:p>
            <a:pPr indent="-368300" lvl="0" marL="457200" rtl="0" algn="l">
              <a:spcBef>
                <a:spcPts val="1000"/>
              </a:spcBef>
              <a:spcAft>
                <a:spcPts val="0"/>
              </a:spcAft>
              <a:buSzPts val="2200"/>
              <a:buAutoNum type="arabicPeriod"/>
            </a:pPr>
            <a:r>
              <a:rPr lang="sv-SE" sz="2200"/>
              <a:t>Click on drop down menu - is it displayed quickly? all items present? does menu cause issues when appearing over other elements?</a:t>
            </a:r>
            <a:endParaRPr sz="2200"/>
          </a:p>
          <a:p>
            <a:pPr indent="-368300" lvl="0" marL="457200" rtl="0" algn="l">
              <a:spcBef>
                <a:spcPts val="1000"/>
              </a:spcBef>
              <a:spcAft>
                <a:spcPts val="0"/>
              </a:spcAft>
              <a:buSzPts val="2200"/>
              <a:buAutoNum type="arabicPeriod"/>
            </a:pPr>
            <a:r>
              <a:rPr lang="sv-SE" sz="2200"/>
              <a:t>Select account - is all information displayed? is location of info correct? is info easy to find? is information readable?</a:t>
            </a:r>
            <a:endParaRPr sz="2200"/>
          </a:p>
          <a:p>
            <a:pPr indent="-368300" lvl="0" marL="457200" rtl="0" algn="l">
              <a:spcBef>
                <a:spcPts val="1000"/>
              </a:spcBef>
              <a:spcAft>
                <a:spcPts val="0"/>
              </a:spcAft>
              <a:buSzPts val="2200"/>
              <a:buAutoNum type="arabicPeriod"/>
            </a:pPr>
            <a:r>
              <a:rPr lang="sv-SE" sz="2200"/>
              <a:t>Edit personal info - is </a:t>
            </a:r>
            <a:r>
              <a:rPr lang="sv-SE" sz="2200"/>
              <a:t>existing</a:t>
            </a:r>
            <a:r>
              <a:rPr lang="sv-SE" sz="2200"/>
              <a:t> info displayed? are edited segments updated and displayed correctly? </a:t>
            </a:r>
            <a:endParaRPr sz="22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6</a:t>
            </a:r>
            <a:endParaRPr/>
          </a:p>
        </p:txBody>
      </p:sp>
      <p:sp>
        <p:nvSpPr>
          <p:cNvPr id="295" name="Google Shape;295;p43"/>
          <p:cNvSpPr txBox="1"/>
          <p:nvPr>
            <p:ph idx="1" type="body"/>
          </p:nvPr>
        </p:nvSpPr>
        <p:spPr>
          <a:xfrm>
            <a:off x="3096597" y="1282400"/>
            <a:ext cx="55902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You are testing the Account class.</a:t>
            </a:r>
            <a:endParaRPr/>
          </a:p>
          <a:p>
            <a:pPr indent="0" lvl="0" marL="0" rtl="0" algn="l">
              <a:spcBef>
                <a:spcPts val="1000"/>
              </a:spcBef>
              <a:spcAft>
                <a:spcPts val="0"/>
              </a:spcAft>
              <a:buNone/>
            </a:pPr>
            <a:r>
              <a:rPr lang="sv-SE" sz="1900"/>
              <a:t>Write JUnit-format test cases to do the following:</a:t>
            </a:r>
            <a:endParaRPr sz="1900"/>
          </a:p>
          <a:p>
            <a:pPr indent="-349250" lvl="0" marL="457200" rtl="0" algn="l">
              <a:spcBef>
                <a:spcPts val="1000"/>
              </a:spcBef>
              <a:spcAft>
                <a:spcPts val="0"/>
              </a:spcAft>
              <a:buSzPts val="1900"/>
              <a:buAutoNum type="arabicPeriod"/>
            </a:pPr>
            <a:r>
              <a:rPr lang="sv-SE" sz="1900"/>
              <a:t>Create a test case that checks a normal usage of the methods of this class. </a:t>
            </a:r>
            <a:endParaRPr sz="1900"/>
          </a:p>
          <a:p>
            <a:pPr indent="-349250" lvl="0" marL="457200" rtl="0" algn="l">
              <a:spcBef>
                <a:spcPts val="1000"/>
              </a:spcBef>
              <a:spcAft>
                <a:spcPts val="0"/>
              </a:spcAft>
              <a:buSzPts val="1900"/>
              <a:buAutoNum type="arabicPeriod"/>
            </a:pPr>
            <a:r>
              <a:rPr lang="sv-SE" sz="1900"/>
              <a:t>Create two test cases reflecting either error-handling scenarios or quality attributes (e.g., performance or reliability). </a:t>
            </a:r>
            <a:r>
              <a:rPr lang="sv-SE" sz="1900"/>
              <a:t> </a:t>
            </a:r>
            <a:endParaRPr sz="1900"/>
          </a:p>
        </p:txBody>
      </p:sp>
      <p:sp>
        <p:nvSpPr>
          <p:cNvPr id="296" name="Google Shape;296;p4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297" name="Google Shape;297;p43"/>
          <p:cNvSpPr/>
          <p:nvPr/>
        </p:nvSpPr>
        <p:spPr>
          <a:xfrm>
            <a:off x="239300" y="1384400"/>
            <a:ext cx="2494200" cy="32763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200"/>
              <a:t>Account</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 name</a:t>
            </a:r>
            <a:endParaRPr/>
          </a:p>
          <a:p>
            <a:pPr indent="0" lvl="0" marL="0" rtl="0" algn="l">
              <a:spcBef>
                <a:spcPts val="0"/>
              </a:spcBef>
              <a:spcAft>
                <a:spcPts val="0"/>
              </a:spcAft>
              <a:buNone/>
            </a:pPr>
            <a:r>
              <a:rPr lang="sv-SE"/>
              <a:t>- personnummer</a:t>
            </a:r>
            <a:endParaRPr/>
          </a:p>
          <a:p>
            <a:pPr indent="0" lvl="0" marL="0" rtl="0" algn="l">
              <a:spcBef>
                <a:spcPts val="0"/>
              </a:spcBef>
              <a:spcAft>
                <a:spcPts val="0"/>
              </a:spcAft>
              <a:buNone/>
            </a:pPr>
            <a:r>
              <a:rPr lang="sv-SE"/>
              <a:t>-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Account (name, personnummer,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withdraw (double amount)</a:t>
            </a:r>
            <a:endParaRPr/>
          </a:p>
          <a:p>
            <a:pPr indent="0" lvl="0" marL="0" rtl="0" algn="l">
              <a:spcBef>
                <a:spcPts val="0"/>
              </a:spcBef>
              <a:spcAft>
                <a:spcPts val="0"/>
              </a:spcAft>
              <a:buNone/>
            </a:pPr>
            <a:r>
              <a:rPr lang="sv-SE"/>
              <a:t>deposit (double amount)</a:t>
            </a:r>
            <a:endParaRPr/>
          </a:p>
          <a:p>
            <a:pPr indent="0" lvl="0" marL="0" rtl="0" algn="l">
              <a:spcBef>
                <a:spcPts val="0"/>
              </a:spcBef>
              <a:spcAft>
                <a:spcPts val="0"/>
              </a:spcAft>
              <a:buNone/>
            </a:pPr>
            <a:r>
              <a:rPr lang="sv-SE"/>
              <a:t>changeName(String name)</a:t>
            </a:r>
            <a:endParaRPr/>
          </a:p>
          <a:p>
            <a:pPr indent="0" lvl="0" marL="0" rtl="0" algn="l">
              <a:spcBef>
                <a:spcPts val="0"/>
              </a:spcBef>
              <a:spcAft>
                <a:spcPts val="0"/>
              </a:spcAft>
              <a:buNone/>
            </a:pPr>
            <a:r>
              <a:rPr lang="sv-SE"/>
              <a:t>getName()</a:t>
            </a:r>
            <a:endParaRPr/>
          </a:p>
          <a:p>
            <a:pPr indent="0" lvl="0" marL="0" rtl="0" algn="l">
              <a:spcBef>
                <a:spcPts val="0"/>
              </a:spcBef>
              <a:spcAft>
                <a:spcPts val="0"/>
              </a:spcAft>
              <a:buNone/>
            </a:pPr>
            <a:r>
              <a:rPr lang="sv-SE"/>
              <a:t>getPersonnummer()</a:t>
            </a:r>
            <a:endParaRPr/>
          </a:p>
          <a:p>
            <a:pPr indent="0" lvl="0" marL="0" rtl="0" algn="l">
              <a:spcBef>
                <a:spcPts val="0"/>
              </a:spcBef>
              <a:spcAft>
                <a:spcPts val="0"/>
              </a:spcAft>
              <a:buNone/>
            </a:pPr>
            <a:r>
              <a:rPr lang="sv-SE"/>
              <a:t>getBalance()</a:t>
            </a:r>
            <a:endParaRPr/>
          </a:p>
        </p:txBody>
      </p:sp>
      <p:cxnSp>
        <p:nvCxnSpPr>
          <p:cNvPr id="298" name="Google Shape;298;p43"/>
          <p:cNvCxnSpPr/>
          <p:nvPr/>
        </p:nvCxnSpPr>
        <p:spPr>
          <a:xfrm>
            <a:off x="239300" y="1809396"/>
            <a:ext cx="2494200" cy="0"/>
          </a:xfrm>
          <a:prstGeom prst="straightConnector1">
            <a:avLst/>
          </a:prstGeom>
          <a:noFill/>
          <a:ln cap="flat" cmpd="sng" w="19050">
            <a:solidFill>
              <a:srgbClr val="2388DB"/>
            </a:solidFill>
            <a:prstDash val="solid"/>
            <a:round/>
            <a:headEnd len="med" w="med" type="none"/>
            <a:tailEnd len="med" w="med" type="none"/>
          </a:ln>
        </p:spPr>
      </p:cxnSp>
      <p:cxnSp>
        <p:nvCxnSpPr>
          <p:cNvPr id="299" name="Google Shape;299;p43"/>
          <p:cNvCxnSpPr/>
          <p:nvPr/>
        </p:nvCxnSpPr>
        <p:spPr>
          <a:xfrm>
            <a:off x="239300" y="2653730"/>
            <a:ext cx="2494200" cy="0"/>
          </a:xfrm>
          <a:prstGeom prst="straightConnector1">
            <a:avLst/>
          </a:prstGeom>
          <a:noFill/>
          <a:ln cap="flat" cmpd="sng" w="19050">
            <a:solidFill>
              <a:srgbClr val="2388DB"/>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2018-08-27</a:t>
            </a:r>
            <a:endParaRPr/>
          </a:p>
        </p:txBody>
      </p:sp>
      <p:sp>
        <p:nvSpPr>
          <p:cNvPr id="99" name="Google Shape;99;p1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sv-SE"/>
              <a:t>Chalmers University of Technology</a:t>
            </a:r>
            <a:endParaRPr/>
          </a:p>
        </p:txBody>
      </p:sp>
      <p:sp>
        <p:nvSpPr>
          <p:cNvPr id="100" name="Google Shape;100;p1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101" name="Google Shape;101;p1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p>
            <a:pPr indent="0" lvl="0" marL="0" rtl="0" algn="l">
              <a:lnSpc>
                <a:spcPct val="108333"/>
              </a:lnSpc>
              <a:spcBef>
                <a:spcPts val="0"/>
              </a:spcBef>
              <a:spcAft>
                <a:spcPts val="0"/>
              </a:spcAft>
              <a:buClr>
                <a:schemeClr val="dk1"/>
              </a:buClr>
              <a:buSzPts val="3600"/>
              <a:buFont typeface="Arial"/>
              <a:buNone/>
            </a:pPr>
            <a:r>
              <a:rPr lang="sv-SE"/>
              <a:t>Topics</a:t>
            </a:r>
            <a:endParaRPr/>
          </a:p>
        </p:txBody>
      </p:sp>
      <p:sp>
        <p:nvSpPr>
          <p:cNvPr id="102" name="Google Shape;102;p17"/>
          <p:cNvSpPr txBox="1"/>
          <p:nvPr>
            <p:ph idx="1" type="body"/>
          </p:nvPr>
        </p:nvSpPr>
        <p:spPr>
          <a:xfrm>
            <a:off x="468895" y="1282400"/>
            <a:ext cx="4103100" cy="3480300"/>
          </a:xfrm>
          <a:prstGeom prst="rect">
            <a:avLst/>
          </a:prstGeom>
          <a:noFill/>
          <a:ln>
            <a:noFill/>
          </a:ln>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Quality Attributes</a:t>
            </a:r>
            <a:endParaRPr b="1"/>
          </a:p>
          <a:p>
            <a:pPr indent="-393700" lvl="0" marL="457200" rtl="0" algn="l">
              <a:spcBef>
                <a:spcPts val="1000"/>
              </a:spcBef>
              <a:spcAft>
                <a:spcPts val="0"/>
              </a:spcAft>
              <a:buSzPts val="2600"/>
              <a:buChar char="•"/>
            </a:pPr>
            <a:r>
              <a:rPr b="1" lang="sv-SE"/>
              <a:t>Scenarios</a:t>
            </a:r>
            <a:endParaRPr b="1"/>
          </a:p>
          <a:p>
            <a:pPr indent="-393700" lvl="0" marL="457200" rtl="0" algn="l">
              <a:spcBef>
                <a:spcPts val="1000"/>
              </a:spcBef>
              <a:spcAft>
                <a:spcPts val="0"/>
              </a:spcAft>
              <a:buSzPts val="2600"/>
              <a:buChar char="•"/>
            </a:pPr>
            <a:r>
              <a:rPr b="1" lang="sv-SE"/>
              <a:t>Test Design</a:t>
            </a:r>
            <a:endParaRPr b="1"/>
          </a:p>
          <a:p>
            <a:pPr indent="-393700" lvl="0" marL="457200" rtl="0" algn="l">
              <a:spcBef>
                <a:spcPts val="1000"/>
              </a:spcBef>
              <a:spcAft>
                <a:spcPts val="0"/>
              </a:spcAft>
              <a:buSzPts val="2600"/>
              <a:buChar char="•"/>
            </a:pPr>
            <a:r>
              <a:rPr b="1" lang="sv-SE"/>
              <a:t>Unit Testing</a:t>
            </a:r>
            <a:endParaRPr b="1"/>
          </a:p>
          <a:p>
            <a:pPr indent="-393700" lvl="0" marL="457200" rtl="0" algn="l">
              <a:spcBef>
                <a:spcPts val="1000"/>
              </a:spcBef>
              <a:spcAft>
                <a:spcPts val="0"/>
              </a:spcAft>
              <a:buSzPts val="2600"/>
              <a:buChar char="•"/>
            </a:pPr>
            <a:r>
              <a:rPr lang="sv-SE"/>
              <a:t>System Testing</a:t>
            </a:r>
            <a:endParaRPr/>
          </a:p>
          <a:p>
            <a:pPr indent="-393700" lvl="0" marL="457200" rtl="0" algn="l">
              <a:spcBef>
                <a:spcPts val="1000"/>
              </a:spcBef>
              <a:spcAft>
                <a:spcPts val="0"/>
              </a:spcAft>
              <a:buSzPts val="2600"/>
              <a:buChar char="•"/>
            </a:pPr>
            <a:r>
              <a:rPr b="1" lang="sv-SE"/>
              <a:t>Exploratory Testing</a:t>
            </a:r>
            <a:endParaRPr b="1"/>
          </a:p>
        </p:txBody>
      </p:sp>
      <p:sp>
        <p:nvSpPr>
          <p:cNvPr id="103" name="Google Shape;103;p17"/>
          <p:cNvSpPr txBox="1"/>
          <p:nvPr>
            <p:ph idx="1" type="body"/>
          </p:nvPr>
        </p:nvSpPr>
        <p:spPr>
          <a:xfrm>
            <a:off x="4671150" y="1282400"/>
            <a:ext cx="4422000" cy="3480300"/>
          </a:xfrm>
          <a:prstGeom prst="rect">
            <a:avLst/>
          </a:prstGeom>
          <a:noFill/>
          <a:ln>
            <a:noFill/>
          </a:ln>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Structural Testing</a:t>
            </a:r>
            <a:endParaRPr b="1"/>
          </a:p>
          <a:p>
            <a:pPr indent="-368300" lvl="1" marL="914400" rtl="0" algn="l">
              <a:spcBef>
                <a:spcPts val="500"/>
              </a:spcBef>
              <a:spcAft>
                <a:spcPts val="0"/>
              </a:spcAft>
              <a:buSzPts val="2200"/>
              <a:buChar char="•"/>
            </a:pPr>
            <a:r>
              <a:rPr b="1" lang="sv-SE"/>
              <a:t>Control-Flow</a:t>
            </a:r>
            <a:endParaRPr b="1"/>
          </a:p>
          <a:p>
            <a:pPr indent="-368300" lvl="1" marL="914400" rtl="0" algn="l">
              <a:spcBef>
                <a:spcPts val="500"/>
              </a:spcBef>
              <a:spcAft>
                <a:spcPts val="0"/>
              </a:spcAft>
              <a:buSzPts val="2200"/>
              <a:buChar char="•"/>
            </a:pPr>
            <a:r>
              <a:rPr b="1" lang="sv-SE"/>
              <a:t>Data-Flow</a:t>
            </a:r>
            <a:endParaRPr b="1"/>
          </a:p>
          <a:p>
            <a:pPr indent="-393700" lvl="0" marL="457200" rtl="0" algn="l">
              <a:spcBef>
                <a:spcPts val="1000"/>
              </a:spcBef>
              <a:spcAft>
                <a:spcPts val="0"/>
              </a:spcAft>
              <a:buSzPts val="2600"/>
              <a:buChar char="•"/>
            </a:pPr>
            <a:r>
              <a:rPr b="1" lang="sv-SE"/>
              <a:t>Mutation Testing</a:t>
            </a:r>
            <a:endParaRPr/>
          </a:p>
          <a:p>
            <a:pPr indent="-393700" lvl="0" marL="457200" rtl="0" algn="l">
              <a:spcBef>
                <a:spcPts val="1000"/>
              </a:spcBef>
              <a:spcAft>
                <a:spcPts val="0"/>
              </a:spcAft>
              <a:buSzPts val="2600"/>
              <a:buChar char="•"/>
            </a:pPr>
            <a:r>
              <a:rPr lang="sv-SE"/>
              <a:t>Model-Based Testing</a:t>
            </a:r>
            <a:endParaRPr/>
          </a:p>
          <a:p>
            <a:pPr indent="-393700" lvl="0" marL="457200" rtl="0" algn="l">
              <a:spcBef>
                <a:spcPts val="1000"/>
              </a:spcBef>
              <a:spcAft>
                <a:spcPts val="0"/>
              </a:spcAft>
              <a:buSzPts val="2600"/>
              <a:buChar char="•"/>
            </a:pPr>
            <a:r>
              <a:rPr b="1" lang="sv-SE"/>
              <a:t>Finite State Verification</a:t>
            </a:r>
            <a:endParaRPr b="1"/>
          </a:p>
          <a:p>
            <a:pPr indent="-393700" lvl="0" marL="457200" rtl="0" algn="l">
              <a:spcBef>
                <a:spcPts val="1000"/>
              </a:spcBef>
              <a:spcAft>
                <a:spcPts val="0"/>
              </a:spcAft>
              <a:buSzPts val="2600"/>
              <a:buChar char="•"/>
            </a:pPr>
            <a:r>
              <a:rPr lang="sv-SE"/>
              <a:t>Automated Test Generation</a:t>
            </a:r>
            <a:endParaRPr b="1"/>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6</a:t>
            </a:r>
            <a:endParaRPr/>
          </a:p>
        </p:txBody>
      </p:sp>
      <p:sp>
        <p:nvSpPr>
          <p:cNvPr id="305" name="Google Shape;305;p4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06" name="Google Shape;306;p44"/>
          <p:cNvSpPr txBox="1"/>
          <p:nvPr>
            <p:ph idx="1" type="body"/>
          </p:nvPr>
        </p:nvSpPr>
        <p:spPr>
          <a:xfrm>
            <a:off x="3291847" y="1282400"/>
            <a:ext cx="5394900" cy="3480300"/>
          </a:xfrm>
          <a:prstGeom prst="rect">
            <a:avLst/>
          </a:prstGeom>
        </p:spPr>
        <p:txBody>
          <a:bodyPr anchorCtr="0" anchor="t" bIns="45700" lIns="91425" spcFirstLastPara="1" rIns="91425" wrap="square" tIns="45700">
            <a:noAutofit/>
          </a:bodyPr>
          <a:lstStyle/>
          <a:p>
            <a:pPr indent="-361950" lvl="0" marL="457200" rtl="0" algn="l">
              <a:spcBef>
                <a:spcPts val="1000"/>
              </a:spcBef>
              <a:spcAft>
                <a:spcPts val="0"/>
              </a:spcAft>
              <a:buSzPts val="2100"/>
              <a:buChar char="•"/>
            </a:pPr>
            <a:r>
              <a:rPr lang="sv-SE" sz="2100"/>
              <a:t>Withdraw money, verify balance.</a:t>
            </a:r>
            <a:endParaRPr sz="2100"/>
          </a:p>
          <a:p>
            <a:pPr indent="0" lvl="0" marL="457200" rtl="0" algn="l">
              <a:spcBef>
                <a:spcPts val="1000"/>
              </a:spcBef>
              <a:spcAft>
                <a:spcPts val="0"/>
              </a:spcAft>
              <a:buNone/>
            </a:pPr>
            <a:r>
              <a:t/>
            </a:r>
            <a:endParaRPr sz="2100"/>
          </a:p>
          <a:p>
            <a:pPr indent="0" lvl="0" marL="0" rtl="0" algn="l">
              <a:lnSpc>
                <a:spcPct val="145000"/>
              </a:lnSpc>
              <a:spcBef>
                <a:spcPts val="0"/>
              </a:spcBef>
              <a:spcAft>
                <a:spcPts val="0"/>
              </a:spcAft>
              <a:buNone/>
            </a:pPr>
            <a:r>
              <a:rPr lang="sv-SE" sz="1000">
                <a:solidFill>
                  <a:srgbClr val="A71D5D"/>
                </a:solidFill>
                <a:latin typeface="Consolas"/>
                <a:ea typeface="Consolas"/>
                <a:cs typeface="Consolas"/>
                <a:sym typeface="Consolas"/>
              </a:rPr>
              <a:t>@Test</a:t>
            </a:r>
            <a:br>
              <a:rPr lang="sv-SE" sz="1000">
                <a:solidFill>
                  <a:srgbClr val="333333"/>
                </a:solidFill>
                <a:latin typeface="Consolas"/>
                <a:ea typeface="Consolas"/>
                <a:cs typeface="Consolas"/>
                <a:sym typeface="Consolas"/>
              </a:rPr>
            </a:br>
            <a:r>
              <a:rPr lang="sv-SE" sz="1000">
                <a:solidFill>
                  <a:srgbClr val="A71D5D"/>
                </a:solidFill>
                <a:latin typeface="Consolas"/>
                <a:ea typeface="Consolas"/>
                <a:cs typeface="Consolas"/>
                <a:sym typeface="Consolas"/>
              </a:rPr>
              <a:t>public</a:t>
            </a: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void</a:t>
            </a:r>
            <a:r>
              <a:rPr lang="sv-SE" sz="1000">
                <a:solidFill>
                  <a:srgbClr val="333333"/>
                </a:solidFill>
                <a:latin typeface="Consolas"/>
                <a:ea typeface="Consolas"/>
                <a:cs typeface="Consolas"/>
                <a:sym typeface="Consolas"/>
              </a:rPr>
              <a:t> </a:t>
            </a:r>
            <a:r>
              <a:rPr lang="sv-SE" sz="1000">
                <a:solidFill>
                  <a:srgbClr val="795DA3"/>
                </a:solidFill>
                <a:latin typeface="Consolas"/>
                <a:ea typeface="Consolas"/>
                <a:cs typeface="Consolas"/>
                <a:sym typeface="Consolas"/>
              </a:rPr>
              <a:t>testWithdraw_normal</a:t>
            </a:r>
            <a:r>
              <a:rPr lang="sv-SE" sz="1000">
                <a:solidFill>
                  <a:srgbClr val="333333"/>
                </a:solidFill>
                <a:latin typeface="Consolas"/>
                <a:ea typeface="Consolas"/>
                <a:cs typeface="Consolas"/>
                <a:sym typeface="Consolas"/>
              </a:rPr>
              <a:t>() {</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 Setup</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Account</a:t>
            </a:r>
            <a:r>
              <a:rPr lang="sv-SE" sz="1000">
                <a:solidFill>
                  <a:srgbClr val="333333"/>
                </a:solidFill>
                <a:latin typeface="Consolas"/>
                <a:ea typeface="Consolas"/>
                <a:cs typeface="Consolas"/>
                <a:sym typeface="Consolas"/>
              </a:rPr>
              <a:t> account = new </a:t>
            </a:r>
            <a:r>
              <a:rPr lang="sv-SE" sz="1000">
                <a:solidFill>
                  <a:srgbClr val="A71D5D"/>
                </a:solidFill>
                <a:latin typeface="Consolas"/>
                <a:ea typeface="Consolas"/>
                <a:cs typeface="Consolas"/>
                <a:sym typeface="Consolas"/>
              </a:rPr>
              <a:t>Account</a:t>
            </a:r>
            <a:r>
              <a:rPr lang="sv-SE" sz="1000">
                <a:solidFill>
                  <a:srgbClr val="333333"/>
                </a:solidFill>
                <a:latin typeface="Consolas"/>
                <a:ea typeface="Consolas"/>
                <a:cs typeface="Consolas"/>
                <a:sym typeface="Consolas"/>
              </a:rPr>
              <a:t>(“Test McTest”, “19850101-1001”, 48.5);</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 Test Steps</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A71D5D"/>
                </a:solidFill>
                <a:latin typeface="Consolas"/>
                <a:ea typeface="Consolas"/>
                <a:cs typeface="Consolas"/>
                <a:sym typeface="Consolas"/>
              </a:rPr>
              <a:t>    double</a:t>
            </a:r>
            <a:r>
              <a:rPr lang="sv-SE" sz="1000">
                <a:solidFill>
                  <a:srgbClr val="333333"/>
                </a:solidFill>
                <a:latin typeface="Consolas"/>
                <a:ea typeface="Consolas"/>
                <a:cs typeface="Consolas"/>
                <a:sym typeface="Consolas"/>
              </a:rPr>
              <a:t> toWithdraw = 16.0; //Input</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account.withdraw(toWithdraw); </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double</a:t>
            </a:r>
            <a:r>
              <a:rPr lang="sv-SE" sz="1000">
                <a:solidFill>
                  <a:srgbClr val="333333"/>
                </a:solidFill>
                <a:latin typeface="Consolas"/>
                <a:ea typeface="Consolas"/>
                <a:cs typeface="Consolas"/>
                <a:sym typeface="Consolas"/>
              </a:rPr>
              <a:t> actual </a:t>
            </a:r>
            <a:r>
              <a:rPr lang="sv-SE" sz="1000">
                <a:solidFill>
                  <a:srgbClr val="A71D5D"/>
                </a:solidFill>
                <a:latin typeface="Consolas"/>
                <a:ea typeface="Consolas"/>
                <a:cs typeface="Consolas"/>
                <a:sym typeface="Consolas"/>
              </a:rPr>
              <a:t>=</a:t>
            </a:r>
            <a:r>
              <a:rPr lang="sv-SE" sz="1000">
                <a:solidFill>
                  <a:srgbClr val="333333"/>
                </a:solidFill>
                <a:latin typeface="Consolas"/>
                <a:ea typeface="Consolas"/>
                <a:cs typeface="Consolas"/>
                <a:sym typeface="Consolas"/>
              </a:rPr>
              <a:t> account.getBalance(); </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double</a:t>
            </a:r>
            <a:r>
              <a:rPr lang="sv-SE" sz="1000">
                <a:solidFill>
                  <a:srgbClr val="333333"/>
                </a:solidFill>
                <a:latin typeface="Consolas"/>
                <a:ea typeface="Consolas"/>
                <a:cs typeface="Consolas"/>
                <a:sym typeface="Consolas"/>
              </a:rPr>
              <a:t> expectedBalance = 32.5; // Oracle</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assertEquals(</a:t>
            </a:r>
            <a:r>
              <a:rPr lang="sv-SE" sz="1000">
                <a:solidFill>
                  <a:srgbClr val="000000"/>
                </a:solidFill>
                <a:latin typeface="Consolas"/>
                <a:ea typeface="Consolas"/>
                <a:cs typeface="Consolas"/>
                <a:sym typeface="Consolas"/>
              </a:rPr>
              <a:t>expected</a:t>
            </a:r>
            <a:r>
              <a:rPr lang="sv-SE" sz="1000">
                <a:solidFill>
                  <a:srgbClr val="333333"/>
                </a:solidFill>
                <a:latin typeface="Consolas"/>
                <a:ea typeface="Consolas"/>
                <a:cs typeface="Consolas"/>
                <a:sym typeface="Consolas"/>
              </a:rPr>
              <a:t>, actual); // Oracle</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a:t>
            </a:r>
            <a:endParaRPr sz="2000"/>
          </a:p>
        </p:txBody>
      </p:sp>
      <p:sp>
        <p:nvSpPr>
          <p:cNvPr id="307" name="Google Shape;307;p44"/>
          <p:cNvSpPr/>
          <p:nvPr/>
        </p:nvSpPr>
        <p:spPr>
          <a:xfrm>
            <a:off x="468900" y="1560500"/>
            <a:ext cx="2494200" cy="32763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200"/>
              <a:t>Account</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 name</a:t>
            </a:r>
            <a:endParaRPr/>
          </a:p>
          <a:p>
            <a:pPr indent="0" lvl="0" marL="0" rtl="0" algn="l">
              <a:spcBef>
                <a:spcPts val="0"/>
              </a:spcBef>
              <a:spcAft>
                <a:spcPts val="0"/>
              </a:spcAft>
              <a:buNone/>
            </a:pPr>
            <a:r>
              <a:rPr lang="sv-SE"/>
              <a:t>- personnummer</a:t>
            </a:r>
            <a:endParaRPr/>
          </a:p>
          <a:p>
            <a:pPr indent="0" lvl="0" marL="0" rtl="0" algn="l">
              <a:spcBef>
                <a:spcPts val="0"/>
              </a:spcBef>
              <a:spcAft>
                <a:spcPts val="0"/>
              </a:spcAft>
              <a:buNone/>
            </a:pPr>
            <a:r>
              <a:rPr lang="sv-SE"/>
              <a:t>-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Account (name, personnummer,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withdraw (double amount)</a:t>
            </a:r>
            <a:endParaRPr/>
          </a:p>
          <a:p>
            <a:pPr indent="0" lvl="0" marL="0" rtl="0" algn="l">
              <a:spcBef>
                <a:spcPts val="0"/>
              </a:spcBef>
              <a:spcAft>
                <a:spcPts val="0"/>
              </a:spcAft>
              <a:buNone/>
            </a:pPr>
            <a:r>
              <a:rPr lang="sv-SE"/>
              <a:t>deposit (double amount)</a:t>
            </a:r>
            <a:endParaRPr/>
          </a:p>
          <a:p>
            <a:pPr indent="0" lvl="0" marL="0" rtl="0" algn="l">
              <a:spcBef>
                <a:spcPts val="0"/>
              </a:spcBef>
              <a:spcAft>
                <a:spcPts val="0"/>
              </a:spcAft>
              <a:buNone/>
            </a:pPr>
            <a:r>
              <a:rPr lang="sv-SE"/>
              <a:t>changeName(String name)</a:t>
            </a:r>
            <a:endParaRPr/>
          </a:p>
          <a:p>
            <a:pPr indent="0" lvl="0" marL="0" rtl="0" algn="l">
              <a:spcBef>
                <a:spcPts val="0"/>
              </a:spcBef>
              <a:spcAft>
                <a:spcPts val="0"/>
              </a:spcAft>
              <a:buNone/>
            </a:pPr>
            <a:r>
              <a:rPr lang="sv-SE"/>
              <a:t>getName()</a:t>
            </a:r>
            <a:endParaRPr/>
          </a:p>
          <a:p>
            <a:pPr indent="0" lvl="0" marL="0" rtl="0" algn="l">
              <a:spcBef>
                <a:spcPts val="0"/>
              </a:spcBef>
              <a:spcAft>
                <a:spcPts val="0"/>
              </a:spcAft>
              <a:buNone/>
            </a:pPr>
            <a:r>
              <a:rPr lang="sv-SE"/>
              <a:t>getPersonnummer()</a:t>
            </a:r>
            <a:endParaRPr/>
          </a:p>
          <a:p>
            <a:pPr indent="0" lvl="0" marL="0" rtl="0" algn="l">
              <a:spcBef>
                <a:spcPts val="0"/>
              </a:spcBef>
              <a:spcAft>
                <a:spcPts val="0"/>
              </a:spcAft>
              <a:buNone/>
            </a:pPr>
            <a:r>
              <a:rPr lang="sv-SE"/>
              <a:t>getBalance()</a:t>
            </a:r>
            <a:endParaRPr/>
          </a:p>
        </p:txBody>
      </p:sp>
      <p:cxnSp>
        <p:nvCxnSpPr>
          <p:cNvPr id="308" name="Google Shape;308;p44"/>
          <p:cNvCxnSpPr/>
          <p:nvPr/>
        </p:nvCxnSpPr>
        <p:spPr>
          <a:xfrm>
            <a:off x="468900" y="1985496"/>
            <a:ext cx="2494200" cy="0"/>
          </a:xfrm>
          <a:prstGeom prst="straightConnector1">
            <a:avLst/>
          </a:prstGeom>
          <a:noFill/>
          <a:ln cap="flat" cmpd="sng" w="19050">
            <a:solidFill>
              <a:srgbClr val="2388DB"/>
            </a:solidFill>
            <a:prstDash val="solid"/>
            <a:round/>
            <a:headEnd len="med" w="med" type="none"/>
            <a:tailEnd len="med" w="med" type="none"/>
          </a:ln>
        </p:spPr>
      </p:cxnSp>
      <p:cxnSp>
        <p:nvCxnSpPr>
          <p:cNvPr id="309" name="Google Shape;309;p44"/>
          <p:cNvCxnSpPr/>
          <p:nvPr/>
        </p:nvCxnSpPr>
        <p:spPr>
          <a:xfrm>
            <a:off x="468900" y="2829830"/>
            <a:ext cx="2494200" cy="0"/>
          </a:xfrm>
          <a:prstGeom prst="straightConnector1">
            <a:avLst/>
          </a:prstGeom>
          <a:noFill/>
          <a:ln cap="flat" cmpd="sng" w="19050">
            <a:solidFill>
              <a:srgbClr val="2388DB"/>
            </a:solidFill>
            <a:prstDash val="solid"/>
            <a:round/>
            <a:headEnd len="med" w="med" type="none"/>
            <a:tailEnd len="med" w="med" type="non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6</a:t>
            </a:r>
            <a:endParaRPr/>
          </a:p>
        </p:txBody>
      </p:sp>
      <p:sp>
        <p:nvSpPr>
          <p:cNvPr id="315" name="Google Shape;315;p4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16" name="Google Shape;316;p45"/>
          <p:cNvSpPr txBox="1"/>
          <p:nvPr>
            <p:ph idx="1" type="body"/>
          </p:nvPr>
        </p:nvSpPr>
        <p:spPr>
          <a:xfrm>
            <a:off x="3291847" y="1282400"/>
            <a:ext cx="5394900" cy="3480300"/>
          </a:xfrm>
          <a:prstGeom prst="rect">
            <a:avLst/>
          </a:prstGeom>
        </p:spPr>
        <p:txBody>
          <a:bodyPr anchorCtr="0" anchor="t" bIns="45700" lIns="91425" spcFirstLastPara="1" rIns="91425" wrap="square" tIns="45700">
            <a:noAutofit/>
          </a:bodyPr>
          <a:lstStyle/>
          <a:p>
            <a:pPr indent="-361950" lvl="0" marL="457200" rtl="0" algn="l">
              <a:spcBef>
                <a:spcPts val="1000"/>
              </a:spcBef>
              <a:spcAft>
                <a:spcPts val="0"/>
              </a:spcAft>
              <a:buSzPts val="2100"/>
              <a:buChar char="•"/>
            </a:pPr>
            <a:r>
              <a:rPr lang="sv-SE" sz="2100"/>
              <a:t>Withdraw more than is in balance.</a:t>
            </a:r>
            <a:endParaRPr sz="2100"/>
          </a:p>
          <a:p>
            <a:pPr indent="-342900" lvl="1" marL="914400" rtl="0" algn="l">
              <a:spcBef>
                <a:spcPts val="500"/>
              </a:spcBef>
              <a:spcAft>
                <a:spcPts val="0"/>
              </a:spcAft>
              <a:buSzPts val="1800"/>
              <a:buChar char="•"/>
            </a:pPr>
            <a:r>
              <a:rPr lang="sv-SE" sz="1800"/>
              <a:t>(should throw an exception with appropriate error message)</a:t>
            </a:r>
            <a:endParaRPr sz="1800"/>
          </a:p>
          <a:p>
            <a:pPr indent="0" lvl="0" marL="0" rtl="0" algn="l">
              <a:lnSpc>
                <a:spcPct val="145000"/>
              </a:lnSpc>
              <a:spcBef>
                <a:spcPts val="0"/>
              </a:spcBef>
              <a:spcAft>
                <a:spcPts val="0"/>
              </a:spcAft>
              <a:buNone/>
            </a:pPr>
            <a:r>
              <a:rPr lang="sv-SE" sz="1000">
                <a:solidFill>
                  <a:srgbClr val="A71D5D"/>
                </a:solidFill>
                <a:latin typeface="Consolas"/>
                <a:ea typeface="Consolas"/>
                <a:cs typeface="Consolas"/>
                <a:sym typeface="Consolas"/>
              </a:rPr>
              <a:t>@Test</a:t>
            </a:r>
            <a:br>
              <a:rPr lang="sv-SE" sz="1000">
                <a:solidFill>
                  <a:srgbClr val="333333"/>
                </a:solidFill>
                <a:latin typeface="Consolas"/>
                <a:ea typeface="Consolas"/>
                <a:cs typeface="Consolas"/>
                <a:sym typeface="Consolas"/>
              </a:rPr>
            </a:br>
            <a:r>
              <a:rPr lang="sv-SE" sz="1000">
                <a:solidFill>
                  <a:srgbClr val="A71D5D"/>
                </a:solidFill>
                <a:latin typeface="Consolas"/>
                <a:ea typeface="Consolas"/>
                <a:cs typeface="Consolas"/>
                <a:sym typeface="Consolas"/>
              </a:rPr>
              <a:t>public</a:t>
            </a: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void</a:t>
            </a:r>
            <a:r>
              <a:rPr lang="sv-SE" sz="1000">
                <a:solidFill>
                  <a:srgbClr val="333333"/>
                </a:solidFill>
                <a:latin typeface="Consolas"/>
                <a:ea typeface="Consolas"/>
                <a:cs typeface="Consolas"/>
                <a:sym typeface="Consolas"/>
              </a:rPr>
              <a:t> </a:t>
            </a:r>
            <a:r>
              <a:rPr lang="sv-SE" sz="1000">
                <a:solidFill>
                  <a:srgbClr val="795DA3"/>
                </a:solidFill>
                <a:latin typeface="Consolas"/>
                <a:ea typeface="Consolas"/>
                <a:cs typeface="Consolas"/>
                <a:sym typeface="Consolas"/>
              </a:rPr>
              <a:t>testWithdraw_moreThanBalance</a:t>
            </a:r>
            <a:r>
              <a:rPr lang="sv-SE" sz="1000">
                <a:solidFill>
                  <a:srgbClr val="333333"/>
                </a:solidFill>
                <a:latin typeface="Consolas"/>
                <a:ea typeface="Consolas"/>
                <a:cs typeface="Consolas"/>
                <a:sym typeface="Consolas"/>
              </a:rPr>
              <a:t>() {</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 Setup</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Account</a:t>
            </a:r>
            <a:r>
              <a:rPr lang="sv-SE" sz="1000">
                <a:solidFill>
                  <a:srgbClr val="333333"/>
                </a:solidFill>
                <a:latin typeface="Consolas"/>
                <a:ea typeface="Consolas"/>
                <a:cs typeface="Consolas"/>
                <a:sym typeface="Consolas"/>
              </a:rPr>
              <a:t> account = new </a:t>
            </a:r>
            <a:r>
              <a:rPr lang="sv-SE" sz="1000">
                <a:solidFill>
                  <a:srgbClr val="A71D5D"/>
                </a:solidFill>
                <a:latin typeface="Consolas"/>
                <a:ea typeface="Consolas"/>
                <a:cs typeface="Consolas"/>
                <a:sym typeface="Consolas"/>
              </a:rPr>
              <a:t>Account</a:t>
            </a:r>
            <a:r>
              <a:rPr lang="sv-SE" sz="1000">
                <a:solidFill>
                  <a:srgbClr val="333333"/>
                </a:solidFill>
                <a:latin typeface="Consolas"/>
                <a:ea typeface="Consolas"/>
                <a:cs typeface="Consolas"/>
                <a:sym typeface="Consolas"/>
              </a:rPr>
              <a:t>(“Test McTest”, “19850101-1001”, 48.5);</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 Test Steps</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A71D5D"/>
                </a:solidFill>
                <a:latin typeface="Consolas"/>
                <a:ea typeface="Consolas"/>
                <a:cs typeface="Consolas"/>
                <a:sym typeface="Consolas"/>
              </a:rPr>
              <a:t>    double</a:t>
            </a:r>
            <a:r>
              <a:rPr lang="sv-SE" sz="1000">
                <a:solidFill>
                  <a:srgbClr val="333333"/>
                </a:solidFill>
                <a:latin typeface="Consolas"/>
                <a:ea typeface="Consolas"/>
                <a:cs typeface="Consolas"/>
                <a:sym typeface="Consolas"/>
              </a:rPr>
              <a:t> toWithdraw = 100.0; //Input</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b="1" lang="sv-SE" sz="1000">
                <a:solidFill>
                  <a:srgbClr val="333333"/>
                </a:solidFill>
                <a:latin typeface="Consolas"/>
                <a:ea typeface="Consolas"/>
                <a:cs typeface="Consolas"/>
                <a:sym typeface="Consolas"/>
              </a:rPr>
              <a:t>    </a:t>
            </a:r>
            <a:r>
              <a:rPr b="1" lang="sv-SE" sz="1000">
                <a:solidFill>
                  <a:srgbClr val="A71D5D"/>
                </a:solidFill>
                <a:latin typeface="Consolas"/>
                <a:ea typeface="Consolas"/>
                <a:cs typeface="Consolas"/>
                <a:sym typeface="Consolas"/>
              </a:rPr>
              <a:t>Throwable</a:t>
            </a:r>
            <a:r>
              <a:rPr b="1" lang="sv-SE" sz="1000">
                <a:solidFill>
                  <a:srgbClr val="333333"/>
                </a:solidFill>
                <a:latin typeface="Consolas"/>
                <a:ea typeface="Consolas"/>
                <a:cs typeface="Consolas"/>
                <a:sym typeface="Consolas"/>
              </a:rPr>
              <a:t> exception = assertThrows(</a:t>
            </a:r>
            <a:endParaRPr b="1"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b="1" lang="sv-SE" sz="1000">
                <a:solidFill>
                  <a:srgbClr val="333333"/>
                </a:solidFill>
                <a:latin typeface="Consolas"/>
                <a:ea typeface="Consolas"/>
                <a:cs typeface="Consolas"/>
                <a:sym typeface="Consolas"/>
              </a:rPr>
              <a:t>        () -&gt; { account.withdraw(toWithdraw); } );</a:t>
            </a:r>
            <a:br>
              <a:rPr lang="sv-SE" sz="1000">
                <a:solidFill>
                  <a:srgbClr val="333333"/>
                </a:solidFill>
                <a:latin typeface="Consolas"/>
                <a:ea typeface="Consolas"/>
                <a:cs typeface="Consolas"/>
                <a:sym typeface="Consolas"/>
              </a:rPr>
            </a:br>
            <a:r>
              <a:rPr b="1" lang="sv-SE" sz="1000">
                <a:solidFill>
                  <a:srgbClr val="333333"/>
                </a:solidFill>
                <a:latin typeface="Consolas"/>
                <a:ea typeface="Consolas"/>
                <a:cs typeface="Consolas"/>
                <a:sym typeface="Consolas"/>
              </a:rPr>
              <a:t>    assertEquals(“Amount 100.00 is greater than balance 48.50”, </a:t>
            </a:r>
            <a:endParaRPr b="1"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b="1" lang="sv-SE" sz="1000">
                <a:solidFill>
                  <a:srgbClr val="333333"/>
                </a:solidFill>
                <a:latin typeface="Consolas"/>
                <a:ea typeface="Consolas"/>
                <a:cs typeface="Consolas"/>
                <a:sym typeface="Consolas"/>
              </a:rPr>
              <a:t>                 exception.getMessage()); // Oracle</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a:t>
            </a:r>
            <a:endParaRPr sz="2100"/>
          </a:p>
        </p:txBody>
      </p:sp>
      <p:sp>
        <p:nvSpPr>
          <p:cNvPr id="317" name="Google Shape;317;p45"/>
          <p:cNvSpPr/>
          <p:nvPr/>
        </p:nvSpPr>
        <p:spPr>
          <a:xfrm>
            <a:off x="468900" y="1560500"/>
            <a:ext cx="2494200" cy="32763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200"/>
              <a:t>Account</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 name</a:t>
            </a:r>
            <a:endParaRPr/>
          </a:p>
          <a:p>
            <a:pPr indent="0" lvl="0" marL="0" rtl="0" algn="l">
              <a:spcBef>
                <a:spcPts val="0"/>
              </a:spcBef>
              <a:spcAft>
                <a:spcPts val="0"/>
              </a:spcAft>
              <a:buNone/>
            </a:pPr>
            <a:r>
              <a:rPr lang="sv-SE"/>
              <a:t>- personnummer</a:t>
            </a:r>
            <a:endParaRPr/>
          </a:p>
          <a:p>
            <a:pPr indent="0" lvl="0" marL="0" rtl="0" algn="l">
              <a:spcBef>
                <a:spcPts val="0"/>
              </a:spcBef>
              <a:spcAft>
                <a:spcPts val="0"/>
              </a:spcAft>
              <a:buNone/>
            </a:pPr>
            <a:r>
              <a:rPr lang="sv-SE"/>
              <a:t>-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Account (name, personnummer,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withdraw (double amount)</a:t>
            </a:r>
            <a:endParaRPr/>
          </a:p>
          <a:p>
            <a:pPr indent="0" lvl="0" marL="0" rtl="0" algn="l">
              <a:spcBef>
                <a:spcPts val="0"/>
              </a:spcBef>
              <a:spcAft>
                <a:spcPts val="0"/>
              </a:spcAft>
              <a:buNone/>
            </a:pPr>
            <a:r>
              <a:rPr lang="sv-SE"/>
              <a:t>deposit (double amount)</a:t>
            </a:r>
            <a:endParaRPr/>
          </a:p>
          <a:p>
            <a:pPr indent="0" lvl="0" marL="0" rtl="0" algn="l">
              <a:spcBef>
                <a:spcPts val="0"/>
              </a:spcBef>
              <a:spcAft>
                <a:spcPts val="0"/>
              </a:spcAft>
              <a:buNone/>
            </a:pPr>
            <a:r>
              <a:rPr lang="sv-SE"/>
              <a:t>changeName(String name)</a:t>
            </a:r>
            <a:endParaRPr/>
          </a:p>
          <a:p>
            <a:pPr indent="0" lvl="0" marL="0" rtl="0" algn="l">
              <a:spcBef>
                <a:spcPts val="0"/>
              </a:spcBef>
              <a:spcAft>
                <a:spcPts val="0"/>
              </a:spcAft>
              <a:buNone/>
            </a:pPr>
            <a:r>
              <a:rPr lang="sv-SE"/>
              <a:t>getName()</a:t>
            </a:r>
            <a:endParaRPr/>
          </a:p>
          <a:p>
            <a:pPr indent="0" lvl="0" marL="0" rtl="0" algn="l">
              <a:spcBef>
                <a:spcPts val="0"/>
              </a:spcBef>
              <a:spcAft>
                <a:spcPts val="0"/>
              </a:spcAft>
              <a:buNone/>
            </a:pPr>
            <a:r>
              <a:rPr lang="sv-SE"/>
              <a:t>getPersonnummer()</a:t>
            </a:r>
            <a:endParaRPr/>
          </a:p>
          <a:p>
            <a:pPr indent="0" lvl="0" marL="0" rtl="0" algn="l">
              <a:spcBef>
                <a:spcPts val="0"/>
              </a:spcBef>
              <a:spcAft>
                <a:spcPts val="0"/>
              </a:spcAft>
              <a:buNone/>
            </a:pPr>
            <a:r>
              <a:rPr lang="sv-SE"/>
              <a:t>getBalance()</a:t>
            </a:r>
            <a:endParaRPr/>
          </a:p>
        </p:txBody>
      </p:sp>
      <p:cxnSp>
        <p:nvCxnSpPr>
          <p:cNvPr id="318" name="Google Shape;318;p45"/>
          <p:cNvCxnSpPr/>
          <p:nvPr/>
        </p:nvCxnSpPr>
        <p:spPr>
          <a:xfrm>
            <a:off x="468900" y="1985496"/>
            <a:ext cx="2494200" cy="0"/>
          </a:xfrm>
          <a:prstGeom prst="straightConnector1">
            <a:avLst/>
          </a:prstGeom>
          <a:noFill/>
          <a:ln cap="flat" cmpd="sng" w="19050">
            <a:solidFill>
              <a:srgbClr val="2388DB"/>
            </a:solidFill>
            <a:prstDash val="solid"/>
            <a:round/>
            <a:headEnd len="med" w="med" type="none"/>
            <a:tailEnd len="med" w="med" type="none"/>
          </a:ln>
        </p:spPr>
      </p:cxnSp>
      <p:cxnSp>
        <p:nvCxnSpPr>
          <p:cNvPr id="319" name="Google Shape;319;p45"/>
          <p:cNvCxnSpPr/>
          <p:nvPr/>
        </p:nvCxnSpPr>
        <p:spPr>
          <a:xfrm>
            <a:off x="468900" y="2829830"/>
            <a:ext cx="2494200" cy="0"/>
          </a:xfrm>
          <a:prstGeom prst="straightConnector1">
            <a:avLst/>
          </a:prstGeom>
          <a:noFill/>
          <a:ln cap="flat" cmpd="sng" w="19050">
            <a:solidFill>
              <a:srgbClr val="2388DB"/>
            </a:solidFill>
            <a:prstDash val="solid"/>
            <a:round/>
            <a:headEnd len="med" w="med" type="none"/>
            <a:tailEnd len="med" w="med" type="non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6</a:t>
            </a:r>
            <a:endParaRPr/>
          </a:p>
        </p:txBody>
      </p:sp>
      <p:sp>
        <p:nvSpPr>
          <p:cNvPr id="325" name="Google Shape;325;p4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26" name="Google Shape;326;p46"/>
          <p:cNvSpPr txBox="1"/>
          <p:nvPr>
            <p:ph idx="1" type="body"/>
          </p:nvPr>
        </p:nvSpPr>
        <p:spPr>
          <a:xfrm>
            <a:off x="3291847" y="1282400"/>
            <a:ext cx="5394900" cy="3480300"/>
          </a:xfrm>
          <a:prstGeom prst="rect">
            <a:avLst/>
          </a:prstGeom>
        </p:spPr>
        <p:txBody>
          <a:bodyPr anchorCtr="0" anchor="t" bIns="45700" lIns="91425" spcFirstLastPara="1" rIns="91425" wrap="square" tIns="45700">
            <a:noAutofit/>
          </a:bodyPr>
          <a:lstStyle/>
          <a:p>
            <a:pPr indent="-361950" lvl="0" marL="457200" rtl="0" algn="l">
              <a:spcBef>
                <a:spcPts val="1000"/>
              </a:spcBef>
              <a:spcAft>
                <a:spcPts val="0"/>
              </a:spcAft>
              <a:buSzPts val="2100"/>
              <a:buChar char="•"/>
            </a:pPr>
            <a:r>
              <a:rPr lang="sv-SE" sz="2100"/>
              <a:t>Withdraw a negative amount.</a:t>
            </a:r>
            <a:endParaRPr sz="2100"/>
          </a:p>
          <a:p>
            <a:pPr indent="-342900" lvl="1" marL="914400" rtl="0" algn="l">
              <a:spcBef>
                <a:spcPts val="500"/>
              </a:spcBef>
              <a:spcAft>
                <a:spcPts val="0"/>
              </a:spcAft>
              <a:buSzPts val="1800"/>
              <a:buChar char="•"/>
            </a:pPr>
            <a:r>
              <a:rPr lang="sv-SE" sz="1800"/>
              <a:t>(should throw an exception with appropriate error message)</a:t>
            </a:r>
            <a:endParaRPr sz="1800"/>
          </a:p>
          <a:p>
            <a:pPr indent="0" lvl="0" marL="0" rtl="0" algn="l">
              <a:lnSpc>
                <a:spcPct val="145000"/>
              </a:lnSpc>
              <a:spcBef>
                <a:spcPts val="0"/>
              </a:spcBef>
              <a:spcAft>
                <a:spcPts val="0"/>
              </a:spcAft>
              <a:buNone/>
            </a:pPr>
            <a:r>
              <a:rPr lang="sv-SE" sz="1000">
                <a:solidFill>
                  <a:srgbClr val="A71D5D"/>
                </a:solidFill>
                <a:latin typeface="Consolas"/>
                <a:ea typeface="Consolas"/>
                <a:cs typeface="Consolas"/>
                <a:sym typeface="Consolas"/>
              </a:rPr>
              <a:t>@Test</a:t>
            </a:r>
            <a:br>
              <a:rPr lang="sv-SE" sz="1000">
                <a:solidFill>
                  <a:srgbClr val="333333"/>
                </a:solidFill>
                <a:latin typeface="Consolas"/>
                <a:ea typeface="Consolas"/>
                <a:cs typeface="Consolas"/>
                <a:sym typeface="Consolas"/>
              </a:rPr>
            </a:br>
            <a:r>
              <a:rPr lang="sv-SE" sz="1000">
                <a:solidFill>
                  <a:srgbClr val="A71D5D"/>
                </a:solidFill>
                <a:latin typeface="Consolas"/>
                <a:ea typeface="Consolas"/>
                <a:cs typeface="Consolas"/>
                <a:sym typeface="Consolas"/>
              </a:rPr>
              <a:t>public</a:t>
            </a: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void</a:t>
            </a:r>
            <a:r>
              <a:rPr lang="sv-SE" sz="1000">
                <a:solidFill>
                  <a:srgbClr val="333333"/>
                </a:solidFill>
                <a:latin typeface="Consolas"/>
                <a:ea typeface="Consolas"/>
                <a:cs typeface="Consolas"/>
                <a:sym typeface="Consolas"/>
              </a:rPr>
              <a:t> </a:t>
            </a:r>
            <a:r>
              <a:rPr lang="sv-SE" sz="1000">
                <a:solidFill>
                  <a:srgbClr val="795DA3"/>
                </a:solidFill>
                <a:latin typeface="Consolas"/>
                <a:ea typeface="Consolas"/>
                <a:cs typeface="Consolas"/>
                <a:sym typeface="Consolas"/>
              </a:rPr>
              <a:t>testWithdraw_negative</a:t>
            </a:r>
            <a:r>
              <a:rPr lang="sv-SE" sz="1000">
                <a:solidFill>
                  <a:srgbClr val="333333"/>
                </a:solidFill>
                <a:latin typeface="Consolas"/>
                <a:ea typeface="Consolas"/>
                <a:cs typeface="Consolas"/>
                <a:sym typeface="Consolas"/>
              </a:rPr>
              <a:t>() {</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 Setup</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Account</a:t>
            </a:r>
            <a:r>
              <a:rPr lang="sv-SE" sz="1000">
                <a:solidFill>
                  <a:srgbClr val="333333"/>
                </a:solidFill>
                <a:latin typeface="Consolas"/>
                <a:ea typeface="Consolas"/>
                <a:cs typeface="Consolas"/>
                <a:sym typeface="Consolas"/>
              </a:rPr>
              <a:t> account = new </a:t>
            </a:r>
            <a:r>
              <a:rPr lang="sv-SE" sz="1000">
                <a:solidFill>
                  <a:srgbClr val="A71D5D"/>
                </a:solidFill>
                <a:latin typeface="Consolas"/>
                <a:ea typeface="Consolas"/>
                <a:cs typeface="Consolas"/>
                <a:sym typeface="Consolas"/>
              </a:rPr>
              <a:t>Account</a:t>
            </a:r>
            <a:r>
              <a:rPr lang="sv-SE" sz="1000">
                <a:solidFill>
                  <a:srgbClr val="333333"/>
                </a:solidFill>
                <a:latin typeface="Consolas"/>
                <a:ea typeface="Consolas"/>
                <a:cs typeface="Consolas"/>
                <a:sym typeface="Consolas"/>
              </a:rPr>
              <a:t>(“Test McTest”, “19850101-1001”, 48.5);</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 Test Steps</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A71D5D"/>
                </a:solidFill>
                <a:latin typeface="Consolas"/>
                <a:ea typeface="Consolas"/>
                <a:cs typeface="Consolas"/>
                <a:sym typeface="Consolas"/>
              </a:rPr>
              <a:t>    double</a:t>
            </a:r>
            <a:r>
              <a:rPr lang="sv-SE" sz="1000">
                <a:solidFill>
                  <a:srgbClr val="333333"/>
                </a:solidFill>
                <a:latin typeface="Consolas"/>
                <a:ea typeface="Consolas"/>
                <a:cs typeface="Consolas"/>
                <a:sym typeface="Consolas"/>
              </a:rPr>
              <a:t> toWithdraw = </a:t>
            </a:r>
            <a:r>
              <a:rPr b="1" lang="sv-SE" sz="1000">
                <a:solidFill>
                  <a:srgbClr val="333333"/>
                </a:solidFill>
                <a:latin typeface="Consolas"/>
                <a:ea typeface="Consolas"/>
                <a:cs typeface="Consolas"/>
                <a:sym typeface="Consolas"/>
              </a:rPr>
              <a:t>-2.5;</a:t>
            </a:r>
            <a:r>
              <a:rPr lang="sv-SE" sz="1000">
                <a:solidFill>
                  <a:srgbClr val="333333"/>
                </a:solidFill>
                <a:latin typeface="Consolas"/>
                <a:ea typeface="Consolas"/>
                <a:cs typeface="Consolas"/>
                <a:sym typeface="Consolas"/>
              </a:rPr>
              <a:t> //Input</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b="1" lang="sv-SE" sz="1000">
                <a:solidFill>
                  <a:srgbClr val="333333"/>
                </a:solidFill>
                <a:latin typeface="Consolas"/>
                <a:ea typeface="Consolas"/>
                <a:cs typeface="Consolas"/>
                <a:sym typeface="Consolas"/>
              </a:rPr>
              <a:t>    </a:t>
            </a:r>
            <a:r>
              <a:rPr b="1" lang="sv-SE" sz="1000">
                <a:solidFill>
                  <a:srgbClr val="A71D5D"/>
                </a:solidFill>
                <a:latin typeface="Consolas"/>
                <a:ea typeface="Consolas"/>
                <a:cs typeface="Consolas"/>
                <a:sym typeface="Consolas"/>
              </a:rPr>
              <a:t>Throwable</a:t>
            </a:r>
            <a:r>
              <a:rPr b="1" lang="sv-SE" sz="1000">
                <a:solidFill>
                  <a:srgbClr val="333333"/>
                </a:solidFill>
                <a:latin typeface="Consolas"/>
                <a:ea typeface="Consolas"/>
                <a:cs typeface="Consolas"/>
                <a:sym typeface="Consolas"/>
              </a:rPr>
              <a:t> exception = assertThrows(</a:t>
            </a:r>
            <a:endParaRPr b="1"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b="1" lang="sv-SE" sz="1000">
                <a:solidFill>
                  <a:srgbClr val="333333"/>
                </a:solidFill>
                <a:latin typeface="Consolas"/>
                <a:ea typeface="Consolas"/>
                <a:cs typeface="Consolas"/>
                <a:sym typeface="Consolas"/>
              </a:rPr>
              <a:t>        () -&gt; { account.withdraw(toWithdraw); } );</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r>
              <a:rPr b="1" lang="sv-SE" sz="1000">
                <a:solidFill>
                  <a:srgbClr val="333333"/>
                </a:solidFill>
                <a:latin typeface="Consolas"/>
                <a:ea typeface="Consolas"/>
                <a:cs typeface="Consolas"/>
                <a:sym typeface="Consolas"/>
              </a:rPr>
              <a:t> assertEquals(“Cannot withdraw a negative amount: -2.50”, </a:t>
            </a:r>
            <a:endParaRPr b="1"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b="1" lang="sv-SE" sz="1000">
                <a:solidFill>
                  <a:srgbClr val="333333"/>
                </a:solidFill>
                <a:latin typeface="Consolas"/>
                <a:ea typeface="Consolas"/>
                <a:cs typeface="Consolas"/>
                <a:sym typeface="Consolas"/>
              </a:rPr>
              <a:t>                 exception.getMessage()); // Oracle</a:t>
            </a:r>
            <a:br>
              <a:rPr b="1"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a:t>
            </a:r>
            <a:endParaRPr sz="2100"/>
          </a:p>
        </p:txBody>
      </p:sp>
      <p:sp>
        <p:nvSpPr>
          <p:cNvPr id="327" name="Google Shape;327;p46"/>
          <p:cNvSpPr/>
          <p:nvPr/>
        </p:nvSpPr>
        <p:spPr>
          <a:xfrm>
            <a:off x="468900" y="1560500"/>
            <a:ext cx="2494200" cy="32763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200"/>
              <a:t>Account</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 name</a:t>
            </a:r>
            <a:endParaRPr/>
          </a:p>
          <a:p>
            <a:pPr indent="0" lvl="0" marL="0" rtl="0" algn="l">
              <a:spcBef>
                <a:spcPts val="0"/>
              </a:spcBef>
              <a:spcAft>
                <a:spcPts val="0"/>
              </a:spcAft>
              <a:buNone/>
            </a:pPr>
            <a:r>
              <a:rPr lang="sv-SE"/>
              <a:t>- personnummer</a:t>
            </a:r>
            <a:endParaRPr/>
          </a:p>
          <a:p>
            <a:pPr indent="0" lvl="0" marL="0" rtl="0" algn="l">
              <a:spcBef>
                <a:spcPts val="0"/>
              </a:spcBef>
              <a:spcAft>
                <a:spcPts val="0"/>
              </a:spcAft>
              <a:buNone/>
            </a:pPr>
            <a:r>
              <a:rPr lang="sv-SE"/>
              <a:t>-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Account (name, personnummer,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withdraw (double amount)</a:t>
            </a:r>
            <a:endParaRPr/>
          </a:p>
          <a:p>
            <a:pPr indent="0" lvl="0" marL="0" rtl="0" algn="l">
              <a:spcBef>
                <a:spcPts val="0"/>
              </a:spcBef>
              <a:spcAft>
                <a:spcPts val="0"/>
              </a:spcAft>
              <a:buNone/>
            </a:pPr>
            <a:r>
              <a:rPr lang="sv-SE"/>
              <a:t>deposit (double amount)</a:t>
            </a:r>
            <a:endParaRPr/>
          </a:p>
          <a:p>
            <a:pPr indent="0" lvl="0" marL="0" rtl="0" algn="l">
              <a:spcBef>
                <a:spcPts val="0"/>
              </a:spcBef>
              <a:spcAft>
                <a:spcPts val="0"/>
              </a:spcAft>
              <a:buNone/>
            </a:pPr>
            <a:r>
              <a:rPr lang="sv-SE"/>
              <a:t>changeName(String name)</a:t>
            </a:r>
            <a:endParaRPr/>
          </a:p>
          <a:p>
            <a:pPr indent="0" lvl="0" marL="0" rtl="0" algn="l">
              <a:spcBef>
                <a:spcPts val="0"/>
              </a:spcBef>
              <a:spcAft>
                <a:spcPts val="0"/>
              </a:spcAft>
              <a:buNone/>
            </a:pPr>
            <a:r>
              <a:rPr lang="sv-SE"/>
              <a:t>getName()</a:t>
            </a:r>
            <a:endParaRPr/>
          </a:p>
          <a:p>
            <a:pPr indent="0" lvl="0" marL="0" rtl="0" algn="l">
              <a:spcBef>
                <a:spcPts val="0"/>
              </a:spcBef>
              <a:spcAft>
                <a:spcPts val="0"/>
              </a:spcAft>
              <a:buNone/>
            </a:pPr>
            <a:r>
              <a:rPr lang="sv-SE"/>
              <a:t>getPersonnummer()</a:t>
            </a:r>
            <a:endParaRPr/>
          </a:p>
          <a:p>
            <a:pPr indent="0" lvl="0" marL="0" rtl="0" algn="l">
              <a:spcBef>
                <a:spcPts val="0"/>
              </a:spcBef>
              <a:spcAft>
                <a:spcPts val="0"/>
              </a:spcAft>
              <a:buNone/>
            </a:pPr>
            <a:r>
              <a:rPr lang="sv-SE"/>
              <a:t>getBalance()</a:t>
            </a:r>
            <a:endParaRPr/>
          </a:p>
        </p:txBody>
      </p:sp>
      <p:cxnSp>
        <p:nvCxnSpPr>
          <p:cNvPr id="328" name="Google Shape;328;p46"/>
          <p:cNvCxnSpPr/>
          <p:nvPr/>
        </p:nvCxnSpPr>
        <p:spPr>
          <a:xfrm>
            <a:off x="468900" y="1985496"/>
            <a:ext cx="2494200" cy="0"/>
          </a:xfrm>
          <a:prstGeom prst="straightConnector1">
            <a:avLst/>
          </a:prstGeom>
          <a:noFill/>
          <a:ln cap="flat" cmpd="sng" w="19050">
            <a:solidFill>
              <a:srgbClr val="2388DB"/>
            </a:solidFill>
            <a:prstDash val="solid"/>
            <a:round/>
            <a:headEnd len="med" w="med" type="none"/>
            <a:tailEnd len="med" w="med" type="none"/>
          </a:ln>
        </p:spPr>
      </p:cxnSp>
      <p:cxnSp>
        <p:nvCxnSpPr>
          <p:cNvPr id="329" name="Google Shape;329;p46"/>
          <p:cNvCxnSpPr/>
          <p:nvPr/>
        </p:nvCxnSpPr>
        <p:spPr>
          <a:xfrm>
            <a:off x="468900" y="2829830"/>
            <a:ext cx="2494200" cy="0"/>
          </a:xfrm>
          <a:prstGeom prst="straightConnector1">
            <a:avLst/>
          </a:prstGeom>
          <a:noFill/>
          <a:ln cap="flat" cmpd="sng" w="19050">
            <a:solidFill>
              <a:srgbClr val="2388DB"/>
            </a:solidFill>
            <a:prstDash val="solid"/>
            <a:round/>
            <a:headEnd len="med" w="med" type="none"/>
            <a:tailEnd len="med" w="med" type="non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336" name="Google Shape;336;p47"/>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Let’s Take a Break</a:t>
            </a:r>
            <a:endParaRPr/>
          </a:p>
          <a:p>
            <a:pPr indent="0" lvl="0" marL="0" rtl="0" algn="l">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7</a:t>
            </a:r>
            <a:endParaRPr/>
          </a:p>
        </p:txBody>
      </p:sp>
      <p:sp>
        <p:nvSpPr>
          <p:cNvPr id="342" name="Google Shape;342;p4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rgbClr val="000000"/>
              </a:buClr>
              <a:buSzPts val="1100"/>
              <a:buNone/>
            </a:pPr>
            <a:r>
              <a:rPr lang="sv-SE" sz="2400"/>
              <a:t>After</a:t>
            </a:r>
            <a:r>
              <a:rPr i="1" lang="sv-SE" sz="2400"/>
              <a:t> carefully and thoroughly</a:t>
            </a:r>
            <a:r>
              <a:rPr lang="sv-SE" sz="2400"/>
              <a:t> developing a collection of requirements-based tests and running your test suite, you determine that you have achieved only 60% statement coverage. You are surprised (and saddened), since you had done a very thorough job developing the requirements-based tests and you expected the result to be closer to 100%.</a:t>
            </a:r>
            <a:endParaRPr sz="2400"/>
          </a:p>
        </p:txBody>
      </p:sp>
      <p:sp>
        <p:nvSpPr>
          <p:cNvPr id="343" name="Google Shape;343;p4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7</a:t>
            </a:r>
            <a:endParaRPr/>
          </a:p>
        </p:txBody>
      </p:sp>
      <p:sp>
        <p:nvSpPr>
          <p:cNvPr id="349" name="Google Shape;349;p4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2400"/>
              <a:t>Briefly describe two (2) things that might have happened to account for the fact that 40% of the code was not exercised during the requirements-based tests.</a:t>
            </a:r>
            <a:endParaRPr sz="2400"/>
          </a:p>
        </p:txBody>
      </p:sp>
      <p:sp>
        <p:nvSpPr>
          <p:cNvPr id="350" name="Google Shape;350;p49"/>
          <p:cNvSpPr txBox="1"/>
          <p:nvPr/>
        </p:nvSpPr>
        <p:spPr>
          <a:xfrm>
            <a:off x="518325" y="2876875"/>
            <a:ext cx="7894800" cy="18480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sv-SE" sz="2400">
                <a:solidFill>
                  <a:schemeClr val="dk1"/>
                </a:solidFill>
              </a:rPr>
              <a:t>Few tests or p</a:t>
            </a:r>
            <a:r>
              <a:rPr lang="sv-SE" sz="2400">
                <a:solidFill>
                  <a:schemeClr val="dk1"/>
                </a:solidFill>
              </a:rPr>
              <a:t>oor job choosing test cases.</a:t>
            </a:r>
            <a:endParaRPr sz="24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Missing requirements.</a:t>
            </a:r>
            <a:endParaRPr sz="24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Dead or inactive code.</a:t>
            </a:r>
            <a:endParaRPr sz="24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Error-handling code.</a:t>
            </a:r>
            <a:endParaRPr sz="24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Support/interfacing code.</a:t>
            </a:r>
            <a:endParaRPr sz="2400">
              <a:solidFill>
                <a:schemeClr val="dk1"/>
              </a:solidFill>
            </a:endParaRPr>
          </a:p>
        </p:txBody>
      </p:sp>
      <p:sp>
        <p:nvSpPr>
          <p:cNvPr id="351" name="Google Shape;351;p4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1"/>
                                        <p:tgtEl>
                                          <p:spTgt spid="3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7</a:t>
            </a:r>
            <a:endParaRPr/>
          </a:p>
        </p:txBody>
      </p:sp>
      <p:sp>
        <p:nvSpPr>
          <p:cNvPr id="357" name="Google Shape;357;p5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2400"/>
              <a:t>Should you, in general, be able to expect 100% statement coverage through thorough requirements-based testing alone (why or why not)?</a:t>
            </a:r>
            <a:endParaRPr sz="2400"/>
          </a:p>
        </p:txBody>
      </p:sp>
      <p:sp>
        <p:nvSpPr>
          <p:cNvPr id="358" name="Google Shape;358;p50"/>
          <p:cNvSpPr txBox="1"/>
          <p:nvPr/>
        </p:nvSpPr>
        <p:spPr>
          <a:xfrm>
            <a:off x="505050" y="2721899"/>
            <a:ext cx="8181900" cy="20130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sv-SE" sz="2400">
                <a:solidFill>
                  <a:schemeClr val="dk1"/>
                </a:solidFill>
              </a:rPr>
              <a:t>No.</a:t>
            </a:r>
            <a:endParaRPr sz="24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There are almost always special cases not covered by requirements.</a:t>
            </a:r>
            <a:endParaRPr sz="2400">
              <a:solidFill>
                <a:schemeClr val="dk1"/>
              </a:solidFill>
            </a:endParaRPr>
          </a:p>
          <a:p>
            <a:pPr indent="-381000" lvl="1" marL="914400" rtl="0" algn="l">
              <a:spcBef>
                <a:spcPts val="0"/>
              </a:spcBef>
              <a:spcAft>
                <a:spcPts val="0"/>
              </a:spcAft>
              <a:buClr>
                <a:schemeClr val="dk1"/>
              </a:buClr>
              <a:buSzPts val="2400"/>
              <a:buChar char="○"/>
            </a:pPr>
            <a:r>
              <a:rPr lang="sv-SE" sz="2400">
                <a:solidFill>
                  <a:schemeClr val="dk1"/>
                </a:solidFill>
              </a:rPr>
              <a:t>Code optimizations, support code, debug code, exception handling.</a:t>
            </a:r>
            <a:endParaRPr sz="2400">
              <a:solidFill>
                <a:schemeClr val="dk1"/>
              </a:solidFill>
            </a:endParaRPr>
          </a:p>
        </p:txBody>
      </p:sp>
      <p:sp>
        <p:nvSpPr>
          <p:cNvPr id="359" name="Google Shape;359;p5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1"/>
                                        <p:tgtEl>
                                          <p:spTgt spid="3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7</a:t>
            </a:r>
            <a:endParaRPr/>
          </a:p>
        </p:txBody>
      </p:sp>
      <p:sp>
        <p:nvSpPr>
          <p:cNvPr id="365" name="Google Shape;365;p5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2400"/>
              <a:t>Some structural criteria, such as MC/DC, prescribe obligations that are impossible to satisfy. What are two reasons why a test obligation may be impossible to satisfy?</a:t>
            </a:r>
            <a:endParaRPr sz="2400"/>
          </a:p>
        </p:txBody>
      </p:sp>
      <p:sp>
        <p:nvSpPr>
          <p:cNvPr id="366" name="Google Shape;366;p51"/>
          <p:cNvSpPr txBox="1"/>
          <p:nvPr/>
        </p:nvSpPr>
        <p:spPr>
          <a:xfrm>
            <a:off x="544925" y="2692826"/>
            <a:ext cx="8067600" cy="18825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sv-SE" sz="2400">
                <a:solidFill>
                  <a:schemeClr val="dk1"/>
                </a:solidFill>
              </a:rPr>
              <a:t>Impossible combination of conditions</a:t>
            </a:r>
            <a:endParaRPr sz="24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Defensive programming (situations that may not happen in practice are planned for).</a:t>
            </a:r>
            <a:endParaRPr sz="24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Other situations that result in unused code (i.e., code implemented for future that is currently unreachable).</a:t>
            </a:r>
            <a:endParaRPr sz="2400">
              <a:solidFill>
                <a:schemeClr val="dk1"/>
              </a:solidFill>
            </a:endParaRPr>
          </a:p>
        </p:txBody>
      </p:sp>
      <p:sp>
        <p:nvSpPr>
          <p:cNvPr id="367" name="Google Shape;367;p5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
                                        </p:tgtEl>
                                        <p:attrNameLst>
                                          <p:attrName>style.visibility</p:attrName>
                                        </p:attrNameLst>
                                      </p:cBhvr>
                                      <p:to>
                                        <p:strVal val="visible"/>
                                      </p:to>
                                    </p:set>
                                    <p:animEffect filter="fade" transition="in">
                                      <p:cBhvr>
                                        <p:cTn dur="1"/>
                                        <p:tgtEl>
                                          <p:spTgt spid="3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8</a:t>
            </a:r>
            <a:endParaRPr/>
          </a:p>
        </p:txBody>
      </p:sp>
      <p:sp>
        <p:nvSpPr>
          <p:cNvPr id="373" name="Google Shape;373;p52"/>
          <p:cNvSpPr txBox="1"/>
          <p:nvPr>
            <p:ph idx="1" type="body"/>
          </p:nvPr>
        </p:nvSpPr>
        <p:spPr>
          <a:xfrm>
            <a:off x="468901" y="1282400"/>
            <a:ext cx="4316100" cy="3480300"/>
          </a:xfrm>
          <a:prstGeom prst="rect">
            <a:avLst/>
          </a:prstGeom>
        </p:spPr>
        <p:txBody>
          <a:bodyPr anchorCtr="0" anchor="t" bIns="45700" lIns="91425" spcFirstLastPara="1" rIns="91425" wrap="square" tIns="45700">
            <a:noAutofit/>
          </a:bodyPr>
          <a:lstStyle/>
          <a:p>
            <a:pPr indent="-368300" lvl="0" marL="457200" rtl="0" algn="l">
              <a:lnSpc>
                <a:spcPct val="120000"/>
              </a:lnSpc>
              <a:spcBef>
                <a:spcPts val="0"/>
              </a:spcBef>
              <a:spcAft>
                <a:spcPts val="0"/>
              </a:spcAft>
              <a:buSzPts val="2200"/>
              <a:buChar char="•"/>
            </a:pPr>
            <a:r>
              <a:rPr lang="sv-SE" sz="2200"/>
              <a:t>Draw the control-flow graph for this method.</a:t>
            </a:r>
            <a:endParaRPr sz="2200"/>
          </a:p>
          <a:p>
            <a:pPr indent="-368300" lvl="0" marL="457200" rtl="0" algn="l">
              <a:lnSpc>
                <a:spcPct val="120000"/>
              </a:lnSpc>
              <a:spcBef>
                <a:spcPts val="0"/>
              </a:spcBef>
              <a:spcAft>
                <a:spcPts val="0"/>
              </a:spcAft>
              <a:buSzPts val="2200"/>
              <a:buChar char="•"/>
            </a:pPr>
            <a:r>
              <a:rPr lang="sv-SE" sz="2200"/>
              <a:t>Develop test input that will provide statement coverage.</a:t>
            </a:r>
            <a:endParaRPr sz="2200"/>
          </a:p>
          <a:p>
            <a:pPr indent="-368300" lvl="0" marL="457200" rtl="0" algn="l">
              <a:lnSpc>
                <a:spcPct val="120000"/>
              </a:lnSpc>
              <a:spcBef>
                <a:spcPts val="0"/>
              </a:spcBef>
              <a:spcAft>
                <a:spcPts val="0"/>
              </a:spcAft>
              <a:buSzPts val="2200"/>
              <a:buChar char="•"/>
            </a:pPr>
            <a:r>
              <a:rPr lang="sv-SE" sz="2200"/>
              <a:t>Develop test input that will provide branch coverage.</a:t>
            </a:r>
            <a:endParaRPr sz="2200"/>
          </a:p>
          <a:p>
            <a:pPr indent="-368300" lvl="0" marL="457200" rtl="0" algn="l">
              <a:lnSpc>
                <a:spcPct val="120000"/>
              </a:lnSpc>
              <a:spcBef>
                <a:spcPts val="0"/>
              </a:spcBef>
              <a:spcAft>
                <a:spcPts val="0"/>
              </a:spcAft>
              <a:buSzPts val="2200"/>
              <a:buChar char="•"/>
            </a:pPr>
            <a:r>
              <a:rPr lang="sv-SE" sz="2200"/>
              <a:t>Develop test input that will provide path coverage.</a:t>
            </a:r>
            <a:endParaRPr sz="2200"/>
          </a:p>
        </p:txBody>
      </p:sp>
      <p:sp>
        <p:nvSpPr>
          <p:cNvPr id="374" name="Google Shape;374;p52"/>
          <p:cNvSpPr txBox="1"/>
          <p:nvPr>
            <p:ph idx="1" type="body"/>
          </p:nvPr>
        </p:nvSpPr>
        <p:spPr>
          <a:xfrm>
            <a:off x="4864550" y="1200150"/>
            <a:ext cx="3822300" cy="37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sv-SE">
                <a:latin typeface="Consolas"/>
                <a:ea typeface="Consolas"/>
                <a:cs typeface="Consolas"/>
                <a:sym typeface="Consolas"/>
              </a:rPr>
              <a:t>int findMax(int a, int b, int c) {</a:t>
            </a:r>
            <a:endParaRPr>
              <a:latin typeface="Consolas"/>
              <a:ea typeface="Consolas"/>
              <a:cs typeface="Consolas"/>
              <a:sym typeface="Consolas"/>
            </a:endParaRPr>
          </a:p>
          <a:p>
            <a:pPr indent="457200" lvl="0" marL="0" rtl="0" algn="l">
              <a:spcBef>
                <a:spcPts val="0"/>
              </a:spcBef>
              <a:spcAft>
                <a:spcPts val="0"/>
              </a:spcAft>
              <a:buClr>
                <a:schemeClr val="dk1"/>
              </a:buClr>
              <a:buSzPts val="1100"/>
              <a:buFont typeface="Arial"/>
              <a:buNone/>
            </a:pPr>
            <a:r>
              <a:rPr lang="sv-SE">
                <a:latin typeface="Consolas"/>
                <a:ea typeface="Consolas"/>
                <a:cs typeface="Consolas"/>
                <a:sym typeface="Consolas"/>
              </a:rPr>
              <a:t>int temp;</a:t>
            </a:r>
            <a:endParaRPr>
              <a:latin typeface="Consolas"/>
              <a:ea typeface="Consolas"/>
              <a:cs typeface="Consolas"/>
              <a:sym typeface="Consolas"/>
            </a:endParaRPr>
          </a:p>
          <a:p>
            <a:pPr indent="457200" lvl="0" marL="0" rtl="0" algn="l">
              <a:spcBef>
                <a:spcPts val="0"/>
              </a:spcBef>
              <a:spcAft>
                <a:spcPts val="0"/>
              </a:spcAft>
              <a:buClr>
                <a:schemeClr val="dk1"/>
              </a:buClr>
              <a:buSzPts val="1100"/>
              <a:buFont typeface="Arial"/>
              <a:buNone/>
            </a:pPr>
            <a:r>
              <a:rPr lang="sv-SE">
                <a:latin typeface="Consolas"/>
                <a:ea typeface="Consolas"/>
                <a:cs typeface="Consolas"/>
                <a:sym typeface="Consolas"/>
              </a:rPr>
              <a:t>if (a &gt; b)</a:t>
            </a:r>
            <a:endParaRPr>
              <a:latin typeface="Consolas"/>
              <a:ea typeface="Consolas"/>
              <a:cs typeface="Consolas"/>
              <a:sym typeface="Consolas"/>
            </a:endParaRPr>
          </a:p>
          <a:p>
            <a:pPr indent="457200" lvl="0" marL="457200" rtl="0" algn="l">
              <a:spcBef>
                <a:spcPts val="0"/>
              </a:spcBef>
              <a:spcAft>
                <a:spcPts val="0"/>
              </a:spcAft>
              <a:buClr>
                <a:schemeClr val="dk1"/>
              </a:buClr>
              <a:buSzPts val="1100"/>
              <a:buFont typeface="Arial"/>
              <a:buNone/>
            </a:pPr>
            <a:r>
              <a:rPr lang="sv-SE">
                <a:latin typeface="Consolas"/>
                <a:ea typeface="Consolas"/>
                <a:cs typeface="Consolas"/>
                <a:sym typeface="Consolas"/>
              </a:rPr>
              <a:t>temp=a;</a:t>
            </a:r>
            <a:endParaRPr>
              <a:latin typeface="Consolas"/>
              <a:ea typeface="Consolas"/>
              <a:cs typeface="Consolas"/>
              <a:sym typeface="Consolas"/>
            </a:endParaRPr>
          </a:p>
          <a:p>
            <a:pPr indent="457200" lvl="0" marL="0" rtl="0" algn="l">
              <a:spcBef>
                <a:spcPts val="0"/>
              </a:spcBef>
              <a:spcAft>
                <a:spcPts val="0"/>
              </a:spcAft>
              <a:buClr>
                <a:schemeClr val="dk1"/>
              </a:buClr>
              <a:buSzPts val="1100"/>
              <a:buFont typeface="Arial"/>
              <a:buNone/>
            </a:pPr>
            <a:r>
              <a:rPr lang="sv-SE">
                <a:latin typeface="Consolas"/>
                <a:ea typeface="Consolas"/>
                <a:cs typeface="Consolas"/>
                <a:sym typeface="Consolas"/>
              </a:rPr>
              <a:t>else</a:t>
            </a:r>
            <a:endParaRPr>
              <a:latin typeface="Consolas"/>
              <a:ea typeface="Consolas"/>
              <a:cs typeface="Consolas"/>
              <a:sym typeface="Consolas"/>
            </a:endParaRPr>
          </a:p>
          <a:p>
            <a:pPr indent="457200" lvl="0" marL="457200" rtl="0" algn="l">
              <a:spcBef>
                <a:spcPts val="0"/>
              </a:spcBef>
              <a:spcAft>
                <a:spcPts val="0"/>
              </a:spcAft>
              <a:buClr>
                <a:schemeClr val="dk1"/>
              </a:buClr>
              <a:buSzPts val="1100"/>
              <a:buFont typeface="Arial"/>
              <a:buNone/>
            </a:pPr>
            <a:r>
              <a:rPr lang="sv-SE">
                <a:latin typeface="Consolas"/>
                <a:ea typeface="Consolas"/>
                <a:cs typeface="Consolas"/>
                <a:sym typeface="Consolas"/>
              </a:rPr>
              <a:t>temp=b;</a:t>
            </a:r>
            <a:endParaRPr>
              <a:latin typeface="Consolas"/>
              <a:ea typeface="Consolas"/>
              <a:cs typeface="Consolas"/>
              <a:sym typeface="Consolas"/>
            </a:endParaRPr>
          </a:p>
          <a:p>
            <a:pPr indent="457200" lvl="0" marL="0" rtl="0" algn="l">
              <a:spcBef>
                <a:spcPts val="0"/>
              </a:spcBef>
              <a:spcAft>
                <a:spcPts val="0"/>
              </a:spcAft>
              <a:buClr>
                <a:schemeClr val="dk1"/>
              </a:buClr>
              <a:buSzPts val="1100"/>
              <a:buFont typeface="Arial"/>
              <a:buNone/>
            </a:pPr>
            <a:r>
              <a:rPr lang="sv-SE">
                <a:latin typeface="Consolas"/>
                <a:ea typeface="Consolas"/>
                <a:cs typeface="Consolas"/>
                <a:sym typeface="Consolas"/>
              </a:rPr>
              <a:t>if (c &gt; temp)</a:t>
            </a:r>
            <a:endParaRPr>
              <a:latin typeface="Consolas"/>
              <a:ea typeface="Consolas"/>
              <a:cs typeface="Consolas"/>
              <a:sym typeface="Consolas"/>
            </a:endParaRPr>
          </a:p>
          <a:p>
            <a:pPr indent="457200" lvl="0" marL="457200" rtl="0" algn="l">
              <a:spcBef>
                <a:spcPts val="0"/>
              </a:spcBef>
              <a:spcAft>
                <a:spcPts val="0"/>
              </a:spcAft>
              <a:buClr>
                <a:schemeClr val="dk1"/>
              </a:buClr>
              <a:buSzPts val="1100"/>
              <a:buFont typeface="Arial"/>
              <a:buNone/>
            </a:pPr>
            <a:r>
              <a:rPr lang="sv-SE">
                <a:latin typeface="Consolas"/>
                <a:ea typeface="Consolas"/>
                <a:cs typeface="Consolas"/>
                <a:sym typeface="Consolas"/>
              </a:rPr>
              <a:t>temp = c;</a:t>
            </a:r>
            <a:endParaRPr>
              <a:latin typeface="Consolas"/>
              <a:ea typeface="Consolas"/>
              <a:cs typeface="Consolas"/>
              <a:sym typeface="Consolas"/>
            </a:endParaRPr>
          </a:p>
          <a:p>
            <a:pPr indent="457200" lvl="0" marL="0" rtl="0" algn="l">
              <a:spcBef>
                <a:spcPts val="0"/>
              </a:spcBef>
              <a:spcAft>
                <a:spcPts val="0"/>
              </a:spcAft>
              <a:buClr>
                <a:schemeClr val="dk1"/>
              </a:buClr>
              <a:buSzPts val="1100"/>
              <a:buFont typeface="Arial"/>
              <a:buNone/>
            </a:pPr>
            <a:r>
              <a:rPr lang="sv-SE">
                <a:latin typeface="Consolas"/>
                <a:ea typeface="Consolas"/>
                <a:cs typeface="Consolas"/>
                <a:sym typeface="Consolas"/>
              </a:rPr>
              <a:t>return temp;</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a:latin typeface="Consolas"/>
                <a:ea typeface="Consolas"/>
                <a:cs typeface="Consolas"/>
                <a:sym typeface="Consolas"/>
              </a:rPr>
              <a:t>}</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p:txBody>
      </p:sp>
      <p:sp>
        <p:nvSpPr>
          <p:cNvPr id="375" name="Google Shape;375;p5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8</a:t>
            </a:r>
            <a:endParaRPr/>
          </a:p>
        </p:txBody>
      </p:sp>
      <p:sp>
        <p:nvSpPr>
          <p:cNvPr id="381" name="Google Shape;381;p53"/>
          <p:cNvSpPr txBox="1"/>
          <p:nvPr>
            <p:ph idx="1" type="body"/>
          </p:nvPr>
        </p:nvSpPr>
        <p:spPr>
          <a:xfrm>
            <a:off x="3987850" y="1238906"/>
            <a:ext cx="4225500" cy="227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1400">
                <a:latin typeface="Courier New"/>
                <a:ea typeface="Courier New"/>
                <a:cs typeface="Courier New"/>
                <a:sym typeface="Courier New"/>
              </a:rPr>
              <a:t>1. int findMax(int a, int b, int c) {</a:t>
            </a:r>
            <a:endParaRPr sz="1400">
              <a:latin typeface="Courier New"/>
              <a:ea typeface="Courier New"/>
              <a:cs typeface="Courier New"/>
              <a:sym typeface="Courier New"/>
            </a:endParaRPr>
          </a:p>
          <a:p>
            <a:pPr indent="0" lvl="0" marL="0" rtl="0" algn="l">
              <a:spcBef>
                <a:spcPts val="0"/>
              </a:spcBef>
              <a:spcAft>
                <a:spcPts val="0"/>
              </a:spcAft>
              <a:buNone/>
            </a:pPr>
            <a:r>
              <a:rPr lang="sv-SE" sz="1400">
                <a:latin typeface="Courier New"/>
                <a:ea typeface="Courier New"/>
                <a:cs typeface="Courier New"/>
                <a:sym typeface="Courier New"/>
              </a:rPr>
              <a:t>2. 	int temp;</a:t>
            </a:r>
            <a:endParaRPr sz="1400">
              <a:latin typeface="Courier New"/>
              <a:ea typeface="Courier New"/>
              <a:cs typeface="Courier New"/>
              <a:sym typeface="Courier New"/>
            </a:endParaRPr>
          </a:p>
          <a:p>
            <a:pPr indent="0" lvl="0" marL="0" rtl="0" algn="l">
              <a:spcBef>
                <a:spcPts val="0"/>
              </a:spcBef>
              <a:spcAft>
                <a:spcPts val="0"/>
              </a:spcAft>
              <a:buNone/>
            </a:pPr>
            <a:r>
              <a:rPr lang="sv-SE" sz="1400">
                <a:latin typeface="Courier New"/>
                <a:ea typeface="Courier New"/>
                <a:cs typeface="Courier New"/>
                <a:sym typeface="Courier New"/>
              </a:rPr>
              <a:t>3. 	if (a&gt;b)</a:t>
            </a:r>
            <a:endParaRPr sz="1400">
              <a:latin typeface="Courier New"/>
              <a:ea typeface="Courier New"/>
              <a:cs typeface="Courier New"/>
              <a:sym typeface="Courier New"/>
            </a:endParaRPr>
          </a:p>
          <a:p>
            <a:pPr indent="0" lvl="0" marL="0" rtl="0" algn="l">
              <a:spcBef>
                <a:spcPts val="0"/>
              </a:spcBef>
              <a:spcAft>
                <a:spcPts val="0"/>
              </a:spcAft>
              <a:buNone/>
            </a:pPr>
            <a:r>
              <a:rPr lang="sv-SE" sz="1400">
                <a:latin typeface="Courier New"/>
                <a:ea typeface="Courier New"/>
                <a:cs typeface="Courier New"/>
                <a:sym typeface="Courier New"/>
              </a:rPr>
              <a:t>4. 		temp=a;</a:t>
            </a:r>
            <a:endParaRPr sz="1400">
              <a:latin typeface="Courier New"/>
              <a:ea typeface="Courier New"/>
              <a:cs typeface="Courier New"/>
              <a:sym typeface="Courier New"/>
            </a:endParaRPr>
          </a:p>
          <a:p>
            <a:pPr indent="0" lvl="0" marL="0" rtl="0" algn="l">
              <a:spcBef>
                <a:spcPts val="0"/>
              </a:spcBef>
              <a:spcAft>
                <a:spcPts val="0"/>
              </a:spcAft>
              <a:buNone/>
            </a:pPr>
            <a:r>
              <a:rPr lang="sv-SE" sz="1400">
                <a:latin typeface="Courier New"/>
                <a:ea typeface="Courier New"/>
                <a:cs typeface="Courier New"/>
                <a:sym typeface="Courier New"/>
              </a:rPr>
              <a:t>5.	else</a:t>
            </a:r>
            <a:endParaRPr sz="1400">
              <a:latin typeface="Courier New"/>
              <a:ea typeface="Courier New"/>
              <a:cs typeface="Courier New"/>
              <a:sym typeface="Courier New"/>
            </a:endParaRPr>
          </a:p>
          <a:p>
            <a:pPr indent="0" lvl="0" marL="0" rtl="0" algn="l">
              <a:spcBef>
                <a:spcPts val="0"/>
              </a:spcBef>
              <a:spcAft>
                <a:spcPts val="0"/>
              </a:spcAft>
              <a:buNone/>
            </a:pPr>
            <a:r>
              <a:rPr lang="sv-SE" sz="1400">
                <a:latin typeface="Courier New"/>
                <a:ea typeface="Courier New"/>
                <a:cs typeface="Courier New"/>
                <a:sym typeface="Courier New"/>
              </a:rPr>
              <a:t>6.		temp=b;</a:t>
            </a:r>
            <a:endParaRPr sz="1400">
              <a:latin typeface="Courier New"/>
              <a:ea typeface="Courier New"/>
              <a:cs typeface="Courier New"/>
              <a:sym typeface="Courier New"/>
            </a:endParaRPr>
          </a:p>
          <a:p>
            <a:pPr indent="0" lvl="0" marL="0" rtl="0" algn="l">
              <a:spcBef>
                <a:spcPts val="0"/>
              </a:spcBef>
              <a:spcAft>
                <a:spcPts val="0"/>
              </a:spcAft>
              <a:buNone/>
            </a:pPr>
            <a:r>
              <a:rPr lang="sv-SE" sz="1400">
                <a:latin typeface="Courier New"/>
                <a:ea typeface="Courier New"/>
                <a:cs typeface="Courier New"/>
                <a:sym typeface="Courier New"/>
              </a:rPr>
              <a:t>7.  if (c&gt;temp)</a:t>
            </a:r>
            <a:endParaRPr sz="1400">
              <a:latin typeface="Courier New"/>
              <a:ea typeface="Courier New"/>
              <a:cs typeface="Courier New"/>
              <a:sym typeface="Courier New"/>
            </a:endParaRPr>
          </a:p>
          <a:p>
            <a:pPr indent="0" lvl="0" marL="0" rtl="0" algn="l">
              <a:spcBef>
                <a:spcPts val="0"/>
              </a:spcBef>
              <a:spcAft>
                <a:spcPts val="0"/>
              </a:spcAft>
              <a:buNone/>
            </a:pPr>
            <a:r>
              <a:rPr lang="sv-SE" sz="1400">
                <a:latin typeface="Courier New"/>
                <a:ea typeface="Courier New"/>
                <a:cs typeface="Courier New"/>
                <a:sym typeface="Courier New"/>
              </a:rPr>
              <a:t>8.		temp = c;</a:t>
            </a:r>
            <a:endParaRPr sz="1400">
              <a:latin typeface="Courier New"/>
              <a:ea typeface="Courier New"/>
              <a:cs typeface="Courier New"/>
              <a:sym typeface="Courier New"/>
            </a:endParaRPr>
          </a:p>
          <a:p>
            <a:pPr indent="0" lvl="0" marL="0" rtl="0" algn="l">
              <a:spcBef>
                <a:spcPts val="0"/>
              </a:spcBef>
              <a:spcAft>
                <a:spcPts val="0"/>
              </a:spcAft>
              <a:buNone/>
            </a:pPr>
            <a:r>
              <a:rPr lang="sv-SE" sz="1400">
                <a:latin typeface="Courier New"/>
                <a:ea typeface="Courier New"/>
                <a:cs typeface="Courier New"/>
                <a:sym typeface="Courier New"/>
              </a:rPr>
              <a:t>9.  return temp;</a:t>
            </a:r>
            <a:endParaRPr sz="1400">
              <a:latin typeface="Courier New"/>
              <a:ea typeface="Courier New"/>
              <a:cs typeface="Courier New"/>
              <a:sym typeface="Courier New"/>
            </a:endParaRPr>
          </a:p>
          <a:p>
            <a:pPr indent="0" lvl="0" marL="0" rtl="0" algn="l">
              <a:spcBef>
                <a:spcPts val="0"/>
              </a:spcBef>
              <a:spcAft>
                <a:spcPts val="0"/>
              </a:spcAft>
              <a:buNone/>
            </a:pPr>
            <a:r>
              <a:rPr lang="sv-SE" sz="1400">
                <a:latin typeface="Courier New"/>
                <a:ea typeface="Courier New"/>
                <a:cs typeface="Courier New"/>
                <a:sym typeface="Courier New"/>
              </a:rPr>
              <a:t>10. }</a:t>
            </a:r>
            <a:endParaRPr sz="1400">
              <a:latin typeface="Courier New"/>
              <a:ea typeface="Courier New"/>
              <a:cs typeface="Courier New"/>
              <a:sym typeface="Courier New"/>
            </a:endParaRPr>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p:txBody>
      </p:sp>
      <p:sp>
        <p:nvSpPr>
          <p:cNvPr id="382" name="Google Shape;382;p53"/>
          <p:cNvSpPr/>
          <p:nvPr/>
        </p:nvSpPr>
        <p:spPr>
          <a:xfrm>
            <a:off x="1265350" y="1419900"/>
            <a:ext cx="570000" cy="238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2</a:t>
            </a:r>
            <a:endParaRPr/>
          </a:p>
        </p:txBody>
      </p:sp>
      <p:sp>
        <p:nvSpPr>
          <p:cNvPr id="383" name="Google Shape;383;p53"/>
          <p:cNvSpPr/>
          <p:nvPr/>
        </p:nvSpPr>
        <p:spPr>
          <a:xfrm>
            <a:off x="1328200" y="1854544"/>
            <a:ext cx="444300" cy="362100"/>
          </a:xfrm>
          <a:prstGeom prst="diamond">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3</a:t>
            </a:r>
            <a:endParaRPr/>
          </a:p>
        </p:txBody>
      </p:sp>
      <p:cxnSp>
        <p:nvCxnSpPr>
          <p:cNvPr id="384" name="Google Shape;384;p53"/>
          <p:cNvCxnSpPr>
            <a:stCxn id="382" idx="2"/>
            <a:endCxn id="383" idx="0"/>
          </p:cNvCxnSpPr>
          <p:nvPr/>
        </p:nvCxnSpPr>
        <p:spPr>
          <a:xfrm>
            <a:off x="1550350" y="1658700"/>
            <a:ext cx="0" cy="195900"/>
          </a:xfrm>
          <a:prstGeom prst="straightConnector1">
            <a:avLst/>
          </a:prstGeom>
          <a:noFill/>
          <a:ln cap="flat" cmpd="sng" w="19050">
            <a:solidFill>
              <a:schemeClr val="dk2"/>
            </a:solidFill>
            <a:prstDash val="solid"/>
            <a:round/>
            <a:headEnd len="med" w="med" type="none"/>
            <a:tailEnd len="med" w="med" type="triangle"/>
          </a:ln>
        </p:spPr>
      </p:cxnSp>
      <p:sp>
        <p:nvSpPr>
          <p:cNvPr id="385" name="Google Shape;385;p53"/>
          <p:cNvSpPr/>
          <p:nvPr/>
        </p:nvSpPr>
        <p:spPr>
          <a:xfrm>
            <a:off x="1265350" y="2412488"/>
            <a:ext cx="570000" cy="238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6</a:t>
            </a:r>
            <a:endParaRPr/>
          </a:p>
        </p:txBody>
      </p:sp>
      <p:sp>
        <p:nvSpPr>
          <p:cNvPr id="386" name="Google Shape;386;p53"/>
          <p:cNvSpPr/>
          <p:nvPr/>
        </p:nvSpPr>
        <p:spPr>
          <a:xfrm>
            <a:off x="2178675" y="1916194"/>
            <a:ext cx="570000" cy="238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4</a:t>
            </a:r>
            <a:endParaRPr/>
          </a:p>
        </p:txBody>
      </p:sp>
      <p:cxnSp>
        <p:nvCxnSpPr>
          <p:cNvPr id="387" name="Google Shape;387;p53"/>
          <p:cNvCxnSpPr>
            <a:stCxn id="383" idx="2"/>
            <a:endCxn id="385" idx="0"/>
          </p:cNvCxnSpPr>
          <p:nvPr/>
        </p:nvCxnSpPr>
        <p:spPr>
          <a:xfrm>
            <a:off x="1550350" y="2216644"/>
            <a:ext cx="0" cy="195900"/>
          </a:xfrm>
          <a:prstGeom prst="straightConnector1">
            <a:avLst/>
          </a:prstGeom>
          <a:noFill/>
          <a:ln cap="flat" cmpd="sng" w="19050">
            <a:solidFill>
              <a:schemeClr val="dk2"/>
            </a:solidFill>
            <a:prstDash val="solid"/>
            <a:round/>
            <a:headEnd len="med" w="med" type="none"/>
            <a:tailEnd len="med" w="med" type="triangle"/>
          </a:ln>
        </p:spPr>
      </p:cxnSp>
      <p:cxnSp>
        <p:nvCxnSpPr>
          <p:cNvPr id="388" name="Google Shape;388;p53"/>
          <p:cNvCxnSpPr>
            <a:stCxn id="383" idx="3"/>
            <a:endCxn id="386" idx="1"/>
          </p:cNvCxnSpPr>
          <p:nvPr/>
        </p:nvCxnSpPr>
        <p:spPr>
          <a:xfrm>
            <a:off x="1772500" y="2035594"/>
            <a:ext cx="406200" cy="0"/>
          </a:xfrm>
          <a:prstGeom prst="straightConnector1">
            <a:avLst/>
          </a:prstGeom>
          <a:noFill/>
          <a:ln cap="flat" cmpd="sng" w="19050">
            <a:solidFill>
              <a:schemeClr val="dk2"/>
            </a:solidFill>
            <a:prstDash val="solid"/>
            <a:round/>
            <a:headEnd len="med" w="med" type="none"/>
            <a:tailEnd len="med" w="med" type="triangle"/>
          </a:ln>
        </p:spPr>
      </p:cxnSp>
      <p:sp>
        <p:nvSpPr>
          <p:cNvPr id="389" name="Google Shape;389;p53"/>
          <p:cNvSpPr txBox="1"/>
          <p:nvPr/>
        </p:nvSpPr>
        <p:spPr>
          <a:xfrm>
            <a:off x="1815925" y="1767619"/>
            <a:ext cx="2415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a:t>
            </a:r>
            <a:endParaRPr/>
          </a:p>
        </p:txBody>
      </p:sp>
      <p:sp>
        <p:nvSpPr>
          <p:cNvPr id="390" name="Google Shape;390;p53"/>
          <p:cNvSpPr txBox="1"/>
          <p:nvPr/>
        </p:nvSpPr>
        <p:spPr>
          <a:xfrm>
            <a:off x="1033525" y="2129850"/>
            <a:ext cx="2415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t>
            </a:r>
            <a:endParaRPr/>
          </a:p>
        </p:txBody>
      </p:sp>
      <p:sp>
        <p:nvSpPr>
          <p:cNvPr id="391" name="Google Shape;391;p53"/>
          <p:cNvSpPr/>
          <p:nvPr/>
        </p:nvSpPr>
        <p:spPr>
          <a:xfrm>
            <a:off x="1265350" y="3431747"/>
            <a:ext cx="570000" cy="238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8</a:t>
            </a:r>
            <a:endParaRPr/>
          </a:p>
        </p:txBody>
      </p:sp>
      <p:sp>
        <p:nvSpPr>
          <p:cNvPr id="392" name="Google Shape;392;p53"/>
          <p:cNvSpPr/>
          <p:nvPr/>
        </p:nvSpPr>
        <p:spPr>
          <a:xfrm>
            <a:off x="1328200" y="2847131"/>
            <a:ext cx="444300" cy="362100"/>
          </a:xfrm>
          <a:prstGeom prst="diamond">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7</a:t>
            </a:r>
            <a:endParaRPr/>
          </a:p>
        </p:txBody>
      </p:sp>
      <p:cxnSp>
        <p:nvCxnSpPr>
          <p:cNvPr id="393" name="Google Shape;393;p53"/>
          <p:cNvCxnSpPr>
            <a:stCxn id="385" idx="2"/>
            <a:endCxn id="392" idx="0"/>
          </p:cNvCxnSpPr>
          <p:nvPr/>
        </p:nvCxnSpPr>
        <p:spPr>
          <a:xfrm>
            <a:off x="1550350" y="2651288"/>
            <a:ext cx="0" cy="195900"/>
          </a:xfrm>
          <a:prstGeom prst="straightConnector1">
            <a:avLst/>
          </a:prstGeom>
          <a:noFill/>
          <a:ln cap="flat" cmpd="sng" w="19050">
            <a:solidFill>
              <a:schemeClr val="dk2"/>
            </a:solidFill>
            <a:prstDash val="solid"/>
            <a:round/>
            <a:headEnd len="med" w="med" type="none"/>
            <a:tailEnd len="med" w="med" type="triangle"/>
          </a:ln>
        </p:spPr>
      </p:cxnSp>
      <p:cxnSp>
        <p:nvCxnSpPr>
          <p:cNvPr id="394" name="Google Shape;394;p53"/>
          <p:cNvCxnSpPr>
            <a:stCxn id="392" idx="2"/>
            <a:endCxn id="391" idx="0"/>
          </p:cNvCxnSpPr>
          <p:nvPr/>
        </p:nvCxnSpPr>
        <p:spPr>
          <a:xfrm>
            <a:off x="1550350" y="3209231"/>
            <a:ext cx="0" cy="222600"/>
          </a:xfrm>
          <a:prstGeom prst="straightConnector1">
            <a:avLst/>
          </a:prstGeom>
          <a:noFill/>
          <a:ln cap="flat" cmpd="sng" w="19050">
            <a:solidFill>
              <a:schemeClr val="dk2"/>
            </a:solidFill>
            <a:prstDash val="solid"/>
            <a:round/>
            <a:headEnd len="med" w="med" type="none"/>
            <a:tailEnd len="med" w="med" type="triangle"/>
          </a:ln>
        </p:spPr>
      </p:cxnSp>
      <p:sp>
        <p:nvSpPr>
          <p:cNvPr id="395" name="Google Shape;395;p53"/>
          <p:cNvSpPr/>
          <p:nvPr/>
        </p:nvSpPr>
        <p:spPr>
          <a:xfrm>
            <a:off x="1265350" y="3928031"/>
            <a:ext cx="570000" cy="238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9</a:t>
            </a:r>
            <a:endParaRPr/>
          </a:p>
        </p:txBody>
      </p:sp>
      <p:cxnSp>
        <p:nvCxnSpPr>
          <p:cNvPr id="396" name="Google Shape;396;p53"/>
          <p:cNvCxnSpPr>
            <a:stCxn id="391" idx="2"/>
            <a:endCxn id="395" idx="0"/>
          </p:cNvCxnSpPr>
          <p:nvPr/>
        </p:nvCxnSpPr>
        <p:spPr>
          <a:xfrm>
            <a:off x="1550350" y="3670547"/>
            <a:ext cx="0" cy="257400"/>
          </a:xfrm>
          <a:prstGeom prst="straightConnector1">
            <a:avLst/>
          </a:prstGeom>
          <a:noFill/>
          <a:ln cap="flat" cmpd="sng" w="19050">
            <a:solidFill>
              <a:schemeClr val="dk2"/>
            </a:solidFill>
            <a:prstDash val="solid"/>
            <a:round/>
            <a:headEnd len="med" w="med" type="none"/>
            <a:tailEnd len="med" w="med" type="triangle"/>
          </a:ln>
        </p:spPr>
      </p:cxnSp>
      <p:cxnSp>
        <p:nvCxnSpPr>
          <p:cNvPr id="397" name="Google Shape;397;p53"/>
          <p:cNvCxnSpPr>
            <a:stCxn id="386" idx="2"/>
            <a:endCxn id="392" idx="0"/>
          </p:cNvCxnSpPr>
          <p:nvPr/>
        </p:nvCxnSpPr>
        <p:spPr>
          <a:xfrm flipH="1">
            <a:off x="1550475" y="2154994"/>
            <a:ext cx="913200" cy="692100"/>
          </a:xfrm>
          <a:prstGeom prst="straightConnector1">
            <a:avLst/>
          </a:prstGeom>
          <a:noFill/>
          <a:ln cap="flat" cmpd="sng" w="19050">
            <a:solidFill>
              <a:schemeClr val="dk2"/>
            </a:solidFill>
            <a:prstDash val="solid"/>
            <a:round/>
            <a:headEnd len="med" w="med" type="none"/>
            <a:tailEnd len="med" w="med" type="triangle"/>
          </a:ln>
        </p:spPr>
      </p:cxnSp>
      <p:sp>
        <p:nvSpPr>
          <p:cNvPr id="398" name="Google Shape;398;p53"/>
          <p:cNvSpPr/>
          <p:nvPr/>
        </p:nvSpPr>
        <p:spPr>
          <a:xfrm>
            <a:off x="1564775" y="3194756"/>
            <a:ext cx="1062525" cy="702713"/>
          </a:xfrm>
          <a:custGeom>
            <a:rect b="b" l="l" r="r" t="t"/>
            <a:pathLst>
              <a:path extrusionOk="0" h="37478" w="42501">
                <a:moveTo>
                  <a:pt x="0" y="0"/>
                </a:moveTo>
                <a:lnTo>
                  <a:pt x="42501" y="13910"/>
                </a:lnTo>
                <a:lnTo>
                  <a:pt x="7728" y="37478"/>
                </a:lnTo>
              </a:path>
            </a:pathLst>
          </a:custGeom>
          <a:noFill/>
          <a:ln cap="flat" cmpd="sng" w="19050">
            <a:solidFill>
              <a:schemeClr val="dk2"/>
            </a:solidFill>
            <a:prstDash val="solid"/>
            <a:round/>
            <a:headEnd len="med" w="med" type="none"/>
            <a:tailEnd len="med" w="med" type="triangle"/>
          </a:ln>
        </p:spPr>
      </p:sp>
      <p:sp>
        <p:nvSpPr>
          <p:cNvPr id="399" name="Google Shape;399;p53"/>
          <p:cNvSpPr txBox="1"/>
          <p:nvPr/>
        </p:nvSpPr>
        <p:spPr>
          <a:xfrm>
            <a:off x="1188075" y="3216506"/>
            <a:ext cx="241500" cy="9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a:t>
            </a:r>
            <a:endParaRPr/>
          </a:p>
        </p:txBody>
      </p:sp>
      <p:sp>
        <p:nvSpPr>
          <p:cNvPr id="400" name="Google Shape;400;p53"/>
          <p:cNvSpPr txBox="1"/>
          <p:nvPr/>
        </p:nvSpPr>
        <p:spPr>
          <a:xfrm>
            <a:off x="2057425" y="3151294"/>
            <a:ext cx="406200" cy="9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t>
            </a:r>
            <a:endParaRPr/>
          </a:p>
        </p:txBody>
      </p:sp>
      <p:sp>
        <p:nvSpPr>
          <p:cNvPr id="401" name="Google Shape;401;p53"/>
          <p:cNvSpPr txBox="1"/>
          <p:nvPr/>
        </p:nvSpPr>
        <p:spPr>
          <a:xfrm>
            <a:off x="4354775" y="3514331"/>
            <a:ext cx="1779300" cy="5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Statement:</a:t>
            </a:r>
            <a:endParaRPr/>
          </a:p>
          <a:p>
            <a:pPr indent="0" lvl="0" marL="0" rtl="0" algn="l">
              <a:spcBef>
                <a:spcPts val="0"/>
              </a:spcBef>
              <a:spcAft>
                <a:spcPts val="0"/>
              </a:spcAft>
              <a:buNone/>
            </a:pPr>
            <a:r>
              <a:rPr lang="sv-SE"/>
              <a:t>(3,2,4), (2,3,4)</a:t>
            </a:r>
            <a:endParaRPr/>
          </a:p>
        </p:txBody>
      </p:sp>
      <p:sp>
        <p:nvSpPr>
          <p:cNvPr id="402" name="Google Shape;402;p53"/>
          <p:cNvSpPr/>
          <p:nvPr/>
        </p:nvSpPr>
        <p:spPr>
          <a:xfrm>
            <a:off x="1303700" y="1470122"/>
            <a:ext cx="1913625" cy="2521331"/>
          </a:xfrm>
          <a:custGeom>
            <a:rect b="b" l="l" r="r" t="t"/>
            <a:pathLst>
              <a:path extrusionOk="0" h="134471" w="76545">
                <a:moveTo>
                  <a:pt x="0" y="0"/>
                </a:moveTo>
                <a:lnTo>
                  <a:pt x="2069" y="28136"/>
                </a:lnTo>
                <a:lnTo>
                  <a:pt x="76545" y="26894"/>
                </a:lnTo>
                <a:lnTo>
                  <a:pt x="13240" y="82338"/>
                </a:lnTo>
                <a:lnTo>
                  <a:pt x="15723" y="112128"/>
                </a:lnTo>
                <a:lnTo>
                  <a:pt x="21515" y="134471"/>
                </a:lnTo>
              </a:path>
            </a:pathLst>
          </a:custGeom>
          <a:noFill/>
          <a:ln cap="flat" cmpd="sng" w="19050">
            <a:solidFill>
              <a:srgbClr val="FF0000"/>
            </a:solidFill>
            <a:prstDash val="solid"/>
            <a:round/>
            <a:headEnd len="med" w="med" type="none"/>
            <a:tailEnd len="med" w="med" type="none"/>
          </a:ln>
        </p:spPr>
      </p:sp>
      <p:sp>
        <p:nvSpPr>
          <p:cNvPr id="403" name="Google Shape;403;p53"/>
          <p:cNvSpPr/>
          <p:nvPr/>
        </p:nvSpPr>
        <p:spPr>
          <a:xfrm>
            <a:off x="1451363" y="1416019"/>
            <a:ext cx="144800" cy="2529094"/>
          </a:xfrm>
          <a:custGeom>
            <a:rect b="b" l="l" r="r" t="t"/>
            <a:pathLst>
              <a:path extrusionOk="0" h="134885" w="5792">
                <a:moveTo>
                  <a:pt x="2896" y="0"/>
                </a:moveTo>
                <a:lnTo>
                  <a:pt x="2896" y="26894"/>
                </a:lnTo>
                <a:lnTo>
                  <a:pt x="1241" y="55444"/>
                </a:lnTo>
                <a:lnTo>
                  <a:pt x="0" y="81096"/>
                </a:lnTo>
                <a:lnTo>
                  <a:pt x="414" y="111301"/>
                </a:lnTo>
                <a:lnTo>
                  <a:pt x="5792" y="134885"/>
                </a:lnTo>
              </a:path>
            </a:pathLst>
          </a:custGeom>
          <a:noFill/>
          <a:ln cap="flat" cmpd="sng" w="19050">
            <a:solidFill>
              <a:srgbClr val="FF0000"/>
            </a:solidFill>
            <a:prstDash val="solid"/>
            <a:round/>
            <a:headEnd len="med" w="med" type="none"/>
            <a:tailEnd len="med" w="med" type="none"/>
          </a:ln>
        </p:spPr>
      </p:sp>
      <p:sp>
        <p:nvSpPr>
          <p:cNvPr id="404" name="Google Shape;404;p53"/>
          <p:cNvSpPr txBox="1"/>
          <p:nvPr/>
        </p:nvSpPr>
        <p:spPr>
          <a:xfrm>
            <a:off x="4354775" y="3920738"/>
            <a:ext cx="1779300" cy="5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Branch:</a:t>
            </a:r>
            <a:endParaRPr/>
          </a:p>
          <a:p>
            <a:pPr indent="0" lvl="0" marL="0" rtl="0" algn="l">
              <a:spcBef>
                <a:spcPts val="0"/>
              </a:spcBef>
              <a:spcAft>
                <a:spcPts val="0"/>
              </a:spcAft>
              <a:buNone/>
            </a:pPr>
            <a:r>
              <a:rPr lang="sv-SE"/>
              <a:t>(3,2,4), (3,4,1)</a:t>
            </a:r>
            <a:endParaRPr/>
          </a:p>
        </p:txBody>
      </p:sp>
      <p:sp>
        <p:nvSpPr>
          <p:cNvPr id="405" name="Google Shape;405;p53"/>
          <p:cNvSpPr txBox="1"/>
          <p:nvPr/>
        </p:nvSpPr>
        <p:spPr>
          <a:xfrm>
            <a:off x="6255300" y="3539531"/>
            <a:ext cx="2371500" cy="5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Path:</a:t>
            </a:r>
            <a:endParaRPr/>
          </a:p>
          <a:p>
            <a:pPr indent="0" lvl="0" marL="0" rtl="0" algn="l">
              <a:spcBef>
                <a:spcPts val="0"/>
              </a:spcBef>
              <a:spcAft>
                <a:spcPts val="0"/>
              </a:spcAft>
              <a:buNone/>
            </a:pPr>
            <a:r>
              <a:rPr lang="sv-SE"/>
              <a:t>(4,2,5), (4,2,1), (2,3,4), (2,3,1)</a:t>
            </a:r>
            <a:endParaRPr/>
          </a:p>
        </p:txBody>
      </p:sp>
      <p:sp>
        <p:nvSpPr>
          <p:cNvPr id="406" name="Google Shape;406;p53"/>
          <p:cNvSpPr/>
          <p:nvPr/>
        </p:nvSpPr>
        <p:spPr>
          <a:xfrm>
            <a:off x="1303700" y="1419891"/>
            <a:ext cx="1913625" cy="2521331"/>
          </a:xfrm>
          <a:custGeom>
            <a:rect b="b" l="l" r="r" t="t"/>
            <a:pathLst>
              <a:path extrusionOk="0" h="134471" w="76545">
                <a:moveTo>
                  <a:pt x="0" y="0"/>
                </a:moveTo>
                <a:lnTo>
                  <a:pt x="2069" y="28136"/>
                </a:lnTo>
                <a:lnTo>
                  <a:pt x="76545" y="26894"/>
                </a:lnTo>
                <a:lnTo>
                  <a:pt x="13240" y="82338"/>
                </a:lnTo>
                <a:lnTo>
                  <a:pt x="15723" y="112128"/>
                </a:lnTo>
                <a:lnTo>
                  <a:pt x="21515" y="134471"/>
                </a:lnTo>
              </a:path>
            </a:pathLst>
          </a:custGeom>
          <a:noFill/>
          <a:ln cap="flat" cmpd="sng" w="19050">
            <a:solidFill>
              <a:srgbClr val="FF00FF"/>
            </a:solidFill>
            <a:prstDash val="solid"/>
            <a:round/>
            <a:headEnd len="med" w="med" type="none"/>
            <a:tailEnd len="med" w="med" type="none"/>
          </a:ln>
        </p:spPr>
      </p:sp>
      <p:sp>
        <p:nvSpPr>
          <p:cNvPr id="407" name="Google Shape;407;p53"/>
          <p:cNvSpPr/>
          <p:nvPr/>
        </p:nvSpPr>
        <p:spPr>
          <a:xfrm>
            <a:off x="1253000" y="1430466"/>
            <a:ext cx="1686050" cy="2637675"/>
          </a:xfrm>
          <a:custGeom>
            <a:rect b="b" l="l" r="r" t="t"/>
            <a:pathLst>
              <a:path extrusionOk="0" h="140676" w="67442">
                <a:moveTo>
                  <a:pt x="0" y="0"/>
                </a:moveTo>
                <a:lnTo>
                  <a:pt x="2069" y="32686"/>
                </a:lnTo>
                <a:lnTo>
                  <a:pt x="67442" y="30617"/>
                </a:lnTo>
                <a:lnTo>
                  <a:pt x="7448" y="85647"/>
                </a:lnTo>
                <a:lnTo>
                  <a:pt x="55443" y="112955"/>
                </a:lnTo>
                <a:lnTo>
                  <a:pt x="5793" y="140676"/>
                </a:lnTo>
              </a:path>
            </a:pathLst>
          </a:custGeom>
          <a:noFill/>
          <a:ln cap="flat" cmpd="sng" w="19050">
            <a:solidFill>
              <a:srgbClr val="FF00FF"/>
            </a:solidFill>
            <a:prstDash val="solid"/>
            <a:round/>
            <a:headEnd len="med" w="med" type="none"/>
            <a:tailEnd len="med" w="med" type="none"/>
          </a:ln>
        </p:spPr>
      </p:sp>
      <p:sp>
        <p:nvSpPr>
          <p:cNvPr id="408" name="Google Shape;408;p53"/>
          <p:cNvSpPr/>
          <p:nvPr/>
        </p:nvSpPr>
        <p:spPr>
          <a:xfrm>
            <a:off x="1473063" y="1368366"/>
            <a:ext cx="144800" cy="2529094"/>
          </a:xfrm>
          <a:custGeom>
            <a:rect b="b" l="l" r="r" t="t"/>
            <a:pathLst>
              <a:path extrusionOk="0" h="134885" w="5792">
                <a:moveTo>
                  <a:pt x="2896" y="0"/>
                </a:moveTo>
                <a:lnTo>
                  <a:pt x="2896" y="26894"/>
                </a:lnTo>
                <a:lnTo>
                  <a:pt x="1241" y="55444"/>
                </a:lnTo>
                <a:lnTo>
                  <a:pt x="0" y="81096"/>
                </a:lnTo>
                <a:lnTo>
                  <a:pt x="414" y="111301"/>
                </a:lnTo>
                <a:lnTo>
                  <a:pt x="5792" y="134885"/>
                </a:lnTo>
              </a:path>
            </a:pathLst>
          </a:custGeom>
          <a:noFill/>
          <a:ln cap="flat" cmpd="sng" w="19050">
            <a:solidFill>
              <a:srgbClr val="FF00FF"/>
            </a:solidFill>
            <a:prstDash val="solid"/>
            <a:round/>
            <a:headEnd len="med" w="med" type="none"/>
            <a:tailEnd len="med" w="med" type="none"/>
          </a:ln>
        </p:spPr>
      </p:sp>
      <p:sp>
        <p:nvSpPr>
          <p:cNvPr id="409" name="Google Shape;409;p53"/>
          <p:cNvSpPr/>
          <p:nvPr/>
        </p:nvSpPr>
        <p:spPr>
          <a:xfrm>
            <a:off x="1550350" y="1474209"/>
            <a:ext cx="982675" cy="2412713"/>
          </a:xfrm>
          <a:custGeom>
            <a:rect b="b" l="l" r="r" t="t"/>
            <a:pathLst>
              <a:path extrusionOk="0" h="128678" w="39307">
                <a:moveTo>
                  <a:pt x="2069" y="0"/>
                </a:moveTo>
                <a:lnTo>
                  <a:pt x="0" y="81096"/>
                </a:lnTo>
                <a:lnTo>
                  <a:pt x="39307" y="106335"/>
                </a:lnTo>
                <a:lnTo>
                  <a:pt x="4965" y="128678"/>
                </a:lnTo>
              </a:path>
            </a:pathLst>
          </a:custGeom>
          <a:noFill/>
          <a:ln cap="flat" cmpd="sng" w="19050">
            <a:solidFill>
              <a:srgbClr val="FF00FF"/>
            </a:solidFill>
            <a:prstDash val="solid"/>
            <a:round/>
            <a:headEnd len="med" w="med" type="none"/>
            <a:tailEnd len="med" w="med" type="none"/>
          </a:ln>
        </p:spPr>
      </p:sp>
      <p:sp>
        <p:nvSpPr>
          <p:cNvPr id="410" name="Google Shape;410;p53"/>
          <p:cNvSpPr/>
          <p:nvPr/>
        </p:nvSpPr>
        <p:spPr>
          <a:xfrm>
            <a:off x="1492975" y="1450763"/>
            <a:ext cx="1206125" cy="2459606"/>
          </a:xfrm>
          <a:custGeom>
            <a:rect b="b" l="l" r="r" t="t"/>
            <a:pathLst>
              <a:path extrusionOk="0" h="131179" w="48245">
                <a:moveTo>
                  <a:pt x="0" y="0"/>
                </a:moveTo>
                <a:lnTo>
                  <a:pt x="1196" y="84529"/>
                </a:lnTo>
                <a:lnTo>
                  <a:pt x="48245" y="106060"/>
                </a:lnTo>
                <a:lnTo>
                  <a:pt x="5980" y="131179"/>
                </a:lnTo>
              </a:path>
            </a:pathLst>
          </a:custGeom>
          <a:noFill/>
          <a:ln cap="flat" cmpd="sng" w="19050">
            <a:solidFill>
              <a:srgbClr val="274E13"/>
            </a:solidFill>
            <a:prstDash val="solid"/>
            <a:round/>
            <a:headEnd len="med" w="med" type="none"/>
            <a:tailEnd len="med" w="med" type="none"/>
          </a:ln>
        </p:spPr>
      </p:sp>
      <p:sp>
        <p:nvSpPr>
          <p:cNvPr id="411" name="Google Shape;411;p5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1"/>
                                        </p:tgtEl>
                                        <p:attrNameLst>
                                          <p:attrName>style.visibility</p:attrName>
                                        </p:attrNameLst>
                                      </p:cBhvr>
                                      <p:to>
                                        <p:strVal val="visible"/>
                                      </p:to>
                                    </p:set>
                                    <p:animEffect filter="fade" transition="in">
                                      <p:cBhvr>
                                        <p:cTn dur="1"/>
                                        <p:tgtEl>
                                          <p:spTgt spid="4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2"/>
                                        </p:tgtEl>
                                        <p:attrNameLst>
                                          <p:attrName>style.visibility</p:attrName>
                                        </p:attrNameLst>
                                      </p:cBhvr>
                                      <p:to>
                                        <p:strVal val="visible"/>
                                      </p:to>
                                    </p:set>
                                    <p:animEffect filter="fade" transition="in">
                                      <p:cBhvr>
                                        <p:cTn dur="1"/>
                                        <p:tgtEl>
                                          <p:spTgt spid="4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3"/>
                                        </p:tgtEl>
                                        <p:attrNameLst>
                                          <p:attrName>style.visibility</p:attrName>
                                        </p:attrNameLst>
                                      </p:cBhvr>
                                      <p:to>
                                        <p:strVal val="visible"/>
                                      </p:to>
                                    </p:set>
                                    <p:animEffect filter="fade" transition="in">
                                      <p:cBhvr>
                                        <p:cTn dur="1"/>
                                        <p:tgtEl>
                                          <p:spTgt spid="4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4"/>
                                        </p:tgtEl>
                                        <p:attrNameLst>
                                          <p:attrName>style.visibility</p:attrName>
                                        </p:attrNameLst>
                                      </p:cBhvr>
                                      <p:to>
                                        <p:strVal val="visible"/>
                                      </p:to>
                                    </p:set>
                                    <p:animEffect filter="fade" transition="in">
                                      <p:cBhvr>
                                        <p:cTn dur="1"/>
                                        <p:tgtEl>
                                          <p:spTgt spid="4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1"/>
                                        <p:tgtEl>
                                          <p:spTgt spid="4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402"/>
                                        </p:tgtEl>
                                      </p:cBhvr>
                                    </p:animEffect>
                                    <p:set>
                                      <p:cBhvr>
                                        <p:cTn dur="1" fill="hold">
                                          <p:stCondLst>
                                            <p:cond delay="0"/>
                                          </p:stCondLst>
                                        </p:cTn>
                                        <p:tgtEl>
                                          <p:spTgt spid="40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03"/>
                                        </p:tgtEl>
                                      </p:cBhvr>
                                    </p:animEffect>
                                    <p:set>
                                      <p:cBhvr>
                                        <p:cTn dur="1" fill="hold">
                                          <p:stCondLst>
                                            <p:cond delay="0"/>
                                          </p:stCondLst>
                                        </p:cTn>
                                        <p:tgtEl>
                                          <p:spTgt spid="40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10"/>
                                        </p:tgtEl>
                                      </p:cBhvr>
                                    </p:animEffect>
                                    <p:set>
                                      <p:cBhvr>
                                        <p:cTn dur="1" fill="hold">
                                          <p:stCondLst>
                                            <p:cond delay="0"/>
                                          </p:stCondLst>
                                        </p:cTn>
                                        <p:tgtEl>
                                          <p:spTgt spid="41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05"/>
                                        </p:tgtEl>
                                        <p:attrNameLst>
                                          <p:attrName>style.visibility</p:attrName>
                                        </p:attrNameLst>
                                      </p:cBhvr>
                                      <p:to>
                                        <p:strVal val="visible"/>
                                      </p:to>
                                    </p:set>
                                    <p:animEffect filter="fade" transition="in">
                                      <p:cBhvr>
                                        <p:cTn dur="1"/>
                                        <p:tgtEl>
                                          <p:spTgt spid="4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6"/>
                                        </p:tgtEl>
                                        <p:attrNameLst>
                                          <p:attrName>style.visibility</p:attrName>
                                        </p:attrNameLst>
                                      </p:cBhvr>
                                      <p:to>
                                        <p:strVal val="visible"/>
                                      </p:to>
                                    </p:set>
                                    <p:animEffect filter="fade" transition="in">
                                      <p:cBhvr>
                                        <p:cTn dur="1"/>
                                        <p:tgtEl>
                                          <p:spTgt spid="4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gtEl>
                                        <p:attrNameLst>
                                          <p:attrName>style.visibility</p:attrName>
                                        </p:attrNameLst>
                                      </p:cBhvr>
                                      <p:to>
                                        <p:strVal val="visible"/>
                                      </p:to>
                                    </p:set>
                                    <p:animEffect filter="fade" transition="in">
                                      <p:cBhvr>
                                        <p:cTn dur="1"/>
                                        <p:tgtEl>
                                          <p:spTgt spid="4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8"/>
                                        </p:tgtEl>
                                        <p:attrNameLst>
                                          <p:attrName>style.visibility</p:attrName>
                                        </p:attrNameLst>
                                      </p:cBhvr>
                                      <p:to>
                                        <p:strVal val="visible"/>
                                      </p:to>
                                    </p:set>
                                    <p:animEffect filter="fade" transition="in">
                                      <p:cBhvr>
                                        <p:cTn dur="1"/>
                                        <p:tgtEl>
                                          <p:spTgt spid="4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1"/>
                                        <p:tgtEl>
                                          <p:spTgt spid="4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10" name="Google Shape;110;p18"/>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Practice Exam</a:t>
            </a:r>
            <a:endParaRPr/>
          </a:p>
          <a:p>
            <a:pPr indent="0" lvl="0" marL="0" rtl="0" algn="l">
              <a:spcBef>
                <a:spcPts val="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5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8</a:t>
            </a:r>
            <a:endParaRPr/>
          </a:p>
        </p:txBody>
      </p:sp>
      <p:sp>
        <p:nvSpPr>
          <p:cNvPr id="417" name="Google Shape;417;p54"/>
          <p:cNvSpPr txBox="1"/>
          <p:nvPr>
            <p:ph idx="1" type="body"/>
          </p:nvPr>
        </p:nvSpPr>
        <p:spPr>
          <a:xfrm>
            <a:off x="468895" y="1282400"/>
            <a:ext cx="3935400" cy="3480300"/>
          </a:xfrm>
          <a:prstGeom prst="rect">
            <a:avLst/>
          </a:prstGeom>
        </p:spPr>
        <p:txBody>
          <a:bodyPr anchorCtr="0" anchor="t" bIns="45700" lIns="91425" spcFirstLastPara="1" rIns="91425" wrap="square" tIns="45700">
            <a:noAutofit/>
          </a:bodyPr>
          <a:lstStyle/>
          <a:p>
            <a:pPr indent="-368300" lvl="0" marL="457200" rtl="0" algn="l">
              <a:lnSpc>
                <a:spcPct val="120000"/>
              </a:lnSpc>
              <a:spcBef>
                <a:spcPts val="0"/>
              </a:spcBef>
              <a:spcAft>
                <a:spcPts val="0"/>
              </a:spcAft>
              <a:buSzPts val="2200"/>
              <a:buChar char="•"/>
            </a:pPr>
            <a:r>
              <a:rPr lang="sv-SE" sz="2200"/>
              <a:t>Modify the program to introduce a fault such that even path coverage </a:t>
            </a:r>
            <a:r>
              <a:rPr i="1" lang="sv-SE" sz="2200"/>
              <a:t>could</a:t>
            </a:r>
            <a:r>
              <a:rPr lang="sv-SE" sz="2200"/>
              <a:t> miss the fault. </a:t>
            </a:r>
            <a:endParaRPr sz="2200"/>
          </a:p>
        </p:txBody>
      </p:sp>
      <p:sp>
        <p:nvSpPr>
          <p:cNvPr id="418" name="Google Shape;418;p54"/>
          <p:cNvSpPr txBox="1"/>
          <p:nvPr>
            <p:ph idx="1" type="body"/>
          </p:nvPr>
        </p:nvSpPr>
        <p:spPr>
          <a:xfrm>
            <a:off x="4451700" y="1200150"/>
            <a:ext cx="4235100" cy="37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1800">
                <a:latin typeface="Consolas"/>
                <a:ea typeface="Consolas"/>
                <a:cs typeface="Consolas"/>
                <a:sym typeface="Consolas"/>
              </a:rPr>
              <a:t>int findMax(int a, int b, int c) {</a:t>
            </a:r>
            <a:endParaRPr sz="1800">
              <a:latin typeface="Consolas"/>
              <a:ea typeface="Consolas"/>
              <a:cs typeface="Consolas"/>
              <a:sym typeface="Consolas"/>
            </a:endParaRPr>
          </a:p>
          <a:p>
            <a:pPr indent="457200" lvl="0" marL="0" rtl="0" algn="l">
              <a:spcBef>
                <a:spcPts val="0"/>
              </a:spcBef>
              <a:spcAft>
                <a:spcPts val="0"/>
              </a:spcAft>
              <a:buNone/>
            </a:pPr>
            <a:r>
              <a:rPr lang="sv-SE" sz="1800">
                <a:latin typeface="Consolas"/>
                <a:ea typeface="Consolas"/>
                <a:cs typeface="Consolas"/>
                <a:sym typeface="Consolas"/>
              </a:rPr>
              <a:t>int temp;</a:t>
            </a:r>
            <a:endParaRPr sz="1800">
              <a:latin typeface="Consolas"/>
              <a:ea typeface="Consolas"/>
              <a:cs typeface="Consolas"/>
              <a:sym typeface="Consolas"/>
            </a:endParaRPr>
          </a:p>
          <a:p>
            <a:pPr indent="457200" lvl="0" marL="0" rtl="0" algn="l">
              <a:spcBef>
                <a:spcPts val="0"/>
              </a:spcBef>
              <a:spcAft>
                <a:spcPts val="0"/>
              </a:spcAft>
              <a:buNone/>
            </a:pPr>
            <a:r>
              <a:rPr lang="sv-SE" sz="1800">
                <a:latin typeface="Consolas"/>
                <a:ea typeface="Consolas"/>
                <a:cs typeface="Consolas"/>
                <a:sym typeface="Consolas"/>
              </a:rPr>
              <a:t>if (a&gt;b)</a:t>
            </a:r>
            <a:endParaRPr sz="1800">
              <a:latin typeface="Consolas"/>
              <a:ea typeface="Consolas"/>
              <a:cs typeface="Consolas"/>
              <a:sym typeface="Consolas"/>
            </a:endParaRPr>
          </a:p>
          <a:p>
            <a:pPr indent="457200" lvl="0" marL="457200" rtl="0" algn="l">
              <a:spcBef>
                <a:spcPts val="0"/>
              </a:spcBef>
              <a:spcAft>
                <a:spcPts val="0"/>
              </a:spcAft>
              <a:buNone/>
            </a:pPr>
            <a:r>
              <a:rPr lang="sv-SE" sz="1800">
                <a:latin typeface="Consolas"/>
                <a:ea typeface="Consolas"/>
                <a:cs typeface="Consolas"/>
                <a:sym typeface="Consolas"/>
              </a:rPr>
              <a:t>temp=a;</a:t>
            </a:r>
            <a:endParaRPr sz="1800">
              <a:latin typeface="Consolas"/>
              <a:ea typeface="Consolas"/>
              <a:cs typeface="Consolas"/>
              <a:sym typeface="Consolas"/>
            </a:endParaRPr>
          </a:p>
          <a:p>
            <a:pPr indent="457200" lvl="0" marL="0" rtl="0" algn="l">
              <a:spcBef>
                <a:spcPts val="0"/>
              </a:spcBef>
              <a:spcAft>
                <a:spcPts val="0"/>
              </a:spcAft>
              <a:buNone/>
            </a:pPr>
            <a:r>
              <a:rPr lang="sv-SE" sz="1800">
                <a:latin typeface="Consolas"/>
                <a:ea typeface="Consolas"/>
                <a:cs typeface="Consolas"/>
                <a:sym typeface="Consolas"/>
              </a:rPr>
              <a:t>else</a:t>
            </a:r>
            <a:endParaRPr sz="1800">
              <a:latin typeface="Consolas"/>
              <a:ea typeface="Consolas"/>
              <a:cs typeface="Consolas"/>
              <a:sym typeface="Consolas"/>
            </a:endParaRPr>
          </a:p>
          <a:p>
            <a:pPr indent="457200" lvl="0" marL="457200" rtl="0" algn="l">
              <a:spcBef>
                <a:spcPts val="0"/>
              </a:spcBef>
              <a:spcAft>
                <a:spcPts val="0"/>
              </a:spcAft>
              <a:buNone/>
            </a:pPr>
            <a:r>
              <a:rPr lang="sv-SE" sz="1800">
                <a:latin typeface="Consolas"/>
                <a:ea typeface="Consolas"/>
                <a:cs typeface="Consolas"/>
                <a:sym typeface="Consolas"/>
              </a:rPr>
              <a:t>temp=b;</a:t>
            </a:r>
            <a:endParaRPr sz="1800">
              <a:latin typeface="Consolas"/>
              <a:ea typeface="Consolas"/>
              <a:cs typeface="Consolas"/>
              <a:sym typeface="Consolas"/>
            </a:endParaRPr>
          </a:p>
          <a:p>
            <a:pPr indent="457200" lvl="0" marL="0" rtl="0" algn="l">
              <a:spcBef>
                <a:spcPts val="0"/>
              </a:spcBef>
              <a:spcAft>
                <a:spcPts val="0"/>
              </a:spcAft>
              <a:buNone/>
            </a:pPr>
            <a:r>
              <a:rPr lang="sv-SE" sz="1800">
                <a:latin typeface="Consolas"/>
                <a:ea typeface="Consolas"/>
                <a:cs typeface="Consolas"/>
                <a:sym typeface="Consolas"/>
              </a:rPr>
              <a:t>if (c&gt;temp)</a:t>
            </a:r>
            <a:endParaRPr sz="1800">
              <a:latin typeface="Consolas"/>
              <a:ea typeface="Consolas"/>
              <a:cs typeface="Consolas"/>
              <a:sym typeface="Consolas"/>
            </a:endParaRPr>
          </a:p>
          <a:p>
            <a:pPr indent="457200" lvl="0" marL="457200" rtl="0" algn="l">
              <a:spcBef>
                <a:spcPts val="0"/>
              </a:spcBef>
              <a:spcAft>
                <a:spcPts val="0"/>
              </a:spcAft>
              <a:buNone/>
            </a:pPr>
            <a:r>
              <a:rPr lang="sv-SE" sz="1800">
                <a:latin typeface="Consolas"/>
                <a:ea typeface="Consolas"/>
                <a:cs typeface="Consolas"/>
                <a:sym typeface="Consolas"/>
              </a:rPr>
              <a:t>temp = c;</a:t>
            </a:r>
            <a:endParaRPr sz="1800">
              <a:latin typeface="Consolas"/>
              <a:ea typeface="Consolas"/>
              <a:cs typeface="Consolas"/>
              <a:sym typeface="Consolas"/>
            </a:endParaRPr>
          </a:p>
          <a:p>
            <a:pPr indent="457200" lvl="0" marL="0" rtl="0" algn="l">
              <a:spcBef>
                <a:spcPts val="0"/>
              </a:spcBef>
              <a:spcAft>
                <a:spcPts val="0"/>
              </a:spcAft>
              <a:buNone/>
            </a:pPr>
            <a:r>
              <a:rPr lang="sv-SE" sz="1800">
                <a:latin typeface="Consolas"/>
                <a:ea typeface="Consolas"/>
                <a:cs typeface="Consolas"/>
                <a:sym typeface="Consolas"/>
              </a:rPr>
              <a:t>return temp;</a:t>
            </a:r>
            <a:endParaRPr sz="1800">
              <a:latin typeface="Consolas"/>
              <a:ea typeface="Consolas"/>
              <a:cs typeface="Consolas"/>
              <a:sym typeface="Consolas"/>
            </a:endParaRPr>
          </a:p>
          <a:p>
            <a:pPr indent="0" lvl="0" marL="0" rtl="0" algn="l">
              <a:spcBef>
                <a:spcPts val="0"/>
              </a:spcBef>
              <a:spcAft>
                <a:spcPts val="0"/>
              </a:spcAft>
              <a:buNone/>
            </a:pPr>
            <a:r>
              <a:rPr lang="sv-SE"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
        <p:nvSpPr>
          <p:cNvPr id="419" name="Google Shape;419;p54"/>
          <p:cNvSpPr txBox="1"/>
          <p:nvPr/>
        </p:nvSpPr>
        <p:spPr>
          <a:xfrm>
            <a:off x="608400" y="3065581"/>
            <a:ext cx="3795900" cy="9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800"/>
              <a:t>Use (a &gt; b+1) instead of (a&gt;b) and the test input from the last slide:</a:t>
            </a:r>
            <a:endParaRPr sz="1800"/>
          </a:p>
          <a:p>
            <a:pPr indent="0" lvl="0" marL="0" rtl="0" algn="l">
              <a:spcBef>
                <a:spcPts val="0"/>
              </a:spcBef>
              <a:spcAft>
                <a:spcPts val="0"/>
              </a:spcAft>
              <a:buNone/>
            </a:pPr>
            <a:r>
              <a:rPr lang="sv-SE" sz="1800">
                <a:solidFill>
                  <a:schemeClr val="dk1"/>
                </a:solidFill>
              </a:rPr>
              <a:t>(4,2,5), (4,2,1), (2,3,4), (2,3,1)</a:t>
            </a:r>
            <a:endParaRPr sz="1800"/>
          </a:p>
          <a:p>
            <a:pPr indent="0" lvl="0" marL="0" rtl="0" algn="l">
              <a:spcBef>
                <a:spcPts val="0"/>
              </a:spcBef>
              <a:spcAft>
                <a:spcPts val="0"/>
              </a:spcAft>
              <a:buNone/>
            </a:pPr>
            <a:r>
              <a:rPr lang="sv-SE" sz="1800"/>
              <a:t>will not reveal the fault. </a:t>
            </a:r>
            <a:endParaRPr sz="1800"/>
          </a:p>
        </p:txBody>
      </p:sp>
      <p:sp>
        <p:nvSpPr>
          <p:cNvPr id="420" name="Google Shape;420;p5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9"/>
                                        </p:tgtEl>
                                        <p:attrNameLst>
                                          <p:attrName>style.visibility</p:attrName>
                                        </p:attrNameLst>
                                      </p:cBhvr>
                                      <p:to>
                                        <p:strVal val="visible"/>
                                      </p:to>
                                    </p:set>
                                    <p:animEffect filter="fade" transition="in">
                                      <p:cBhvr>
                                        <p:cTn dur="1"/>
                                        <p:tgtEl>
                                          <p:spTgt spid="4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5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9</a:t>
            </a:r>
            <a:endParaRPr/>
          </a:p>
        </p:txBody>
      </p:sp>
      <p:sp>
        <p:nvSpPr>
          <p:cNvPr id="426" name="Google Shape;426;p55"/>
          <p:cNvSpPr txBox="1"/>
          <p:nvPr>
            <p:ph idx="1" type="body"/>
          </p:nvPr>
        </p:nvSpPr>
        <p:spPr>
          <a:xfrm>
            <a:off x="468895" y="1282400"/>
            <a:ext cx="39093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Identify all DU pairs and write test cases to achieve All DU Pair Coverage.</a:t>
            </a:r>
            <a:endParaRPr/>
          </a:p>
          <a:p>
            <a:pPr indent="-368300" lvl="1" marL="914400" marR="0" rtl="0" algn="l">
              <a:lnSpc>
                <a:spcPct val="100000"/>
              </a:lnSpc>
              <a:spcBef>
                <a:spcPts val="0"/>
              </a:spcBef>
              <a:spcAft>
                <a:spcPts val="0"/>
              </a:spcAft>
              <a:buSzPts val="2200"/>
              <a:buChar char="•"/>
            </a:pPr>
            <a:r>
              <a:rPr lang="sv-SE"/>
              <a:t>Hint - remember that there is a loop.</a:t>
            </a:r>
            <a:endParaRPr/>
          </a:p>
        </p:txBody>
      </p:sp>
      <p:sp>
        <p:nvSpPr>
          <p:cNvPr id="427" name="Google Shape;427;p55"/>
          <p:cNvSpPr txBox="1"/>
          <p:nvPr>
            <p:ph idx="1" type="body"/>
          </p:nvPr>
        </p:nvSpPr>
        <p:spPr>
          <a:xfrm>
            <a:off x="4451700" y="1200150"/>
            <a:ext cx="4444500" cy="3725700"/>
          </a:xfrm>
          <a:prstGeom prst="rect">
            <a:avLst/>
          </a:prstGeom>
          <a:noFill/>
          <a:ln>
            <a:noFill/>
          </a:ln>
        </p:spPr>
        <p:txBody>
          <a:bodyPr anchorCtr="0" anchor="ctr" bIns="91425" lIns="91425" spcFirstLastPara="1" rIns="91425" wrap="square" tIns="91425">
            <a:noAutofit/>
          </a:bodyPr>
          <a:lstStyle/>
          <a:p>
            <a:pPr indent="0" lvl="0" marL="0" rtl="0" algn="l">
              <a:lnSpc>
                <a:spcPct val="120000"/>
              </a:lnSpc>
              <a:spcBef>
                <a:spcPts val="0"/>
              </a:spcBef>
              <a:spcAft>
                <a:spcPts val="0"/>
              </a:spcAft>
              <a:buNone/>
            </a:pPr>
            <a:r>
              <a:t/>
            </a:r>
            <a:endParaRPr b="1" sz="1100">
              <a:latin typeface="Consolas"/>
              <a:ea typeface="Consolas"/>
              <a:cs typeface="Consolas"/>
              <a:sym typeface="Consolas"/>
            </a:endParaRPr>
          </a:p>
          <a:p>
            <a:pPr indent="-298450" lvl="0" marL="457200" rtl="0" algn="l">
              <a:lnSpc>
                <a:spcPct val="120000"/>
              </a:lnSpc>
              <a:spcBef>
                <a:spcPts val="0"/>
              </a:spcBef>
              <a:spcAft>
                <a:spcPts val="0"/>
              </a:spcAft>
              <a:buSzPts val="1100"/>
              <a:buFont typeface="Consolas"/>
              <a:buAutoNum type="arabicPeriod"/>
            </a:pPr>
            <a:r>
              <a:rPr b="1" lang="sv-SE" sz="1100">
                <a:latin typeface="Consolas"/>
                <a:ea typeface="Consolas"/>
                <a:cs typeface="Consolas"/>
                <a:sym typeface="Consolas"/>
              </a:rPr>
              <a:t>public static boolean canPartition(int[] arr) {</a:t>
            </a:r>
            <a:endParaRPr b="1" sz="1100">
              <a:latin typeface="Consolas"/>
              <a:ea typeface="Consolas"/>
              <a:cs typeface="Consolas"/>
              <a:sym typeface="Consolas"/>
            </a:endParaRPr>
          </a:p>
          <a:p>
            <a:pPr indent="-298450" lvl="0" marL="457200" rtl="0" algn="l">
              <a:lnSpc>
                <a:spcPct val="120000"/>
              </a:lnSpc>
              <a:spcBef>
                <a:spcPts val="0"/>
              </a:spcBef>
              <a:spcAft>
                <a:spcPts val="0"/>
              </a:spcAft>
              <a:buSzPts val="1100"/>
              <a:buFont typeface="Consolas"/>
              <a:buAutoNum type="arabicPeriod"/>
            </a:pPr>
            <a:r>
              <a:rPr b="1" lang="sv-SE" sz="1100">
                <a:latin typeface="Consolas"/>
                <a:ea typeface="Consolas"/>
                <a:cs typeface="Consolas"/>
                <a:sym typeface="Consolas"/>
              </a:rPr>
              <a:t>    Arrays.sort(arr);</a:t>
            </a:r>
            <a:endParaRPr b="1" sz="1100">
              <a:latin typeface="Consolas"/>
              <a:ea typeface="Consolas"/>
              <a:cs typeface="Consolas"/>
              <a:sym typeface="Consolas"/>
            </a:endParaRPr>
          </a:p>
          <a:p>
            <a:pPr indent="-298450" lvl="0" marL="457200" rtl="0" algn="l">
              <a:lnSpc>
                <a:spcPct val="120000"/>
              </a:lnSpc>
              <a:spcBef>
                <a:spcPts val="0"/>
              </a:spcBef>
              <a:spcAft>
                <a:spcPts val="0"/>
              </a:spcAft>
              <a:buSzPts val="1100"/>
              <a:buFont typeface="Consolas"/>
              <a:buAutoNum type="arabicPeriod"/>
            </a:pPr>
            <a:r>
              <a:rPr b="1" lang="sv-SE" sz="1100">
                <a:latin typeface="Consolas"/>
                <a:ea typeface="Consolas"/>
                <a:cs typeface="Consolas"/>
                <a:sym typeface="Consolas"/>
              </a:rPr>
              <a:t>    int product = 1;</a:t>
            </a:r>
            <a:endParaRPr b="1" sz="1100">
              <a:latin typeface="Consolas"/>
              <a:ea typeface="Consolas"/>
              <a:cs typeface="Consolas"/>
              <a:sym typeface="Consolas"/>
            </a:endParaRPr>
          </a:p>
          <a:p>
            <a:pPr indent="-298450" lvl="0" marL="457200" rtl="0" algn="l">
              <a:lnSpc>
                <a:spcPct val="120000"/>
              </a:lnSpc>
              <a:spcBef>
                <a:spcPts val="0"/>
              </a:spcBef>
              <a:spcAft>
                <a:spcPts val="0"/>
              </a:spcAft>
              <a:buSzPts val="1100"/>
              <a:buFont typeface="Consolas"/>
              <a:buAutoNum type="arabicPeriod"/>
            </a:pPr>
            <a:r>
              <a:rPr b="1" lang="sv-SE" sz="1100">
                <a:latin typeface="Consolas"/>
                <a:ea typeface="Consolas"/>
                <a:cs typeface="Consolas"/>
                <a:sym typeface="Consolas"/>
              </a:rPr>
              <a:t>    if ((Math.abs(arr[0]) &gt;= arr[arr.length-1]) || arr[0] == 0) {</a:t>
            </a:r>
            <a:endParaRPr b="1" sz="1100">
              <a:latin typeface="Consolas"/>
              <a:ea typeface="Consolas"/>
              <a:cs typeface="Consolas"/>
              <a:sym typeface="Consolas"/>
            </a:endParaRPr>
          </a:p>
          <a:p>
            <a:pPr indent="-298450" lvl="0" marL="457200" rtl="0" algn="l">
              <a:lnSpc>
                <a:spcPct val="120000"/>
              </a:lnSpc>
              <a:spcBef>
                <a:spcPts val="0"/>
              </a:spcBef>
              <a:spcAft>
                <a:spcPts val="0"/>
              </a:spcAft>
              <a:buSzPts val="1100"/>
              <a:buFont typeface="Consolas"/>
              <a:buAutoNum type="arabicPeriod"/>
            </a:pPr>
            <a:r>
              <a:rPr b="1" lang="sv-SE" sz="1100">
                <a:latin typeface="Consolas"/>
                <a:ea typeface="Consolas"/>
                <a:cs typeface="Consolas"/>
                <a:sym typeface="Consolas"/>
              </a:rPr>
              <a:t>        for (int i = 1; i &lt; arr.length; i++){</a:t>
            </a:r>
            <a:endParaRPr b="1" sz="1100">
              <a:latin typeface="Consolas"/>
              <a:ea typeface="Consolas"/>
              <a:cs typeface="Consolas"/>
              <a:sym typeface="Consolas"/>
            </a:endParaRPr>
          </a:p>
          <a:p>
            <a:pPr indent="-298450" lvl="0" marL="457200" rtl="0" algn="l">
              <a:lnSpc>
                <a:spcPct val="120000"/>
              </a:lnSpc>
              <a:spcBef>
                <a:spcPts val="0"/>
              </a:spcBef>
              <a:spcAft>
                <a:spcPts val="0"/>
              </a:spcAft>
              <a:buSzPts val="1100"/>
              <a:buFont typeface="Consolas"/>
              <a:buAutoNum type="arabicPeriod"/>
            </a:pPr>
            <a:r>
              <a:rPr b="1" lang="sv-SE" sz="1100">
                <a:latin typeface="Consolas"/>
                <a:ea typeface="Consolas"/>
                <a:cs typeface="Consolas"/>
                <a:sym typeface="Consolas"/>
              </a:rPr>
              <a:t>            product *= arr[i]; </a:t>
            </a:r>
            <a:endParaRPr b="1" sz="1100">
              <a:latin typeface="Consolas"/>
              <a:ea typeface="Consolas"/>
              <a:cs typeface="Consolas"/>
              <a:sym typeface="Consolas"/>
            </a:endParaRPr>
          </a:p>
          <a:p>
            <a:pPr indent="-298450" lvl="0" marL="457200" rtl="0" algn="l">
              <a:lnSpc>
                <a:spcPct val="120000"/>
              </a:lnSpc>
              <a:spcBef>
                <a:spcPts val="0"/>
              </a:spcBef>
              <a:spcAft>
                <a:spcPts val="0"/>
              </a:spcAft>
              <a:buSzPts val="1100"/>
              <a:buFont typeface="Consolas"/>
              <a:buAutoNum type="arabicPeriod"/>
            </a:pPr>
            <a:r>
              <a:rPr b="1" lang="sv-SE" sz="1100">
                <a:latin typeface="Consolas"/>
                <a:ea typeface="Consolas"/>
                <a:cs typeface="Consolas"/>
                <a:sym typeface="Consolas"/>
              </a:rPr>
              <a:t>        }</a:t>
            </a:r>
            <a:endParaRPr b="1" sz="1100">
              <a:latin typeface="Consolas"/>
              <a:ea typeface="Consolas"/>
              <a:cs typeface="Consolas"/>
              <a:sym typeface="Consolas"/>
            </a:endParaRPr>
          </a:p>
          <a:p>
            <a:pPr indent="-298450" lvl="0" marL="457200" rtl="0" algn="l">
              <a:lnSpc>
                <a:spcPct val="120000"/>
              </a:lnSpc>
              <a:spcBef>
                <a:spcPts val="0"/>
              </a:spcBef>
              <a:spcAft>
                <a:spcPts val="0"/>
              </a:spcAft>
              <a:buSzPts val="1100"/>
              <a:buFont typeface="Consolas"/>
              <a:buAutoNum type="arabicPeriod"/>
            </a:pPr>
            <a:r>
              <a:rPr b="1" lang="sv-SE" sz="1100">
                <a:latin typeface="Consolas"/>
                <a:ea typeface="Consolas"/>
                <a:cs typeface="Consolas"/>
                <a:sym typeface="Consolas"/>
              </a:rPr>
              <a:t>        return arr[0] == product;</a:t>
            </a:r>
            <a:endParaRPr b="1" sz="1100">
              <a:latin typeface="Consolas"/>
              <a:ea typeface="Consolas"/>
              <a:cs typeface="Consolas"/>
              <a:sym typeface="Consolas"/>
            </a:endParaRPr>
          </a:p>
          <a:p>
            <a:pPr indent="-298450" lvl="0" marL="457200" rtl="0" algn="l">
              <a:lnSpc>
                <a:spcPct val="120000"/>
              </a:lnSpc>
              <a:spcBef>
                <a:spcPts val="0"/>
              </a:spcBef>
              <a:spcAft>
                <a:spcPts val="0"/>
              </a:spcAft>
              <a:buSzPts val="1100"/>
              <a:buFont typeface="Consolas"/>
              <a:buAutoNum type="arabicPeriod"/>
            </a:pPr>
            <a:r>
              <a:rPr b="1" lang="sv-SE" sz="1100">
                <a:latin typeface="Consolas"/>
                <a:ea typeface="Consolas"/>
                <a:cs typeface="Consolas"/>
                <a:sym typeface="Consolas"/>
              </a:rPr>
              <a:t>    } else{</a:t>
            </a:r>
            <a:endParaRPr b="1" sz="1100">
              <a:latin typeface="Consolas"/>
              <a:ea typeface="Consolas"/>
              <a:cs typeface="Consolas"/>
              <a:sym typeface="Consolas"/>
            </a:endParaRPr>
          </a:p>
          <a:p>
            <a:pPr indent="-298450" lvl="0" marL="457200" rtl="0" algn="l">
              <a:lnSpc>
                <a:spcPct val="120000"/>
              </a:lnSpc>
              <a:spcBef>
                <a:spcPts val="0"/>
              </a:spcBef>
              <a:spcAft>
                <a:spcPts val="0"/>
              </a:spcAft>
              <a:buSzPts val="1100"/>
              <a:buFont typeface="Consolas"/>
              <a:buAutoNum type="arabicPeriod"/>
            </a:pPr>
            <a:r>
              <a:rPr b="1" lang="sv-SE" sz="1100">
                <a:latin typeface="Consolas"/>
                <a:ea typeface="Consolas"/>
                <a:cs typeface="Consolas"/>
                <a:sym typeface="Consolas"/>
              </a:rPr>
              <a:t>        for (int i = 0; i &lt; arr.length-1; i++){</a:t>
            </a:r>
            <a:endParaRPr b="1" sz="1100">
              <a:latin typeface="Consolas"/>
              <a:ea typeface="Consolas"/>
              <a:cs typeface="Consolas"/>
              <a:sym typeface="Consolas"/>
            </a:endParaRPr>
          </a:p>
          <a:p>
            <a:pPr indent="-298450" lvl="0" marL="457200" rtl="0" algn="l">
              <a:lnSpc>
                <a:spcPct val="120000"/>
              </a:lnSpc>
              <a:spcBef>
                <a:spcPts val="0"/>
              </a:spcBef>
              <a:spcAft>
                <a:spcPts val="0"/>
              </a:spcAft>
              <a:buSzPts val="1100"/>
              <a:buFont typeface="Consolas"/>
              <a:buAutoNum type="arabicPeriod"/>
            </a:pPr>
            <a:r>
              <a:rPr b="1" lang="sv-SE" sz="1100">
                <a:latin typeface="Consolas"/>
                <a:ea typeface="Consolas"/>
                <a:cs typeface="Consolas"/>
                <a:sym typeface="Consolas"/>
              </a:rPr>
              <a:t>            product *= arr[i]; </a:t>
            </a:r>
            <a:endParaRPr b="1" sz="1100">
              <a:latin typeface="Consolas"/>
              <a:ea typeface="Consolas"/>
              <a:cs typeface="Consolas"/>
              <a:sym typeface="Consolas"/>
            </a:endParaRPr>
          </a:p>
          <a:p>
            <a:pPr indent="-298450" lvl="0" marL="457200" rtl="0" algn="l">
              <a:lnSpc>
                <a:spcPct val="120000"/>
              </a:lnSpc>
              <a:spcBef>
                <a:spcPts val="0"/>
              </a:spcBef>
              <a:spcAft>
                <a:spcPts val="0"/>
              </a:spcAft>
              <a:buSzPts val="1100"/>
              <a:buFont typeface="Consolas"/>
              <a:buAutoNum type="arabicPeriod"/>
            </a:pPr>
            <a:r>
              <a:rPr b="1" lang="sv-SE" sz="1100">
                <a:latin typeface="Consolas"/>
                <a:ea typeface="Consolas"/>
                <a:cs typeface="Consolas"/>
                <a:sym typeface="Consolas"/>
              </a:rPr>
              <a:t>        }</a:t>
            </a:r>
            <a:endParaRPr b="1" sz="1100">
              <a:latin typeface="Consolas"/>
              <a:ea typeface="Consolas"/>
              <a:cs typeface="Consolas"/>
              <a:sym typeface="Consolas"/>
            </a:endParaRPr>
          </a:p>
          <a:p>
            <a:pPr indent="-298450" lvl="0" marL="457200" rtl="0" algn="l">
              <a:lnSpc>
                <a:spcPct val="120000"/>
              </a:lnSpc>
              <a:spcBef>
                <a:spcPts val="0"/>
              </a:spcBef>
              <a:spcAft>
                <a:spcPts val="0"/>
              </a:spcAft>
              <a:buSzPts val="1100"/>
              <a:buFont typeface="Consolas"/>
              <a:buAutoNum type="arabicPeriod"/>
            </a:pPr>
            <a:r>
              <a:rPr b="1" lang="sv-SE" sz="1100">
                <a:latin typeface="Consolas"/>
                <a:ea typeface="Consolas"/>
                <a:cs typeface="Consolas"/>
                <a:sym typeface="Consolas"/>
              </a:rPr>
              <a:t>        return arr[arr.length-1] == product;</a:t>
            </a:r>
            <a:endParaRPr b="1" sz="1100">
              <a:latin typeface="Consolas"/>
              <a:ea typeface="Consolas"/>
              <a:cs typeface="Consolas"/>
              <a:sym typeface="Consolas"/>
            </a:endParaRPr>
          </a:p>
          <a:p>
            <a:pPr indent="-298450" lvl="0" marL="457200" rtl="0" algn="l">
              <a:lnSpc>
                <a:spcPct val="120000"/>
              </a:lnSpc>
              <a:spcBef>
                <a:spcPts val="0"/>
              </a:spcBef>
              <a:spcAft>
                <a:spcPts val="0"/>
              </a:spcAft>
              <a:buSzPts val="1100"/>
              <a:buFont typeface="Consolas"/>
              <a:buAutoNum type="arabicPeriod"/>
            </a:pPr>
            <a:r>
              <a:rPr b="1" lang="sv-SE" sz="1100">
                <a:latin typeface="Consolas"/>
                <a:ea typeface="Consolas"/>
                <a:cs typeface="Consolas"/>
                <a:sym typeface="Consolas"/>
              </a:rPr>
              <a:t>    }</a:t>
            </a:r>
            <a:endParaRPr b="1" sz="1100">
              <a:latin typeface="Consolas"/>
              <a:ea typeface="Consolas"/>
              <a:cs typeface="Consolas"/>
              <a:sym typeface="Consolas"/>
            </a:endParaRPr>
          </a:p>
          <a:p>
            <a:pPr indent="-298450" lvl="0" marL="457200" rtl="0" algn="l">
              <a:lnSpc>
                <a:spcPct val="120000"/>
              </a:lnSpc>
              <a:spcBef>
                <a:spcPts val="0"/>
              </a:spcBef>
              <a:spcAft>
                <a:spcPts val="0"/>
              </a:spcAft>
              <a:buSzPts val="1100"/>
              <a:buFont typeface="Consolas"/>
              <a:buAutoNum type="arabicPeriod"/>
            </a:pPr>
            <a:r>
              <a:rPr b="1" lang="sv-SE" sz="1100">
                <a:latin typeface="Consolas"/>
                <a:ea typeface="Consolas"/>
                <a:cs typeface="Consolas"/>
                <a:sym typeface="Consolas"/>
              </a:rPr>
              <a:t>}</a:t>
            </a:r>
            <a:endParaRPr b="1" sz="1100">
              <a:latin typeface="Consolas"/>
              <a:ea typeface="Consolas"/>
              <a:cs typeface="Consolas"/>
              <a:sym typeface="Consolas"/>
            </a:endParaRPr>
          </a:p>
          <a:p>
            <a:pPr indent="0" lvl="0" marL="0" rtl="0" algn="l">
              <a:lnSpc>
                <a:spcPct val="120000"/>
              </a:lnSpc>
              <a:spcBef>
                <a:spcPts val="0"/>
              </a:spcBef>
              <a:spcAft>
                <a:spcPts val="0"/>
              </a:spcAft>
              <a:buNone/>
            </a:pPr>
            <a:r>
              <a:t/>
            </a:r>
            <a:endParaRPr b="1" sz="1100">
              <a:latin typeface="Consolas"/>
              <a:ea typeface="Consolas"/>
              <a:cs typeface="Consolas"/>
              <a:sym typeface="Consolas"/>
            </a:endParaRPr>
          </a:p>
        </p:txBody>
      </p:sp>
      <p:sp>
        <p:nvSpPr>
          <p:cNvPr id="428" name="Google Shape;428;p5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5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9</a:t>
            </a:r>
            <a:endParaRPr/>
          </a:p>
        </p:txBody>
      </p:sp>
      <p:sp>
        <p:nvSpPr>
          <p:cNvPr id="434" name="Google Shape;434;p5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435" name="Google Shape;435;p56"/>
          <p:cNvSpPr txBox="1"/>
          <p:nvPr>
            <p:ph idx="1" type="body"/>
          </p:nvPr>
        </p:nvSpPr>
        <p:spPr>
          <a:xfrm>
            <a:off x="410400" y="1209925"/>
            <a:ext cx="4444500" cy="3725700"/>
          </a:xfrm>
          <a:prstGeom prst="rect">
            <a:avLst/>
          </a:prstGeom>
          <a:noFill/>
          <a:ln>
            <a:noFill/>
          </a:ln>
        </p:spPr>
        <p:txBody>
          <a:bodyPr anchorCtr="0" anchor="ctr" bIns="91425" lIns="91425" spcFirstLastPara="1" rIns="91425" wrap="square" tIns="91425">
            <a:noAutofit/>
          </a:bodyPr>
          <a:lstStyle/>
          <a:p>
            <a:pPr indent="0" lvl="0" marL="0" rtl="0" algn="l">
              <a:lnSpc>
                <a:spcPct val="120000"/>
              </a:lnSpc>
              <a:spcBef>
                <a:spcPts val="0"/>
              </a:spcBef>
              <a:spcAft>
                <a:spcPts val="0"/>
              </a:spcAft>
              <a:buNone/>
            </a:pPr>
            <a:r>
              <a:t/>
            </a:r>
            <a:endParaRPr b="1" sz="1100">
              <a:latin typeface="Consolas"/>
              <a:ea typeface="Consolas"/>
              <a:cs typeface="Consolas"/>
              <a:sym typeface="Consolas"/>
            </a:endParaRPr>
          </a:p>
          <a:p>
            <a:pPr indent="-298450" lvl="0" marL="457200" rtl="0" algn="l">
              <a:lnSpc>
                <a:spcPct val="120000"/>
              </a:lnSpc>
              <a:spcBef>
                <a:spcPts val="0"/>
              </a:spcBef>
              <a:spcAft>
                <a:spcPts val="0"/>
              </a:spcAft>
              <a:buSzPts val="1100"/>
              <a:buFont typeface="Consolas"/>
              <a:buAutoNum type="arabicPeriod"/>
            </a:pPr>
            <a:r>
              <a:rPr b="1" lang="sv-SE" sz="1100">
                <a:latin typeface="Consolas"/>
                <a:ea typeface="Consolas"/>
                <a:cs typeface="Consolas"/>
                <a:sym typeface="Consolas"/>
              </a:rPr>
              <a:t>public static boolean canPartition(int[] arr) {</a:t>
            </a:r>
            <a:endParaRPr b="1" sz="1100">
              <a:latin typeface="Consolas"/>
              <a:ea typeface="Consolas"/>
              <a:cs typeface="Consolas"/>
              <a:sym typeface="Consolas"/>
            </a:endParaRPr>
          </a:p>
          <a:p>
            <a:pPr indent="-298450" lvl="0" marL="457200" rtl="0" algn="l">
              <a:lnSpc>
                <a:spcPct val="120000"/>
              </a:lnSpc>
              <a:spcBef>
                <a:spcPts val="0"/>
              </a:spcBef>
              <a:spcAft>
                <a:spcPts val="0"/>
              </a:spcAft>
              <a:buSzPts val="1100"/>
              <a:buFont typeface="Consolas"/>
              <a:buAutoNum type="arabicPeriod"/>
            </a:pPr>
            <a:r>
              <a:rPr b="1" lang="sv-SE" sz="1100">
                <a:latin typeface="Consolas"/>
                <a:ea typeface="Consolas"/>
                <a:cs typeface="Consolas"/>
                <a:sym typeface="Consolas"/>
              </a:rPr>
              <a:t>    Arrays.sort(arr);</a:t>
            </a:r>
            <a:endParaRPr b="1" sz="1100">
              <a:latin typeface="Consolas"/>
              <a:ea typeface="Consolas"/>
              <a:cs typeface="Consolas"/>
              <a:sym typeface="Consolas"/>
            </a:endParaRPr>
          </a:p>
          <a:p>
            <a:pPr indent="-298450" lvl="0" marL="457200" rtl="0" algn="l">
              <a:lnSpc>
                <a:spcPct val="120000"/>
              </a:lnSpc>
              <a:spcBef>
                <a:spcPts val="0"/>
              </a:spcBef>
              <a:spcAft>
                <a:spcPts val="0"/>
              </a:spcAft>
              <a:buSzPts val="1100"/>
              <a:buFont typeface="Consolas"/>
              <a:buAutoNum type="arabicPeriod"/>
            </a:pPr>
            <a:r>
              <a:rPr b="1" lang="sv-SE" sz="1100">
                <a:latin typeface="Consolas"/>
                <a:ea typeface="Consolas"/>
                <a:cs typeface="Consolas"/>
                <a:sym typeface="Consolas"/>
              </a:rPr>
              <a:t>    int product = 1;</a:t>
            </a:r>
            <a:endParaRPr b="1" sz="1100">
              <a:latin typeface="Consolas"/>
              <a:ea typeface="Consolas"/>
              <a:cs typeface="Consolas"/>
              <a:sym typeface="Consolas"/>
            </a:endParaRPr>
          </a:p>
          <a:p>
            <a:pPr indent="-298450" lvl="0" marL="457200" rtl="0" algn="l">
              <a:lnSpc>
                <a:spcPct val="120000"/>
              </a:lnSpc>
              <a:spcBef>
                <a:spcPts val="0"/>
              </a:spcBef>
              <a:spcAft>
                <a:spcPts val="0"/>
              </a:spcAft>
              <a:buSzPts val="1100"/>
              <a:buFont typeface="Consolas"/>
              <a:buAutoNum type="arabicPeriod"/>
            </a:pPr>
            <a:r>
              <a:rPr b="1" lang="sv-SE" sz="1100">
                <a:latin typeface="Consolas"/>
                <a:ea typeface="Consolas"/>
                <a:cs typeface="Consolas"/>
                <a:sym typeface="Consolas"/>
              </a:rPr>
              <a:t>    if ((Math.abs(arr[0]) &gt;= arr[arr.length-1]) || arr[0] == 0) {</a:t>
            </a:r>
            <a:endParaRPr b="1" sz="1100">
              <a:latin typeface="Consolas"/>
              <a:ea typeface="Consolas"/>
              <a:cs typeface="Consolas"/>
              <a:sym typeface="Consolas"/>
            </a:endParaRPr>
          </a:p>
          <a:p>
            <a:pPr indent="-298450" lvl="0" marL="457200" rtl="0" algn="l">
              <a:lnSpc>
                <a:spcPct val="120000"/>
              </a:lnSpc>
              <a:spcBef>
                <a:spcPts val="0"/>
              </a:spcBef>
              <a:spcAft>
                <a:spcPts val="0"/>
              </a:spcAft>
              <a:buSzPts val="1100"/>
              <a:buFont typeface="Consolas"/>
              <a:buAutoNum type="arabicPeriod"/>
            </a:pPr>
            <a:r>
              <a:rPr b="1" lang="sv-SE" sz="1100">
                <a:latin typeface="Consolas"/>
                <a:ea typeface="Consolas"/>
                <a:cs typeface="Consolas"/>
                <a:sym typeface="Consolas"/>
              </a:rPr>
              <a:t>        for (int i = 1; i &lt; arr.length; i++){</a:t>
            </a:r>
            <a:endParaRPr b="1" sz="1100">
              <a:latin typeface="Consolas"/>
              <a:ea typeface="Consolas"/>
              <a:cs typeface="Consolas"/>
              <a:sym typeface="Consolas"/>
            </a:endParaRPr>
          </a:p>
          <a:p>
            <a:pPr indent="-298450" lvl="0" marL="457200" rtl="0" algn="l">
              <a:lnSpc>
                <a:spcPct val="120000"/>
              </a:lnSpc>
              <a:spcBef>
                <a:spcPts val="0"/>
              </a:spcBef>
              <a:spcAft>
                <a:spcPts val="0"/>
              </a:spcAft>
              <a:buSzPts val="1100"/>
              <a:buFont typeface="Consolas"/>
              <a:buAutoNum type="arabicPeriod"/>
            </a:pPr>
            <a:r>
              <a:rPr b="1" lang="sv-SE" sz="1100">
                <a:latin typeface="Consolas"/>
                <a:ea typeface="Consolas"/>
                <a:cs typeface="Consolas"/>
                <a:sym typeface="Consolas"/>
              </a:rPr>
              <a:t>            product *= arr[i]; </a:t>
            </a:r>
            <a:endParaRPr b="1" sz="1100">
              <a:latin typeface="Consolas"/>
              <a:ea typeface="Consolas"/>
              <a:cs typeface="Consolas"/>
              <a:sym typeface="Consolas"/>
            </a:endParaRPr>
          </a:p>
          <a:p>
            <a:pPr indent="-298450" lvl="0" marL="457200" rtl="0" algn="l">
              <a:lnSpc>
                <a:spcPct val="120000"/>
              </a:lnSpc>
              <a:spcBef>
                <a:spcPts val="0"/>
              </a:spcBef>
              <a:spcAft>
                <a:spcPts val="0"/>
              </a:spcAft>
              <a:buSzPts val="1100"/>
              <a:buFont typeface="Consolas"/>
              <a:buAutoNum type="arabicPeriod"/>
            </a:pPr>
            <a:r>
              <a:rPr b="1" lang="sv-SE" sz="1100">
                <a:latin typeface="Consolas"/>
                <a:ea typeface="Consolas"/>
                <a:cs typeface="Consolas"/>
                <a:sym typeface="Consolas"/>
              </a:rPr>
              <a:t>        }</a:t>
            </a:r>
            <a:endParaRPr b="1" sz="1100">
              <a:latin typeface="Consolas"/>
              <a:ea typeface="Consolas"/>
              <a:cs typeface="Consolas"/>
              <a:sym typeface="Consolas"/>
            </a:endParaRPr>
          </a:p>
          <a:p>
            <a:pPr indent="-298450" lvl="0" marL="457200" rtl="0" algn="l">
              <a:lnSpc>
                <a:spcPct val="120000"/>
              </a:lnSpc>
              <a:spcBef>
                <a:spcPts val="0"/>
              </a:spcBef>
              <a:spcAft>
                <a:spcPts val="0"/>
              </a:spcAft>
              <a:buSzPts val="1100"/>
              <a:buFont typeface="Consolas"/>
              <a:buAutoNum type="arabicPeriod"/>
            </a:pPr>
            <a:r>
              <a:rPr b="1" lang="sv-SE" sz="1100">
                <a:latin typeface="Consolas"/>
                <a:ea typeface="Consolas"/>
                <a:cs typeface="Consolas"/>
                <a:sym typeface="Consolas"/>
              </a:rPr>
              <a:t>        return arr[0] == product;</a:t>
            </a:r>
            <a:endParaRPr b="1" sz="1100">
              <a:latin typeface="Consolas"/>
              <a:ea typeface="Consolas"/>
              <a:cs typeface="Consolas"/>
              <a:sym typeface="Consolas"/>
            </a:endParaRPr>
          </a:p>
          <a:p>
            <a:pPr indent="-298450" lvl="0" marL="457200" rtl="0" algn="l">
              <a:lnSpc>
                <a:spcPct val="120000"/>
              </a:lnSpc>
              <a:spcBef>
                <a:spcPts val="0"/>
              </a:spcBef>
              <a:spcAft>
                <a:spcPts val="0"/>
              </a:spcAft>
              <a:buSzPts val="1100"/>
              <a:buFont typeface="Consolas"/>
              <a:buAutoNum type="arabicPeriod"/>
            </a:pPr>
            <a:r>
              <a:rPr b="1" lang="sv-SE" sz="1100">
                <a:latin typeface="Consolas"/>
                <a:ea typeface="Consolas"/>
                <a:cs typeface="Consolas"/>
                <a:sym typeface="Consolas"/>
              </a:rPr>
              <a:t>    } else{</a:t>
            </a:r>
            <a:endParaRPr b="1" sz="1100">
              <a:latin typeface="Consolas"/>
              <a:ea typeface="Consolas"/>
              <a:cs typeface="Consolas"/>
              <a:sym typeface="Consolas"/>
            </a:endParaRPr>
          </a:p>
          <a:p>
            <a:pPr indent="-298450" lvl="0" marL="457200" rtl="0" algn="l">
              <a:lnSpc>
                <a:spcPct val="120000"/>
              </a:lnSpc>
              <a:spcBef>
                <a:spcPts val="0"/>
              </a:spcBef>
              <a:spcAft>
                <a:spcPts val="0"/>
              </a:spcAft>
              <a:buSzPts val="1100"/>
              <a:buFont typeface="Consolas"/>
              <a:buAutoNum type="arabicPeriod"/>
            </a:pPr>
            <a:r>
              <a:rPr b="1" lang="sv-SE" sz="1100">
                <a:latin typeface="Consolas"/>
                <a:ea typeface="Consolas"/>
                <a:cs typeface="Consolas"/>
                <a:sym typeface="Consolas"/>
              </a:rPr>
              <a:t>        for (int i = 0; i &lt; arr.length-1; i++){</a:t>
            </a:r>
            <a:endParaRPr b="1" sz="1100">
              <a:latin typeface="Consolas"/>
              <a:ea typeface="Consolas"/>
              <a:cs typeface="Consolas"/>
              <a:sym typeface="Consolas"/>
            </a:endParaRPr>
          </a:p>
          <a:p>
            <a:pPr indent="-298450" lvl="0" marL="457200" rtl="0" algn="l">
              <a:lnSpc>
                <a:spcPct val="120000"/>
              </a:lnSpc>
              <a:spcBef>
                <a:spcPts val="0"/>
              </a:spcBef>
              <a:spcAft>
                <a:spcPts val="0"/>
              </a:spcAft>
              <a:buSzPts val="1100"/>
              <a:buFont typeface="Consolas"/>
              <a:buAutoNum type="arabicPeriod"/>
            </a:pPr>
            <a:r>
              <a:rPr b="1" lang="sv-SE" sz="1100">
                <a:latin typeface="Consolas"/>
                <a:ea typeface="Consolas"/>
                <a:cs typeface="Consolas"/>
                <a:sym typeface="Consolas"/>
              </a:rPr>
              <a:t>            product *= arr[i]; </a:t>
            </a:r>
            <a:endParaRPr b="1" sz="1100">
              <a:latin typeface="Consolas"/>
              <a:ea typeface="Consolas"/>
              <a:cs typeface="Consolas"/>
              <a:sym typeface="Consolas"/>
            </a:endParaRPr>
          </a:p>
          <a:p>
            <a:pPr indent="-298450" lvl="0" marL="457200" rtl="0" algn="l">
              <a:lnSpc>
                <a:spcPct val="120000"/>
              </a:lnSpc>
              <a:spcBef>
                <a:spcPts val="0"/>
              </a:spcBef>
              <a:spcAft>
                <a:spcPts val="0"/>
              </a:spcAft>
              <a:buSzPts val="1100"/>
              <a:buFont typeface="Consolas"/>
              <a:buAutoNum type="arabicPeriod"/>
            </a:pPr>
            <a:r>
              <a:rPr b="1" lang="sv-SE" sz="1100">
                <a:latin typeface="Consolas"/>
                <a:ea typeface="Consolas"/>
                <a:cs typeface="Consolas"/>
                <a:sym typeface="Consolas"/>
              </a:rPr>
              <a:t>        }</a:t>
            </a:r>
            <a:endParaRPr b="1" sz="1100">
              <a:latin typeface="Consolas"/>
              <a:ea typeface="Consolas"/>
              <a:cs typeface="Consolas"/>
              <a:sym typeface="Consolas"/>
            </a:endParaRPr>
          </a:p>
          <a:p>
            <a:pPr indent="-298450" lvl="0" marL="457200" rtl="0" algn="l">
              <a:lnSpc>
                <a:spcPct val="120000"/>
              </a:lnSpc>
              <a:spcBef>
                <a:spcPts val="0"/>
              </a:spcBef>
              <a:spcAft>
                <a:spcPts val="0"/>
              </a:spcAft>
              <a:buSzPts val="1100"/>
              <a:buFont typeface="Consolas"/>
              <a:buAutoNum type="arabicPeriod"/>
            </a:pPr>
            <a:r>
              <a:rPr b="1" lang="sv-SE" sz="1100">
                <a:latin typeface="Consolas"/>
                <a:ea typeface="Consolas"/>
                <a:cs typeface="Consolas"/>
                <a:sym typeface="Consolas"/>
              </a:rPr>
              <a:t>        return arr[arr.length-1] == product;</a:t>
            </a:r>
            <a:endParaRPr b="1" sz="1100">
              <a:latin typeface="Consolas"/>
              <a:ea typeface="Consolas"/>
              <a:cs typeface="Consolas"/>
              <a:sym typeface="Consolas"/>
            </a:endParaRPr>
          </a:p>
          <a:p>
            <a:pPr indent="-298450" lvl="0" marL="457200" rtl="0" algn="l">
              <a:lnSpc>
                <a:spcPct val="120000"/>
              </a:lnSpc>
              <a:spcBef>
                <a:spcPts val="0"/>
              </a:spcBef>
              <a:spcAft>
                <a:spcPts val="0"/>
              </a:spcAft>
              <a:buSzPts val="1100"/>
              <a:buFont typeface="Consolas"/>
              <a:buAutoNum type="arabicPeriod"/>
            </a:pPr>
            <a:r>
              <a:rPr b="1" lang="sv-SE" sz="1100">
                <a:latin typeface="Consolas"/>
                <a:ea typeface="Consolas"/>
                <a:cs typeface="Consolas"/>
                <a:sym typeface="Consolas"/>
              </a:rPr>
              <a:t>    }</a:t>
            </a:r>
            <a:endParaRPr b="1" sz="1100">
              <a:latin typeface="Consolas"/>
              <a:ea typeface="Consolas"/>
              <a:cs typeface="Consolas"/>
              <a:sym typeface="Consolas"/>
            </a:endParaRPr>
          </a:p>
          <a:p>
            <a:pPr indent="-298450" lvl="0" marL="457200" rtl="0" algn="l">
              <a:lnSpc>
                <a:spcPct val="120000"/>
              </a:lnSpc>
              <a:spcBef>
                <a:spcPts val="0"/>
              </a:spcBef>
              <a:spcAft>
                <a:spcPts val="0"/>
              </a:spcAft>
              <a:buSzPts val="1100"/>
              <a:buFont typeface="Consolas"/>
              <a:buAutoNum type="arabicPeriod"/>
            </a:pPr>
            <a:r>
              <a:rPr b="1" lang="sv-SE" sz="1100">
                <a:latin typeface="Consolas"/>
                <a:ea typeface="Consolas"/>
                <a:cs typeface="Consolas"/>
                <a:sym typeface="Consolas"/>
              </a:rPr>
              <a:t>}</a:t>
            </a:r>
            <a:endParaRPr b="1" sz="1100">
              <a:latin typeface="Consolas"/>
              <a:ea typeface="Consolas"/>
              <a:cs typeface="Consolas"/>
              <a:sym typeface="Consolas"/>
            </a:endParaRPr>
          </a:p>
          <a:p>
            <a:pPr indent="0" lvl="0" marL="0" rtl="0" algn="l">
              <a:lnSpc>
                <a:spcPct val="120000"/>
              </a:lnSpc>
              <a:spcBef>
                <a:spcPts val="0"/>
              </a:spcBef>
              <a:spcAft>
                <a:spcPts val="0"/>
              </a:spcAft>
              <a:buNone/>
            </a:pPr>
            <a:r>
              <a:t/>
            </a:r>
            <a:endParaRPr b="1" sz="1100">
              <a:latin typeface="Consolas"/>
              <a:ea typeface="Consolas"/>
              <a:cs typeface="Consolas"/>
              <a:sym typeface="Consolas"/>
            </a:endParaRPr>
          </a:p>
        </p:txBody>
      </p:sp>
      <p:graphicFrame>
        <p:nvGraphicFramePr>
          <p:cNvPr id="436" name="Google Shape;436;p56"/>
          <p:cNvGraphicFramePr/>
          <p:nvPr/>
        </p:nvGraphicFramePr>
        <p:xfrm>
          <a:off x="5029500" y="2168025"/>
          <a:ext cx="3000000" cy="3000000"/>
        </p:xfrm>
        <a:graphic>
          <a:graphicData uri="http://schemas.openxmlformats.org/drawingml/2006/table">
            <a:tbl>
              <a:tblPr>
                <a:noFill/>
                <a:tableStyleId>{703E604F-9319-4328-9DFF-10A479FE87D8}</a:tableStyleId>
              </a:tblPr>
              <a:tblGrid>
                <a:gridCol w="936100"/>
                <a:gridCol w="2721200"/>
              </a:tblGrid>
              <a:tr h="503575">
                <a:tc>
                  <a:txBody>
                    <a:bodyPr/>
                    <a:lstStyle/>
                    <a:p>
                      <a:pPr indent="0" lvl="0" marL="0" rtl="0" algn="l">
                        <a:spcBef>
                          <a:spcPts val="0"/>
                        </a:spcBef>
                        <a:spcAft>
                          <a:spcPts val="0"/>
                        </a:spcAft>
                        <a:buNone/>
                      </a:pPr>
                      <a:r>
                        <a:rPr lang="sv-SE" sz="1100"/>
                        <a:t>arr</a:t>
                      </a:r>
                      <a:endParaRPr sz="1100"/>
                    </a:p>
                  </a:txBody>
                  <a:tcPr marT="63500" marB="63500" marR="63500" marL="63500"/>
                </a:tc>
                <a:tc>
                  <a:txBody>
                    <a:bodyPr/>
                    <a:lstStyle/>
                    <a:p>
                      <a:pPr indent="0" lvl="0" marL="0" rtl="0" algn="l">
                        <a:spcBef>
                          <a:spcPts val="0"/>
                        </a:spcBef>
                        <a:spcAft>
                          <a:spcPts val="0"/>
                        </a:spcAft>
                        <a:buNone/>
                      </a:pPr>
                      <a:r>
                        <a:rPr lang="sv-SE" sz="1100"/>
                        <a:t>(1, 2), (2, 4), (2, 5), (2, 6), (2, 8), (2, 10), (2, 11), (2, 13)</a:t>
                      </a:r>
                      <a:endParaRPr sz="1100"/>
                    </a:p>
                  </a:txBody>
                  <a:tcPr marT="63500" marB="63500" marR="63500" marL="63500"/>
                </a:tc>
              </a:tr>
              <a:tr h="12700">
                <a:tc>
                  <a:txBody>
                    <a:bodyPr/>
                    <a:lstStyle/>
                    <a:p>
                      <a:pPr indent="0" lvl="0" marL="0" rtl="0" algn="l">
                        <a:spcBef>
                          <a:spcPts val="0"/>
                        </a:spcBef>
                        <a:spcAft>
                          <a:spcPts val="0"/>
                        </a:spcAft>
                        <a:buNone/>
                      </a:pPr>
                      <a:r>
                        <a:rPr lang="sv-SE" sz="1100"/>
                        <a:t>product</a:t>
                      </a:r>
                      <a:endParaRPr sz="1100"/>
                    </a:p>
                  </a:txBody>
                  <a:tcPr marT="63500" marB="63500" marR="63500" marL="63500"/>
                </a:tc>
                <a:tc>
                  <a:txBody>
                    <a:bodyPr/>
                    <a:lstStyle/>
                    <a:p>
                      <a:pPr indent="0" lvl="0" marL="0" rtl="0" algn="l">
                        <a:spcBef>
                          <a:spcPts val="0"/>
                        </a:spcBef>
                        <a:spcAft>
                          <a:spcPts val="0"/>
                        </a:spcAft>
                        <a:buNone/>
                      </a:pPr>
                      <a:r>
                        <a:rPr lang="sv-SE" sz="1100"/>
                        <a:t>(3, 6), (6, 6), (3, 8), (6, 8), (3, 11), (11, 11), (11, 13)</a:t>
                      </a:r>
                      <a:endParaRPr sz="1100"/>
                    </a:p>
                  </a:txBody>
                  <a:tcPr marT="63500" marB="63500" marR="63500" marL="63500"/>
                </a:tc>
              </a:tr>
              <a:tr h="12700">
                <a:tc>
                  <a:txBody>
                    <a:bodyPr/>
                    <a:lstStyle/>
                    <a:p>
                      <a:pPr indent="0" lvl="0" marL="0" rtl="0" algn="l">
                        <a:spcBef>
                          <a:spcPts val="0"/>
                        </a:spcBef>
                        <a:spcAft>
                          <a:spcPts val="0"/>
                        </a:spcAft>
                        <a:buNone/>
                      </a:pPr>
                      <a:r>
                        <a:rPr lang="sv-SE" sz="1100"/>
                        <a:t>i</a:t>
                      </a:r>
                      <a:endParaRPr sz="1100"/>
                    </a:p>
                  </a:txBody>
                  <a:tcPr marT="63500" marB="63500" marR="63500" marL="63500"/>
                </a:tc>
                <a:tc>
                  <a:txBody>
                    <a:bodyPr/>
                    <a:lstStyle/>
                    <a:p>
                      <a:pPr indent="0" lvl="0" marL="0" rtl="0" algn="l">
                        <a:spcBef>
                          <a:spcPts val="0"/>
                        </a:spcBef>
                        <a:spcAft>
                          <a:spcPts val="0"/>
                        </a:spcAft>
                        <a:buNone/>
                      </a:pPr>
                      <a:r>
                        <a:rPr lang="sv-SE" sz="1100"/>
                        <a:t>(5, 5), (5, 6), (10, 10), (10, 11)</a:t>
                      </a:r>
                      <a:endParaRPr sz="1100"/>
                    </a:p>
                  </a:txBody>
                  <a:tcPr marT="63500" marB="63500" marR="63500" marL="63500"/>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5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9</a:t>
            </a:r>
            <a:endParaRPr/>
          </a:p>
        </p:txBody>
      </p:sp>
      <p:sp>
        <p:nvSpPr>
          <p:cNvPr id="442" name="Google Shape;442;p5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443" name="Google Shape;443;p57"/>
          <p:cNvSpPr txBox="1"/>
          <p:nvPr>
            <p:ph idx="1" type="body"/>
          </p:nvPr>
        </p:nvSpPr>
        <p:spPr>
          <a:xfrm>
            <a:off x="305425" y="1150875"/>
            <a:ext cx="4444500" cy="3725700"/>
          </a:xfrm>
          <a:prstGeom prst="rect">
            <a:avLst/>
          </a:prstGeom>
          <a:noFill/>
          <a:ln>
            <a:noFill/>
          </a:ln>
        </p:spPr>
        <p:txBody>
          <a:bodyPr anchorCtr="0" anchor="ctr" bIns="91425" lIns="91425" spcFirstLastPara="1" rIns="91425" wrap="square" tIns="91425">
            <a:noAutofit/>
          </a:bodyPr>
          <a:lstStyle/>
          <a:p>
            <a:pPr indent="0" lvl="0" marL="0" rtl="0" algn="l">
              <a:lnSpc>
                <a:spcPct val="120000"/>
              </a:lnSpc>
              <a:spcBef>
                <a:spcPts val="0"/>
              </a:spcBef>
              <a:spcAft>
                <a:spcPts val="0"/>
              </a:spcAft>
              <a:buNone/>
            </a:pPr>
            <a:r>
              <a:t/>
            </a:r>
            <a:endParaRPr b="1" sz="1100">
              <a:latin typeface="Consolas"/>
              <a:ea typeface="Consolas"/>
              <a:cs typeface="Consolas"/>
              <a:sym typeface="Consolas"/>
            </a:endParaRPr>
          </a:p>
          <a:p>
            <a:pPr indent="-298450" lvl="0" marL="457200" rtl="0" algn="l">
              <a:lnSpc>
                <a:spcPct val="120000"/>
              </a:lnSpc>
              <a:spcBef>
                <a:spcPts val="0"/>
              </a:spcBef>
              <a:spcAft>
                <a:spcPts val="0"/>
              </a:spcAft>
              <a:buSzPts val="1100"/>
              <a:buFont typeface="Consolas"/>
              <a:buAutoNum type="arabicPeriod"/>
            </a:pPr>
            <a:r>
              <a:rPr b="1" lang="sv-SE" sz="1100">
                <a:latin typeface="Consolas"/>
                <a:ea typeface="Consolas"/>
                <a:cs typeface="Consolas"/>
                <a:sym typeface="Consolas"/>
              </a:rPr>
              <a:t>public static boolean canPartition(int[] arr) {</a:t>
            </a:r>
            <a:endParaRPr b="1" sz="1100">
              <a:latin typeface="Consolas"/>
              <a:ea typeface="Consolas"/>
              <a:cs typeface="Consolas"/>
              <a:sym typeface="Consolas"/>
            </a:endParaRPr>
          </a:p>
          <a:p>
            <a:pPr indent="-298450" lvl="0" marL="457200" rtl="0" algn="l">
              <a:lnSpc>
                <a:spcPct val="120000"/>
              </a:lnSpc>
              <a:spcBef>
                <a:spcPts val="0"/>
              </a:spcBef>
              <a:spcAft>
                <a:spcPts val="0"/>
              </a:spcAft>
              <a:buSzPts val="1100"/>
              <a:buFont typeface="Consolas"/>
              <a:buAutoNum type="arabicPeriod"/>
            </a:pPr>
            <a:r>
              <a:rPr b="1" lang="sv-SE" sz="1100">
                <a:latin typeface="Consolas"/>
                <a:ea typeface="Consolas"/>
                <a:cs typeface="Consolas"/>
                <a:sym typeface="Consolas"/>
              </a:rPr>
              <a:t>    Arrays.sort(arr);</a:t>
            </a:r>
            <a:endParaRPr b="1" sz="1100">
              <a:latin typeface="Consolas"/>
              <a:ea typeface="Consolas"/>
              <a:cs typeface="Consolas"/>
              <a:sym typeface="Consolas"/>
            </a:endParaRPr>
          </a:p>
          <a:p>
            <a:pPr indent="-298450" lvl="0" marL="457200" rtl="0" algn="l">
              <a:lnSpc>
                <a:spcPct val="120000"/>
              </a:lnSpc>
              <a:spcBef>
                <a:spcPts val="0"/>
              </a:spcBef>
              <a:spcAft>
                <a:spcPts val="0"/>
              </a:spcAft>
              <a:buSzPts val="1100"/>
              <a:buFont typeface="Consolas"/>
              <a:buAutoNum type="arabicPeriod"/>
            </a:pPr>
            <a:r>
              <a:rPr b="1" lang="sv-SE" sz="1100">
                <a:latin typeface="Consolas"/>
                <a:ea typeface="Consolas"/>
                <a:cs typeface="Consolas"/>
                <a:sym typeface="Consolas"/>
              </a:rPr>
              <a:t>    int product = 1;</a:t>
            </a:r>
            <a:endParaRPr b="1" sz="1100">
              <a:latin typeface="Consolas"/>
              <a:ea typeface="Consolas"/>
              <a:cs typeface="Consolas"/>
              <a:sym typeface="Consolas"/>
            </a:endParaRPr>
          </a:p>
          <a:p>
            <a:pPr indent="-298450" lvl="0" marL="457200" rtl="0" algn="l">
              <a:lnSpc>
                <a:spcPct val="120000"/>
              </a:lnSpc>
              <a:spcBef>
                <a:spcPts val="0"/>
              </a:spcBef>
              <a:spcAft>
                <a:spcPts val="0"/>
              </a:spcAft>
              <a:buSzPts val="1100"/>
              <a:buFont typeface="Consolas"/>
              <a:buAutoNum type="arabicPeriod"/>
            </a:pPr>
            <a:r>
              <a:rPr b="1" lang="sv-SE" sz="1100">
                <a:latin typeface="Consolas"/>
                <a:ea typeface="Consolas"/>
                <a:cs typeface="Consolas"/>
                <a:sym typeface="Consolas"/>
              </a:rPr>
              <a:t>    if ((Math.abs(arr[0]) &gt;= arr[arr.length-1]) || arr[0] == 0) {</a:t>
            </a:r>
            <a:endParaRPr b="1" sz="1100">
              <a:latin typeface="Consolas"/>
              <a:ea typeface="Consolas"/>
              <a:cs typeface="Consolas"/>
              <a:sym typeface="Consolas"/>
            </a:endParaRPr>
          </a:p>
          <a:p>
            <a:pPr indent="-298450" lvl="0" marL="457200" rtl="0" algn="l">
              <a:lnSpc>
                <a:spcPct val="120000"/>
              </a:lnSpc>
              <a:spcBef>
                <a:spcPts val="0"/>
              </a:spcBef>
              <a:spcAft>
                <a:spcPts val="0"/>
              </a:spcAft>
              <a:buSzPts val="1100"/>
              <a:buFont typeface="Consolas"/>
              <a:buAutoNum type="arabicPeriod"/>
            </a:pPr>
            <a:r>
              <a:rPr b="1" lang="sv-SE" sz="1100">
                <a:latin typeface="Consolas"/>
                <a:ea typeface="Consolas"/>
                <a:cs typeface="Consolas"/>
                <a:sym typeface="Consolas"/>
              </a:rPr>
              <a:t>        for (int i = 1; i &lt; arr.length; i++){</a:t>
            </a:r>
            <a:endParaRPr b="1" sz="1100">
              <a:latin typeface="Consolas"/>
              <a:ea typeface="Consolas"/>
              <a:cs typeface="Consolas"/>
              <a:sym typeface="Consolas"/>
            </a:endParaRPr>
          </a:p>
          <a:p>
            <a:pPr indent="-298450" lvl="0" marL="457200" rtl="0" algn="l">
              <a:lnSpc>
                <a:spcPct val="120000"/>
              </a:lnSpc>
              <a:spcBef>
                <a:spcPts val="0"/>
              </a:spcBef>
              <a:spcAft>
                <a:spcPts val="0"/>
              </a:spcAft>
              <a:buSzPts val="1100"/>
              <a:buFont typeface="Consolas"/>
              <a:buAutoNum type="arabicPeriod"/>
            </a:pPr>
            <a:r>
              <a:rPr b="1" lang="sv-SE" sz="1100">
                <a:latin typeface="Consolas"/>
                <a:ea typeface="Consolas"/>
                <a:cs typeface="Consolas"/>
                <a:sym typeface="Consolas"/>
              </a:rPr>
              <a:t>            product *= arr[i]; </a:t>
            </a:r>
            <a:endParaRPr b="1" sz="1100">
              <a:latin typeface="Consolas"/>
              <a:ea typeface="Consolas"/>
              <a:cs typeface="Consolas"/>
              <a:sym typeface="Consolas"/>
            </a:endParaRPr>
          </a:p>
          <a:p>
            <a:pPr indent="-298450" lvl="0" marL="457200" rtl="0" algn="l">
              <a:lnSpc>
                <a:spcPct val="120000"/>
              </a:lnSpc>
              <a:spcBef>
                <a:spcPts val="0"/>
              </a:spcBef>
              <a:spcAft>
                <a:spcPts val="0"/>
              </a:spcAft>
              <a:buSzPts val="1100"/>
              <a:buFont typeface="Consolas"/>
              <a:buAutoNum type="arabicPeriod"/>
            </a:pPr>
            <a:r>
              <a:rPr b="1" lang="sv-SE" sz="1100">
                <a:latin typeface="Consolas"/>
                <a:ea typeface="Consolas"/>
                <a:cs typeface="Consolas"/>
                <a:sym typeface="Consolas"/>
              </a:rPr>
              <a:t>        }</a:t>
            </a:r>
            <a:endParaRPr b="1" sz="1100">
              <a:latin typeface="Consolas"/>
              <a:ea typeface="Consolas"/>
              <a:cs typeface="Consolas"/>
              <a:sym typeface="Consolas"/>
            </a:endParaRPr>
          </a:p>
          <a:p>
            <a:pPr indent="-298450" lvl="0" marL="457200" rtl="0" algn="l">
              <a:lnSpc>
                <a:spcPct val="120000"/>
              </a:lnSpc>
              <a:spcBef>
                <a:spcPts val="0"/>
              </a:spcBef>
              <a:spcAft>
                <a:spcPts val="0"/>
              </a:spcAft>
              <a:buSzPts val="1100"/>
              <a:buFont typeface="Consolas"/>
              <a:buAutoNum type="arabicPeriod"/>
            </a:pPr>
            <a:r>
              <a:rPr b="1" lang="sv-SE" sz="1100">
                <a:latin typeface="Consolas"/>
                <a:ea typeface="Consolas"/>
                <a:cs typeface="Consolas"/>
                <a:sym typeface="Consolas"/>
              </a:rPr>
              <a:t>        return arr[0] == product;</a:t>
            </a:r>
            <a:endParaRPr b="1" sz="1100">
              <a:latin typeface="Consolas"/>
              <a:ea typeface="Consolas"/>
              <a:cs typeface="Consolas"/>
              <a:sym typeface="Consolas"/>
            </a:endParaRPr>
          </a:p>
          <a:p>
            <a:pPr indent="-298450" lvl="0" marL="457200" rtl="0" algn="l">
              <a:lnSpc>
                <a:spcPct val="120000"/>
              </a:lnSpc>
              <a:spcBef>
                <a:spcPts val="0"/>
              </a:spcBef>
              <a:spcAft>
                <a:spcPts val="0"/>
              </a:spcAft>
              <a:buSzPts val="1100"/>
              <a:buFont typeface="Consolas"/>
              <a:buAutoNum type="arabicPeriod"/>
            </a:pPr>
            <a:r>
              <a:rPr b="1" lang="sv-SE" sz="1100">
                <a:latin typeface="Consolas"/>
                <a:ea typeface="Consolas"/>
                <a:cs typeface="Consolas"/>
                <a:sym typeface="Consolas"/>
              </a:rPr>
              <a:t>    } else{</a:t>
            </a:r>
            <a:endParaRPr b="1" sz="1100">
              <a:latin typeface="Consolas"/>
              <a:ea typeface="Consolas"/>
              <a:cs typeface="Consolas"/>
              <a:sym typeface="Consolas"/>
            </a:endParaRPr>
          </a:p>
          <a:p>
            <a:pPr indent="-298450" lvl="0" marL="457200" rtl="0" algn="l">
              <a:lnSpc>
                <a:spcPct val="120000"/>
              </a:lnSpc>
              <a:spcBef>
                <a:spcPts val="0"/>
              </a:spcBef>
              <a:spcAft>
                <a:spcPts val="0"/>
              </a:spcAft>
              <a:buSzPts val="1100"/>
              <a:buFont typeface="Consolas"/>
              <a:buAutoNum type="arabicPeriod"/>
            </a:pPr>
            <a:r>
              <a:rPr b="1" lang="sv-SE" sz="1100">
                <a:latin typeface="Consolas"/>
                <a:ea typeface="Consolas"/>
                <a:cs typeface="Consolas"/>
                <a:sym typeface="Consolas"/>
              </a:rPr>
              <a:t>        for (int i = 0; i &lt; arr.length-1; i++){</a:t>
            </a:r>
            <a:endParaRPr b="1" sz="1100">
              <a:latin typeface="Consolas"/>
              <a:ea typeface="Consolas"/>
              <a:cs typeface="Consolas"/>
              <a:sym typeface="Consolas"/>
            </a:endParaRPr>
          </a:p>
          <a:p>
            <a:pPr indent="-298450" lvl="0" marL="457200" rtl="0" algn="l">
              <a:lnSpc>
                <a:spcPct val="120000"/>
              </a:lnSpc>
              <a:spcBef>
                <a:spcPts val="0"/>
              </a:spcBef>
              <a:spcAft>
                <a:spcPts val="0"/>
              </a:spcAft>
              <a:buSzPts val="1100"/>
              <a:buFont typeface="Consolas"/>
              <a:buAutoNum type="arabicPeriod"/>
            </a:pPr>
            <a:r>
              <a:rPr b="1" lang="sv-SE" sz="1100">
                <a:latin typeface="Consolas"/>
                <a:ea typeface="Consolas"/>
                <a:cs typeface="Consolas"/>
                <a:sym typeface="Consolas"/>
              </a:rPr>
              <a:t>            product *= arr[i]; </a:t>
            </a:r>
            <a:endParaRPr b="1" sz="1100">
              <a:latin typeface="Consolas"/>
              <a:ea typeface="Consolas"/>
              <a:cs typeface="Consolas"/>
              <a:sym typeface="Consolas"/>
            </a:endParaRPr>
          </a:p>
          <a:p>
            <a:pPr indent="-298450" lvl="0" marL="457200" rtl="0" algn="l">
              <a:lnSpc>
                <a:spcPct val="120000"/>
              </a:lnSpc>
              <a:spcBef>
                <a:spcPts val="0"/>
              </a:spcBef>
              <a:spcAft>
                <a:spcPts val="0"/>
              </a:spcAft>
              <a:buSzPts val="1100"/>
              <a:buFont typeface="Consolas"/>
              <a:buAutoNum type="arabicPeriod"/>
            </a:pPr>
            <a:r>
              <a:rPr b="1" lang="sv-SE" sz="1100">
                <a:latin typeface="Consolas"/>
                <a:ea typeface="Consolas"/>
                <a:cs typeface="Consolas"/>
                <a:sym typeface="Consolas"/>
              </a:rPr>
              <a:t>        }</a:t>
            </a:r>
            <a:endParaRPr b="1" sz="1100">
              <a:latin typeface="Consolas"/>
              <a:ea typeface="Consolas"/>
              <a:cs typeface="Consolas"/>
              <a:sym typeface="Consolas"/>
            </a:endParaRPr>
          </a:p>
          <a:p>
            <a:pPr indent="-298450" lvl="0" marL="457200" rtl="0" algn="l">
              <a:lnSpc>
                <a:spcPct val="120000"/>
              </a:lnSpc>
              <a:spcBef>
                <a:spcPts val="0"/>
              </a:spcBef>
              <a:spcAft>
                <a:spcPts val="0"/>
              </a:spcAft>
              <a:buSzPts val="1100"/>
              <a:buFont typeface="Consolas"/>
              <a:buAutoNum type="arabicPeriod"/>
            </a:pPr>
            <a:r>
              <a:rPr b="1" lang="sv-SE" sz="1100">
                <a:latin typeface="Consolas"/>
                <a:ea typeface="Consolas"/>
                <a:cs typeface="Consolas"/>
                <a:sym typeface="Consolas"/>
              </a:rPr>
              <a:t>        return arr[arr.length-1] == product;</a:t>
            </a:r>
            <a:endParaRPr b="1" sz="1100">
              <a:latin typeface="Consolas"/>
              <a:ea typeface="Consolas"/>
              <a:cs typeface="Consolas"/>
              <a:sym typeface="Consolas"/>
            </a:endParaRPr>
          </a:p>
          <a:p>
            <a:pPr indent="-298450" lvl="0" marL="457200" rtl="0" algn="l">
              <a:lnSpc>
                <a:spcPct val="120000"/>
              </a:lnSpc>
              <a:spcBef>
                <a:spcPts val="0"/>
              </a:spcBef>
              <a:spcAft>
                <a:spcPts val="0"/>
              </a:spcAft>
              <a:buSzPts val="1100"/>
              <a:buFont typeface="Consolas"/>
              <a:buAutoNum type="arabicPeriod"/>
            </a:pPr>
            <a:r>
              <a:rPr b="1" lang="sv-SE" sz="1100">
                <a:latin typeface="Consolas"/>
                <a:ea typeface="Consolas"/>
                <a:cs typeface="Consolas"/>
                <a:sym typeface="Consolas"/>
              </a:rPr>
              <a:t>    }</a:t>
            </a:r>
            <a:endParaRPr b="1" sz="1100">
              <a:latin typeface="Consolas"/>
              <a:ea typeface="Consolas"/>
              <a:cs typeface="Consolas"/>
              <a:sym typeface="Consolas"/>
            </a:endParaRPr>
          </a:p>
          <a:p>
            <a:pPr indent="-298450" lvl="0" marL="457200" rtl="0" algn="l">
              <a:lnSpc>
                <a:spcPct val="120000"/>
              </a:lnSpc>
              <a:spcBef>
                <a:spcPts val="0"/>
              </a:spcBef>
              <a:spcAft>
                <a:spcPts val="0"/>
              </a:spcAft>
              <a:buSzPts val="1100"/>
              <a:buFont typeface="Consolas"/>
              <a:buAutoNum type="arabicPeriod"/>
            </a:pPr>
            <a:r>
              <a:rPr b="1" lang="sv-SE" sz="1100">
                <a:latin typeface="Consolas"/>
                <a:ea typeface="Consolas"/>
                <a:cs typeface="Consolas"/>
                <a:sym typeface="Consolas"/>
              </a:rPr>
              <a:t>}</a:t>
            </a:r>
            <a:endParaRPr b="1" sz="1100">
              <a:latin typeface="Consolas"/>
              <a:ea typeface="Consolas"/>
              <a:cs typeface="Consolas"/>
              <a:sym typeface="Consolas"/>
            </a:endParaRPr>
          </a:p>
          <a:p>
            <a:pPr indent="0" lvl="0" marL="0" rtl="0" algn="l">
              <a:lnSpc>
                <a:spcPct val="120000"/>
              </a:lnSpc>
              <a:spcBef>
                <a:spcPts val="0"/>
              </a:spcBef>
              <a:spcAft>
                <a:spcPts val="0"/>
              </a:spcAft>
              <a:buNone/>
            </a:pPr>
            <a:r>
              <a:t/>
            </a:r>
            <a:endParaRPr b="1" sz="1100">
              <a:latin typeface="Consolas"/>
              <a:ea typeface="Consolas"/>
              <a:cs typeface="Consolas"/>
              <a:sym typeface="Consolas"/>
            </a:endParaRPr>
          </a:p>
        </p:txBody>
      </p:sp>
      <p:graphicFrame>
        <p:nvGraphicFramePr>
          <p:cNvPr id="444" name="Google Shape;444;p57"/>
          <p:cNvGraphicFramePr/>
          <p:nvPr/>
        </p:nvGraphicFramePr>
        <p:xfrm>
          <a:off x="5029500" y="685325"/>
          <a:ext cx="3000000" cy="3000000"/>
        </p:xfrm>
        <a:graphic>
          <a:graphicData uri="http://schemas.openxmlformats.org/drawingml/2006/table">
            <a:tbl>
              <a:tblPr>
                <a:noFill/>
                <a:tableStyleId>{703E604F-9319-4328-9DFF-10A479FE87D8}</a:tableStyleId>
              </a:tblPr>
              <a:tblGrid>
                <a:gridCol w="936100"/>
                <a:gridCol w="2721200"/>
              </a:tblGrid>
              <a:tr h="503575">
                <a:tc>
                  <a:txBody>
                    <a:bodyPr/>
                    <a:lstStyle/>
                    <a:p>
                      <a:pPr indent="0" lvl="0" marL="0" rtl="0" algn="l">
                        <a:spcBef>
                          <a:spcPts val="0"/>
                        </a:spcBef>
                        <a:spcAft>
                          <a:spcPts val="0"/>
                        </a:spcAft>
                        <a:buNone/>
                      </a:pPr>
                      <a:r>
                        <a:rPr lang="sv-SE" sz="1100"/>
                        <a:t>arr</a:t>
                      </a:r>
                      <a:endParaRPr sz="1100"/>
                    </a:p>
                  </a:txBody>
                  <a:tcPr marT="63500" marB="63500" marR="63500" marL="63500"/>
                </a:tc>
                <a:tc>
                  <a:txBody>
                    <a:bodyPr/>
                    <a:lstStyle/>
                    <a:p>
                      <a:pPr indent="0" lvl="0" marL="0" rtl="0" algn="l">
                        <a:spcBef>
                          <a:spcPts val="0"/>
                        </a:spcBef>
                        <a:spcAft>
                          <a:spcPts val="0"/>
                        </a:spcAft>
                        <a:buNone/>
                      </a:pPr>
                      <a:r>
                        <a:rPr lang="sv-SE" sz="1100"/>
                        <a:t>(1, 2), (2, 4), (2, 5), (2, 6), (2, 8), (2, 10), (2, 11), (2, 13)</a:t>
                      </a:r>
                      <a:endParaRPr sz="1100"/>
                    </a:p>
                  </a:txBody>
                  <a:tcPr marT="63500" marB="63500" marR="63500" marL="63500"/>
                </a:tc>
              </a:tr>
              <a:tr h="12700">
                <a:tc>
                  <a:txBody>
                    <a:bodyPr/>
                    <a:lstStyle/>
                    <a:p>
                      <a:pPr indent="0" lvl="0" marL="0" rtl="0" algn="l">
                        <a:spcBef>
                          <a:spcPts val="0"/>
                        </a:spcBef>
                        <a:spcAft>
                          <a:spcPts val="0"/>
                        </a:spcAft>
                        <a:buNone/>
                      </a:pPr>
                      <a:r>
                        <a:rPr lang="sv-SE" sz="1100"/>
                        <a:t>product</a:t>
                      </a:r>
                      <a:endParaRPr sz="1100"/>
                    </a:p>
                  </a:txBody>
                  <a:tcPr marT="63500" marB="63500" marR="63500" marL="63500"/>
                </a:tc>
                <a:tc>
                  <a:txBody>
                    <a:bodyPr/>
                    <a:lstStyle/>
                    <a:p>
                      <a:pPr indent="0" lvl="0" marL="0" rtl="0" algn="l">
                        <a:spcBef>
                          <a:spcPts val="0"/>
                        </a:spcBef>
                        <a:spcAft>
                          <a:spcPts val="0"/>
                        </a:spcAft>
                        <a:buNone/>
                      </a:pPr>
                      <a:r>
                        <a:rPr lang="sv-SE" sz="1100"/>
                        <a:t>(3, 6), (6, 6), (3, 8), (6, 8), (3, 11), (11, 11), (11, 13)</a:t>
                      </a:r>
                      <a:endParaRPr sz="1100"/>
                    </a:p>
                  </a:txBody>
                  <a:tcPr marT="63500" marB="63500" marR="63500" marL="63500"/>
                </a:tc>
              </a:tr>
              <a:tr h="12700">
                <a:tc>
                  <a:txBody>
                    <a:bodyPr/>
                    <a:lstStyle/>
                    <a:p>
                      <a:pPr indent="0" lvl="0" marL="0" rtl="0" algn="l">
                        <a:spcBef>
                          <a:spcPts val="0"/>
                        </a:spcBef>
                        <a:spcAft>
                          <a:spcPts val="0"/>
                        </a:spcAft>
                        <a:buNone/>
                      </a:pPr>
                      <a:r>
                        <a:rPr lang="sv-SE" sz="1100"/>
                        <a:t>i</a:t>
                      </a:r>
                      <a:endParaRPr sz="1100"/>
                    </a:p>
                  </a:txBody>
                  <a:tcPr marT="63500" marB="63500" marR="63500" marL="63500"/>
                </a:tc>
                <a:tc>
                  <a:txBody>
                    <a:bodyPr/>
                    <a:lstStyle/>
                    <a:p>
                      <a:pPr indent="0" lvl="0" marL="0" rtl="0" algn="l">
                        <a:spcBef>
                          <a:spcPts val="0"/>
                        </a:spcBef>
                        <a:spcAft>
                          <a:spcPts val="0"/>
                        </a:spcAft>
                        <a:buNone/>
                      </a:pPr>
                      <a:r>
                        <a:rPr lang="sv-SE" sz="1100"/>
                        <a:t>(5, 5), (5, 6), (10, 10), (10, 11)</a:t>
                      </a:r>
                      <a:endParaRPr sz="1100"/>
                    </a:p>
                  </a:txBody>
                  <a:tcPr marT="63500" marB="63500" marR="63500" marL="63500"/>
                </a:tc>
              </a:tr>
            </a:tbl>
          </a:graphicData>
        </a:graphic>
      </p:graphicFrame>
      <p:graphicFrame>
        <p:nvGraphicFramePr>
          <p:cNvPr id="445" name="Google Shape;445;p57"/>
          <p:cNvGraphicFramePr/>
          <p:nvPr/>
        </p:nvGraphicFramePr>
        <p:xfrm>
          <a:off x="4900475" y="2235875"/>
          <a:ext cx="3000000" cy="3000000"/>
        </p:xfrm>
        <a:graphic>
          <a:graphicData uri="http://schemas.openxmlformats.org/drawingml/2006/table">
            <a:tbl>
              <a:tblPr>
                <a:noFill/>
                <a:tableStyleId>{703E604F-9319-4328-9DFF-10A479FE87D8}</a:tableStyleId>
              </a:tblPr>
              <a:tblGrid>
                <a:gridCol w="1474875"/>
                <a:gridCol w="2606250"/>
              </a:tblGrid>
              <a:tr h="12700">
                <a:tc>
                  <a:txBody>
                    <a:bodyPr/>
                    <a:lstStyle/>
                    <a:p>
                      <a:pPr indent="0" lvl="0" marL="0" rtl="0" algn="l">
                        <a:spcBef>
                          <a:spcPts val="0"/>
                        </a:spcBef>
                        <a:spcAft>
                          <a:spcPts val="0"/>
                        </a:spcAft>
                        <a:buNone/>
                      </a:pPr>
                      <a:r>
                        <a:rPr b="1" lang="sv-SE" sz="1000"/>
                        <a:t>Input</a:t>
                      </a:r>
                      <a:endParaRPr b="1" sz="1000"/>
                    </a:p>
                  </a:txBody>
                  <a:tcPr marT="63500" marB="63500" marR="63500" marL="63500"/>
                </a:tc>
                <a:tc>
                  <a:txBody>
                    <a:bodyPr/>
                    <a:lstStyle/>
                    <a:p>
                      <a:pPr indent="0" lvl="0" marL="0" rtl="0" algn="l">
                        <a:spcBef>
                          <a:spcPts val="0"/>
                        </a:spcBef>
                        <a:spcAft>
                          <a:spcPts val="0"/>
                        </a:spcAft>
                        <a:buNone/>
                      </a:pPr>
                      <a:r>
                        <a:rPr b="1" lang="sv-SE" sz="1000"/>
                        <a:t>Additional DU Pairs Covered</a:t>
                      </a:r>
                      <a:endParaRPr b="1" sz="1000"/>
                    </a:p>
                  </a:txBody>
                  <a:tcPr marT="63500" marB="63500" marR="63500" marL="63500"/>
                </a:tc>
              </a:tr>
              <a:tr h="12700">
                <a:tc>
                  <a:txBody>
                    <a:bodyPr/>
                    <a:lstStyle/>
                    <a:p>
                      <a:pPr indent="0" lvl="0" marL="0" rtl="0" algn="l">
                        <a:lnSpc>
                          <a:spcPct val="120000"/>
                        </a:lnSpc>
                        <a:spcBef>
                          <a:spcPts val="0"/>
                        </a:spcBef>
                        <a:spcAft>
                          <a:spcPts val="0"/>
                        </a:spcAft>
                        <a:buNone/>
                      </a:pPr>
                      <a:r>
                        <a:rPr b="1" lang="sv-SE" sz="1100">
                          <a:latin typeface="Consolas"/>
                          <a:ea typeface="Consolas"/>
                          <a:cs typeface="Consolas"/>
                          <a:sym typeface="Consolas"/>
                        </a:rPr>
                        <a:t>[2, 8, 4, 1]</a:t>
                      </a:r>
                      <a:endParaRPr sz="1000"/>
                    </a:p>
                  </a:txBody>
                  <a:tcPr marT="63500" marB="63500" marR="63500" marL="63500"/>
                </a:tc>
                <a:tc>
                  <a:txBody>
                    <a:bodyPr/>
                    <a:lstStyle/>
                    <a:p>
                      <a:pPr indent="0" lvl="0" marL="0" rtl="0" algn="l">
                        <a:spcBef>
                          <a:spcPts val="0"/>
                        </a:spcBef>
                        <a:spcAft>
                          <a:spcPts val="0"/>
                        </a:spcAft>
                        <a:buNone/>
                      </a:pPr>
                      <a:r>
                        <a:rPr lang="sv-SE" sz="1000"/>
                        <a:t>arr: (1, 2), (2, 4), (2, 10), (2, 11), (2, 13)</a:t>
                      </a:r>
                      <a:endParaRPr sz="1000"/>
                    </a:p>
                    <a:p>
                      <a:pPr indent="0" lvl="0" marL="0" rtl="0" algn="l">
                        <a:spcBef>
                          <a:spcPts val="0"/>
                        </a:spcBef>
                        <a:spcAft>
                          <a:spcPts val="0"/>
                        </a:spcAft>
                        <a:buNone/>
                      </a:pPr>
                      <a:r>
                        <a:rPr lang="sv-SE" sz="1000"/>
                        <a:t>product: (3, 11), (11, 11), (11, 13)</a:t>
                      </a:r>
                      <a:endParaRPr sz="1000"/>
                    </a:p>
                    <a:p>
                      <a:pPr indent="0" lvl="0" marL="0" rtl="0" algn="l">
                        <a:spcBef>
                          <a:spcPts val="0"/>
                        </a:spcBef>
                        <a:spcAft>
                          <a:spcPts val="0"/>
                        </a:spcAft>
                        <a:buNone/>
                      </a:pPr>
                      <a:r>
                        <a:rPr lang="sv-SE" sz="1000"/>
                        <a:t>i: (10, 10), (10, 11)</a:t>
                      </a:r>
                      <a:endParaRPr sz="1000"/>
                    </a:p>
                  </a:txBody>
                  <a:tcPr marT="63500" marB="63500" marR="63500" marL="63500"/>
                </a:tc>
              </a:tr>
              <a:tr h="12700">
                <a:tc>
                  <a:txBody>
                    <a:bodyPr/>
                    <a:lstStyle/>
                    <a:p>
                      <a:pPr indent="0" lvl="0" marL="0" rtl="0" algn="l">
                        <a:lnSpc>
                          <a:spcPct val="120000"/>
                        </a:lnSpc>
                        <a:spcBef>
                          <a:spcPts val="0"/>
                        </a:spcBef>
                        <a:spcAft>
                          <a:spcPts val="0"/>
                        </a:spcAft>
                        <a:buNone/>
                      </a:pPr>
                      <a:r>
                        <a:rPr b="1" lang="sv-SE" sz="1100">
                          <a:latin typeface="Consolas"/>
                          <a:ea typeface="Consolas"/>
                          <a:cs typeface="Consolas"/>
                          <a:sym typeface="Consolas"/>
                        </a:rPr>
                        <a:t>[-1, -10, 0, 10]</a:t>
                      </a:r>
                      <a:endParaRPr sz="1000"/>
                    </a:p>
                  </a:txBody>
                  <a:tcPr marT="63500" marB="63500" marR="63500" marL="63500"/>
                </a:tc>
                <a:tc>
                  <a:txBody>
                    <a:bodyPr/>
                    <a:lstStyle/>
                    <a:p>
                      <a:pPr indent="0" lvl="0" marL="0" rtl="0" algn="l">
                        <a:spcBef>
                          <a:spcPts val="0"/>
                        </a:spcBef>
                        <a:spcAft>
                          <a:spcPts val="0"/>
                        </a:spcAft>
                        <a:buNone/>
                      </a:pPr>
                      <a:r>
                        <a:rPr lang="sv-SE" sz="1000"/>
                        <a:t>arr: (2, 5), (2, 6), (2, 8)</a:t>
                      </a:r>
                      <a:br>
                        <a:rPr lang="sv-SE" sz="1000"/>
                      </a:br>
                      <a:r>
                        <a:rPr lang="sv-SE" sz="1000"/>
                        <a:t>product: (3, 6), (6, 6), (6, 8)</a:t>
                      </a:r>
                      <a:br>
                        <a:rPr lang="sv-SE" sz="1000"/>
                      </a:br>
                      <a:r>
                        <a:rPr lang="sv-SE" sz="1000"/>
                        <a:t>i: (5, 5), (5, 6)</a:t>
                      </a:r>
                      <a:endParaRPr sz="1000"/>
                    </a:p>
                  </a:txBody>
                  <a:tcPr marT="63500" marB="63500" marR="63500" marL="63500"/>
                </a:tc>
              </a:tr>
              <a:tr h="12700">
                <a:tc>
                  <a:txBody>
                    <a:bodyPr/>
                    <a:lstStyle/>
                    <a:p>
                      <a:pPr indent="0" lvl="0" marL="0" rtl="0" algn="l">
                        <a:spcBef>
                          <a:spcPts val="0"/>
                        </a:spcBef>
                        <a:spcAft>
                          <a:spcPts val="0"/>
                        </a:spcAft>
                        <a:buNone/>
                      </a:pPr>
                      <a:r>
                        <a:rPr b="1" lang="sv-SE" sz="1100">
                          <a:latin typeface="Consolas"/>
                          <a:ea typeface="Consolas"/>
                          <a:cs typeface="Consolas"/>
                          <a:sym typeface="Consolas"/>
                        </a:rPr>
                        <a:t>[0]</a:t>
                      </a:r>
                      <a:endParaRPr b="1" sz="1100">
                        <a:latin typeface="Consolas"/>
                        <a:ea typeface="Consolas"/>
                        <a:cs typeface="Consolas"/>
                        <a:sym typeface="Consolas"/>
                      </a:endParaRPr>
                    </a:p>
                  </a:txBody>
                  <a:tcPr marT="63500" marB="63500" marR="63500" marL="63500"/>
                </a:tc>
                <a:tc>
                  <a:txBody>
                    <a:bodyPr/>
                    <a:lstStyle/>
                    <a:p>
                      <a:pPr indent="0" lvl="0" marL="0" rtl="0" algn="l">
                        <a:spcBef>
                          <a:spcPts val="0"/>
                        </a:spcBef>
                        <a:spcAft>
                          <a:spcPts val="0"/>
                        </a:spcAft>
                        <a:buNone/>
                      </a:pPr>
                      <a:r>
                        <a:rPr lang="sv-SE" sz="1000"/>
                        <a:t>arr: (3, 8)</a:t>
                      </a:r>
                      <a:endParaRPr sz="1000"/>
                    </a:p>
                  </a:txBody>
                  <a:tcPr marT="63500" marB="63500" marR="63500" marL="63500"/>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5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10</a:t>
            </a:r>
            <a:endParaRPr/>
          </a:p>
        </p:txBody>
      </p:sp>
      <p:sp>
        <p:nvSpPr>
          <p:cNvPr id="451" name="Google Shape;451;p58"/>
          <p:cNvSpPr txBox="1"/>
          <p:nvPr>
            <p:ph idx="1" type="body"/>
          </p:nvPr>
        </p:nvSpPr>
        <p:spPr>
          <a:xfrm>
            <a:off x="321475" y="1282400"/>
            <a:ext cx="44112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400"/>
              <a:t>Consider the following function:</a:t>
            </a:r>
            <a:endParaRPr sz="1400"/>
          </a:p>
          <a:p>
            <a:pPr indent="0" lvl="0" marL="0" rtl="0" algn="l">
              <a:lnSpc>
                <a:spcPct val="115000"/>
              </a:lnSpc>
              <a:spcBef>
                <a:spcPts val="0"/>
              </a:spcBef>
              <a:spcAft>
                <a:spcPts val="0"/>
              </a:spcAft>
              <a:buNone/>
            </a:pPr>
            <a:r>
              <a:rPr b="1" lang="sv-SE" sz="1400"/>
              <a:t>void bSearch(int[] A, int value, int start, int end) {</a:t>
            </a:r>
            <a:endParaRPr b="1" sz="1400"/>
          </a:p>
          <a:p>
            <a:pPr indent="457200" lvl="0" marL="0" rtl="0" algn="l">
              <a:lnSpc>
                <a:spcPct val="115000"/>
              </a:lnSpc>
              <a:spcBef>
                <a:spcPts val="0"/>
              </a:spcBef>
              <a:spcAft>
                <a:spcPts val="0"/>
              </a:spcAft>
              <a:buNone/>
            </a:pPr>
            <a:r>
              <a:rPr b="1" lang="sv-SE" sz="1400"/>
              <a:t>if (end &lt;= start) </a:t>
            </a:r>
            <a:endParaRPr b="1" sz="1400"/>
          </a:p>
          <a:p>
            <a:pPr indent="457200" lvl="0" marL="457200" rtl="0" algn="l">
              <a:lnSpc>
                <a:spcPct val="115000"/>
              </a:lnSpc>
              <a:spcBef>
                <a:spcPts val="0"/>
              </a:spcBef>
              <a:spcAft>
                <a:spcPts val="0"/>
              </a:spcAft>
              <a:buNone/>
            </a:pPr>
            <a:r>
              <a:rPr b="1" lang="sv-SE" sz="1400"/>
              <a:t>return -1;</a:t>
            </a:r>
            <a:endParaRPr b="1" sz="1400"/>
          </a:p>
          <a:p>
            <a:pPr indent="0" lvl="0" marL="457200" rtl="0" algn="l">
              <a:lnSpc>
                <a:spcPct val="115000"/>
              </a:lnSpc>
              <a:spcBef>
                <a:spcPts val="0"/>
              </a:spcBef>
              <a:spcAft>
                <a:spcPts val="0"/>
              </a:spcAft>
              <a:buNone/>
            </a:pPr>
            <a:r>
              <a:rPr b="1" lang="sv-SE" sz="1400"/>
              <a:t>mid = (start + end) / 2;</a:t>
            </a:r>
            <a:endParaRPr b="1" sz="1400"/>
          </a:p>
          <a:p>
            <a:pPr indent="0" lvl="0" marL="457200" rtl="0" algn="l">
              <a:lnSpc>
                <a:spcPct val="115000"/>
              </a:lnSpc>
              <a:spcBef>
                <a:spcPts val="0"/>
              </a:spcBef>
              <a:spcAft>
                <a:spcPts val="0"/>
              </a:spcAft>
              <a:buNone/>
            </a:pPr>
            <a:r>
              <a:rPr b="1" lang="sv-SE" sz="1400"/>
              <a:t>if (A[mid] &gt; value) {</a:t>
            </a:r>
            <a:endParaRPr b="1" sz="1400"/>
          </a:p>
          <a:p>
            <a:pPr indent="457200" lvl="0" marL="457200" rtl="0" algn="l">
              <a:lnSpc>
                <a:spcPct val="115000"/>
              </a:lnSpc>
              <a:spcBef>
                <a:spcPts val="0"/>
              </a:spcBef>
              <a:spcAft>
                <a:spcPts val="0"/>
              </a:spcAft>
              <a:buNone/>
            </a:pPr>
            <a:r>
              <a:rPr b="1" lang="sv-SE" sz="1400"/>
              <a:t>return bSearch(A, value, start, mid);</a:t>
            </a:r>
            <a:endParaRPr b="1" sz="1400"/>
          </a:p>
          <a:p>
            <a:pPr indent="0" lvl="0" marL="457200" rtl="0" algn="l">
              <a:lnSpc>
                <a:spcPct val="115000"/>
              </a:lnSpc>
              <a:spcBef>
                <a:spcPts val="0"/>
              </a:spcBef>
              <a:spcAft>
                <a:spcPts val="0"/>
              </a:spcAft>
              <a:buNone/>
            </a:pPr>
            <a:r>
              <a:rPr b="1" lang="sv-SE" sz="1400"/>
              <a:t>} else if (value &gt; A[mid]) {</a:t>
            </a:r>
            <a:endParaRPr b="1" sz="1400"/>
          </a:p>
          <a:p>
            <a:pPr indent="457200" lvl="0" marL="457200" rtl="0" algn="l">
              <a:lnSpc>
                <a:spcPct val="115000"/>
              </a:lnSpc>
              <a:spcBef>
                <a:spcPts val="0"/>
              </a:spcBef>
              <a:spcAft>
                <a:spcPts val="0"/>
              </a:spcAft>
              <a:buNone/>
            </a:pPr>
            <a:r>
              <a:rPr b="1" lang="sv-SE" sz="1400"/>
              <a:t>return bSearch(A, value, mid + 1, end);</a:t>
            </a:r>
            <a:endParaRPr b="1" sz="1400"/>
          </a:p>
          <a:p>
            <a:pPr indent="0" lvl="0" marL="457200" rtl="0" algn="l">
              <a:lnSpc>
                <a:spcPct val="115000"/>
              </a:lnSpc>
              <a:spcBef>
                <a:spcPts val="0"/>
              </a:spcBef>
              <a:spcAft>
                <a:spcPts val="0"/>
              </a:spcAft>
              <a:buNone/>
            </a:pPr>
            <a:r>
              <a:rPr b="1" lang="sv-SE" sz="1400"/>
              <a:t>} else {</a:t>
            </a:r>
            <a:endParaRPr b="1" sz="1400"/>
          </a:p>
          <a:p>
            <a:pPr indent="457200" lvl="0" marL="457200" rtl="0" algn="l">
              <a:lnSpc>
                <a:spcPct val="115000"/>
              </a:lnSpc>
              <a:spcBef>
                <a:spcPts val="0"/>
              </a:spcBef>
              <a:spcAft>
                <a:spcPts val="0"/>
              </a:spcAft>
              <a:buNone/>
            </a:pPr>
            <a:r>
              <a:rPr b="1" lang="sv-SE" sz="1400"/>
              <a:t>return mid;</a:t>
            </a:r>
            <a:endParaRPr b="1" sz="1400"/>
          </a:p>
          <a:p>
            <a:pPr indent="0" lvl="0" marL="457200" rtl="0" algn="l">
              <a:lnSpc>
                <a:spcPct val="115000"/>
              </a:lnSpc>
              <a:spcBef>
                <a:spcPts val="0"/>
              </a:spcBef>
              <a:spcAft>
                <a:spcPts val="0"/>
              </a:spcAft>
              <a:buNone/>
            </a:pPr>
            <a:r>
              <a:rPr b="1" lang="sv-SE" sz="1400"/>
              <a:t>}</a:t>
            </a:r>
            <a:endParaRPr b="1" sz="1400"/>
          </a:p>
          <a:p>
            <a:pPr indent="0" lvl="0" marL="0" rtl="0" algn="l">
              <a:lnSpc>
                <a:spcPct val="115000"/>
              </a:lnSpc>
              <a:spcBef>
                <a:spcPts val="0"/>
              </a:spcBef>
              <a:spcAft>
                <a:spcPts val="0"/>
              </a:spcAft>
              <a:buNone/>
            </a:pPr>
            <a:r>
              <a:rPr b="1" lang="sv-SE" sz="1400"/>
              <a:t>}</a:t>
            </a:r>
            <a:endParaRPr b="1" sz="1400"/>
          </a:p>
          <a:p>
            <a:pPr indent="0" lvl="0" marL="0" rtl="0" algn="l">
              <a:lnSpc>
                <a:spcPct val="115000"/>
              </a:lnSpc>
              <a:spcBef>
                <a:spcPts val="0"/>
              </a:spcBef>
              <a:spcAft>
                <a:spcPts val="0"/>
              </a:spcAft>
              <a:buNone/>
            </a:pPr>
            <a:r>
              <a:t/>
            </a:r>
            <a:endParaRPr sz="1400"/>
          </a:p>
        </p:txBody>
      </p:sp>
      <p:sp>
        <p:nvSpPr>
          <p:cNvPr id="452" name="Google Shape;452;p5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453" name="Google Shape;453;p58"/>
          <p:cNvSpPr txBox="1"/>
          <p:nvPr>
            <p:ph idx="1" type="body"/>
          </p:nvPr>
        </p:nvSpPr>
        <p:spPr>
          <a:xfrm>
            <a:off x="4823850" y="1200150"/>
            <a:ext cx="3862800" cy="37257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AutoNum type="arabicPeriod"/>
            </a:pPr>
            <a:r>
              <a:rPr lang="sv-SE" sz="2400">
                <a:solidFill>
                  <a:schemeClr val="dk1"/>
                </a:solidFill>
              </a:rPr>
              <a:t>Create an equivalent mutant.</a:t>
            </a:r>
            <a:endParaRPr sz="2400">
              <a:solidFill>
                <a:schemeClr val="dk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5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10</a:t>
            </a:r>
            <a:endParaRPr/>
          </a:p>
        </p:txBody>
      </p:sp>
      <p:sp>
        <p:nvSpPr>
          <p:cNvPr id="459" name="Google Shape;459;p59"/>
          <p:cNvSpPr txBox="1"/>
          <p:nvPr>
            <p:ph idx="1" type="body"/>
          </p:nvPr>
        </p:nvSpPr>
        <p:spPr>
          <a:xfrm>
            <a:off x="229625" y="1282400"/>
            <a:ext cx="45555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400"/>
              <a:t>Consider the following function:</a:t>
            </a:r>
            <a:endParaRPr sz="1400"/>
          </a:p>
          <a:p>
            <a:pPr indent="0" lvl="0" marL="0" rtl="0" algn="l">
              <a:lnSpc>
                <a:spcPct val="115000"/>
              </a:lnSpc>
              <a:spcBef>
                <a:spcPts val="0"/>
              </a:spcBef>
              <a:spcAft>
                <a:spcPts val="0"/>
              </a:spcAft>
              <a:buNone/>
            </a:pPr>
            <a:r>
              <a:rPr b="1" lang="sv-SE" sz="1400"/>
              <a:t>void bSearch(int[] A, int value, int start, int end) {</a:t>
            </a:r>
            <a:endParaRPr b="1" sz="1400"/>
          </a:p>
          <a:p>
            <a:pPr indent="457200" lvl="0" marL="0" rtl="0" algn="l">
              <a:lnSpc>
                <a:spcPct val="115000"/>
              </a:lnSpc>
              <a:spcBef>
                <a:spcPts val="0"/>
              </a:spcBef>
              <a:spcAft>
                <a:spcPts val="0"/>
              </a:spcAft>
              <a:buNone/>
            </a:pPr>
            <a:r>
              <a:rPr b="1" lang="sv-SE" sz="1400"/>
              <a:t>if (end &lt;= start) </a:t>
            </a:r>
            <a:endParaRPr b="1" sz="1400"/>
          </a:p>
          <a:p>
            <a:pPr indent="457200" lvl="0" marL="457200" rtl="0" algn="l">
              <a:lnSpc>
                <a:spcPct val="115000"/>
              </a:lnSpc>
              <a:spcBef>
                <a:spcPts val="0"/>
              </a:spcBef>
              <a:spcAft>
                <a:spcPts val="0"/>
              </a:spcAft>
              <a:buNone/>
            </a:pPr>
            <a:r>
              <a:rPr b="1" lang="sv-SE" sz="1400"/>
              <a:t>return -1;</a:t>
            </a:r>
            <a:endParaRPr b="1" sz="1400"/>
          </a:p>
          <a:p>
            <a:pPr indent="0" lvl="0" marL="457200" rtl="0" algn="l">
              <a:lnSpc>
                <a:spcPct val="115000"/>
              </a:lnSpc>
              <a:spcBef>
                <a:spcPts val="0"/>
              </a:spcBef>
              <a:spcAft>
                <a:spcPts val="0"/>
              </a:spcAft>
              <a:buNone/>
            </a:pPr>
            <a:r>
              <a:rPr b="1" lang="sv-SE" sz="1400"/>
              <a:t>mid = (start + end) / 2;</a:t>
            </a:r>
            <a:endParaRPr b="1" sz="1400"/>
          </a:p>
          <a:p>
            <a:pPr indent="0" lvl="0" marL="457200" rtl="0" algn="l">
              <a:lnSpc>
                <a:spcPct val="115000"/>
              </a:lnSpc>
              <a:spcBef>
                <a:spcPts val="0"/>
              </a:spcBef>
              <a:spcAft>
                <a:spcPts val="0"/>
              </a:spcAft>
              <a:buNone/>
            </a:pPr>
            <a:r>
              <a:rPr b="1" lang="sv-SE" sz="1400"/>
              <a:t>if (A[mid] &gt; value) {</a:t>
            </a:r>
            <a:endParaRPr b="1" sz="1400"/>
          </a:p>
          <a:p>
            <a:pPr indent="457200" lvl="0" marL="457200" rtl="0" algn="l">
              <a:lnSpc>
                <a:spcPct val="115000"/>
              </a:lnSpc>
              <a:spcBef>
                <a:spcPts val="0"/>
              </a:spcBef>
              <a:spcAft>
                <a:spcPts val="0"/>
              </a:spcAft>
              <a:buNone/>
            </a:pPr>
            <a:r>
              <a:rPr b="1" lang="sv-SE" sz="1400"/>
              <a:t>return bSearch(A, value, start, mid);</a:t>
            </a:r>
            <a:endParaRPr b="1" sz="1400"/>
          </a:p>
          <a:p>
            <a:pPr indent="0" lvl="0" marL="457200" rtl="0" algn="l">
              <a:lnSpc>
                <a:spcPct val="115000"/>
              </a:lnSpc>
              <a:spcBef>
                <a:spcPts val="0"/>
              </a:spcBef>
              <a:spcAft>
                <a:spcPts val="0"/>
              </a:spcAft>
              <a:buNone/>
            </a:pPr>
            <a:r>
              <a:rPr b="1" lang="sv-SE" sz="1400"/>
              <a:t>} else if (value &gt; A[mid]) {</a:t>
            </a:r>
            <a:endParaRPr b="1" sz="1400"/>
          </a:p>
          <a:p>
            <a:pPr indent="457200" lvl="0" marL="457200" rtl="0" algn="l">
              <a:lnSpc>
                <a:spcPct val="115000"/>
              </a:lnSpc>
              <a:spcBef>
                <a:spcPts val="0"/>
              </a:spcBef>
              <a:spcAft>
                <a:spcPts val="0"/>
              </a:spcAft>
              <a:buNone/>
            </a:pPr>
            <a:r>
              <a:rPr b="1" lang="sv-SE" sz="1400"/>
              <a:t>return bSearch(A, value, mid + 1, end);</a:t>
            </a:r>
            <a:endParaRPr b="1" sz="1400"/>
          </a:p>
          <a:p>
            <a:pPr indent="0" lvl="0" marL="457200" rtl="0" algn="l">
              <a:lnSpc>
                <a:spcPct val="115000"/>
              </a:lnSpc>
              <a:spcBef>
                <a:spcPts val="0"/>
              </a:spcBef>
              <a:spcAft>
                <a:spcPts val="0"/>
              </a:spcAft>
              <a:buNone/>
            </a:pPr>
            <a:r>
              <a:rPr b="1" lang="sv-SE" sz="1400"/>
              <a:t>} else {</a:t>
            </a:r>
            <a:endParaRPr b="1" sz="1400"/>
          </a:p>
          <a:p>
            <a:pPr indent="457200" lvl="0" marL="457200" rtl="0" algn="l">
              <a:lnSpc>
                <a:spcPct val="115000"/>
              </a:lnSpc>
              <a:spcBef>
                <a:spcPts val="0"/>
              </a:spcBef>
              <a:spcAft>
                <a:spcPts val="0"/>
              </a:spcAft>
              <a:buNone/>
            </a:pPr>
            <a:r>
              <a:rPr b="1" lang="sv-SE" sz="1400"/>
              <a:t>return mid;</a:t>
            </a:r>
            <a:endParaRPr b="1" sz="1400"/>
          </a:p>
          <a:p>
            <a:pPr indent="0" lvl="0" marL="457200" rtl="0" algn="l">
              <a:lnSpc>
                <a:spcPct val="115000"/>
              </a:lnSpc>
              <a:spcBef>
                <a:spcPts val="0"/>
              </a:spcBef>
              <a:spcAft>
                <a:spcPts val="0"/>
              </a:spcAft>
              <a:buNone/>
            </a:pPr>
            <a:r>
              <a:rPr b="1" lang="sv-SE" sz="1400"/>
              <a:t>}</a:t>
            </a:r>
            <a:endParaRPr b="1" sz="1400"/>
          </a:p>
          <a:p>
            <a:pPr indent="0" lvl="0" marL="0" rtl="0" algn="l">
              <a:lnSpc>
                <a:spcPct val="115000"/>
              </a:lnSpc>
              <a:spcBef>
                <a:spcPts val="0"/>
              </a:spcBef>
              <a:spcAft>
                <a:spcPts val="0"/>
              </a:spcAft>
              <a:buNone/>
            </a:pPr>
            <a:r>
              <a:rPr b="1" lang="sv-SE" sz="1400"/>
              <a:t>}</a:t>
            </a:r>
            <a:endParaRPr b="1" sz="1400"/>
          </a:p>
          <a:p>
            <a:pPr indent="0" lvl="0" marL="0" rtl="0" algn="l">
              <a:lnSpc>
                <a:spcPct val="115000"/>
              </a:lnSpc>
              <a:spcBef>
                <a:spcPts val="0"/>
              </a:spcBef>
              <a:spcAft>
                <a:spcPts val="0"/>
              </a:spcAft>
              <a:buNone/>
            </a:pPr>
            <a:r>
              <a:t/>
            </a:r>
            <a:endParaRPr sz="1400"/>
          </a:p>
        </p:txBody>
      </p:sp>
      <p:sp>
        <p:nvSpPr>
          <p:cNvPr id="460" name="Google Shape;460;p5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461" name="Google Shape;461;p59"/>
          <p:cNvSpPr txBox="1"/>
          <p:nvPr>
            <p:ph idx="1" type="body"/>
          </p:nvPr>
        </p:nvSpPr>
        <p:spPr>
          <a:xfrm>
            <a:off x="4823850" y="945175"/>
            <a:ext cx="3862800" cy="39807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AutoNum type="arabicPeriod"/>
            </a:pPr>
            <a:r>
              <a:rPr lang="sv-SE" sz="2400">
                <a:solidFill>
                  <a:schemeClr val="dk1"/>
                </a:solidFill>
              </a:rPr>
              <a:t>Create an equivalent mutant.</a:t>
            </a:r>
            <a:endParaRPr sz="2400">
              <a:solidFill>
                <a:schemeClr val="dk1"/>
              </a:solidFill>
            </a:endParaRPr>
          </a:p>
          <a:p>
            <a:pPr indent="0" lvl="0" marL="457200" rtl="0" algn="l">
              <a:spcBef>
                <a:spcPts val="0"/>
              </a:spcBef>
              <a:spcAft>
                <a:spcPts val="0"/>
              </a:spcAft>
              <a:buNone/>
            </a:pPr>
            <a:r>
              <a:t/>
            </a:r>
            <a:endParaRPr sz="2400">
              <a:solidFill>
                <a:schemeClr val="dk1"/>
              </a:solidFill>
            </a:endParaRPr>
          </a:p>
          <a:p>
            <a:pPr indent="0" lvl="0" marL="457200" rtl="0" algn="l">
              <a:lnSpc>
                <a:spcPct val="115000"/>
              </a:lnSpc>
              <a:spcBef>
                <a:spcPts val="0"/>
              </a:spcBef>
              <a:spcAft>
                <a:spcPts val="0"/>
              </a:spcAft>
              <a:buNone/>
            </a:pPr>
            <a:r>
              <a:rPr b="1" lang="sv-SE" sz="1800"/>
              <a:t>} else if (value &gt; A[mid]) {</a:t>
            </a:r>
            <a:endParaRPr b="1" sz="1800"/>
          </a:p>
          <a:p>
            <a:pPr indent="457200" lvl="0" marL="457200" rtl="0" algn="l">
              <a:lnSpc>
                <a:spcPct val="115000"/>
              </a:lnSpc>
              <a:spcBef>
                <a:spcPts val="0"/>
              </a:spcBef>
              <a:spcAft>
                <a:spcPts val="0"/>
              </a:spcAft>
              <a:buNone/>
            </a:pPr>
            <a:r>
              <a:rPr b="1" lang="sv-SE" sz="1800"/>
              <a:t>return bSearch(A, value, mid+1, end);</a:t>
            </a:r>
            <a:endParaRPr b="1" sz="1800"/>
          </a:p>
          <a:p>
            <a:pPr indent="0" lvl="0" marL="457200" rtl="0" algn="l">
              <a:lnSpc>
                <a:spcPct val="115000"/>
              </a:lnSpc>
              <a:spcBef>
                <a:spcPts val="0"/>
              </a:spcBef>
              <a:spcAft>
                <a:spcPts val="0"/>
              </a:spcAft>
              <a:buNone/>
            </a:pPr>
            <a:r>
              <a:rPr b="1" lang="sv-SE" sz="1800"/>
              <a:t>} else {</a:t>
            </a:r>
            <a:endParaRPr b="1" sz="1800"/>
          </a:p>
          <a:p>
            <a:pPr indent="0" lvl="0" marL="457200" rtl="0" algn="l">
              <a:lnSpc>
                <a:spcPct val="115000"/>
              </a:lnSpc>
              <a:spcBef>
                <a:spcPts val="0"/>
              </a:spcBef>
              <a:spcAft>
                <a:spcPts val="0"/>
              </a:spcAft>
              <a:buNone/>
            </a:pPr>
            <a:r>
              <a:rPr b="1" lang="sv-SE" sz="1800">
                <a:solidFill>
                  <a:srgbClr val="FF0000"/>
                </a:solidFill>
              </a:rPr>
              <a:t>}</a:t>
            </a:r>
            <a:endParaRPr b="1" sz="1800">
              <a:solidFill>
                <a:srgbClr val="FF0000"/>
              </a:solidFill>
            </a:endParaRPr>
          </a:p>
          <a:p>
            <a:pPr indent="0" lvl="0" marL="457200" rtl="0" algn="l">
              <a:lnSpc>
                <a:spcPct val="115000"/>
              </a:lnSpc>
              <a:spcBef>
                <a:spcPts val="0"/>
              </a:spcBef>
              <a:spcAft>
                <a:spcPts val="0"/>
              </a:spcAft>
              <a:buNone/>
            </a:pPr>
            <a:r>
              <a:rPr b="1" lang="sv-SE" sz="1800">
                <a:solidFill>
                  <a:srgbClr val="FF0000"/>
                </a:solidFill>
              </a:rPr>
              <a:t>return mid;</a:t>
            </a:r>
            <a:endParaRPr b="1" sz="1800">
              <a:solidFill>
                <a:srgbClr val="FF0000"/>
              </a:solidFill>
            </a:endParaRPr>
          </a:p>
          <a:p>
            <a:pPr indent="0" lvl="0" marL="0" rtl="0" algn="l">
              <a:lnSpc>
                <a:spcPct val="115000"/>
              </a:lnSpc>
              <a:spcBef>
                <a:spcPts val="0"/>
              </a:spcBef>
              <a:spcAft>
                <a:spcPts val="0"/>
              </a:spcAft>
              <a:buNone/>
            </a:pPr>
            <a:r>
              <a:rPr b="1" lang="sv-SE" sz="1800"/>
              <a:t>}</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b="1" lang="sv-SE" sz="1800"/>
              <a:t>SES - End Block Shift </a:t>
            </a:r>
            <a:endParaRPr sz="1800"/>
          </a:p>
          <a:p>
            <a:pPr indent="0" lvl="0" marL="0" rtl="0" algn="l">
              <a:spcBef>
                <a:spcPts val="0"/>
              </a:spcBef>
              <a:spcAft>
                <a:spcPts val="0"/>
              </a:spcAft>
              <a:buNone/>
            </a:pPr>
            <a:r>
              <a:t/>
            </a:r>
            <a:endParaRPr sz="2400">
              <a:solidFill>
                <a:schemeClr val="dk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6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10</a:t>
            </a:r>
            <a:endParaRPr/>
          </a:p>
        </p:txBody>
      </p:sp>
      <p:sp>
        <p:nvSpPr>
          <p:cNvPr id="467" name="Google Shape;467;p60"/>
          <p:cNvSpPr txBox="1"/>
          <p:nvPr>
            <p:ph idx="1" type="body"/>
          </p:nvPr>
        </p:nvSpPr>
        <p:spPr>
          <a:xfrm>
            <a:off x="262425" y="1282400"/>
            <a:ext cx="45225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400"/>
              <a:t>Consider the following function:</a:t>
            </a:r>
            <a:endParaRPr sz="1400"/>
          </a:p>
          <a:p>
            <a:pPr indent="0" lvl="0" marL="0" rtl="0" algn="l">
              <a:lnSpc>
                <a:spcPct val="115000"/>
              </a:lnSpc>
              <a:spcBef>
                <a:spcPts val="0"/>
              </a:spcBef>
              <a:spcAft>
                <a:spcPts val="0"/>
              </a:spcAft>
              <a:buNone/>
            </a:pPr>
            <a:r>
              <a:rPr b="1" lang="sv-SE" sz="1400"/>
              <a:t>void bSearch(int[] A, int value, int start, int end) {</a:t>
            </a:r>
            <a:endParaRPr b="1" sz="1400"/>
          </a:p>
          <a:p>
            <a:pPr indent="457200" lvl="0" marL="0" rtl="0" algn="l">
              <a:lnSpc>
                <a:spcPct val="115000"/>
              </a:lnSpc>
              <a:spcBef>
                <a:spcPts val="0"/>
              </a:spcBef>
              <a:spcAft>
                <a:spcPts val="0"/>
              </a:spcAft>
              <a:buNone/>
            </a:pPr>
            <a:r>
              <a:rPr b="1" lang="sv-SE" sz="1400"/>
              <a:t>if (end &lt;= start) </a:t>
            </a:r>
            <a:endParaRPr b="1" sz="1400"/>
          </a:p>
          <a:p>
            <a:pPr indent="457200" lvl="0" marL="457200" rtl="0" algn="l">
              <a:lnSpc>
                <a:spcPct val="115000"/>
              </a:lnSpc>
              <a:spcBef>
                <a:spcPts val="0"/>
              </a:spcBef>
              <a:spcAft>
                <a:spcPts val="0"/>
              </a:spcAft>
              <a:buNone/>
            </a:pPr>
            <a:r>
              <a:rPr b="1" lang="sv-SE" sz="1400"/>
              <a:t>return -1;</a:t>
            </a:r>
            <a:endParaRPr b="1" sz="1400"/>
          </a:p>
          <a:p>
            <a:pPr indent="0" lvl="0" marL="457200" rtl="0" algn="l">
              <a:lnSpc>
                <a:spcPct val="115000"/>
              </a:lnSpc>
              <a:spcBef>
                <a:spcPts val="0"/>
              </a:spcBef>
              <a:spcAft>
                <a:spcPts val="0"/>
              </a:spcAft>
              <a:buNone/>
            </a:pPr>
            <a:r>
              <a:rPr b="1" lang="sv-SE" sz="1400"/>
              <a:t>mid = (start + end) / 2;</a:t>
            </a:r>
            <a:endParaRPr b="1" sz="1400"/>
          </a:p>
          <a:p>
            <a:pPr indent="0" lvl="0" marL="457200" rtl="0" algn="l">
              <a:lnSpc>
                <a:spcPct val="115000"/>
              </a:lnSpc>
              <a:spcBef>
                <a:spcPts val="0"/>
              </a:spcBef>
              <a:spcAft>
                <a:spcPts val="0"/>
              </a:spcAft>
              <a:buNone/>
            </a:pPr>
            <a:r>
              <a:rPr b="1" lang="sv-SE" sz="1400"/>
              <a:t>if (A[mid] &gt; value) {</a:t>
            </a:r>
            <a:endParaRPr b="1" sz="1400"/>
          </a:p>
          <a:p>
            <a:pPr indent="457200" lvl="0" marL="457200" rtl="0" algn="l">
              <a:lnSpc>
                <a:spcPct val="115000"/>
              </a:lnSpc>
              <a:spcBef>
                <a:spcPts val="0"/>
              </a:spcBef>
              <a:spcAft>
                <a:spcPts val="0"/>
              </a:spcAft>
              <a:buNone/>
            </a:pPr>
            <a:r>
              <a:rPr b="1" lang="sv-SE" sz="1400"/>
              <a:t>return bSearch(A, value, start, mid);</a:t>
            </a:r>
            <a:endParaRPr b="1" sz="1400"/>
          </a:p>
          <a:p>
            <a:pPr indent="0" lvl="0" marL="457200" rtl="0" algn="l">
              <a:lnSpc>
                <a:spcPct val="115000"/>
              </a:lnSpc>
              <a:spcBef>
                <a:spcPts val="0"/>
              </a:spcBef>
              <a:spcAft>
                <a:spcPts val="0"/>
              </a:spcAft>
              <a:buNone/>
            </a:pPr>
            <a:r>
              <a:rPr b="1" lang="sv-SE" sz="1400"/>
              <a:t>} else if (value &gt; A[mid]) {</a:t>
            </a:r>
            <a:endParaRPr b="1" sz="1400"/>
          </a:p>
          <a:p>
            <a:pPr indent="457200" lvl="0" marL="457200" rtl="0" algn="l">
              <a:lnSpc>
                <a:spcPct val="115000"/>
              </a:lnSpc>
              <a:spcBef>
                <a:spcPts val="0"/>
              </a:spcBef>
              <a:spcAft>
                <a:spcPts val="0"/>
              </a:spcAft>
              <a:buNone/>
            </a:pPr>
            <a:r>
              <a:rPr b="1" lang="sv-SE" sz="1400"/>
              <a:t>return bSearch(A, value, mid + 1, end);</a:t>
            </a:r>
            <a:endParaRPr b="1" sz="1400"/>
          </a:p>
          <a:p>
            <a:pPr indent="0" lvl="0" marL="457200" rtl="0" algn="l">
              <a:lnSpc>
                <a:spcPct val="115000"/>
              </a:lnSpc>
              <a:spcBef>
                <a:spcPts val="0"/>
              </a:spcBef>
              <a:spcAft>
                <a:spcPts val="0"/>
              </a:spcAft>
              <a:buNone/>
            </a:pPr>
            <a:r>
              <a:rPr b="1" lang="sv-SE" sz="1400"/>
              <a:t>} else {</a:t>
            </a:r>
            <a:endParaRPr b="1" sz="1400"/>
          </a:p>
          <a:p>
            <a:pPr indent="457200" lvl="0" marL="457200" rtl="0" algn="l">
              <a:lnSpc>
                <a:spcPct val="115000"/>
              </a:lnSpc>
              <a:spcBef>
                <a:spcPts val="0"/>
              </a:spcBef>
              <a:spcAft>
                <a:spcPts val="0"/>
              </a:spcAft>
              <a:buNone/>
            </a:pPr>
            <a:r>
              <a:rPr b="1" lang="sv-SE" sz="1400"/>
              <a:t>return mid;</a:t>
            </a:r>
            <a:endParaRPr b="1" sz="1400"/>
          </a:p>
          <a:p>
            <a:pPr indent="0" lvl="0" marL="457200" rtl="0" algn="l">
              <a:lnSpc>
                <a:spcPct val="115000"/>
              </a:lnSpc>
              <a:spcBef>
                <a:spcPts val="0"/>
              </a:spcBef>
              <a:spcAft>
                <a:spcPts val="0"/>
              </a:spcAft>
              <a:buNone/>
            </a:pPr>
            <a:r>
              <a:rPr b="1" lang="sv-SE" sz="1400"/>
              <a:t>}</a:t>
            </a:r>
            <a:endParaRPr b="1" sz="1400"/>
          </a:p>
          <a:p>
            <a:pPr indent="0" lvl="0" marL="0" rtl="0" algn="l">
              <a:lnSpc>
                <a:spcPct val="115000"/>
              </a:lnSpc>
              <a:spcBef>
                <a:spcPts val="0"/>
              </a:spcBef>
              <a:spcAft>
                <a:spcPts val="0"/>
              </a:spcAft>
              <a:buNone/>
            </a:pPr>
            <a:r>
              <a:rPr b="1" lang="sv-SE" sz="1400"/>
              <a:t>}</a:t>
            </a:r>
            <a:endParaRPr b="1" sz="1400"/>
          </a:p>
          <a:p>
            <a:pPr indent="0" lvl="0" marL="0" rtl="0" algn="l">
              <a:lnSpc>
                <a:spcPct val="115000"/>
              </a:lnSpc>
              <a:spcBef>
                <a:spcPts val="0"/>
              </a:spcBef>
              <a:spcAft>
                <a:spcPts val="0"/>
              </a:spcAft>
              <a:buNone/>
            </a:pPr>
            <a:r>
              <a:t/>
            </a:r>
            <a:endParaRPr sz="1400"/>
          </a:p>
        </p:txBody>
      </p:sp>
      <p:sp>
        <p:nvSpPr>
          <p:cNvPr id="468" name="Google Shape;468;p6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469" name="Google Shape;469;p60"/>
          <p:cNvSpPr txBox="1"/>
          <p:nvPr>
            <p:ph idx="1" type="body"/>
          </p:nvPr>
        </p:nvSpPr>
        <p:spPr>
          <a:xfrm>
            <a:off x="4823850" y="1200150"/>
            <a:ext cx="3862800" cy="37257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AutoNum type="arabicPeriod" startAt="2"/>
            </a:pPr>
            <a:r>
              <a:rPr lang="sv-SE" sz="2400">
                <a:solidFill>
                  <a:schemeClr val="dk1"/>
                </a:solidFill>
              </a:rPr>
              <a:t>Create an invalid mutant.</a:t>
            </a:r>
            <a:endParaRPr sz="2400">
              <a:solidFill>
                <a:schemeClr val="dk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6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10</a:t>
            </a:r>
            <a:endParaRPr/>
          </a:p>
        </p:txBody>
      </p:sp>
      <p:sp>
        <p:nvSpPr>
          <p:cNvPr id="475" name="Google Shape;475;p61"/>
          <p:cNvSpPr txBox="1"/>
          <p:nvPr>
            <p:ph idx="1" type="body"/>
          </p:nvPr>
        </p:nvSpPr>
        <p:spPr>
          <a:xfrm>
            <a:off x="354275" y="1282400"/>
            <a:ext cx="44307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400"/>
              <a:t>Consider the following function:</a:t>
            </a:r>
            <a:endParaRPr sz="1400"/>
          </a:p>
          <a:p>
            <a:pPr indent="0" lvl="0" marL="0" rtl="0" algn="l">
              <a:lnSpc>
                <a:spcPct val="115000"/>
              </a:lnSpc>
              <a:spcBef>
                <a:spcPts val="0"/>
              </a:spcBef>
              <a:spcAft>
                <a:spcPts val="0"/>
              </a:spcAft>
              <a:buNone/>
            </a:pPr>
            <a:r>
              <a:rPr b="1" lang="sv-SE" sz="1400"/>
              <a:t>void bSearch(int[] A, int value, int start, int end) {</a:t>
            </a:r>
            <a:endParaRPr b="1" sz="1400"/>
          </a:p>
          <a:p>
            <a:pPr indent="457200" lvl="0" marL="0" rtl="0" algn="l">
              <a:lnSpc>
                <a:spcPct val="115000"/>
              </a:lnSpc>
              <a:spcBef>
                <a:spcPts val="0"/>
              </a:spcBef>
              <a:spcAft>
                <a:spcPts val="0"/>
              </a:spcAft>
              <a:buNone/>
            </a:pPr>
            <a:r>
              <a:rPr b="1" lang="sv-SE" sz="1400"/>
              <a:t>if (end &lt;= start) </a:t>
            </a:r>
            <a:endParaRPr b="1" sz="1400"/>
          </a:p>
          <a:p>
            <a:pPr indent="457200" lvl="0" marL="457200" rtl="0" algn="l">
              <a:lnSpc>
                <a:spcPct val="115000"/>
              </a:lnSpc>
              <a:spcBef>
                <a:spcPts val="0"/>
              </a:spcBef>
              <a:spcAft>
                <a:spcPts val="0"/>
              </a:spcAft>
              <a:buNone/>
            </a:pPr>
            <a:r>
              <a:rPr b="1" lang="sv-SE" sz="1400"/>
              <a:t>return -1;</a:t>
            </a:r>
            <a:endParaRPr b="1" sz="1400"/>
          </a:p>
          <a:p>
            <a:pPr indent="0" lvl="0" marL="457200" rtl="0" algn="l">
              <a:lnSpc>
                <a:spcPct val="115000"/>
              </a:lnSpc>
              <a:spcBef>
                <a:spcPts val="0"/>
              </a:spcBef>
              <a:spcAft>
                <a:spcPts val="0"/>
              </a:spcAft>
              <a:buNone/>
            </a:pPr>
            <a:r>
              <a:rPr b="1" lang="sv-SE" sz="1400"/>
              <a:t>mid = (start + end) / 2;</a:t>
            </a:r>
            <a:endParaRPr b="1" sz="1400"/>
          </a:p>
          <a:p>
            <a:pPr indent="0" lvl="0" marL="457200" rtl="0" algn="l">
              <a:lnSpc>
                <a:spcPct val="115000"/>
              </a:lnSpc>
              <a:spcBef>
                <a:spcPts val="0"/>
              </a:spcBef>
              <a:spcAft>
                <a:spcPts val="0"/>
              </a:spcAft>
              <a:buNone/>
            </a:pPr>
            <a:r>
              <a:rPr b="1" lang="sv-SE" sz="1400"/>
              <a:t>if (A[mid] &gt; value) {</a:t>
            </a:r>
            <a:endParaRPr b="1" sz="1400"/>
          </a:p>
          <a:p>
            <a:pPr indent="457200" lvl="0" marL="457200" rtl="0" algn="l">
              <a:lnSpc>
                <a:spcPct val="115000"/>
              </a:lnSpc>
              <a:spcBef>
                <a:spcPts val="0"/>
              </a:spcBef>
              <a:spcAft>
                <a:spcPts val="0"/>
              </a:spcAft>
              <a:buNone/>
            </a:pPr>
            <a:r>
              <a:rPr b="1" lang="sv-SE" sz="1400"/>
              <a:t>return bSearch(A, value, start, mid);</a:t>
            </a:r>
            <a:endParaRPr b="1" sz="1400"/>
          </a:p>
          <a:p>
            <a:pPr indent="0" lvl="0" marL="457200" rtl="0" algn="l">
              <a:lnSpc>
                <a:spcPct val="115000"/>
              </a:lnSpc>
              <a:spcBef>
                <a:spcPts val="0"/>
              </a:spcBef>
              <a:spcAft>
                <a:spcPts val="0"/>
              </a:spcAft>
              <a:buNone/>
            </a:pPr>
            <a:r>
              <a:rPr b="1" lang="sv-SE" sz="1400"/>
              <a:t>} else if (value &gt; A[mid]) {</a:t>
            </a:r>
            <a:endParaRPr b="1" sz="1400"/>
          </a:p>
          <a:p>
            <a:pPr indent="457200" lvl="0" marL="457200" rtl="0" algn="l">
              <a:lnSpc>
                <a:spcPct val="115000"/>
              </a:lnSpc>
              <a:spcBef>
                <a:spcPts val="0"/>
              </a:spcBef>
              <a:spcAft>
                <a:spcPts val="0"/>
              </a:spcAft>
              <a:buNone/>
            </a:pPr>
            <a:r>
              <a:rPr b="1" lang="sv-SE" sz="1400"/>
              <a:t>return bSearch(A, value, mid + 1, end);</a:t>
            </a:r>
            <a:endParaRPr b="1" sz="1400"/>
          </a:p>
          <a:p>
            <a:pPr indent="0" lvl="0" marL="457200" rtl="0" algn="l">
              <a:lnSpc>
                <a:spcPct val="115000"/>
              </a:lnSpc>
              <a:spcBef>
                <a:spcPts val="0"/>
              </a:spcBef>
              <a:spcAft>
                <a:spcPts val="0"/>
              </a:spcAft>
              <a:buNone/>
            </a:pPr>
            <a:r>
              <a:rPr b="1" lang="sv-SE" sz="1400"/>
              <a:t>} else {</a:t>
            </a:r>
            <a:endParaRPr b="1" sz="1400"/>
          </a:p>
          <a:p>
            <a:pPr indent="457200" lvl="0" marL="457200" rtl="0" algn="l">
              <a:lnSpc>
                <a:spcPct val="115000"/>
              </a:lnSpc>
              <a:spcBef>
                <a:spcPts val="0"/>
              </a:spcBef>
              <a:spcAft>
                <a:spcPts val="0"/>
              </a:spcAft>
              <a:buNone/>
            </a:pPr>
            <a:r>
              <a:rPr b="1" lang="sv-SE" sz="1400"/>
              <a:t>return mid;</a:t>
            </a:r>
            <a:endParaRPr b="1" sz="1400"/>
          </a:p>
          <a:p>
            <a:pPr indent="0" lvl="0" marL="457200" rtl="0" algn="l">
              <a:lnSpc>
                <a:spcPct val="115000"/>
              </a:lnSpc>
              <a:spcBef>
                <a:spcPts val="0"/>
              </a:spcBef>
              <a:spcAft>
                <a:spcPts val="0"/>
              </a:spcAft>
              <a:buNone/>
            </a:pPr>
            <a:r>
              <a:rPr b="1" lang="sv-SE" sz="1400"/>
              <a:t>}</a:t>
            </a:r>
            <a:endParaRPr b="1" sz="1400"/>
          </a:p>
          <a:p>
            <a:pPr indent="0" lvl="0" marL="0" rtl="0" algn="l">
              <a:lnSpc>
                <a:spcPct val="115000"/>
              </a:lnSpc>
              <a:spcBef>
                <a:spcPts val="0"/>
              </a:spcBef>
              <a:spcAft>
                <a:spcPts val="0"/>
              </a:spcAft>
              <a:buNone/>
            </a:pPr>
            <a:r>
              <a:rPr b="1" lang="sv-SE" sz="1400"/>
              <a:t>}</a:t>
            </a:r>
            <a:endParaRPr b="1" sz="1400"/>
          </a:p>
          <a:p>
            <a:pPr indent="0" lvl="0" marL="0" rtl="0" algn="l">
              <a:lnSpc>
                <a:spcPct val="115000"/>
              </a:lnSpc>
              <a:spcBef>
                <a:spcPts val="0"/>
              </a:spcBef>
              <a:spcAft>
                <a:spcPts val="0"/>
              </a:spcAft>
              <a:buNone/>
            </a:pPr>
            <a:r>
              <a:t/>
            </a:r>
            <a:endParaRPr sz="1400"/>
          </a:p>
        </p:txBody>
      </p:sp>
      <p:sp>
        <p:nvSpPr>
          <p:cNvPr id="476" name="Google Shape;476;p6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477" name="Google Shape;477;p61"/>
          <p:cNvSpPr txBox="1"/>
          <p:nvPr>
            <p:ph idx="1" type="body"/>
          </p:nvPr>
        </p:nvSpPr>
        <p:spPr>
          <a:xfrm>
            <a:off x="4823850" y="1200150"/>
            <a:ext cx="4229700" cy="37257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AutoNum type="arabicPeriod" startAt="2"/>
            </a:pPr>
            <a:r>
              <a:rPr lang="sv-SE" sz="2400">
                <a:solidFill>
                  <a:schemeClr val="dk1"/>
                </a:solidFill>
              </a:rPr>
              <a:t>Create an invalid mutant.</a:t>
            </a:r>
            <a:endParaRPr sz="2400">
              <a:solidFill>
                <a:schemeClr val="dk1"/>
              </a:solidFill>
            </a:endParaRPr>
          </a:p>
          <a:p>
            <a:pPr indent="0" lvl="0" marL="457200" rtl="0" algn="l">
              <a:lnSpc>
                <a:spcPct val="115000"/>
              </a:lnSpc>
              <a:spcBef>
                <a:spcPts val="0"/>
              </a:spcBef>
              <a:spcAft>
                <a:spcPts val="0"/>
              </a:spcAft>
              <a:buNone/>
            </a:pPr>
            <a:r>
              <a:rPr b="1" lang="sv-SE"/>
              <a:t>mid = (start + end) / 2;</a:t>
            </a:r>
            <a:endParaRPr b="1"/>
          </a:p>
          <a:p>
            <a:pPr indent="0" lvl="0" marL="457200" rtl="0" algn="l">
              <a:lnSpc>
                <a:spcPct val="115000"/>
              </a:lnSpc>
              <a:spcBef>
                <a:spcPts val="0"/>
              </a:spcBef>
              <a:spcAft>
                <a:spcPts val="0"/>
              </a:spcAft>
              <a:buNone/>
            </a:pPr>
            <a:r>
              <a:rPr b="1" lang="sv-SE" strike="sngStrike">
                <a:solidFill>
                  <a:srgbClr val="FF0000"/>
                </a:solidFill>
              </a:rPr>
              <a:t>if (A[mid] &gt; value) {</a:t>
            </a:r>
            <a:endParaRPr b="1" strike="sngStrike">
              <a:solidFill>
                <a:srgbClr val="FF0000"/>
              </a:solidFill>
            </a:endParaRPr>
          </a:p>
          <a:p>
            <a:pPr indent="457200" lvl="0" marL="457200" rtl="0" algn="l">
              <a:lnSpc>
                <a:spcPct val="115000"/>
              </a:lnSpc>
              <a:spcBef>
                <a:spcPts val="0"/>
              </a:spcBef>
              <a:spcAft>
                <a:spcPts val="0"/>
              </a:spcAft>
              <a:buNone/>
            </a:pPr>
            <a:r>
              <a:rPr b="1" lang="sv-SE"/>
              <a:t>return bSearch(A, value, start, mid);</a:t>
            </a:r>
            <a:endParaRPr b="1"/>
          </a:p>
          <a:p>
            <a:pPr indent="0" lvl="0" marL="457200" rtl="0" algn="l">
              <a:lnSpc>
                <a:spcPct val="115000"/>
              </a:lnSpc>
              <a:spcBef>
                <a:spcPts val="0"/>
              </a:spcBef>
              <a:spcAft>
                <a:spcPts val="0"/>
              </a:spcAft>
              <a:buNone/>
            </a:pPr>
            <a:r>
              <a:rPr b="1" lang="sv-SE"/>
              <a:t>} else if (value &gt; A[mid]) {</a:t>
            </a:r>
            <a:endParaRPr b="1"/>
          </a:p>
          <a:p>
            <a:pPr indent="457200" lvl="0" marL="457200" rtl="0" algn="l">
              <a:lnSpc>
                <a:spcPct val="115000"/>
              </a:lnSpc>
              <a:spcBef>
                <a:spcPts val="0"/>
              </a:spcBef>
              <a:spcAft>
                <a:spcPts val="0"/>
              </a:spcAft>
              <a:buNone/>
            </a:pPr>
            <a:r>
              <a:rPr b="1" lang="sv-SE"/>
              <a:t>return bSearch(A, value, mid + 1, end);</a:t>
            </a:r>
            <a:endParaRPr b="1"/>
          </a:p>
          <a:p>
            <a:pPr indent="0" lvl="0" marL="457200" rtl="0" algn="l">
              <a:lnSpc>
                <a:spcPct val="115000"/>
              </a:lnSpc>
              <a:spcBef>
                <a:spcPts val="0"/>
              </a:spcBef>
              <a:spcAft>
                <a:spcPts val="0"/>
              </a:spcAft>
              <a:buNone/>
            </a:pPr>
            <a:r>
              <a:rPr b="1" lang="sv-SE"/>
              <a:t>} else {</a:t>
            </a:r>
            <a:endParaRPr b="1"/>
          </a:p>
          <a:p>
            <a:pPr indent="457200" lvl="0" marL="457200" rtl="0" algn="l">
              <a:lnSpc>
                <a:spcPct val="115000"/>
              </a:lnSpc>
              <a:spcBef>
                <a:spcPts val="0"/>
              </a:spcBef>
              <a:spcAft>
                <a:spcPts val="0"/>
              </a:spcAft>
              <a:buNone/>
            </a:pPr>
            <a:r>
              <a:rPr b="1" lang="sv-SE"/>
              <a:t>return mid;</a:t>
            </a:r>
            <a:endParaRPr b="1"/>
          </a:p>
          <a:p>
            <a:pPr indent="0" lvl="0" marL="457200" rtl="0" algn="l">
              <a:lnSpc>
                <a:spcPct val="115000"/>
              </a:lnSpc>
              <a:spcBef>
                <a:spcPts val="0"/>
              </a:spcBef>
              <a:spcAft>
                <a:spcPts val="0"/>
              </a:spcAft>
              <a:buNone/>
            </a:pPr>
            <a:r>
              <a:rPr b="1" lang="sv-SE"/>
              <a:t>}</a:t>
            </a:r>
            <a:endParaRPr b="1"/>
          </a:p>
          <a:p>
            <a:pPr indent="0" lvl="0" marL="0" rtl="0" algn="l">
              <a:lnSpc>
                <a:spcPct val="115000"/>
              </a:lnSpc>
              <a:spcBef>
                <a:spcPts val="0"/>
              </a:spcBef>
              <a:spcAft>
                <a:spcPts val="0"/>
              </a:spcAft>
              <a:buNone/>
            </a:pPr>
            <a:r>
              <a:rPr b="1" lang="sv-SE"/>
              <a:t>}</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b="1" lang="sv-SE"/>
              <a:t>SDL - Statement Deletion</a:t>
            </a:r>
            <a:endParaRPr b="1"/>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t/>
            </a:r>
            <a:endParaRPr sz="2400">
              <a:solidFill>
                <a:schemeClr val="dk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6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10</a:t>
            </a:r>
            <a:endParaRPr/>
          </a:p>
        </p:txBody>
      </p:sp>
      <p:sp>
        <p:nvSpPr>
          <p:cNvPr id="483" name="Google Shape;483;p62"/>
          <p:cNvSpPr txBox="1"/>
          <p:nvPr>
            <p:ph idx="1" type="body"/>
          </p:nvPr>
        </p:nvSpPr>
        <p:spPr>
          <a:xfrm>
            <a:off x="242750" y="1282400"/>
            <a:ext cx="45423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400"/>
              <a:t>Consider the following function:</a:t>
            </a:r>
            <a:endParaRPr sz="1400"/>
          </a:p>
          <a:p>
            <a:pPr indent="0" lvl="0" marL="0" rtl="0" algn="l">
              <a:lnSpc>
                <a:spcPct val="115000"/>
              </a:lnSpc>
              <a:spcBef>
                <a:spcPts val="0"/>
              </a:spcBef>
              <a:spcAft>
                <a:spcPts val="0"/>
              </a:spcAft>
              <a:buNone/>
            </a:pPr>
            <a:r>
              <a:rPr b="1" lang="sv-SE" sz="1400"/>
              <a:t>void bSearch(int[] A, int value, int start, int end) {</a:t>
            </a:r>
            <a:endParaRPr b="1" sz="1400"/>
          </a:p>
          <a:p>
            <a:pPr indent="457200" lvl="0" marL="0" rtl="0" algn="l">
              <a:lnSpc>
                <a:spcPct val="115000"/>
              </a:lnSpc>
              <a:spcBef>
                <a:spcPts val="0"/>
              </a:spcBef>
              <a:spcAft>
                <a:spcPts val="0"/>
              </a:spcAft>
              <a:buNone/>
            </a:pPr>
            <a:r>
              <a:rPr b="1" lang="sv-SE" sz="1400"/>
              <a:t>if (end &lt;= start) </a:t>
            </a:r>
            <a:endParaRPr b="1" sz="1400"/>
          </a:p>
          <a:p>
            <a:pPr indent="457200" lvl="0" marL="457200" rtl="0" algn="l">
              <a:lnSpc>
                <a:spcPct val="115000"/>
              </a:lnSpc>
              <a:spcBef>
                <a:spcPts val="0"/>
              </a:spcBef>
              <a:spcAft>
                <a:spcPts val="0"/>
              </a:spcAft>
              <a:buNone/>
            </a:pPr>
            <a:r>
              <a:rPr b="1" lang="sv-SE" sz="1400"/>
              <a:t>return -1;</a:t>
            </a:r>
            <a:endParaRPr b="1" sz="1400"/>
          </a:p>
          <a:p>
            <a:pPr indent="0" lvl="0" marL="457200" rtl="0" algn="l">
              <a:lnSpc>
                <a:spcPct val="115000"/>
              </a:lnSpc>
              <a:spcBef>
                <a:spcPts val="0"/>
              </a:spcBef>
              <a:spcAft>
                <a:spcPts val="0"/>
              </a:spcAft>
              <a:buNone/>
            </a:pPr>
            <a:r>
              <a:rPr b="1" lang="sv-SE" sz="1400"/>
              <a:t>mid = (start + end) / 2;</a:t>
            </a:r>
            <a:endParaRPr b="1" sz="1400"/>
          </a:p>
          <a:p>
            <a:pPr indent="0" lvl="0" marL="457200" rtl="0" algn="l">
              <a:lnSpc>
                <a:spcPct val="115000"/>
              </a:lnSpc>
              <a:spcBef>
                <a:spcPts val="0"/>
              </a:spcBef>
              <a:spcAft>
                <a:spcPts val="0"/>
              </a:spcAft>
              <a:buNone/>
            </a:pPr>
            <a:r>
              <a:rPr b="1" lang="sv-SE" sz="1400"/>
              <a:t>if (A[mid] &gt; value) {</a:t>
            </a:r>
            <a:endParaRPr b="1" sz="1400"/>
          </a:p>
          <a:p>
            <a:pPr indent="457200" lvl="0" marL="457200" rtl="0" algn="l">
              <a:lnSpc>
                <a:spcPct val="115000"/>
              </a:lnSpc>
              <a:spcBef>
                <a:spcPts val="0"/>
              </a:spcBef>
              <a:spcAft>
                <a:spcPts val="0"/>
              </a:spcAft>
              <a:buNone/>
            </a:pPr>
            <a:r>
              <a:rPr b="1" lang="sv-SE" sz="1400"/>
              <a:t>return bSearch(A, value, start, mid);</a:t>
            </a:r>
            <a:endParaRPr b="1" sz="1400"/>
          </a:p>
          <a:p>
            <a:pPr indent="0" lvl="0" marL="457200" rtl="0" algn="l">
              <a:lnSpc>
                <a:spcPct val="115000"/>
              </a:lnSpc>
              <a:spcBef>
                <a:spcPts val="0"/>
              </a:spcBef>
              <a:spcAft>
                <a:spcPts val="0"/>
              </a:spcAft>
              <a:buNone/>
            </a:pPr>
            <a:r>
              <a:rPr b="1" lang="sv-SE" sz="1400"/>
              <a:t>} else if (value &gt; A[mid]) {</a:t>
            </a:r>
            <a:endParaRPr b="1" sz="1400"/>
          </a:p>
          <a:p>
            <a:pPr indent="457200" lvl="0" marL="457200" rtl="0" algn="l">
              <a:lnSpc>
                <a:spcPct val="115000"/>
              </a:lnSpc>
              <a:spcBef>
                <a:spcPts val="0"/>
              </a:spcBef>
              <a:spcAft>
                <a:spcPts val="0"/>
              </a:spcAft>
              <a:buNone/>
            </a:pPr>
            <a:r>
              <a:rPr b="1" lang="sv-SE" sz="1400"/>
              <a:t>return bSearch(A, value, mid + 1, end);</a:t>
            </a:r>
            <a:endParaRPr b="1" sz="1400"/>
          </a:p>
          <a:p>
            <a:pPr indent="0" lvl="0" marL="457200" rtl="0" algn="l">
              <a:lnSpc>
                <a:spcPct val="115000"/>
              </a:lnSpc>
              <a:spcBef>
                <a:spcPts val="0"/>
              </a:spcBef>
              <a:spcAft>
                <a:spcPts val="0"/>
              </a:spcAft>
              <a:buNone/>
            </a:pPr>
            <a:r>
              <a:rPr b="1" lang="sv-SE" sz="1400"/>
              <a:t>} else {</a:t>
            </a:r>
            <a:endParaRPr b="1" sz="1400"/>
          </a:p>
          <a:p>
            <a:pPr indent="457200" lvl="0" marL="457200" rtl="0" algn="l">
              <a:lnSpc>
                <a:spcPct val="115000"/>
              </a:lnSpc>
              <a:spcBef>
                <a:spcPts val="0"/>
              </a:spcBef>
              <a:spcAft>
                <a:spcPts val="0"/>
              </a:spcAft>
              <a:buNone/>
            </a:pPr>
            <a:r>
              <a:rPr b="1" lang="sv-SE" sz="1400"/>
              <a:t>return mid;</a:t>
            </a:r>
            <a:endParaRPr b="1" sz="1400"/>
          </a:p>
          <a:p>
            <a:pPr indent="0" lvl="0" marL="457200" rtl="0" algn="l">
              <a:lnSpc>
                <a:spcPct val="115000"/>
              </a:lnSpc>
              <a:spcBef>
                <a:spcPts val="0"/>
              </a:spcBef>
              <a:spcAft>
                <a:spcPts val="0"/>
              </a:spcAft>
              <a:buNone/>
            </a:pPr>
            <a:r>
              <a:rPr b="1" lang="sv-SE" sz="1400"/>
              <a:t>}</a:t>
            </a:r>
            <a:endParaRPr b="1" sz="1400"/>
          </a:p>
          <a:p>
            <a:pPr indent="0" lvl="0" marL="0" rtl="0" algn="l">
              <a:lnSpc>
                <a:spcPct val="115000"/>
              </a:lnSpc>
              <a:spcBef>
                <a:spcPts val="0"/>
              </a:spcBef>
              <a:spcAft>
                <a:spcPts val="0"/>
              </a:spcAft>
              <a:buNone/>
            </a:pPr>
            <a:r>
              <a:rPr b="1" lang="sv-SE" sz="1400"/>
              <a:t>}</a:t>
            </a:r>
            <a:endParaRPr b="1" sz="1400"/>
          </a:p>
          <a:p>
            <a:pPr indent="0" lvl="0" marL="0" rtl="0" algn="l">
              <a:lnSpc>
                <a:spcPct val="115000"/>
              </a:lnSpc>
              <a:spcBef>
                <a:spcPts val="0"/>
              </a:spcBef>
              <a:spcAft>
                <a:spcPts val="0"/>
              </a:spcAft>
              <a:buNone/>
            </a:pPr>
            <a:r>
              <a:t/>
            </a:r>
            <a:endParaRPr sz="1400"/>
          </a:p>
        </p:txBody>
      </p:sp>
      <p:sp>
        <p:nvSpPr>
          <p:cNvPr id="484" name="Google Shape;484;p6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485" name="Google Shape;485;p62"/>
          <p:cNvSpPr txBox="1"/>
          <p:nvPr>
            <p:ph idx="1" type="body"/>
          </p:nvPr>
        </p:nvSpPr>
        <p:spPr>
          <a:xfrm>
            <a:off x="4823850" y="1200150"/>
            <a:ext cx="3862800" cy="37257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AutoNum type="arabicPeriod" startAt="3"/>
            </a:pPr>
            <a:r>
              <a:rPr lang="sv-SE" sz="2400">
                <a:solidFill>
                  <a:schemeClr val="dk1"/>
                </a:solidFill>
              </a:rPr>
              <a:t>Create a valid-but-not-useful mutant.</a:t>
            </a:r>
            <a:endParaRPr sz="2400">
              <a:solidFill>
                <a:schemeClr val="dk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6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10</a:t>
            </a:r>
            <a:endParaRPr/>
          </a:p>
        </p:txBody>
      </p:sp>
      <p:sp>
        <p:nvSpPr>
          <p:cNvPr id="491" name="Google Shape;491;p63"/>
          <p:cNvSpPr txBox="1"/>
          <p:nvPr>
            <p:ph idx="1" type="body"/>
          </p:nvPr>
        </p:nvSpPr>
        <p:spPr>
          <a:xfrm>
            <a:off x="255875" y="1282400"/>
            <a:ext cx="45291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400"/>
              <a:t>Consider the following function:</a:t>
            </a:r>
            <a:endParaRPr sz="1400"/>
          </a:p>
          <a:p>
            <a:pPr indent="0" lvl="0" marL="0" rtl="0" algn="l">
              <a:lnSpc>
                <a:spcPct val="115000"/>
              </a:lnSpc>
              <a:spcBef>
                <a:spcPts val="0"/>
              </a:spcBef>
              <a:spcAft>
                <a:spcPts val="0"/>
              </a:spcAft>
              <a:buNone/>
            </a:pPr>
            <a:r>
              <a:rPr b="1" lang="sv-SE" sz="1400"/>
              <a:t>void bSearch(int[] A, int value, int start, int end) {</a:t>
            </a:r>
            <a:endParaRPr b="1" sz="1400"/>
          </a:p>
          <a:p>
            <a:pPr indent="457200" lvl="0" marL="0" rtl="0" algn="l">
              <a:lnSpc>
                <a:spcPct val="115000"/>
              </a:lnSpc>
              <a:spcBef>
                <a:spcPts val="0"/>
              </a:spcBef>
              <a:spcAft>
                <a:spcPts val="0"/>
              </a:spcAft>
              <a:buNone/>
            </a:pPr>
            <a:r>
              <a:rPr b="1" lang="sv-SE" sz="1400"/>
              <a:t>if (end &lt;= start) </a:t>
            </a:r>
            <a:endParaRPr b="1" sz="1400"/>
          </a:p>
          <a:p>
            <a:pPr indent="457200" lvl="0" marL="457200" rtl="0" algn="l">
              <a:lnSpc>
                <a:spcPct val="115000"/>
              </a:lnSpc>
              <a:spcBef>
                <a:spcPts val="0"/>
              </a:spcBef>
              <a:spcAft>
                <a:spcPts val="0"/>
              </a:spcAft>
              <a:buNone/>
            </a:pPr>
            <a:r>
              <a:rPr b="1" lang="sv-SE" sz="1400"/>
              <a:t>return -1;</a:t>
            </a:r>
            <a:endParaRPr b="1" sz="1400"/>
          </a:p>
          <a:p>
            <a:pPr indent="0" lvl="0" marL="457200" rtl="0" algn="l">
              <a:lnSpc>
                <a:spcPct val="115000"/>
              </a:lnSpc>
              <a:spcBef>
                <a:spcPts val="0"/>
              </a:spcBef>
              <a:spcAft>
                <a:spcPts val="0"/>
              </a:spcAft>
              <a:buNone/>
            </a:pPr>
            <a:r>
              <a:rPr b="1" lang="sv-SE" sz="1400"/>
              <a:t>mid = (start + end) / 2;</a:t>
            </a:r>
            <a:endParaRPr b="1" sz="1400"/>
          </a:p>
          <a:p>
            <a:pPr indent="0" lvl="0" marL="457200" rtl="0" algn="l">
              <a:lnSpc>
                <a:spcPct val="115000"/>
              </a:lnSpc>
              <a:spcBef>
                <a:spcPts val="0"/>
              </a:spcBef>
              <a:spcAft>
                <a:spcPts val="0"/>
              </a:spcAft>
              <a:buNone/>
            </a:pPr>
            <a:r>
              <a:rPr b="1" lang="sv-SE" sz="1400"/>
              <a:t>if (A[mid] &gt; value) {</a:t>
            </a:r>
            <a:endParaRPr b="1" sz="1400"/>
          </a:p>
          <a:p>
            <a:pPr indent="457200" lvl="0" marL="457200" rtl="0" algn="l">
              <a:lnSpc>
                <a:spcPct val="115000"/>
              </a:lnSpc>
              <a:spcBef>
                <a:spcPts val="0"/>
              </a:spcBef>
              <a:spcAft>
                <a:spcPts val="0"/>
              </a:spcAft>
              <a:buNone/>
            </a:pPr>
            <a:r>
              <a:rPr b="1" lang="sv-SE" sz="1400"/>
              <a:t>return bSearch(A, value, start, mid);</a:t>
            </a:r>
            <a:endParaRPr b="1" sz="1400"/>
          </a:p>
          <a:p>
            <a:pPr indent="0" lvl="0" marL="457200" rtl="0" algn="l">
              <a:lnSpc>
                <a:spcPct val="115000"/>
              </a:lnSpc>
              <a:spcBef>
                <a:spcPts val="0"/>
              </a:spcBef>
              <a:spcAft>
                <a:spcPts val="0"/>
              </a:spcAft>
              <a:buNone/>
            </a:pPr>
            <a:r>
              <a:rPr b="1" lang="sv-SE" sz="1400"/>
              <a:t>} else if (value &gt; A[mid]) {</a:t>
            </a:r>
            <a:endParaRPr b="1" sz="1400"/>
          </a:p>
          <a:p>
            <a:pPr indent="457200" lvl="0" marL="457200" rtl="0" algn="l">
              <a:lnSpc>
                <a:spcPct val="115000"/>
              </a:lnSpc>
              <a:spcBef>
                <a:spcPts val="0"/>
              </a:spcBef>
              <a:spcAft>
                <a:spcPts val="0"/>
              </a:spcAft>
              <a:buNone/>
            </a:pPr>
            <a:r>
              <a:rPr b="1" lang="sv-SE" sz="1400"/>
              <a:t>return bSearch(A, value, mid + 1, end);</a:t>
            </a:r>
            <a:endParaRPr b="1" sz="1400"/>
          </a:p>
          <a:p>
            <a:pPr indent="0" lvl="0" marL="457200" rtl="0" algn="l">
              <a:lnSpc>
                <a:spcPct val="115000"/>
              </a:lnSpc>
              <a:spcBef>
                <a:spcPts val="0"/>
              </a:spcBef>
              <a:spcAft>
                <a:spcPts val="0"/>
              </a:spcAft>
              <a:buNone/>
            </a:pPr>
            <a:r>
              <a:rPr b="1" lang="sv-SE" sz="1400"/>
              <a:t>} else {</a:t>
            </a:r>
            <a:endParaRPr b="1" sz="1400"/>
          </a:p>
          <a:p>
            <a:pPr indent="457200" lvl="0" marL="457200" rtl="0" algn="l">
              <a:lnSpc>
                <a:spcPct val="115000"/>
              </a:lnSpc>
              <a:spcBef>
                <a:spcPts val="0"/>
              </a:spcBef>
              <a:spcAft>
                <a:spcPts val="0"/>
              </a:spcAft>
              <a:buNone/>
            </a:pPr>
            <a:r>
              <a:rPr b="1" lang="sv-SE" sz="1400"/>
              <a:t>return mid;</a:t>
            </a:r>
            <a:endParaRPr b="1" sz="1400"/>
          </a:p>
          <a:p>
            <a:pPr indent="0" lvl="0" marL="457200" rtl="0" algn="l">
              <a:lnSpc>
                <a:spcPct val="115000"/>
              </a:lnSpc>
              <a:spcBef>
                <a:spcPts val="0"/>
              </a:spcBef>
              <a:spcAft>
                <a:spcPts val="0"/>
              </a:spcAft>
              <a:buNone/>
            </a:pPr>
            <a:r>
              <a:rPr b="1" lang="sv-SE" sz="1400"/>
              <a:t>}</a:t>
            </a:r>
            <a:endParaRPr b="1" sz="1400"/>
          </a:p>
          <a:p>
            <a:pPr indent="0" lvl="0" marL="0" rtl="0" algn="l">
              <a:lnSpc>
                <a:spcPct val="115000"/>
              </a:lnSpc>
              <a:spcBef>
                <a:spcPts val="0"/>
              </a:spcBef>
              <a:spcAft>
                <a:spcPts val="0"/>
              </a:spcAft>
              <a:buNone/>
            </a:pPr>
            <a:r>
              <a:rPr b="1" lang="sv-SE" sz="1400"/>
              <a:t>}</a:t>
            </a:r>
            <a:endParaRPr b="1" sz="1400"/>
          </a:p>
          <a:p>
            <a:pPr indent="0" lvl="0" marL="0" rtl="0" algn="l">
              <a:lnSpc>
                <a:spcPct val="115000"/>
              </a:lnSpc>
              <a:spcBef>
                <a:spcPts val="0"/>
              </a:spcBef>
              <a:spcAft>
                <a:spcPts val="0"/>
              </a:spcAft>
              <a:buNone/>
            </a:pPr>
            <a:r>
              <a:t/>
            </a:r>
            <a:endParaRPr sz="1400"/>
          </a:p>
        </p:txBody>
      </p:sp>
      <p:sp>
        <p:nvSpPr>
          <p:cNvPr id="492" name="Google Shape;492;p6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493" name="Google Shape;493;p63"/>
          <p:cNvSpPr txBox="1"/>
          <p:nvPr>
            <p:ph idx="1" type="body"/>
          </p:nvPr>
        </p:nvSpPr>
        <p:spPr>
          <a:xfrm>
            <a:off x="4823850" y="1200150"/>
            <a:ext cx="3862800" cy="37257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AutoNum type="arabicPeriod" startAt="3"/>
            </a:pPr>
            <a:r>
              <a:rPr lang="sv-SE" sz="2400">
                <a:solidFill>
                  <a:schemeClr val="dk1"/>
                </a:solidFill>
              </a:rPr>
              <a:t>Create a valid-but-not-useful mutant.</a:t>
            </a:r>
            <a:endParaRPr sz="2400">
              <a:solidFill>
                <a:schemeClr val="dk1"/>
              </a:solidFill>
            </a:endParaRPr>
          </a:p>
          <a:p>
            <a:pPr indent="0" lvl="0" marL="0" rtl="0" algn="l">
              <a:lnSpc>
                <a:spcPct val="115000"/>
              </a:lnSpc>
              <a:spcBef>
                <a:spcPts val="0"/>
              </a:spcBef>
              <a:spcAft>
                <a:spcPts val="0"/>
              </a:spcAft>
              <a:buNone/>
            </a:pPr>
            <a:r>
              <a:rPr b="1" lang="sv-SE" sz="1800"/>
              <a:t>bSearch(A, value, start, end) {</a:t>
            </a:r>
            <a:endParaRPr b="1" sz="1800"/>
          </a:p>
          <a:p>
            <a:pPr indent="457200" lvl="0" marL="0" rtl="0" algn="l">
              <a:lnSpc>
                <a:spcPct val="115000"/>
              </a:lnSpc>
              <a:spcBef>
                <a:spcPts val="0"/>
              </a:spcBef>
              <a:spcAft>
                <a:spcPts val="0"/>
              </a:spcAft>
              <a:buNone/>
            </a:pPr>
            <a:r>
              <a:rPr b="1" lang="sv-SE" sz="1800"/>
              <a:t>if (end </a:t>
            </a:r>
            <a:r>
              <a:rPr b="1" lang="sv-SE" sz="1800">
                <a:solidFill>
                  <a:srgbClr val="FF0000"/>
                </a:solidFill>
              </a:rPr>
              <a:t>&gt;</a:t>
            </a:r>
            <a:r>
              <a:rPr b="1" lang="sv-SE" sz="1800"/>
              <a:t> start) </a:t>
            </a:r>
            <a:endParaRPr b="1" sz="1800"/>
          </a:p>
          <a:p>
            <a:pPr indent="457200" lvl="0" marL="457200" rtl="0" algn="l">
              <a:lnSpc>
                <a:spcPct val="115000"/>
              </a:lnSpc>
              <a:spcBef>
                <a:spcPts val="0"/>
              </a:spcBef>
              <a:spcAft>
                <a:spcPts val="0"/>
              </a:spcAft>
              <a:buNone/>
            </a:pPr>
            <a:r>
              <a:rPr b="1" lang="sv-SE" sz="1800"/>
              <a:t>return -1;</a:t>
            </a:r>
            <a:endParaRPr b="1" sz="1800"/>
          </a:p>
          <a:p>
            <a:pPr indent="0" lvl="0" marL="457200" rtl="0" algn="l">
              <a:lnSpc>
                <a:spcPct val="115000"/>
              </a:lnSpc>
              <a:spcBef>
                <a:spcPts val="0"/>
              </a:spcBef>
              <a:spcAft>
                <a:spcPts val="0"/>
              </a:spcAft>
              <a:buNone/>
            </a:pPr>
            <a:r>
              <a:rPr b="1" lang="sv-SE" sz="1800"/>
              <a:t>mid = (start + end) / 2;</a:t>
            </a:r>
            <a:endParaRPr b="1" sz="1800"/>
          </a:p>
          <a:p>
            <a:pPr indent="0" lvl="0" marL="457200" rtl="0" algn="l">
              <a:lnSpc>
                <a:spcPct val="115000"/>
              </a:lnSpc>
              <a:spcBef>
                <a:spcPts val="0"/>
              </a:spcBef>
              <a:spcAft>
                <a:spcPts val="0"/>
              </a:spcAft>
              <a:buNone/>
            </a:pPr>
            <a:r>
              <a:t/>
            </a:r>
            <a:endParaRPr b="1" sz="1800"/>
          </a:p>
          <a:p>
            <a:pPr indent="0" lvl="0" marL="0" rtl="0" algn="l">
              <a:lnSpc>
                <a:spcPct val="115000"/>
              </a:lnSpc>
              <a:spcBef>
                <a:spcPts val="0"/>
              </a:spcBef>
              <a:spcAft>
                <a:spcPts val="0"/>
              </a:spcAft>
              <a:buNone/>
            </a:pPr>
            <a:r>
              <a:rPr b="1" lang="sv-SE" sz="1800"/>
              <a:t>ROR - Relational Operator Replacement</a:t>
            </a:r>
            <a:endParaRPr b="1" sz="1800"/>
          </a:p>
          <a:p>
            <a:pPr indent="0" lvl="0" marL="0" rtl="0" algn="l">
              <a:spcBef>
                <a:spcPts val="0"/>
              </a:spcBef>
              <a:spcAft>
                <a:spcPts val="0"/>
              </a:spcAft>
              <a:buNone/>
            </a:pPr>
            <a:r>
              <a:t/>
            </a:r>
            <a:endParaRPr sz="24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a:t>
            </a:r>
            <a:endParaRPr/>
          </a:p>
        </p:txBody>
      </p:sp>
      <p:sp>
        <p:nvSpPr>
          <p:cNvPr id="116" name="Google Shape;116;p1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74650" lvl="0" marL="457200" rtl="0" algn="l">
              <a:spcBef>
                <a:spcPts val="1000"/>
              </a:spcBef>
              <a:spcAft>
                <a:spcPts val="0"/>
              </a:spcAft>
              <a:buSzPts val="2300"/>
              <a:buAutoNum type="arabicPeriod"/>
            </a:pPr>
            <a:r>
              <a:rPr lang="sv-SE" sz="2300"/>
              <a:t>A program may be reliable, yet not robust.</a:t>
            </a:r>
            <a:endParaRPr sz="2300"/>
          </a:p>
          <a:p>
            <a:pPr indent="-349250" lvl="1" marL="914400" rtl="0" algn="l">
              <a:spcBef>
                <a:spcPts val="500"/>
              </a:spcBef>
              <a:spcAft>
                <a:spcPts val="0"/>
              </a:spcAft>
              <a:buSzPts val="1900"/>
              <a:buAutoNum type="alphaLcPeriod"/>
            </a:pPr>
            <a:r>
              <a:rPr b="1" lang="sv-SE" sz="1900"/>
              <a:t>True</a:t>
            </a:r>
            <a:endParaRPr b="1" sz="1900"/>
          </a:p>
          <a:p>
            <a:pPr indent="-349250" lvl="1" marL="914400" rtl="0" algn="l">
              <a:spcBef>
                <a:spcPts val="500"/>
              </a:spcBef>
              <a:spcAft>
                <a:spcPts val="0"/>
              </a:spcAft>
              <a:buSzPts val="1900"/>
              <a:buAutoNum type="alphaLcPeriod"/>
            </a:pPr>
            <a:r>
              <a:rPr lang="sv-SE" sz="1900"/>
              <a:t>False</a:t>
            </a:r>
            <a:endParaRPr sz="1900"/>
          </a:p>
          <a:p>
            <a:pPr indent="-374650" lvl="0" marL="457200" rtl="0" algn="l">
              <a:spcBef>
                <a:spcPts val="1000"/>
              </a:spcBef>
              <a:spcAft>
                <a:spcPts val="0"/>
              </a:spcAft>
              <a:buSzPts val="2300"/>
              <a:buAutoNum type="arabicPeriod"/>
            </a:pPr>
            <a:r>
              <a:rPr lang="sv-SE" sz="2300"/>
              <a:t>If a system is on an average down for a total 30 minutes during any 24-hour period:</a:t>
            </a:r>
            <a:endParaRPr sz="2300"/>
          </a:p>
          <a:p>
            <a:pPr indent="-349250" lvl="1" marL="914400" rtl="0" algn="l">
              <a:spcBef>
                <a:spcPts val="500"/>
              </a:spcBef>
              <a:spcAft>
                <a:spcPts val="0"/>
              </a:spcAft>
              <a:buSzPts val="1900"/>
              <a:buAutoNum type="alphaLcPeriod"/>
            </a:pPr>
            <a:r>
              <a:rPr b="1" lang="sv-SE" sz="1900"/>
              <a:t>Its availability is about 98% (approximated to the nearest integer) </a:t>
            </a:r>
            <a:endParaRPr b="1" sz="1900"/>
          </a:p>
          <a:p>
            <a:pPr indent="-349250" lvl="1" marL="914400" rtl="0" algn="l">
              <a:spcBef>
                <a:spcPts val="500"/>
              </a:spcBef>
              <a:spcAft>
                <a:spcPts val="0"/>
              </a:spcAft>
              <a:buSzPts val="1900"/>
              <a:buAutoNum type="alphaLcPeriod"/>
            </a:pPr>
            <a:r>
              <a:rPr lang="sv-SE" sz="1900"/>
              <a:t>Its reliability is about 98% (approximated to the nearest integer)</a:t>
            </a:r>
            <a:endParaRPr sz="1900"/>
          </a:p>
          <a:p>
            <a:pPr indent="-349250" lvl="1" marL="914400" rtl="0" algn="l">
              <a:spcBef>
                <a:spcPts val="500"/>
              </a:spcBef>
              <a:spcAft>
                <a:spcPts val="0"/>
              </a:spcAft>
              <a:buSzPts val="1900"/>
              <a:buAutoNum type="alphaLcPeriod"/>
            </a:pPr>
            <a:r>
              <a:rPr lang="sv-SE" sz="1900"/>
              <a:t>Its mean time between failures is 23.5 hours</a:t>
            </a:r>
            <a:endParaRPr sz="1900"/>
          </a:p>
          <a:p>
            <a:pPr indent="-349250" lvl="1" marL="914400" rtl="0" algn="l">
              <a:spcBef>
                <a:spcPts val="500"/>
              </a:spcBef>
              <a:spcAft>
                <a:spcPts val="0"/>
              </a:spcAft>
              <a:buSzPts val="1900"/>
              <a:buAutoNum type="alphaLcPeriod"/>
            </a:pPr>
            <a:r>
              <a:rPr lang="sv-SE" sz="1900"/>
              <a:t>Its maintenance window is 30 minutes</a:t>
            </a:r>
            <a:endParaRPr sz="1900"/>
          </a:p>
        </p:txBody>
      </p:sp>
      <p:sp>
        <p:nvSpPr>
          <p:cNvPr id="117" name="Google Shape;117;p1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6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10</a:t>
            </a:r>
            <a:endParaRPr/>
          </a:p>
        </p:txBody>
      </p:sp>
      <p:sp>
        <p:nvSpPr>
          <p:cNvPr id="499" name="Google Shape;499;p64"/>
          <p:cNvSpPr txBox="1"/>
          <p:nvPr>
            <p:ph idx="1" type="body"/>
          </p:nvPr>
        </p:nvSpPr>
        <p:spPr>
          <a:xfrm>
            <a:off x="249300" y="1282400"/>
            <a:ext cx="45357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400"/>
              <a:t>Consider the following function:</a:t>
            </a:r>
            <a:endParaRPr sz="1400"/>
          </a:p>
          <a:p>
            <a:pPr indent="0" lvl="0" marL="0" rtl="0" algn="l">
              <a:lnSpc>
                <a:spcPct val="115000"/>
              </a:lnSpc>
              <a:spcBef>
                <a:spcPts val="0"/>
              </a:spcBef>
              <a:spcAft>
                <a:spcPts val="0"/>
              </a:spcAft>
              <a:buNone/>
            </a:pPr>
            <a:r>
              <a:rPr b="1" lang="sv-SE" sz="1400"/>
              <a:t>void bSearch(int[] A, int value, int start, int end) {</a:t>
            </a:r>
            <a:endParaRPr b="1" sz="1400"/>
          </a:p>
          <a:p>
            <a:pPr indent="457200" lvl="0" marL="0" rtl="0" algn="l">
              <a:lnSpc>
                <a:spcPct val="115000"/>
              </a:lnSpc>
              <a:spcBef>
                <a:spcPts val="0"/>
              </a:spcBef>
              <a:spcAft>
                <a:spcPts val="0"/>
              </a:spcAft>
              <a:buNone/>
            </a:pPr>
            <a:r>
              <a:rPr b="1" lang="sv-SE" sz="1400"/>
              <a:t>if (end &lt;= start) </a:t>
            </a:r>
            <a:endParaRPr b="1" sz="1400"/>
          </a:p>
          <a:p>
            <a:pPr indent="457200" lvl="0" marL="457200" rtl="0" algn="l">
              <a:lnSpc>
                <a:spcPct val="115000"/>
              </a:lnSpc>
              <a:spcBef>
                <a:spcPts val="0"/>
              </a:spcBef>
              <a:spcAft>
                <a:spcPts val="0"/>
              </a:spcAft>
              <a:buNone/>
            </a:pPr>
            <a:r>
              <a:rPr b="1" lang="sv-SE" sz="1400"/>
              <a:t>return -1;</a:t>
            </a:r>
            <a:endParaRPr b="1" sz="1400"/>
          </a:p>
          <a:p>
            <a:pPr indent="0" lvl="0" marL="457200" rtl="0" algn="l">
              <a:lnSpc>
                <a:spcPct val="115000"/>
              </a:lnSpc>
              <a:spcBef>
                <a:spcPts val="0"/>
              </a:spcBef>
              <a:spcAft>
                <a:spcPts val="0"/>
              </a:spcAft>
              <a:buNone/>
            </a:pPr>
            <a:r>
              <a:rPr b="1" lang="sv-SE" sz="1400"/>
              <a:t>mid = (start + end) / 2;</a:t>
            </a:r>
            <a:endParaRPr b="1" sz="1400"/>
          </a:p>
          <a:p>
            <a:pPr indent="0" lvl="0" marL="457200" rtl="0" algn="l">
              <a:lnSpc>
                <a:spcPct val="115000"/>
              </a:lnSpc>
              <a:spcBef>
                <a:spcPts val="0"/>
              </a:spcBef>
              <a:spcAft>
                <a:spcPts val="0"/>
              </a:spcAft>
              <a:buNone/>
            </a:pPr>
            <a:r>
              <a:rPr b="1" lang="sv-SE" sz="1400"/>
              <a:t>if (A[mid] &gt; value) {</a:t>
            </a:r>
            <a:endParaRPr b="1" sz="1400"/>
          </a:p>
          <a:p>
            <a:pPr indent="457200" lvl="0" marL="457200" rtl="0" algn="l">
              <a:lnSpc>
                <a:spcPct val="115000"/>
              </a:lnSpc>
              <a:spcBef>
                <a:spcPts val="0"/>
              </a:spcBef>
              <a:spcAft>
                <a:spcPts val="0"/>
              </a:spcAft>
              <a:buNone/>
            </a:pPr>
            <a:r>
              <a:rPr b="1" lang="sv-SE" sz="1400"/>
              <a:t>return bSearch(A, value, start, mid);</a:t>
            </a:r>
            <a:endParaRPr b="1" sz="1400"/>
          </a:p>
          <a:p>
            <a:pPr indent="0" lvl="0" marL="457200" rtl="0" algn="l">
              <a:lnSpc>
                <a:spcPct val="115000"/>
              </a:lnSpc>
              <a:spcBef>
                <a:spcPts val="0"/>
              </a:spcBef>
              <a:spcAft>
                <a:spcPts val="0"/>
              </a:spcAft>
              <a:buNone/>
            </a:pPr>
            <a:r>
              <a:rPr b="1" lang="sv-SE" sz="1400"/>
              <a:t>} else if (value &gt; A[mid]) {</a:t>
            </a:r>
            <a:endParaRPr b="1" sz="1400"/>
          </a:p>
          <a:p>
            <a:pPr indent="457200" lvl="0" marL="457200" rtl="0" algn="l">
              <a:lnSpc>
                <a:spcPct val="115000"/>
              </a:lnSpc>
              <a:spcBef>
                <a:spcPts val="0"/>
              </a:spcBef>
              <a:spcAft>
                <a:spcPts val="0"/>
              </a:spcAft>
              <a:buNone/>
            </a:pPr>
            <a:r>
              <a:rPr b="1" lang="sv-SE" sz="1400"/>
              <a:t>return bSearch(A, value, mid + 1, end);</a:t>
            </a:r>
            <a:endParaRPr b="1" sz="1400"/>
          </a:p>
          <a:p>
            <a:pPr indent="0" lvl="0" marL="457200" rtl="0" algn="l">
              <a:lnSpc>
                <a:spcPct val="115000"/>
              </a:lnSpc>
              <a:spcBef>
                <a:spcPts val="0"/>
              </a:spcBef>
              <a:spcAft>
                <a:spcPts val="0"/>
              </a:spcAft>
              <a:buNone/>
            </a:pPr>
            <a:r>
              <a:rPr b="1" lang="sv-SE" sz="1400"/>
              <a:t>} else {</a:t>
            </a:r>
            <a:endParaRPr b="1" sz="1400"/>
          </a:p>
          <a:p>
            <a:pPr indent="457200" lvl="0" marL="457200" rtl="0" algn="l">
              <a:lnSpc>
                <a:spcPct val="115000"/>
              </a:lnSpc>
              <a:spcBef>
                <a:spcPts val="0"/>
              </a:spcBef>
              <a:spcAft>
                <a:spcPts val="0"/>
              </a:spcAft>
              <a:buNone/>
            </a:pPr>
            <a:r>
              <a:rPr b="1" lang="sv-SE" sz="1400"/>
              <a:t>return mid;</a:t>
            </a:r>
            <a:endParaRPr b="1" sz="1400"/>
          </a:p>
          <a:p>
            <a:pPr indent="0" lvl="0" marL="457200" rtl="0" algn="l">
              <a:lnSpc>
                <a:spcPct val="115000"/>
              </a:lnSpc>
              <a:spcBef>
                <a:spcPts val="0"/>
              </a:spcBef>
              <a:spcAft>
                <a:spcPts val="0"/>
              </a:spcAft>
              <a:buNone/>
            </a:pPr>
            <a:r>
              <a:rPr b="1" lang="sv-SE" sz="1400"/>
              <a:t>}</a:t>
            </a:r>
            <a:endParaRPr b="1" sz="1400"/>
          </a:p>
          <a:p>
            <a:pPr indent="0" lvl="0" marL="0" rtl="0" algn="l">
              <a:lnSpc>
                <a:spcPct val="115000"/>
              </a:lnSpc>
              <a:spcBef>
                <a:spcPts val="0"/>
              </a:spcBef>
              <a:spcAft>
                <a:spcPts val="0"/>
              </a:spcAft>
              <a:buNone/>
            </a:pPr>
            <a:r>
              <a:rPr b="1" lang="sv-SE" sz="1400"/>
              <a:t>}</a:t>
            </a:r>
            <a:endParaRPr b="1" sz="1400"/>
          </a:p>
          <a:p>
            <a:pPr indent="0" lvl="0" marL="0" rtl="0" algn="l">
              <a:lnSpc>
                <a:spcPct val="115000"/>
              </a:lnSpc>
              <a:spcBef>
                <a:spcPts val="0"/>
              </a:spcBef>
              <a:spcAft>
                <a:spcPts val="0"/>
              </a:spcAft>
              <a:buNone/>
            </a:pPr>
            <a:r>
              <a:t/>
            </a:r>
            <a:endParaRPr sz="1400"/>
          </a:p>
        </p:txBody>
      </p:sp>
      <p:sp>
        <p:nvSpPr>
          <p:cNvPr id="500" name="Google Shape;500;p6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501" name="Google Shape;501;p64"/>
          <p:cNvSpPr txBox="1"/>
          <p:nvPr>
            <p:ph idx="1" type="body"/>
          </p:nvPr>
        </p:nvSpPr>
        <p:spPr>
          <a:xfrm>
            <a:off x="4823850" y="1200150"/>
            <a:ext cx="3862800" cy="37257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AutoNum type="arabicPeriod" startAt="3"/>
            </a:pPr>
            <a:r>
              <a:rPr lang="sv-SE" sz="2400">
                <a:solidFill>
                  <a:schemeClr val="dk1"/>
                </a:solidFill>
              </a:rPr>
              <a:t>Create a useful mutant.</a:t>
            </a:r>
            <a:endParaRPr sz="2400">
              <a:solidFill>
                <a:schemeClr val="dk1"/>
              </a:solidFill>
            </a:endParaRPr>
          </a:p>
          <a:p>
            <a:pPr indent="0" lvl="0" marL="457200" rtl="0" algn="l">
              <a:lnSpc>
                <a:spcPct val="115000"/>
              </a:lnSpc>
              <a:spcBef>
                <a:spcPts val="0"/>
              </a:spcBef>
              <a:spcAft>
                <a:spcPts val="0"/>
              </a:spcAft>
              <a:buNone/>
            </a:pPr>
            <a:r>
              <a:t/>
            </a:r>
            <a:endParaRPr b="1" sz="1800"/>
          </a:p>
          <a:p>
            <a:pPr indent="0" lvl="0" marL="457200" rtl="0" algn="l">
              <a:lnSpc>
                <a:spcPct val="115000"/>
              </a:lnSpc>
              <a:spcBef>
                <a:spcPts val="0"/>
              </a:spcBef>
              <a:spcAft>
                <a:spcPts val="0"/>
              </a:spcAft>
              <a:buNone/>
            </a:pPr>
            <a:r>
              <a:rPr b="1" lang="sv-SE" sz="1800"/>
              <a:t>} else if (value &gt; A[mid]) {</a:t>
            </a:r>
            <a:endParaRPr b="1" sz="1800"/>
          </a:p>
          <a:p>
            <a:pPr indent="457200" lvl="0" marL="457200" rtl="0" algn="l">
              <a:lnSpc>
                <a:spcPct val="115000"/>
              </a:lnSpc>
              <a:spcBef>
                <a:spcPts val="0"/>
              </a:spcBef>
              <a:spcAft>
                <a:spcPts val="0"/>
              </a:spcAft>
              <a:buNone/>
            </a:pPr>
            <a:r>
              <a:rPr b="1" lang="sv-SE" sz="1800"/>
              <a:t>return bSearch(A, value, mid </a:t>
            </a:r>
            <a:r>
              <a:rPr b="1" lang="sv-SE" sz="1800">
                <a:solidFill>
                  <a:srgbClr val="FF0000"/>
                </a:solidFill>
              </a:rPr>
              <a:t>+ 2</a:t>
            </a:r>
            <a:r>
              <a:rPr b="1" lang="sv-SE" sz="1800"/>
              <a:t>, end);</a:t>
            </a:r>
            <a:endParaRPr b="1" sz="1800"/>
          </a:p>
          <a:p>
            <a:pPr indent="0" lvl="0" marL="457200" rtl="0" algn="l">
              <a:lnSpc>
                <a:spcPct val="115000"/>
              </a:lnSpc>
              <a:spcBef>
                <a:spcPts val="0"/>
              </a:spcBef>
              <a:spcAft>
                <a:spcPts val="0"/>
              </a:spcAft>
              <a:buNone/>
            </a:pPr>
            <a:r>
              <a:rPr b="1" lang="sv-SE" sz="1800"/>
              <a:t>} else {</a:t>
            </a:r>
            <a:endParaRPr b="1" sz="1800"/>
          </a:p>
          <a:p>
            <a:pPr indent="457200" lvl="0" marL="457200" rtl="0" algn="l">
              <a:lnSpc>
                <a:spcPct val="115000"/>
              </a:lnSpc>
              <a:spcBef>
                <a:spcPts val="0"/>
              </a:spcBef>
              <a:spcAft>
                <a:spcPts val="0"/>
              </a:spcAft>
              <a:buNone/>
            </a:pPr>
            <a:r>
              <a:rPr b="1" lang="sv-SE" sz="1800"/>
              <a:t>return mid;</a:t>
            </a:r>
            <a:endParaRPr b="1" sz="1800"/>
          </a:p>
          <a:p>
            <a:pPr indent="0" lvl="0" marL="457200" rtl="0" algn="l">
              <a:lnSpc>
                <a:spcPct val="115000"/>
              </a:lnSpc>
              <a:spcBef>
                <a:spcPts val="0"/>
              </a:spcBef>
              <a:spcAft>
                <a:spcPts val="0"/>
              </a:spcAft>
              <a:buNone/>
            </a:pPr>
            <a:r>
              <a:rPr b="1" lang="sv-SE" sz="1800"/>
              <a:t>}</a:t>
            </a:r>
            <a:endParaRPr b="1" sz="1800"/>
          </a:p>
          <a:p>
            <a:pPr indent="0" lvl="0" marL="0" rtl="0" algn="l">
              <a:lnSpc>
                <a:spcPct val="115000"/>
              </a:lnSpc>
              <a:spcBef>
                <a:spcPts val="0"/>
              </a:spcBef>
              <a:spcAft>
                <a:spcPts val="0"/>
              </a:spcAft>
              <a:buNone/>
            </a:pPr>
            <a:r>
              <a:t/>
            </a:r>
            <a:endParaRPr b="1" sz="1800"/>
          </a:p>
          <a:p>
            <a:pPr indent="0" lvl="0" marL="0" rtl="0" algn="l">
              <a:lnSpc>
                <a:spcPct val="115000"/>
              </a:lnSpc>
              <a:spcBef>
                <a:spcPts val="0"/>
              </a:spcBef>
              <a:spcAft>
                <a:spcPts val="0"/>
              </a:spcAft>
              <a:buNone/>
            </a:pPr>
            <a:r>
              <a:rPr b="1" lang="sv-SE" sz="1800"/>
              <a:t>}</a:t>
            </a:r>
            <a:endParaRPr b="1" sz="1800"/>
          </a:p>
          <a:p>
            <a:pPr indent="0" lvl="0" marL="0" rtl="0" algn="l">
              <a:lnSpc>
                <a:spcPct val="115000"/>
              </a:lnSpc>
              <a:spcBef>
                <a:spcPts val="0"/>
              </a:spcBef>
              <a:spcAft>
                <a:spcPts val="0"/>
              </a:spcAft>
              <a:buNone/>
            </a:pPr>
            <a:r>
              <a:t/>
            </a:r>
            <a:endParaRPr b="1" sz="1800"/>
          </a:p>
          <a:p>
            <a:pPr indent="0" lvl="0" marL="0" rtl="0" algn="l">
              <a:lnSpc>
                <a:spcPct val="115000"/>
              </a:lnSpc>
              <a:spcBef>
                <a:spcPts val="0"/>
              </a:spcBef>
              <a:spcAft>
                <a:spcPts val="0"/>
              </a:spcAft>
              <a:buNone/>
            </a:pPr>
            <a:r>
              <a:rPr b="1" lang="sv-SE" sz="1800"/>
              <a:t>CRP - Constant for Constant Replacement</a:t>
            </a:r>
            <a:endParaRPr b="1" sz="1800"/>
          </a:p>
          <a:p>
            <a:pPr indent="0" lvl="0" marL="0" rtl="0" algn="l">
              <a:spcBef>
                <a:spcPts val="0"/>
              </a:spcBef>
              <a:spcAft>
                <a:spcPts val="0"/>
              </a:spcAft>
              <a:buNone/>
            </a:pPr>
            <a:r>
              <a:t/>
            </a:r>
            <a:endParaRPr sz="2400">
              <a:solidFill>
                <a:schemeClr val="dk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6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11</a:t>
            </a:r>
            <a:endParaRPr/>
          </a:p>
        </p:txBody>
      </p:sp>
      <p:sp>
        <p:nvSpPr>
          <p:cNvPr id="507" name="Google Shape;507;p6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Suppose that finite state verification of an abstract model of some software exposes a counter-example to a property that is expected to hold true for the system.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b="1" lang="sv-SE">
                <a:solidFill>
                  <a:schemeClr val="accent3"/>
                </a:solidFill>
              </a:rPr>
              <a:t>Briefly describe the follow-up actions you would take and why you would take them.</a:t>
            </a:r>
            <a:endParaRPr b="1">
              <a:solidFill>
                <a:schemeClr val="accent3"/>
              </a:solidFill>
            </a:endParaRPr>
          </a:p>
        </p:txBody>
      </p:sp>
      <p:sp>
        <p:nvSpPr>
          <p:cNvPr id="508" name="Google Shape;508;p6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6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11</a:t>
            </a:r>
            <a:endParaRPr/>
          </a:p>
        </p:txBody>
      </p:sp>
      <p:sp>
        <p:nvSpPr>
          <p:cNvPr id="514" name="Google Shape;514;p6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Tells us one of the following is an issue:</a:t>
            </a:r>
            <a:endParaRPr/>
          </a:p>
          <a:p>
            <a:pPr indent="-393700" lvl="0" marL="457200" rtl="0" algn="l">
              <a:lnSpc>
                <a:spcPct val="115000"/>
              </a:lnSpc>
              <a:spcBef>
                <a:spcPts val="0"/>
              </a:spcBef>
              <a:spcAft>
                <a:spcPts val="0"/>
              </a:spcAft>
              <a:buSzPts val="2600"/>
              <a:buChar char="•"/>
            </a:pPr>
            <a:r>
              <a:rPr lang="sv-SE"/>
              <a:t>The model</a:t>
            </a:r>
            <a:endParaRPr/>
          </a:p>
          <a:p>
            <a:pPr indent="-368300" lvl="1" marL="914400" rtl="0" algn="l">
              <a:lnSpc>
                <a:spcPct val="115000"/>
              </a:lnSpc>
              <a:spcBef>
                <a:spcPts val="0"/>
              </a:spcBef>
              <a:spcAft>
                <a:spcPts val="0"/>
              </a:spcAft>
              <a:buSzPts val="2200"/>
              <a:buChar char="•"/>
            </a:pPr>
            <a:r>
              <a:rPr lang="sv-SE"/>
              <a:t>Fault in the model, bad assumptions, incorrect interpretation of requirements</a:t>
            </a:r>
            <a:endParaRPr/>
          </a:p>
          <a:p>
            <a:pPr indent="-393700" lvl="0" marL="457200" rtl="0" algn="l">
              <a:lnSpc>
                <a:spcPct val="115000"/>
              </a:lnSpc>
              <a:spcBef>
                <a:spcPts val="0"/>
              </a:spcBef>
              <a:spcAft>
                <a:spcPts val="0"/>
              </a:spcAft>
              <a:buSzPts val="2600"/>
              <a:buChar char="•"/>
            </a:pPr>
            <a:r>
              <a:rPr lang="sv-SE"/>
              <a:t>The property</a:t>
            </a:r>
            <a:endParaRPr/>
          </a:p>
          <a:p>
            <a:pPr indent="-368300" lvl="1" marL="914400" rtl="0" algn="l">
              <a:lnSpc>
                <a:spcPct val="115000"/>
              </a:lnSpc>
              <a:spcBef>
                <a:spcPts val="0"/>
              </a:spcBef>
              <a:spcAft>
                <a:spcPts val="0"/>
              </a:spcAft>
              <a:buSzPts val="2200"/>
              <a:buChar char="•"/>
            </a:pPr>
            <a:r>
              <a:rPr lang="sv-SE"/>
              <a:t>Property not formulated correctly.</a:t>
            </a:r>
            <a:endParaRPr/>
          </a:p>
          <a:p>
            <a:pPr indent="-393700" lvl="0" marL="457200" rtl="0" algn="l">
              <a:lnSpc>
                <a:spcPct val="115000"/>
              </a:lnSpc>
              <a:spcBef>
                <a:spcPts val="0"/>
              </a:spcBef>
              <a:spcAft>
                <a:spcPts val="0"/>
              </a:spcAft>
              <a:buSzPts val="2600"/>
              <a:buChar char="•"/>
            </a:pPr>
            <a:r>
              <a:rPr lang="sv-SE"/>
              <a:t>The requirements</a:t>
            </a:r>
            <a:endParaRPr/>
          </a:p>
          <a:p>
            <a:pPr indent="-368300" lvl="1" marL="914400" rtl="0" algn="l">
              <a:lnSpc>
                <a:spcPct val="115000"/>
              </a:lnSpc>
              <a:spcBef>
                <a:spcPts val="0"/>
              </a:spcBef>
              <a:spcAft>
                <a:spcPts val="0"/>
              </a:spcAft>
              <a:buSzPts val="2200"/>
              <a:buChar char="•"/>
            </a:pPr>
            <a:r>
              <a:rPr lang="sv-SE"/>
              <a:t>Contradictory or incorrect requirements.</a:t>
            </a:r>
            <a:endParaRPr/>
          </a:p>
        </p:txBody>
      </p:sp>
      <p:sp>
        <p:nvSpPr>
          <p:cNvPr id="515" name="Google Shape;515;p6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6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12</a:t>
            </a:r>
            <a:endParaRPr/>
          </a:p>
        </p:txBody>
      </p:sp>
      <p:sp>
        <p:nvSpPr>
          <p:cNvPr id="521" name="Google Shape;521;p6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2400"/>
              <a:t>Temporal Operators: </a:t>
            </a:r>
            <a:endParaRPr sz="2400"/>
          </a:p>
          <a:p>
            <a:pPr indent="-311150" lvl="0" marL="457200" rtl="0" algn="l">
              <a:lnSpc>
                <a:spcPct val="115000"/>
              </a:lnSpc>
              <a:spcBef>
                <a:spcPts val="0"/>
              </a:spcBef>
              <a:spcAft>
                <a:spcPts val="0"/>
              </a:spcAft>
              <a:buSzPts val="1300"/>
              <a:buChar char="●"/>
            </a:pPr>
            <a:r>
              <a:rPr b="1" lang="sv-SE" sz="1900"/>
              <a:t>G p:</a:t>
            </a:r>
            <a:r>
              <a:rPr lang="sv-SE" sz="1900"/>
              <a:t> p holds globally at every state on the path from now until the end</a:t>
            </a:r>
            <a:endParaRPr sz="1900"/>
          </a:p>
          <a:p>
            <a:pPr indent="-311150" lvl="0" marL="457200" rtl="0" algn="l">
              <a:lnSpc>
                <a:spcPct val="115000"/>
              </a:lnSpc>
              <a:spcBef>
                <a:spcPts val="0"/>
              </a:spcBef>
              <a:spcAft>
                <a:spcPts val="0"/>
              </a:spcAft>
              <a:buSzPts val="1300"/>
              <a:buChar char="●"/>
            </a:pPr>
            <a:r>
              <a:rPr b="1" lang="sv-SE" sz="1900"/>
              <a:t>F p:</a:t>
            </a:r>
            <a:r>
              <a:rPr lang="sv-SE" sz="1900"/>
              <a:t> p holds at some future state on the path (but not all future states)</a:t>
            </a:r>
            <a:endParaRPr sz="1900"/>
          </a:p>
          <a:p>
            <a:pPr indent="-311150" lvl="0" marL="457200" rtl="0" algn="l">
              <a:lnSpc>
                <a:spcPct val="115000"/>
              </a:lnSpc>
              <a:spcBef>
                <a:spcPts val="0"/>
              </a:spcBef>
              <a:spcAft>
                <a:spcPts val="0"/>
              </a:spcAft>
              <a:buSzPts val="1300"/>
              <a:buChar char="●"/>
            </a:pPr>
            <a:r>
              <a:rPr b="1" lang="sv-SE" sz="1900"/>
              <a:t>X p:</a:t>
            </a:r>
            <a:r>
              <a:rPr lang="sv-SE" sz="1900"/>
              <a:t> p holds at the next state on the path</a:t>
            </a:r>
            <a:endParaRPr sz="1900"/>
          </a:p>
          <a:p>
            <a:pPr indent="-311150" lvl="0" marL="457200" rtl="0" algn="l">
              <a:lnSpc>
                <a:spcPct val="115000"/>
              </a:lnSpc>
              <a:spcBef>
                <a:spcPts val="0"/>
              </a:spcBef>
              <a:spcAft>
                <a:spcPts val="0"/>
              </a:spcAft>
              <a:buSzPts val="1300"/>
              <a:buChar char="●"/>
            </a:pPr>
            <a:r>
              <a:rPr b="1" lang="sv-SE" sz="1900"/>
              <a:t>p U q:</a:t>
            </a:r>
            <a:r>
              <a:rPr lang="sv-SE" sz="1900"/>
              <a:t> q holds at some state on the path and p holds at every state before the first state at which q holds.</a:t>
            </a:r>
            <a:endParaRPr sz="1900"/>
          </a:p>
          <a:p>
            <a:pPr indent="-311150" lvl="0" marL="457200" rtl="0" algn="l">
              <a:lnSpc>
                <a:spcPct val="115000"/>
              </a:lnSpc>
              <a:spcBef>
                <a:spcPts val="0"/>
              </a:spcBef>
              <a:spcAft>
                <a:spcPts val="0"/>
              </a:spcAft>
              <a:buSzPts val="1300"/>
              <a:buChar char="●"/>
            </a:pPr>
            <a:r>
              <a:rPr b="1" lang="sv-SE" sz="1900"/>
              <a:t>A:</a:t>
            </a:r>
            <a:r>
              <a:rPr lang="sv-SE" sz="1900"/>
              <a:t> for all paths reaching out from a state, used in CTL as a modifier for the above properties (i.e., </a:t>
            </a:r>
            <a:r>
              <a:rPr b="1" lang="sv-SE" sz="1900"/>
              <a:t>AG p</a:t>
            </a:r>
            <a:r>
              <a:rPr lang="sv-SE" sz="1900"/>
              <a:t>)</a:t>
            </a:r>
            <a:endParaRPr sz="1900"/>
          </a:p>
          <a:p>
            <a:pPr indent="-311150" lvl="0" marL="457200" rtl="0" algn="l">
              <a:lnSpc>
                <a:spcPct val="115000"/>
              </a:lnSpc>
              <a:spcBef>
                <a:spcPts val="0"/>
              </a:spcBef>
              <a:spcAft>
                <a:spcPts val="0"/>
              </a:spcAft>
              <a:buSzPts val="1300"/>
              <a:buChar char="●"/>
            </a:pPr>
            <a:r>
              <a:rPr b="1" lang="sv-SE" sz="1900"/>
              <a:t>E: </a:t>
            </a:r>
            <a:r>
              <a:rPr lang="sv-SE" sz="1900"/>
              <a:t>for one or more paths reaching out from a state (but not all), used in CTL as a modifier for the above properties (i.e., </a:t>
            </a:r>
            <a:r>
              <a:rPr b="1" lang="sv-SE" sz="1900"/>
              <a:t>EG p</a:t>
            </a:r>
            <a:r>
              <a:rPr lang="sv-SE" sz="1900"/>
              <a:t>)</a:t>
            </a:r>
            <a:endParaRPr sz="1900"/>
          </a:p>
        </p:txBody>
      </p:sp>
      <p:sp>
        <p:nvSpPr>
          <p:cNvPr id="522" name="Google Shape;522;p6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6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12</a:t>
            </a:r>
            <a:endParaRPr/>
          </a:p>
        </p:txBody>
      </p:sp>
      <p:sp>
        <p:nvSpPr>
          <p:cNvPr id="528" name="Google Shape;528;p68"/>
          <p:cNvSpPr txBox="1"/>
          <p:nvPr>
            <p:ph idx="1" type="body"/>
          </p:nvPr>
        </p:nvSpPr>
        <p:spPr>
          <a:xfrm>
            <a:off x="468895" y="1282400"/>
            <a:ext cx="38295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sv-SE" sz="1400"/>
              <a:t>Traffic-light controller, with a pedestrian crossing and a button to request right-of-way to cross the road. </a:t>
            </a:r>
            <a:endParaRPr sz="1400"/>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0"/>
              </a:spcBef>
              <a:spcAft>
                <a:spcPts val="0"/>
              </a:spcAft>
              <a:buClr>
                <a:schemeClr val="dk1"/>
              </a:buClr>
              <a:buSzPts val="1100"/>
              <a:buFont typeface="Arial"/>
              <a:buNone/>
            </a:pPr>
            <a:r>
              <a:rPr lang="sv-SE" sz="1400"/>
              <a:t>State variables:</a:t>
            </a:r>
            <a:endParaRPr sz="1400"/>
          </a:p>
          <a:p>
            <a:pPr indent="-317500" lvl="0" marL="457200" rtl="0" algn="l">
              <a:lnSpc>
                <a:spcPct val="115000"/>
              </a:lnSpc>
              <a:spcBef>
                <a:spcPts val="0"/>
              </a:spcBef>
              <a:spcAft>
                <a:spcPts val="0"/>
              </a:spcAft>
              <a:buSzPts val="1400"/>
              <a:buChar char="●"/>
            </a:pPr>
            <a:r>
              <a:rPr b="1" lang="sv-SE" sz="1400"/>
              <a:t>traffic_light: {RED, YELLOW, GREEN}</a:t>
            </a:r>
            <a:endParaRPr b="1" sz="1400"/>
          </a:p>
          <a:p>
            <a:pPr indent="-317500" lvl="0" marL="457200" rtl="0" algn="l">
              <a:lnSpc>
                <a:spcPct val="115000"/>
              </a:lnSpc>
              <a:spcBef>
                <a:spcPts val="0"/>
              </a:spcBef>
              <a:spcAft>
                <a:spcPts val="0"/>
              </a:spcAft>
              <a:buSzPts val="1400"/>
              <a:buChar char="●"/>
            </a:pPr>
            <a:r>
              <a:rPr b="1" lang="sv-SE" sz="1400"/>
              <a:t>pedestrian_light: {WAIT, WALK, FLASH}</a:t>
            </a:r>
            <a:endParaRPr b="1" sz="1400"/>
          </a:p>
          <a:p>
            <a:pPr indent="-317500" lvl="0" marL="457200" rtl="0" algn="l">
              <a:lnSpc>
                <a:spcPct val="115000"/>
              </a:lnSpc>
              <a:spcBef>
                <a:spcPts val="0"/>
              </a:spcBef>
              <a:spcAft>
                <a:spcPts val="0"/>
              </a:spcAft>
              <a:buSzPts val="1400"/>
              <a:buChar char="●"/>
            </a:pPr>
            <a:r>
              <a:rPr b="1" lang="sv-SE" sz="1400"/>
              <a:t>button: {RESET, SET}</a:t>
            </a:r>
            <a:endParaRPr b="1" sz="1400"/>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0"/>
              </a:spcBef>
              <a:spcAft>
                <a:spcPts val="0"/>
              </a:spcAft>
              <a:buNone/>
            </a:pPr>
            <a:r>
              <a:rPr lang="sv-SE" sz="1400"/>
              <a:t>Initially: </a:t>
            </a:r>
            <a:r>
              <a:rPr b="1" lang="sv-SE" sz="1400"/>
              <a:t>traffic_light = RED, pedestrian_light = WAIT, button = RESET</a:t>
            </a:r>
            <a:endParaRPr sz="1400"/>
          </a:p>
        </p:txBody>
      </p:sp>
      <p:sp>
        <p:nvSpPr>
          <p:cNvPr id="529" name="Google Shape;529;p6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530" name="Google Shape;530;p68"/>
          <p:cNvSpPr txBox="1"/>
          <p:nvPr>
            <p:ph idx="1" type="body"/>
          </p:nvPr>
        </p:nvSpPr>
        <p:spPr>
          <a:xfrm>
            <a:off x="4298450" y="712700"/>
            <a:ext cx="4719600" cy="4213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sv-SE">
                <a:solidFill>
                  <a:schemeClr val="dk1"/>
                </a:solidFill>
              </a:rPr>
              <a:t>Transitions: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sv-SE">
                <a:solidFill>
                  <a:schemeClr val="dk1"/>
                </a:solidFill>
              </a:rPr>
              <a:t>pedestrian_light: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WAIT → WALK if traffic_light = RED</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WAIT → WAIT otherwise</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WALK → {WALK, FLASH}</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FLASH → {FLASH, WAIT}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sv-SE">
                <a:solidFill>
                  <a:schemeClr val="dk1"/>
                </a:solidFill>
              </a:rPr>
              <a:t>traffic_light: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RED → GREEN if button = RESET</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RED → RED otherwise</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GREEN → {GREEN, YELLOW} if button = SET</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GREEN → GREEN otherwise</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YELLOW→ {YELLOW, RED}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sv-SE">
                <a:solidFill>
                  <a:schemeClr val="dk1"/>
                </a:solidFill>
              </a:rPr>
              <a:t>button:</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SET → RESET if pedestrian_light = WALK</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SET → SET otherwise</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RESET → {RESET, SET} if traffic_light = GREEN</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RESET → RESET otherwise</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531" name="Google Shape;531;p68"/>
          <p:cNvSpPr/>
          <p:nvPr/>
        </p:nvSpPr>
        <p:spPr>
          <a:xfrm>
            <a:off x="410775" y="465688"/>
            <a:ext cx="3673200" cy="181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3000"/>
              <a:t>Formulate a safety property in CTL.</a:t>
            </a:r>
            <a:endParaRPr b="1" sz="3000"/>
          </a:p>
        </p:txBody>
      </p:sp>
      <p:sp>
        <p:nvSpPr>
          <p:cNvPr id="532" name="Google Shape;532;p68"/>
          <p:cNvSpPr/>
          <p:nvPr/>
        </p:nvSpPr>
        <p:spPr>
          <a:xfrm>
            <a:off x="410775" y="465700"/>
            <a:ext cx="3673200" cy="181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sv-SE" sz="2400"/>
              <a:t>AG (pedestrian_light = walk -&gt; traffic_light != green)</a:t>
            </a:r>
            <a:endParaRPr b="1"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1"/>
                                        </p:tgtEl>
                                        <p:attrNameLst>
                                          <p:attrName>style.visibility</p:attrName>
                                        </p:attrNameLst>
                                      </p:cBhvr>
                                      <p:to>
                                        <p:strVal val="visible"/>
                                      </p:to>
                                    </p:set>
                                    <p:animEffect filter="fade" transition="in">
                                      <p:cBhvr>
                                        <p:cTn dur="1"/>
                                        <p:tgtEl>
                                          <p:spTgt spid="5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2"/>
                                        </p:tgtEl>
                                        <p:attrNameLst>
                                          <p:attrName>style.visibility</p:attrName>
                                        </p:attrNameLst>
                                      </p:cBhvr>
                                      <p:to>
                                        <p:strVal val="visible"/>
                                      </p:to>
                                    </p:set>
                                    <p:animEffect filter="fade" transition="in">
                                      <p:cBhvr>
                                        <p:cTn dur="1"/>
                                        <p:tgtEl>
                                          <p:spTgt spid="5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6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12</a:t>
            </a:r>
            <a:endParaRPr/>
          </a:p>
        </p:txBody>
      </p:sp>
      <p:sp>
        <p:nvSpPr>
          <p:cNvPr id="538" name="Google Shape;538;p69"/>
          <p:cNvSpPr txBox="1"/>
          <p:nvPr>
            <p:ph idx="1" type="body"/>
          </p:nvPr>
        </p:nvSpPr>
        <p:spPr>
          <a:xfrm>
            <a:off x="468895" y="1282400"/>
            <a:ext cx="38295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sv-SE" sz="1400"/>
              <a:t>Traffic-light controller, with a pedestrian crossing and a button to request right-of-way to cross the road. </a:t>
            </a:r>
            <a:endParaRPr sz="1400"/>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0"/>
              </a:spcBef>
              <a:spcAft>
                <a:spcPts val="0"/>
              </a:spcAft>
              <a:buClr>
                <a:schemeClr val="dk1"/>
              </a:buClr>
              <a:buSzPts val="1100"/>
              <a:buFont typeface="Arial"/>
              <a:buNone/>
            </a:pPr>
            <a:r>
              <a:rPr lang="sv-SE" sz="1400"/>
              <a:t>State variables:</a:t>
            </a:r>
            <a:endParaRPr sz="1400"/>
          </a:p>
          <a:p>
            <a:pPr indent="-317500" lvl="0" marL="457200" rtl="0" algn="l">
              <a:lnSpc>
                <a:spcPct val="115000"/>
              </a:lnSpc>
              <a:spcBef>
                <a:spcPts val="0"/>
              </a:spcBef>
              <a:spcAft>
                <a:spcPts val="0"/>
              </a:spcAft>
              <a:buSzPts val="1400"/>
              <a:buChar char="●"/>
            </a:pPr>
            <a:r>
              <a:rPr b="1" lang="sv-SE" sz="1400"/>
              <a:t>traffic_light: {RED, YELLOW, GREEN}</a:t>
            </a:r>
            <a:endParaRPr b="1" sz="1400"/>
          </a:p>
          <a:p>
            <a:pPr indent="-317500" lvl="0" marL="457200" rtl="0" algn="l">
              <a:lnSpc>
                <a:spcPct val="115000"/>
              </a:lnSpc>
              <a:spcBef>
                <a:spcPts val="0"/>
              </a:spcBef>
              <a:spcAft>
                <a:spcPts val="0"/>
              </a:spcAft>
              <a:buSzPts val="1400"/>
              <a:buChar char="●"/>
            </a:pPr>
            <a:r>
              <a:rPr b="1" lang="sv-SE" sz="1400"/>
              <a:t>pedestrian_light: {WAIT, WALK, FLASH}</a:t>
            </a:r>
            <a:endParaRPr b="1" sz="1400"/>
          </a:p>
          <a:p>
            <a:pPr indent="-317500" lvl="0" marL="457200" rtl="0" algn="l">
              <a:lnSpc>
                <a:spcPct val="115000"/>
              </a:lnSpc>
              <a:spcBef>
                <a:spcPts val="0"/>
              </a:spcBef>
              <a:spcAft>
                <a:spcPts val="0"/>
              </a:spcAft>
              <a:buSzPts val="1400"/>
              <a:buChar char="●"/>
            </a:pPr>
            <a:r>
              <a:rPr b="1" lang="sv-SE" sz="1400"/>
              <a:t>button: {RESET, SET}</a:t>
            </a:r>
            <a:endParaRPr b="1" sz="1400"/>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0"/>
              </a:spcBef>
              <a:spcAft>
                <a:spcPts val="0"/>
              </a:spcAft>
              <a:buNone/>
            </a:pPr>
            <a:r>
              <a:rPr lang="sv-SE" sz="1400"/>
              <a:t>Initially: </a:t>
            </a:r>
            <a:r>
              <a:rPr b="1" lang="sv-SE" sz="1400"/>
              <a:t>traffic_light = RED, pedestrian_light = WAIT, button = RESET</a:t>
            </a:r>
            <a:endParaRPr sz="1400"/>
          </a:p>
        </p:txBody>
      </p:sp>
      <p:sp>
        <p:nvSpPr>
          <p:cNvPr id="539" name="Google Shape;539;p6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540" name="Google Shape;540;p69"/>
          <p:cNvSpPr txBox="1"/>
          <p:nvPr>
            <p:ph idx="1" type="body"/>
          </p:nvPr>
        </p:nvSpPr>
        <p:spPr>
          <a:xfrm>
            <a:off x="4298450" y="712700"/>
            <a:ext cx="4719600" cy="4213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sv-SE">
                <a:solidFill>
                  <a:schemeClr val="dk1"/>
                </a:solidFill>
              </a:rPr>
              <a:t>Transitions: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sv-SE">
                <a:solidFill>
                  <a:schemeClr val="dk1"/>
                </a:solidFill>
              </a:rPr>
              <a:t>pedestrian_light: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WAIT → WALK if traffic_light = RED</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WAIT → WAIT otherwise</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WALK → {WALK, FLASH}</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FLASH → {FLASH, WAIT}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sv-SE">
                <a:solidFill>
                  <a:schemeClr val="dk1"/>
                </a:solidFill>
              </a:rPr>
              <a:t>traffic_light: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RED → GREEN if button = RESET</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RED → RED otherwise</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GREEN → {GREEN, YELLOW} if button = SET</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GREEN → GREEN otherwise</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YELLOW→ {YELLOW, RED}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sv-SE">
                <a:solidFill>
                  <a:schemeClr val="dk1"/>
                </a:solidFill>
              </a:rPr>
              <a:t>button:</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SET → RESET if pedestrian_light = WALK</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SET → SET otherwise</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RESET → {RESET, SET} if traffic_light = GREEN</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RESET → RESET otherwise</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541" name="Google Shape;541;p69"/>
          <p:cNvSpPr/>
          <p:nvPr/>
        </p:nvSpPr>
        <p:spPr>
          <a:xfrm>
            <a:off x="468900" y="460725"/>
            <a:ext cx="3673200" cy="181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3000"/>
              <a:t>Formulate a liveness property in LTL.</a:t>
            </a:r>
            <a:endParaRPr b="1" sz="3000"/>
          </a:p>
        </p:txBody>
      </p:sp>
      <p:sp>
        <p:nvSpPr>
          <p:cNvPr id="542" name="Google Shape;542;p69"/>
          <p:cNvSpPr/>
          <p:nvPr/>
        </p:nvSpPr>
        <p:spPr>
          <a:xfrm>
            <a:off x="468900" y="460725"/>
            <a:ext cx="3673200" cy="181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sv-SE" sz="2400"/>
              <a:t>G (traffic_light = RED &amp; button = RESET -&gt; F (traffic_light = green))</a:t>
            </a:r>
            <a:endParaRPr b="1"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1"/>
                                        </p:tgtEl>
                                        <p:attrNameLst>
                                          <p:attrName>style.visibility</p:attrName>
                                        </p:attrNameLst>
                                      </p:cBhvr>
                                      <p:to>
                                        <p:strVal val="visible"/>
                                      </p:to>
                                    </p:set>
                                    <p:animEffect filter="fade" transition="in">
                                      <p:cBhvr>
                                        <p:cTn dur="1"/>
                                        <p:tgtEl>
                                          <p:spTgt spid="5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2"/>
                                        </p:tgtEl>
                                        <p:attrNameLst>
                                          <p:attrName>style.visibility</p:attrName>
                                        </p:attrNameLst>
                                      </p:cBhvr>
                                      <p:to>
                                        <p:strVal val="visible"/>
                                      </p:to>
                                    </p:set>
                                    <p:animEffect filter="fade" transition="in">
                                      <p:cBhvr>
                                        <p:cTn dur="1"/>
                                        <p:tgtEl>
                                          <p:spTgt spid="5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7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12</a:t>
            </a:r>
            <a:endParaRPr/>
          </a:p>
        </p:txBody>
      </p:sp>
      <p:sp>
        <p:nvSpPr>
          <p:cNvPr id="548" name="Google Shape;548;p70"/>
          <p:cNvSpPr txBox="1"/>
          <p:nvPr>
            <p:ph idx="1" type="body"/>
          </p:nvPr>
        </p:nvSpPr>
        <p:spPr>
          <a:xfrm>
            <a:off x="468895" y="1282400"/>
            <a:ext cx="38295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sv-SE" sz="1400"/>
              <a:t>Traffic-light controller, with a pedestrian crossing and a button to request right-of-way to cross the road. </a:t>
            </a:r>
            <a:endParaRPr sz="1400"/>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0"/>
              </a:spcBef>
              <a:spcAft>
                <a:spcPts val="0"/>
              </a:spcAft>
              <a:buClr>
                <a:schemeClr val="dk1"/>
              </a:buClr>
              <a:buSzPts val="1100"/>
              <a:buFont typeface="Arial"/>
              <a:buNone/>
            </a:pPr>
            <a:r>
              <a:rPr lang="sv-SE" sz="1400"/>
              <a:t>State variables:</a:t>
            </a:r>
            <a:endParaRPr sz="1400"/>
          </a:p>
          <a:p>
            <a:pPr indent="-317500" lvl="0" marL="457200" rtl="0" algn="l">
              <a:lnSpc>
                <a:spcPct val="115000"/>
              </a:lnSpc>
              <a:spcBef>
                <a:spcPts val="0"/>
              </a:spcBef>
              <a:spcAft>
                <a:spcPts val="0"/>
              </a:spcAft>
              <a:buSzPts val="1400"/>
              <a:buChar char="●"/>
            </a:pPr>
            <a:r>
              <a:rPr b="1" lang="sv-SE" sz="1400"/>
              <a:t>traffic_light: {RED, YELLOW, GREEN}</a:t>
            </a:r>
            <a:endParaRPr b="1" sz="1400"/>
          </a:p>
          <a:p>
            <a:pPr indent="-317500" lvl="0" marL="457200" rtl="0" algn="l">
              <a:lnSpc>
                <a:spcPct val="115000"/>
              </a:lnSpc>
              <a:spcBef>
                <a:spcPts val="0"/>
              </a:spcBef>
              <a:spcAft>
                <a:spcPts val="0"/>
              </a:spcAft>
              <a:buSzPts val="1400"/>
              <a:buChar char="●"/>
            </a:pPr>
            <a:r>
              <a:rPr b="1" lang="sv-SE" sz="1400"/>
              <a:t>pedestrian_light: {WAIT, WALK, FLASH}</a:t>
            </a:r>
            <a:endParaRPr b="1" sz="1400"/>
          </a:p>
          <a:p>
            <a:pPr indent="-317500" lvl="0" marL="457200" rtl="0" algn="l">
              <a:lnSpc>
                <a:spcPct val="115000"/>
              </a:lnSpc>
              <a:spcBef>
                <a:spcPts val="0"/>
              </a:spcBef>
              <a:spcAft>
                <a:spcPts val="0"/>
              </a:spcAft>
              <a:buSzPts val="1400"/>
              <a:buChar char="●"/>
            </a:pPr>
            <a:r>
              <a:rPr b="1" lang="sv-SE" sz="1400"/>
              <a:t>button: {RESET, SET}</a:t>
            </a:r>
            <a:endParaRPr b="1" sz="1400"/>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0"/>
              </a:spcBef>
              <a:spcAft>
                <a:spcPts val="0"/>
              </a:spcAft>
              <a:buNone/>
            </a:pPr>
            <a:r>
              <a:rPr lang="sv-SE" sz="1400"/>
              <a:t>Initially: </a:t>
            </a:r>
            <a:r>
              <a:rPr b="1" lang="sv-SE" sz="1400"/>
              <a:t>traffic_light = RED, pedestrian_light = WAIT, button = RESET</a:t>
            </a:r>
            <a:endParaRPr sz="1400"/>
          </a:p>
        </p:txBody>
      </p:sp>
      <p:sp>
        <p:nvSpPr>
          <p:cNvPr id="549" name="Google Shape;549;p7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550" name="Google Shape;550;p70"/>
          <p:cNvSpPr txBox="1"/>
          <p:nvPr>
            <p:ph idx="1" type="body"/>
          </p:nvPr>
        </p:nvSpPr>
        <p:spPr>
          <a:xfrm>
            <a:off x="4298450" y="712700"/>
            <a:ext cx="4719600" cy="4213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sv-SE">
                <a:solidFill>
                  <a:schemeClr val="dk1"/>
                </a:solidFill>
              </a:rPr>
              <a:t>Transitions: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sv-SE">
                <a:solidFill>
                  <a:schemeClr val="dk1"/>
                </a:solidFill>
              </a:rPr>
              <a:t>pedestrian_light: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WAIT → WALK if traffic_light = RED</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WAIT → WAIT otherwise</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WALK → {WALK, FLASH}</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FLASH → {FLASH, WAIT}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sv-SE">
                <a:solidFill>
                  <a:schemeClr val="dk1"/>
                </a:solidFill>
              </a:rPr>
              <a:t>traffic_light: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RED → GREEN if button = RESET</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RED → RED otherwise</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GREEN → {GREEN, YELLOW} if button = SET</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GREEN → GREEN otherwise</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YELLOW→ {YELLOW, RED}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sv-SE">
                <a:solidFill>
                  <a:schemeClr val="dk1"/>
                </a:solidFill>
              </a:rPr>
              <a:t>button:</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SET → RESET if pedestrian_light = WALK</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SET → SET otherwise</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RESET → {RESET, SET} if traffic_light = GREEN</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RESET → RESET otherwise</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551" name="Google Shape;551;p70"/>
          <p:cNvSpPr/>
          <p:nvPr/>
        </p:nvSpPr>
        <p:spPr>
          <a:xfrm>
            <a:off x="358375" y="460000"/>
            <a:ext cx="3774000" cy="1812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sv-SE" sz="1800"/>
              <a:t>Write a trap-property that can be used to derive a test case to exercise the scenario “pedestrian obtains right-of-way to cross the road after pressing the button”.</a:t>
            </a:r>
            <a:endParaRPr b="1" sz="1800"/>
          </a:p>
        </p:txBody>
      </p:sp>
      <p:sp>
        <p:nvSpPr>
          <p:cNvPr id="552" name="Google Shape;552;p70"/>
          <p:cNvSpPr/>
          <p:nvPr/>
        </p:nvSpPr>
        <p:spPr>
          <a:xfrm>
            <a:off x="358375" y="460000"/>
            <a:ext cx="3774000" cy="1812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sv-SE" sz="1800"/>
              <a:t>Property in temporal logic: </a:t>
            </a:r>
            <a:endParaRPr b="1" sz="1800"/>
          </a:p>
          <a:p>
            <a:pPr indent="0" lvl="0" marL="0" rtl="0" algn="l">
              <a:lnSpc>
                <a:spcPct val="115000"/>
              </a:lnSpc>
              <a:spcBef>
                <a:spcPts val="0"/>
              </a:spcBef>
              <a:spcAft>
                <a:spcPts val="0"/>
              </a:spcAft>
              <a:buNone/>
            </a:pPr>
            <a:r>
              <a:rPr b="1" lang="sv-SE" sz="1800"/>
              <a:t>G (button = SET -&gt; F (pedestrian_light = WALK))</a:t>
            </a:r>
            <a:br>
              <a:rPr b="1" lang="sv-SE" sz="1800"/>
            </a:br>
            <a:endParaRPr b="1" sz="1800"/>
          </a:p>
        </p:txBody>
      </p:sp>
      <p:sp>
        <p:nvSpPr>
          <p:cNvPr id="553" name="Google Shape;553;p70"/>
          <p:cNvSpPr/>
          <p:nvPr/>
        </p:nvSpPr>
        <p:spPr>
          <a:xfrm>
            <a:off x="358375" y="460000"/>
            <a:ext cx="3774000" cy="1812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sv-SE" sz="1800"/>
              <a:t>Negate to get trap property: </a:t>
            </a:r>
            <a:endParaRPr b="1" sz="1800"/>
          </a:p>
          <a:p>
            <a:pPr indent="0" lvl="0" marL="0" rtl="0" algn="l">
              <a:lnSpc>
                <a:spcPct val="115000"/>
              </a:lnSpc>
              <a:spcBef>
                <a:spcPts val="0"/>
              </a:spcBef>
              <a:spcAft>
                <a:spcPts val="0"/>
              </a:spcAft>
              <a:buNone/>
            </a:pPr>
            <a:r>
              <a:rPr b="1" lang="sv-SE" sz="1800"/>
              <a:t>G !(button = SET -&gt; F (pedestrian_light = WALK))</a:t>
            </a:r>
            <a:br>
              <a:rPr b="1" lang="sv-SE" sz="1800"/>
            </a:br>
            <a:endParaRPr b="1"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1"/>
                                        </p:tgtEl>
                                        <p:attrNameLst>
                                          <p:attrName>style.visibility</p:attrName>
                                        </p:attrNameLst>
                                      </p:cBhvr>
                                      <p:to>
                                        <p:strVal val="visible"/>
                                      </p:to>
                                    </p:set>
                                    <p:animEffect filter="fade" transition="in">
                                      <p:cBhvr>
                                        <p:cTn dur="1"/>
                                        <p:tgtEl>
                                          <p:spTgt spid="5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2"/>
                                        </p:tgtEl>
                                        <p:attrNameLst>
                                          <p:attrName>style.visibility</p:attrName>
                                        </p:attrNameLst>
                                      </p:cBhvr>
                                      <p:to>
                                        <p:strVal val="visible"/>
                                      </p:to>
                                    </p:set>
                                    <p:animEffect filter="fade" transition="in">
                                      <p:cBhvr>
                                        <p:cTn dur="1"/>
                                        <p:tgtEl>
                                          <p:spTgt spid="5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3"/>
                                        </p:tgtEl>
                                        <p:attrNameLst>
                                          <p:attrName>style.visibility</p:attrName>
                                        </p:attrNameLst>
                                      </p:cBhvr>
                                      <p:to>
                                        <p:strVal val="visible"/>
                                      </p:to>
                                    </p:set>
                                    <p:animEffect filter="fade" transition="in">
                                      <p:cBhvr>
                                        <p:cTn dur="1"/>
                                        <p:tgtEl>
                                          <p:spTgt spid="5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7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13</a:t>
            </a:r>
            <a:endParaRPr/>
          </a:p>
        </p:txBody>
      </p:sp>
      <p:sp>
        <p:nvSpPr>
          <p:cNvPr id="559" name="Google Shape;559;p71"/>
          <p:cNvSpPr txBox="1"/>
          <p:nvPr>
            <p:ph idx="1" type="body"/>
          </p:nvPr>
        </p:nvSpPr>
        <p:spPr>
          <a:xfrm>
            <a:off x="468895" y="1282400"/>
            <a:ext cx="41805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sv-SE" sz="1800"/>
              <a:t>Microwave controller </a:t>
            </a:r>
            <a:endParaRPr sz="1800"/>
          </a:p>
          <a:p>
            <a:pPr indent="-342900" lvl="0" marL="457200" rtl="0" algn="l">
              <a:lnSpc>
                <a:spcPct val="115000"/>
              </a:lnSpc>
              <a:spcBef>
                <a:spcPts val="0"/>
              </a:spcBef>
              <a:spcAft>
                <a:spcPts val="0"/>
              </a:spcAft>
              <a:buSzPts val="1800"/>
              <a:buChar char="●"/>
            </a:pPr>
            <a:r>
              <a:rPr lang="sv-SE" sz="1800"/>
              <a:t>Door: {Open, Closed} -- sensor input indicating state of the door</a:t>
            </a:r>
            <a:endParaRPr sz="1800"/>
          </a:p>
          <a:p>
            <a:pPr indent="-342900" lvl="0" marL="457200" rtl="0" algn="l">
              <a:lnSpc>
                <a:spcPct val="115000"/>
              </a:lnSpc>
              <a:spcBef>
                <a:spcPts val="0"/>
              </a:spcBef>
              <a:spcAft>
                <a:spcPts val="0"/>
              </a:spcAft>
              <a:buSzPts val="1800"/>
              <a:buChar char="●"/>
            </a:pPr>
            <a:r>
              <a:rPr lang="sv-SE" sz="1800"/>
              <a:t>Button: {None, Start, Stop} -- button press</a:t>
            </a:r>
            <a:endParaRPr sz="1800"/>
          </a:p>
          <a:p>
            <a:pPr indent="-342900" lvl="0" marL="457200" rtl="0" algn="l">
              <a:lnSpc>
                <a:spcPct val="115000"/>
              </a:lnSpc>
              <a:spcBef>
                <a:spcPts val="0"/>
              </a:spcBef>
              <a:spcAft>
                <a:spcPts val="0"/>
              </a:spcAft>
              <a:buSzPts val="1800"/>
              <a:buChar char="●"/>
            </a:pPr>
            <a:r>
              <a:rPr lang="sv-SE" sz="1800"/>
              <a:t>Timer: 0...999 -- (remaining) seconds to cook</a:t>
            </a:r>
            <a:endParaRPr sz="1800"/>
          </a:p>
          <a:p>
            <a:pPr indent="-342900" lvl="0" marL="457200" rtl="0" algn="l">
              <a:lnSpc>
                <a:spcPct val="115000"/>
              </a:lnSpc>
              <a:spcBef>
                <a:spcPts val="0"/>
              </a:spcBef>
              <a:spcAft>
                <a:spcPts val="0"/>
              </a:spcAft>
              <a:buSzPts val="1800"/>
              <a:buChar char="●"/>
            </a:pPr>
            <a:r>
              <a:rPr lang="sv-SE" sz="1800"/>
              <a:t>Cooking: Boolean -- state of the heating element</a:t>
            </a:r>
            <a:endParaRPr sz="1800">
              <a:solidFill>
                <a:srgbClr val="000000"/>
              </a:solidFill>
            </a:endParaRPr>
          </a:p>
        </p:txBody>
      </p:sp>
      <p:sp>
        <p:nvSpPr>
          <p:cNvPr id="560" name="Google Shape;560;p7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561" name="Google Shape;561;p71"/>
          <p:cNvSpPr txBox="1"/>
          <p:nvPr>
            <p:ph idx="1" type="body"/>
          </p:nvPr>
        </p:nvSpPr>
        <p:spPr>
          <a:xfrm>
            <a:off x="4750374" y="861125"/>
            <a:ext cx="3994500" cy="37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2400">
                <a:solidFill>
                  <a:schemeClr val="dk1"/>
                </a:solidFill>
              </a:rPr>
              <a:t>In CTL: </a:t>
            </a:r>
            <a:endParaRPr sz="24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The microwave shall never cook when the door is open.</a:t>
            </a:r>
            <a:endParaRPr sz="2400">
              <a:solidFill>
                <a:schemeClr val="dk1"/>
              </a:solidFill>
            </a:endParaRPr>
          </a:p>
          <a:p>
            <a:pPr indent="-381000" lvl="0" marL="457200" rtl="0" algn="l">
              <a:lnSpc>
                <a:spcPct val="115000"/>
              </a:lnSpc>
              <a:spcBef>
                <a:spcPts val="0"/>
              </a:spcBef>
              <a:spcAft>
                <a:spcPts val="0"/>
              </a:spcAft>
              <a:buSzPts val="2400"/>
              <a:buChar char="●"/>
            </a:pPr>
            <a:r>
              <a:rPr b="1" lang="sv-SE" sz="2400"/>
              <a:t>AG (Door = Open -&gt; !Cooking)</a:t>
            </a:r>
            <a:endParaRPr sz="2400"/>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1">
                                            <p:txEl>
                                              <p:pRg end="0" st="0"/>
                                            </p:txEl>
                                          </p:spTgt>
                                        </p:tgtEl>
                                        <p:attrNameLst>
                                          <p:attrName>style.visibility</p:attrName>
                                        </p:attrNameLst>
                                      </p:cBhvr>
                                      <p:to>
                                        <p:strVal val="visible"/>
                                      </p:to>
                                    </p:set>
                                    <p:animEffect filter="fade" transition="in">
                                      <p:cBhvr>
                                        <p:cTn dur="1"/>
                                        <p:tgtEl>
                                          <p:spTgt spid="56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1">
                                            <p:txEl>
                                              <p:pRg end="1" st="1"/>
                                            </p:txEl>
                                          </p:spTgt>
                                        </p:tgtEl>
                                        <p:attrNameLst>
                                          <p:attrName>style.visibility</p:attrName>
                                        </p:attrNameLst>
                                      </p:cBhvr>
                                      <p:to>
                                        <p:strVal val="visible"/>
                                      </p:to>
                                    </p:set>
                                    <p:animEffect filter="fade" transition="in">
                                      <p:cBhvr>
                                        <p:cTn dur="1"/>
                                        <p:tgtEl>
                                          <p:spTgt spid="56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1">
                                            <p:txEl>
                                              <p:pRg end="2" st="2"/>
                                            </p:txEl>
                                          </p:spTgt>
                                        </p:tgtEl>
                                        <p:attrNameLst>
                                          <p:attrName>style.visibility</p:attrName>
                                        </p:attrNameLst>
                                      </p:cBhvr>
                                      <p:to>
                                        <p:strVal val="visible"/>
                                      </p:to>
                                    </p:set>
                                    <p:animEffect filter="fade" transition="in">
                                      <p:cBhvr>
                                        <p:cTn dur="1"/>
                                        <p:tgtEl>
                                          <p:spTgt spid="56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1">
                                            <p:txEl>
                                              <p:pRg end="3" st="3"/>
                                            </p:txEl>
                                          </p:spTgt>
                                        </p:tgtEl>
                                        <p:attrNameLst>
                                          <p:attrName>style.visibility</p:attrName>
                                        </p:attrNameLst>
                                      </p:cBhvr>
                                      <p:to>
                                        <p:strVal val="visible"/>
                                      </p:to>
                                    </p:set>
                                    <p:animEffect filter="fade" transition="in">
                                      <p:cBhvr>
                                        <p:cTn dur="1"/>
                                        <p:tgtEl>
                                          <p:spTgt spid="56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7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13</a:t>
            </a:r>
            <a:endParaRPr/>
          </a:p>
        </p:txBody>
      </p:sp>
      <p:sp>
        <p:nvSpPr>
          <p:cNvPr id="567" name="Google Shape;567;p72"/>
          <p:cNvSpPr txBox="1"/>
          <p:nvPr>
            <p:ph idx="1" type="body"/>
          </p:nvPr>
        </p:nvSpPr>
        <p:spPr>
          <a:xfrm>
            <a:off x="468895" y="1282400"/>
            <a:ext cx="41805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sv-SE" sz="1800"/>
              <a:t>Microwave controller </a:t>
            </a:r>
            <a:endParaRPr sz="1800"/>
          </a:p>
          <a:p>
            <a:pPr indent="-342900" lvl="0" marL="457200" rtl="0" algn="l">
              <a:lnSpc>
                <a:spcPct val="115000"/>
              </a:lnSpc>
              <a:spcBef>
                <a:spcPts val="0"/>
              </a:spcBef>
              <a:spcAft>
                <a:spcPts val="0"/>
              </a:spcAft>
              <a:buSzPts val="1800"/>
              <a:buChar char="●"/>
            </a:pPr>
            <a:r>
              <a:rPr lang="sv-SE" sz="1800"/>
              <a:t>Door: {Open, Closed} -- sensor input indicating state of the door</a:t>
            </a:r>
            <a:endParaRPr sz="1800"/>
          </a:p>
          <a:p>
            <a:pPr indent="-342900" lvl="0" marL="457200" rtl="0" algn="l">
              <a:lnSpc>
                <a:spcPct val="115000"/>
              </a:lnSpc>
              <a:spcBef>
                <a:spcPts val="0"/>
              </a:spcBef>
              <a:spcAft>
                <a:spcPts val="0"/>
              </a:spcAft>
              <a:buSzPts val="1800"/>
              <a:buChar char="●"/>
            </a:pPr>
            <a:r>
              <a:rPr lang="sv-SE" sz="1800"/>
              <a:t>Button: {None, Start, Stop} -- button press</a:t>
            </a:r>
            <a:endParaRPr sz="1800"/>
          </a:p>
          <a:p>
            <a:pPr indent="-342900" lvl="0" marL="457200" rtl="0" algn="l">
              <a:lnSpc>
                <a:spcPct val="115000"/>
              </a:lnSpc>
              <a:spcBef>
                <a:spcPts val="0"/>
              </a:spcBef>
              <a:spcAft>
                <a:spcPts val="0"/>
              </a:spcAft>
              <a:buSzPts val="1800"/>
              <a:buChar char="●"/>
            </a:pPr>
            <a:r>
              <a:rPr lang="sv-SE" sz="1800"/>
              <a:t>Timer: 0...999 -- (remaining) seconds to cook</a:t>
            </a:r>
            <a:endParaRPr sz="1800"/>
          </a:p>
          <a:p>
            <a:pPr indent="-342900" lvl="0" marL="457200" rtl="0" algn="l">
              <a:lnSpc>
                <a:spcPct val="115000"/>
              </a:lnSpc>
              <a:spcBef>
                <a:spcPts val="0"/>
              </a:spcBef>
              <a:spcAft>
                <a:spcPts val="0"/>
              </a:spcAft>
              <a:buSzPts val="1800"/>
              <a:buChar char="●"/>
            </a:pPr>
            <a:r>
              <a:rPr lang="sv-SE" sz="1800"/>
              <a:t>Cooking: Boolean -- state of the heating element</a:t>
            </a:r>
            <a:endParaRPr sz="1800">
              <a:solidFill>
                <a:srgbClr val="000000"/>
              </a:solidFill>
            </a:endParaRPr>
          </a:p>
        </p:txBody>
      </p:sp>
      <p:sp>
        <p:nvSpPr>
          <p:cNvPr id="568" name="Google Shape;568;p7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569" name="Google Shape;569;p72"/>
          <p:cNvSpPr txBox="1"/>
          <p:nvPr>
            <p:ph idx="1" type="body"/>
          </p:nvPr>
        </p:nvSpPr>
        <p:spPr>
          <a:xfrm>
            <a:off x="4750374" y="861125"/>
            <a:ext cx="3994500" cy="37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2400">
                <a:solidFill>
                  <a:schemeClr val="dk1"/>
                </a:solidFill>
              </a:rPr>
              <a:t>In CTL: </a:t>
            </a:r>
            <a:endParaRPr sz="24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The microwave shall cook only as long as there is remaining cook time.</a:t>
            </a:r>
            <a:endParaRPr sz="2400">
              <a:solidFill>
                <a:schemeClr val="dk1"/>
              </a:solidFill>
            </a:endParaRPr>
          </a:p>
          <a:p>
            <a:pPr indent="-381000" lvl="0" marL="457200" rtl="0" algn="l">
              <a:lnSpc>
                <a:spcPct val="115000"/>
              </a:lnSpc>
              <a:spcBef>
                <a:spcPts val="0"/>
              </a:spcBef>
              <a:spcAft>
                <a:spcPts val="0"/>
              </a:spcAft>
              <a:buSzPts val="2400"/>
              <a:buChar char="●"/>
            </a:pPr>
            <a:r>
              <a:rPr b="1" lang="sv-SE" sz="2400"/>
              <a:t>AG (Cooking -&gt; </a:t>
            </a:r>
            <a:br>
              <a:rPr b="1" lang="sv-SE" sz="2400"/>
            </a:br>
            <a:r>
              <a:rPr b="1" lang="sv-SE" sz="2400"/>
              <a:t>Timer &gt; 0)</a:t>
            </a:r>
            <a:endParaRPr b="1" sz="2400"/>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9">
                                            <p:txEl>
                                              <p:pRg end="0" st="0"/>
                                            </p:txEl>
                                          </p:spTgt>
                                        </p:tgtEl>
                                        <p:attrNameLst>
                                          <p:attrName>style.visibility</p:attrName>
                                        </p:attrNameLst>
                                      </p:cBhvr>
                                      <p:to>
                                        <p:strVal val="visible"/>
                                      </p:to>
                                    </p:set>
                                    <p:animEffect filter="fade" transition="in">
                                      <p:cBhvr>
                                        <p:cTn dur="1"/>
                                        <p:tgtEl>
                                          <p:spTgt spid="56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9">
                                            <p:txEl>
                                              <p:pRg end="1" st="1"/>
                                            </p:txEl>
                                          </p:spTgt>
                                        </p:tgtEl>
                                        <p:attrNameLst>
                                          <p:attrName>style.visibility</p:attrName>
                                        </p:attrNameLst>
                                      </p:cBhvr>
                                      <p:to>
                                        <p:strVal val="visible"/>
                                      </p:to>
                                    </p:set>
                                    <p:animEffect filter="fade" transition="in">
                                      <p:cBhvr>
                                        <p:cTn dur="1"/>
                                        <p:tgtEl>
                                          <p:spTgt spid="56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9">
                                            <p:txEl>
                                              <p:pRg end="2" st="2"/>
                                            </p:txEl>
                                          </p:spTgt>
                                        </p:tgtEl>
                                        <p:attrNameLst>
                                          <p:attrName>style.visibility</p:attrName>
                                        </p:attrNameLst>
                                      </p:cBhvr>
                                      <p:to>
                                        <p:strVal val="visible"/>
                                      </p:to>
                                    </p:set>
                                    <p:animEffect filter="fade" transition="in">
                                      <p:cBhvr>
                                        <p:cTn dur="1"/>
                                        <p:tgtEl>
                                          <p:spTgt spid="56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9">
                                            <p:txEl>
                                              <p:pRg end="3" st="3"/>
                                            </p:txEl>
                                          </p:spTgt>
                                        </p:tgtEl>
                                        <p:attrNameLst>
                                          <p:attrName>style.visibility</p:attrName>
                                        </p:attrNameLst>
                                      </p:cBhvr>
                                      <p:to>
                                        <p:strVal val="visible"/>
                                      </p:to>
                                    </p:set>
                                    <p:animEffect filter="fade" transition="in">
                                      <p:cBhvr>
                                        <p:cTn dur="1"/>
                                        <p:tgtEl>
                                          <p:spTgt spid="569">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7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13</a:t>
            </a:r>
            <a:endParaRPr/>
          </a:p>
        </p:txBody>
      </p:sp>
      <p:sp>
        <p:nvSpPr>
          <p:cNvPr id="575" name="Google Shape;575;p73"/>
          <p:cNvSpPr txBox="1"/>
          <p:nvPr>
            <p:ph idx="1" type="body"/>
          </p:nvPr>
        </p:nvSpPr>
        <p:spPr>
          <a:xfrm>
            <a:off x="468895" y="1282400"/>
            <a:ext cx="41805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sv-SE" sz="1800"/>
              <a:t>Microwave controller </a:t>
            </a:r>
            <a:endParaRPr sz="1800"/>
          </a:p>
          <a:p>
            <a:pPr indent="-342900" lvl="0" marL="457200" rtl="0" algn="l">
              <a:lnSpc>
                <a:spcPct val="115000"/>
              </a:lnSpc>
              <a:spcBef>
                <a:spcPts val="0"/>
              </a:spcBef>
              <a:spcAft>
                <a:spcPts val="0"/>
              </a:spcAft>
              <a:buSzPts val="1800"/>
              <a:buChar char="●"/>
            </a:pPr>
            <a:r>
              <a:rPr lang="sv-SE" sz="1800"/>
              <a:t>Door: {Open, Closed} -- sensor input indicating state of the door</a:t>
            </a:r>
            <a:endParaRPr sz="1800"/>
          </a:p>
          <a:p>
            <a:pPr indent="-342900" lvl="0" marL="457200" rtl="0" algn="l">
              <a:lnSpc>
                <a:spcPct val="115000"/>
              </a:lnSpc>
              <a:spcBef>
                <a:spcPts val="0"/>
              </a:spcBef>
              <a:spcAft>
                <a:spcPts val="0"/>
              </a:spcAft>
              <a:buSzPts val="1800"/>
              <a:buChar char="●"/>
            </a:pPr>
            <a:r>
              <a:rPr lang="sv-SE" sz="1800"/>
              <a:t>Button: {None, Start, Stop} -- button press</a:t>
            </a:r>
            <a:endParaRPr sz="1800"/>
          </a:p>
          <a:p>
            <a:pPr indent="-342900" lvl="0" marL="457200" rtl="0" algn="l">
              <a:lnSpc>
                <a:spcPct val="115000"/>
              </a:lnSpc>
              <a:spcBef>
                <a:spcPts val="0"/>
              </a:spcBef>
              <a:spcAft>
                <a:spcPts val="0"/>
              </a:spcAft>
              <a:buSzPts val="1800"/>
              <a:buChar char="●"/>
            </a:pPr>
            <a:r>
              <a:rPr lang="sv-SE" sz="1800"/>
              <a:t>Timer: 0...999 -- (remaining) seconds to cook</a:t>
            </a:r>
            <a:endParaRPr sz="1800"/>
          </a:p>
          <a:p>
            <a:pPr indent="-342900" lvl="0" marL="457200" rtl="0" algn="l">
              <a:lnSpc>
                <a:spcPct val="115000"/>
              </a:lnSpc>
              <a:spcBef>
                <a:spcPts val="0"/>
              </a:spcBef>
              <a:spcAft>
                <a:spcPts val="0"/>
              </a:spcAft>
              <a:buSzPts val="1800"/>
              <a:buChar char="●"/>
            </a:pPr>
            <a:r>
              <a:rPr lang="sv-SE" sz="1800"/>
              <a:t>Cooking: Boolean -- state of the heating element</a:t>
            </a:r>
            <a:endParaRPr sz="1800">
              <a:solidFill>
                <a:srgbClr val="000000"/>
              </a:solidFill>
            </a:endParaRPr>
          </a:p>
        </p:txBody>
      </p:sp>
      <p:sp>
        <p:nvSpPr>
          <p:cNvPr id="576" name="Google Shape;576;p7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577" name="Google Shape;577;p73"/>
          <p:cNvSpPr txBox="1"/>
          <p:nvPr>
            <p:ph idx="1" type="body"/>
          </p:nvPr>
        </p:nvSpPr>
        <p:spPr>
          <a:xfrm>
            <a:off x="4750374" y="861125"/>
            <a:ext cx="3994500" cy="37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2400">
                <a:solidFill>
                  <a:schemeClr val="dk1"/>
                </a:solidFill>
              </a:rPr>
              <a:t>In CTL: </a:t>
            </a:r>
            <a:endParaRPr sz="24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If the stop button is pressed when the microwave is not cooking, the remaining cook time shall be cleared.</a:t>
            </a:r>
            <a:endParaRPr sz="2400">
              <a:solidFill>
                <a:schemeClr val="dk1"/>
              </a:solidFill>
            </a:endParaRPr>
          </a:p>
          <a:p>
            <a:pPr indent="-381000" lvl="0" marL="457200" rtl="0" algn="l">
              <a:lnSpc>
                <a:spcPct val="115000"/>
              </a:lnSpc>
              <a:spcBef>
                <a:spcPts val="0"/>
              </a:spcBef>
              <a:spcAft>
                <a:spcPts val="0"/>
              </a:spcAft>
              <a:buSzPts val="2400"/>
              <a:buChar char="●"/>
            </a:pPr>
            <a:r>
              <a:rPr b="1" lang="sv-SE" sz="2400"/>
              <a:t>AG (Button = Stop &amp; !Cooking -&gt; </a:t>
            </a:r>
            <a:br>
              <a:rPr b="1" lang="sv-SE" sz="2400"/>
            </a:br>
            <a:r>
              <a:rPr b="1" lang="sv-SE" sz="2400"/>
              <a:t>AX (Timer = 0))</a:t>
            </a:r>
            <a:endParaRPr b="1" sz="2400"/>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7">
                                            <p:txEl>
                                              <p:pRg end="0" st="0"/>
                                            </p:txEl>
                                          </p:spTgt>
                                        </p:tgtEl>
                                        <p:attrNameLst>
                                          <p:attrName>style.visibility</p:attrName>
                                        </p:attrNameLst>
                                      </p:cBhvr>
                                      <p:to>
                                        <p:strVal val="visible"/>
                                      </p:to>
                                    </p:set>
                                    <p:animEffect filter="fade" transition="in">
                                      <p:cBhvr>
                                        <p:cTn dur="1"/>
                                        <p:tgtEl>
                                          <p:spTgt spid="57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7">
                                            <p:txEl>
                                              <p:pRg end="1" st="1"/>
                                            </p:txEl>
                                          </p:spTgt>
                                        </p:tgtEl>
                                        <p:attrNameLst>
                                          <p:attrName>style.visibility</p:attrName>
                                        </p:attrNameLst>
                                      </p:cBhvr>
                                      <p:to>
                                        <p:strVal val="visible"/>
                                      </p:to>
                                    </p:set>
                                    <p:animEffect filter="fade" transition="in">
                                      <p:cBhvr>
                                        <p:cTn dur="1"/>
                                        <p:tgtEl>
                                          <p:spTgt spid="57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7">
                                            <p:txEl>
                                              <p:pRg end="2" st="2"/>
                                            </p:txEl>
                                          </p:spTgt>
                                        </p:tgtEl>
                                        <p:attrNameLst>
                                          <p:attrName>style.visibility</p:attrName>
                                        </p:attrNameLst>
                                      </p:cBhvr>
                                      <p:to>
                                        <p:strVal val="visible"/>
                                      </p:to>
                                    </p:set>
                                    <p:animEffect filter="fade" transition="in">
                                      <p:cBhvr>
                                        <p:cTn dur="1"/>
                                        <p:tgtEl>
                                          <p:spTgt spid="57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7">
                                            <p:txEl>
                                              <p:pRg end="3" st="3"/>
                                            </p:txEl>
                                          </p:spTgt>
                                        </p:tgtEl>
                                        <p:attrNameLst>
                                          <p:attrName>style.visibility</p:attrName>
                                        </p:attrNameLst>
                                      </p:cBhvr>
                                      <p:to>
                                        <p:strVal val="visible"/>
                                      </p:to>
                                    </p:set>
                                    <p:animEffect filter="fade" transition="in">
                                      <p:cBhvr>
                                        <p:cTn dur="1"/>
                                        <p:tgtEl>
                                          <p:spTgt spid="57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a:t>
            </a:r>
            <a:endParaRPr/>
          </a:p>
        </p:txBody>
      </p:sp>
      <p:sp>
        <p:nvSpPr>
          <p:cNvPr id="123" name="Google Shape;123;p2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AutoNum type="arabicPeriod" startAt="3"/>
            </a:pPr>
            <a:r>
              <a:rPr lang="sv-SE"/>
              <a:t>A typical distribution of test types is 40% unit tests, 40% system tests, and 20% GUI/exploratory tests. </a:t>
            </a:r>
            <a:endParaRPr/>
          </a:p>
          <a:p>
            <a:pPr indent="-368300" lvl="1" marL="914400" rtl="0" algn="l">
              <a:spcBef>
                <a:spcPts val="500"/>
              </a:spcBef>
              <a:spcAft>
                <a:spcPts val="0"/>
              </a:spcAft>
              <a:buSzPts val="2200"/>
              <a:buAutoNum type="alphaLcPeriod"/>
            </a:pPr>
            <a:r>
              <a:rPr lang="sv-SE"/>
              <a:t>True</a:t>
            </a:r>
            <a:endParaRPr/>
          </a:p>
          <a:p>
            <a:pPr indent="-368300" lvl="1" marL="914400" rtl="0" algn="l">
              <a:spcBef>
                <a:spcPts val="500"/>
              </a:spcBef>
              <a:spcAft>
                <a:spcPts val="0"/>
              </a:spcAft>
              <a:buSzPts val="2200"/>
              <a:buAutoNum type="alphaLcPeriod"/>
            </a:pPr>
            <a:r>
              <a:rPr b="1" lang="sv-SE"/>
              <a:t>False</a:t>
            </a:r>
            <a:endParaRPr b="1"/>
          </a:p>
          <a:p>
            <a:pPr indent="-393700" lvl="0" marL="457200" rtl="0" algn="l">
              <a:spcBef>
                <a:spcPts val="1000"/>
              </a:spcBef>
              <a:spcAft>
                <a:spcPts val="0"/>
              </a:spcAft>
              <a:buSzPts val="2600"/>
              <a:buAutoNum type="arabicPeriod" startAt="3"/>
            </a:pPr>
            <a:r>
              <a:rPr lang="sv-SE"/>
              <a:t>If a temporal property holds for a finite-state model of a system, it holds for any implementation that conforms to the model.</a:t>
            </a:r>
            <a:endParaRPr/>
          </a:p>
          <a:p>
            <a:pPr indent="-368300" lvl="1" marL="914400" rtl="0" algn="l">
              <a:spcBef>
                <a:spcPts val="500"/>
              </a:spcBef>
              <a:spcAft>
                <a:spcPts val="0"/>
              </a:spcAft>
              <a:buSzPts val="2200"/>
              <a:buAutoNum type="alphaLcPeriod"/>
            </a:pPr>
            <a:r>
              <a:rPr b="1" lang="sv-SE"/>
              <a:t>True</a:t>
            </a:r>
            <a:endParaRPr b="1"/>
          </a:p>
          <a:p>
            <a:pPr indent="-368300" lvl="1" marL="914400" rtl="0" algn="l">
              <a:spcBef>
                <a:spcPts val="500"/>
              </a:spcBef>
              <a:spcAft>
                <a:spcPts val="0"/>
              </a:spcAft>
              <a:buSzPts val="2200"/>
              <a:buAutoNum type="alphaLcPeriod"/>
            </a:pPr>
            <a:r>
              <a:rPr lang="sv-SE"/>
              <a:t>False</a:t>
            </a:r>
            <a:endParaRPr/>
          </a:p>
          <a:p>
            <a:pPr indent="0" lvl="0" marL="0" rtl="0" algn="l">
              <a:spcBef>
                <a:spcPts val="1000"/>
              </a:spcBef>
              <a:spcAft>
                <a:spcPts val="0"/>
              </a:spcAft>
              <a:buNone/>
            </a:pPr>
            <a:r>
              <a:t/>
            </a:r>
            <a:endParaRPr/>
          </a:p>
        </p:txBody>
      </p:sp>
      <p:sp>
        <p:nvSpPr>
          <p:cNvPr id="124" name="Google Shape;124;p2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7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13</a:t>
            </a:r>
            <a:endParaRPr/>
          </a:p>
        </p:txBody>
      </p:sp>
      <p:sp>
        <p:nvSpPr>
          <p:cNvPr id="583" name="Google Shape;583;p74"/>
          <p:cNvSpPr txBox="1"/>
          <p:nvPr>
            <p:ph idx="1" type="body"/>
          </p:nvPr>
        </p:nvSpPr>
        <p:spPr>
          <a:xfrm>
            <a:off x="468895" y="1282400"/>
            <a:ext cx="41805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sv-SE" sz="1800"/>
              <a:t>Microwave controller </a:t>
            </a:r>
            <a:endParaRPr sz="1800"/>
          </a:p>
          <a:p>
            <a:pPr indent="-342900" lvl="0" marL="457200" rtl="0" algn="l">
              <a:lnSpc>
                <a:spcPct val="115000"/>
              </a:lnSpc>
              <a:spcBef>
                <a:spcPts val="0"/>
              </a:spcBef>
              <a:spcAft>
                <a:spcPts val="0"/>
              </a:spcAft>
              <a:buSzPts val="1800"/>
              <a:buChar char="●"/>
            </a:pPr>
            <a:r>
              <a:rPr lang="sv-SE" sz="1800"/>
              <a:t>Door: {Open, Closed} -- sensor input indicating state of the door</a:t>
            </a:r>
            <a:endParaRPr sz="1800"/>
          </a:p>
          <a:p>
            <a:pPr indent="-342900" lvl="0" marL="457200" rtl="0" algn="l">
              <a:lnSpc>
                <a:spcPct val="115000"/>
              </a:lnSpc>
              <a:spcBef>
                <a:spcPts val="0"/>
              </a:spcBef>
              <a:spcAft>
                <a:spcPts val="0"/>
              </a:spcAft>
              <a:buSzPts val="1800"/>
              <a:buChar char="●"/>
            </a:pPr>
            <a:r>
              <a:rPr lang="sv-SE" sz="1800"/>
              <a:t>Button: {None, Start, Stop} -- button press</a:t>
            </a:r>
            <a:endParaRPr sz="1800"/>
          </a:p>
          <a:p>
            <a:pPr indent="-342900" lvl="0" marL="457200" rtl="0" algn="l">
              <a:lnSpc>
                <a:spcPct val="115000"/>
              </a:lnSpc>
              <a:spcBef>
                <a:spcPts val="0"/>
              </a:spcBef>
              <a:spcAft>
                <a:spcPts val="0"/>
              </a:spcAft>
              <a:buSzPts val="1800"/>
              <a:buChar char="●"/>
            </a:pPr>
            <a:r>
              <a:rPr lang="sv-SE" sz="1800"/>
              <a:t>Timer: 0...999 -- (remaining) seconds to cook</a:t>
            </a:r>
            <a:endParaRPr sz="1800"/>
          </a:p>
          <a:p>
            <a:pPr indent="-342900" lvl="0" marL="457200" rtl="0" algn="l">
              <a:lnSpc>
                <a:spcPct val="115000"/>
              </a:lnSpc>
              <a:spcBef>
                <a:spcPts val="0"/>
              </a:spcBef>
              <a:spcAft>
                <a:spcPts val="0"/>
              </a:spcAft>
              <a:buSzPts val="1800"/>
              <a:buChar char="●"/>
            </a:pPr>
            <a:r>
              <a:rPr lang="sv-SE" sz="1800"/>
              <a:t>Cooking: Boolean -- state of the heating element</a:t>
            </a:r>
            <a:endParaRPr sz="1800">
              <a:solidFill>
                <a:srgbClr val="000000"/>
              </a:solidFill>
            </a:endParaRPr>
          </a:p>
        </p:txBody>
      </p:sp>
      <p:sp>
        <p:nvSpPr>
          <p:cNvPr id="584" name="Google Shape;584;p7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585" name="Google Shape;585;p74"/>
          <p:cNvSpPr txBox="1"/>
          <p:nvPr>
            <p:ph idx="1" type="body"/>
          </p:nvPr>
        </p:nvSpPr>
        <p:spPr>
          <a:xfrm>
            <a:off x="4750374" y="861125"/>
            <a:ext cx="3994500" cy="37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2400">
                <a:solidFill>
                  <a:schemeClr val="dk1"/>
                </a:solidFill>
              </a:rPr>
              <a:t>In LTL: </a:t>
            </a:r>
            <a:endParaRPr sz="24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It shall never be the case that the microwave can continue cooking indefinitely.</a:t>
            </a:r>
            <a:endParaRPr sz="2400">
              <a:solidFill>
                <a:schemeClr val="dk1"/>
              </a:solidFill>
            </a:endParaRPr>
          </a:p>
          <a:p>
            <a:pPr indent="-381000" lvl="0" marL="457200" rtl="0" algn="l">
              <a:lnSpc>
                <a:spcPct val="115000"/>
              </a:lnSpc>
              <a:spcBef>
                <a:spcPts val="0"/>
              </a:spcBef>
              <a:spcAft>
                <a:spcPts val="0"/>
              </a:spcAft>
              <a:buSzPts val="2400"/>
              <a:buChar char="●"/>
            </a:pPr>
            <a:r>
              <a:rPr b="1" lang="sv-SE" sz="2400"/>
              <a:t>G (Cooking -&gt; </a:t>
            </a:r>
            <a:br>
              <a:rPr b="1" lang="sv-SE" sz="2400"/>
            </a:br>
            <a:r>
              <a:rPr b="1" lang="sv-SE" sz="2400"/>
              <a:t>F (!Cooking))</a:t>
            </a:r>
            <a:endParaRPr b="1" sz="2400"/>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5">
                                            <p:txEl>
                                              <p:pRg end="0" st="0"/>
                                            </p:txEl>
                                          </p:spTgt>
                                        </p:tgtEl>
                                        <p:attrNameLst>
                                          <p:attrName>style.visibility</p:attrName>
                                        </p:attrNameLst>
                                      </p:cBhvr>
                                      <p:to>
                                        <p:strVal val="visible"/>
                                      </p:to>
                                    </p:set>
                                    <p:animEffect filter="fade" transition="in">
                                      <p:cBhvr>
                                        <p:cTn dur="1"/>
                                        <p:tgtEl>
                                          <p:spTgt spid="58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5">
                                            <p:txEl>
                                              <p:pRg end="1" st="1"/>
                                            </p:txEl>
                                          </p:spTgt>
                                        </p:tgtEl>
                                        <p:attrNameLst>
                                          <p:attrName>style.visibility</p:attrName>
                                        </p:attrNameLst>
                                      </p:cBhvr>
                                      <p:to>
                                        <p:strVal val="visible"/>
                                      </p:to>
                                    </p:set>
                                    <p:animEffect filter="fade" transition="in">
                                      <p:cBhvr>
                                        <p:cTn dur="1"/>
                                        <p:tgtEl>
                                          <p:spTgt spid="58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5">
                                            <p:txEl>
                                              <p:pRg end="2" st="2"/>
                                            </p:txEl>
                                          </p:spTgt>
                                        </p:tgtEl>
                                        <p:attrNameLst>
                                          <p:attrName>style.visibility</p:attrName>
                                        </p:attrNameLst>
                                      </p:cBhvr>
                                      <p:to>
                                        <p:strVal val="visible"/>
                                      </p:to>
                                    </p:set>
                                    <p:animEffect filter="fade" transition="in">
                                      <p:cBhvr>
                                        <p:cTn dur="1"/>
                                        <p:tgtEl>
                                          <p:spTgt spid="58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5">
                                            <p:txEl>
                                              <p:pRg end="3" st="3"/>
                                            </p:txEl>
                                          </p:spTgt>
                                        </p:tgtEl>
                                        <p:attrNameLst>
                                          <p:attrName>style.visibility</p:attrName>
                                        </p:attrNameLst>
                                      </p:cBhvr>
                                      <p:to>
                                        <p:strVal val="visible"/>
                                      </p:to>
                                    </p:set>
                                    <p:animEffect filter="fade" transition="in">
                                      <p:cBhvr>
                                        <p:cTn dur="1"/>
                                        <p:tgtEl>
                                          <p:spTgt spid="58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7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13</a:t>
            </a:r>
            <a:endParaRPr/>
          </a:p>
        </p:txBody>
      </p:sp>
      <p:sp>
        <p:nvSpPr>
          <p:cNvPr id="591" name="Google Shape;591;p75"/>
          <p:cNvSpPr txBox="1"/>
          <p:nvPr>
            <p:ph idx="1" type="body"/>
          </p:nvPr>
        </p:nvSpPr>
        <p:spPr>
          <a:xfrm>
            <a:off x="468895" y="1282400"/>
            <a:ext cx="41805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sv-SE" sz="1800"/>
              <a:t>Microwave controller </a:t>
            </a:r>
            <a:endParaRPr sz="1800"/>
          </a:p>
          <a:p>
            <a:pPr indent="-342900" lvl="0" marL="457200" rtl="0" algn="l">
              <a:lnSpc>
                <a:spcPct val="115000"/>
              </a:lnSpc>
              <a:spcBef>
                <a:spcPts val="0"/>
              </a:spcBef>
              <a:spcAft>
                <a:spcPts val="0"/>
              </a:spcAft>
              <a:buSzPts val="1800"/>
              <a:buChar char="●"/>
            </a:pPr>
            <a:r>
              <a:rPr lang="sv-SE" sz="1800"/>
              <a:t>Door: {Open, Closed} -- sensor input indicating state of the door</a:t>
            </a:r>
            <a:endParaRPr sz="1800"/>
          </a:p>
          <a:p>
            <a:pPr indent="-342900" lvl="0" marL="457200" rtl="0" algn="l">
              <a:lnSpc>
                <a:spcPct val="115000"/>
              </a:lnSpc>
              <a:spcBef>
                <a:spcPts val="0"/>
              </a:spcBef>
              <a:spcAft>
                <a:spcPts val="0"/>
              </a:spcAft>
              <a:buSzPts val="1800"/>
              <a:buChar char="●"/>
            </a:pPr>
            <a:r>
              <a:rPr lang="sv-SE" sz="1800"/>
              <a:t>Button: {None, Start, Stop} -- button press</a:t>
            </a:r>
            <a:endParaRPr sz="1800"/>
          </a:p>
          <a:p>
            <a:pPr indent="-342900" lvl="0" marL="457200" rtl="0" algn="l">
              <a:lnSpc>
                <a:spcPct val="115000"/>
              </a:lnSpc>
              <a:spcBef>
                <a:spcPts val="0"/>
              </a:spcBef>
              <a:spcAft>
                <a:spcPts val="0"/>
              </a:spcAft>
              <a:buSzPts val="1800"/>
              <a:buChar char="●"/>
            </a:pPr>
            <a:r>
              <a:rPr lang="sv-SE" sz="1800"/>
              <a:t>Timer: 0...999 -- (remaining) seconds to cook</a:t>
            </a:r>
            <a:endParaRPr sz="1800"/>
          </a:p>
          <a:p>
            <a:pPr indent="-342900" lvl="0" marL="457200" rtl="0" algn="l">
              <a:lnSpc>
                <a:spcPct val="115000"/>
              </a:lnSpc>
              <a:spcBef>
                <a:spcPts val="0"/>
              </a:spcBef>
              <a:spcAft>
                <a:spcPts val="0"/>
              </a:spcAft>
              <a:buSzPts val="1800"/>
              <a:buChar char="●"/>
            </a:pPr>
            <a:r>
              <a:rPr lang="sv-SE" sz="1800"/>
              <a:t>Cooking: Boolean -- state of the heating element</a:t>
            </a:r>
            <a:endParaRPr sz="1800">
              <a:solidFill>
                <a:srgbClr val="000000"/>
              </a:solidFill>
            </a:endParaRPr>
          </a:p>
        </p:txBody>
      </p:sp>
      <p:sp>
        <p:nvSpPr>
          <p:cNvPr id="592" name="Google Shape;592;p7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593" name="Google Shape;593;p75"/>
          <p:cNvSpPr txBox="1"/>
          <p:nvPr>
            <p:ph idx="1" type="body"/>
          </p:nvPr>
        </p:nvSpPr>
        <p:spPr>
          <a:xfrm>
            <a:off x="4750374" y="861125"/>
            <a:ext cx="3994500" cy="37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2400">
                <a:solidFill>
                  <a:schemeClr val="dk1"/>
                </a:solidFill>
              </a:rPr>
              <a:t>In LTL: </a:t>
            </a:r>
            <a:endParaRPr sz="24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The only way to initiate cooking shall be pressing the start button when the door is closed and the remaining cook time is not zero.</a:t>
            </a:r>
            <a:endParaRPr sz="2400">
              <a:solidFill>
                <a:schemeClr val="dk1"/>
              </a:solidFill>
            </a:endParaRPr>
          </a:p>
          <a:p>
            <a:pPr indent="-381000" lvl="0" marL="457200" rtl="0" algn="l">
              <a:lnSpc>
                <a:spcPct val="115000"/>
              </a:lnSpc>
              <a:spcBef>
                <a:spcPts val="0"/>
              </a:spcBef>
              <a:spcAft>
                <a:spcPts val="0"/>
              </a:spcAft>
              <a:buSzPts val="2400"/>
              <a:buChar char="●"/>
            </a:pPr>
            <a:r>
              <a:rPr b="1" lang="sv-SE" sz="2400"/>
              <a:t>G (!Cooking U </a:t>
            </a:r>
            <a:br>
              <a:rPr b="1" lang="sv-SE" sz="2400"/>
            </a:br>
            <a:r>
              <a:rPr b="1" lang="sv-SE" sz="2400"/>
              <a:t>((Button = Start &amp; </a:t>
            </a:r>
            <a:br>
              <a:rPr b="1" lang="sv-SE" sz="2400"/>
            </a:br>
            <a:r>
              <a:rPr b="1" lang="sv-SE" sz="2400"/>
              <a:t>Door = Closed) </a:t>
            </a:r>
            <a:br>
              <a:rPr b="1" lang="sv-SE" sz="2400"/>
            </a:br>
            <a:r>
              <a:rPr b="1" lang="sv-SE" sz="2400"/>
              <a:t>&amp; (Timer &gt; 0)))</a:t>
            </a:r>
            <a:endParaRPr b="1" sz="2400"/>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3">
                                            <p:txEl>
                                              <p:pRg end="0" st="0"/>
                                            </p:txEl>
                                          </p:spTgt>
                                        </p:tgtEl>
                                        <p:attrNameLst>
                                          <p:attrName>style.visibility</p:attrName>
                                        </p:attrNameLst>
                                      </p:cBhvr>
                                      <p:to>
                                        <p:strVal val="visible"/>
                                      </p:to>
                                    </p:set>
                                    <p:animEffect filter="fade" transition="in">
                                      <p:cBhvr>
                                        <p:cTn dur="1"/>
                                        <p:tgtEl>
                                          <p:spTgt spid="59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3">
                                            <p:txEl>
                                              <p:pRg end="1" st="1"/>
                                            </p:txEl>
                                          </p:spTgt>
                                        </p:tgtEl>
                                        <p:attrNameLst>
                                          <p:attrName>style.visibility</p:attrName>
                                        </p:attrNameLst>
                                      </p:cBhvr>
                                      <p:to>
                                        <p:strVal val="visible"/>
                                      </p:to>
                                    </p:set>
                                    <p:animEffect filter="fade" transition="in">
                                      <p:cBhvr>
                                        <p:cTn dur="1"/>
                                        <p:tgtEl>
                                          <p:spTgt spid="59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3">
                                            <p:txEl>
                                              <p:pRg end="2" st="2"/>
                                            </p:txEl>
                                          </p:spTgt>
                                        </p:tgtEl>
                                        <p:attrNameLst>
                                          <p:attrName>style.visibility</p:attrName>
                                        </p:attrNameLst>
                                      </p:cBhvr>
                                      <p:to>
                                        <p:strVal val="visible"/>
                                      </p:to>
                                    </p:set>
                                    <p:animEffect filter="fade" transition="in">
                                      <p:cBhvr>
                                        <p:cTn dur="1"/>
                                        <p:tgtEl>
                                          <p:spTgt spid="59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3">
                                            <p:txEl>
                                              <p:pRg end="3" st="3"/>
                                            </p:txEl>
                                          </p:spTgt>
                                        </p:tgtEl>
                                        <p:attrNameLst>
                                          <p:attrName>style.visibility</p:attrName>
                                        </p:attrNameLst>
                                      </p:cBhvr>
                                      <p:to>
                                        <p:strVal val="visible"/>
                                      </p:to>
                                    </p:set>
                                    <p:animEffect filter="fade" transition="in">
                                      <p:cBhvr>
                                        <p:cTn dur="1"/>
                                        <p:tgtEl>
                                          <p:spTgt spid="59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7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13</a:t>
            </a:r>
            <a:endParaRPr/>
          </a:p>
        </p:txBody>
      </p:sp>
      <p:sp>
        <p:nvSpPr>
          <p:cNvPr id="599" name="Google Shape;599;p76"/>
          <p:cNvSpPr txBox="1"/>
          <p:nvPr>
            <p:ph idx="1" type="body"/>
          </p:nvPr>
        </p:nvSpPr>
        <p:spPr>
          <a:xfrm>
            <a:off x="468895" y="1282400"/>
            <a:ext cx="41805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sv-SE" sz="1800"/>
              <a:t>Microwave controller </a:t>
            </a:r>
            <a:endParaRPr sz="1800"/>
          </a:p>
          <a:p>
            <a:pPr indent="-342900" lvl="0" marL="457200" rtl="0" algn="l">
              <a:lnSpc>
                <a:spcPct val="115000"/>
              </a:lnSpc>
              <a:spcBef>
                <a:spcPts val="0"/>
              </a:spcBef>
              <a:spcAft>
                <a:spcPts val="0"/>
              </a:spcAft>
              <a:buSzPts val="1800"/>
              <a:buChar char="●"/>
            </a:pPr>
            <a:r>
              <a:rPr lang="sv-SE" sz="1800"/>
              <a:t>Door: {Open, Closed} -- sensor input indicating state of the door</a:t>
            </a:r>
            <a:endParaRPr sz="1800"/>
          </a:p>
          <a:p>
            <a:pPr indent="-342900" lvl="0" marL="457200" rtl="0" algn="l">
              <a:lnSpc>
                <a:spcPct val="115000"/>
              </a:lnSpc>
              <a:spcBef>
                <a:spcPts val="0"/>
              </a:spcBef>
              <a:spcAft>
                <a:spcPts val="0"/>
              </a:spcAft>
              <a:buSzPts val="1800"/>
              <a:buChar char="●"/>
            </a:pPr>
            <a:r>
              <a:rPr lang="sv-SE" sz="1800"/>
              <a:t>Button: {None, Start, Stop} -- button press</a:t>
            </a:r>
            <a:endParaRPr sz="1800"/>
          </a:p>
          <a:p>
            <a:pPr indent="-342900" lvl="0" marL="457200" rtl="0" algn="l">
              <a:lnSpc>
                <a:spcPct val="115000"/>
              </a:lnSpc>
              <a:spcBef>
                <a:spcPts val="0"/>
              </a:spcBef>
              <a:spcAft>
                <a:spcPts val="0"/>
              </a:spcAft>
              <a:buSzPts val="1800"/>
              <a:buChar char="●"/>
            </a:pPr>
            <a:r>
              <a:rPr lang="sv-SE" sz="1800"/>
              <a:t>Timer: 0...999 -- (remaining) seconds to cook</a:t>
            </a:r>
            <a:endParaRPr sz="1800"/>
          </a:p>
          <a:p>
            <a:pPr indent="-342900" lvl="0" marL="457200" rtl="0" algn="l">
              <a:lnSpc>
                <a:spcPct val="115000"/>
              </a:lnSpc>
              <a:spcBef>
                <a:spcPts val="0"/>
              </a:spcBef>
              <a:spcAft>
                <a:spcPts val="0"/>
              </a:spcAft>
              <a:buSzPts val="1800"/>
              <a:buChar char="●"/>
            </a:pPr>
            <a:r>
              <a:rPr lang="sv-SE" sz="1800"/>
              <a:t>Cooking: Boolean -- state of the heating element</a:t>
            </a:r>
            <a:endParaRPr sz="1800">
              <a:solidFill>
                <a:srgbClr val="000000"/>
              </a:solidFill>
            </a:endParaRPr>
          </a:p>
        </p:txBody>
      </p:sp>
      <p:sp>
        <p:nvSpPr>
          <p:cNvPr id="600" name="Google Shape;600;p7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601" name="Google Shape;601;p76"/>
          <p:cNvSpPr txBox="1"/>
          <p:nvPr>
            <p:ph idx="1" type="body"/>
          </p:nvPr>
        </p:nvSpPr>
        <p:spPr>
          <a:xfrm>
            <a:off x="4750374" y="861125"/>
            <a:ext cx="3994500" cy="37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2200">
                <a:solidFill>
                  <a:schemeClr val="dk1"/>
                </a:solidFill>
              </a:rPr>
              <a:t>In LTL: </a:t>
            </a:r>
            <a:endParaRPr sz="2200">
              <a:solidFill>
                <a:schemeClr val="dk1"/>
              </a:solidFill>
            </a:endParaRPr>
          </a:p>
          <a:p>
            <a:pPr indent="-355600" lvl="0" marL="457200" rtl="0" algn="l">
              <a:spcBef>
                <a:spcPts val="0"/>
              </a:spcBef>
              <a:spcAft>
                <a:spcPts val="0"/>
              </a:spcAft>
              <a:buClr>
                <a:schemeClr val="dk1"/>
              </a:buClr>
              <a:buSzPts val="2000"/>
              <a:buChar char="●"/>
            </a:pPr>
            <a:r>
              <a:rPr lang="sv-SE" sz="2000">
                <a:solidFill>
                  <a:schemeClr val="dk1"/>
                </a:solidFill>
              </a:rPr>
              <a:t>The microwave shall continue cooking when there is remaining cook time unless the stop button is pressed or the door is opened.</a:t>
            </a:r>
            <a:endParaRPr sz="2000">
              <a:solidFill>
                <a:schemeClr val="dk1"/>
              </a:solidFill>
            </a:endParaRPr>
          </a:p>
          <a:p>
            <a:pPr indent="-342900" lvl="0" marL="457200" rtl="0" algn="l">
              <a:lnSpc>
                <a:spcPct val="115000"/>
              </a:lnSpc>
              <a:spcBef>
                <a:spcPts val="0"/>
              </a:spcBef>
              <a:spcAft>
                <a:spcPts val="0"/>
              </a:spcAft>
              <a:buSzPts val="1800"/>
              <a:buChar char="●"/>
            </a:pPr>
            <a:r>
              <a:rPr b="1" lang="sv-SE" sz="1800"/>
              <a:t>G ((Cooking &amp; Timer &gt; 0) -&gt; </a:t>
            </a:r>
            <a:br>
              <a:rPr b="1" lang="sv-SE" sz="1800"/>
            </a:br>
            <a:r>
              <a:rPr b="1" lang="sv-SE" sz="1800"/>
              <a:t>X (((Cooking | </a:t>
            </a:r>
            <a:br>
              <a:rPr b="1" lang="sv-SE" sz="1800"/>
            </a:br>
            <a:r>
              <a:rPr b="1" lang="sv-SE" sz="1800"/>
              <a:t>(!Cooking &amp; Button = Stop)) | (!Cooking &amp; Door = Open)))</a:t>
            </a:r>
            <a:endParaRPr b="1" sz="1800"/>
          </a:p>
          <a:p>
            <a:pPr indent="0" lvl="0" marL="0" rtl="0" algn="l">
              <a:spcBef>
                <a:spcPts val="0"/>
              </a:spcBef>
              <a:spcAft>
                <a:spcPts val="0"/>
              </a:spcAft>
              <a:buNone/>
            </a:pPr>
            <a:r>
              <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1">
                                            <p:txEl>
                                              <p:pRg end="0" st="0"/>
                                            </p:txEl>
                                          </p:spTgt>
                                        </p:tgtEl>
                                        <p:attrNameLst>
                                          <p:attrName>style.visibility</p:attrName>
                                        </p:attrNameLst>
                                      </p:cBhvr>
                                      <p:to>
                                        <p:strVal val="visible"/>
                                      </p:to>
                                    </p:set>
                                    <p:animEffect filter="fade" transition="in">
                                      <p:cBhvr>
                                        <p:cTn dur="1"/>
                                        <p:tgtEl>
                                          <p:spTgt spid="60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1">
                                            <p:txEl>
                                              <p:pRg end="1" st="1"/>
                                            </p:txEl>
                                          </p:spTgt>
                                        </p:tgtEl>
                                        <p:attrNameLst>
                                          <p:attrName>style.visibility</p:attrName>
                                        </p:attrNameLst>
                                      </p:cBhvr>
                                      <p:to>
                                        <p:strVal val="visible"/>
                                      </p:to>
                                    </p:set>
                                    <p:animEffect filter="fade" transition="in">
                                      <p:cBhvr>
                                        <p:cTn dur="1"/>
                                        <p:tgtEl>
                                          <p:spTgt spid="60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1">
                                            <p:txEl>
                                              <p:pRg end="2" st="2"/>
                                            </p:txEl>
                                          </p:spTgt>
                                        </p:tgtEl>
                                        <p:attrNameLst>
                                          <p:attrName>style.visibility</p:attrName>
                                        </p:attrNameLst>
                                      </p:cBhvr>
                                      <p:to>
                                        <p:strVal val="visible"/>
                                      </p:to>
                                    </p:set>
                                    <p:animEffect filter="fade" transition="in">
                                      <p:cBhvr>
                                        <p:cTn dur="1"/>
                                        <p:tgtEl>
                                          <p:spTgt spid="60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1">
                                            <p:txEl>
                                              <p:pRg end="3" st="3"/>
                                            </p:txEl>
                                          </p:spTgt>
                                        </p:tgtEl>
                                        <p:attrNameLst>
                                          <p:attrName>style.visibility</p:attrName>
                                        </p:attrNameLst>
                                      </p:cBhvr>
                                      <p:to>
                                        <p:strVal val="visible"/>
                                      </p:to>
                                    </p:set>
                                    <p:animEffect filter="fade" transition="in">
                                      <p:cBhvr>
                                        <p:cTn dur="1"/>
                                        <p:tgtEl>
                                          <p:spTgt spid="60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77"/>
          <p:cNvSpPr txBox="1"/>
          <p:nvPr/>
        </p:nvSpPr>
        <p:spPr>
          <a:xfrm>
            <a:off x="533800" y="570000"/>
            <a:ext cx="7961700" cy="332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sz="3000">
                <a:solidFill>
                  <a:srgbClr val="FFFFFF"/>
                </a:solidFill>
              </a:rPr>
              <a:t>Any other questions?</a:t>
            </a:r>
            <a:endParaRPr b="1" sz="3000">
              <a:solidFill>
                <a:srgbClr val="FFFFFF"/>
              </a:solidFill>
            </a:endParaRPr>
          </a:p>
          <a:p>
            <a:pPr indent="0" lvl="0" marL="0" rtl="0" algn="l">
              <a:spcBef>
                <a:spcPts val="0"/>
              </a:spcBef>
              <a:spcAft>
                <a:spcPts val="0"/>
              </a:spcAft>
              <a:buNone/>
            </a:pPr>
            <a:r>
              <a:t/>
            </a:r>
            <a:endParaRPr b="1" sz="3000">
              <a:solidFill>
                <a:srgbClr val="FFFFFF"/>
              </a:solidFill>
            </a:endParaRPr>
          </a:p>
          <a:p>
            <a:pPr indent="0" lvl="0" marL="0" rtl="0" algn="l">
              <a:spcBef>
                <a:spcPts val="0"/>
              </a:spcBef>
              <a:spcAft>
                <a:spcPts val="0"/>
              </a:spcAft>
              <a:buNone/>
            </a:pPr>
            <a:r>
              <a:rPr b="1" lang="sv-SE" sz="4800">
                <a:solidFill>
                  <a:srgbClr val="FFFFFF"/>
                </a:solidFill>
              </a:rPr>
              <a:t>Thank you for being a great class!</a:t>
            </a:r>
            <a:endParaRPr b="1" sz="4800">
              <a:solidFill>
                <a:srgbClr val="FFFFFF"/>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a:t>
            </a:r>
            <a:endParaRPr/>
          </a:p>
        </p:txBody>
      </p:sp>
      <p:sp>
        <p:nvSpPr>
          <p:cNvPr id="130" name="Google Shape;130;p2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49250" lvl="0" marL="457200" rtl="0" algn="l">
              <a:spcBef>
                <a:spcPts val="1000"/>
              </a:spcBef>
              <a:spcAft>
                <a:spcPts val="0"/>
              </a:spcAft>
              <a:buSzPts val="1900"/>
              <a:buAutoNum type="arabicPeriod" startAt="5"/>
            </a:pPr>
            <a:r>
              <a:rPr lang="sv-SE" sz="1900"/>
              <a:t>A test suite that meets a stronger coverage criterion will find any defects that are detected by any test suite that meets only a weaker coverage criterion</a:t>
            </a:r>
            <a:endParaRPr sz="1900"/>
          </a:p>
          <a:p>
            <a:pPr indent="-323850" lvl="1" marL="914400" rtl="0" algn="l">
              <a:spcBef>
                <a:spcPts val="500"/>
              </a:spcBef>
              <a:spcAft>
                <a:spcPts val="0"/>
              </a:spcAft>
              <a:buSzPts val="1500"/>
              <a:buChar char="•"/>
            </a:pPr>
            <a:r>
              <a:rPr lang="sv-SE" sz="1500"/>
              <a:t>True</a:t>
            </a:r>
            <a:endParaRPr sz="1500"/>
          </a:p>
          <a:p>
            <a:pPr indent="-323850" lvl="1" marL="914400" rtl="0" algn="l">
              <a:spcBef>
                <a:spcPts val="500"/>
              </a:spcBef>
              <a:spcAft>
                <a:spcPts val="0"/>
              </a:spcAft>
              <a:buSzPts val="1500"/>
              <a:buChar char="•"/>
            </a:pPr>
            <a:r>
              <a:rPr b="1" lang="sv-SE" sz="1500"/>
              <a:t>False</a:t>
            </a:r>
            <a:endParaRPr b="1" sz="1500"/>
          </a:p>
          <a:p>
            <a:pPr indent="-349250" lvl="0" marL="457200" rtl="0" algn="l">
              <a:spcBef>
                <a:spcPts val="1000"/>
              </a:spcBef>
              <a:spcAft>
                <a:spcPts val="0"/>
              </a:spcAft>
              <a:buSzPts val="1900"/>
              <a:buAutoNum type="arabicPeriod" startAt="5"/>
            </a:pPr>
            <a:r>
              <a:rPr lang="sv-SE" sz="1900"/>
              <a:t>A test suite that is known to achieve Modified Condition/Decision Coverage (MC/DC) for a given program, when executed, will exercise, at least once:</a:t>
            </a:r>
            <a:endParaRPr sz="1900"/>
          </a:p>
          <a:p>
            <a:pPr indent="-323850" lvl="1" marL="914400" rtl="0" algn="l">
              <a:spcBef>
                <a:spcPts val="500"/>
              </a:spcBef>
              <a:spcAft>
                <a:spcPts val="0"/>
              </a:spcAft>
              <a:buSzPts val="1500"/>
              <a:buChar char="•"/>
            </a:pPr>
            <a:r>
              <a:rPr b="1" lang="sv-SE" sz="1500"/>
              <a:t>Every statement in the program.</a:t>
            </a:r>
            <a:endParaRPr b="1" sz="1500"/>
          </a:p>
          <a:p>
            <a:pPr indent="-323850" lvl="1" marL="914400" rtl="0" algn="l">
              <a:spcBef>
                <a:spcPts val="500"/>
              </a:spcBef>
              <a:spcAft>
                <a:spcPts val="0"/>
              </a:spcAft>
              <a:buSzPts val="1500"/>
              <a:buChar char="•"/>
            </a:pPr>
            <a:r>
              <a:rPr b="1" lang="sv-SE" sz="1500"/>
              <a:t>Every branch in the program.</a:t>
            </a:r>
            <a:endParaRPr b="1" sz="1500"/>
          </a:p>
          <a:p>
            <a:pPr indent="-323850" lvl="1" marL="914400" rtl="0" algn="l">
              <a:spcBef>
                <a:spcPts val="500"/>
              </a:spcBef>
              <a:spcAft>
                <a:spcPts val="0"/>
              </a:spcAft>
              <a:buSzPts val="1500"/>
              <a:buChar char="•"/>
            </a:pPr>
            <a:r>
              <a:rPr lang="sv-SE" sz="1500"/>
              <a:t>Every combination of condition values in every decision.</a:t>
            </a:r>
            <a:endParaRPr sz="1500"/>
          </a:p>
          <a:p>
            <a:pPr indent="-323850" lvl="1" marL="914400" rtl="0" algn="l">
              <a:spcBef>
                <a:spcPts val="500"/>
              </a:spcBef>
              <a:spcAft>
                <a:spcPts val="0"/>
              </a:spcAft>
              <a:buSzPts val="1500"/>
              <a:buChar char="•"/>
            </a:pPr>
            <a:r>
              <a:rPr lang="sv-SE" sz="1500"/>
              <a:t>Every path in the program.</a:t>
            </a:r>
            <a:endParaRPr sz="1100"/>
          </a:p>
        </p:txBody>
      </p:sp>
      <p:sp>
        <p:nvSpPr>
          <p:cNvPr id="131" name="Google Shape;131;p2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a:t>
            </a:r>
            <a:endParaRPr/>
          </a:p>
        </p:txBody>
      </p:sp>
      <p:sp>
        <p:nvSpPr>
          <p:cNvPr id="137" name="Google Shape;137;p2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49250" lvl="0" marL="457200" rtl="0" algn="l">
              <a:spcBef>
                <a:spcPts val="1000"/>
              </a:spcBef>
              <a:spcAft>
                <a:spcPts val="0"/>
              </a:spcAft>
              <a:buSzPts val="1900"/>
              <a:buAutoNum type="arabicPeriod" startAt="7"/>
            </a:pPr>
            <a:r>
              <a:rPr lang="sv-SE" sz="1900"/>
              <a:t>Functional test design</a:t>
            </a:r>
            <a:r>
              <a:rPr lang="sv-SE" sz="1900"/>
              <a:t> requires identification of:</a:t>
            </a:r>
            <a:endParaRPr sz="1900"/>
          </a:p>
          <a:p>
            <a:pPr indent="-323850" lvl="1" marL="914400" rtl="0" algn="l">
              <a:spcBef>
                <a:spcPts val="500"/>
              </a:spcBef>
              <a:spcAft>
                <a:spcPts val="0"/>
              </a:spcAft>
              <a:buSzPts val="1500"/>
              <a:buChar char="•"/>
            </a:pPr>
            <a:r>
              <a:rPr b="1" lang="sv-SE" sz="1500"/>
              <a:t>Choices</a:t>
            </a:r>
            <a:endParaRPr b="1" sz="1500"/>
          </a:p>
          <a:p>
            <a:pPr indent="-323850" lvl="1" marL="914400" rtl="0" algn="l">
              <a:spcBef>
                <a:spcPts val="500"/>
              </a:spcBef>
              <a:spcAft>
                <a:spcPts val="0"/>
              </a:spcAft>
              <a:buSzPts val="1500"/>
              <a:buChar char="•"/>
            </a:pPr>
            <a:r>
              <a:rPr b="1" lang="sv-SE" sz="1500"/>
              <a:t>Representative values</a:t>
            </a:r>
            <a:endParaRPr b="1" sz="1500"/>
          </a:p>
          <a:p>
            <a:pPr indent="-323850" lvl="1" marL="914400" rtl="0" algn="l">
              <a:spcBef>
                <a:spcPts val="500"/>
              </a:spcBef>
              <a:spcAft>
                <a:spcPts val="0"/>
              </a:spcAft>
              <a:buSzPts val="1500"/>
              <a:buChar char="•"/>
            </a:pPr>
            <a:r>
              <a:rPr lang="sv-SE" sz="1500"/>
              <a:t>Def-Use pairs</a:t>
            </a:r>
            <a:endParaRPr sz="1500"/>
          </a:p>
          <a:p>
            <a:pPr indent="-323850" lvl="1" marL="914400" rtl="0" algn="l">
              <a:spcBef>
                <a:spcPts val="500"/>
              </a:spcBef>
              <a:spcAft>
                <a:spcPts val="0"/>
              </a:spcAft>
              <a:buSzPts val="1500"/>
              <a:buChar char="•"/>
            </a:pPr>
            <a:r>
              <a:rPr lang="sv-SE" sz="1500"/>
              <a:t>Pairwise combinations</a:t>
            </a:r>
            <a:endParaRPr sz="1500"/>
          </a:p>
          <a:p>
            <a:pPr indent="-349250" lvl="0" marL="457200" rtl="0" algn="l">
              <a:spcBef>
                <a:spcPts val="1000"/>
              </a:spcBef>
              <a:spcAft>
                <a:spcPts val="0"/>
              </a:spcAft>
              <a:buSzPts val="1900"/>
              <a:buAutoNum type="arabicPeriod" startAt="7"/>
            </a:pPr>
            <a:r>
              <a:rPr lang="sv-SE" sz="1900"/>
              <a:t>Validation activities can only be performed once the complete system has been built.</a:t>
            </a:r>
            <a:endParaRPr sz="1900"/>
          </a:p>
          <a:p>
            <a:pPr indent="-323850" lvl="1" marL="914400" rtl="0" algn="l">
              <a:spcBef>
                <a:spcPts val="500"/>
              </a:spcBef>
              <a:spcAft>
                <a:spcPts val="0"/>
              </a:spcAft>
              <a:buSzPts val="1500"/>
              <a:buChar char="•"/>
            </a:pPr>
            <a:r>
              <a:rPr lang="sv-SE" sz="1500"/>
              <a:t>True or </a:t>
            </a:r>
            <a:r>
              <a:rPr b="1" lang="sv-SE" sz="1500"/>
              <a:t>False</a:t>
            </a:r>
            <a:endParaRPr b="1" sz="1500"/>
          </a:p>
          <a:p>
            <a:pPr indent="-349250" lvl="0" marL="457200" rtl="0" algn="l">
              <a:spcBef>
                <a:spcPts val="1000"/>
              </a:spcBef>
              <a:spcAft>
                <a:spcPts val="0"/>
              </a:spcAft>
              <a:buSzPts val="1900"/>
              <a:buAutoNum type="arabicPeriod" startAt="7"/>
            </a:pPr>
            <a:r>
              <a:rPr lang="sv-SE" sz="1900"/>
              <a:t>Statement coverage criterion never requires as many test cases to satisfy as branch coverage criterion.</a:t>
            </a:r>
            <a:endParaRPr sz="1900"/>
          </a:p>
          <a:p>
            <a:pPr indent="-323850" lvl="1" marL="914400" rtl="0" algn="l">
              <a:spcBef>
                <a:spcPts val="500"/>
              </a:spcBef>
              <a:spcAft>
                <a:spcPts val="0"/>
              </a:spcAft>
              <a:buSzPts val="1500"/>
              <a:buChar char="•"/>
            </a:pPr>
            <a:r>
              <a:rPr lang="sv-SE" sz="1500"/>
              <a:t>True or </a:t>
            </a:r>
            <a:r>
              <a:rPr b="1" lang="sv-SE" sz="1500"/>
              <a:t>False</a:t>
            </a:r>
            <a:endParaRPr b="1" sz="1500"/>
          </a:p>
        </p:txBody>
      </p:sp>
      <p:sp>
        <p:nvSpPr>
          <p:cNvPr id="138" name="Google Shape;138;p2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a:t>
            </a:r>
            <a:endParaRPr/>
          </a:p>
        </p:txBody>
      </p:sp>
      <p:sp>
        <p:nvSpPr>
          <p:cNvPr id="144" name="Google Shape;144;p2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68300" lvl="0" marL="457200" rtl="0" algn="l">
              <a:spcBef>
                <a:spcPts val="1000"/>
              </a:spcBef>
              <a:spcAft>
                <a:spcPts val="0"/>
              </a:spcAft>
              <a:buSzPts val="2200"/>
              <a:buAutoNum type="arabicPeriod" startAt="10"/>
            </a:pPr>
            <a:r>
              <a:rPr lang="sv-SE" sz="2200"/>
              <a:t>Requirement specifications are not needed for selecting inputs to satisfy structural coverage of program code.</a:t>
            </a:r>
            <a:endParaRPr sz="2200"/>
          </a:p>
          <a:p>
            <a:pPr indent="-342900" lvl="1" marL="914400" rtl="0" algn="l">
              <a:spcBef>
                <a:spcPts val="500"/>
              </a:spcBef>
              <a:spcAft>
                <a:spcPts val="0"/>
              </a:spcAft>
              <a:buSzPts val="1800"/>
              <a:buChar char="•"/>
            </a:pPr>
            <a:r>
              <a:rPr b="1" lang="sv-SE" sz="1800"/>
              <a:t>True</a:t>
            </a:r>
            <a:r>
              <a:rPr lang="sv-SE" sz="1800"/>
              <a:t> or False</a:t>
            </a:r>
            <a:endParaRPr sz="1800"/>
          </a:p>
          <a:p>
            <a:pPr indent="-368300" lvl="0" marL="457200" rtl="0" algn="l">
              <a:spcBef>
                <a:spcPts val="1000"/>
              </a:spcBef>
              <a:spcAft>
                <a:spcPts val="0"/>
              </a:spcAft>
              <a:buSzPts val="2200"/>
              <a:buAutoNum type="arabicPeriod" startAt="10"/>
            </a:pPr>
            <a:r>
              <a:rPr lang="sv-SE" sz="2200"/>
              <a:t>Any program that has passed all test cases and has been released to the public is considered which of the following:</a:t>
            </a:r>
            <a:endParaRPr sz="2200"/>
          </a:p>
          <a:p>
            <a:pPr indent="-342900" lvl="1" marL="914400" rtl="0" algn="l">
              <a:spcBef>
                <a:spcPts val="500"/>
              </a:spcBef>
              <a:spcAft>
                <a:spcPts val="0"/>
              </a:spcAft>
              <a:buSzPts val="1800"/>
              <a:buChar char="•"/>
            </a:pPr>
            <a:r>
              <a:rPr lang="sv-SE" sz="1800"/>
              <a:t>Correct with respect to its specification.</a:t>
            </a:r>
            <a:endParaRPr sz="1800"/>
          </a:p>
          <a:p>
            <a:pPr indent="-342900" lvl="1" marL="914400" rtl="0" algn="l">
              <a:spcBef>
                <a:spcPts val="500"/>
              </a:spcBef>
              <a:spcAft>
                <a:spcPts val="0"/>
              </a:spcAft>
              <a:buSzPts val="1800"/>
              <a:buChar char="•"/>
            </a:pPr>
            <a:r>
              <a:rPr lang="sv-SE" sz="1800"/>
              <a:t>Safe to operate.</a:t>
            </a:r>
            <a:endParaRPr sz="1800"/>
          </a:p>
          <a:p>
            <a:pPr indent="-342900" lvl="1" marL="914400" rtl="0" algn="l">
              <a:spcBef>
                <a:spcPts val="500"/>
              </a:spcBef>
              <a:spcAft>
                <a:spcPts val="0"/>
              </a:spcAft>
              <a:buSzPts val="1800"/>
              <a:buChar char="•"/>
            </a:pPr>
            <a:r>
              <a:rPr lang="sv-SE" sz="1800"/>
              <a:t>Robust in the presence of exceptional conditions.</a:t>
            </a:r>
            <a:endParaRPr sz="1800"/>
          </a:p>
          <a:p>
            <a:pPr indent="-342900" lvl="1" marL="914400" rtl="0" algn="l">
              <a:spcBef>
                <a:spcPts val="500"/>
              </a:spcBef>
              <a:spcAft>
                <a:spcPts val="0"/>
              </a:spcAft>
              <a:buSzPts val="1800"/>
              <a:buChar char="•"/>
            </a:pPr>
            <a:r>
              <a:rPr b="1" lang="sv-SE" sz="1800"/>
              <a:t>Considered to have passed verification.</a:t>
            </a:r>
            <a:endParaRPr b="1" sz="1400"/>
          </a:p>
          <a:p>
            <a:pPr indent="0" lvl="0" marL="457200" rtl="0" algn="l">
              <a:spcBef>
                <a:spcPts val="0"/>
              </a:spcBef>
              <a:spcAft>
                <a:spcPts val="0"/>
              </a:spcAft>
              <a:buNone/>
            </a:pPr>
            <a:r>
              <a:t/>
            </a:r>
            <a:endParaRPr sz="1800"/>
          </a:p>
          <a:p>
            <a:pPr indent="0" lvl="0" marL="0" marR="0" rtl="0" algn="l">
              <a:lnSpc>
                <a:spcPct val="100000"/>
              </a:lnSpc>
              <a:spcBef>
                <a:spcPts val="0"/>
              </a:spcBef>
              <a:spcAft>
                <a:spcPts val="0"/>
              </a:spcAft>
              <a:buNone/>
            </a:pPr>
            <a:r>
              <a:t/>
            </a:r>
            <a:endParaRPr sz="2400"/>
          </a:p>
        </p:txBody>
      </p:sp>
      <p:sp>
        <p:nvSpPr>
          <p:cNvPr id="145" name="Google Shape;145;p2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