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5"/>
    <p:sldMasterId id="2147483666" r:id="rId6"/>
    <p:sldMasterId id="2147483667" r:id="rId7"/>
    <p:sldMasterId id="2147483668"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34A270D-00AD-4465-9B85-79F8FBD3D675}">
  <a:tblStyle styleId="{F34A270D-00AD-4465-9B85-79F8FBD3D67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8CC66B6-4AE3-44F4-BB47-AE8604D3E0BB}"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ea8ad7526_0_7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ea8ad7526_0_7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(also, maybe combine withdraw and deposit and do both in different orders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ea8ad7526_0_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ea8ad7526_0_7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ea8ad7526_0_8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ea8ad7526_0_8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So, what does a unit test look like? Let’s create some unit tests for our Account. Usually, unit tests are code that you write, included in their own package within the project, that can be executed and perform that series of steps we just talked about - set up, execute input, checking the results with your oracle - your assertions -  and cleaning up. Most languages have toolkits for writing these tests. In Java, the most popular is called JUnit - and IDEs like Eclipse have support for JUnit fairly well integrated into the development environment. Note that JUnit can be used for low-level Unit tests, but can also work with higher level interfaces as well. Writing tests in JUnit is essentially as easy as just writing more Java code, you just need to learn some special syntax. What you usually will do is choose some target - some unit from the code base. your class or a small group of classes. Then, in the test package write a “testing class” containing a series of unit tests centered around testing that target. (click) These tests are methods in that class marked with an annotation @Test. (click) They are usually named with the word test, followed by the name of the method or functionality being tested, then a description for the outcome or scenario being tested - some kind of context for why you are performing this test. (click) this is our initialization (go over) (click) Now, we have test steps where we interact with the unit under test (click) we call the withdraw method with the input of 16 (click) we then check the result by getting the balance, setting our expected balance, and using an assertion to compare the two. In this case, we have no tear down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ea8ad7526_0_9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ea8ad7526_0_9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ea8ad7526_0_5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ea8ad7526_0_5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That’s the gist of unit testing - and a bit of review on testing in general - , now we move up the hierarchy to integration testing. 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Functionality performed across units is accessed through a defined interface. So, our tests tend to be through the  interface of the subsystem or the interfaces of the system as a whole.Therefore, integration testing focuses on showing that functionality accessed through this interface behaves according to the specifications. Interfaces come in many forms. At the subsystem level, we may still be talking about method calls. or we might have an actual API - especially if we are integrating a 3rd party microservice. It mighti nteract through its own REST API, for example. Then, of course, at the system level, we may not be calling methods, though it is possible. We might be calling an API, a command line interace, some kind of messaging queue, a command line interface, or any number of other ways we can interact with a whole system.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ea8ad7526_0_5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ea8ad7526_0_5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ea8ad7526_0_6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ea8ad7526_0_6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tests focus on a single class. This is very important and hard to get right, but still There is a limit to how complex one class can be, so as a result, unit tests tend the be small, and you can quickly write a lot of them. You will write a lot of them, as you can access a class and prod it in ways that you can’t when working through an interface - you can easily set variable values, for example. Unit tests, because they are simple, execute quickly. System tests, of course, focus on the system as a whole, or at least a large subsystem - a large set of classes accessed through an interface. System tests bring many underlying classes togehther. The interface constrains how you test, but testing is done on high-level functions that require the interaction of many low-level components. The tests often require more complex input, more complex setup procedures, and complex series of events. They trigger many internal system calls and interactions, so they also are much slower to execute and it may be harder to debug when something goes wrong as oyu need to trade the source of the failure to any number of places.</a:t>
            </a:r>
            <a:endParaRPr/>
          </a:p>
        </p:txBody>
      </p:sp>
      <p:sp>
        <p:nvSpPr>
          <p:cNvPr id="346" name="Google Shape;346;geea8ad7526_0_6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eea8ad7526_0_6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eea8ad7526_0_6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 are one of the most common forms of error in complex systems. These usually fall into three types. (1) 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ea8ad7526_0_6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ea8ad7526_0_6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361" name="Google Shape;361;geea8ad7526_0_6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eea8ad7526_0_6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eea8ad7526_0_6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370" name="Google Shape;370;geea8ad7526_0_6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Something we have not talked about much is testing. Today, we are going to get into testing of systems with a lot of variability, like SPLs, with the focus on testing at the system level - through defined interfaces - versus at the individual class or unit level.</a:t>
            </a:r>
            <a:endParaRPr/>
          </a:p>
        </p:txBody>
      </p:sp>
      <p:sp>
        <p:nvSpPr>
          <p:cNvPr id="137" name="Google Shape;137;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how do we write these. Here is is very depedent on technology - which language are you working in? What product domain? what interface type? To give some examples. (go over) Even for these three, there are a bunch of other alternatives for testing. Lets take a quick look at a couple of these though and what they look like</a:t>
            </a:r>
            <a:endParaRPr/>
          </a:p>
        </p:txBody>
      </p:sp>
      <p:sp>
        <p:nvSpPr>
          <p:cNvPr id="379" name="Google Shape;379;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9b19ff9da7_0_13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9b19ff9da7_0_13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an Android UI test that uses the </a:t>
            </a:r>
            <a:r>
              <a:rPr lang="sv-SE"/>
              <a:t>Espresso library within JUnit tests. We use the new ActivityScenario API to launch the LoginActivity. This creates the activity and brings it to the resumed state, where it is visible to the user and ready for input. ActivityScenario handles the synchronization with the OS. We use the Espresso view interaction library to enter text into two text fields and click a button in the UI. We use the Intents.getIntents() Espresso API to returns a list of captured intents. We then verify the captured intents using IntentSubject.assertThat() to validate the state of an Android framework object. In this case, this assertion verifies that the action we performed took us to the HomeActivity. We ended up on the correct screen. In terms of our testing components, we have (click) setup - launch an activity. (click) Test input. Enter username, password, and click the button. (click) and a test oracle to make sure we ended up on the home screen of the app.</a:t>
            </a:r>
            <a:endParaRPr/>
          </a:p>
        </p:txBody>
      </p:sp>
      <p:sp>
        <p:nvSpPr>
          <p:cNvPr id="387" name="Google Shape;387;g9b19ff9da7_0_13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we have a test of a RESTful API through Postman. This has a GUI where you state the kind of request - our input - and then code the rest of the test, the oracle, in JavaScript. Here, we have input - a GET Request to this endpoint. (click) Then, the test body contains our oracle - our expectation on the output. In the case on the left, it should return status 200. In the case on the right, it should not be an errror, it should have an empty JSON body, and it should not have the word “error” for the JSON body. You don’t need to memorize all of these, but I want you to see that these all ahve the same common elements. Input, test steps, oracle, setup, teardown. What differs is how you interact, what kind of interface you are working with.</a:t>
            </a:r>
            <a:endParaRPr/>
          </a:p>
        </p:txBody>
      </p:sp>
      <p:sp>
        <p:nvSpPr>
          <p:cNvPr id="399" name="Google Shape;399;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9b19ff9da7_0_1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9b19ff9da7_0_13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the focus on system-level testing here? This is because when we focus on variability, that is something we tend to implement at the system level, rather than the single unit. When we discuss features and options. Those features are not method in a class. We don’t implement variance within one class, but we might swap classes or even entire subsystems when we make these substitutions from the product portfolio. We still test at the unit level. We unit test extensively as part of domain engineering, where we test each reusable asset in isolation.. However, SPLs introduce incredible complexity into systems, and many of the particular errors emege in the interactions between the features and the particular options we choose in the full application - so we must do extensive system-level testing as part of application engineering. This is not something discussed as much in your earlier classes, which I imagine focused far more on unit testing. Here, we need to look at how units and entire subsystems interact when we introduce variance in how and which elements need to interact at runtime.</a:t>
            </a:r>
            <a:endParaRPr/>
          </a:p>
        </p:txBody>
      </p:sp>
      <p:sp>
        <p:nvSpPr>
          <p:cNvPr id="410" name="Google Shape;410;g9b19ff9da7_0_13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eea8ad7526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eea8ad7526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18" name="Google Shape;418;geea8ad7526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eea8ad7526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eea8ad7526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system level tests</a:t>
            </a:r>
            <a:r>
              <a:rPr lang="sv-SE">
                <a:solidFill>
                  <a:srgbClr val="4F4F4F"/>
                </a:solidFill>
              </a:rPr>
              <a:t>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eea8ad7526_0_1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eea8ad7526_0_1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eea8ad7526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eea8ad7526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Executable tests are typically written in terms of “units” of code.Usually a class or method. (2) </a:t>
            </a:r>
            <a:r>
              <a:rPr lang="sv-SE">
                <a:solidFill>
                  <a:schemeClr val="dk1"/>
                </a:solidFill>
              </a:rPr>
              <a:t>a verb - what does the software do? What actions can it perform? May not correspond to unit(s).</a:t>
            </a:r>
            <a:r>
              <a:rPr lang="sv-SE"/>
              <a:t> </a:t>
            </a:r>
            <a:r>
              <a:rPr lang="sv-SE">
                <a:solidFill>
                  <a:schemeClr val="dk1"/>
                </a:solidFill>
              </a:rPr>
              <a:t>(</a:t>
            </a:r>
            <a:r>
              <a:rPr lang="sv-SE"/>
              <a:t>3</a:t>
            </a:r>
            <a:r>
              <a:rPr lang="sv-SE">
                <a:solidFill>
                  <a:schemeClr val="dk1"/>
                </a:solidFill>
              </a:rPr>
              <a:t>). This is a principle we can apply to dervie test cases at any level of granularity. However, this is </a:t>
            </a:r>
            <a:r>
              <a:rPr lang="sv-SE"/>
              <a:t>usually defined by an interface, and that is really what the purpose of an interface is - to define what the system can do. A system has interfaces. Look to those. </a:t>
            </a:r>
            <a:r>
              <a:rPr lang="sv-SE">
                <a:solidFill>
                  <a:schemeClr val="dk1"/>
                </a:solidFill>
              </a:rPr>
              <a:t> </a:t>
            </a:r>
            <a:r>
              <a:rPr lang="sv-SE"/>
              <a:t>E</a:t>
            </a:r>
            <a:r>
              <a:rPr lang="sv-SE">
                <a:solidFill>
                  <a:schemeClr val="dk1"/>
                </a:solidFill>
              </a:rPr>
              <a:t>ach subsystem offers an interface as well, and has responsibilities it can perform. When we </a:t>
            </a:r>
            <a:r>
              <a:rPr lang="sv-SE"/>
              <a:t>perform integration testing at the subsystem level, look to that interface. Even a</a:t>
            </a:r>
            <a:r>
              <a:rPr lang="sv-SE">
                <a:solidFill>
                  <a:schemeClr val="dk1"/>
                </a:solidFill>
              </a:rPr>
              <a:t>t the class level - a class has methods, thus it has testable f</a:t>
            </a:r>
            <a:r>
              <a:rPr lang="sv-SE"/>
              <a:t>unctionality</a:t>
            </a:r>
            <a:r>
              <a:rPr lang="sv-SE">
                <a:solidFill>
                  <a:schemeClr val="dk1"/>
                </a:solidFill>
              </a:rPr>
              <a:t>. </a:t>
            </a:r>
            <a:r>
              <a:rPr lang="sv-SE"/>
              <a:t>Y</a:t>
            </a:r>
            <a:r>
              <a:rPr lang="sv-SE">
                <a:solidFill>
                  <a:schemeClr val="dk1"/>
                </a:solidFill>
              </a:rPr>
              <a:t>ou can define testable</a:t>
            </a:r>
            <a:r>
              <a:rPr lang="sv-SE"/>
              <a:t> functionality</a:t>
            </a:r>
            <a:r>
              <a:rPr lang="sv-SE">
                <a:solidFill>
                  <a:schemeClr val="dk1"/>
                </a:solidFill>
              </a:rPr>
              <a:t> at different levels of granularity. But, we want to look at this from</a:t>
            </a:r>
            <a:r>
              <a:rPr lang="sv-SE"/>
              <a:t> the outside. Look for an interface. That defines the verbs, </a:t>
            </a:r>
            <a:r>
              <a:rPr lang="sv-SE">
                <a:solidFill>
                  <a:schemeClr val="dk1"/>
                </a:solidFill>
              </a:rPr>
              <a:t>the capabilities that we know the software will have</a:t>
            </a:r>
            <a:r>
              <a:rPr lang="sv-SE"/>
              <a:t>, the actions we can perform with it.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eea8ad7526_0_1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eea8ad7526_0_1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ea8ad7526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ea8ad7526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(1). It might take in (2). </a:t>
            </a:r>
            <a:r>
              <a:rPr lang="sv-SE">
                <a:solidFill>
                  <a:schemeClr val="dk1"/>
                </a:solidFill>
              </a:rPr>
              <a:t>Now, the explicitly defined parameters might not be the only ones you have to deal with. If you’re registering users, what else might </a:t>
            </a:r>
            <a:r>
              <a:rPr lang="sv-SE"/>
              <a:t>influence the outcome</a:t>
            </a:r>
            <a:r>
              <a:rPr lang="sv-SE">
                <a:solidFill>
                  <a:schemeClr val="dk1"/>
                </a:solidFill>
              </a:rPr>
              <a:t>? How about a database to store those users? That is going to influence execution. Lets sa</a:t>
            </a:r>
            <a:r>
              <a:rPr lang="sv-SE"/>
              <a:t>y</a:t>
            </a:r>
            <a:r>
              <a:rPr lang="sv-SE">
                <a:solidFill>
                  <a:schemeClr val="dk1"/>
                </a:solidFill>
              </a:rPr>
              <a:t> this website i</a:t>
            </a:r>
            <a:r>
              <a:rPr lang="sv-SE"/>
              <a:t>s part of a product line, where we can attach different databases. This adds one more choice - which type of database are we using? Now, we should consider how that database can influence execution. Those are also choice we make when testing. What matters here? This adds more choices. 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7 choices when we test (2,4,6)</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b19ff9da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b19ff9da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 know some of you have taken a testing class, but not all in all likelihood. Let’s lay down some basics and some terminology. </a:t>
            </a:r>
            <a:r>
              <a:rPr lang="sv-SE">
                <a:solidFill>
                  <a:schemeClr val="dk1"/>
                </a:solidFill>
              </a:rPr>
              <a:t>Testing is the central activity of verification, and our primary means of determining whether software works correctly and obeys all co</a:t>
            </a:r>
            <a:r>
              <a:rPr lang="sv-SE"/>
              <a:t>nstraints we set on it</a:t>
            </a:r>
            <a:r>
              <a:rPr lang="sv-SE">
                <a:solidFill>
                  <a:schemeClr val="dk1"/>
                </a:solidFill>
              </a:rPr>
              <a:t>. Software testing is fundamentally a</a:t>
            </a:r>
            <a:r>
              <a:rPr lang="sv-SE"/>
              <a:t>n invetigation </a:t>
            </a:r>
            <a:r>
              <a:rPr lang="sv-SE">
                <a:solidFill>
                  <a:schemeClr val="dk1"/>
                </a:solidFill>
              </a:rPr>
              <a:t>conducted to assess the quality of the system being developed - the search for deviations from an expected set of behaviors.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(2</a:t>
            </a:r>
            <a:r>
              <a:rPr lang="sv-SE"/>
              <a:t>) We create a series of (</a:t>
            </a:r>
            <a:r>
              <a:rPr lang="sv-SE">
                <a:solidFill>
                  <a:schemeClr val="dk1"/>
                </a:solidFill>
              </a:rPr>
              <a:t>3) we pass input to </a:t>
            </a:r>
            <a:r>
              <a:rPr lang="sv-SE"/>
              <a:t>an API</a:t>
            </a:r>
            <a:r>
              <a:rPr lang="sv-SE">
                <a:solidFill>
                  <a:schemeClr val="dk1"/>
                </a:solidFill>
              </a:rPr>
              <a:t>, or create environmental conditions that the system must react to. We poke it and see what it does</a:t>
            </a:r>
            <a:endParaRPr>
              <a:solidFill>
                <a:schemeClr val="dk1"/>
              </a:solidFill>
            </a:endParaRPr>
          </a:p>
          <a:p>
            <a:pPr indent="0" lvl="0" marL="0" rtl="0" algn="l">
              <a:spcBef>
                <a:spcPts val="0"/>
              </a:spcBef>
              <a:spcAft>
                <a:spcPts val="0"/>
              </a:spcAft>
              <a:buClr>
                <a:schemeClr val="dk1"/>
              </a:buClr>
              <a:buSzPts val="1100"/>
              <a:buFont typeface="Arial"/>
              <a:buNone/>
            </a:pPr>
            <a:r>
              <a:rPr lang="sv-SE"/>
              <a:t>We record observations, noting how the system reacted to the stimuli.</a:t>
            </a:r>
            <a:r>
              <a:rPr lang="sv-SE">
                <a:solidFill>
                  <a:schemeClr val="dk1"/>
                </a:solidFill>
              </a:rPr>
              <a:t> We mark down the output, actions taken, internal state, power consumption values, anything that we can use to analyze the system behavior, then we use that to</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(read 5) </a:t>
            </a:r>
            <a:r>
              <a:rPr lang="sv-SE">
                <a:solidFill>
                  <a:srgbClr val="4F4F4F"/>
                </a:solidFill>
              </a:rPr>
              <a:t>So, during testing, we take the system that we’re developing - the system under test - and we run test cases. We instrument the system - that is, we prepare it in such a way that we can monitor its behavior when it processes input.We record information such as the values of output and class variables, timestamps of when the system issues output or took actions, and a lot more - battery levels in mobile applications, timestamps and speed measurements, anything you can use to check the results. You compare your obervations against pre-recorded observations - what we call an oracle - and we then issue a verdict. Pass if everything matched, fail if it did not.</a:t>
            </a:r>
            <a:endParaRPr>
              <a:solidFill>
                <a:srgbClr val="4F4F4F"/>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ea8ad7526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ea8ad7526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ea8ad7526_0_1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ea8ad7526_0_1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a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ea8ad7526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ea8ad7526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ea8ad7526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ea8ad7526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eea8ad7526_0_1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eea8ad7526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ea8ad7526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eea8ad7526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This looks like a lot, but you do want to try to capture all the factors that can influence the outcome of the function. When we create tests, we will not necessarily combine every combination of choices. Many of these we will try once. But, we first need to capture the full space of possibiltiies. </a:t>
            </a:r>
            <a:endParaRPr/>
          </a:p>
        </p:txBody>
      </p:sp>
      <p:sp>
        <p:nvSpPr>
          <p:cNvPr id="521" name="Google Shape;521;geea8ad7526_0_1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ea8ad7526_0_2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ea8ad7526_0_2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30" name="Google Shape;530;geea8ad7526_0_2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eea8ad7526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eea8ad7526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and choices. If we want to test the software, we </a:t>
            </a:r>
            <a:r>
              <a:rPr lang="sv-SE"/>
              <a:t>need to provide input and choose between the values for those choices. For some, this is easy. On that last slide, we had a lot of yes/no choices. For most cases ,we do not have exactly two options. What if an input is a number? What numbers do we choose? </a:t>
            </a:r>
            <a:endParaRPr/>
          </a:p>
          <a:p>
            <a:pPr indent="0" lvl="0" marL="0" rtl="0" algn="l">
              <a:lnSpc>
                <a:spcPct val="115000"/>
              </a:lnSpc>
              <a:spcBef>
                <a:spcPts val="0"/>
              </a:spcBef>
              <a:spcAft>
                <a:spcPts val="0"/>
              </a:spcAft>
              <a:buNone/>
            </a:pPr>
            <a:r>
              <a:rPr lang="sv-SE">
                <a:solidFill>
                  <a:schemeClr val="dk1"/>
                </a:solidFill>
              </a:rPr>
              <a:t>What values should we pass in? How about we try every input? (discuss)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ea8ad7526_0_2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ea8ad7526_0_2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eea8ad7526_0_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eea8ad7526_0_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9b19ff9da7_0_93: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9b19ff9da7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test a system, to conduct that investigation, you build test cases. The two most important components of a test case are two things. </a:t>
            </a:r>
            <a:endParaRPr/>
          </a:p>
          <a:p>
            <a:pPr indent="-317500" lvl="0" marL="457200" rtl="0" algn="l">
              <a:spcBef>
                <a:spcPts val="0"/>
              </a:spcBef>
              <a:spcAft>
                <a:spcPts val="0"/>
              </a:spcAft>
              <a:buSzPts val="1400"/>
              <a:buAutoNum type="arabicParenR"/>
            </a:pPr>
            <a:r>
              <a:rPr lang="sv-SE"/>
              <a:t>You need to come up with inputs. You need a plan on how you’re going to draw out issues. </a:t>
            </a:r>
            <a:endParaRPr/>
          </a:p>
          <a:p>
            <a:pPr indent="-317500" lvl="0" marL="457200" rtl="0" algn="l">
              <a:spcBef>
                <a:spcPts val="0"/>
              </a:spcBef>
              <a:spcAft>
                <a:spcPts val="0"/>
              </a:spcAft>
              <a:buSzPts val="1400"/>
              <a:buAutoNum type="arabicParenR"/>
            </a:pPr>
            <a:r>
              <a:rPr lang="sv-SE"/>
              <a:t>you need some way to tell if the observed behavior was the right behavior. To know that there is a problem, you need to know what good behavior looks like. That’s where the test oracle comes in, with expectations on what should happen when we run that input. These come in many forms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ea8ad7526_0_2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ea8ad7526_0_2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eea8ad7526_0_2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eea8ad7526_0_2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ea8ad7526_0_2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eea8ad7526_0_2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 both variables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think about the outcomes, and how the variables work together to influence the outcome.</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and walk through</a:t>
            </a:r>
            <a:endParaRPr>
              <a:solidFill>
                <a:schemeClr val="dk1"/>
              </a:solidFill>
            </a:endParaRPr>
          </a:p>
          <a:p>
            <a:pPr indent="0" lvl="0" marL="0" rtl="0" algn="l">
              <a:lnSpc>
                <a:spcPct val="115000"/>
              </a:lnSpc>
              <a:spcBef>
                <a:spcPts val="0"/>
              </a:spcBef>
              <a:spcAft>
                <a:spcPts val="0"/>
              </a:spcAft>
              <a:buNone/>
            </a:pPr>
            <a:r>
              <a:rPr lang="sv-SE">
                <a:solidFill>
                  <a:schemeClr val="dk1"/>
                </a:solidFill>
              </a:rPr>
              <a:t>Let’s go over some strategies.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ea8ad7526_0_2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eea8ad7526_0_2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eea8ad7526_0_2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eea8ad7526_0_2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Fior example, (2). The outcomes of this function include (3). Well, this is a good initial set of options for the choice employee ID. These are abstract values, and when we create a concrete test, we would then choose actual input for employee ID from each abstract category. We then might break these abstract values down further into ranges of IDs within those categories.</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eea8ad7526_0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eea8ad7526_0_3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natural to look for how you could split the values of inputs into discrete ranges. (1) Any value from a particular input range should have</a:t>
            </a:r>
            <a:r>
              <a:rPr lang="sv-SE"/>
              <a:t> a similar</a:t>
            </a:r>
            <a:r>
              <a:rPr lang="sv-SE">
                <a:solidFill>
                  <a:schemeClr val="dk1"/>
                </a:solidFill>
              </a:rPr>
              <a:t> effect. </a:t>
            </a:r>
            <a:r>
              <a:rPr lang="sv-SE"/>
              <a:t>For example, If input is intended to be a 5-digit integer between 10000 and 99999, but you just inter an integer, you mgiht first divide this into: (3) Then think a little more about other special numbers that might do something weird. For example (4) . In general, </a:t>
            </a:r>
            <a:r>
              <a:rPr lang="sv-SE">
                <a:solidFill>
                  <a:schemeClr val="dk1"/>
                </a:solidFill>
              </a:rPr>
              <a:t>You want to hit a typical value, something from the expected range, then hit cases that fall outside of the expected range</a:t>
            </a:r>
            <a:r>
              <a:rPr lang="sv-SE"/>
              <a:t>. Then consider </a:t>
            </a:r>
            <a:r>
              <a:rPr lang="sv-SE">
                <a:solidFill>
                  <a:schemeClr val="dk1"/>
                </a:solidFill>
              </a:rPr>
              <a:t>those weird corner cases likely to trigger issues - a negative value</a:t>
            </a:r>
            <a:r>
              <a:rPr lang="sv-SE"/>
              <a:t>, exactly 0, </a:t>
            </a:r>
            <a:r>
              <a:rPr lang="sv-SE">
                <a:solidFill>
                  <a:schemeClr val="dk1"/>
                </a:solidFill>
              </a:rPr>
              <a:t>the maximum sized integer. </a:t>
            </a:r>
            <a:r>
              <a:rPr lang="sv-SE"/>
              <a:t>see if those </a:t>
            </a:r>
            <a:r>
              <a:rPr lang="sv-SE">
                <a:solidFill>
                  <a:schemeClr val="dk1"/>
                </a:solidFill>
              </a:rPr>
              <a:t>break something, or if error handling code kicks in</a:t>
            </a:r>
            <a:r>
              <a:rPr lang="sv-SE"/>
              <a:t>. Then, can you pass it something non-numeric? String, some other data type that might be cast in a weird way or cause a problem? A null pointer?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ea8ad7526_0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eea8ad7526_0_3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title</a:t>
            </a:r>
            <a:r>
              <a:rPr lang="sv-SE">
                <a:solidFill>
                  <a:schemeClr val="dk1"/>
                </a:solidFill>
              </a:rPr>
              <a:t>) - idea is that there is context behind how a program uses inputs. Often ,you have different logical groups in mind when you come up with a feature. Why not break up inputs into these logical groupings? (1</a:t>
            </a:r>
            <a:r>
              <a:rPr lang="sv-SE"/>
              <a:t>-3) Look at how the input is used in the program. These can likely be broken into logical groupings. (4) Often </a:t>
            </a:r>
            <a:r>
              <a:rPr lang="sv-SE">
                <a:solidFill>
                  <a:schemeClr val="dk1"/>
                </a:solidFill>
              </a:rPr>
              <a:t> these groupings are often too broad at first, but can we break those into smaller subgroups?</a:t>
            </a:r>
            <a:r>
              <a:rPr lang="sv-SE"/>
              <a:t> Apartment types. EU and non-EU members, etc. </a:t>
            </a:r>
            <a:r>
              <a:rPr lang="sv-SE">
                <a:solidFill>
                  <a:schemeClr val="dk1"/>
                </a:solidFill>
              </a:rPr>
              <a:t>(Depends on the needs of your program, the idea is that you can look at</a:t>
            </a:r>
            <a:r>
              <a:rPr lang="sv-SE"/>
              <a:t> how a variable is used and break it into </a:t>
            </a:r>
            <a:r>
              <a:rPr lang="sv-SE">
                <a:solidFill>
                  <a:schemeClr val="dk1"/>
                </a:solidFill>
              </a:rPr>
              <a:t>logical groupings based on what it represents)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eea8ad7526_0_3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eea8ad7526_0_3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eea8ad7526_0_3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eea8ad7526_0_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Similar to timing, the environment that the program operates in can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eea8ad7526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eea8ad7526_0_3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9b19ff9da7_0_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9b19ff9da7_0_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building a test case, there are also three other things we need to include </a:t>
            </a: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We’ll look at some examples of these later in this class.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eea8ad7526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eea8ad7526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 (read)</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eea8ad7526_0_3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eea8ad7526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eea8ad7526_0_3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eea8ad7526_0_3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in coming up with equivalence partitions for </a:t>
            </a:r>
            <a:r>
              <a:rPr lang="sv-SE"/>
              <a:t>these choices</a:t>
            </a:r>
            <a:r>
              <a:rPr lang="sv-SE">
                <a:solidFill>
                  <a:schemeClr val="dk1"/>
                </a:solidFill>
              </a:rPr>
              <a:t>, you need to think about what exemplifies the space of input</a:t>
            </a:r>
            <a:r>
              <a:rPr lang="sv-SE"/>
              <a:t> values</a:t>
            </a:r>
            <a:r>
              <a:rPr lang="sv-SE">
                <a:solidFill>
                  <a:schemeClr val="dk1"/>
                </a:solidFill>
              </a:rPr>
              <a:t>. You want to make sure you hit the types of input that can be passed in.</a:t>
            </a:r>
            <a:r>
              <a:rPr lang="sv-SE"/>
              <a:t> </a:t>
            </a:r>
            <a:r>
              <a:rPr lang="sv-SE">
                <a:solidFill>
                  <a:schemeClr val="dk1"/>
                </a:solidFill>
              </a:rPr>
              <a:t>For example (</a:t>
            </a:r>
            <a:r>
              <a:rPr lang="sv-SE"/>
              <a:t>go over)</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eea8ad7526_0_3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eea8ad7526_0_3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then, we can create concrete test cases by assigning values to each abstract specification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t>(go over number of abstract specifications, real test cases)</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eea8ad7526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eea8ad7526_0_3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geea8ad7526_0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5" name="Google Shape;745;geea8ad7526_0_3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eea8ad7526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eea8ad7526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eea8ad7526_0_4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eea8ad7526_0_4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You have developed a microservice that safely inserts, finds, and deletes elements from a Set structure (i.e., a list where no duplicates can exist). The interface for this microservice offers the following independently testable functions: </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Font typeface="Consolas"/>
              <a:buChar char="●"/>
            </a:pPr>
            <a:r>
              <a:rPr lang="sv-SE" sz="1100">
                <a:latin typeface="Consolas"/>
                <a:ea typeface="Consolas"/>
                <a:cs typeface="Consolas"/>
                <a:sym typeface="Consolas"/>
              </a:rPr>
              <a:t>void insert(Set set, Object obj) Boolean find(Set set, Object obj) void delete(Set set, Object obj)</a:t>
            </a:r>
            <a:endParaRPr sz="1100">
              <a:latin typeface="Consolas"/>
              <a:ea typeface="Consolas"/>
              <a:cs typeface="Consolas"/>
              <a:sym typeface="Consolas"/>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function, identify the input </a:t>
            </a:r>
            <a:r>
              <a:rPr b="1" lang="sv-SE" sz="1100">
                <a:latin typeface="Arial"/>
                <a:ea typeface="Arial"/>
                <a:cs typeface="Arial"/>
                <a:sym typeface="Arial"/>
              </a:rPr>
              <a:t>choices </a:t>
            </a:r>
            <a:r>
              <a:rPr lang="sv-SE" sz="1100">
                <a:latin typeface="Arial"/>
                <a:ea typeface="Arial"/>
                <a:cs typeface="Arial"/>
                <a:sym typeface="Arial"/>
              </a:rPr>
              <a:t>you can make when testing.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choice, identify a set of </a:t>
            </a:r>
            <a:r>
              <a:rPr b="1" lang="sv-SE" sz="1100">
                <a:latin typeface="Arial"/>
                <a:ea typeface="Arial"/>
                <a:cs typeface="Arial"/>
                <a:sym typeface="Arial"/>
              </a:rPr>
              <a:t>representative values</a:t>
            </a:r>
            <a:r>
              <a:rPr lang="sv-SE"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For each function, create four </a:t>
            </a:r>
            <a:r>
              <a:rPr b="1" lang="sv-SE" sz="1100">
                <a:latin typeface="Arial"/>
                <a:ea typeface="Arial"/>
                <a:cs typeface="Arial"/>
                <a:sym typeface="Arial"/>
              </a:rPr>
              <a:t>test specifications</a:t>
            </a:r>
            <a:r>
              <a:rPr lang="sv-SE" sz="1100">
                <a:latin typeface="Arial"/>
                <a:ea typeface="Arial"/>
                <a:cs typeface="Arial"/>
                <a:sym typeface="Arial"/>
              </a:rPr>
              <a:t> from those values. For each, state the expected program output.</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eea8ad7526_0_4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eea8ad7526_0_4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insert is one of our indepedently testable functions. (click to bring in choices</a:t>
            </a:r>
            <a:endParaRPr/>
          </a:p>
        </p:txBody>
      </p:sp>
      <p:sp>
        <p:nvSpPr>
          <p:cNvPr id="799" name="Google Shape;799;geea8ad7526_0_4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eea8ad7526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eea8ad7526_0_4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representative values</a:t>
            </a:r>
            <a:endParaRPr/>
          </a:p>
        </p:txBody>
      </p:sp>
      <p:sp>
        <p:nvSpPr>
          <p:cNvPr id="811" name="Google Shape;811;geea8ad7526_0_4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eea8ad7526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eea8ad752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eea8ad7526_0_4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eea8ad7526_0_4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this, we can form 16 test specifications by choosing values for each choice. now, of course, many of these are redundant, so we can eliminate ones that we don’t really expect to learn anything new from. Some are also impossible, and we can get rid of those right away, like cases where a null object is already in the set - that can’t happen, so we wipe those out. Here is our set of test specifications, our recipes for test cases.</a:t>
            </a:r>
            <a:endParaRPr/>
          </a:p>
        </p:txBody>
      </p:sp>
      <p:sp>
        <p:nvSpPr>
          <p:cNvPr id="821" name="Google Shape;821;geea8ad7526_0_4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9b19ff9da7_0_2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9b19ff9da7_0_2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 For each function, identify the choices you can make when testing.</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each choice, identify the representative values.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each function, create a set of abstract test specifications from those values. For each, state the expected program output.</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9b19ff9da7_0_2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9b19ff9da7_0_2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go over, partial set, but highlight some</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geea8ad7526_0_5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6" name="Google Shape;846;geea8ad7526_0_5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3" name="Google Shape;853;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ea8ad7526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ea8ad7526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unit-level testing or system-level testing, with a couple of distinct types of testing in there. (1) 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exploratory or GUI testing - where we test from the direct perspective of a user, generally through a GUI, performing end-to-end journies through the system from the user perspective. System Integration Testing and exploratory testing tend to have a blurry line between them, and more come down to whether tests are executed through a GUI or a program-level interface like a REST API or through the command line. There are also other specialized forms of testing within each of these distinct levels, but these are our main focus in this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9b19ff9da7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9b19ff9da7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you have taken a testing class, you probably focused heavily on unit testing. This makes sense, as that is the bulk of your testing. Here, in the land of SPLs and complex reuse-driven systems, we are more focused on the system level. But still, let’s talk a little more about unit testing and work our way upwards. </a:t>
            </a:r>
            <a:r>
              <a:rPr lang="sv-SE"/>
              <a:t>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eea8ad7526_0_7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eea8ad7526_0_7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writing unit tests for classes, your Tests should:</a:t>
            </a:r>
            <a:endParaRPr/>
          </a:p>
          <a:p>
            <a:pPr indent="0" lvl="0" marL="0" rtl="0" algn="l">
              <a:spcBef>
                <a:spcPts val="0"/>
              </a:spcBef>
              <a:spcAft>
                <a:spcPts val="0"/>
              </a:spcAft>
              <a:buNone/>
            </a:pPr>
            <a:r>
              <a:rPr lang="sv-SE"/>
              <a:t>(2)) - so try every method offered by the class. Then, if methods are meant to interact with each other, try those sequences of calls and make sure you get the expected results. If the sequence can be called in different orders, do that as well. (5) Look at different ways those variables change in response to method calls. Call those methods and try to corrupt the values of the class variables. Put the variables into all possible states (broad types of values).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0.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1.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2.jp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3.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a:t>
            </a:r>
            <a:r>
              <a:rPr lang="sv-SE" sz="3600"/>
              <a:t> </a:t>
            </a:r>
            <a:r>
              <a:rPr lang="sv-SE" sz="3000"/>
              <a:t>System-Level Testing</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TDA 594/DIT 593 - December 2,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266" name="Google Shape;26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7" name="Google Shape;267;p31"/>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100"/>
              <a:t>Some tests we might want to write:</a:t>
            </a:r>
            <a:endParaRPr sz="2100"/>
          </a:p>
          <a:p>
            <a:pPr indent="-361950" lvl="0" marL="457200" rtl="0" algn="l">
              <a:spcBef>
                <a:spcPts val="1000"/>
              </a:spcBef>
              <a:spcAft>
                <a:spcPts val="0"/>
              </a:spcAft>
              <a:buSzPts val="2100"/>
              <a:buChar char="•"/>
            </a:pPr>
            <a:r>
              <a:rPr lang="sv-SE" sz="2100"/>
              <a:t>Execute constructor, verify fields.</a:t>
            </a:r>
            <a:endParaRPr sz="2100"/>
          </a:p>
          <a:p>
            <a:pPr indent="-361950" lvl="0" marL="457200" rtl="0" algn="l">
              <a:spcBef>
                <a:spcPts val="1000"/>
              </a:spcBef>
              <a:spcAft>
                <a:spcPts val="0"/>
              </a:spcAft>
              <a:buSzPts val="2100"/>
              <a:buChar char="•"/>
            </a:pPr>
            <a:r>
              <a:rPr lang="sv-SE" sz="2100"/>
              <a:t>Check the name, change the name, make sure changed name is in place.</a:t>
            </a:r>
            <a:endParaRPr sz="2100"/>
          </a:p>
          <a:p>
            <a:pPr indent="-361950" lvl="0" marL="457200" rtl="0" algn="l">
              <a:spcBef>
                <a:spcPts val="1000"/>
              </a:spcBef>
              <a:spcAft>
                <a:spcPts val="0"/>
              </a:spcAft>
              <a:buSzPts val="2100"/>
              <a:buChar char="•"/>
            </a:pPr>
            <a:r>
              <a:rPr lang="sv-SE" sz="2100"/>
              <a:t>Check that personnummer is correct.</a:t>
            </a:r>
            <a:endParaRPr sz="2100"/>
          </a:p>
          <a:p>
            <a:pPr indent="-361950" lvl="0" marL="457200" rtl="0" algn="l">
              <a:spcBef>
                <a:spcPts val="1000"/>
              </a:spcBef>
              <a:spcAft>
                <a:spcPts val="0"/>
              </a:spcAft>
              <a:buSzPts val="2100"/>
              <a:buChar char="•"/>
            </a:pPr>
            <a:r>
              <a:rPr lang="sv-SE" sz="2100"/>
              <a:t>Check the balance, withdraw money, verify that new balance is correct.</a:t>
            </a:r>
            <a:endParaRPr sz="2100"/>
          </a:p>
          <a:p>
            <a:pPr indent="-361950" lvl="0" marL="457200" rtl="0" algn="l">
              <a:spcBef>
                <a:spcPts val="1000"/>
              </a:spcBef>
              <a:spcAft>
                <a:spcPts val="0"/>
              </a:spcAft>
              <a:buSzPts val="2100"/>
              <a:buChar char="•"/>
            </a:pPr>
            <a:r>
              <a:rPr lang="sv-SE" sz="2100"/>
              <a:t>Check the balance, deposit money, verify that new balance is correct.</a:t>
            </a:r>
            <a:endParaRPr sz="2100"/>
          </a:p>
        </p:txBody>
      </p:sp>
      <p:sp>
        <p:nvSpPr>
          <p:cNvPr id="268" name="Google Shape;268;p31"/>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269" name="Google Shape;269;p31"/>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70" name="Google Shape;270;p31"/>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276" name="Google Shape;276;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7" name="Google Shape;277;p32"/>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000"/>
              <a:t>Some potential error cases:</a:t>
            </a:r>
            <a:endParaRPr sz="2000"/>
          </a:p>
          <a:p>
            <a:pPr indent="-355600" lvl="0" marL="457200" rtl="0" algn="l">
              <a:spcBef>
                <a:spcPts val="1000"/>
              </a:spcBef>
              <a:spcAft>
                <a:spcPts val="0"/>
              </a:spcAft>
              <a:buSzPts val="2000"/>
              <a:buChar char="•"/>
            </a:pPr>
            <a:r>
              <a:rPr lang="sv-SE" sz="2000"/>
              <a:t>Withdraw more than is in balance.</a:t>
            </a:r>
            <a:endParaRPr sz="2000"/>
          </a:p>
          <a:p>
            <a:pPr indent="-355600" lvl="0" marL="457200" rtl="0" algn="l">
              <a:spcBef>
                <a:spcPts val="1000"/>
              </a:spcBef>
              <a:spcAft>
                <a:spcPts val="0"/>
              </a:spcAft>
              <a:buSzPts val="2000"/>
              <a:buChar char="•"/>
            </a:pPr>
            <a:r>
              <a:rPr lang="sv-SE" sz="2000"/>
              <a:t>Withdraw a negative amount.</a:t>
            </a:r>
            <a:endParaRPr sz="2000"/>
          </a:p>
          <a:p>
            <a:pPr indent="-355600" lvl="0" marL="457200" rtl="0" algn="l">
              <a:spcBef>
                <a:spcPts val="1000"/>
              </a:spcBef>
              <a:spcAft>
                <a:spcPts val="0"/>
              </a:spcAft>
              <a:buSzPts val="2000"/>
              <a:buChar char="•"/>
            </a:pPr>
            <a:r>
              <a:rPr lang="sv-SE" sz="2000"/>
              <a:t>Deposit a negative amount.</a:t>
            </a:r>
            <a:endParaRPr sz="2000"/>
          </a:p>
          <a:p>
            <a:pPr indent="-355600" lvl="0" marL="457200" rtl="0" algn="l">
              <a:spcBef>
                <a:spcPts val="1000"/>
              </a:spcBef>
              <a:spcAft>
                <a:spcPts val="0"/>
              </a:spcAft>
              <a:buSzPts val="2000"/>
              <a:buChar char="•"/>
            </a:pPr>
            <a:r>
              <a:rPr lang="sv-SE" sz="2000"/>
              <a:t>Withdraw/Deposit a small amount (potential rounding error)</a:t>
            </a:r>
            <a:endParaRPr sz="2000"/>
          </a:p>
          <a:p>
            <a:pPr indent="-355600" lvl="0" marL="457200" rtl="0" algn="l">
              <a:spcBef>
                <a:spcPts val="1000"/>
              </a:spcBef>
              <a:spcAft>
                <a:spcPts val="0"/>
              </a:spcAft>
              <a:buSzPts val="2000"/>
              <a:buChar char="•"/>
            </a:pPr>
            <a:r>
              <a:rPr lang="sv-SE" sz="2000"/>
              <a:t>Change name to a null reference.</a:t>
            </a:r>
            <a:endParaRPr sz="2000"/>
          </a:p>
          <a:p>
            <a:pPr indent="-355600" lvl="0" marL="457200" rtl="0" algn="l">
              <a:spcBef>
                <a:spcPts val="1000"/>
              </a:spcBef>
              <a:spcAft>
                <a:spcPts val="0"/>
              </a:spcAft>
              <a:buSzPts val="2000"/>
              <a:buChar char="•"/>
            </a:pPr>
            <a:r>
              <a:rPr lang="sv-SE" sz="2000"/>
              <a:t>Can we set an “malformed” name?</a:t>
            </a:r>
            <a:endParaRPr sz="2000"/>
          </a:p>
          <a:p>
            <a:pPr indent="-330200" lvl="1" marL="914400" rtl="0" algn="l">
              <a:spcBef>
                <a:spcPts val="500"/>
              </a:spcBef>
              <a:spcAft>
                <a:spcPts val="0"/>
              </a:spcAft>
              <a:buSzPts val="1600"/>
              <a:buChar char="•"/>
            </a:pPr>
            <a:r>
              <a:rPr lang="sv-SE" sz="1600"/>
              <a:t>(i.e., are there any rules on a valid name?)</a:t>
            </a:r>
            <a:endParaRPr sz="1600"/>
          </a:p>
        </p:txBody>
      </p:sp>
      <p:sp>
        <p:nvSpPr>
          <p:cNvPr id="278" name="Google Shape;278;p32"/>
          <p:cNvSpPr/>
          <p:nvPr/>
        </p:nvSpPr>
        <p:spPr>
          <a:xfrm>
            <a:off x="468900" y="1560500"/>
            <a:ext cx="2494200" cy="26319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279" name="Google Shape;279;p32"/>
          <p:cNvCxnSpPr/>
          <p:nvPr/>
        </p:nvCxnSpPr>
        <p:spPr>
          <a:xfrm>
            <a:off x="468900" y="189347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80" name="Google Shape;280;p32"/>
          <p:cNvCxnSpPr/>
          <p:nvPr/>
        </p:nvCxnSpPr>
        <p:spPr>
          <a:xfrm>
            <a:off x="468900" y="2727580"/>
            <a:ext cx="2494200" cy="0"/>
          </a:xfrm>
          <a:prstGeom prst="straightConnector1">
            <a:avLst/>
          </a:prstGeom>
          <a:noFill/>
          <a:ln cap="flat" cmpd="sng" w="19050">
            <a:solidFill>
              <a:srgbClr val="2388DB"/>
            </a:solidFill>
            <a:prstDash val="solid"/>
            <a:round/>
            <a:headEnd len="med" w="med" type="none"/>
            <a:tailEnd len="med" w="med" type="none"/>
          </a:ln>
        </p:spPr>
      </p:cxnSp>
      <p:sp>
        <p:nvSpPr>
          <p:cNvPr id="281" name="Google Shape;281;p32"/>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282" name="Google Shape;282;p32"/>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83" name="Google Shape;283;p32"/>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289" name="Google Shape;28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0" name="Google Shape;290;p33"/>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291" name="Google Shape;291;p33"/>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292" name="Google Shape;292;p33"/>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93" name="Google Shape;293;p33"/>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
        <p:nvSpPr>
          <p:cNvPr id="294" name="Google Shape;294;p33"/>
          <p:cNvSpPr/>
          <p:nvPr/>
        </p:nvSpPr>
        <p:spPr>
          <a:xfrm>
            <a:off x="3866475" y="1909300"/>
            <a:ext cx="3496200" cy="30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Each test is denoted with keyword </a:t>
            </a:r>
            <a:r>
              <a:rPr b="1" lang="sv-SE"/>
              <a:t>@test</a:t>
            </a:r>
            <a:r>
              <a:rPr lang="sv-SE"/>
              <a:t>.</a:t>
            </a:r>
            <a:endParaRPr/>
          </a:p>
        </p:txBody>
      </p:sp>
      <p:sp>
        <p:nvSpPr>
          <p:cNvPr id="295" name="Google Shape;295;p33"/>
          <p:cNvSpPr/>
          <p:nvPr/>
        </p:nvSpPr>
        <p:spPr>
          <a:xfrm>
            <a:off x="4936500" y="1909300"/>
            <a:ext cx="40836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Name based on t</a:t>
            </a:r>
            <a:r>
              <a:rPr lang="sv-SE"/>
              <a:t>ype of scenario, and expectation on outcome.</a:t>
            </a:r>
            <a:endParaRPr>
              <a:latin typeface="Consolas"/>
              <a:ea typeface="Consolas"/>
              <a:cs typeface="Consolas"/>
              <a:sym typeface="Consolas"/>
            </a:endParaRPr>
          </a:p>
        </p:txBody>
      </p:sp>
      <p:sp>
        <p:nvSpPr>
          <p:cNvPr id="296" name="Google Shape;296;p33"/>
          <p:cNvSpPr/>
          <p:nvPr/>
        </p:nvSpPr>
        <p:spPr>
          <a:xfrm>
            <a:off x="6099975" y="2466975"/>
            <a:ext cx="12627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Initialization</a:t>
            </a:r>
            <a:endParaRPr/>
          </a:p>
        </p:txBody>
      </p:sp>
      <p:sp>
        <p:nvSpPr>
          <p:cNvPr id="297" name="Google Shape;297;p33"/>
          <p:cNvSpPr/>
          <p:nvPr/>
        </p:nvSpPr>
        <p:spPr>
          <a:xfrm>
            <a:off x="6641650" y="3090250"/>
            <a:ext cx="1262700" cy="435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Steps</a:t>
            </a:r>
            <a:endParaRPr/>
          </a:p>
        </p:txBody>
      </p:sp>
      <p:sp>
        <p:nvSpPr>
          <p:cNvPr id="298" name="Google Shape;298;p33"/>
          <p:cNvSpPr/>
          <p:nvPr/>
        </p:nvSpPr>
        <p:spPr>
          <a:xfrm>
            <a:off x="6099975" y="3158800"/>
            <a:ext cx="6603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Input</a:t>
            </a:r>
            <a:endParaRPr/>
          </a:p>
        </p:txBody>
      </p:sp>
      <p:sp>
        <p:nvSpPr>
          <p:cNvPr id="299" name="Google Shape;299;p33"/>
          <p:cNvSpPr/>
          <p:nvPr/>
        </p:nvSpPr>
        <p:spPr>
          <a:xfrm>
            <a:off x="6591000" y="3850625"/>
            <a:ext cx="774600" cy="298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Oracle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4"/>
                                        </p:tgtEl>
                                      </p:cBhvr>
                                    </p:animEffect>
                                    <p:set>
                                      <p:cBhvr>
                                        <p:cTn dur="1" fill="hold">
                                          <p:stCondLst>
                                            <p:cond delay="0"/>
                                          </p:stCondLst>
                                        </p:cTn>
                                        <p:tgtEl>
                                          <p:spTgt spid="2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xit" presetID="10" presetSubtype="0">
                                  <p:stCondLst>
                                    <p:cond delay="0"/>
                                  </p:stCondLst>
                                  <p:childTnLst>
                                    <p:animEffect filter="fade" transition="out">
                                      <p:cBhvr>
                                        <p:cTn dur="1"/>
                                        <p:tgtEl>
                                          <p:spTgt spid="295"/>
                                        </p:tgtEl>
                                      </p:cBhvr>
                                    </p:animEffect>
                                    <p:set>
                                      <p:cBhvr>
                                        <p:cTn dur="1" fill="hold">
                                          <p:stCondLst>
                                            <p:cond delay="0"/>
                                          </p:stCondLst>
                                        </p:cTn>
                                        <p:tgtEl>
                                          <p:spTgt spid="29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7"/>
                                        </p:tgtEl>
                                      </p:cBhvr>
                                    </p:animEffect>
                                    <p:set>
                                      <p:cBhvr>
                                        <p:cTn dur="1" fill="hold">
                                          <p:stCondLst>
                                            <p:cond delay="0"/>
                                          </p:stCondLst>
                                        </p:cTn>
                                        <p:tgtEl>
                                          <p:spTgt spid="2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8"/>
                                        </p:tgtEl>
                                      </p:cBhvr>
                                    </p:animEffect>
                                    <p:set>
                                      <p:cBhvr>
                                        <p:cTn dur="1" fill="hold">
                                          <p:stCondLst>
                                            <p:cond delay="0"/>
                                          </p:stCondLst>
                                        </p:cTn>
                                        <p:tgtEl>
                                          <p:spTgt spid="2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 Account</a:t>
            </a:r>
            <a:endParaRPr/>
          </a:p>
        </p:txBody>
      </p:sp>
      <p:sp>
        <p:nvSpPr>
          <p:cNvPr id="305" name="Google Shape;30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6" name="Google Shape;306;p34"/>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Throwable</a:t>
            </a:r>
            <a:r>
              <a:rPr lang="sv-SE" sz="1000">
                <a:solidFill>
                  <a:srgbClr val="333333"/>
                </a:solidFill>
                <a:latin typeface="Consolas"/>
                <a:ea typeface="Consolas"/>
                <a:cs typeface="Consolas"/>
                <a:sym typeface="Consolas"/>
              </a:rPr>
              <a:t> exception = assertThrows(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07" name="Google Shape;307;p34"/>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08" name="Google Shape;308;p34"/>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09" name="Google Shape;309;p34"/>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a:t>
            </a:r>
            <a:endParaRPr/>
          </a:p>
        </p:txBody>
      </p:sp>
      <p:sp>
        <p:nvSpPr>
          <p:cNvPr id="315" name="Google Shape;31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After testing units, test their </a:t>
            </a:r>
            <a:r>
              <a:rPr b="1" lang="sv-SE"/>
              <a:t>integration</a:t>
            </a:r>
            <a:r>
              <a:rPr lang="sv-SE"/>
              <a:t>.</a:t>
            </a:r>
            <a:endParaRPr/>
          </a:p>
          <a:p>
            <a:pPr indent="-368300" lvl="1" marL="914400" rtl="0" algn="l">
              <a:spcBef>
                <a:spcPts val="500"/>
              </a:spcBef>
              <a:spcAft>
                <a:spcPts val="0"/>
              </a:spcAft>
              <a:buSzPts val="2200"/>
              <a:buChar char="•"/>
            </a:pPr>
            <a:r>
              <a:rPr lang="sv-SE"/>
              <a:t>Integrate units in one subsystem.</a:t>
            </a:r>
            <a:endParaRPr/>
          </a:p>
          <a:p>
            <a:pPr indent="-368300" lvl="1" marL="914400" rtl="0" algn="l">
              <a:spcBef>
                <a:spcPts val="500"/>
              </a:spcBef>
              <a:spcAft>
                <a:spcPts val="0"/>
              </a:spcAft>
              <a:buSzPts val="2200"/>
              <a:buChar char="•"/>
            </a:pPr>
            <a:r>
              <a:rPr lang="sv-SE"/>
              <a:t>Then integrate the subsystems.</a:t>
            </a:r>
            <a:endParaRPr/>
          </a:p>
          <a:p>
            <a:pPr indent="-393700" lvl="0" marL="457200" rtl="0" algn="l">
              <a:spcBef>
                <a:spcPts val="1000"/>
              </a:spcBef>
              <a:spcAft>
                <a:spcPts val="0"/>
              </a:spcAft>
              <a:buSzPts val="2600"/>
              <a:buChar char="•"/>
            </a:pPr>
            <a:r>
              <a:rPr lang="sv-SE"/>
              <a:t>Test through a </a:t>
            </a:r>
            <a:r>
              <a:rPr b="1" lang="sv-SE"/>
              <a:t>defined interface</a:t>
            </a:r>
            <a:r>
              <a:rPr lang="sv-SE"/>
              <a:t>. </a:t>
            </a:r>
            <a:endParaRPr/>
          </a:p>
          <a:p>
            <a:pPr indent="-368300" lvl="1" marL="914400" rtl="0" algn="l">
              <a:spcBef>
                <a:spcPts val="500"/>
              </a:spcBef>
              <a:spcAft>
                <a:spcPts val="0"/>
              </a:spcAft>
              <a:buSzPts val="2200"/>
              <a:buChar char="•"/>
            </a:pPr>
            <a:r>
              <a:rPr lang="sv-SE"/>
              <a:t>Focus on showing that functionality accessed through interfaces is correct.</a:t>
            </a:r>
            <a:endParaRPr/>
          </a:p>
          <a:p>
            <a:pPr indent="-368300" lvl="1" marL="914400" rtl="0" algn="l">
              <a:spcBef>
                <a:spcPts val="500"/>
              </a:spcBef>
              <a:spcAft>
                <a:spcPts val="0"/>
              </a:spcAft>
              <a:buSzPts val="2200"/>
              <a:buChar char="•"/>
            </a:pPr>
            <a:r>
              <a:rPr lang="sv-SE"/>
              <a:t>Subsystems: “Top-Level” Class, API</a:t>
            </a:r>
            <a:endParaRPr/>
          </a:p>
          <a:p>
            <a:pPr indent="-368300" lvl="1" marL="914400" rtl="0" algn="l">
              <a:spcBef>
                <a:spcPts val="500"/>
              </a:spcBef>
              <a:spcAft>
                <a:spcPts val="0"/>
              </a:spcAft>
              <a:buSzPts val="2200"/>
              <a:buChar char="•"/>
            </a:pPr>
            <a:r>
              <a:rPr lang="sv-SE"/>
              <a:t>System: API, GUI, CLI, … </a:t>
            </a:r>
            <a:endParaRPr/>
          </a:p>
          <a:p>
            <a:pPr indent="0" lvl="0" marL="0" rtl="0" algn="l">
              <a:spcBef>
                <a:spcPts val="1000"/>
              </a:spcBef>
              <a:spcAft>
                <a:spcPts val="0"/>
              </a:spcAft>
              <a:buNone/>
            </a:pPr>
            <a:r>
              <a:t/>
            </a:r>
            <a:endParaRPr/>
          </a:p>
        </p:txBody>
      </p:sp>
      <p:sp>
        <p:nvSpPr>
          <p:cNvPr id="316" name="Google Shape;31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a:t>
            </a:r>
            <a:endParaRPr/>
          </a:p>
        </p:txBody>
      </p:sp>
      <p:sp>
        <p:nvSpPr>
          <p:cNvPr id="322" name="Google Shape;322;p36"/>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323" name="Google Shape;323;p36"/>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6"/>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25" name="Google Shape;325;p36"/>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326" name="Google Shape;326;p36"/>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327" name="Google Shape;327;p36"/>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328" name="Google Shape;328;p36"/>
          <p:cNvCxnSpPr>
            <a:stCxn id="326" idx="2"/>
            <a:endCxn id="325"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329" name="Google Shape;329;p36"/>
          <p:cNvCxnSpPr>
            <a:stCxn id="325" idx="1"/>
            <a:endCxn id="324"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330" name="Google Shape;330;p36"/>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331" name="Google Shape;331;p36"/>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332" name="Google Shape;332;p36"/>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6"/>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36"/>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36"/>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36"/>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7" name="Google Shape;337;p36"/>
          <p:cNvCxnSpPr>
            <a:stCxn id="331" idx="2"/>
            <a:endCxn id="332"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36"/>
          <p:cNvCxnSpPr>
            <a:stCxn id="331" idx="2"/>
            <a:endCxn id="333"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339" name="Google Shape;339;p36"/>
          <p:cNvCxnSpPr>
            <a:stCxn id="331" idx="2"/>
            <a:endCxn id="334"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340" name="Google Shape;340;p36"/>
          <p:cNvCxnSpPr>
            <a:stCxn id="331" idx="2"/>
            <a:endCxn id="335"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341" name="Google Shape;341;p36"/>
          <p:cNvCxnSpPr>
            <a:stCxn id="331" idx="2"/>
            <a:endCxn id="336"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342" name="Google Shape;34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9" name="Google Shape;3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vs System Testing</a:t>
            </a:r>
            <a:endParaRPr/>
          </a:p>
        </p:txBody>
      </p:sp>
      <p:sp>
        <p:nvSpPr>
          <p:cNvPr id="350" name="Google Shape;3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tests focus on a </a:t>
            </a:r>
            <a:r>
              <a:rPr b="1" lang="sv-SE"/>
              <a:t>single class</a:t>
            </a:r>
            <a:r>
              <a:rPr lang="sv-SE"/>
              <a:t>.</a:t>
            </a:r>
            <a:endParaRPr/>
          </a:p>
          <a:p>
            <a:pPr indent="-368300" lvl="1" marL="914400" rtl="0" algn="l">
              <a:spcBef>
                <a:spcPts val="500"/>
              </a:spcBef>
              <a:spcAft>
                <a:spcPts val="0"/>
              </a:spcAft>
              <a:buSzPts val="2200"/>
              <a:buChar char="•"/>
            </a:pPr>
            <a:r>
              <a:rPr lang="sv-SE"/>
              <a:t>Simple functionality, more freedom.</a:t>
            </a:r>
            <a:endParaRPr/>
          </a:p>
          <a:p>
            <a:pPr indent="-368300" lvl="1" marL="914400" rtl="0" algn="l">
              <a:spcBef>
                <a:spcPts val="500"/>
              </a:spcBef>
              <a:spcAft>
                <a:spcPts val="0"/>
              </a:spcAft>
              <a:buSzPts val="2200"/>
              <a:buChar char="•"/>
            </a:pPr>
            <a:r>
              <a:rPr lang="sv-SE"/>
              <a:t>Few method calls.</a:t>
            </a:r>
            <a:endParaRPr/>
          </a:p>
          <a:p>
            <a:pPr indent="-393700" lvl="0" marL="457200" rtl="0" algn="l">
              <a:spcBef>
                <a:spcPts val="1000"/>
              </a:spcBef>
              <a:spcAft>
                <a:spcPts val="0"/>
              </a:spcAft>
              <a:buSzPts val="2600"/>
              <a:buChar char="•"/>
            </a:pPr>
            <a:r>
              <a:rPr lang="sv-SE"/>
              <a:t>System tests </a:t>
            </a:r>
            <a:r>
              <a:rPr b="1" lang="sv-SE"/>
              <a:t>bring many classes together</a:t>
            </a:r>
            <a:r>
              <a:rPr lang="sv-SE"/>
              <a:t>.</a:t>
            </a:r>
            <a:endParaRPr/>
          </a:p>
          <a:p>
            <a:pPr indent="-368300" lvl="1" marL="914400" rtl="0" algn="l">
              <a:spcBef>
                <a:spcPts val="500"/>
              </a:spcBef>
              <a:spcAft>
                <a:spcPts val="0"/>
              </a:spcAft>
              <a:buSzPts val="2200"/>
              <a:buChar char="•"/>
            </a:pPr>
            <a:r>
              <a:rPr lang="sv-SE"/>
              <a:t>Focus on testing through an interface.</a:t>
            </a:r>
            <a:endParaRPr/>
          </a:p>
          <a:p>
            <a:pPr indent="-368300" lvl="1" marL="914400" rtl="0" algn="l">
              <a:spcBef>
                <a:spcPts val="500"/>
              </a:spcBef>
              <a:spcAft>
                <a:spcPts val="0"/>
              </a:spcAft>
              <a:buSzPts val="2200"/>
              <a:buChar char="•"/>
            </a:pPr>
            <a:r>
              <a:rPr lang="sv-SE"/>
              <a:t>One interface call triggers many internal calls.</a:t>
            </a:r>
            <a:endParaRPr/>
          </a:p>
          <a:p>
            <a:pPr indent="-342900" lvl="2" marL="1371600" rtl="0" algn="l">
              <a:spcBef>
                <a:spcPts val="500"/>
              </a:spcBef>
              <a:spcAft>
                <a:spcPts val="0"/>
              </a:spcAft>
              <a:buSzPts val="1800"/>
              <a:buChar char="•"/>
            </a:pPr>
            <a:r>
              <a:rPr lang="sv-SE"/>
              <a:t>Slower test execution.</a:t>
            </a:r>
            <a:endParaRPr/>
          </a:p>
          <a:p>
            <a:pPr indent="-368300" lvl="1" marL="914400" rtl="0" algn="l">
              <a:spcBef>
                <a:spcPts val="500"/>
              </a:spcBef>
              <a:spcAft>
                <a:spcPts val="0"/>
              </a:spcAft>
              <a:buSzPts val="2200"/>
              <a:buChar char="•"/>
            </a:pPr>
            <a:r>
              <a:rPr lang="sv-SE"/>
              <a:t>May have complex input and setup.</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356" name="Google Shape;356;p38"/>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357" name="Google Shape;35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4" name="Google Shape;36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365" name="Google Shape;365;p3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366" name="Google Shape;366;p39"/>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3" name="Google Shape;37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374" name="Google Shape;374;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93700" lvl="0" marL="457200" rtl="0" algn="l">
              <a:spcBef>
                <a:spcPts val="1000"/>
              </a:spcBef>
              <a:spcAft>
                <a:spcPts val="0"/>
              </a:spcAft>
              <a:buSzPts val="26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375" name="Google Shape;375;p40"/>
          <p:cNvPicPr preferRelativeResize="0"/>
          <p:nvPr/>
        </p:nvPicPr>
        <p:blipFill>
          <a:blip r:embed="rId3">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testing at the system level.</a:t>
            </a:r>
            <a:endParaRPr/>
          </a:p>
          <a:p>
            <a:pPr indent="-368300" lvl="1" marL="914400" rtl="0" algn="l">
              <a:spcBef>
                <a:spcPts val="500"/>
              </a:spcBef>
              <a:spcAft>
                <a:spcPts val="0"/>
              </a:spcAft>
              <a:buSzPts val="2200"/>
              <a:buChar char="•"/>
            </a:pPr>
            <a:r>
              <a:rPr lang="sv-SE"/>
              <a:t>System (Integration) Testing versus Unit Testing.</a:t>
            </a:r>
            <a:endParaRPr/>
          </a:p>
          <a:p>
            <a:pPr indent="-393700" lvl="0" marL="457200" rtl="0" algn="l">
              <a:spcBef>
                <a:spcPts val="1000"/>
              </a:spcBef>
              <a:spcAft>
                <a:spcPts val="0"/>
              </a:spcAft>
              <a:buSzPts val="2600"/>
              <a:buChar char="•"/>
            </a:pPr>
            <a:r>
              <a:rPr lang="sv-SE"/>
              <a:t>Introduce process for creating System-Level Tests.</a:t>
            </a:r>
            <a:endParaRPr/>
          </a:p>
          <a:p>
            <a:pPr indent="-368300" lvl="1" marL="914400" rtl="0" algn="l">
              <a:spcBef>
                <a:spcPts val="500"/>
              </a:spcBef>
              <a:spcAft>
                <a:spcPts val="0"/>
              </a:spcAft>
              <a:buSzPts val="2200"/>
              <a:buChar char="•"/>
            </a:pPr>
            <a:r>
              <a:rPr lang="sv-SE"/>
              <a:t>Identify Independently Testable Functionality</a:t>
            </a:r>
            <a:endParaRPr/>
          </a:p>
          <a:p>
            <a:pPr indent="-368300" lvl="1" marL="914400" rtl="0" algn="l">
              <a:spcBef>
                <a:spcPts val="500"/>
              </a:spcBef>
              <a:spcAft>
                <a:spcPts val="0"/>
              </a:spcAft>
              <a:buSzPts val="2200"/>
              <a:buChar char="•"/>
            </a:pPr>
            <a:r>
              <a:rPr lang="sv-SE"/>
              <a:t>Identify Choices (AKA variation points)</a:t>
            </a:r>
            <a:endParaRPr/>
          </a:p>
          <a:p>
            <a:pPr indent="-368300" lvl="1" marL="914400" rtl="0" algn="l">
              <a:spcBef>
                <a:spcPts val="500"/>
              </a:spcBef>
              <a:spcAft>
                <a:spcPts val="0"/>
              </a:spcAft>
              <a:buSzPts val="2200"/>
              <a:buChar char="•"/>
            </a:pPr>
            <a:r>
              <a:rPr lang="sv-SE"/>
              <a:t>Identify Representative Values for each Choice</a:t>
            </a:r>
            <a:endParaRPr/>
          </a:p>
          <a:p>
            <a:pPr indent="-368300" lvl="1" marL="914400" rtl="0" algn="l">
              <a:spcBef>
                <a:spcPts val="500"/>
              </a:spcBef>
              <a:spcAft>
                <a:spcPts val="0"/>
              </a:spcAft>
              <a:buSzPts val="2200"/>
              <a:buChar char="•"/>
            </a:pPr>
            <a:r>
              <a:rPr lang="sv-SE"/>
              <a:t>Generate Test Case Specifications</a:t>
            </a:r>
            <a:endParaRPr/>
          </a:p>
          <a:p>
            <a:pPr indent="-368300" lvl="1" marL="914400" rtl="0" algn="l">
              <a:spcBef>
                <a:spcPts val="500"/>
              </a:spcBef>
              <a:spcAft>
                <a:spcPts val="0"/>
              </a:spcAft>
              <a:buSzPts val="2200"/>
              <a:buChar char="•"/>
            </a:pPr>
            <a:r>
              <a:rPr lang="sv-SE"/>
              <a:t>Generate Concrete Test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2" name="Google Shape;382;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Integration and UI Tests</a:t>
            </a:r>
            <a:endParaRPr/>
          </a:p>
        </p:txBody>
      </p:sp>
      <p:sp>
        <p:nvSpPr>
          <p:cNvPr id="383" name="Google Shape;383;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framework depends on language and interface type.</a:t>
            </a:r>
            <a:endParaRPr/>
          </a:p>
          <a:p>
            <a:pPr indent="-368300" lvl="1" marL="914400" rtl="0" algn="l">
              <a:spcBef>
                <a:spcPts val="500"/>
              </a:spcBef>
              <a:spcAft>
                <a:spcPts val="0"/>
              </a:spcAft>
              <a:buSzPts val="2200"/>
              <a:buChar char="•"/>
            </a:pPr>
            <a:r>
              <a:rPr lang="sv-SE"/>
              <a:t>Android: JUnit (Integration - AndroidX, UI - Espresso)</a:t>
            </a:r>
            <a:endParaRPr/>
          </a:p>
          <a:p>
            <a:pPr indent="-368300" lvl="1" marL="914400" rtl="0" algn="l">
              <a:spcBef>
                <a:spcPts val="500"/>
              </a:spcBef>
              <a:spcAft>
                <a:spcPts val="0"/>
              </a:spcAft>
              <a:buSzPts val="2200"/>
              <a:buChar char="•"/>
            </a:pPr>
            <a:r>
              <a:rPr lang="sv-SE"/>
              <a:t>RESTful API: Postman</a:t>
            </a:r>
            <a:endParaRPr/>
          </a:p>
          <a:p>
            <a:pPr indent="-368300" lvl="1" marL="914400" rtl="0" algn="l">
              <a:spcBef>
                <a:spcPts val="500"/>
              </a:spcBef>
              <a:spcAft>
                <a:spcPts val="0"/>
              </a:spcAft>
              <a:buSzPts val="2200"/>
              <a:buChar char="•"/>
            </a:pPr>
            <a:r>
              <a:rPr lang="sv-SE"/>
              <a:t>Browser-based GUI: Selenium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0" name="Google Shape;390;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Android UI Test</a:t>
            </a:r>
            <a:endParaRPr/>
          </a:p>
        </p:txBody>
      </p:sp>
      <p:sp>
        <p:nvSpPr>
          <p:cNvPr id="391" name="Google Shape;391;p42"/>
          <p:cNvSpPr txBox="1"/>
          <p:nvPr>
            <p:ph idx="1" type="body"/>
          </p:nvPr>
        </p:nvSpPr>
        <p:spPr>
          <a:xfrm>
            <a:off x="468890" y="1282390"/>
            <a:ext cx="8217900" cy="3480300"/>
          </a:xfrm>
          <a:prstGeom prst="rect">
            <a:avLst/>
          </a:prstGeom>
          <a:solidFill>
            <a:srgbClr val="000000"/>
          </a:solidFill>
        </p:spPr>
        <p:txBody>
          <a:bodyPr anchorCtr="0" anchor="t" bIns="45700" lIns="91425" spcFirstLastPara="1" rIns="91425" wrap="square" tIns="45700">
            <a:noAutofit/>
          </a:bodyPr>
          <a:lstStyle/>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@Test</a:t>
            </a:r>
            <a:endParaRPr sz="1700">
              <a:solidFill>
                <a:srgbClr val="FFFFFF"/>
              </a:solidFill>
              <a:highlight>
                <a:srgbClr val="000000"/>
              </a:highlight>
              <a:latin typeface="Consolas"/>
              <a:ea typeface="Consolas"/>
              <a:cs typeface="Consolas"/>
              <a:sym typeface="Consolas"/>
            </a:endParaRPr>
          </a:p>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public void successfulLogin() {</a:t>
            </a:r>
            <a:endParaRPr sz="1700">
              <a:solidFill>
                <a:srgbClr val="FFFFFF"/>
              </a:solidFill>
              <a:highlight>
                <a:srgbClr val="000000"/>
              </a:highlight>
              <a:latin typeface="Consolas"/>
              <a:ea typeface="Consolas"/>
              <a:cs typeface="Consolas"/>
              <a:sym typeface="Consolas"/>
            </a:endParaRPr>
          </a:p>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    LoginActivity activity =    </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ActivityScenario.launch(LoginActivity.class);</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onView(withId(R.id.user_name)).perform(typeText(“test_user”));</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onView(withId(R.id.password))</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.perform(typeText(“correct_password”));</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onView(withId(R.id.button)).perform(click());</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assertThat(getIntents().first())</a:t>
            </a:r>
            <a:br>
              <a:rPr lang="sv-SE" sz="1700">
                <a:solidFill>
                  <a:srgbClr val="FFFFFF"/>
                </a:solidFill>
                <a:highlight>
                  <a:srgbClr val="000000"/>
                </a:highlight>
                <a:latin typeface="Consolas"/>
                <a:ea typeface="Consolas"/>
                <a:cs typeface="Consolas"/>
                <a:sym typeface="Consolas"/>
              </a:rPr>
            </a:br>
            <a:r>
              <a:rPr lang="sv-SE" sz="1700">
                <a:solidFill>
                  <a:srgbClr val="FFFFFF"/>
                </a:solidFill>
                <a:highlight>
                  <a:srgbClr val="000000"/>
                </a:highlight>
                <a:latin typeface="Consolas"/>
                <a:ea typeface="Consolas"/>
                <a:cs typeface="Consolas"/>
                <a:sym typeface="Consolas"/>
              </a:rPr>
              <a:t>        .hasComponentClass(HomeActivity.class);</a:t>
            </a:r>
            <a:endParaRPr sz="1700">
              <a:solidFill>
                <a:srgbClr val="FFFFFF"/>
              </a:solidFill>
              <a:highlight>
                <a:srgbClr val="000000"/>
              </a:highlight>
              <a:latin typeface="Consolas"/>
              <a:ea typeface="Consolas"/>
              <a:cs typeface="Consolas"/>
              <a:sym typeface="Consolas"/>
            </a:endParaRPr>
          </a:p>
          <a:p>
            <a:pPr indent="0" lvl="0" marL="0" rtl="0" algn="l">
              <a:lnSpc>
                <a:spcPct val="100000"/>
              </a:lnSpc>
              <a:spcBef>
                <a:spcPts val="1000"/>
              </a:spcBef>
              <a:spcAft>
                <a:spcPts val="0"/>
              </a:spcAft>
              <a:buNone/>
            </a:pPr>
            <a:r>
              <a:rPr lang="sv-SE" sz="1700">
                <a:solidFill>
                  <a:srgbClr val="FFFFFF"/>
                </a:solidFill>
                <a:highlight>
                  <a:srgbClr val="000000"/>
                </a:highlight>
                <a:latin typeface="Consolas"/>
                <a:ea typeface="Consolas"/>
                <a:cs typeface="Consolas"/>
                <a:sym typeface="Consolas"/>
              </a:rPr>
              <a:t> }</a:t>
            </a:r>
            <a:endParaRPr sz="1700">
              <a:solidFill>
                <a:srgbClr val="FFFFFF"/>
              </a:solidFill>
              <a:highlight>
                <a:srgbClr val="000000"/>
              </a:highlight>
              <a:latin typeface="Consolas"/>
              <a:ea typeface="Consolas"/>
              <a:cs typeface="Consolas"/>
              <a:sym typeface="Consolas"/>
            </a:endParaRPr>
          </a:p>
        </p:txBody>
      </p:sp>
      <p:sp>
        <p:nvSpPr>
          <p:cNvPr id="392" name="Google Shape;392;p42"/>
          <p:cNvSpPr/>
          <p:nvPr/>
        </p:nvSpPr>
        <p:spPr>
          <a:xfrm>
            <a:off x="5689775" y="551350"/>
            <a:ext cx="3063300" cy="101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Uses Espresso testing libraries to interact with Views and Intents.</a:t>
            </a:r>
            <a:endParaRPr b="1"/>
          </a:p>
          <a:p>
            <a:pPr indent="0" lvl="0" marL="0" rtl="0" algn="ctr">
              <a:spcBef>
                <a:spcPts val="0"/>
              </a:spcBef>
              <a:spcAft>
                <a:spcPts val="0"/>
              </a:spcAft>
              <a:buNone/>
            </a:pPr>
            <a:r>
              <a:rPr b="1" lang="sv-SE"/>
              <a:t>(Part of AndroidX)</a:t>
            </a:r>
            <a:endParaRPr b="1"/>
          </a:p>
        </p:txBody>
      </p:sp>
      <p:sp>
        <p:nvSpPr>
          <p:cNvPr id="393" name="Google Shape;393;p42"/>
          <p:cNvSpPr/>
          <p:nvPr/>
        </p:nvSpPr>
        <p:spPr>
          <a:xfrm>
            <a:off x="833250" y="2263150"/>
            <a:ext cx="7694400" cy="504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000">
                <a:solidFill>
                  <a:srgbClr val="FF0000"/>
                </a:solidFill>
              </a:rPr>
              <a:t>                                                                                               </a:t>
            </a:r>
            <a:r>
              <a:rPr b="1" lang="sv-SE" sz="2000">
                <a:solidFill>
                  <a:srgbClr val="FF0000"/>
                </a:solidFill>
              </a:rPr>
              <a:t>Setup</a:t>
            </a:r>
            <a:endParaRPr b="1" sz="2000">
              <a:solidFill>
                <a:srgbClr val="FF0000"/>
              </a:solidFill>
            </a:endParaRPr>
          </a:p>
        </p:txBody>
      </p:sp>
      <p:sp>
        <p:nvSpPr>
          <p:cNvPr id="394" name="Google Shape;394;p42"/>
          <p:cNvSpPr/>
          <p:nvPr/>
        </p:nvSpPr>
        <p:spPr>
          <a:xfrm>
            <a:off x="833250" y="2770550"/>
            <a:ext cx="7694400" cy="1016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sz="2000">
                <a:solidFill>
                  <a:srgbClr val="FF0000"/>
                </a:solidFill>
              </a:rPr>
              <a:t>Test Steps + Input</a:t>
            </a:r>
            <a:endParaRPr b="1" sz="2000">
              <a:solidFill>
                <a:srgbClr val="FF0000"/>
              </a:solidFill>
            </a:endParaRPr>
          </a:p>
        </p:txBody>
      </p:sp>
      <p:sp>
        <p:nvSpPr>
          <p:cNvPr id="395" name="Google Shape;395;p42"/>
          <p:cNvSpPr/>
          <p:nvPr/>
        </p:nvSpPr>
        <p:spPr>
          <a:xfrm>
            <a:off x="833250" y="3790050"/>
            <a:ext cx="7694400" cy="561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sz="2000">
                <a:solidFill>
                  <a:srgbClr val="FF0000"/>
                </a:solidFill>
              </a:rPr>
              <a:t>Test Oracle</a:t>
            </a:r>
            <a:endParaRPr b="1" sz="2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RESTful API Test - Postman</a:t>
            </a:r>
            <a:endParaRPr/>
          </a:p>
        </p:txBody>
      </p:sp>
      <p:sp>
        <p:nvSpPr>
          <p:cNvPr id="402" name="Google Shape;402;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03" name="Google Shape;403;p43"/>
          <p:cNvPicPr preferRelativeResize="0"/>
          <p:nvPr/>
        </p:nvPicPr>
        <p:blipFill>
          <a:blip r:embed="rId3">
            <a:alphaModFix/>
          </a:blip>
          <a:stretch>
            <a:fillRect/>
          </a:stretch>
        </p:blipFill>
        <p:spPr>
          <a:xfrm>
            <a:off x="396875" y="1234450"/>
            <a:ext cx="3945074" cy="3657701"/>
          </a:xfrm>
          <a:prstGeom prst="rect">
            <a:avLst/>
          </a:prstGeom>
          <a:noFill/>
          <a:ln>
            <a:noFill/>
          </a:ln>
        </p:spPr>
      </p:pic>
      <p:pic>
        <p:nvPicPr>
          <p:cNvPr id="404" name="Google Shape;404;p43"/>
          <p:cNvPicPr preferRelativeResize="0"/>
          <p:nvPr/>
        </p:nvPicPr>
        <p:blipFill>
          <a:blip r:embed="rId4">
            <a:alphaModFix/>
          </a:blip>
          <a:stretch>
            <a:fillRect/>
          </a:stretch>
        </p:blipFill>
        <p:spPr>
          <a:xfrm>
            <a:off x="4680575" y="2392300"/>
            <a:ext cx="4170051" cy="1180200"/>
          </a:xfrm>
          <a:prstGeom prst="rect">
            <a:avLst/>
          </a:prstGeom>
          <a:noFill/>
          <a:ln>
            <a:noFill/>
          </a:ln>
        </p:spPr>
      </p:pic>
      <p:sp>
        <p:nvSpPr>
          <p:cNvPr id="405" name="Google Shape;405;p43"/>
          <p:cNvSpPr/>
          <p:nvPr/>
        </p:nvSpPr>
        <p:spPr>
          <a:xfrm>
            <a:off x="318900" y="1707650"/>
            <a:ext cx="47733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Step + Input</a:t>
            </a:r>
            <a:endParaRPr b="1">
              <a:solidFill>
                <a:srgbClr val="FF0000"/>
              </a:solidFill>
            </a:endParaRPr>
          </a:p>
        </p:txBody>
      </p:sp>
      <p:sp>
        <p:nvSpPr>
          <p:cNvPr id="406" name="Google Shape;406;p43"/>
          <p:cNvSpPr/>
          <p:nvPr/>
        </p:nvSpPr>
        <p:spPr>
          <a:xfrm>
            <a:off x="265575" y="2392300"/>
            <a:ext cx="40230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3" name="Google Shape;41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System-Level Tests and SPLs</a:t>
            </a:r>
            <a:endParaRPr/>
          </a:p>
        </p:txBody>
      </p:sp>
      <p:sp>
        <p:nvSpPr>
          <p:cNvPr id="414" name="Google Shape;41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Variability is a </a:t>
            </a:r>
            <a:r>
              <a:rPr b="1" i="1" lang="sv-SE"/>
              <a:t>system-level</a:t>
            </a:r>
            <a:r>
              <a:rPr lang="sv-SE"/>
              <a:t> </a:t>
            </a:r>
            <a:r>
              <a:rPr b="1" i="1" lang="sv-SE"/>
              <a:t>concept</a:t>
            </a:r>
            <a:r>
              <a:rPr lang="sv-SE"/>
              <a:t>.</a:t>
            </a:r>
            <a:endParaRPr/>
          </a:p>
          <a:p>
            <a:pPr indent="-368300" lvl="1" marL="914400" rtl="0" algn="l">
              <a:spcBef>
                <a:spcPts val="500"/>
              </a:spcBef>
              <a:spcAft>
                <a:spcPts val="0"/>
              </a:spcAft>
              <a:buSzPts val="2200"/>
              <a:buChar char="•"/>
            </a:pPr>
            <a:r>
              <a:rPr lang="sv-SE"/>
              <a:t>Feature options tend to be entire classes or subsystems.</a:t>
            </a:r>
            <a:endParaRPr/>
          </a:p>
          <a:p>
            <a:pPr indent="-393700" lvl="0" marL="457200" rtl="0" algn="l">
              <a:spcBef>
                <a:spcPts val="1000"/>
              </a:spcBef>
              <a:spcAft>
                <a:spcPts val="0"/>
              </a:spcAft>
              <a:buSzPts val="2600"/>
              <a:buChar char="•"/>
            </a:pPr>
            <a:r>
              <a:rPr b="1" lang="sv-SE"/>
              <a:t>Unit testing during domain engineering.</a:t>
            </a:r>
            <a:endParaRPr b="1"/>
          </a:p>
          <a:p>
            <a:pPr indent="-368300" lvl="1" marL="914400" rtl="0" algn="l">
              <a:spcBef>
                <a:spcPts val="500"/>
              </a:spcBef>
              <a:spcAft>
                <a:spcPts val="0"/>
              </a:spcAft>
              <a:buSzPts val="2200"/>
              <a:buChar char="•"/>
            </a:pPr>
            <a:r>
              <a:rPr lang="sv-SE"/>
              <a:t>Assets tested in isolation.</a:t>
            </a:r>
            <a:endParaRPr/>
          </a:p>
          <a:p>
            <a:pPr indent="-393700" lvl="0" marL="457200" rtl="0" algn="l">
              <a:spcBef>
                <a:spcPts val="1000"/>
              </a:spcBef>
              <a:spcAft>
                <a:spcPts val="0"/>
              </a:spcAft>
              <a:buSzPts val="2600"/>
              <a:buChar char="•"/>
            </a:pPr>
            <a:r>
              <a:rPr lang="sv-SE"/>
              <a:t>Many interaction errors between features, depending on chosen options.</a:t>
            </a:r>
            <a:endParaRPr/>
          </a:p>
          <a:p>
            <a:pPr indent="-368300" lvl="1" marL="914400" rtl="0" algn="l">
              <a:spcBef>
                <a:spcPts val="500"/>
              </a:spcBef>
              <a:spcAft>
                <a:spcPts val="0"/>
              </a:spcAft>
              <a:buSzPts val="2200"/>
              <a:buChar char="•"/>
            </a:pPr>
            <a:r>
              <a:rPr b="1" lang="sv-SE"/>
              <a:t>System testing during application engineering.</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1" name="Google Shape;421;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System-Level Test Cases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427" name="Google Shape;427;p46"/>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428" name="Google Shape;428;p46"/>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429" name="Google Shape;429;p46"/>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430" name="Google Shape;430;p46"/>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431" name="Google Shape;431;p46"/>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432" name="Google Shape;432;p46"/>
          <p:cNvCxnSpPr>
            <a:endCxn id="428"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33" name="Google Shape;433;p46"/>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34" name="Google Shape;434;p46"/>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435" name="Google Shape;435;p46"/>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436" name="Google Shape;436;p46"/>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437" name="Google Shape;437;p46"/>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438" name="Google Shape;438;p46"/>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439" name="Google Shape;439;p46"/>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440" name="Google Shape;440;p46"/>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441" name="Google Shape;441;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447" name="Google Shape;447;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A well-defined function that can be tested in (relative) isolation.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42900" lvl="2" marL="1371600" rtl="0" algn="l">
              <a:spcBef>
                <a:spcPts val="500"/>
              </a:spcBef>
              <a:spcAft>
                <a:spcPts val="0"/>
              </a:spcAft>
              <a:buSzPts val="1800"/>
              <a:buChar char="•"/>
            </a:pPr>
            <a:r>
              <a:rPr lang="sv-SE"/>
              <a:t>Accessing the list </a:t>
            </a:r>
            <a:r>
              <a:rPr b="1" lang="sv-SE"/>
              <a:t>is</a:t>
            </a:r>
            <a:r>
              <a:rPr lang="sv-SE"/>
              <a:t> a testable functionality.</a:t>
            </a:r>
            <a:endParaRPr/>
          </a:p>
          <a:p>
            <a:pPr indent="-342900" lvl="2" marL="1371600" rtl="0" algn="l">
              <a:spcBef>
                <a:spcPts val="500"/>
              </a:spcBef>
              <a:spcAft>
                <a:spcPts val="0"/>
              </a:spcAft>
              <a:buSzPts val="1800"/>
              <a:buChar char="•"/>
            </a:pPr>
            <a:r>
              <a:rPr lang="sv-SE"/>
              <a:t>Sorting the list is </a:t>
            </a:r>
            <a:r>
              <a:rPr b="1" lang="sv-SE"/>
              <a:t>not</a:t>
            </a:r>
            <a:r>
              <a:rPr lang="sv-SE"/>
              <a:t> (low-level, unit testing target)</a:t>
            </a:r>
            <a:endParaRPr/>
          </a:p>
        </p:txBody>
      </p:sp>
      <p:sp>
        <p:nvSpPr>
          <p:cNvPr id="448" name="Google Shape;448;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9" name="Google Shape;449;p47"/>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Units and “Functionality”</a:t>
            </a:r>
            <a:endParaRPr/>
          </a:p>
        </p:txBody>
      </p:sp>
      <p:sp>
        <p:nvSpPr>
          <p:cNvPr id="455" name="Google Shape;455;p48"/>
          <p:cNvSpPr txBox="1"/>
          <p:nvPr>
            <p:ph idx="1" type="body"/>
          </p:nvPr>
        </p:nvSpPr>
        <p:spPr>
          <a:xfrm>
            <a:off x="468900" y="1282400"/>
            <a:ext cx="45555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Many tests written in terms of “units” of code. </a:t>
            </a:r>
            <a:endParaRPr/>
          </a:p>
          <a:p>
            <a:pPr indent="-393700" lvl="0" marL="457200" marR="0" rtl="0" algn="l">
              <a:lnSpc>
                <a:spcPct val="100000"/>
              </a:lnSpc>
              <a:spcBef>
                <a:spcPts val="0"/>
              </a:spcBef>
              <a:spcAft>
                <a:spcPts val="0"/>
              </a:spcAft>
              <a:buSzPts val="2600"/>
              <a:buChar char="•"/>
            </a:pPr>
            <a:r>
              <a:rPr lang="sv-SE"/>
              <a:t>An independently testable function is a </a:t>
            </a:r>
            <a:r>
              <a:rPr i="1" lang="sv-SE"/>
              <a:t>capability</a:t>
            </a:r>
            <a:r>
              <a:rPr lang="sv-SE"/>
              <a:t> of the software.</a:t>
            </a:r>
            <a:endParaRPr/>
          </a:p>
          <a:p>
            <a:pPr indent="-368300" lvl="1" marL="914400" marR="0" rtl="0" algn="l">
              <a:lnSpc>
                <a:spcPct val="100000"/>
              </a:lnSpc>
              <a:spcBef>
                <a:spcPts val="0"/>
              </a:spcBef>
              <a:spcAft>
                <a:spcPts val="0"/>
              </a:spcAft>
              <a:buSzPts val="2200"/>
              <a:buChar char="•"/>
            </a:pPr>
            <a:r>
              <a:rPr lang="sv-SE"/>
              <a:t>Can be at class, subsystem, or system level.</a:t>
            </a:r>
            <a:endParaRPr/>
          </a:p>
          <a:p>
            <a:pPr indent="-368300" lvl="1" marL="914400" marR="0" rtl="0" algn="l">
              <a:lnSpc>
                <a:spcPct val="100000"/>
              </a:lnSpc>
              <a:spcBef>
                <a:spcPts val="0"/>
              </a:spcBef>
              <a:spcAft>
                <a:spcPts val="0"/>
              </a:spcAft>
              <a:buSzPts val="2200"/>
              <a:buChar char="•"/>
            </a:pPr>
            <a:r>
              <a:rPr b="1" lang="sv-SE"/>
              <a:t>Defined by an interface.</a:t>
            </a:r>
            <a:endParaRPr b="1"/>
          </a:p>
        </p:txBody>
      </p:sp>
      <p:sp>
        <p:nvSpPr>
          <p:cNvPr id="456" name="Google Shape;456;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57" name="Google Shape;457;p48"/>
          <p:cNvPicPr preferRelativeResize="0"/>
          <p:nvPr/>
        </p:nvPicPr>
        <p:blipFill>
          <a:blip r:embed="rId3">
            <a:alphaModFix/>
          </a:blip>
          <a:stretch>
            <a:fillRect/>
          </a:stretch>
        </p:blipFill>
        <p:spPr>
          <a:xfrm>
            <a:off x="4972850" y="1373949"/>
            <a:ext cx="3973425" cy="2251600"/>
          </a:xfrm>
          <a:prstGeom prst="rect">
            <a:avLst/>
          </a:prstGeom>
          <a:noFill/>
          <a:ln>
            <a:noFill/>
          </a:ln>
        </p:spPr>
      </p:pic>
      <p:sp>
        <p:nvSpPr>
          <p:cNvPr id="458" name="Google Shape;458;p48"/>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Input Choices</a:t>
            </a:r>
            <a:endParaRPr/>
          </a:p>
        </p:txBody>
      </p:sp>
      <p:sp>
        <p:nvSpPr>
          <p:cNvPr id="464" name="Google Shape;46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SzPts val="2200"/>
              <a:buChar char="•"/>
            </a:pPr>
            <a:r>
              <a:rPr b="1" lang="sv-SE"/>
              <a:t>Anything we control that can change the outcome.</a:t>
            </a:r>
            <a:endParaRPr b="1"/>
          </a:p>
          <a:p>
            <a:pPr indent="-393700" lvl="0" marL="457200" rtl="0" algn="l">
              <a:spcBef>
                <a:spcPts val="1000"/>
              </a:spcBef>
              <a:spcAft>
                <a:spcPts val="0"/>
              </a:spcAft>
              <a:buSzPts val="2600"/>
              <a:buChar char="•"/>
            </a:pPr>
            <a:r>
              <a:rPr lang="sv-SE"/>
              <a:t>What are the </a:t>
            </a:r>
            <a:r>
              <a:rPr b="1" i="1" lang="sv-SE"/>
              <a:t>inputs</a:t>
            </a:r>
            <a:r>
              <a:rPr lang="sv-SE"/>
              <a:t> to that feature?</a:t>
            </a:r>
            <a:endParaRPr/>
          </a:p>
          <a:p>
            <a:pPr indent="-393700" lvl="0" marL="457200" rtl="0" algn="l">
              <a:spcBef>
                <a:spcPts val="1000"/>
              </a:spcBef>
              <a:spcAft>
                <a:spcPts val="0"/>
              </a:spcAft>
              <a:buSzPts val="2600"/>
              <a:buChar char="•"/>
            </a:pPr>
            <a:r>
              <a:rPr lang="sv-SE"/>
              <a:t>What </a:t>
            </a:r>
            <a:r>
              <a:rPr b="1" i="1" lang="sv-SE"/>
              <a:t>configuration choices</a:t>
            </a:r>
            <a:r>
              <a:rPr i="1" lang="sv-SE"/>
              <a:t> </a:t>
            </a:r>
            <a:r>
              <a:rPr lang="sv-SE"/>
              <a:t>can we make?</a:t>
            </a:r>
            <a:endParaRPr/>
          </a:p>
          <a:p>
            <a:pPr indent="-393700" lvl="0" marL="457200" rtl="0" algn="l">
              <a:spcBef>
                <a:spcPts val="1000"/>
              </a:spcBef>
              <a:spcAft>
                <a:spcPts val="0"/>
              </a:spcAft>
              <a:buSzPts val="2600"/>
              <a:buChar char="•"/>
            </a:pPr>
            <a:r>
              <a:rPr lang="sv-SE"/>
              <a:t>Are there </a:t>
            </a:r>
            <a:r>
              <a:rPr b="1" i="1" lang="sv-SE"/>
              <a:t>environmental factors</a:t>
            </a:r>
            <a:r>
              <a:rPr lang="sv-SE"/>
              <a:t> we can vary?</a:t>
            </a:r>
            <a:endParaRPr/>
          </a:p>
          <a:p>
            <a:pPr indent="-368300" lvl="1" marL="914400" rtl="0" algn="l">
              <a:spcBef>
                <a:spcPts val="500"/>
              </a:spcBef>
              <a:spcAft>
                <a:spcPts val="0"/>
              </a:spcAft>
              <a:buSzPts val="2200"/>
              <a:buChar char="•"/>
            </a:pPr>
            <a:r>
              <a:rPr lang="sv-SE"/>
              <a:t>Networking environment, file existence, file content, database connection, database contents, disk utilization, … </a:t>
            </a:r>
            <a:endParaRPr/>
          </a:p>
        </p:txBody>
      </p:sp>
      <p:sp>
        <p:nvSpPr>
          <p:cNvPr id="465" name="Google Shape;46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6" name="Google Shape;466;p4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472" name="Google Shape;472;p50"/>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What are the inputs to that feature?</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(first name, last name, date of birth, e-mail)</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Website is part of product line with different database options.</a:t>
            </a:r>
            <a:endParaRPr sz="2200"/>
          </a:p>
          <a:p>
            <a:pPr indent="-330200" lvl="1" marL="914400" marR="0" rtl="0" algn="l">
              <a:lnSpc>
                <a:spcPct val="100000"/>
              </a:lnSpc>
              <a:spcBef>
                <a:spcPts val="0"/>
              </a:spcBef>
              <a:spcAft>
                <a:spcPts val="0"/>
              </a:spcAft>
              <a:buSzPts val="1600"/>
              <a:buFont typeface="Consolas"/>
              <a:buChar char="•"/>
            </a:pPr>
            <a:r>
              <a:rPr b="1" lang="sv-SE" sz="1600">
                <a:latin typeface="Consolas"/>
                <a:ea typeface="Consolas"/>
                <a:cs typeface="Consolas"/>
                <a:sym typeface="Consolas"/>
              </a:rPr>
              <a:t>(database type)</a:t>
            </a:r>
            <a:endParaRPr b="1" sz="1600">
              <a:latin typeface="Consolas"/>
              <a:ea typeface="Consolas"/>
              <a:cs typeface="Consolas"/>
              <a:sym typeface="Consolas"/>
            </a:endParaRPr>
          </a:p>
          <a:p>
            <a:pPr indent="-368300" lvl="0" marL="457200" marR="0" rtl="0" algn="l">
              <a:lnSpc>
                <a:spcPct val="100000"/>
              </a:lnSpc>
              <a:spcBef>
                <a:spcPts val="0"/>
              </a:spcBef>
              <a:spcAft>
                <a:spcPts val="0"/>
              </a:spcAft>
              <a:buSzPts val="2200"/>
              <a:buChar char="•"/>
            </a:pPr>
            <a:r>
              <a:rPr lang="sv-SE" sz="2200"/>
              <a:t>Consider implicit environmental factors.</a:t>
            </a:r>
            <a:endParaRPr sz="2200"/>
          </a:p>
          <a:p>
            <a:pPr indent="-342900" lvl="1" marL="914400" marR="0" rtl="0" algn="l">
              <a:lnSpc>
                <a:spcPct val="100000"/>
              </a:lnSpc>
              <a:spcBef>
                <a:spcPts val="0"/>
              </a:spcBef>
              <a:spcAft>
                <a:spcPts val="0"/>
              </a:spcAft>
              <a:buSzPts val="1800"/>
              <a:buFont typeface="Consolas"/>
              <a:buChar char="•"/>
            </a:pPr>
            <a:r>
              <a:rPr b="1" lang="sv-SE" sz="1600">
                <a:latin typeface="Consolas"/>
                <a:ea typeface="Consolas"/>
                <a:cs typeface="Consolas"/>
                <a:sym typeface="Consolas"/>
              </a:rPr>
              <a:t>(database connection, user already in database)</a:t>
            </a:r>
            <a:endParaRPr b="1" sz="1600">
              <a:latin typeface="Consolas"/>
              <a:ea typeface="Consolas"/>
              <a:cs typeface="Consolas"/>
              <a:sym typeface="Consolas"/>
            </a:endParaRPr>
          </a:p>
        </p:txBody>
      </p:sp>
      <p:sp>
        <p:nvSpPr>
          <p:cNvPr id="473" name="Google Shape;47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5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475" name="Google Shape;475;p50"/>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147" name="Google Shape;147;p24"/>
          <p:cNvSpPr txBox="1"/>
          <p:nvPr>
            <p:ph idx="1" type="body"/>
          </p:nvPr>
        </p:nvSpPr>
        <p:spPr>
          <a:xfrm>
            <a:off x="468897" y="1282400"/>
            <a:ext cx="5929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An investigation into system quality.</a:t>
            </a:r>
            <a:endParaRPr/>
          </a:p>
          <a:p>
            <a:pPr indent="-393700" lvl="0" marL="457200" rtl="0" algn="l">
              <a:spcBef>
                <a:spcPts val="1000"/>
              </a:spcBef>
              <a:spcAft>
                <a:spcPts val="0"/>
              </a:spcAft>
              <a:buSzPts val="2600"/>
              <a:buChar char="•"/>
            </a:pPr>
            <a:r>
              <a:rPr lang="sv-SE"/>
              <a:t>Based on sequences of </a:t>
            </a:r>
            <a:r>
              <a:rPr b="1" lang="sv-SE"/>
              <a:t>stimuli</a:t>
            </a:r>
            <a:r>
              <a:rPr lang="sv-SE"/>
              <a:t> and </a:t>
            </a:r>
            <a:r>
              <a:rPr b="1" lang="sv-SE"/>
              <a:t>observations</a:t>
            </a:r>
            <a:r>
              <a:rPr lang="sv-SE"/>
              <a:t>.</a:t>
            </a:r>
            <a:endParaRPr/>
          </a:p>
          <a:p>
            <a:pPr indent="-368300" lvl="1" marL="914400" rtl="0" algn="l">
              <a:spcBef>
                <a:spcPts val="500"/>
              </a:spcBef>
              <a:spcAft>
                <a:spcPts val="0"/>
              </a:spcAft>
              <a:buSzPts val="2200"/>
              <a:buChar char="•"/>
            </a:pPr>
            <a:r>
              <a:rPr b="1" lang="sv-SE"/>
              <a:t>Stimuli </a:t>
            </a:r>
            <a:r>
              <a:rPr lang="sv-SE"/>
              <a:t>that the system must react to.</a:t>
            </a:r>
            <a:endParaRPr/>
          </a:p>
          <a:p>
            <a:pPr indent="-368300" lvl="1" marL="914400" rtl="0" algn="l">
              <a:spcBef>
                <a:spcPts val="500"/>
              </a:spcBef>
              <a:spcAft>
                <a:spcPts val="0"/>
              </a:spcAft>
              <a:buSzPts val="2200"/>
              <a:buChar char="•"/>
            </a:pPr>
            <a:r>
              <a:rPr b="1" lang="sv-SE"/>
              <a:t>Observations</a:t>
            </a:r>
            <a:r>
              <a:rPr lang="sv-SE"/>
              <a:t> of system reactions.</a:t>
            </a:r>
            <a:endParaRPr/>
          </a:p>
          <a:p>
            <a:pPr indent="-368300" lvl="1" marL="914400" rtl="0" algn="l">
              <a:spcBef>
                <a:spcPts val="500"/>
              </a:spcBef>
              <a:spcAft>
                <a:spcPts val="0"/>
              </a:spcAft>
              <a:buSzPts val="2200"/>
              <a:buChar char="•"/>
            </a:pPr>
            <a:r>
              <a:rPr b="1" lang="sv-SE"/>
              <a:t>Verdicts </a:t>
            </a:r>
            <a:r>
              <a:rPr lang="sv-SE"/>
              <a:t>on correctness. </a:t>
            </a:r>
            <a:endParaRPr/>
          </a:p>
        </p:txBody>
      </p:sp>
      <p:sp>
        <p:nvSpPr>
          <p:cNvPr id="148" name="Google Shape;14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4"/>
          <p:cNvSpPr/>
          <p:nvPr/>
        </p:nvSpPr>
        <p:spPr>
          <a:xfrm>
            <a:off x="7182013" y="1558744"/>
            <a:ext cx="1014000" cy="62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SUT</a:t>
            </a:r>
            <a:endParaRPr b="1"/>
          </a:p>
        </p:txBody>
      </p:sp>
      <p:sp>
        <p:nvSpPr>
          <p:cNvPr id="150" name="Google Shape;150;p24"/>
          <p:cNvSpPr/>
          <p:nvPr/>
        </p:nvSpPr>
        <p:spPr>
          <a:xfrm>
            <a:off x="7128024" y="726700"/>
            <a:ext cx="11220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a:t>
            </a:r>
            <a:endParaRPr b="1"/>
          </a:p>
        </p:txBody>
      </p:sp>
      <p:cxnSp>
        <p:nvCxnSpPr>
          <p:cNvPr id="151" name="Google Shape;151;p24"/>
          <p:cNvCxnSpPr>
            <a:stCxn id="150" idx="2"/>
            <a:endCxn id="149" idx="0"/>
          </p:cNvCxnSpPr>
          <p:nvPr/>
        </p:nvCxnSpPr>
        <p:spPr>
          <a:xfrm>
            <a:off x="7689024" y="1299100"/>
            <a:ext cx="0" cy="259500"/>
          </a:xfrm>
          <a:prstGeom prst="straightConnector1">
            <a:avLst/>
          </a:prstGeom>
          <a:noFill/>
          <a:ln cap="flat" cmpd="sng" w="19050">
            <a:solidFill>
              <a:schemeClr val="dk2"/>
            </a:solidFill>
            <a:prstDash val="solid"/>
            <a:round/>
            <a:headEnd len="med" w="med" type="none"/>
            <a:tailEnd len="med" w="med" type="triangle"/>
          </a:ln>
        </p:spPr>
      </p:cxnSp>
      <p:sp>
        <p:nvSpPr>
          <p:cNvPr id="152" name="Google Shape;152;p24"/>
          <p:cNvSpPr/>
          <p:nvPr/>
        </p:nvSpPr>
        <p:spPr>
          <a:xfrm>
            <a:off x="7241863" y="2489363"/>
            <a:ext cx="894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Output</a:t>
            </a:r>
            <a:endParaRPr b="1"/>
          </a:p>
        </p:txBody>
      </p:sp>
      <p:sp>
        <p:nvSpPr>
          <p:cNvPr id="153" name="Google Shape;153;p24"/>
          <p:cNvSpPr/>
          <p:nvPr/>
        </p:nvSpPr>
        <p:spPr>
          <a:xfrm>
            <a:off x="6679374" y="3316713"/>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Oracle (Expected Output)</a:t>
            </a:r>
            <a:endParaRPr b="1"/>
          </a:p>
        </p:txBody>
      </p:sp>
      <p:cxnSp>
        <p:nvCxnSpPr>
          <p:cNvPr id="154" name="Google Shape;154;p24"/>
          <p:cNvCxnSpPr>
            <a:stCxn id="149" idx="2"/>
            <a:endCxn id="152" idx="0"/>
          </p:cNvCxnSpPr>
          <p:nvPr/>
        </p:nvCxnSpPr>
        <p:spPr>
          <a:xfrm>
            <a:off x="7689013" y="2188144"/>
            <a:ext cx="0" cy="301200"/>
          </a:xfrm>
          <a:prstGeom prst="straightConnector1">
            <a:avLst/>
          </a:prstGeom>
          <a:noFill/>
          <a:ln cap="flat" cmpd="sng" w="19050">
            <a:solidFill>
              <a:schemeClr val="dk2"/>
            </a:solidFill>
            <a:prstDash val="solid"/>
            <a:round/>
            <a:headEnd len="med" w="med" type="none"/>
            <a:tailEnd len="med" w="med" type="triangle"/>
          </a:ln>
        </p:spPr>
      </p:cxnSp>
      <p:cxnSp>
        <p:nvCxnSpPr>
          <p:cNvPr id="155" name="Google Shape;155;p24"/>
          <p:cNvCxnSpPr>
            <a:stCxn id="153" idx="0"/>
            <a:endCxn id="152" idx="2"/>
          </p:cNvCxnSpPr>
          <p:nvPr/>
        </p:nvCxnSpPr>
        <p:spPr>
          <a:xfrm rot="10800000">
            <a:off x="7689024" y="3061713"/>
            <a:ext cx="0" cy="255000"/>
          </a:xfrm>
          <a:prstGeom prst="straightConnector1">
            <a:avLst/>
          </a:prstGeom>
          <a:noFill/>
          <a:ln cap="flat" cmpd="sng" w="19050">
            <a:solidFill>
              <a:schemeClr val="dk2"/>
            </a:solidFill>
            <a:prstDash val="solid"/>
            <a:round/>
            <a:headEnd len="med" w="med" type="triangle"/>
            <a:tailEnd len="med" w="med" type="none"/>
          </a:ln>
        </p:spPr>
      </p:cxnSp>
      <p:sp>
        <p:nvSpPr>
          <p:cNvPr id="156" name="Google Shape;156;p24"/>
          <p:cNvSpPr/>
          <p:nvPr/>
        </p:nvSpPr>
        <p:spPr>
          <a:xfrm>
            <a:off x="6679374" y="4190288"/>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Verdict (Pass/Fail)</a:t>
            </a:r>
            <a:endParaRPr b="1"/>
          </a:p>
        </p:txBody>
      </p:sp>
      <p:cxnSp>
        <p:nvCxnSpPr>
          <p:cNvPr id="157" name="Google Shape;157;p24"/>
          <p:cNvCxnSpPr>
            <a:stCxn id="153" idx="2"/>
            <a:endCxn id="156" idx="0"/>
          </p:cNvCxnSpPr>
          <p:nvPr/>
        </p:nvCxnSpPr>
        <p:spPr>
          <a:xfrm>
            <a:off x="7689024" y="3889113"/>
            <a:ext cx="0" cy="301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481" name="Google Shape;48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482" name="Google Shape;48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3" name="Google Shape;483;p51"/>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489" name="Google Shape;489;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Input parameter split into multiple “choices” based on contextual use.</a:t>
            </a:r>
            <a:endParaRPr/>
          </a:p>
          <a:p>
            <a:pPr indent="-368300" lvl="1" marL="914400" rtl="0" algn="l">
              <a:spcBef>
                <a:spcPts val="500"/>
              </a:spcBef>
              <a:spcAft>
                <a:spcPts val="0"/>
              </a:spcAft>
              <a:buSzPts val="2200"/>
              <a:buChar char="•"/>
            </a:pPr>
            <a:r>
              <a:rPr lang="sv-SE"/>
              <a:t>“Database” is an implicit input for User Registration, but it leads to </a:t>
            </a:r>
            <a:r>
              <a:rPr b="1" lang="sv-SE"/>
              <a:t>more than</a:t>
            </a:r>
            <a:r>
              <a:rPr lang="sv-SE"/>
              <a:t> </a:t>
            </a:r>
            <a:r>
              <a:rPr b="1" lang="sv-SE"/>
              <a:t>one</a:t>
            </a:r>
            <a:r>
              <a:rPr lang="sv-SE"/>
              <a:t> choice. </a:t>
            </a:r>
            <a:endParaRPr/>
          </a:p>
          <a:p>
            <a:pPr indent="-368300" lvl="1" marL="914400" rtl="0" algn="l">
              <a:spcBef>
                <a:spcPts val="500"/>
              </a:spcBef>
              <a:spcAft>
                <a:spcPts val="0"/>
              </a:spcAft>
              <a:buSzPts val="2200"/>
              <a:buChar char="•"/>
            </a:pPr>
            <a:r>
              <a:rPr lang="sv-SE"/>
              <a:t>“Database Connection Status”, “User Record in Database”, “Percent of Database Filled” influence function outcome.</a:t>
            </a:r>
            <a:endParaRPr/>
          </a:p>
          <a:p>
            <a:pPr indent="-342900" lvl="2" marL="1371600" rtl="0" algn="l">
              <a:spcBef>
                <a:spcPts val="500"/>
              </a:spcBef>
              <a:spcAft>
                <a:spcPts val="0"/>
              </a:spcAft>
              <a:buSzPts val="1800"/>
              <a:buChar char="•"/>
            </a:pPr>
            <a:r>
              <a:rPr b="1" lang="sv-SE"/>
              <a:t>The Database “input” results in three input choices when we design test cases.</a:t>
            </a:r>
            <a:endParaRPr b="1"/>
          </a:p>
        </p:txBody>
      </p:sp>
      <p:sp>
        <p:nvSpPr>
          <p:cNvPr id="490" name="Google Shape;49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1" name="Google Shape;491;p52"/>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497" name="Google Shape;497;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t>What are some independently testable functions?</a:t>
            </a:r>
            <a:endParaRPr b="1"/>
          </a:p>
        </p:txBody>
      </p:sp>
      <p:sp>
        <p:nvSpPr>
          <p:cNvPr id="498" name="Google Shape;498;p53"/>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499" name="Google Shape;499;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0" name="Google Shape;500;p53"/>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06" name="Google Shape;506;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t>What are the choices we make when we design a test case?</a:t>
            </a:r>
            <a:endParaRPr b="1"/>
          </a:p>
        </p:txBody>
      </p:sp>
      <p:sp>
        <p:nvSpPr>
          <p:cNvPr id="507" name="Google Shape;507;p54"/>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Course number to add</a:t>
            </a:r>
            <a:endParaRPr/>
          </a:p>
          <a:p>
            <a:pPr indent="-393700" lvl="0" marL="457200" marR="0" rtl="0" algn="l">
              <a:lnSpc>
                <a:spcPct val="100000"/>
              </a:lnSpc>
              <a:spcBef>
                <a:spcPts val="0"/>
              </a:spcBef>
              <a:spcAft>
                <a:spcPts val="0"/>
              </a:spcAft>
              <a:buSzPts val="2600"/>
              <a:buChar char="•"/>
            </a:pPr>
            <a:r>
              <a:rPr lang="sv-SE"/>
              <a:t>Student record</a:t>
            </a:r>
            <a:endParaRPr/>
          </a:p>
          <a:p>
            <a:pPr indent="-393700" lvl="0" marL="457200" marR="0" rtl="0" algn="l">
              <a:lnSpc>
                <a:spcPct val="100000"/>
              </a:lnSpc>
              <a:spcBef>
                <a:spcPts val="0"/>
              </a:spcBef>
              <a:spcAft>
                <a:spcPts val="0"/>
              </a:spcAft>
              <a:buSzPts val="2600"/>
              <a:buChar char="•"/>
            </a:pPr>
            <a:r>
              <a:rPr lang="sv-SE"/>
              <a:t>What about a course database? Student record database?</a:t>
            </a:r>
            <a:endParaRPr/>
          </a:p>
          <a:p>
            <a:pPr indent="-393700" lvl="0" marL="457200" marR="0" rtl="0" algn="l">
              <a:lnSpc>
                <a:spcPct val="100000"/>
              </a:lnSpc>
              <a:spcBef>
                <a:spcPts val="0"/>
              </a:spcBef>
              <a:spcAft>
                <a:spcPts val="0"/>
              </a:spcAft>
              <a:buSzPts val="2600"/>
              <a:buChar char="•"/>
            </a:pPr>
            <a:r>
              <a:rPr b="1" lang="sv-SE"/>
              <a:t>What else influences the outcome?</a:t>
            </a:r>
            <a:endParaRPr b="1"/>
          </a:p>
        </p:txBody>
      </p:sp>
      <p:sp>
        <p:nvSpPr>
          <p:cNvPr id="508" name="Google Shape;50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09" name="Google Shape;509;p5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15" name="Google Shape;515;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Student Record is an implicit input choice.</a:t>
            </a:r>
            <a:endParaRPr/>
          </a:p>
          <a:p>
            <a:pPr indent="-393700" lvl="0" marL="457200" rtl="0" algn="l">
              <a:spcBef>
                <a:spcPts val="1000"/>
              </a:spcBef>
              <a:spcAft>
                <a:spcPts val="0"/>
              </a:spcAft>
              <a:buSzPts val="2600"/>
              <a:buChar char="•"/>
            </a:pPr>
            <a:r>
              <a:rPr lang="sv-SE"/>
              <a:t>How is it used?</a:t>
            </a:r>
            <a:endParaRPr/>
          </a:p>
          <a:p>
            <a:pPr indent="-368300" lvl="1" marL="914400" rtl="0" algn="l">
              <a:spcBef>
                <a:spcPts val="500"/>
              </a:spcBef>
              <a:spcAft>
                <a:spcPts val="0"/>
              </a:spcAft>
              <a:buSzPts val="2200"/>
              <a:buChar char="•"/>
            </a:pPr>
            <a:r>
              <a:rPr lang="sv-SE"/>
              <a:t>Have you already taken the course?</a:t>
            </a:r>
            <a:endParaRPr/>
          </a:p>
          <a:p>
            <a:pPr indent="-368300" lvl="1" marL="914400" rtl="0" algn="l">
              <a:spcBef>
                <a:spcPts val="500"/>
              </a:spcBef>
              <a:spcAft>
                <a:spcPts val="0"/>
              </a:spcAft>
              <a:buSzPts val="2200"/>
              <a:buChar char="•"/>
            </a:pPr>
            <a:r>
              <a:rPr lang="sv-SE"/>
              <a:t>Do you meet the prerequisites?</a:t>
            </a:r>
            <a:endParaRPr/>
          </a:p>
          <a:p>
            <a:pPr indent="-368300" lvl="1" marL="914400" rtl="0" algn="l">
              <a:spcBef>
                <a:spcPts val="500"/>
              </a:spcBef>
              <a:spcAft>
                <a:spcPts val="0"/>
              </a:spcAft>
              <a:buSzPts val="2200"/>
              <a:buChar char="•"/>
            </a:pPr>
            <a:r>
              <a:rPr lang="sv-SE"/>
              <a:t>What university are you registered at? </a:t>
            </a:r>
            <a:endParaRPr/>
          </a:p>
          <a:p>
            <a:pPr indent="-368300" lvl="1" marL="914400" rtl="0" algn="l">
              <a:spcBef>
                <a:spcPts val="500"/>
              </a:spcBef>
              <a:spcAft>
                <a:spcPts val="0"/>
              </a:spcAft>
              <a:buSzPts val="2200"/>
              <a:buChar char="•"/>
            </a:pPr>
            <a:r>
              <a:rPr lang="sv-SE"/>
              <a:t>Can you take classes at the university the course is offered at? </a:t>
            </a:r>
            <a:endParaRPr/>
          </a:p>
        </p:txBody>
      </p:sp>
      <p:sp>
        <p:nvSpPr>
          <p:cNvPr id="516" name="Google Shape;51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7" name="Google Shape;517;p55"/>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4" name="Google Shape;524;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525" name="Google Shape;525;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Potential Test Choices:</a:t>
            </a:r>
            <a:endParaRPr/>
          </a:p>
          <a:p>
            <a:pPr indent="-368300" lvl="1" marL="914400" rtl="0" algn="l">
              <a:spcBef>
                <a:spcPts val="0"/>
              </a:spcBef>
              <a:spcAft>
                <a:spcPts val="0"/>
              </a:spcAft>
              <a:buSzPts val="2200"/>
              <a:buChar char="•"/>
            </a:pPr>
            <a:r>
              <a:rPr lang="sv-SE"/>
              <a:t>Course to Add</a:t>
            </a:r>
            <a:endParaRPr/>
          </a:p>
          <a:p>
            <a:pPr indent="-368300" lvl="1" marL="914400" rtl="0" algn="l">
              <a:spcBef>
                <a:spcPts val="0"/>
              </a:spcBef>
              <a:spcAft>
                <a:spcPts val="0"/>
              </a:spcAft>
              <a:buSzPts val="2200"/>
              <a:buChar char="•"/>
            </a:pPr>
            <a:r>
              <a:rPr lang="sv-SE"/>
              <a:t>Does course exist?</a:t>
            </a:r>
            <a:endParaRPr/>
          </a:p>
          <a:p>
            <a:pPr indent="-368300" lvl="1" marL="914400" rtl="0" algn="l">
              <a:spcBef>
                <a:spcPts val="0"/>
              </a:spcBef>
              <a:spcAft>
                <a:spcPts val="0"/>
              </a:spcAft>
              <a:buSzPts val="2200"/>
              <a:buChar char="•"/>
            </a:pPr>
            <a:r>
              <a:rPr lang="sv-SE"/>
              <a:t>Does student record exist?</a:t>
            </a:r>
            <a:endParaRPr/>
          </a:p>
          <a:p>
            <a:pPr indent="-368300" lvl="1" marL="914400" rtl="0" algn="l">
              <a:spcBef>
                <a:spcPts val="0"/>
              </a:spcBef>
              <a:spcAft>
                <a:spcPts val="0"/>
              </a:spcAft>
              <a:buSzPts val="2200"/>
              <a:buChar char="•"/>
            </a:pPr>
            <a:r>
              <a:rPr lang="sv-SE"/>
              <a:t>Has student taken the course?</a:t>
            </a:r>
            <a:endParaRPr/>
          </a:p>
          <a:p>
            <a:pPr indent="-368300" lvl="1" marL="914400" rtl="0" algn="l">
              <a:spcBef>
                <a:spcPts val="0"/>
              </a:spcBef>
              <a:spcAft>
                <a:spcPts val="0"/>
              </a:spcAft>
              <a:buSzPts val="2200"/>
              <a:buChar char="•"/>
            </a:pPr>
            <a:r>
              <a:rPr lang="sv-SE"/>
              <a:t>Which university is student registered at?</a:t>
            </a:r>
            <a:endParaRPr/>
          </a:p>
          <a:p>
            <a:pPr indent="-368300" lvl="1" marL="914400" rtl="0" algn="l">
              <a:spcBef>
                <a:spcPts val="0"/>
              </a:spcBef>
              <a:spcAft>
                <a:spcPts val="0"/>
              </a:spcAft>
              <a:buSzPts val="2200"/>
              <a:buChar char="•"/>
            </a:pPr>
            <a:r>
              <a:rPr lang="sv-SE"/>
              <a:t>Is course at a valid university for the student?</a:t>
            </a:r>
            <a:endParaRPr/>
          </a:p>
          <a:p>
            <a:pPr indent="-368300" lvl="1" marL="914400" rtl="0" algn="l">
              <a:spcBef>
                <a:spcPts val="0"/>
              </a:spcBef>
              <a:spcAft>
                <a:spcPts val="0"/>
              </a:spcAft>
              <a:buSzPts val="2200"/>
              <a:buChar char="•"/>
            </a:pPr>
            <a:r>
              <a:rPr lang="sv-SE"/>
              <a:t>Can student record be retrieved from database?</a:t>
            </a:r>
            <a:endParaRPr/>
          </a:p>
          <a:p>
            <a:pPr indent="-368300" lvl="1" marL="914400" rtl="0" algn="l">
              <a:spcBef>
                <a:spcPts val="0"/>
              </a:spcBef>
              <a:spcAft>
                <a:spcPts val="0"/>
              </a:spcAft>
              <a:buSzPts val="2200"/>
              <a:buChar char="•"/>
            </a:pPr>
            <a:r>
              <a:rPr lang="sv-SE"/>
              <a:t>Does the course exist?</a:t>
            </a:r>
            <a:endParaRPr/>
          </a:p>
          <a:p>
            <a:pPr indent="-368300" lvl="1" marL="914400" rtl="0" algn="l">
              <a:spcBef>
                <a:spcPts val="0"/>
              </a:spcBef>
              <a:spcAft>
                <a:spcPts val="0"/>
              </a:spcAft>
              <a:buSzPts val="2200"/>
              <a:buChar char="•"/>
            </a:pPr>
            <a:r>
              <a:rPr lang="sv-SE"/>
              <a:t>Does student meet the prerequisites? </a:t>
            </a:r>
            <a:endParaRPr/>
          </a:p>
        </p:txBody>
      </p:sp>
      <p:sp>
        <p:nvSpPr>
          <p:cNvPr id="526" name="Google Shape;526;p5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3" name="Google Shape;533;p5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539" name="Google Shape;539;p58"/>
          <p:cNvSpPr txBox="1"/>
          <p:nvPr>
            <p:ph idx="1" type="body"/>
          </p:nvPr>
        </p:nvSpPr>
        <p:spPr>
          <a:xfrm>
            <a:off x="468902" y="1282400"/>
            <a:ext cx="52611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We know the functions. </a:t>
            </a:r>
            <a:endParaRPr/>
          </a:p>
          <a:p>
            <a:pPr indent="-419100" lvl="0" marL="457200" marR="0" rtl="0" algn="l">
              <a:lnSpc>
                <a:spcPct val="100000"/>
              </a:lnSpc>
              <a:spcBef>
                <a:spcPts val="0"/>
              </a:spcBef>
              <a:spcAft>
                <a:spcPts val="0"/>
              </a:spcAft>
              <a:buClr>
                <a:schemeClr val="dk1"/>
              </a:buClr>
              <a:buSzPts val="3000"/>
              <a:buFont typeface="Arial"/>
              <a:buChar char="•"/>
            </a:pPr>
            <a:r>
              <a:rPr lang="sv-SE"/>
              <a:t>We have a set of choices.</a:t>
            </a:r>
            <a:endParaRPr/>
          </a:p>
          <a:p>
            <a:pPr indent="-393700" lvl="0" marL="457200" marR="0" rtl="0" algn="l">
              <a:lnSpc>
                <a:spcPct val="100000"/>
              </a:lnSpc>
              <a:spcBef>
                <a:spcPts val="0"/>
              </a:spcBef>
              <a:spcAft>
                <a:spcPts val="0"/>
              </a:spcAft>
              <a:buSzPts val="2600"/>
              <a:buChar char="•"/>
            </a:pPr>
            <a:r>
              <a:rPr lang="sv-SE"/>
              <a:t>What values should we try?</a:t>
            </a:r>
            <a:endParaRPr/>
          </a:p>
          <a:p>
            <a:pPr indent="-368300" lvl="1" marL="914400" marR="0" rtl="0" algn="l">
              <a:lnSpc>
                <a:spcPct val="100000"/>
              </a:lnSpc>
              <a:spcBef>
                <a:spcPts val="0"/>
              </a:spcBef>
              <a:spcAft>
                <a:spcPts val="0"/>
              </a:spcAft>
              <a:buSzPts val="2200"/>
              <a:buChar char="•"/>
            </a:pPr>
            <a:r>
              <a:rPr lang="sv-SE"/>
              <a:t>For some choices, finite set.</a:t>
            </a:r>
            <a:endParaRPr/>
          </a:p>
          <a:p>
            <a:pPr indent="-368300" lvl="1" marL="914400" marR="0" rtl="0" algn="l">
              <a:lnSpc>
                <a:spcPct val="100000"/>
              </a:lnSpc>
              <a:spcBef>
                <a:spcPts val="0"/>
              </a:spcBef>
              <a:spcAft>
                <a:spcPts val="0"/>
              </a:spcAft>
              <a:buSzPts val="2200"/>
              <a:buChar char="•"/>
            </a:pPr>
            <a:r>
              <a:rPr lang="sv-SE"/>
              <a:t>For many, near-infinite set.</a:t>
            </a:r>
            <a:endParaRPr/>
          </a:p>
          <a:p>
            <a:pPr indent="-393700" lvl="0" marL="457200" marR="0" rtl="0" algn="l">
              <a:lnSpc>
                <a:spcPct val="100000"/>
              </a:lnSpc>
              <a:spcBef>
                <a:spcPts val="0"/>
              </a:spcBef>
              <a:spcAft>
                <a:spcPts val="0"/>
              </a:spcAft>
              <a:buSzPts val="2600"/>
              <a:buChar char="•"/>
            </a:pPr>
            <a:r>
              <a:rPr b="1" lang="sv-SE"/>
              <a:t>What about exhaustively trying all options?</a:t>
            </a:r>
            <a:endParaRPr b="1"/>
          </a:p>
          <a:p>
            <a:pPr indent="0" lvl="0" marL="0" marR="0" rtl="0" algn="l">
              <a:lnSpc>
                <a:spcPct val="100000"/>
              </a:lnSpc>
              <a:spcBef>
                <a:spcPts val="600"/>
              </a:spcBef>
              <a:spcAft>
                <a:spcPts val="0"/>
              </a:spcAft>
              <a:buNone/>
            </a:pPr>
            <a:r>
              <a:t/>
            </a:r>
            <a:endParaRPr/>
          </a:p>
        </p:txBody>
      </p:sp>
      <p:sp>
        <p:nvSpPr>
          <p:cNvPr id="540" name="Google Shape;540;p58"/>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1" name="Google Shape;541;p58"/>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2" name="Google Shape;542;p58"/>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43" name="Google Shape;543;p58"/>
          <p:cNvCxnSpPr>
            <a:endCxn id="542"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544" name="Google Shape;544;p58"/>
          <p:cNvCxnSpPr>
            <a:endCxn id="542"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545" name="Google Shape;545;p58"/>
          <p:cNvCxnSpPr>
            <a:endCxn id="542"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546" name="Google Shape;546;p58"/>
          <p:cNvCxnSpPr>
            <a:stCxn id="542"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547" name="Google Shape;547;p58"/>
          <p:cNvCxnSpPr>
            <a:stCxn id="542"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548" name="Google Shape;548;p58"/>
          <p:cNvCxnSpPr>
            <a:stCxn id="542"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549" name="Google Shape;54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50" name="Google Shape;550;p5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556" name="Google Shape;556;p59"/>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557" name="Google Shape;557;p59"/>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58" name="Google Shape;558;p59"/>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59" name="Google Shape;559;p59"/>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60" name="Google Shape;560;p59"/>
          <p:cNvCxnSpPr>
            <a:endCxn id="559"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561" name="Google Shape;561;p59"/>
          <p:cNvCxnSpPr>
            <a:endCxn id="559"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562" name="Google Shape;562;p59"/>
          <p:cNvCxnSpPr>
            <a:endCxn id="559"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563" name="Google Shape;563;p59"/>
          <p:cNvCxnSpPr>
            <a:stCxn id="559"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564" name="Google Shape;564;p59"/>
          <p:cNvCxnSpPr>
            <a:stCxn id="559"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565" name="Google Shape;565;p59"/>
          <p:cNvCxnSpPr>
            <a:stCxn id="559"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566" name="Google Shape;566;p59"/>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567" name="Google Shape;567;p59"/>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568" name="Google Shape;568;p59"/>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569" name="Google Shape;56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0" name="Google Shape;570;p5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576" name="Google Shape;576;p6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577" name="Google Shape;577;p60"/>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78" name="Google Shape;578;p60"/>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79" name="Google Shape;579;p60"/>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80" name="Google Shape;580;p60"/>
          <p:cNvCxnSpPr>
            <a:endCxn id="579"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581" name="Google Shape;581;p60"/>
          <p:cNvCxnSpPr>
            <a:endCxn id="579"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582" name="Google Shape;582;p60"/>
          <p:cNvCxnSpPr>
            <a:endCxn id="579"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583" name="Google Shape;583;p60"/>
          <p:cNvCxnSpPr>
            <a:stCxn id="579"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584" name="Google Shape;584;p60"/>
          <p:cNvCxnSpPr>
            <a:stCxn id="579"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585" name="Google Shape;585;p60"/>
          <p:cNvCxnSpPr>
            <a:stCxn id="579"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586" name="Google Shape;586;p60"/>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587" name="Google Shape;587;p60"/>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588" name="Google Shape;58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9" name="Google Shape;589;p6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63" name="Google Shape;163;p25"/>
          <p:cNvSpPr txBox="1"/>
          <p:nvPr>
            <p:ph idx="1" type="body"/>
          </p:nvPr>
        </p:nvSpPr>
        <p:spPr>
          <a:xfrm>
            <a:off x="468750" y="1568075"/>
            <a:ext cx="8217900" cy="727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a:solidFill>
                  <a:schemeClr val="dk2"/>
                </a:solidFill>
              </a:rPr>
              <a:t>(I</a:t>
            </a:r>
            <a:r>
              <a:rPr baseline="-25000" lang="sv-SE">
                <a:solidFill>
                  <a:schemeClr val="dk2"/>
                </a:solidFill>
              </a:rPr>
              <a:t>1          </a:t>
            </a:r>
            <a:r>
              <a:rPr lang="sv-SE">
                <a:solidFill>
                  <a:schemeClr val="dk2"/>
                </a:solidFill>
              </a:rPr>
              <a:t>O</a:t>
            </a:r>
            <a:r>
              <a:rPr baseline="-25000" lang="sv-SE">
                <a:solidFill>
                  <a:schemeClr val="dk2"/>
                </a:solidFill>
              </a:rPr>
              <a:t>1</a:t>
            </a:r>
            <a:r>
              <a:rPr lang="sv-SE">
                <a:solidFill>
                  <a:schemeClr val="dk2"/>
                </a:solidFill>
              </a:rPr>
              <a:t>)          (I</a:t>
            </a:r>
            <a:r>
              <a:rPr baseline="-25000" lang="sv-SE">
                <a:solidFill>
                  <a:schemeClr val="dk2"/>
                </a:solidFill>
              </a:rPr>
              <a:t>2           </a:t>
            </a:r>
            <a:r>
              <a:rPr lang="sv-SE">
                <a:solidFill>
                  <a:schemeClr val="dk2"/>
                </a:solidFill>
              </a:rPr>
              <a:t>O</a:t>
            </a:r>
            <a:r>
              <a:rPr baseline="-25000" lang="sv-SE">
                <a:solidFill>
                  <a:schemeClr val="dk2"/>
                </a:solidFill>
              </a:rPr>
              <a:t>2 </a:t>
            </a:r>
            <a:r>
              <a:rPr lang="sv-SE">
                <a:solidFill>
                  <a:schemeClr val="dk2"/>
                </a:solidFill>
              </a:rPr>
              <a:t>)          (I</a:t>
            </a:r>
            <a:r>
              <a:rPr baseline="-25000" lang="sv-SE">
                <a:solidFill>
                  <a:schemeClr val="dk2"/>
                </a:solidFill>
              </a:rPr>
              <a:t>3           </a:t>
            </a:r>
            <a:r>
              <a:rPr lang="sv-SE">
                <a:solidFill>
                  <a:schemeClr val="dk2"/>
                </a:solidFill>
              </a:rPr>
              <a:t>O</a:t>
            </a:r>
            <a:r>
              <a:rPr baseline="-25000" lang="sv-SE">
                <a:solidFill>
                  <a:schemeClr val="dk2"/>
                </a:solidFill>
              </a:rPr>
              <a:t>3</a:t>
            </a:r>
            <a:r>
              <a:rPr lang="sv-SE">
                <a:solidFill>
                  <a:schemeClr val="dk2"/>
                </a:solidFill>
              </a:rPr>
              <a:t>)</a:t>
            </a:r>
            <a:endParaRPr>
              <a:solidFill>
                <a:schemeClr val="dk2"/>
              </a:solidFill>
            </a:endParaRPr>
          </a:p>
          <a:p>
            <a:pPr indent="0" lvl="0" marL="0" rtl="0" algn="ctr">
              <a:spcBef>
                <a:spcPts val="1000"/>
              </a:spcBef>
              <a:spcAft>
                <a:spcPts val="0"/>
              </a:spcAft>
              <a:buNone/>
            </a:pPr>
            <a:r>
              <a:t/>
            </a:r>
            <a:endParaRPr>
              <a:solidFill>
                <a:schemeClr val="dk2"/>
              </a:solidFill>
            </a:endParaRPr>
          </a:p>
          <a:p>
            <a:pPr indent="0" lvl="0" marL="0" rtl="0" algn="ctr">
              <a:spcBef>
                <a:spcPts val="1000"/>
              </a:spcBef>
              <a:spcAft>
                <a:spcPts val="0"/>
              </a:spcAft>
              <a:buNone/>
            </a:pPr>
            <a:r>
              <a:t/>
            </a:r>
            <a:endParaRPr>
              <a:solidFill>
                <a:schemeClr val="dk2"/>
              </a:solidFill>
            </a:endParaRPr>
          </a:p>
        </p:txBody>
      </p:sp>
      <p:cxnSp>
        <p:nvCxnSpPr>
          <p:cNvPr id="164" name="Google Shape;164;p25"/>
          <p:cNvCxnSpPr/>
          <p:nvPr/>
        </p:nvCxnSpPr>
        <p:spPr>
          <a:xfrm>
            <a:off x="1949600" y="193181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65" name="Google Shape;165;p25"/>
          <p:cNvCxnSpPr/>
          <p:nvPr/>
        </p:nvCxnSpPr>
        <p:spPr>
          <a:xfrm>
            <a:off x="3048125" y="192228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66" name="Google Shape;166;p25"/>
          <p:cNvCxnSpPr/>
          <p:nvPr/>
        </p:nvCxnSpPr>
        <p:spPr>
          <a:xfrm>
            <a:off x="4146225" y="194133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67" name="Google Shape;167;p25"/>
          <p:cNvCxnSpPr/>
          <p:nvPr/>
        </p:nvCxnSpPr>
        <p:spPr>
          <a:xfrm>
            <a:off x="5393775" y="194126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168" name="Google Shape;168;p25"/>
          <p:cNvCxnSpPr/>
          <p:nvPr/>
        </p:nvCxnSpPr>
        <p:spPr>
          <a:xfrm>
            <a:off x="6530175" y="1941338"/>
            <a:ext cx="469500" cy="0"/>
          </a:xfrm>
          <a:prstGeom prst="straightConnector1">
            <a:avLst/>
          </a:prstGeom>
          <a:noFill/>
          <a:ln cap="flat" cmpd="sng" w="19050">
            <a:solidFill>
              <a:schemeClr val="dk2"/>
            </a:solidFill>
            <a:prstDash val="solid"/>
            <a:round/>
            <a:headEnd len="med" w="med" type="none"/>
            <a:tailEnd len="med" w="med" type="triangle"/>
          </a:ln>
        </p:spPr>
      </p:cxnSp>
      <p:sp>
        <p:nvSpPr>
          <p:cNvPr id="169" name="Google Shape;169;p25"/>
          <p:cNvSpPr/>
          <p:nvPr/>
        </p:nvSpPr>
        <p:spPr>
          <a:xfrm>
            <a:off x="129805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p:nvPr/>
        </p:nvSpPr>
        <p:spPr>
          <a:xfrm>
            <a:off x="3565950" y="161148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p:nvPr/>
        </p:nvSpPr>
        <p:spPr>
          <a:xfrm>
            <a:off x="5788600" y="1616900"/>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5"/>
          <p:cNvSpPr txBox="1"/>
          <p:nvPr/>
        </p:nvSpPr>
        <p:spPr>
          <a:xfrm>
            <a:off x="2336475" y="3042300"/>
            <a:ext cx="41937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Inputs</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“stimulate” the system (method call, API request, GUI event)..</a:t>
            </a:r>
            <a:endParaRPr sz="1800"/>
          </a:p>
        </p:txBody>
      </p:sp>
      <p:cxnSp>
        <p:nvCxnSpPr>
          <p:cNvPr id="173" name="Google Shape;173;p25"/>
          <p:cNvCxnSpPr>
            <a:stCxn id="172" idx="0"/>
            <a:endCxn id="169" idx="5"/>
          </p:cNvCxnSpPr>
          <p:nvPr/>
        </p:nvCxnSpPr>
        <p:spPr>
          <a:xfrm rot="10800000">
            <a:off x="2045925" y="2161200"/>
            <a:ext cx="2387400" cy="881100"/>
          </a:xfrm>
          <a:prstGeom prst="straightConnector1">
            <a:avLst/>
          </a:prstGeom>
          <a:noFill/>
          <a:ln cap="flat" cmpd="sng" w="19050">
            <a:solidFill>
              <a:srgbClr val="9900FF"/>
            </a:solidFill>
            <a:prstDash val="solid"/>
            <a:round/>
            <a:headEnd len="med" w="med" type="none"/>
            <a:tailEnd len="med" w="med" type="triangle"/>
          </a:ln>
        </p:spPr>
      </p:cxnSp>
      <p:cxnSp>
        <p:nvCxnSpPr>
          <p:cNvPr id="174" name="Google Shape;174;p25"/>
          <p:cNvCxnSpPr>
            <a:stCxn id="172" idx="0"/>
            <a:endCxn id="170" idx="4"/>
          </p:cNvCxnSpPr>
          <p:nvPr/>
        </p:nvCxnSpPr>
        <p:spPr>
          <a:xfrm rot="10800000">
            <a:off x="4004025" y="2260500"/>
            <a:ext cx="429300" cy="781800"/>
          </a:xfrm>
          <a:prstGeom prst="straightConnector1">
            <a:avLst/>
          </a:prstGeom>
          <a:noFill/>
          <a:ln cap="flat" cmpd="sng" w="19050">
            <a:solidFill>
              <a:srgbClr val="9900FF"/>
            </a:solidFill>
            <a:prstDash val="solid"/>
            <a:round/>
            <a:headEnd len="med" w="med" type="none"/>
            <a:tailEnd len="med" w="med" type="triangle"/>
          </a:ln>
        </p:spPr>
      </p:cxnSp>
      <p:cxnSp>
        <p:nvCxnSpPr>
          <p:cNvPr id="175" name="Google Shape;175;p25"/>
          <p:cNvCxnSpPr>
            <a:stCxn id="172" idx="0"/>
            <a:endCxn id="171" idx="4"/>
          </p:cNvCxnSpPr>
          <p:nvPr/>
        </p:nvCxnSpPr>
        <p:spPr>
          <a:xfrm flipH="1" rot="10800000">
            <a:off x="4433325" y="2265900"/>
            <a:ext cx="1793400" cy="776400"/>
          </a:xfrm>
          <a:prstGeom prst="straightConnector1">
            <a:avLst/>
          </a:prstGeom>
          <a:noFill/>
          <a:ln cap="flat" cmpd="sng" w="19050">
            <a:solidFill>
              <a:srgbClr val="9900FF"/>
            </a:solidFill>
            <a:prstDash val="solid"/>
            <a:round/>
            <a:headEnd len="med" w="med" type="none"/>
            <a:tailEnd len="med" w="med" type="triangle"/>
          </a:ln>
        </p:spPr>
      </p:cxnSp>
      <p:sp>
        <p:nvSpPr>
          <p:cNvPr id="176" name="Google Shape;176;p25"/>
          <p:cNvSpPr/>
          <p:nvPr/>
        </p:nvSpPr>
        <p:spPr>
          <a:xfrm>
            <a:off x="2325488" y="159783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5"/>
          <p:cNvSpPr/>
          <p:nvPr/>
        </p:nvSpPr>
        <p:spPr>
          <a:xfrm>
            <a:off x="4570138" y="1597856"/>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p:nvPr/>
        </p:nvSpPr>
        <p:spPr>
          <a:xfrm>
            <a:off x="681480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5"/>
          <p:cNvSpPr txBox="1"/>
          <p:nvPr/>
        </p:nvSpPr>
        <p:spPr>
          <a:xfrm>
            <a:off x="4720425" y="3433247"/>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Oracle</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check the correctness of the resulting observation (assertions).</a:t>
            </a:r>
            <a:endParaRPr sz="1800"/>
          </a:p>
        </p:txBody>
      </p:sp>
      <p:sp>
        <p:nvSpPr>
          <p:cNvPr id="180" name="Google Shape;180;p25"/>
          <p:cNvSpPr txBox="1"/>
          <p:nvPr/>
        </p:nvSpPr>
        <p:spPr>
          <a:xfrm>
            <a:off x="129050" y="3042300"/>
            <a:ext cx="41106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sv-SE" sz="3000">
                <a:solidFill>
                  <a:schemeClr val="dk2"/>
                </a:solidFill>
              </a:rPr>
              <a:t>if O</a:t>
            </a:r>
            <a:r>
              <a:rPr baseline="-25000" lang="sv-SE" sz="3000">
                <a:solidFill>
                  <a:schemeClr val="dk2"/>
                </a:solidFill>
              </a:rPr>
              <a:t>n </a:t>
            </a:r>
            <a:r>
              <a:rPr lang="sv-SE" sz="3000">
                <a:solidFill>
                  <a:schemeClr val="dk2"/>
                </a:solidFill>
              </a:rPr>
              <a:t>= Expected(O</a:t>
            </a:r>
            <a:r>
              <a:rPr baseline="-25000" lang="sv-SE" sz="3000">
                <a:solidFill>
                  <a:schemeClr val="dk2"/>
                </a:solidFill>
              </a:rPr>
              <a:t>n</a:t>
            </a:r>
            <a:r>
              <a:rPr lang="sv-SE" sz="3000">
                <a:solidFill>
                  <a:schemeClr val="dk2"/>
                </a:solidFill>
              </a:rPr>
              <a:t>)</a:t>
            </a:r>
            <a:endParaRPr sz="3000">
              <a:solidFill>
                <a:schemeClr val="dk2"/>
              </a:solidFill>
            </a:endParaRPr>
          </a:p>
          <a:p>
            <a:pPr indent="0" lvl="0" marL="0" rtl="0" algn="ctr">
              <a:spcBef>
                <a:spcPts val="600"/>
              </a:spcBef>
              <a:spcAft>
                <a:spcPts val="0"/>
              </a:spcAft>
              <a:buNone/>
            </a:pPr>
            <a:r>
              <a:rPr lang="sv-SE" sz="3000">
                <a:solidFill>
                  <a:schemeClr val="dk2"/>
                </a:solidFill>
              </a:rPr>
              <a:t>then… Pass</a:t>
            </a:r>
            <a:endParaRPr sz="3000">
              <a:solidFill>
                <a:schemeClr val="dk2"/>
              </a:solidFill>
            </a:endParaRPr>
          </a:p>
          <a:p>
            <a:pPr indent="0" lvl="0" marL="0" rtl="0" algn="ctr">
              <a:spcBef>
                <a:spcPts val="600"/>
              </a:spcBef>
              <a:spcAft>
                <a:spcPts val="0"/>
              </a:spcAft>
              <a:buClr>
                <a:schemeClr val="dk1"/>
              </a:buClr>
              <a:buSzPts val="1100"/>
              <a:buFont typeface="Arial"/>
              <a:buNone/>
            </a:pPr>
            <a:r>
              <a:rPr lang="sv-SE" sz="3000">
                <a:solidFill>
                  <a:schemeClr val="dk2"/>
                </a:solidFill>
              </a:rPr>
              <a:t>else… Fail</a:t>
            </a:r>
            <a:endParaRPr sz="3000">
              <a:solidFill>
                <a:schemeClr val="dk2"/>
              </a:solidFill>
            </a:endParaRPr>
          </a:p>
        </p:txBody>
      </p:sp>
      <p:cxnSp>
        <p:nvCxnSpPr>
          <p:cNvPr id="181" name="Google Shape;181;p25"/>
          <p:cNvCxnSpPr>
            <a:stCxn id="180" idx="0"/>
            <a:endCxn id="176" idx="4"/>
          </p:cNvCxnSpPr>
          <p:nvPr/>
        </p:nvCxnSpPr>
        <p:spPr>
          <a:xfrm flipH="1" rot="10800000">
            <a:off x="2184350" y="2246700"/>
            <a:ext cx="579300" cy="795600"/>
          </a:xfrm>
          <a:prstGeom prst="straightConnector1">
            <a:avLst/>
          </a:prstGeom>
          <a:noFill/>
          <a:ln cap="flat" cmpd="sng" w="19050">
            <a:solidFill>
              <a:srgbClr val="9900FF"/>
            </a:solidFill>
            <a:prstDash val="solid"/>
            <a:round/>
            <a:headEnd len="med" w="med" type="none"/>
            <a:tailEnd len="med" w="med" type="triangle"/>
          </a:ln>
        </p:spPr>
      </p:cxnSp>
      <p:cxnSp>
        <p:nvCxnSpPr>
          <p:cNvPr id="182" name="Google Shape;182;p25"/>
          <p:cNvCxnSpPr>
            <a:stCxn id="180" idx="0"/>
            <a:endCxn id="177" idx="4"/>
          </p:cNvCxnSpPr>
          <p:nvPr/>
        </p:nvCxnSpPr>
        <p:spPr>
          <a:xfrm flipH="1" rot="10800000">
            <a:off x="2184350" y="2246700"/>
            <a:ext cx="2823900" cy="795600"/>
          </a:xfrm>
          <a:prstGeom prst="straightConnector1">
            <a:avLst/>
          </a:prstGeom>
          <a:noFill/>
          <a:ln cap="flat" cmpd="sng" w="19050">
            <a:solidFill>
              <a:srgbClr val="9900FF"/>
            </a:solidFill>
            <a:prstDash val="solid"/>
            <a:round/>
            <a:headEnd len="med" w="med" type="none"/>
            <a:tailEnd len="med" w="med" type="triangle"/>
          </a:ln>
        </p:spPr>
      </p:cxnSp>
      <p:cxnSp>
        <p:nvCxnSpPr>
          <p:cNvPr id="183" name="Google Shape;183;p25"/>
          <p:cNvCxnSpPr>
            <a:stCxn id="180" idx="0"/>
            <a:endCxn id="178" idx="4"/>
          </p:cNvCxnSpPr>
          <p:nvPr/>
        </p:nvCxnSpPr>
        <p:spPr>
          <a:xfrm flipH="1" rot="10800000">
            <a:off x="2184350" y="2256300"/>
            <a:ext cx="5068500" cy="786000"/>
          </a:xfrm>
          <a:prstGeom prst="straightConnector1">
            <a:avLst/>
          </a:prstGeom>
          <a:noFill/>
          <a:ln cap="flat" cmpd="sng" w="19050">
            <a:solidFill>
              <a:srgbClr val="9900FF"/>
            </a:solidFill>
            <a:prstDash val="solid"/>
            <a:round/>
            <a:headEnd len="med" w="med" type="none"/>
            <a:tailEnd len="med" w="med" type="triangle"/>
          </a:ln>
        </p:spPr>
      </p:cxnSp>
      <p:sp>
        <p:nvSpPr>
          <p:cNvPr id="184" name="Google Shape;18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
                                        <p:tgtEl>
                                          <p:spTgt spid="174"/>
                                        </p:tgtEl>
                                      </p:cBhvr>
                                    </p:animEffec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9"/>
                                        </p:tgtEl>
                                      </p:cBhvr>
                                    </p:animEffect>
                                    <p:set>
                                      <p:cBhvr>
                                        <p:cTn dur="1" fill="hold">
                                          <p:stCondLst>
                                            <p:cond delay="0"/>
                                          </p:stCondLst>
                                        </p:cTn>
                                        <p:tgtEl>
                                          <p:spTgt spid="16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0"/>
                                        </p:tgtEl>
                                      </p:cBhvr>
                                    </p:animEffect>
                                    <p:set>
                                      <p:cBhvr>
                                        <p:cTn dur="1" fill="hold">
                                          <p:stCondLst>
                                            <p:cond delay="0"/>
                                          </p:stCondLst>
                                        </p:cTn>
                                        <p:tgtEl>
                                          <p:spTgt spid="1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2"/>
                                        </p:tgtEl>
                                      </p:cBhvr>
                                    </p:animEffect>
                                    <p:set>
                                      <p:cBhvr>
                                        <p:cTn dur="1" fill="hold">
                                          <p:stCondLst>
                                            <p:cond delay="0"/>
                                          </p:stCondLst>
                                        </p:cTn>
                                        <p:tgtEl>
                                          <p:spTgt spid="17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3"/>
                                        </p:tgtEl>
                                      </p:cBhvr>
                                    </p:animEffect>
                                    <p:set>
                                      <p:cBhvr>
                                        <p:cTn dur="1" fill="hold">
                                          <p:stCondLst>
                                            <p:cond delay="0"/>
                                          </p:stCondLst>
                                        </p:cTn>
                                        <p:tgtEl>
                                          <p:spTgt spid="17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4"/>
                                        </p:tgtEl>
                                      </p:cBhvr>
                                    </p:animEffect>
                                    <p:set>
                                      <p:cBhvr>
                                        <p:cTn dur="1" fill="hold">
                                          <p:stCondLst>
                                            <p:cond delay="0"/>
                                          </p:stCondLst>
                                        </p:cTn>
                                        <p:tgtEl>
                                          <p:spTgt spid="17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5"/>
                                        </p:tgtEl>
                                      </p:cBhvr>
                                    </p:animEffect>
                                    <p:set>
                                      <p:cBhvr>
                                        <p:cTn dur="1" fill="hold">
                                          <p:stCondLst>
                                            <p:cond delay="0"/>
                                          </p:stCondLst>
                                        </p:cTn>
                                        <p:tgtEl>
                                          <p:spTgt spid="1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71"/>
                                        </p:tgtEl>
                                      </p:cBhvr>
                                    </p:animEffect>
                                    <p:set>
                                      <p:cBhvr>
                                        <p:cTn dur="1" fill="hold">
                                          <p:stCondLst>
                                            <p:cond delay="0"/>
                                          </p:stCondLst>
                                        </p:cTn>
                                        <p:tgtEl>
                                          <p:spTgt spid="17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
                                        <p:tgtEl>
                                          <p:spTgt spid="177"/>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595" name="Google Shape;595;p61"/>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1"/>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1"/>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1"/>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61"/>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1"/>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1" name="Google Shape;601;p61"/>
          <p:cNvCxnSpPr>
            <a:stCxn id="595"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602" name="Google Shape;602;p61"/>
          <p:cNvCxnSpPr>
            <a:endCxn id="595"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603" name="Google Shape;603;p61"/>
          <p:cNvCxnSpPr>
            <a:stCxn id="595" idx="1"/>
            <a:endCxn id="595"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604" name="Google Shape;604;p61"/>
          <p:cNvCxnSpPr>
            <a:stCxn id="595"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605" name="Google Shape;605;p61"/>
          <p:cNvCxnSpPr>
            <a:stCxn id="595" idx="3"/>
            <a:endCxn id="595"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606" name="Google Shape;606;p61"/>
          <p:cNvCxnSpPr>
            <a:stCxn id="595"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607" name="Google Shape;60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8" name="Google Shape;608;p6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09" name="Google Shape;609;p61"/>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
                                        <p:tgtEl>
                                          <p:spTgt spid="598"/>
                                        </p:tgtEl>
                                      </p:cBhvr>
                                    </p:animEffect>
                                  </p:childTnLst>
                                </p:cTn>
                              </p:par>
                              <p:par>
                                <p:cTn fill="hold" nodeType="with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1"/>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
                                        <p:tgtEl>
                                          <p:spTgt spid="601"/>
                                        </p:tgtEl>
                                      </p:cBhvr>
                                    </p:animEffect>
                                  </p:childTnLst>
                                </p:cTn>
                              </p:par>
                              <p:par>
                                <p:cTn fill="hold" nodeType="with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
                                        <p:tgtEl>
                                          <p:spTgt spid="602"/>
                                        </p:tgtEl>
                                      </p:cBhvr>
                                    </p:animEffect>
                                  </p:childTnLst>
                                </p:cTn>
                              </p:par>
                              <p:par>
                                <p:cTn fill="hold" nodeType="with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
                                        <p:tgtEl>
                                          <p:spTgt spid="603"/>
                                        </p:tgtEl>
                                      </p:cBhvr>
                                    </p:animEffect>
                                  </p:childTnLst>
                                </p:cTn>
                              </p:par>
                              <p:par>
                                <p:cTn fill="hold" nodeType="with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par>
                                <p:cTn fill="hold" nodeType="with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
                                        <p:tgtEl>
                                          <p:spTgt spid="606"/>
                                        </p:tgtEl>
                                      </p:cBhvr>
                                    </p:animEffect>
                                  </p:childTnLst>
                                </p:cTn>
                              </p:par>
                              <p:par>
                                <p:cTn fill="hold" nodeType="with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615" name="Google Shape;615;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input domain into </a:t>
            </a:r>
            <a:r>
              <a:rPr b="1" lang="sv-SE"/>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616" name="Google Shape;61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7" name="Google Shape;617;p6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623" name="Google Shape;623;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sv-SE"/>
              <a:t>What are some possible partitions?</a:t>
            </a:r>
            <a:endParaRPr b="1"/>
          </a:p>
        </p:txBody>
      </p:sp>
      <p:sp>
        <p:nvSpPr>
          <p:cNvPr id="624" name="Google Shape;624;p63"/>
          <p:cNvSpPr txBox="1"/>
          <p:nvPr/>
        </p:nvSpPr>
        <p:spPr>
          <a:xfrm>
            <a:off x="591200" y="2250281"/>
            <a:ext cx="8229600" cy="23721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index &lt;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index &gt; 0</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&lt;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 index</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str with length &gt; index </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a:t>
            </a:r>
            <a:endParaRPr sz="2000">
              <a:solidFill>
                <a:schemeClr val="dk1"/>
              </a:solidFill>
            </a:endParaRPr>
          </a:p>
        </p:txBody>
      </p:sp>
      <p:sp>
        <p:nvSpPr>
          <p:cNvPr id="625" name="Google Shape;62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6" name="Google Shape;626;p6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632" name="Google Shape;632;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633" name="Google Shape;633;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4" name="Google Shape;634;p6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Equivalent Outcomes</a:t>
            </a:r>
            <a:endParaRPr/>
          </a:p>
        </p:txBody>
      </p:sp>
      <p:sp>
        <p:nvSpPr>
          <p:cNvPr id="640" name="Google Shape;640;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393700" lvl="0" marL="457200" rtl="0" algn="l">
              <a:spcBef>
                <a:spcPts val="1000"/>
              </a:spcBef>
              <a:spcAft>
                <a:spcPts val="0"/>
              </a:spcAft>
              <a:buSzPts val="2600"/>
              <a:buChar char="•"/>
            </a:pPr>
            <a:r>
              <a:rPr lang="sv-SE"/>
              <a:t>Example: </a:t>
            </a:r>
            <a:r>
              <a:rPr b="1" lang="sv-SE">
                <a:latin typeface="Consolas"/>
                <a:ea typeface="Consolas"/>
                <a:cs typeface="Consolas"/>
                <a:sym typeface="Consolas"/>
              </a:rPr>
              <a:t>getEmployeeStatus(employeeID)</a:t>
            </a:r>
            <a:endParaRPr b="1">
              <a:latin typeface="Consolas"/>
              <a:ea typeface="Consolas"/>
              <a:cs typeface="Consolas"/>
              <a:sym typeface="Consolas"/>
            </a:endParaRPr>
          </a:p>
          <a:p>
            <a:pPr indent="-368300" lvl="1" marL="914400" rtl="0" algn="l">
              <a:spcBef>
                <a:spcPts val="500"/>
              </a:spcBef>
              <a:spcAft>
                <a:spcPts val="0"/>
              </a:spcAft>
              <a:buSzPts val="2200"/>
              <a:buChar char="•"/>
            </a:pPr>
            <a:r>
              <a:rPr lang="sv-SE"/>
              <a:t>Outcomes include: Manager, Developer, Marketer, Lawyer, Employee Does Not Exist, Malformed ID</a:t>
            </a:r>
            <a:endParaRPr/>
          </a:p>
          <a:p>
            <a:pPr indent="-368300" lvl="1" marL="914400" rtl="0" algn="l">
              <a:spcBef>
                <a:spcPts val="500"/>
              </a:spcBef>
              <a:spcAft>
                <a:spcPts val="0"/>
              </a:spcAft>
              <a:buSzPts val="2200"/>
              <a:buChar char="•"/>
            </a:pPr>
            <a:r>
              <a:rPr lang="sv-SE"/>
              <a:t>Abstract values for choice </a:t>
            </a:r>
            <a:r>
              <a:rPr lang="sv-SE">
                <a:latin typeface="Consolas"/>
                <a:ea typeface="Consolas"/>
                <a:cs typeface="Consolas"/>
                <a:sym typeface="Consolas"/>
              </a:rPr>
              <a:t>employeeID</a:t>
            </a:r>
            <a:r>
              <a:rPr lang="sv-SE"/>
              <a:t>.</a:t>
            </a:r>
            <a:endParaRPr/>
          </a:p>
          <a:p>
            <a:pPr indent="-342900" lvl="2" marL="1371600" rtl="0" algn="l">
              <a:spcBef>
                <a:spcPts val="500"/>
              </a:spcBef>
              <a:spcAft>
                <a:spcPts val="0"/>
              </a:spcAft>
              <a:buSzPts val="1800"/>
              <a:buChar char="•"/>
            </a:pPr>
            <a:r>
              <a:rPr lang="sv-SE"/>
              <a:t>Can potentially break down further. </a:t>
            </a:r>
            <a:endParaRPr/>
          </a:p>
        </p:txBody>
      </p:sp>
      <p:sp>
        <p:nvSpPr>
          <p:cNvPr id="641" name="Google Shape;641;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2" name="Google Shape;642;p6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Ranges of Values</a:t>
            </a:r>
            <a:endParaRPr/>
          </a:p>
        </p:txBody>
      </p:sp>
      <p:sp>
        <p:nvSpPr>
          <p:cNvPr id="648" name="Google Shape;648;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based on data type and how variable used.</a:t>
            </a:r>
            <a:endParaRPr/>
          </a:p>
          <a:p>
            <a:pPr indent="-368300" lvl="1" marL="914400" rtl="0" algn="l">
              <a:spcBef>
                <a:spcPts val="500"/>
              </a:spcBef>
              <a:spcAft>
                <a:spcPts val="0"/>
              </a:spcAft>
              <a:buSzPts val="2200"/>
              <a:buChar char="•"/>
            </a:pPr>
            <a:r>
              <a:rPr lang="sv-SE"/>
              <a:t>Ex: Integer input. Intended to be 5-digit:</a:t>
            </a:r>
            <a:endParaRPr/>
          </a:p>
          <a:p>
            <a:pPr indent="-342900" lvl="2" marL="1371600" rtl="0" algn="l">
              <a:spcBef>
                <a:spcPts val="500"/>
              </a:spcBef>
              <a:spcAft>
                <a:spcPts val="0"/>
              </a:spcAft>
              <a:buSzPts val="1800"/>
              <a:buChar char="•"/>
            </a:pPr>
            <a:r>
              <a:rPr lang="sv-SE"/>
              <a:t>&lt; 10000, 10000-99999, &gt;= 100000</a:t>
            </a:r>
            <a:endParaRPr/>
          </a:p>
          <a:p>
            <a:pPr indent="-342900" lvl="2" marL="1371600" rtl="0" algn="l">
              <a:spcBef>
                <a:spcPts val="500"/>
              </a:spcBef>
              <a:spcAft>
                <a:spcPts val="0"/>
              </a:spcAft>
              <a:buSzPts val="1800"/>
              <a:buChar char="•"/>
            </a:pPr>
            <a:r>
              <a:rPr lang="sv-SE"/>
              <a:t>Other options: &lt; 0, 0, max int</a:t>
            </a:r>
            <a:endParaRPr/>
          </a:p>
          <a:p>
            <a:pPr indent="-342900" lvl="2" marL="1371600" rtl="0" algn="l">
              <a:spcBef>
                <a:spcPts val="500"/>
              </a:spcBef>
              <a:spcAft>
                <a:spcPts val="0"/>
              </a:spcAft>
              <a:buSzPts val="1800"/>
              <a:buChar char="•"/>
            </a:pPr>
            <a:r>
              <a:rPr lang="sv-SE"/>
              <a:t>Can you pass it something non-numeric? Null pointer?</a:t>
            </a:r>
            <a:endParaRPr/>
          </a:p>
          <a:p>
            <a:pPr indent="-393700" lvl="0" marL="457200" rtl="0" algn="l">
              <a:spcBef>
                <a:spcPts val="1000"/>
              </a:spcBef>
              <a:spcAft>
                <a:spcPts val="0"/>
              </a:spcAft>
              <a:buSzPts val="2600"/>
              <a:buChar char="•"/>
            </a:pPr>
            <a:r>
              <a:rPr lang="sv-SE"/>
              <a:t>Try “expected” values and potential error cases.</a:t>
            </a:r>
            <a:endParaRPr/>
          </a:p>
        </p:txBody>
      </p:sp>
      <p:sp>
        <p:nvSpPr>
          <p:cNvPr id="649" name="Google Shape;649;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0" name="Google Shape;650;p6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for Membership in a Group</a:t>
            </a:r>
            <a:endParaRPr/>
          </a:p>
        </p:txBody>
      </p:sp>
      <p:sp>
        <p:nvSpPr>
          <p:cNvPr id="656" name="Google Shape;65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following inputs to a program:</a:t>
            </a:r>
            <a:endParaRPr/>
          </a:p>
          <a:p>
            <a:pPr indent="-393700" lvl="0" marL="914400" rtl="0" algn="l">
              <a:spcBef>
                <a:spcPts val="1000"/>
              </a:spcBef>
              <a:spcAft>
                <a:spcPts val="0"/>
              </a:spcAft>
              <a:buSzPts val="2600"/>
              <a:buChar char="•"/>
            </a:pPr>
            <a:r>
              <a:rPr lang="sv-SE"/>
              <a:t>A floor layout</a:t>
            </a:r>
            <a:endParaRPr/>
          </a:p>
          <a:p>
            <a:pPr indent="-393700" lvl="0" marL="914400" rtl="0" algn="l">
              <a:spcBef>
                <a:spcPts val="1000"/>
              </a:spcBef>
              <a:spcAft>
                <a:spcPts val="0"/>
              </a:spcAft>
              <a:buSzPts val="2600"/>
              <a:buChar char="•"/>
            </a:pPr>
            <a:r>
              <a:rPr lang="sv-SE"/>
              <a:t>A country name.</a:t>
            </a:r>
            <a:endParaRPr/>
          </a:p>
          <a:p>
            <a:pPr indent="-393700" lvl="0" marL="457200" rtl="0" algn="l">
              <a:spcBef>
                <a:spcPts val="1000"/>
              </a:spcBef>
              <a:spcAft>
                <a:spcPts val="0"/>
              </a:spcAft>
              <a:buSzPts val="2600"/>
              <a:buChar char="•"/>
            </a:pPr>
            <a:r>
              <a:rPr lang="sv-SE"/>
              <a:t>All can be partitioned into groups.</a:t>
            </a:r>
            <a:endParaRPr/>
          </a:p>
          <a:p>
            <a:pPr indent="-368300" lvl="1" marL="914400" rtl="0" algn="l">
              <a:spcBef>
                <a:spcPts val="500"/>
              </a:spcBef>
              <a:spcAft>
                <a:spcPts val="0"/>
              </a:spcAft>
              <a:buSzPts val="2200"/>
              <a:buChar char="•"/>
            </a:pPr>
            <a:r>
              <a:rPr lang="sv-SE"/>
              <a:t>Apartment vs Business, Europe vs Asia, etc. </a:t>
            </a:r>
            <a:endParaRPr/>
          </a:p>
          <a:p>
            <a:pPr indent="-393700" lvl="0" marL="457200" rtl="0" algn="l">
              <a:spcBef>
                <a:spcPts val="1000"/>
              </a:spcBef>
              <a:spcAft>
                <a:spcPts val="0"/>
              </a:spcAft>
              <a:buSzPts val="2600"/>
              <a:buChar char="•"/>
            </a:pPr>
            <a:r>
              <a:rPr lang="sv-SE"/>
              <a:t>Many groups can be subdivided further.</a:t>
            </a:r>
            <a:endParaRPr/>
          </a:p>
          <a:p>
            <a:pPr indent="-393700" lvl="0" marL="457200" rtl="0" algn="l">
              <a:spcBef>
                <a:spcPts val="1000"/>
              </a:spcBef>
              <a:spcAft>
                <a:spcPts val="0"/>
              </a:spcAft>
              <a:buSzPts val="2600"/>
              <a:buChar char="•"/>
            </a:pPr>
            <a:r>
              <a:rPr lang="sv-SE"/>
              <a:t>Look for context that an input is used in.</a:t>
            </a:r>
            <a:endParaRPr/>
          </a:p>
        </p:txBody>
      </p:sp>
      <p:sp>
        <p:nvSpPr>
          <p:cNvPr id="657" name="Google Shape;657;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8" name="Google Shape;658;p6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664" name="Google Shape;664;p68"/>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an input may be as important as the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665" name="Google Shape;66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6" name="Google Shape;666;p6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67" name="Google Shape;667;p68"/>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673" name="Google Shape;673;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674" name="Google Shape;674;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5" name="Google Shape;675;p6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Structures </a:t>
            </a:r>
            <a:endParaRPr/>
          </a:p>
        </p:txBody>
      </p:sp>
      <p:sp>
        <p:nvSpPr>
          <p:cNvPr id="681" name="Google Shape;681;p70"/>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structures are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682" name="Google Shape;682;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3" name="Google Shape;683;p7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84" name="Google Shape;684;p70"/>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190" name="Google Shape;190;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Initialization</a:t>
            </a:r>
            <a:endParaRPr b="1"/>
          </a:p>
          <a:p>
            <a:pPr indent="-368300" lvl="1" marL="914400" rtl="0" algn="l">
              <a:spcBef>
                <a:spcPts val="500"/>
              </a:spcBef>
              <a:spcAft>
                <a:spcPts val="0"/>
              </a:spcAft>
              <a:buSzPts val="2200"/>
              <a:buChar char="•"/>
            </a:pPr>
            <a:r>
              <a:rPr lang="sv-SE"/>
              <a:t>Any steps that must be taken before test execution.</a:t>
            </a:r>
            <a:endParaRPr/>
          </a:p>
          <a:p>
            <a:pPr indent="-393700" lvl="0" marL="457200" rtl="0" algn="l">
              <a:spcBef>
                <a:spcPts val="1000"/>
              </a:spcBef>
              <a:spcAft>
                <a:spcPts val="0"/>
              </a:spcAft>
              <a:buSzPts val="2600"/>
              <a:buChar char="•"/>
            </a:pPr>
            <a:r>
              <a:rPr b="1" lang="sv-SE"/>
              <a:t>Test Steps</a:t>
            </a:r>
            <a:endParaRPr b="1"/>
          </a:p>
          <a:p>
            <a:pPr indent="-368300" lvl="1" marL="914400" rtl="0" algn="l">
              <a:spcBef>
                <a:spcPts val="500"/>
              </a:spcBef>
              <a:spcAft>
                <a:spcPts val="0"/>
              </a:spcAft>
              <a:buSzPts val="2200"/>
              <a:buChar char="•"/>
            </a:pPr>
            <a:r>
              <a:rPr lang="sv-SE"/>
              <a:t>Interactions with the system, and comparisons between expected and actual values.</a:t>
            </a:r>
            <a:endParaRPr/>
          </a:p>
          <a:p>
            <a:pPr indent="-393700" lvl="0" marL="457200" rtl="0" algn="l">
              <a:spcBef>
                <a:spcPts val="1000"/>
              </a:spcBef>
              <a:spcAft>
                <a:spcPts val="0"/>
              </a:spcAft>
              <a:buSzPts val="2600"/>
              <a:buChar char="•"/>
            </a:pPr>
            <a:r>
              <a:rPr b="1" lang="sv-SE"/>
              <a:t>Tear Down</a:t>
            </a:r>
            <a:endParaRPr b="1"/>
          </a:p>
          <a:p>
            <a:pPr indent="-368300" lvl="1" marL="914400" rtl="0" algn="l">
              <a:spcBef>
                <a:spcPts val="500"/>
              </a:spcBef>
              <a:spcAft>
                <a:spcPts val="0"/>
              </a:spcAft>
              <a:buSzPts val="2200"/>
              <a:buChar char="•"/>
            </a:pPr>
            <a:r>
              <a:rPr lang="sv-SE"/>
              <a:t>Any steps that must be taken after test execution.</a:t>
            </a:r>
            <a:endParaRPr/>
          </a:p>
          <a:p>
            <a:pPr indent="0" lvl="0" marL="0" rtl="0" algn="l">
              <a:spcBef>
                <a:spcPts val="1000"/>
              </a:spcBef>
              <a:spcAft>
                <a:spcPts val="0"/>
              </a:spcAft>
              <a:buNone/>
            </a:pPr>
            <a:r>
              <a:t/>
            </a:r>
            <a:endParaRPr/>
          </a:p>
        </p:txBody>
      </p:sp>
      <p:sp>
        <p:nvSpPr>
          <p:cNvPr id="191" name="Google Shape;19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690" name="Google Shape;690;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691" name="Google Shape;691;p71"/>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692" name="Google Shape;69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3" name="Google Shape;693;p7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1000"/>
                                        <p:tgtEl>
                                          <p:spTgt spid="6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699" name="Google Shape;699;p72"/>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700" name="Google Shape;700;p72"/>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01" name="Google Shape;701;p72"/>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702" name="Google Shape;702;p72"/>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703" name="Google Shape;703;p72"/>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704" name="Google Shape;704;p72"/>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testing choice for a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a value for each choice to form a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705" name="Google Shape;705;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711" name="Google Shape;711;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Function </a:t>
            </a:r>
            <a:r>
              <a:rPr lang="sv-SE">
                <a:latin typeface="Consolas"/>
                <a:ea typeface="Consolas"/>
                <a:cs typeface="Consolas"/>
                <a:sym typeface="Consolas"/>
              </a:rPr>
              <a:t>insertPostalCode(int N, list A)</a:t>
            </a:r>
            <a:r>
              <a:rPr lang="sv-SE"/>
              <a:t>.</a:t>
            </a:r>
            <a:endParaRPr/>
          </a:p>
          <a:p>
            <a:pPr indent="-387350" lvl="0" marL="457200" rtl="0" algn="l">
              <a:spcBef>
                <a:spcPts val="1000"/>
              </a:spcBef>
              <a:spcAft>
                <a:spcPts val="0"/>
              </a:spcAft>
              <a:buSzPts val="2500"/>
              <a:buChar char="•"/>
            </a:pPr>
            <a:r>
              <a:rPr b="1" lang="sv-SE" sz="2500"/>
              <a:t>Choice:</a:t>
            </a:r>
            <a:r>
              <a:rPr lang="sv-SE" sz="2500"/>
              <a:t> int N </a:t>
            </a:r>
            <a:endParaRPr sz="2500"/>
          </a:p>
          <a:p>
            <a:pPr indent="-361950" lvl="1" marL="914400" rtl="0" algn="l">
              <a:spcBef>
                <a:spcPts val="500"/>
              </a:spcBef>
              <a:spcAft>
                <a:spcPts val="0"/>
              </a:spcAft>
              <a:buSzPts val="2100"/>
              <a:buChar char="•"/>
            </a:pPr>
            <a:r>
              <a:rPr lang="sv-SE" sz="2100"/>
              <a:t>5-digit integer between 10000 and 99999</a:t>
            </a:r>
            <a:endParaRPr sz="2100"/>
          </a:p>
          <a:p>
            <a:pPr indent="-361950" lvl="1" marL="914400" rtl="0" algn="l">
              <a:spcBef>
                <a:spcPts val="500"/>
              </a:spcBef>
              <a:spcAft>
                <a:spcPts val="0"/>
              </a:spcAft>
              <a:buSzPts val="2100"/>
              <a:buChar char="•"/>
            </a:pPr>
            <a:r>
              <a:rPr b="1" lang="sv-SE" sz="2100"/>
              <a:t>Representative Values:</a:t>
            </a:r>
            <a:r>
              <a:rPr lang="sv-SE" sz="2100"/>
              <a:t> &lt;10000, 10000-99999, &gt;100000</a:t>
            </a:r>
            <a:endParaRPr sz="2100"/>
          </a:p>
          <a:p>
            <a:pPr indent="-387350" lvl="0" marL="457200" rtl="0" algn="l">
              <a:spcBef>
                <a:spcPts val="1000"/>
              </a:spcBef>
              <a:spcAft>
                <a:spcPts val="0"/>
              </a:spcAft>
              <a:buSzPts val="2500"/>
              <a:buChar char="•"/>
            </a:pPr>
            <a:r>
              <a:rPr b="1" lang="sv-SE" sz="2500"/>
              <a:t>Choice:</a:t>
            </a:r>
            <a:r>
              <a:rPr lang="sv-SE" sz="2500"/>
              <a:t> list A</a:t>
            </a:r>
            <a:endParaRPr sz="2500"/>
          </a:p>
          <a:p>
            <a:pPr indent="-361950" lvl="1" marL="914400" rtl="0" algn="l">
              <a:spcBef>
                <a:spcPts val="500"/>
              </a:spcBef>
              <a:spcAft>
                <a:spcPts val="0"/>
              </a:spcAft>
              <a:buSzPts val="2100"/>
              <a:buChar char="•"/>
            </a:pPr>
            <a:r>
              <a:rPr lang="sv-SE" sz="2100"/>
              <a:t>list of length 1-10</a:t>
            </a:r>
            <a:endParaRPr sz="2100"/>
          </a:p>
          <a:p>
            <a:pPr indent="-361950" lvl="1" marL="914400" rtl="0" algn="l">
              <a:spcBef>
                <a:spcPts val="500"/>
              </a:spcBef>
              <a:spcAft>
                <a:spcPts val="0"/>
              </a:spcAft>
              <a:buSzPts val="2100"/>
              <a:buChar char="•"/>
            </a:pPr>
            <a:r>
              <a:rPr b="1" lang="sv-SE" sz="2100"/>
              <a:t>Representative Values:</a:t>
            </a:r>
            <a:r>
              <a:rPr lang="sv-SE" sz="2100"/>
              <a:t> Empty List, List of Length 1, List Length 2-10, List of Length &gt; 10</a:t>
            </a:r>
            <a:endParaRPr sz="2100"/>
          </a:p>
        </p:txBody>
      </p:sp>
      <p:sp>
        <p:nvSpPr>
          <p:cNvPr id="712" name="Google Shape;712;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13" name="Google Shape;713;p73"/>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Specifications</a:t>
            </a:r>
            <a:endParaRPr/>
          </a:p>
        </p:txBody>
      </p:sp>
      <p:sp>
        <p:nvSpPr>
          <p:cNvPr id="719" name="Google Shape;719;p74"/>
          <p:cNvSpPr txBox="1"/>
          <p:nvPr>
            <p:ph idx="1" type="body"/>
          </p:nvPr>
        </p:nvSpPr>
        <p:spPr>
          <a:xfrm>
            <a:off x="468900" y="1152150"/>
            <a:ext cx="8217900" cy="2083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800"/>
              <a:t>Choose concrete values for each combination of input partitions: </a:t>
            </a:r>
            <a:r>
              <a:rPr lang="sv-SE" sz="1800">
                <a:latin typeface="Courier New"/>
                <a:ea typeface="Courier New"/>
                <a:cs typeface="Courier New"/>
                <a:sym typeface="Courier New"/>
              </a:rPr>
              <a:t>insertPostalCode(int N, list A)</a:t>
            </a:r>
            <a:endParaRPr sz="1800"/>
          </a:p>
          <a:p>
            <a:pPr indent="0" lvl="0" marL="0" rtl="0" algn="l">
              <a:spcBef>
                <a:spcPts val="1000"/>
              </a:spcBef>
              <a:spcAft>
                <a:spcPts val="0"/>
              </a:spcAft>
              <a:buNone/>
            </a:pPr>
            <a:r>
              <a:rPr lang="sv-SE" sz="1800">
                <a:latin typeface="Courier New"/>
                <a:ea typeface="Courier New"/>
                <a:cs typeface="Courier New"/>
                <a:sym typeface="Courier New"/>
              </a:rPr>
              <a:t>int N</a:t>
            </a:r>
            <a:endParaRPr sz="1800">
              <a:latin typeface="Courier New"/>
              <a:ea typeface="Courier New"/>
              <a:cs typeface="Courier New"/>
              <a:sym typeface="Courier New"/>
            </a:endParaRPr>
          </a:p>
          <a:p>
            <a:pPr indent="0" lvl="0" marL="0" rtl="0" algn="l">
              <a:spcBef>
                <a:spcPts val="1000"/>
              </a:spcBef>
              <a:spcAft>
                <a:spcPts val="0"/>
              </a:spcAft>
              <a:buNone/>
            </a:pPr>
            <a:r>
              <a:t/>
            </a:r>
            <a:endParaRPr>
              <a:latin typeface="Courier New"/>
              <a:ea typeface="Courier New"/>
              <a:cs typeface="Courier New"/>
              <a:sym typeface="Courier New"/>
            </a:endParaRPr>
          </a:p>
          <a:p>
            <a:pPr indent="0" lvl="0" marL="0" rtl="0" algn="l">
              <a:spcBef>
                <a:spcPts val="1000"/>
              </a:spcBef>
              <a:spcAft>
                <a:spcPts val="0"/>
              </a:spcAft>
              <a:buNone/>
            </a:pPr>
            <a:r>
              <a:t/>
            </a:r>
            <a:endParaRPr sz="1100">
              <a:latin typeface="Courier New"/>
              <a:ea typeface="Courier New"/>
              <a:cs typeface="Courier New"/>
              <a:sym typeface="Courier New"/>
            </a:endParaRPr>
          </a:p>
          <a:p>
            <a:pPr indent="0" lvl="0" marL="0" rtl="0" algn="l">
              <a:spcBef>
                <a:spcPts val="1000"/>
              </a:spcBef>
              <a:spcAft>
                <a:spcPts val="0"/>
              </a:spcAft>
              <a:buNone/>
            </a:pPr>
            <a:r>
              <a:rPr lang="sv-SE" sz="1800">
                <a:latin typeface="Courier New"/>
                <a:ea typeface="Courier New"/>
                <a:cs typeface="Courier New"/>
                <a:sym typeface="Courier New"/>
              </a:rPr>
              <a:t>list A</a:t>
            </a:r>
            <a:endParaRPr sz="1800">
              <a:latin typeface="Courier New"/>
              <a:ea typeface="Courier New"/>
              <a:cs typeface="Courier New"/>
              <a:sym typeface="Courier New"/>
            </a:endParaRPr>
          </a:p>
        </p:txBody>
      </p:sp>
      <p:sp>
        <p:nvSpPr>
          <p:cNvPr id="720" name="Google Shape;720;p74"/>
          <p:cNvSpPr txBox="1"/>
          <p:nvPr>
            <p:ph idx="1" type="body"/>
          </p:nvPr>
        </p:nvSpPr>
        <p:spPr>
          <a:xfrm>
            <a:off x="2807100" y="2057400"/>
            <a:ext cx="5879700" cy="270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solidFill>
                  <a:srgbClr val="FF0000"/>
                </a:solidFill>
              </a:rPr>
              <a:t>Test Specifications:</a:t>
            </a:r>
            <a:endParaRPr b="1" sz="1800">
              <a:solidFill>
                <a:srgbClr val="FF0000"/>
              </a:solidFill>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insert(&lt; 10000, Empty List)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insert(10000 - 99999, list[1])</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insert(&gt; 99999, list[2-10])</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b="1" lang="sv-SE" sz="1800">
                <a:solidFill>
                  <a:srgbClr val="FF0000"/>
                </a:solidFill>
              </a:rPr>
              <a:t>Concrete Test Cases:</a:t>
            </a:r>
            <a:endParaRPr b="1" sz="1800">
              <a:solidFill>
                <a:srgbClr val="FF0000"/>
              </a:solidFill>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insert(5000, {})</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insert(96521, {11123})</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insert(150000, {11123, 98765})</a:t>
            </a:r>
            <a:endParaRPr b="1"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p:txBody>
      </p:sp>
      <p:sp>
        <p:nvSpPr>
          <p:cNvPr id="721" name="Google Shape;721;p74"/>
          <p:cNvSpPr/>
          <p:nvPr/>
        </p:nvSpPr>
        <p:spPr>
          <a:xfrm>
            <a:off x="606625" y="2220377"/>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&lt; 10000</a:t>
            </a:r>
            <a:endParaRPr/>
          </a:p>
        </p:txBody>
      </p:sp>
      <p:sp>
        <p:nvSpPr>
          <p:cNvPr id="722" name="Google Shape;722;p74"/>
          <p:cNvSpPr/>
          <p:nvPr/>
        </p:nvSpPr>
        <p:spPr>
          <a:xfrm>
            <a:off x="606625" y="2504608"/>
            <a:ext cx="1359600" cy="20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10000 - 99999</a:t>
            </a:r>
            <a:endParaRPr/>
          </a:p>
        </p:txBody>
      </p:sp>
      <p:sp>
        <p:nvSpPr>
          <p:cNvPr id="723" name="Google Shape;723;p74"/>
          <p:cNvSpPr/>
          <p:nvPr/>
        </p:nvSpPr>
        <p:spPr>
          <a:xfrm>
            <a:off x="606625" y="2712493"/>
            <a:ext cx="1359600" cy="261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&gt; 99999</a:t>
            </a:r>
            <a:endParaRPr/>
          </a:p>
        </p:txBody>
      </p:sp>
      <p:sp>
        <p:nvSpPr>
          <p:cNvPr id="724" name="Google Shape;724;p74"/>
          <p:cNvSpPr/>
          <p:nvPr/>
        </p:nvSpPr>
        <p:spPr>
          <a:xfrm>
            <a:off x="606625" y="3527901"/>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Empty List</a:t>
            </a:r>
            <a:endParaRPr/>
          </a:p>
        </p:txBody>
      </p:sp>
      <p:sp>
        <p:nvSpPr>
          <p:cNvPr id="725" name="Google Shape;725;p74"/>
          <p:cNvSpPr/>
          <p:nvPr/>
        </p:nvSpPr>
        <p:spPr>
          <a:xfrm>
            <a:off x="606625" y="3771539"/>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List[1]</a:t>
            </a:r>
            <a:endParaRPr/>
          </a:p>
        </p:txBody>
      </p:sp>
      <p:sp>
        <p:nvSpPr>
          <p:cNvPr id="726" name="Google Shape;726;p74"/>
          <p:cNvSpPr/>
          <p:nvPr/>
        </p:nvSpPr>
        <p:spPr>
          <a:xfrm>
            <a:off x="606625" y="4002906"/>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List[2-10]</a:t>
            </a:r>
            <a:endParaRPr/>
          </a:p>
        </p:txBody>
      </p:sp>
      <p:sp>
        <p:nvSpPr>
          <p:cNvPr id="727" name="Google Shape;727;p74"/>
          <p:cNvSpPr/>
          <p:nvPr/>
        </p:nvSpPr>
        <p:spPr>
          <a:xfrm>
            <a:off x="606625" y="4255438"/>
            <a:ext cx="1359600" cy="252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List[&gt;10]</a:t>
            </a:r>
            <a:endParaRPr/>
          </a:p>
        </p:txBody>
      </p:sp>
      <p:sp>
        <p:nvSpPr>
          <p:cNvPr id="728" name="Google Shape;72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29" name="Google Shape;729;p74"/>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30" name="Google Shape;730;p74"/>
          <p:cNvSpPr/>
          <p:nvPr/>
        </p:nvSpPr>
        <p:spPr>
          <a:xfrm>
            <a:off x="5359525" y="1923675"/>
            <a:ext cx="3117000" cy="25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(3 * 4 = 12 abstract specifications)</a:t>
            </a:r>
            <a:endParaRPr b="1"/>
          </a:p>
        </p:txBody>
      </p:sp>
      <p:sp>
        <p:nvSpPr>
          <p:cNvPr id="731" name="Google Shape;731;p74"/>
          <p:cNvSpPr/>
          <p:nvPr/>
        </p:nvSpPr>
        <p:spPr>
          <a:xfrm>
            <a:off x="5359525" y="3429650"/>
            <a:ext cx="3117000" cy="48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(Each specification = 1000s of potential test cases)</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737" name="Google Shape;737;p75"/>
          <p:cNvSpPr/>
          <p:nvPr/>
        </p:nvSpPr>
        <p:spPr>
          <a:xfrm>
            <a:off x="780425" y="1429144"/>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38" name="Google Shape;738;p75"/>
          <p:cNvSpPr/>
          <p:nvPr/>
        </p:nvSpPr>
        <p:spPr>
          <a:xfrm>
            <a:off x="2028825" y="2172131"/>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cxnSp>
        <p:nvCxnSpPr>
          <p:cNvPr id="739" name="Google Shape;739;p75"/>
          <p:cNvCxnSpPr/>
          <p:nvPr/>
        </p:nvCxnSpPr>
        <p:spPr>
          <a:xfrm>
            <a:off x="1290225" y="1958119"/>
            <a:ext cx="738600" cy="444000"/>
          </a:xfrm>
          <a:prstGeom prst="straightConnector1">
            <a:avLst/>
          </a:prstGeom>
          <a:noFill/>
          <a:ln cap="flat" cmpd="sng" w="19050">
            <a:solidFill>
              <a:schemeClr val="dk2"/>
            </a:solidFill>
            <a:prstDash val="solid"/>
            <a:round/>
            <a:headEnd len="med" w="med" type="none"/>
            <a:tailEnd len="med" w="med" type="triangle"/>
          </a:ln>
        </p:spPr>
      </p:cxnSp>
      <p:sp>
        <p:nvSpPr>
          <p:cNvPr id="740" name="Google Shape;740;p7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substr(string str, int index)</a:t>
            </a:r>
            <a:endParaRPr sz="1800">
              <a:latin typeface="Consolas"/>
              <a:ea typeface="Consolas"/>
              <a:cs typeface="Consolas"/>
              <a:sym typeface="Consolas"/>
            </a:endParaRPr>
          </a:p>
          <a:p>
            <a:pPr indent="0" lvl="0" marL="0" rtl="0" algn="l">
              <a:spcBef>
                <a:spcPts val="0"/>
              </a:spcBef>
              <a:spcAft>
                <a:spcPts val="0"/>
              </a:spcAft>
              <a:buNone/>
            </a:pPr>
            <a:r>
              <a:t/>
            </a:r>
            <a:endParaRPr sz="2000"/>
          </a:p>
          <a:p>
            <a:pPr indent="0" lvl="0" marL="0" rtl="0" algn="l">
              <a:spcBef>
                <a:spcPts val="0"/>
              </a:spcBef>
              <a:spcAft>
                <a:spcPts val="0"/>
              </a:spcAft>
              <a:buNone/>
            </a:pPr>
            <a:r>
              <a:rPr lang="sv-SE" sz="2000"/>
              <a:t>Specification: </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length &gt;=2, contains special characters</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value &gt; 0</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sv-SE" sz="2000"/>
              <a:t>Test Case:</a:t>
            </a:r>
            <a:endParaRPr sz="2000"/>
          </a:p>
          <a:p>
            <a:pPr indent="0" lvl="0" marL="0" rtl="0" algn="l">
              <a:spcBef>
                <a:spcPts val="0"/>
              </a:spcBef>
              <a:spcAft>
                <a:spcPts val="0"/>
              </a:spcAft>
              <a:buNone/>
            </a:pPr>
            <a:r>
              <a:rPr lang="sv-SE" sz="2000">
                <a:latin typeface="Courier New"/>
                <a:ea typeface="Courier New"/>
                <a:cs typeface="Courier New"/>
                <a:sym typeface="Courier New"/>
              </a:rPr>
              <a:t>str</a:t>
            </a:r>
            <a:r>
              <a:rPr lang="sv-SE" sz="2000"/>
              <a:t> = “ABCC!\n\t7”</a:t>
            </a:r>
            <a:endParaRPr sz="2000"/>
          </a:p>
          <a:p>
            <a:pPr indent="0" lvl="0" marL="0" rtl="0" algn="l">
              <a:spcBef>
                <a:spcPts val="0"/>
              </a:spcBef>
              <a:spcAft>
                <a:spcPts val="0"/>
              </a:spcAft>
              <a:buNone/>
            </a:pPr>
            <a:r>
              <a:rPr lang="sv-SE" sz="2000">
                <a:latin typeface="Courier New"/>
                <a:ea typeface="Courier New"/>
                <a:cs typeface="Courier New"/>
                <a:sym typeface="Courier New"/>
              </a:rPr>
              <a:t>index</a:t>
            </a:r>
            <a:r>
              <a:rPr lang="sv-SE" sz="2000"/>
              <a:t>= 5</a:t>
            </a:r>
            <a:endParaRPr sz="2000"/>
          </a:p>
          <a:p>
            <a:pPr indent="0" lvl="0" marL="0" rtl="0" algn="l">
              <a:spcBef>
                <a:spcPts val="0"/>
              </a:spcBef>
              <a:spcAft>
                <a:spcPts val="0"/>
              </a:spcAft>
              <a:buNone/>
            </a:pPr>
            <a:r>
              <a:t/>
            </a:r>
            <a:endParaRPr sz="2000"/>
          </a:p>
        </p:txBody>
      </p:sp>
      <p:sp>
        <p:nvSpPr>
          <p:cNvPr id="741" name="Google Shape;741;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42" name="Google Shape;742;p75"/>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48" name="Google Shape;748;p76"/>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749" name="Google Shape;749;p76"/>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76"/>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6"/>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76"/>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76"/>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6"/>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5" name="Google Shape;755;p76"/>
          <p:cNvCxnSpPr>
            <a:stCxn id="749"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756" name="Google Shape;756;p76"/>
          <p:cNvCxnSpPr>
            <a:endCxn id="749"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757" name="Google Shape;757;p76"/>
          <p:cNvCxnSpPr>
            <a:stCxn id="749" idx="1"/>
            <a:endCxn id="749"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758" name="Google Shape;758;p76"/>
          <p:cNvCxnSpPr>
            <a:stCxn id="749"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59" name="Google Shape;759;p76"/>
          <p:cNvCxnSpPr>
            <a:stCxn id="749" idx="3"/>
            <a:endCxn id="749"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60" name="Google Shape;760;p76"/>
          <p:cNvCxnSpPr>
            <a:stCxn id="749"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761" name="Google Shape;761;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2" name="Google Shape;762;p76"/>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68" name="Google Shape;768;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769" name="Google Shape;769;p77"/>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770" name="Google Shape;770;p77"/>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771" name="Google Shape;771;p77"/>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772" name="Google Shape;772;p77"/>
          <p:cNvCxnSpPr>
            <a:stCxn id="769"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773" name="Google Shape;773;p77"/>
          <p:cNvCxnSpPr>
            <a:stCxn id="770"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774" name="Google Shape;774;p77"/>
          <p:cNvCxnSpPr>
            <a:stCxn id="771"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775" name="Google Shape;775;p77"/>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776" name="Google Shape;776;p77"/>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777" name="Google Shape;777;p77"/>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778" name="Google Shape;778;p77"/>
          <p:cNvCxnSpPr>
            <a:stCxn id="775"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779" name="Google Shape;779;p77"/>
          <p:cNvCxnSpPr>
            <a:stCxn id="776"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780" name="Google Shape;780;p77"/>
          <p:cNvCxnSpPr>
            <a:stCxn id="777"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781" name="Google Shape;781;p77"/>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782" name="Google Shape;782;p77"/>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783" name="Google Shape;783;p77"/>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784" name="Google Shape;784;p77"/>
          <p:cNvCxnSpPr>
            <a:stCxn id="781"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785" name="Google Shape;785;p77"/>
          <p:cNvCxnSpPr>
            <a:stCxn id="782"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786" name="Google Shape;786;p77"/>
          <p:cNvCxnSpPr>
            <a:stCxn id="783"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787" name="Google Shape;787;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8" name="Google Shape;788;p77"/>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794" name="Google Shape;794;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Microservice related to Sets:</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Boolean find(Set set, Object obj)</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void delete(Set set, Object obj)</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For each </a:t>
            </a:r>
            <a:r>
              <a:rPr b="1" lang="sv-SE"/>
              <a:t>function</a:t>
            </a:r>
            <a:r>
              <a:rPr lang="sv-SE"/>
              <a:t>, identify </a:t>
            </a:r>
            <a:r>
              <a:rPr b="1" lang="sv-SE"/>
              <a:t>choices</a:t>
            </a:r>
            <a:r>
              <a:rPr lang="sv-SE"/>
              <a:t>.</a:t>
            </a:r>
            <a:endParaRPr/>
          </a:p>
          <a:p>
            <a:pPr indent="-393700" lvl="0" marL="457200" rtl="0" algn="l">
              <a:spcBef>
                <a:spcPts val="1000"/>
              </a:spcBef>
              <a:spcAft>
                <a:spcPts val="0"/>
              </a:spcAft>
              <a:buSzPts val="2600"/>
              <a:buChar char="●"/>
            </a:pPr>
            <a:r>
              <a:rPr lang="sv-SE"/>
              <a:t>For each choice, identify </a:t>
            </a:r>
            <a:r>
              <a:rPr b="1" lang="sv-SE"/>
              <a:t>representative values</a:t>
            </a:r>
            <a:r>
              <a:rPr lang="sv-SE"/>
              <a:t>.</a:t>
            </a:r>
            <a:endParaRPr/>
          </a:p>
          <a:p>
            <a:pPr indent="-393700" lvl="0" marL="457200" rtl="0" algn="l">
              <a:spcBef>
                <a:spcPts val="1000"/>
              </a:spcBef>
              <a:spcAft>
                <a:spcPts val="0"/>
              </a:spcAft>
              <a:buSzPts val="2600"/>
              <a:buChar char="●"/>
            </a:pPr>
            <a:r>
              <a:rPr lang="sv-SE"/>
              <a:t>Create </a:t>
            </a:r>
            <a:r>
              <a:rPr b="1" lang="sv-SE"/>
              <a:t>test specifications</a:t>
            </a:r>
            <a:r>
              <a:rPr lang="sv-SE"/>
              <a:t> with expected outcomes. </a:t>
            </a:r>
            <a:endParaRPr/>
          </a:p>
        </p:txBody>
      </p:sp>
      <p:sp>
        <p:nvSpPr>
          <p:cNvPr id="795" name="Google Shape;795;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02" name="Google Shape;80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803" name="Google Shape;803;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What are our choices?</a:t>
            </a:r>
            <a:endParaRPr/>
          </a:p>
        </p:txBody>
      </p:sp>
      <p:sp>
        <p:nvSpPr>
          <p:cNvPr id="804" name="Google Shape;804;p79"/>
          <p:cNvSpPr/>
          <p:nvPr/>
        </p:nvSpPr>
        <p:spPr>
          <a:xfrm>
            <a:off x="6592925" y="1413300"/>
            <a:ext cx="2314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805" name="Google Shape;805;p79"/>
          <p:cNvSpPr/>
          <p:nvPr/>
        </p:nvSpPr>
        <p:spPr>
          <a:xfrm>
            <a:off x="5473801" y="2007700"/>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806" name="Google Shape;806;p79"/>
          <p:cNvSpPr txBox="1"/>
          <p:nvPr/>
        </p:nvSpPr>
        <p:spPr>
          <a:xfrm>
            <a:off x="1244250" y="2558600"/>
            <a:ext cx="504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807" name="Google Shape;807;p79"/>
          <p:cNvSpPr txBox="1"/>
          <p:nvPr/>
        </p:nvSpPr>
        <p:spPr>
          <a:xfrm>
            <a:off x="1358150" y="2544325"/>
            <a:ext cx="6598200" cy="17238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Char char="●"/>
            </a:pPr>
            <a:r>
              <a:rPr b="1" lang="sv-SE" sz="2000"/>
              <a:t>Parameter:</a:t>
            </a:r>
            <a:r>
              <a:rPr lang="sv-SE" sz="2000"/>
              <a:t> set</a:t>
            </a:r>
            <a:endParaRPr sz="2000"/>
          </a:p>
          <a:p>
            <a:pPr indent="-355600" lvl="1" marL="914400" rtl="0" algn="l">
              <a:spcBef>
                <a:spcPts val="0"/>
              </a:spcBef>
              <a:spcAft>
                <a:spcPts val="0"/>
              </a:spcAft>
              <a:buClr>
                <a:srgbClr val="0000FF"/>
              </a:buClr>
              <a:buSzPts val="2000"/>
              <a:buChar char="○"/>
            </a:pPr>
            <a:r>
              <a:rPr b="1" lang="sv-SE" sz="2000">
                <a:solidFill>
                  <a:srgbClr val="0000FF"/>
                </a:solidFill>
              </a:rPr>
              <a:t>Choice 1:</a:t>
            </a:r>
            <a:r>
              <a:rPr lang="sv-SE" sz="2000">
                <a:solidFill>
                  <a:srgbClr val="0000FF"/>
                </a:solidFill>
              </a:rPr>
              <a:t> Number of items in the set</a:t>
            </a:r>
            <a:endParaRPr sz="2000">
              <a:solidFill>
                <a:srgbClr val="0000FF"/>
              </a:solidFill>
            </a:endParaRPr>
          </a:p>
          <a:p>
            <a:pPr indent="-355600" lvl="0" marL="457200" rtl="0" algn="l">
              <a:spcBef>
                <a:spcPts val="0"/>
              </a:spcBef>
              <a:spcAft>
                <a:spcPts val="0"/>
              </a:spcAft>
              <a:buSzPts val="2000"/>
              <a:buChar char="●"/>
            </a:pPr>
            <a:r>
              <a:rPr b="1" lang="sv-SE" sz="2000"/>
              <a:t>Parameter:</a:t>
            </a:r>
            <a:r>
              <a:rPr lang="sv-SE" sz="2000"/>
              <a:t> obj</a:t>
            </a:r>
            <a:endParaRPr sz="2000"/>
          </a:p>
          <a:p>
            <a:pPr indent="-355600" lvl="1" marL="914400" rtl="0" algn="l">
              <a:spcBef>
                <a:spcPts val="0"/>
              </a:spcBef>
              <a:spcAft>
                <a:spcPts val="0"/>
              </a:spcAft>
              <a:buClr>
                <a:srgbClr val="0000FF"/>
              </a:buClr>
              <a:buSzPts val="2000"/>
              <a:buChar char="○"/>
            </a:pPr>
            <a:r>
              <a:rPr b="1" lang="sv-SE" sz="2000">
                <a:solidFill>
                  <a:srgbClr val="0000FF"/>
                </a:solidFill>
              </a:rPr>
              <a:t>Choice 2: </a:t>
            </a:r>
            <a:r>
              <a:rPr lang="sv-SE" sz="2000">
                <a:solidFill>
                  <a:srgbClr val="0000FF"/>
                </a:solidFill>
              </a:rPr>
              <a:t>Is obj already in the set?</a:t>
            </a:r>
            <a:endParaRPr sz="2000">
              <a:solidFill>
                <a:srgbClr val="0000FF"/>
              </a:solidFill>
            </a:endParaRPr>
          </a:p>
          <a:p>
            <a:pPr indent="-355600" lvl="1" marL="914400" rtl="0" algn="l">
              <a:spcBef>
                <a:spcPts val="0"/>
              </a:spcBef>
              <a:spcAft>
                <a:spcPts val="0"/>
              </a:spcAft>
              <a:buClr>
                <a:srgbClr val="0000FF"/>
              </a:buClr>
              <a:buSzPts val="2000"/>
              <a:buChar char="○"/>
            </a:pPr>
            <a:r>
              <a:rPr b="1" lang="sv-SE" sz="2000">
                <a:solidFill>
                  <a:srgbClr val="0000FF"/>
                </a:solidFill>
              </a:rPr>
              <a:t>Choice 3:</a:t>
            </a:r>
            <a:r>
              <a:rPr lang="sv-SE" sz="2000">
                <a:solidFill>
                  <a:srgbClr val="0000FF"/>
                </a:solidFill>
              </a:rPr>
              <a:t> Type of obj (e.g., valid, invalid, null)</a:t>
            </a:r>
            <a:endParaRPr sz="2000">
              <a:solidFill>
                <a:srgbClr val="0000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7"/>
                                        </p:tgtEl>
                                        <p:attrNameLst>
                                          <p:attrName>style.visibility</p:attrName>
                                        </p:attrNameLst>
                                      </p:cBhvr>
                                      <p:to>
                                        <p:strVal val="visible"/>
                                      </p:to>
                                    </p:set>
                                    <p:animEffect filter="fade" transition="in">
                                      <p:cBhvr>
                                        <p:cTn dur="1"/>
                                        <p:tgtEl>
                                          <p:spTgt spid="8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14" name="Google Shape;814;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815" name="Google Shape;815;p80"/>
          <p:cNvSpPr txBox="1"/>
          <p:nvPr>
            <p:ph idx="1" type="body"/>
          </p:nvPr>
        </p:nvSpPr>
        <p:spPr>
          <a:xfrm>
            <a:off x="468900" y="1282400"/>
            <a:ext cx="64620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0" lvl="0" marL="0" rtl="0" algn="l">
              <a:spcBef>
                <a:spcPts val="1000"/>
              </a:spcBef>
              <a:spcAft>
                <a:spcPts val="0"/>
              </a:spcAft>
              <a:buNone/>
            </a:pPr>
            <a:r>
              <a:t/>
            </a:r>
            <a:endParaRPr b="1" sz="1800"/>
          </a:p>
          <a:p>
            <a:pPr indent="0" lvl="0" marL="0" rtl="0" algn="l">
              <a:spcBef>
                <a:spcPts val="1000"/>
              </a:spcBef>
              <a:spcAft>
                <a:spcPts val="0"/>
              </a:spcAft>
              <a:buNone/>
            </a:pPr>
            <a:r>
              <a:rPr b="1" lang="sv-SE" sz="1400"/>
              <a:t>Parameter: set</a:t>
            </a:r>
            <a:endParaRPr b="1" sz="1400"/>
          </a:p>
          <a:p>
            <a:pPr indent="-317500" lvl="0" marL="457200" rtl="0" algn="l">
              <a:spcBef>
                <a:spcPts val="1000"/>
              </a:spcBef>
              <a:spcAft>
                <a:spcPts val="0"/>
              </a:spcAft>
              <a:buClr>
                <a:srgbClr val="0000FF"/>
              </a:buClr>
              <a:buSzPts val="1400"/>
              <a:buChar char="•"/>
            </a:pPr>
            <a:r>
              <a:rPr b="1" lang="sv-SE" sz="1400">
                <a:solidFill>
                  <a:srgbClr val="0000FF"/>
                </a:solidFill>
              </a:rPr>
              <a:t>Choice:</a:t>
            </a:r>
            <a:r>
              <a:rPr lang="sv-SE" sz="1400">
                <a:solidFill>
                  <a:srgbClr val="0000FF"/>
                </a:solidFill>
              </a:rPr>
              <a:t> Number of items in the set</a:t>
            </a:r>
            <a:endParaRPr sz="1400">
              <a:solidFill>
                <a:srgbClr val="0000FF"/>
              </a:solidFill>
            </a:endParaRPr>
          </a:p>
          <a:p>
            <a:pPr indent="-317500" lvl="1" marL="914400" rtl="0" algn="l">
              <a:spcBef>
                <a:spcPts val="500"/>
              </a:spcBef>
              <a:spcAft>
                <a:spcPts val="0"/>
              </a:spcAft>
              <a:buSzPts val="1400"/>
              <a:buChar char="•"/>
            </a:pPr>
            <a:r>
              <a:rPr b="1" lang="sv-SE" sz="1400"/>
              <a:t>Representative Values:</a:t>
            </a:r>
            <a:endParaRPr b="1" sz="1400"/>
          </a:p>
          <a:p>
            <a:pPr indent="-317500" lvl="2" marL="1371600" rtl="0" algn="l">
              <a:spcBef>
                <a:spcPts val="500"/>
              </a:spcBef>
              <a:spcAft>
                <a:spcPts val="0"/>
              </a:spcAft>
              <a:buSzPts val="1400"/>
              <a:buChar char="•"/>
            </a:pPr>
            <a:r>
              <a:rPr lang="sv-SE" sz="1400"/>
              <a:t>Empty Set</a:t>
            </a:r>
            <a:endParaRPr sz="1400"/>
          </a:p>
          <a:p>
            <a:pPr indent="-317500" lvl="2" marL="1371600" rtl="0" algn="l">
              <a:spcBef>
                <a:spcPts val="500"/>
              </a:spcBef>
              <a:spcAft>
                <a:spcPts val="0"/>
              </a:spcAft>
              <a:buSzPts val="1400"/>
              <a:buChar char="•"/>
            </a:pPr>
            <a:r>
              <a:rPr lang="sv-SE" sz="1400"/>
              <a:t>Set with 1 item</a:t>
            </a:r>
            <a:endParaRPr sz="1400"/>
          </a:p>
          <a:p>
            <a:pPr indent="-317500" lvl="2" marL="1371600" rtl="0" algn="l">
              <a:spcBef>
                <a:spcPts val="500"/>
              </a:spcBef>
              <a:spcAft>
                <a:spcPts val="0"/>
              </a:spcAft>
              <a:buSzPts val="1400"/>
              <a:buChar char="•"/>
            </a:pPr>
            <a:r>
              <a:rPr lang="sv-SE" sz="1400"/>
              <a:t>Set with 10 items</a:t>
            </a:r>
            <a:endParaRPr sz="1400"/>
          </a:p>
          <a:p>
            <a:pPr indent="-317500" lvl="2" marL="1371600" rtl="0" algn="l">
              <a:spcBef>
                <a:spcPts val="500"/>
              </a:spcBef>
              <a:spcAft>
                <a:spcPts val="0"/>
              </a:spcAft>
              <a:buSzPts val="1400"/>
              <a:buChar char="•"/>
            </a:pPr>
            <a:r>
              <a:rPr lang="sv-SE" sz="1400"/>
              <a:t>Set with 10000 items</a:t>
            </a:r>
            <a:endParaRPr sz="1400"/>
          </a:p>
        </p:txBody>
      </p:sp>
      <p:sp>
        <p:nvSpPr>
          <p:cNvPr id="816" name="Google Shape;816;p80"/>
          <p:cNvSpPr/>
          <p:nvPr/>
        </p:nvSpPr>
        <p:spPr>
          <a:xfrm>
            <a:off x="6697250" y="1367000"/>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817" name="Google Shape;817;p80"/>
          <p:cNvSpPr txBox="1"/>
          <p:nvPr/>
        </p:nvSpPr>
        <p:spPr>
          <a:xfrm>
            <a:off x="4740450" y="1920027"/>
            <a:ext cx="4021800" cy="30672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b="1" lang="sv-SE">
                <a:solidFill>
                  <a:schemeClr val="dk1"/>
                </a:solidFill>
              </a:rPr>
              <a:t>Parameter: obj</a:t>
            </a:r>
            <a:endParaRPr b="1">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a:t>
            </a:r>
            <a:r>
              <a:rPr lang="sv-SE">
                <a:solidFill>
                  <a:srgbClr val="0000FF"/>
                </a:solidFill>
              </a:rPr>
              <a:t> Is obj already in the set?</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obj already in set</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obj not in set</a:t>
            </a:r>
            <a:endParaRPr>
              <a:solidFill>
                <a:schemeClr val="dk1"/>
              </a:solidFill>
            </a:endParaRPr>
          </a:p>
          <a:p>
            <a:pPr indent="-317500" lvl="0" marL="457200" rtl="0" algn="l">
              <a:lnSpc>
                <a:spcPct val="90000"/>
              </a:lnSpc>
              <a:spcBef>
                <a:spcPts val="1000"/>
              </a:spcBef>
              <a:spcAft>
                <a:spcPts val="0"/>
              </a:spcAft>
              <a:buClr>
                <a:srgbClr val="0000FF"/>
              </a:buClr>
              <a:buSzPts val="1400"/>
              <a:buChar char="•"/>
            </a:pPr>
            <a:r>
              <a:rPr b="1" lang="sv-SE">
                <a:solidFill>
                  <a:srgbClr val="0000FF"/>
                </a:solidFill>
              </a:rPr>
              <a:t>Choice: </a:t>
            </a:r>
            <a:r>
              <a:rPr lang="sv-SE">
                <a:solidFill>
                  <a:srgbClr val="0000FF"/>
                </a:solidFill>
              </a:rPr>
              <a:t>Type of obj</a:t>
            </a:r>
            <a:endParaRPr>
              <a:solidFill>
                <a:srgbClr val="0000FF"/>
              </a:solidFill>
            </a:endParaRPr>
          </a:p>
          <a:p>
            <a:pPr indent="-317500" lvl="1" marL="914400" rtl="0" algn="l">
              <a:lnSpc>
                <a:spcPct val="90000"/>
              </a:lnSpc>
              <a:spcBef>
                <a:spcPts val="1000"/>
              </a:spcBef>
              <a:spcAft>
                <a:spcPts val="0"/>
              </a:spcAft>
              <a:buClr>
                <a:schemeClr val="dk1"/>
              </a:buClr>
              <a:buSzPts val="1400"/>
              <a:buChar char="•"/>
            </a:pPr>
            <a:r>
              <a:rPr b="1" lang="sv-SE">
                <a:solidFill>
                  <a:schemeClr val="dk1"/>
                </a:solidFill>
              </a:rPr>
              <a:t>Representative Values:</a:t>
            </a:r>
            <a:endParaRPr b="1">
              <a:solidFill>
                <a:schemeClr val="dk1"/>
              </a:solidFill>
            </a:endParaRPr>
          </a:p>
          <a:p>
            <a:pPr indent="-317500" lvl="2" marL="1371600" rtl="0" algn="l">
              <a:lnSpc>
                <a:spcPct val="90000"/>
              </a:lnSpc>
              <a:spcBef>
                <a:spcPts val="1000"/>
              </a:spcBef>
              <a:spcAft>
                <a:spcPts val="0"/>
              </a:spcAft>
              <a:buClr>
                <a:schemeClr val="dk1"/>
              </a:buClr>
              <a:buSzPts val="1400"/>
              <a:buChar char="•"/>
            </a:pPr>
            <a:r>
              <a:rPr lang="sv-SE">
                <a:solidFill>
                  <a:schemeClr val="dk1"/>
                </a:solidFill>
              </a:rPr>
              <a:t>Valid obj</a:t>
            </a:r>
            <a:endParaRPr>
              <a:solidFill>
                <a:schemeClr val="dk1"/>
              </a:solidFill>
            </a:endParaRPr>
          </a:p>
          <a:p>
            <a:pPr indent="-342900" lvl="2" marL="1371600" rtl="0" algn="l">
              <a:lnSpc>
                <a:spcPct val="90000"/>
              </a:lnSpc>
              <a:spcBef>
                <a:spcPts val="1000"/>
              </a:spcBef>
              <a:spcAft>
                <a:spcPts val="0"/>
              </a:spcAft>
              <a:buClr>
                <a:schemeClr val="dk1"/>
              </a:buClr>
              <a:buSzPts val="1800"/>
              <a:buChar char="•"/>
            </a:pPr>
            <a:r>
              <a:rPr lang="sv-SE">
                <a:solidFill>
                  <a:schemeClr val="dk1"/>
                </a:solidFill>
              </a:rPr>
              <a:t>Null obj</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97" name="Google Shape;197;p27"/>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t>systems</a:t>
            </a:r>
            <a:r>
              <a:rPr lang="sv-SE"/>
              <a:t> through</a:t>
            </a:r>
            <a:r>
              <a:rPr b="1" lang="sv-SE"/>
              <a:t> 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98" name="Google Shape;19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9" name="Google Shape;199;p27"/>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7"/>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01" name="Google Shape;201;p27"/>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202" name="Google Shape;202;p27"/>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203" name="Google Shape;203;p27"/>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7"/>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05" name="Google Shape;205;p27"/>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7"/>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207" name="Google Shape;207;p27"/>
          <p:cNvCxnSpPr>
            <a:endCxn id="206"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208" name="Google Shape;208;p27"/>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7"/>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7"/>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1" name="Google Shape;211;p27"/>
          <p:cNvCxnSpPr>
            <a:stCxn id="208" idx="0"/>
            <a:endCxn id="210"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12" name="Google Shape;212;p27"/>
          <p:cNvCxnSpPr>
            <a:stCxn id="209"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213" name="Google Shape;213;p27"/>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7"/>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 name="Google Shape;216;p27"/>
          <p:cNvCxnSpPr>
            <a:stCxn id="213" idx="0"/>
            <a:endCxn id="215"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17" name="Google Shape;217;p27"/>
          <p:cNvCxnSpPr>
            <a:stCxn id="214"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par>
                                <p:cTn fill="hold" nodeType="with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24" name="Google Shape;824;p81"/>
          <p:cNvSpPr txBox="1"/>
          <p:nvPr>
            <p:ph type="title"/>
          </p:nvPr>
        </p:nvSpPr>
        <p:spPr>
          <a:xfrm>
            <a:off x="468900" y="543275"/>
            <a:ext cx="8217900" cy="739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a:t>
            </a:r>
            <a:r>
              <a:rPr lang="sv-SE">
                <a:latin typeface="Consolas"/>
                <a:ea typeface="Consolas"/>
                <a:cs typeface="Consolas"/>
                <a:sym typeface="Consolas"/>
              </a:rPr>
              <a:t>Set</a:t>
            </a:r>
            <a:r>
              <a:rPr lang="sv-SE"/>
              <a:t> Microservice</a:t>
            </a:r>
            <a:endParaRPr/>
          </a:p>
        </p:txBody>
      </p:sp>
      <p:sp>
        <p:nvSpPr>
          <p:cNvPr id="825" name="Google Shape;825;p81"/>
          <p:cNvSpPr txBox="1"/>
          <p:nvPr>
            <p:ph idx="1" type="body"/>
          </p:nvPr>
        </p:nvSpPr>
        <p:spPr>
          <a:xfrm>
            <a:off x="4170875" y="1139100"/>
            <a:ext cx="4515900" cy="787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latin typeface="Consolas"/>
                <a:ea typeface="Consolas"/>
                <a:cs typeface="Consolas"/>
                <a:sym typeface="Consolas"/>
              </a:rPr>
              <a:t>void insert(Set set, Object obj)</a:t>
            </a:r>
            <a:endParaRPr>
              <a:latin typeface="Consolas"/>
              <a:ea typeface="Consolas"/>
              <a:cs typeface="Consolas"/>
              <a:sym typeface="Consolas"/>
            </a:endParaRPr>
          </a:p>
          <a:p>
            <a:pPr indent="-374650" lvl="0" marL="457200" rtl="0" algn="l">
              <a:spcBef>
                <a:spcPts val="1000"/>
              </a:spcBef>
              <a:spcAft>
                <a:spcPts val="0"/>
              </a:spcAft>
              <a:buSzPts val="2300"/>
              <a:buChar char="•"/>
            </a:pPr>
            <a:r>
              <a:rPr lang="sv-SE" sz="2300"/>
              <a:t>(4 * 2 * 2) = 16 specifications</a:t>
            </a:r>
            <a:endParaRPr sz="2300"/>
          </a:p>
          <a:p>
            <a:pPr indent="-349250" lvl="1" marL="914400" rtl="0" algn="l">
              <a:spcBef>
                <a:spcPts val="0"/>
              </a:spcBef>
              <a:spcAft>
                <a:spcPts val="0"/>
              </a:spcAft>
              <a:buSzPts val="1900"/>
              <a:buChar char="•"/>
            </a:pPr>
            <a:r>
              <a:rPr lang="sv-SE" sz="1900"/>
              <a:t>Some are invalid (null in set). Can remove/ignore those.</a:t>
            </a:r>
            <a:endParaRPr sz="1900"/>
          </a:p>
          <a:p>
            <a:pPr indent="-349250" lvl="0" marL="457200" rtl="0" algn="l">
              <a:spcBef>
                <a:spcPts val="0"/>
              </a:spcBef>
              <a:spcAft>
                <a:spcPts val="0"/>
              </a:spcAft>
              <a:buSzPts val="1900"/>
              <a:buChar char="•"/>
            </a:pPr>
            <a:r>
              <a:rPr lang="sv-SE" sz="1900"/>
              <a:t>Each can become 1+ test cases.</a:t>
            </a:r>
            <a:br>
              <a:rPr lang="sv-SE" sz="1900"/>
            </a:br>
            <a:br>
              <a:rPr lang="sv-SE" sz="1900"/>
            </a:br>
            <a:br>
              <a:rPr lang="sv-SE" sz="1900"/>
            </a:br>
            <a:endParaRPr sz="1900"/>
          </a:p>
          <a:p>
            <a:pPr indent="-349250" lvl="0" marL="457200" rtl="0" algn="l">
              <a:spcBef>
                <a:spcPts val="0"/>
              </a:spcBef>
              <a:spcAft>
                <a:spcPts val="0"/>
              </a:spcAft>
              <a:buSzPts val="1900"/>
              <a:buChar char="•"/>
            </a:pPr>
            <a:r>
              <a:rPr lang="sv-SE" sz="1900"/>
              <a:t>(1 item, Yes, Valid) becomes:</a:t>
            </a:r>
            <a:endParaRPr sz="1900"/>
          </a:p>
          <a:p>
            <a:pPr indent="-349250" lvl="0" marL="457200" rtl="0" algn="l">
              <a:spcBef>
                <a:spcPts val="0"/>
              </a:spcBef>
              <a:spcAft>
                <a:spcPts val="0"/>
              </a:spcAft>
              <a:buSzPts val="1900"/>
              <a:buFont typeface="Consolas"/>
              <a:buChar char="•"/>
            </a:pPr>
            <a:r>
              <a:rPr b="1" lang="sv-SE" sz="1900">
                <a:latin typeface="Consolas"/>
                <a:ea typeface="Consolas"/>
                <a:cs typeface="Consolas"/>
                <a:sym typeface="Consolas"/>
              </a:rPr>
              <a:t>insert({“Bob”}, “Bob”);</a:t>
            </a:r>
            <a:endParaRPr b="1" sz="1900">
              <a:latin typeface="Consolas"/>
              <a:ea typeface="Consolas"/>
              <a:cs typeface="Consolas"/>
              <a:sym typeface="Consolas"/>
            </a:endParaRPr>
          </a:p>
          <a:p>
            <a:pPr indent="0" lvl="0" marL="0" rtl="0" algn="l">
              <a:spcBef>
                <a:spcPts val="1000"/>
              </a:spcBef>
              <a:spcAft>
                <a:spcPts val="0"/>
              </a:spcAft>
              <a:buNone/>
            </a:pPr>
            <a:r>
              <a:t/>
            </a:r>
            <a:endParaRPr/>
          </a:p>
        </p:txBody>
      </p:sp>
      <p:sp>
        <p:nvSpPr>
          <p:cNvPr id="826" name="Google Shape;826;p81"/>
          <p:cNvSpPr/>
          <p:nvPr/>
        </p:nvSpPr>
        <p:spPr>
          <a:xfrm>
            <a:off x="468900" y="1139100"/>
            <a:ext cx="3277200" cy="2079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827" name="Google Shape;827;p81"/>
          <p:cNvSpPr/>
          <p:nvPr/>
        </p:nvSpPr>
        <p:spPr>
          <a:xfrm>
            <a:off x="4170879" y="3412241"/>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graphicFrame>
        <p:nvGraphicFramePr>
          <p:cNvPr id="828" name="Google Shape;828;p81"/>
          <p:cNvGraphicFramePr/>
          <p:nvPr/>
        </p:nvGraphicFramePr>
        <p:xfrm>
          <a:off x="135150" y="1385550"/>
          <a:ext cx="3000000" cy="3000000"/>
        </p:xfrm>
        <a:graphic>
          <a:graphicData uri="http://schemas.openxmlformats.org/drawingml/2006/table">
            <a:tbl>
              <a:tblPr>
                <a:noFill/>
                <a:tableStyleId>{F34A270D-00AD-4465-9B85-79F8FBD3D675}</a:tableStyleId>
              </a:tblPr>
              <a:tblGrid>
                <a:gridCol w="599350"/>
                <a:gridCol w="642125"/>
                <a:gridCol w="666200"/>
                <a:gridCol w="1936200"/>
              </a:tblGrid>
              <a:tr h="268200">
                <a:tc>
                  <a:txBody>
                    <a:bodyPr/>
                    <a:lstStyle/>
                    <a:p>
                      <a:pPr indent="0" lvl="0" marL="0" rtl="0" algn="l">
                        <a:spcBef>
                          <a:spcPts val="0"/>
                        </a:spcBef>
                        <a:spcAft>
                          <a:spcPts val="0"/>
                        </a:spcAft>
                        <a:buNone/>
                      </a:pPr>
                      <a:r>
                        <a:rPr b="1" lang="sv-SE" sz="700"/>
                        <a:t>Set Size</a:t>
                      </a:r>
                      <a:endParaRPr b="1" sz="700"/>
                    </a:p>
                  </a:txBody>
                  <a:tcPr marT="91425" marB="91425" marR="91425" marL="91425"/>
                </a:tc>
                <a:tc>
                  <a:txBody>
                    <a:bodyPr/>
                    <a:lstStyle/>
                    <a:p>
                      <a:pPr indent="0" lvl="0" marL="0" rtl="0" algn="l">
                        <a:spcBef>
                          <a:spcPts val="0"/>
                        </a:spcBef>
                        <a:spcAft>
                          <a:spcPts val="0"/>
                        </a:spcAft>
                        <a:buNone/>
                      </a:pPr>
                      <a:r>
                        <a:rPr b="1" lang="sv-SE" sz="700"/>
                        <a:t>Obj in Set</a:t>
                      </a:r>
                      <a:endParaRPr b="1" sz="700"/>
                    </a:p>
                  </a:txBody>
                  <a:tcPr marT="91425" marB="91425" marR="91425" marL="91425"/>
                </a:tc>
                <a:tc>
                  <a:txBody>
                    <a:bodyPr/>
                    <a:lstStyle/>
                    <a:p>
                      <a:pPr indent="0" lvl="0" marL="0" rtl="0" algn="l">
                        <a:spcBef>
                          <a:spcPts val="0"/>
                        </a:spcBef>
                        <a:spcAft>
                          <a:spcPts val="0"/>
                        </a:spcAft>
                        <a:buNone/>
                      </a:pPr>
                      <a:r>
                        <a:rPr b="1" lang="sv-SE" sz="700"/>
                        <a:t>Obj Status</a:t>
                      </a:r>
                      <a:endParaRPr b="1" sz="700"/>
                    </a:p>
                  </a:txBody>
                  <a:tcPr marT="91425" marB="91425" marR="91425" marL="91425"/>
                </a:tc>
                <a:tc>
                  <a:txBody>
                    <a:bodyPr/>
                    <a:lstStyle/>
                    <a:p>
                      <a:pPr indent="0" lvl="0" marL="0" rtl="0" algn="l">
                        <a:spcBef>
                          <a:spcPts val="0"/>
                        </a:spcBef>
                        <a:spcAft>
                          <a:spcPts val="0"/>
                        </a:spcAft>
                        <a:buNone/>
                      </a:pPr>
                      <a:r>
                        <a:rPr b="1" lang="sv-SE" sz="700">
                          <a:solidFill>
                            <a:srgbClr val="FF0000"/>
                          </a:solidFill>
                        </a:rPr>
                        <a:t>Outcome</a:t>
                      </a:r>
                      <a:endParaRPr b="1" sz="700">
                        <a:solidFill>
                          <a:srgbClr val="FF0000"/>
                        </a:solidFill>
                      </a:endParaRPr>
                    </a:p>
                  </a:txBody>
                  <a:tcPr marT="91425" marB="91425" marR="91425" marL="91425"/>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Empty</a:t>
                      </a:r>
                      <a:endParaRPr sz="700"/>
                    </a:p>
                  </a:txBody>
                  <a:tcPr marT="91425" marB="91425" marR="91425" marL="91425"/>
                </a:tc>
                <a:tc>
                  <a:txBody>
                    <a:bodyPr/>
                    <a:lstStyle/>
                    <a:p>
                      <a:pPr indent="0" lvl="0" marL="0" rtl="0" algn="l">
                        <a:spcBef>
                          <a:spcPts val="0"/>
                        </a:spcBef>
                        <a:spcAft>
                          <a:spcPts val="0"/>
                        </a:spcAft>
                        <a:buNone/>
                      </a:pPr>
                      <a:r>
                        <a:rPr lang="sv-SE" sz="700"/>
                        <a:t>No</a:t>
                      </a:r>
                      <a:endParaRPr sz="700"/>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tcPr>
                </a:tc>
              </a:tr>
              <a:tr h="268200">
                <a:tc>
                  <a:txBody>
                    <a:bodyPr/>
                    <a:lstStyle/>
                    <a:p>
                      <a:pPr indent="0" lvl="0" marL="0" rtl="0" algn="l">
                        <a:spcBef>
                          <a:spcPts val="0"/>
                        </a:spcBef>
                        <a:spcAft>
                          <a:spcPts val="0"/>
                        </a:spcAft>
                        <a:buNone/>
                      </a:pPr>
                      <a:r>
                        <a:rPr lang="sv-SE" sz="700"/>
                        <a:t>1 item</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 items</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Yes</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68200">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Valid</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Obj added to Set(may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4475">
                <a:tc>
                  <a:txBody>
                    <a:bodyPr/>
                    <a:lstStyle/>
                    <a:p>
                      <a:pPr indent="0" lvl="0" marL="0" rtl="0" algn="l">
                        <a:spcBef>
                          <a:spcPts val="0"/>
                        </a:spcBef>
                        <a:spcAft>
                          <a:spcPts val="0"/>
                        </a:spcAft>
                        <a:buNone/>
                      </a:pPr>
                      <a:r>
                        <a:rPr lang="sv-SE" sz="700"/>
                        <a:t>10000</a:t>
                      </a:r>
                      <a:endParaRPr sz="7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sv-SE" sz="700"/>
                        <a:t>No</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t>Null</a:t>
                      </a:r>
                      <a:endParaRPr sz="7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sv-SE" sz="700">
                          <a:solidFill>
                            <a:srgbClr val="FF0000"/>
                          </a:solidFill>
                        </a:rPr>
                        <a:t>Error or no Change (may be slowdown)</a:t>
                      </a:r>
                      <a:endParaRPr sz="7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System-Level Testing</a:t>
            </a:r>
            <a:endParaRPr/>
          </a:p>
        </p:txBody>
      </p:sp>
      <p:sp>
        <p:nvSpPr>
          <p:cNvPr id="834" name="Google Shape;834;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Microservice related to Sets</a:t>
            </a:r>
            <a:r>
              <a:rPr lang="sv-SE"/>
              <a:t>:</a:t>
            </a:r>
            <a:endParaRPr/>
          </a:p>
          <a:p>
            <a:pPr indent="-368300" lvl="1" marL="914400" rtl="0" algn="l">
              <a:spcBef>
                <a:spcPts val="500"/>
              </a:spcBef>
              <a:spcAft>
                <a:spcPts val="0"/>
              </a:spcAft>
              <a:buSzPts val="2200"/>
              <a:buChar char="○"/>
            </a:pPr>
            <a:r>
              <a:rPr lang="sv-SE"/>
              <a:t>void insert(Set set, Object obj)</a:t>
            </a:r>
            <a:endParaRPr/>
          </a:p>
          <a:p>
            <a:pPr indent="-368300" lvl="1" marL="914400" rtl="0" algn="l">
              <a:spcBef>
                <a:spcPts val="500"/>
              </a:spcBef>
              <a:spcAft>
                <a:spcPts val="0"/>
              </a:spcAft>
              <a:buSzPts val="2200"/>
              <a:buChar char="○"/>
            </a:pPr>
            <a:r>
              <a:rPr lang="sv-SE"/>
              <a:t>Boolean find(Set set, Object obj)</a:t>
            </a:r>
            <a:endParaRPr/>
          </a:p>
          <a:p>
            <a:pPr indent="-368300" lvl="1" marL="914400" rtl="0" algn="l">
              <a:spcBef>
                <a:spcPts val="500"/>
              </a:spcBef>
              <a:spcAft>
                <a:spcPts val="0"/>
              </a:spcAft>
              <a:buSzPts val="2200"/>
              <a:buChar char="○"/>
            </a:pPr>
            <a:r>
              <a:rPr lang="sv-SE"/>
              <a:t>void delete(Set set, Object obj)</a:t>
            </a:r>
            <a:endParaRPr/>
          </a:p>
          <a:p>
            <a:pPr indent="-393700" lvl="0" marL="457200" rtl="0" algn="l">
              <a:spcBef>
                <a:spcPts val="1000"/>
              </a:spcBef>
              <a:spcAft>
                <a:spcPts val="0"/>
              </a:spcAft>
              <a:buSzPts val="2600"/>
              <a:buChar char="●"/>
            </a:pPr>
            <a:r>
              <a:rPr lang="sv-SE"/>
              <a:t>For each microservice, identify choices.</a:t>
            </a:r>
            <a:endParaRPr/>
          </a:p>
          <a:p>
            <a:pPr indent="-393700" lvl="0" marL="457200" rtl="0" algn="l">
              <a:spcBef>
                <a:spcPts val="1000"/>
              </a:spcBef>
              <a:spcAft>
                <a:spcPts val="0"/>
              </a:spcAft>
              <a:buSzPts val="2600"/>
              <a:buChar char="●"/>
            </a:pPr>
            <a:r>
              <a:rPr lang="sv-SE"/>
              <a:t>For each choice, identify the representative values.</a:t>
            </a:r>
            <a:endParaRPr/>
          </a:p>
          <a:p>
            <a:pPr indent="-393700" lvl="0" marL="457200" rtl="0" algn="l">
              <a:spcBef>
                <a:spcPts val="1000"/>
              </a:spcBef>
              <a:spcAft>
                <a:spcPts val="0"/>
              </a:spcAft>
              <a:buSzPts val="2600"/>
              <a:buChar char="●"/>
            </a:pPr>
            <a:r>
              <a:rPr lang="sv-SE"/>
              <a:t>Create four abstract test specifications with expected outcomes. </a:t>
            </a:r>
            <a:endParaRPr/>
          </a:p>
        </p:txBody>
      </p:sp>
      <p:sp>
        <p:nvSpPr>
          <p:cNvPr id="835" name="Google Shape;835;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Solution - Test Specifications</a:t>
            </a:r>
            <a:endParaRPr/>
          </a:p>
        </p:txBody>
      </p:sp>
      <p:graphicFrame>
        <p:nvGraphicFramePr>
          <p:cNvPr id="841" name="Google Shape;841;p83"/>
          <p:cNvGraphicFramePr/>
          <p:nvPr/>
        </p:nvGraphicFramePr>
        <p:xfrm>
          <a:off x="284525" y="1305938"/>
          <a:ext cx="3000000" cy="3000000"/>
        </p:xfrm>
        <a:graphic>
          <a:graphicData uri="http://schemas.openxmlformats.org/drawingml/2006/table">
            <a:tbl>
              <a:tblPr>
                <a:noFill/>
                <a:tableStyleId>{C8CC66B6-4AE3-44F4-BB47-AE8604D3E0BB}</a:tableStyleId>
              </a:tblPr>
              <a:tblGrid>
                <a:gridCol w="776375"/>
                <a:gridCol w="2081950"/>
                <a:gridCol w="1429150"/>
              </a:tblGrid>
              <a:tr h="272650">
                <a:tc>
                  <a:txBody>
                    <a:bodyPr/>
                    <a:lstStyle/>
                    <a:p>
                      <a:pPr indent="0" lvl="0" marL="0" rtl="0" algn="l">
                        <a:spcBef>
                          <a:spcPts val="0"/>
                        </a:spcBef>
                        <a:spcAft>
                          <a:spcPts val="0"/>
                        </a:spcAft>
                        <a:buNone/>
                      </a:pPr>
                      <a:r>
                        <a:rPr b="1" i="1" lang="sv-SE" sz="1100">
                          <a:solidFill>
                            <a:schemeClr val="dk1"/>
                          </a:solidFill>
                        </a:rPr>
                        <a:t>Insert</a:t>
                      </a:r>
                      <a:endParaRPr b="1"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a:t>
                      </a:r>
                      <a:r>
                        <a:rPr i="1" lang="sv-SE" sz="1100">
                          <a:solidFill>
                            <a:schemeClr val="dk1"/>
                          </a:solidFill>
                        </a:rPr>
                        <a:t>ne element / </a:t>
                      </a:r>
                      <a:r>
                        <a:rPr i="1" lang="sv-SE" sz="1100">
                          <a:solidFill>
                            <a:schemeClr val="dk1"/>
                          </a:solidFill>
                        </a:rPr>
                        <a:t>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M</a:t>
                      </a:r>
                      <a:r>
                        <a:rPr i="1" lang="sv-SE" sz="1100">
                          <a:solidFill>
                            <a:schemeClr val="dk1"/>
                          </a:solidFill>
                        </a:rPr>
                        <a:t>ultiple elements / </a:t>
                      </a:r>
                      <a:r>
                        <a:rPr i="1" lang="sv-SE" sz="1100">
                          <a:solidFill>
                            <a:schemeClr val="dk1"/>
                          </a:solidFill>
                        </a:rPr>
                        <a:t>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a:t>
                      </a:r>
                      <a:r>
                        <a:rPr i="1" lang="sv-SE" sz="1100">
                          <a:solidFill>
                            <a:schemeClr val="dk1"/>
                          </a:solidFill>
                        </a:rPr>
                        <a:t> / </a:t>
                      </a:r>
                      <a:r>
                        <a:rPr i="1" lang="sv-SE" sz="1100">
                          <a:solidFill>
                            <a:schemeClr val="dk1"/>
                          </a:solidFill>
                        </a:rPr>
                        <a:t>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in container</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a:t>
                      </a:r>
                      <a:r>
                        <a:rPr i="1" lang="sv-SE" sz="1100">
                          <a:solidFill>
                            <a:schemeClr val="dk1"/>
                          </a:solidFill>
                        </a:rPr>
                        <a:t>/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 or no change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a:t>
                      </a:r>
                      <a:r>
                        <a:rPr i="1" lang="sv-SE" sz="1100">
                          <a:solidFill>
                            <a:schemeClr val="dk1"/>
                          </a:solidFill>
                        </a:rPr>
                        <a:t>/ Null Object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rPr b="1" i="1" lang="sv-SE" sz="1100">
                          <a:solidFill>
                            <a:schemeClr val="dk1"/>
                          </a:solidFill>
                        </a:rPr>
                        <a:t>Exists</a:t>
                      </a:r>
                      <a:endParaRPr b="1"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One element</a:t>
                      </a:r>
                      <a:r>
                        <a:rPr i="1" lang="sv-SE" sz="1100">
                          <a:solidFill>
                            <a:schemeClr val="dk1"/>
                          </a:solidFill>
                        </a:rPr>
                        <a:t> /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True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False</a:t>
                      </a:r>
                      <a:endParaRPr i="1" sz="1100">
                        <a:solidFill>
                          <a:schemeClr val="dk1"/>
                        </a:solidFill>
                      </a:endParaRPr>
                    </a:p>
                  </a:txBody>
                  <a:tcPr marT="47625" marB="47625" marR="63500" marL="63500"/>
                </a:tc>
              </a:tr>
              <a:tr h="39132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 + </a:t>
                      </a:r>
                      <a:r>
                        <a:rPr i="1" lang="sv-SE" sz="1100">
                          <a:solidFill>
                            <a:schemeClr val="dk1"/>
                          </a:solidFill>
                        </a:rPr>
                        <a:t>/ </a:t>
                      </a:r>
                      <a:r>
                        <a:rPr i="1" lang="sv-SE" sz="1100">
                          <a:solidFill>
                            <a:schemeClr val="dk1"/>
                          </a:solidFill>
                        </a:rPr>
                        <a:t>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True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 +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False</a:t>
                      </a:r>
                      <a:endParaRPr i="1" sz="1100">
                        <a:solidFill>
                          <a:schemeClr val="dk1"/>
                        </a:solidFill>
                      </a:endParaRPr>
                    </a:p>
                  </a:txBody>
                  <a:tcPr marT="47625" marB="47625" marR="63500" marL="63500"/>
                </a:tc>
              </a:tr>
              <a:tr h="272650">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 Null Object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a:t>
                      </a:r>
                      <a:endParaRPr i="1" sz="1100">
                        <a:solidFill>
                          <a:schemeClr val="dk1"/>
                        </a:solidFill>
                      </a:endParaRPr>
                    </a:p>
                  </a:txBody>
                  <a:tcPr marT="47625" marB="47625" marR="63500" marL="63500"/>
                </a:tc>
              </a:tr>
            </a:tbl>
          </a:graphicData>
        </a:graphic>
      </p:graphicFrame>
      <p:graphicFrame>
        <p:nvGraphicFramePr>
          <p:cNvPr id="842" name="Google Shape;842;p83"/>
          <p:cNvGraphicFramePr/>
          <p:nvPr/>
        </p:nvGraphicFramePr>
        <p:xfrm>
          <a:off x="4759300" y="1921688"/>
          <a:ext cx="3000000" cy="3000000"/>
        </p:xfrm>
        <a:graphic>
          <a:graphicData uri="http://schemas.openxmlformats.org/drawingml/2006/table">
            <a:tbl>
              <a:tblPr>
                <a:noFill/>
                <a:tableStyleId>{C8CC66B6-4AE3-44F4-BB47-AE8604D3E0BB}</a:tableStyleId>
              </a:tblPr>
              <a:tblGrid>
                <a:gridCol w="674700"/>
                <a:gridCol w="2054350"/>
                <a:gridCol w="1135275"/>
              </a:tblGrid>
              <a:tr h="536075">
                <a:tc>
                  <a:txBody>
                    <a:bodyPr/>
                    <a:lstStyle/>
                    <a:p>
                      <a:pPr indent="0" lvl="0" marL="0" rtl="0" algn="l">
                        <a:spcBef>
                          <a:spcPts val="0"/>
                        </a:spcBef>
                        <a:spcAft>
                          <a:spcPts val="0"/>
                        </a:spcAft>
                        <a:buNone/>
                      </a:pPr>
                      <a:r>
                        <a:rPr b="1" i="1" lang="sv-SE" sz="1100">
                          <a:solidFill>
                            <a:schemeClr val="dk1"/>
                          </a:solidFill>
                        </a:rPr>
                        <a:t>Delete</a:t>
                      </a:r>
                      <a:endParaRPr b="1"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One element /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no longer in set</a:t>
                      </a:r>
                      <a:endParaRPr i="1" sz="1100">
                        <a:solidFill>
                          <a:schemeClr val="dk1"/>
                        </a:solidFill>
                      </a:endParaRPr>
                    </a:p>
                  </a:txBody>
                  <a:tcPr marT="47625" marB="47625" marR="63500" marL="63500"/>
                </a:tc>
              </a:tr>
              <a:tr h="5360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One element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no change (or error)</a:t>
                      </a:r>
                      <a:endParaRPr i="1" sz="1100">
                        <a:solidFill>
                          <a:schemeClr val="dk1"/>
                        </a:solidFill>
                      </a:endParaRPr>
                    </a:p>
                  </a:txBody>
                  <a:tcPr marT="47625" marB="47625" marR="63500" marL="63500"/>
                </a:tc>
              </a:tr>
              <a:tr h="3404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(any choice) / Null Pointer</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error</a:t>
                      </a:r>
                      <a:endParaRPr i="1" sz="1100">
                        <a:solidFill>
                          <a:schemeClr val="dk1"/>
                        </a:solidFill>
                      </a:endParaRPr>
                    </a:p>
                  </a:txBody>
                  <a:tcPr marT="47625" marB="47625" marR="63500" marL="63500"/>
                </a:tc>
              </a:tr>
              <a:tr h="5360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100 + </a:t>
                      </a:r>
                      <a:r>
                        <a:rPr i="1" lang="sv-SE" sz="1100">
                          <a:solidFill>
                            <a:schemeClr val="dk1"/>
                          </a:solidFill>
                        </a:rPr>
                        <a:t> / Object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obj</a:t>
                      </a:r>
                      <a:r>
                        <a:rPr i="1" lang="sv-SE" sz="1100">
                          <a:solidFill>
                            <a:schemeClr val="dk1"/>
                          </a:solidFill>
                        </a:rPr>
                        <a:t> no longer in set</a:t>
                      </a:r>
                      <a:endParaRPr i="1" sz="1100">
                        <a:solidFill>
                          <a:schemeClr val="dk1"/>
                        </a:solidFill>
                      </a:endParaRPr>
                    </a:p>
                  </a:txBody>
                  <a:tcPr marT="47625" marB="47625" marR="63500" marL="63500"/>
                </a:tc>
              </a:tr>
              <a:tr h="340475">
                <a:tc>
                  <a:txBody>
                    <a:bodyPr/>
                    <a:lstStyle/>
                    <a:p>
                      <a:pPr indent="0" lvl="0" marL="0" rtl="0" algn="l">
                        <a:spcBef>
                          <a:spcPts val="0"/>
                        </a:spcBef>
                        <a:spcAft>
                          <a:spcPts val="0"/>
                        </a:spcAft>
                        <a:buNone/>
                      </a:pPr>
                      <a:r>
                        <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Empty / Object not in Set</a:t>
                      </a:r>
                      <a:endParaRPr i="1" sz="1100">
                        <a:solidFill>
                          <a:schemeClr val="dk1"/>
                        </a:solidFill>
                      </a:endParaRPr>
                    </a:p>
                  </a:txBody>
                  <a:tcPr marT="47625" marB="47625" marR="63500" marL="63500"/>
                </a:tc>
                <a:tc>
                  <a:txBody>
                    <a:bodyPr/>
                    <a:lstStyle/>
                    <a:p>
                      <a:pPr indent="0" lvl="0" marL="0" rtl="0" algn="l">
                        <a:spcBef>
                          <a:spcPts val="0"/>
                        </a:spcBef>
                        <a:spcAft>
                          <a:spcPts val="0"/>
                        </a:spcAft>
                        <a:buNone/>
                      </a:pPr>
                      <a:r>
                        <a:rPr i="1" lang="sv-SE" sz="1100">
                          <a:solidFill>
                            <a:schemeClr val="dk1"/>
                          </a:solidFill>
                        </a:rPr>
                        <a:t>no change (or error)</a:t>
                      </a:r>
                      <a:endParaRPr i="1" sz="1100">
                        <a:solidFill>
                          <a:schemeClr val="dk1"/>
                        </a:solidFill>
                      </a:endParaRPr>
                    </a:p>
                  </a:txBody>
                  <a:tcPr marT="47625" marB="47625" marR="63500" marL="63500"/>
                </a:tc>
              </a:tr>
            </a:tbl>
          </a:graphicData>
        </a:graphic>
      </p:graphicFrame>
      <p:sp>
        <p:nvSpPr>
          <p:cNvPr id="843" name="Google Shape;843;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49" name="Google Shape;849;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testing focus on a single class.</a:t>
            </a:r>
            <a:endParaRPr/>
          </a:p>
          <a:p>
            <a:pPr indent="-393700" lvl="0" marL="457200" rtl="0" algn="l">
              <a:spcBef>
                <a:spcPts val="1000"/>
              </a:spcBef>
              <a:spcAft>
                <a:spcPts val="0"/>
              </a:spcAft>
              <a:buSzPts val="2600"/>
              <a:buChar char="•"/>
            </a:pPr>
            <a:r>
              <a:rPr lang="sv-SE"/>
              <a:t>System tests focus on high-level functionality, integrating low-level components through a UI/API.</a:t>
            </a:r>
            <a:endParaRPr/>
          </a:p>
          <a:p>
            <a:pPr indent="-368300" lvl="1" marL="914400" rtl="0" algn="l">
              <a:spcBef>
                <a:spcPts val="500"/>
              </a:spcBef>
              <a:spcAft>
                <a:spcPts val="0"/>
              </a:spcAft>
              <a:buSzPts val="2200"/>
              <a:buChar char="•"/>
            </a:pPr>
            <a:r>
              <a:rPr lang="sv-SE"/>
              <a:t>Identify an independently testable function.</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 choices into representative values.</a:t>
            </a:r>
            <a:endParaRPr/>
          </a:p>
          <a:p>
            <a:pPr indent="-368300" lvl="1" marL="914400" rtl="0" algn="l">
              <a:spcBef>
                <a:spcPts val="500"/>
              </a:spcBef>
              <a:spcAft>
                <a:spcPts val="0"/>
              </a:spcAft>
              <a:buSzPts val="2200"/>
              <a:buChar char="•"/>
            </a:pPr>
            <a:r>
              <a:rPr lang="sv-SE"/>
              <a:t>Form specifications by choosing a value for each choice.</a:t>
            </a:r>
            <a:endParaRPr/>
          </a:p>
          <a:p>
            <a:pPr indent="-368300" lvl="1" marL="914400" rtl="0" algn="l">
              <a:spcBef>
                <a:spcPts val="500"/>
              </a:spcBef>
              <a:spcAft>
                <a:spcPts val="0"/>
              </a:spcAft>
              <a:buSzPts val="2200"/>
              <a:buChar char="•"/>
            </a:pPr>
            <a:r>
              <a:rPr lang="sv-SE"/>
              <a:t>Turn specifications into concrete test cases.</a:t>
            </a:r>
            <a:endParaRPr/>
          </a:p>
        </p:txBody>
      </p:sp>
      <p:sp>
        <p:nvSpPr>
          <p:cNvPr id="850" name="Google Shape;850;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56" name="Google Shape;856;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System-level testing and feature interactions</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 valid subset of representative values.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4 - Dec 12</a:t>
            </a:r>
            <a:endParaRPr/>
          </a:p>
          <a:p>
            <a:pPr indent="-368300" lvl="1" marL="914400" rtl="0" algn="l">
              <a:spcBef>
                <a:spcPts val="0"/>
              </a:spcBef>
              <a:spcAft>
                <a:spcPts val="0"/>
              </a:spcAft>
              <a:buSzPts val="2200"/>
              <a:buChar char="•"/>
            </a:pPr>
            <a:r>
              <a:rPr lang="sv-SE"/>
              <a:t>Any questions?</a:t>
            </a:r>
            <a:endParaRPr/>
          </a:p>
          <a:p>
            <a:pPr indent="0" lvl="0" marL="0" rtl="0" algn="l">
              <a:spcBef>
                <a:spcPts val="1000"/>
              </a:spcBef>
              <a:spcAft>
                <a:spcPts val="0"/>
              </a:spcAft>
              <a:buNone/>
            </a:pPr>
            <a:r>
              <a:t/>
            </a:r>
            <a:endParaRPr/>
          </a:p>
        </p:txBody>
      </p:sp>
      <p:sp>
        <p:nvSpPr>
          <p:cNvPr id="857" name="Google Shape;857;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223" name="Google Shape;223;p28"/>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Char char="•"/>
            </a:pPr>
            <a:r>
              <a:rPr b="1" lang="sv-SE"/>
              <a:t>Unit Testing</a:t>
            </a:r>
            <a:endParaRPr b="1"/>
          </a:p>
          <a:p>
            <a:pPr indent="-368300" lvl="1" marL="914400" marR="0" rtl="0" algn="l">
              <a:lnSpc>
                <a:spcPct val="100000"/>
              </a:lnSpc>
              <a:spcBef>
                <a:spcPts val="0"/>
              </a:spcBef>
              <a:spcAft>
                <a:spcPts val="0"/>
              </a:spcAft>
              <a:buSzPts val="2200"/>
              <a:buChar char="•"/>
            </a:pPr>
            <a:r>
              <a:rPr lang="sv-SE"/>
              <a:t>Do the methods of a class work? </a:t>
            </a:r>
            <a:endParaRPr/>
          </a:p>
          <a:p>
            <a:pPr indent="-393700" lvl="0" marL="457200" marR="0" rtl="0" algn="l">
              <a:lnSpc>
                <a:spcPct val="100000"/>
              </a:lnSpc>
              <a:spcBef>
                <a:spcPts val="0"/>
              </a:spcBef>
              <a:spcAft>
                <a:spcPts val="0"/>
              </a:spcAft>
              <a:buSzPts val="2600"/>
              <a:buChar char="•"/>
            </a:pPr>
            <a:r>
              <a:rPr b="1" lang="sv-SE"/>
              <a:t>System-level Testing</a:t>
            </a:r>
            <a:endParaRPr b="1"/>
          </a:p>
          <a:p>
            <a:pPr indent="-368300" lvl="1" marL="914400" marR="0" rtl="0" algn="l">
              <a:lnSpc>
                <a:spcPct val="100000"/>
              </a:lnSpc>
              <a:spcBef>
                <a:spcPts val="0"/>
              </a:spcBef>
              <a:spcAft>
                <a:spcPts val="0"/>
              </a:spcAft>
              <a:buSzPts val="2200"/>
              <a:buChar char="•"/>
            </a:pPr>
            <a:r>
              <a:rPr b="1" lang="sv-SE"/>
              <a:t>System (Integration) Testing</a:t>
            </a:r>
            <a:endParaRPr b="1"/>
          </a:p>
          <a:p>
            <a:pPr indent="-342900" lvl="2" marL="1371600" marR="0" rtl="0" algn="l">
              <a:lnSpc>
                <a:spcPct val="100000"/>
              </a:lnSpc>
              <a:spcBef>
                <a:spcPts val="0"/>
              </a:spcBef>
              <a:spcAft>
                <a:spcPts val="0"/>
              </a:spcAft>
              <a:buSzPts val="1800"/>
              <a:buChar char="•"/>
            </a:pPr>
            <a:r>
              <a:rPr lang="sv-SE"/>
              <a:t>(Subsystem-level) Do the collected units work?</a:t>
            </a:r>
            <a:endParaRPr/>
          </a:p>
          <a:p>
            <a:pPr indent="-342900" lvl="2" marL="1371600" marR="0" rtl="0" algn="l">
              <a:lnSpc>
                <a:spcPct val="100000"/>
              </a:lnSpc>
              <a:spcBef>
                <a:spcPts val="0"/>
              </a:spcBef>
              <a:spcAft>
                <a:spcPts val="0"/>
              </a:spcAft>
              <a:buSzPts val="1800"/>
              <a:buChar char="•"/>
            </a:pPr>
            <a:r>
              <a:rPr lang="sv-SE"/>
              <a:t>(System-level) Does high-level interaction through APIs/UIs work?</a:t>
            </a:r>
            <a:endParaRPr/>
          </a:p>
          <a:p>
            <a:pPr indent="-368300" lvl="1" marL="914400" marR="0" rtl="0" algn="l">
              <a:lnSpc>
                <a:spcPct val="100000"/>
              </a:lnSpc>
              <a:spcBef>
                <a:spcPts val="0"/>
              </a:spcBef>
              <a:spcAft>
                <a:spcPts val="0"/>
              </a:spcAft>
              <a:buSzPts val="2200"/>
              <a:buChar char="•"/>
            </a:pPr>
            <a:r>
              <a:rPr b="1" lang="sv-SE"/>
              <a:t>Exploratory Testing</a:t>
            </a:r>
            <a:endParaRPr b="1"/>
          </a:p>
          <a:p>
            <a:pPr indent="-342900" lvl="2" marL="1371600" marR="0" rtl="0" algn="l">
              <a:lnSpc>
                <a:spcPct val="100000"/>
              </a:lnSpc>
              <a:spcBef>
                <a:spcPts val="0"/>
              </a:spcBef>
              <a:spcAft>
                <a:spcPts val="0"/>
              </a:spcAft>
              <a:buSzPts val="1800"/>
              <a:buChar char="•"/>
            </a:pPr>
            <a:r>
              <a:rPr lang="sv-SE"/>
              <a:t>Does interaction through GUIs work?</a:t>
            </a:r>
            <a:endParaRPr/>
          </a:p>
        </p:txBody>
      </p:sp>
      <p:sp>
        <p:nvSpPr>
          <p:cNvPr id="224" name="Google Shape;22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5" name="Google Shape;225;p28"/>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8"/>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27" name="Google Shape;227;p28"/>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228" name="Google Shape;228;p28"/>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229" name="Google Shape;229;p28"/>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8"/>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231" name="Google Shape;231;p28"/>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233" name="Google Shape;233;p28"/>
          <p:cNvCxnSpPr>
            <a:endCxn id="232"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234" name="Google Shape;234;p28"/>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8"/>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8"/>
          <p:cNvCxnSpPr>
            <a:stCxn id="234" idx="0"/>
            <a:endCxn id="236"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38" name="Google Shape;238;p28"/>
          <p:cNvCxnSpPr>
            <a:stCxn id="235"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239" name="Google Shape;239;p28"/>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8"/>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28"/>
          <p:cNvCxnSpPr>
            <a:stCxn id="239" idx="0"/>
            <a:endCxn id="241"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243" name="Google Shape;243;p28"/>
          <p:cNvCxnSpPr>
            <a:stCxn id="240"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
                                        <p:tgtEl>
                                          <p:spTgt spid="231"/>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249" name="Google Shape;249;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a:t>
            </a:r>
            <a:r>
              <a:rPr lang="sv-SE"/>
              <a:t>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t>isolation</a:t>
            </a:r>
            <a:r>
              <a:rPr lang="sv-SE"/>
              <a:t> from all other units.</a:t>
            </a:r>
            <a:endParaRPr/>
          </a:p>
          <a:p>
            <a:pPr indent="-368300" lvl="1" marL="914400" rtl="0" algn="l">
              <a:spcBef>
                <a:spcPts val="500"/>
              </a:spcBef>
              <a:spcAft>
                <a:spcPts val="0"/>
              </a:spcAft>
              <a:buSzPts val="2200"/>
              <a:buChar char="•"/>
            </a:pPr>
            <a:r>
              <a:rPr b="1" lang="sv-SE"/>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250" name="Google Shape;25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256" name="Google Shape;256;p30"/>
          <p:cNvSpPr txBox="1"/>
          <p:nvPr>
            <p:ph idx="1" type="body"/>
          </p:nvPr>
        </p:nvSpPr>
        <p:spPr>
          <a:xfrm>
            <a:off x="468900" y="1282400"/>
            <a:ext cx="5823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a unit, tests should:</a:t>
            </a:r>
            <a:endParaRPr/>
          </a:p>
          <a:p>
            <a:pPr indent="-368300" lvl="1" marL="914400" rtl="0" algn="l">
              <a:spcBef>
                <a:spcPts val="500"/>
              </a:spcBef>
              <a:spcAft>
                <a:spcPts val="0"/>
              </a:spcAft>
              <a:buSzPts val="2200"/>
              <a:buChar char="•"/>
            </a:pPr>
            <a:r>
              <a:rPr lang="sv-SE"/>
              <a:t>Test all “jobs” associated with the unit.</a:t>
            </a:r>
            <a:endParaRPr/>
          </a:p>
          <a:p>
            <a:pPr indent="-342900" lvl="2" marL="1371600" rtl="0" algn="l">
              <a:spcBef>
                <a:spcPts val="500"/>
              </a:spcBef>
              <a:spcAft>
                <a:spcPts val="0"/>
              </a:spcAft>
              <a:buSzPts val="1800"/>
              <a:buChar char="•"/>
            </a:pPr>
            <a:r>
              <a:rPr lang="sv-SE"/>
              <a:t>Individual methods belonging to a class.</a:t>
            </a:r>
            <a:endParaRPr/>
          </a:p>
          <a:p>
            <a:pPr indent="-342900" lvl="2" marL="1371600" rtl="0" algn="l">
              <a:spcBef>
                <a:spcPts val="500"/>
              </a:spcBef>
              <a:spcAft>
                <a:spcPts val="0"/>
              </a:spcAft>
              <a:buSzPts val="1800"/>
              <a:buChar char="•"/>
            </a:pPr>
            <a:r>
              <a:rPr lang="sv-SE"/>
              <a:t>Sequences of methods that can interact.</a:t>
            </a:r>
            <a:endParaRPr/>
          </a:p>
          <a:p>
            <a:pPr indent="-368300" lvl="1" marL="914400" rtl="0" algn="l">
              <a:spcBef>
                <a:spcPts val="500"/>
              </a:spcBef>
              <a:spcAft>
                <a:spcPts val="0"/>
              </a:spcAft>
              <a:buSzPts val="2200"/>
              <a:buChar char="•"/>
            </a:pPr>
            <a:r>
              <a:rPr lang="sv-SE"/>
              <a:t>Set and check class variables.</a:t>
            </a:r>
            <a:endParaRPr/>
          </a:p>
          <a:p>
            <a:pPr indent="-342900" lvl="2" marL="1371600" rtl="0" algn="l">
              <a:spcBef>
                <a:spcPts val="500"/>
              </a:spcBef>
              <a:spcAft>
                <a:spcPts val="0"/>
              </a:spcAft>
              <a:buSzPts val="1800"/>
              <a:buChar char="•"/>
            </a:pPr>
            <a:r>
              <a:rPr lang="sv-SE"/>
              <a:t>Examine how variables change after method calls. </a:t>
            </a:r>
            <a:endParaRPr/>
          </a:p>
          <a:p>
            <a:pPr indent="-342900" lvl="2" marL="1371600" rtl="0" algn="l">
              <a:spcBef>
                <a:spcPts val="500"/>
              </a:spcBef>
              <a:spcAft>
                <a:spcPts val="0"/>
              </a:spcAft>
              <a:buSzPts val="1800"/>
              <a:buChar char="•"/>
            </a:pPr>
            <a:r>
              <a:rPr lang="sv-SE"/>
              <a:t>Put the variables into all possible states (types of values).</a:t>
            </a:r>
            <a:endParaRPr/>
          </a:p>
          <a:p>
            <a:pPr indent="0" lvl="0" marL="0" rtl="0" algn="l">
              <a:spcBef>
                <a:spcPts val="1000"/>
              </a:spcBef>
              <a:spcAft>
                <a:spcPts val="0"/>
              </a:spcAft>
              <a:buNone/>
            </a:pPr>
            <a:r>
              <a:t/>
            </a:r>
            <a:endParaRPr/>
          </a:p>
        </p:txBody>
      </p:sp>
      <p:sp>
        <p:nvSpPr>
          <p:cNvPr id="257" name="Google Shape;257;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8" name="Google Shape;258;p30"/>
          <p:cNvSpPr/>
          <p:nvPr/>
        </p:nvSpPr>
        <p:spPr>
          <a:xfrm>
            <a:off x="6420225" y="1049225"/>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259" name="Google Shape;259;p30"/>
          <p:cNvCxnSpPr/>
          <p:nvPr/>
        </p:nvCxnSpPr>
        <p:spPr>
          <a:xfrm>
            <a:off x="6420225" y="14742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260" name="Google Shape;260;p30"/>
          <p:cNvCxnSpPr/>
          <p:nvPr/>
        </p:nvCxnSpPr>
        <p:spPr>
          <a:xfrm>
            <a:off x="6420225" y="2318555"/>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