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5"/>
    <p:sldMasterId id="2147483666" r:id="rId6"/>
    <p:sldMasterId id="2147483667" r:id="rId7"/>
    <p:sldMasterId id="2147483668" r:id="rId8"/>
    <p:sldMasterId id="2147483669" r:id="rId9"/>
    <p:sldMasterId id="2147483670" r:id="rId10"/>
    <p:sldMasterId id="2147483671"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8257BA-A137-4CC6-B105-A50304171D65}">
  <a:tblStyle styleId="{788257BA-A137-4CC6-B105-A50304171D6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8.xml"/><Relationship Id="rId11" Type="http://schemas.openxmlformats.org/officeDocument/2006/relationships/slideMaster" Target="slideMasters/slideMaster7.xml"/><Relationship Id="rId22" Type="http://schemas.openxmlformats.org/officeDocument/2006/relationships/slide" Target="slides/slide10.xml"/><Relationship Id="rId10" Type="http://schemas.openxmlformats.org/officeDocument/2006/relationships/slideMaster" Target="slideMasters/slideMaster6.xml"/><Relationship Id="rId21" Type="http://schemas.openxmlformats.org/officeDocument/2006/relationships/slide" Target="slides/slide9.xml"/><Relationship Id="rId13" Type="http://schemas.openxmlformats.org/officeDocument/2006/relationships/slide" Target="slides/slide1.xml"/><Relationship Id="rId12" Type="http://schemas.openxmlformats.org/officeDocument/2006/relationships/notesMaster" Target="notesMasters/notesMaster1.xml"/><Relationship Id="rId1" Type="http://schemas.openxmlformats.org/officeDocument/2006/relationships/theme" Target="theme/theme6.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15" Type="http://schemas.openxmlformats.org/officeDocument/2006/relationships/slide" Target="slides/slide3.xml"/><Relationship Id="rId14" Type="http://schemas.openxmlformats.org/officeDocument/2006/relationships/slide" Target="slides/slide2.xml"/><Relationship Id="rId17" Type="http://schemas.openxmlformats.org/officeDocument/2006/relationships/slide" Target="slides/slide5.xml"/><Relationship Id="rId16" Type="http://schemas.openxmlformats.org/officeDocument/2006/relationships/slide" Target="slides/slide4.xml"/><Relationship Id="rId5" Type="http://schemas.openxmlformats.org/officeDocument/2006/relationships/slideMaster" Target="slideMasters/slideMaster1.xml"/><Relationship Id="rId19" Type="http://schemas.openxmlformats.org/officeDocument/2006/relationships/slide" Target="slides/slide7.xml"/><Relationship Id="rId6" Type="http://schemas.openxmlformats.org/officeDocument/2006/relationships/slideMaster" Target="slideMasters/slideMaster2.xml"/><Relationship Id="rId18" Type="http://schemas.openxmlformats.org/officeDocument/2006/relationships/slide" Target="slides/slide6.xml"/><Relationship Id="rId7" Type="http://schemas.openxmlformats.org/officeDocument/2006/relationships/slideMaster" Target="slideMasters/slideMaster3.xml"/><Relationship Id="rId8" Type="http://schemas.openxmlformats.org/officeDocument/2006/relationships/slideMaster" Target="slideMasters/slideMaster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e42206e74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e42206e74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144" name="Google Shape;144;g7e42206e74_0_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e42206e74_0_2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e42206e74_0_2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a:t>
            </a:r>
            <a:endParaRPr/>
          </a:p>
        </p:txBody>
      </p:sp>
      <p:sp>
        <p:nvSpPr>
          <p:cNvPr id="161" name="Google Shape;161;g7e42206e74_0_2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7e42206e74_0_2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7e42206e74_0_2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7e42206e74_0_2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7e42206e74_0_1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e42206e74_0_1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(go over)</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U and R are very similar, the difference is that U means that the first property can stop being true in the same state that the latter becomes true. </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R is stronger, R requires that both be true for at least one state, then in the next state, the first property can become false. If the latter property never becomes true, then the former can never be false.</a:t>
            </a:r>
            <a:endParaRPr sz="1050">
              <a:solidFill>
                <a:srgbClr val="252525"/>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e42206e74_0_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e42206e74_0_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As computation tree logic poses properties over all possible paths, not just over a specific path, there quantifiers get a little more complex. CTL has two quantifiers over all paths, and several over specific paths</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(go over)</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U and W are similar - the difference is that W is a weaker property - it never guarantees that the latter property will be verified. I could always be hungry and hunger W burger would be considered true. For hunger U burger to be verified, you must eventually eat a burger and you must be hungry until then.</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The path specific and all path quantifiers are alwayscombined, so that you specify properties saying things like, along all path, something will happen next, or there exists some path where this becomes true.</a:t>
            </a:r>
            <a:endParaRPr sz="1050">
              <a:solidFill>
                <a:srgbClr val="252525"/>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7e42206e74_0_2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e42206e74_0_2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7e42206e74_0_2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7193a3b4c_1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7193a3b4c_1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117193a3b4c_1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p:cSld name="Image">
    <p:spTree>
      <p:nvGrpSpPr>
        <p:cNvPr id="76" name="Shape 76"/>
        <p:cNvGrpSpPr/>
        <p:nvPr/>
      </p:nvGrpSpPr>
      <p:grpSpPr>
        <a:xfrm>
          <a:off x="0" y="0"/>
          <a:ext cx="0" cy="0"/>
          <a:chOff x="0" y="0"/>
          <a:chExt cx="0" cy="0"/>
        </a:xfrm>
      </p:grpSpPr>
      <p:sp>
        <p:nvSpPr>
          <p:cNvPr id="77" name="Google Shape;77;p15"/>
          <p:cNvSpPr/>
          <p:nvPr>
            <p:ph idx="2" type="pic"/>
          </p:nvPr>
        </p:nvSpPr>
        <p:spPr>
          <a:xfrm>
            <a:off x="0" y="418171"/>
            <a:ext cx="9144000" cy="472532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375"/>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green">
  <p:cSld name="List one column green">
    <p:spTree>
      <p:nvGrpSpPr>
        <p:cNvPr id="83" name="Shape 83"/>
        <p:cNvGrpSpPr/>
        <p:nvPr/>
      </p:nvGrpSpPr>
      <p:grpSpPr>
        <a:xfrm>
          <a:off x="0" y="0"/>
          <a:ext cx="0" cy="0"/>
          <a:chOff x="0" y="0"/>
          <a:chExt cx="0" cy="0"/>
        </a:xfrm>
      </p:grpSpPr>
      <p:sp>
        <p:nvSpPr>
          <p:cNvPr id="84" name="Google Shape;84;p1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5" name="Google Shape;85;p1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6" name="Google Shape;86;p1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87" name="Google Shape;87;p1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Google Shape;88;p1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lt1"/>
              </a:buClr>
              <a:buSzPts val="2600"/>
              <a:buFont typeface="Arial"/>
              <a:buChar char="•"/>
              <a:defRPr b="0" i="0" sz="2600" u="none" cap="none" strike="noStrike">
                <a:solidFill>
                  <a:schemeClr val="lt1"/>
                </a:solidFill>
                <a:latin typeface="Arial"/>
                <a:ea typeface="Arial"/>
                <a:cs typeface="Arial"/>
                <a:sym typeface="Arial"/>
              </a:defRPr>
            </a:lvl1pPr>
            <a:lvl2pPr indent="-368300" lvl="1" marL="914400" marR="0" rtl="0" algn="l">
              <a:lnSpc>
                <a:spcPct val="90000"/>
              </a:lnSpc>
              <a:spcBef>
                <a:spcPts val="500"/>
              </a:spcBef>
              <a:spcAft>
                <a:spcPts val="0"/>
              </a:spcAft>
              <a:buClr>
                <a:schemeClr val="lt1"/>
              </a:buClr>
              <a:buSzPts val="2200"/>
              <a:buFont typeface="Arial"/>
              <a:buChar char="•"/>
              <a:defRPr b="0" i="0" sz="2200" u="none" cap="none" strike="noStrike">
                <a:solidFill>
                  <a:schemeClr val="lt1"/>
                </a:solidFill>
                <a:latin typeface="Arial"/>
                <a:ea typeface="Arial"/>
                <a:cs typeface="Arial"/>
                <a:sym typeface="Arial"/>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17500" lvl="4" marL="22860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298450" lvl="5" marL="2743200" marR="0" rtl="0" algn="l">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89" name="Google Shape;89;p17"/>
          <p:cNvCxnSpPr/>
          <p:nvPr/>
        </p:nvCxnSpPr>
        <p:spPr>
          <a:xfrm>
            <a:off x="0" y="4926984"/>
            <a:ext cx="9144000"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green">
  <p:cSld name="Preamble, list one column green">
    <p:spTree>
      <p:nvGrpSpPr>
        <p:cNvPr id="90" name="Shape 90"/>
        <p:cNvGrpSpPr/>
        <p:nvPr/>
      </p:nvGrpSpPr>
      <p:grpSpPr>
        <a:xfrm>
          <a:off x="0" y="0"/>
          <a:ext cx="0" cy="0"/>
          <a:chOff x="0" y="0"/>
          <a:chExt cx="0" cy="0"/>
        </a:xfrm>
      </p:grpSpPr>
      <p:sp>
        <p:nvSpPr>
          <p:cNvPr id="91" name="Google Shape;91;p1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92" name="Google Shape;92;p1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3" name="Google Shape;93;p1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4" name="Google Shape;94;p1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5" name="Google Shape;95;p18"/>
          <p:cNvSpPr txBox="1"/>
          <p:nvPr>
            <p:ph type="title"/>
          </p:nvPr>
        </p:nvSpPr>
        <p:spPr>
          <a:xfrm>
            <a:off x="468890" y="614003"/>
            <a:ext cx="8217910" cy="66509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18"/>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600"/>
              <a:buFont typeface="Arial"/>
              <a:buNone/>
              <a:defRPr b="0" i="0" sz="2600" u="none" cap="none" strike="noStrike">
                <a:solidFill>
                  <a:schemeClr val="lt1"/>
                </a:solidFill>
                <a:latin typeface="Arial"/>
                <a:ea typeface="Arial"/>
                <a:cs typeface="Arial"/>
                <a:sym typeface="Arial"/>
              </a:defRPr>
            </a:lvl1pPr>
            <a:lvl2pPr indent="-368300" lvl="1" marL="914400" marR="0" rtl="0" algn="l">
              <a:lnSpc>
                <a:spcPct val="90000"/>
              </a:lnSpc>
              <a:spcBef>
                <a:spcPts val="500"/>
              </a:spcBef>
              <a:spcAft>
                <a:spcPts val="0"/>
              </a:spcAft>
              <a:buClr>
                <a:schemeClr val="lt1"/>
              </a:buClr>
              <a:buSzPts val="2200"/>
              <a:buFont typeface="Arial"/>
              <a:buChar char="•"/>
              <a:defRPr b="0" i="0" sz="2200" u="none" cap="none" strike="noStrike">
                <a:solidFill>
                  <a:schemeClr val="lt1"/>
                </a:solidFill>
                <a:latin typeface="Arial"/>
                <a:ea typeface="Arial"/>
                <a:cs typeface="Arial"/>
                <a:sym typeface="Arial"/>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17500" lvl="4" marL="22860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298450" lvl="5" marL="2743200" marR="0" rtl="0" algn="l">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97" name="Google Shape;97;p18"/>
          <p:cNvCxnSpPr/>
          <p:nvPr/>
        </p:nvCxnSpPr>
        <p:spPr>
          <a:xfrm>
            <a:off x="0" y="4926984"/>
            <a:ext cx="9144000"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green">
  <p:cSld name="List two columns green">
    <p:spTree>
      <p:nvGrpSpPr>
        <p:cNvPr id="98" name="Shape 98"/>
        <p:cNvGrpSpPr/>
        <p:nvPr/>
      </p:nvGrpSpPr>
      <p:grpSpPr>
        <a:xfrm>
          <a:off x="0" y="0"/>
          <a:ext cx="0" cy="0"/>
          <a:chOff x="0" y="0"/>
          <a:chExt cx="0" cy="0"/>
        </a:xfrm>
      </p:grpSpPr>
      <p:sp>
        <p:nvSpPr>
          <p:cNvPr id="99" name="Google Shape;99;p1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0" name="Google Shape;100;p19"/>
          <p:cNvSpPr txBox="1"/>
          <p:nvPr>
            <p:ph type="title"/>
          </p:nvPr>
        </p:nvSpPr>
        <p:spPr>
          <a:xfrm>
            <a:off x="468890" y="614003"/>
            <a:ext cx="8217910" cy="66509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1" name="Google Shape;101;p19"/>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lt1"/>
              </a:buClr>
              <a:buSzPts val="2600"/>
              <a:buFont typeface="Arial"/>
              <a:buChar char="•"/>
              <a:defRPr b="0" i="0" sz="2600" u="none" cap="none" strike="noStrike">
                <a:solidFill>
                  <a:schemeClr val="lt1"/>
                </a:solidFill>
                <a:latin typeface="Arial"/>
                <a:ea typeface="Arial"/>
                <a:cs typeface="Arial"/>
                <a:sym typeface="Arial"/>
              </a:defRPr>
            </a:lvl1pPr>
            <a:lvl2pPr indent="-368300" lvl="1" marL="914400" marR="0" rtl="0" algn="l">
              <a:lnSpc>
                <a:spcPct val="90000"/>
              </a:lnSpc>
              <a:spcBef>
                <a:spcPts val="500"/>
              </a:spcBef>
              <a:spcAft>
                <a:spcPts val="0"/>
              </a:spcAft>
              <a:buClr>
                <a:schemeClr val="lt1"/>
              </a:buClr>
              <a:buSzPts val="2200"/>
              <a:buFont typeface="Arial"/>
              <a:buChar char="•"/>
              <a:defRPr b="0" i="0" sz="2200" u="none" cap="none" strike="noStrike">
                <a:solidFill>
                  <a:schemeClr val="lt1"/>
                </a:solidFill>
                <a:latin typeface="Arial"/>
                <a:ea typeface="Arial"/>
                <a:cs typeface="Arial"/>
                <a:sym typeface="Arial"/>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17500" lvl="4" marL="22860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2" name="Google Shape;102;p1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3" name="Google Shape;103;p1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cxnSp>
        <p:nvCxnSpPr>
          <p:cNvPr id="105" name="Google Shape;105;p19"/>
          <p:cNvCxnSpPr/>
          <p:nvPr/>
        </p:nvCxnSpPr>
        <p:spPr>
          <a:xfrm>
            <a:off x="0" y="4926984"/>
            <a:ext cx="9144000"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green">
  <p:cSld name="Preamble, list two columns green">
    <p:spTree>
      <p:nvGrpSpPr>
        <p:cNvPr id="106" name="Shape 106"/>
        <p:cNvGrpSpPr/>
        <p:nvPr/>
      </p:nvGrpSpPr>
      <p:grpSpPr>
        <a:xfrm>
          <a:off x="0" y="0"/>
          <a:ext cx="0" cy="0"/>
          <a:chOff x="0" y="0"/>
          <a:chExt cx="0" cy="0"/>
        </a:xfrm>
      </p:grpSpPr>
      <p:sp>
        <p:nvSpPr>
          <p:cNvPr id="107" name="Google Shape;107;p20"/>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20"/>
          <p:cNvSpPr txBox="1"/>
          <p:nvPr>
            <p:ph type="title"/>
          </p:nvPr>
        </p:nvSpPr>
        <p:spPr>
          <a:xfrm>
            <a:off x="468890" y="614003"/>
            <a:ext cx="8217910" cy="659523"/>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9" name="Google Shape;109;p20"/>
          <p:cNvSpPr txBox="1"/>
          <p:nvPr>
            <p:ph idx="1" type="body"/>
          </p:nvPr>
        </p:nvSpPr>
        <p:spPr>
          <a:xfrm>
            <a:off x="468890" y="1276816"/>
            <a:ext cx="8217910" cy="348581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600"/>
              <a:buFont typeface="Arial"/>
              <a:buNone/>
              <a:defRPr b="0" i="0" sz="2600" u="none" cap="none" strike="noStrike">
                <a:solidFill>
                  <a:schemeClr val="lt1"/>
                </a:solidFill>
                <a:latin typeface="Arial"/>
                <a:ea typeface="Arial"/>
                <a:cs typeface="Arial"/>
                <a:sym typeface="Arial"/>
              </a:defRPr>
            </a:lvl1pPr>
            <a:lvl2pPr indent="-368300" lvl="1" marL="914400" marR="0" rtl="0" algn="l">
              <a:lnSpc>
                <a:spcPct val="90000"/>
              </a:lnSpc>
              <a:spcBef>
                <a:spcPts val="500"/>
              </a:spcBef>
              <a:spcAft>
                <a:spcPts val="0"/>
              </a:spcAft>
              <a:buClr>
                <a:schemeClr val="lt1"/>
              </a:buClr>
              <a:buSzPts val="2200"/>
              <a:buFont typeface="Arial"/>
              <a:buChar char="•"/>
              <a:defRPr b="0" i="0" sz="2200" u="none" cap="none" strike="noStrike">
                <a:solidFill>
                  <a:schemeClr val="lt1"/>
                </a:solidFill>
                <a:latin typeface="Arial"/>
                <a:ea typeface="Arial"/>
                <a:cs typeface="Arial"/>
                <a:sym typeface="Arial"/>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17500" lvl="4" marL="22860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20"/>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1" name="Google Shape;111;p20"/>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2" name="Google Shape;112;p20"/>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cxnSp>
        <p:nvCxnSpPr>
          <p:cNvPr id="113" name="Google Shape;113;p20"/>
          <p:cNvCxnSpPr/>
          <p:nvPr/>
        </p:nvCxnSpPr>
        <p:spPr>
          <a:xfrm>
            <a:off x="0" y="4926984"/>
            <a:ext cx="9144000"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green">
  <p:cSld name="Textblock green">
    <p:spTree>
      <p:nvGrpSpPr>
        <p:cNvPr id="114" name="Shape 114"/>
        <p:cNvGrpSpPr/>
        <p:nvPr/>
      </p:nvGrpSpPr>
      <p:grpSpPr>
        <a:xfrm>
          <a:off x="0" y="0"/>
          <a:ext cx="0" cy="0"/>
          <a:chOff x="0" y="0"/>
          <a:chExt cx="0" cy="0"/>
        </a:xfrm>
      </p:grpSpPr>
      <p:sp>
        <p:nvSpPr>
          <p:cNvPr id="115" name="Google Shape;115;p21"/>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6" name="Google Shape;116;p21"/>
          <p:cNvSpPr txBox="1"/>
          <p:nvPr>
            <p:ph type="title"/>
          </p:nvPr>
        </p:nvSpPr>
        <p:spPr>
          <a:xfrm>
            <a:off x="468890" y="614003"/>
            <a:ext cx="8217910" cy="726429"/>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7" name="Google Shape;117;p21"/>
          <p:cNvSpPr txBox="1"/>
          <p:nvPr>
            <p:ph idx="1" type="body"/>
          </p:nvPr>
        </p:nvSpPr>
        <p:spPr>
          <a:xfrm>
            <a:off x="468890" y="1343722"/>
            <a:ext cx="8217910" cy="341890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8" name="Google Shape;118;p21"/>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9" name="Google Shape;119;p21"/>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0" name="Google Shape;120;p21"/>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cxnSp>
        <p:nvCxnSpPr>
          <p:cNvPr id="121" name="Google Shape;121;p21"/>
          <p:cNvCxnSpPr/>
          <p:nvPr/>
        </p:nvCxnSpPr>
        <p:spPr>
          <a:xfrm>
            <a:off x="0" y="4926984"/>
            <a:ext cx="9144000"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green">
  <p:cSld name="List with image green">
    <p:spTree>
      <p:nvGrpSpPr>
        <p:cNvPr id="122" name="Shape 122"/>
        <p:cNvGrpSpPr/>
        <p:nvPr/>
      </p:nvGrpSpPr>
      <p:grpSpPr>
        <a:xfrm>
          <a:off x="0" y="0"/>
          <a:ext cx="0" cy="0"/>
          <a:chOff x="0" y="0"/>
          <a:chExt cx="0" cy="0"/>
        </a:xfrm>
      </p:grpSpPr>
      <p:sp>
        <p:nvSpPr>
          <p:cNvPr id="123" name="Google Shape;123;p22"/>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4" name="Google Shape;124;p22"/>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5" name="Google Shape;125;p22"/>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6" name="Google Shape;126;p22"/>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27" name="Google Shape;127;p22"/>
          <p:cNvSpPr txBox="1"/>
          <p:nvPr>
            <p:ph type="title"/>
          </p:nvPr>
        </p:nvSpPr>
        <p:spPr>
          <a:xfrm>
            <a:off x="468890" y="614003"/>
            <a:ext cx="5875349" cy="993775"/>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8" name="Google Shape;128;p22"/>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lt1"/>
              </a:buClr>
              <a:buSzPts val="2600"/>
              <a:buFont typeface="Arial"/>
              <a:buChar char="•"/>
              <a:defRPr b="0" i="0" sz="2600" u="none" cap="none" strike="noStrike">
                <a:solidFill>
                  <a:schemeClr val="lt1"/>
                </a:solidFill>
                <a:latin typeface="Arial"/>
                <a:ea typeface="Arial"/>
                <a:cs typeface="Arial"/>
                <a:sym typeface="Arial"/>
              </a:defRPr>
            </a:lvl1pPr>
            <a:lvl2pPr indent="-368300" lvl="1" marL="914400" marR="0" rtl="0" algn="l">
              <a:lnSpc>
                <a:spcPct val="90000"/>
              </a:lnSpc>
              <a:spcBef>
                <a:spcPts val="500"/>
              </a:spcBef>
              <a:spcAft>
                <a:spcPts val="0"/>
              </a:spcAft>
              <a:buClr>
                <a:schemeClr val="lt1"/>
              </a:buClr>
              <a:buSzPts val="2200"/>
              <a:buFont typeface="Arial"/>
              <a:buChar char="•"/>
              <a:defRPr b="0" i="0" sz="2200" u="none" cap="none" strike="noStrike">
                <a:solidFill>
                  <a:schemeClr val="lt1"/>
                </a:solidFill>
                <a:latin typeface="Arial"/>
                <a:ea typeface="Arial"/>
                <a:cs typeface="Arial"/>
                <a:sym typeface="Arial"/>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17500" lvl="4" marL="22860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9" name="Google Shape;129;p22"/>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cxnSp>
        <p:nvCxnSpPr>
          <p:cNvPr id="130" name="Google Shape;130;p22"/>
          <p:cNvCxnSpPr/>
          <p:nvPr/>
        </p:nvCxnSpPr>
        <p:spPr>
          <a:xfrm>
            <a:off x="0" y="4926984"/>
            <a:ext cx="9144000"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blå">
  <p:cSld name="Sista bilden blå">
    <p:spTree>
      <p:nvGrpSpPr>
        <p:cNvPr id="134" name="Shape 13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hite">
  <p:cSld name="Title white">
    <p:spTree>
      <p:nvGrpSpPr>
        <p:cNvPr id="69" name="Shape 69"/>
        <p:cNvGrpSpPr/>
        <p:nvPr/>
      </p:nvGrpSpPr>
      <p:grpSpPr>
        <a:xfrm>
          <a:off x="0" y="0"/>
          <a:ext cx="0" cy="0"/>
          <a:chOff x="0" y="0"/>
          <a:chExt cx="0" cy="0"/>
        </a:xfrm>
      </p:grpSpPr>
      <p:sp>
        <p:nvSpPr>
          <p:cNvPr id="70" name="Google Shape;70;p13"/>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71" name="Google Shape;71;p13"/>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6.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7.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8.xml"/><Relationship Id="rId3"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3.png"/><Relationship Id="rId3" Type="http://schemas.openxmlformats.org/officeDocument/2006/relationships/slideLayout" Target="../slideLayouts/slideLayout9.xml"/><Relationship Id="rId4" Type="http://schemas.openxmlformats.org/officeDocument/2006/relationships/theme" Target="../theme/theme5.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0.xml"/><Relationship Id="rId4" Type="http://schemas.openxmlformats.org/officeDocument/2006/relationships/theme" Target="../theme/theme8.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1.xml"/><Relationship Id="rId4" Type="http://schemas.openxmlformats.org/officeDocument/2006/relationships/slideLayout" Target="../slideLayouts/slideLayout12.xml"/><Relationship Id="rId9" Type="http://schemas.openxmlformats.org/officeDocument/2006/relationships/theme" Target="../theme/theme3.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7.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pic>
        <p:nvPicPr>
          <p:cNvPr id="67" name="Google Shape;67;p12"/>
          <p:cNvPicPr preferRelativeResize="0"/>
          <p:nvPr/>
        </p:nvPicPr>
        <p:blipFill rotWithShape="1">
          <a:blip r:embed="rId1">
            <a:alphaModFix/>
          </a:blip>
          <a:srcRect b="0" l="0" r="0" t="0"/>
          <a:stretch/>
        </p:blipFill>
        <p:spPr>
          <a:xfrm>
            <a:off x="103909" y="1801"/>
            <a:ext cx="9040090" cy="5141699"/>
          </a:xfrm>
          <a:prstGeom prst="rect">
            <a:avLst/>
          </a:prstGeom>
          <a:noFill/>
          <a:ln>
            <a:noFill/>
          </a:ln>
        </p:spPr>
      </p:pic>
      <p:pic>
        <p:nvPicPr>
          <p:cNvPr id="68" name="Google Shape;68;p12"/>
          <p:cNvPicPr preferRelativeResize="0"/>
          <p:nvPr/>
        </p:nvPicPr>
        <p:blipFill rotWithShape="1">
          <a:blip r:embed="rId2">
            <a:alphaModFix/>
          </a:blip>
          <a:srcRect b="0" l="0" r="0" t="0"/>
          <a:stretch/>
        </p:blipFill>
        <p:spPr>
          <a:xfrm>
            <a:off x="210894" y="348344"/>
            <a:ext cx="6114504" cy="75474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6"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 name="Shape 72"/>
        <p:cNvGrpSpPr/>
        <p:nvPr/>
      </p:nvGrpSpPr>
      <p:grpSpPr>
        <a:xfrm>
          <a:off x="0" y="0"/>
          <a:ext cx="0" cy="0"/>
          <a:chOff x="0" y="0"/>
          <a:chExt cx="0" cy="0"/>
        </a:xfrm>
      </p:grpSpPr>
      <p:sp>
        <p:nvSpPr>
          <p:cNvPr id="73" name="Google Shape;73;p14"/>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74" name="Google Shape;74;p14"/>
          <p:cNvPicPr preferRelativeResize="0"/>
          <p:nvPr/>
        </p:nvPicPr>
        <p:blipFill rotWithShape="1">
          <a:blip r:embed="rId1">
            <a:alphaModFix/>
          </a:blip>
          <a:srcRect b="0" l="52222" r="0" t="0"/>
          <a:stretch/>
        </p:blipFill>
        <p:spPr>
          <a:xfrm>
            <a:off x="4775200" y="10595"/>
            <a:ext cx="4368800" cy="409575"/>
          </a:xfrm>
          <a:prstGeom prst="rect">
            <a:avLst/>
          </a:prstGeom>
          <a:noFill/>
          <a:ln>
            <a:noFill/>
          </a:ln>
        </p:spPr>
      </p:pic>
      <p:pic>
        <p:nvPicPr>
          <p:cNvPr id="75" name="Google Shape;75;p14"/>
          <p:cNvPicPr preferRelativeResize="0"/>
          <p:nvPr/>
        </p:nvPicPr>
        <p:blipFill rotWithShape="1">
          <a:blip r:embed="rId2">
            <a:alphaModFix/>
          </a:blip>
          <a:srcRect b="0" l="0" r="0" t="0"/>
          <a:stretch/>
        </p:blipFill>
        <p:spPr>
          <a:xfrm>
            <a:off x="391885" y="-70325"/>
            <a:ext cx="3846286" cy="5874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7"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p16"/>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0" name="Google Shape;80;p16"/>
          <p:cNvSpPr/>
          <p:nvPr/>
        </p:nvSpPr>
        <p:spPr>
          <a:xfrm>
            <a:off x="0" y="420170"/>
            <a:ext cx="9144000" cy="472333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pic>
        <p:nvPicPr>
          <p:cNvPr id="81" name="Google Shape;81;p16"/>
          <p:cNvPicPr preferRelativeResize="0"/>
          <p:nvPr/>
        </p:nvPicPr>
        <p:blipFill rotWithShape="1">
          <a:blip r:embed="rId1">
            <a:alphaModFix/>
          </a:blip>
          <a:srcRect b="0" l="48571" r="0" t="0"/>
          <a:stretch/>
        </p:blipFill>
        <p:spPr>
          <a:xfrm>
            <a:off x="4441370" y="10595"/>
            <a:ext cx="4702629" cy="409575"/>
          </a:xfrm>
          <a:prstGeom prst="rect">
            <a:avLst/>
          </a:prstGeom>
          <a:noFill/>
          <a:ln>
            <a:noFill/>
          </a:ln>
        </p:spPr>
      </p:pic>
      <p:pic>
        <p:nvPicPr>
          <p:cNvPr id="82" name="Google Shape;82;p16"/>
          <p:cNvPicPr preferRelativeResize="0"/>
          <p:nvPr/>
        </p:nvPicPr>
        <p:blipFill rotWithShape="1">
          <a:blip r:embed="rId2">
            <a:alphaModFix/>
          </a:blip>
          <a:srcRect b="0" l="0" r="0" t="0"/>
          <a:stretch/>
        </p:blipFill>
        <p:spPr>
          <a:xfrm>
            <a:off x="391885" y="-70325"/>
            <a:ext cx="3846286" cy="5874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3"/>
    <p:sldLayoutId id="2147483659" r:id="rId4"/>
    <p:sldLayoutId id="2147483660" r:id="rId5"/>
    <p:sldLayoutId id="2147483661" r:id="rId6"/>
    <p:sldLayoutId id="2147483662" r:id="rId7"/>
    <p:sldLayoutId id="2147483663"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23"/>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33" name="Google Shape;133;p23"/>
          <p:cNvPicPr preferRelativeResize="0"/>
          <p:nvPr/>
        </p:nvPicPr>
        <p:blipFill rotWithShape="1">
          <a:blip r:embed="rId1">
            <a:alphaModFix/>
          </a:blip>
          <a:srcRect b="0" l="0" r="0" t="0"/>
          <a:stretch/>
        </p:blipFill>
        <p:spPr>
          <a:xfrm>
            <a:off x="3232150" y="758372"/>
            <a:ext cx="2679700" cy="34671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4"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bit.ly/3Hbwmj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bit.ly/3Hbwmj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bit.ly/3Hbwmj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nusmv.fbk.eu/" TargetMode="External"/><Relationship Id="rId4" Type="http://schemas.openxmlformats.org/officeDocument/2006/relationships/hyperlink" Target="https://bit.ly/3Hbwmj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bit.ly/3Hbwmj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Exercise 6: Finite State Verification</a:t>
            </a:r>
            <a:endParaRPr sz="3000"/>
          </a:p>
        </p:txBody>
      </p:sp>
      <p:sp>
        <p:nvSpPr>
          <p:cNvPr id="140" name="Google Shape;140;p2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March 4,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7" name="Google Shape;147;p26"/>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Finish In-Class Activity First!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153" name="Google Shape;153;p2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154" name="Google Shape;154;p2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55" name="Google Shape;155;p2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Microwave</a:t>
            </a:r>
            <a:endParaRPr/>
          </a:p>
        </p:txBody>
      </p:sp>
      <p:sp>
        <p:nvSpPr>
          <p:cNvPr id="156" name="Google Shape;156;p2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600"/>
              <a:buNone/>
            </a:pPr>
            <a:r>
              <a:rPr lang="sv-SE"/>
              <a:t>Consider a simple microwave controller modeled as a finite state machine using the following state variables:</a:t>
            </a:r>
            <a:endParaRPr/>
          </a:p>
          <a:p>
            <a:pPr indent="-393700" lvl="0" marL="457200" rtl="0" algn="l">
              <a:lnSpc>
                <a:spcPct val="90000"/>
              </a:lnSpc>
              <a:spcBef>
                <a:spcPts val="0"/>
              </a:spcBef>
              <a:spcAft>
                <a:spcPts val="0"/>
              </a:spcAft>
              <a:buSzPts val="2600"/>
              <a:buChar char="•"/>
            </a:pPr>
            <a:r>
              <a:rPr lang="sv-SE"/>
              <a:t>Door: {Open, Closed} -- sensor input indicating state of the door</a:t>
            </a:r>
            <a:endParaRPr/>
          </a:p>
          <a:p>
            <a:pPr indent="-393700" lvl="0" marL="457200" rtl="0" algn="l">
              <a:lnSpc>
                <a:spcPct val="90000"/>
              </a:lnSpc>
              <a:spcBef>
                <a:spcPts val="0"/>
              </a:spcBef>
              <a:spcAft>
                <a:spcPts val="0"/>
              </a:spcAft>
              <a:buSzPts val="2600"/>
              <a:buChar char="•"/>
            </a:pPr>
            <a:r>
              <a:rPr lang="sv-SE"/>
              <a:t>Button: {None, Start, Stop} -- button press (assumes at most one at a time)</a:t>
            </a:r>
            <a:endParaRPr/>
          </a:p>
          <a:p>
            <a:pPr indent="-393700" lvl="0" marL="457200" rtl="0" algn="l">
              <a:lnSpc>
                <a:spcPct val="90000"/>
              </a:lnSpc>
              <a:spcBef>
                <a:spcPts val="0"/>
              </a:spcBef>
              <a:spcAft>
                <a:spcPts val="0"/>
              </a:spcAft>
              <a:buSzPts val="2600"/>
              <a:buChar char="•"/>
            </a:pPr>
            <a:r>
              <a:rPr lang="sv-SE"/>
              <a:t>Timer: 0...999 -- (remaining) seconds to cook</a:t>
            </a:r>
            <a:endParaRPr/>
          </a:p>
          <a:p>
            <a:pPr indent="-393700" lvl="0" marL="457200" rtl="0" algn="l">
              <a:lnSpc>
                <a:spcPct val="90000"/>
              </a:lnSpc>
              <a:spcBef>
                <a:spcPts val="0"/>
              </a:spcBef>
              <a:spcAft>
                <a:spcPts val="0"/>
              </a:spcAft>
              <a:buSzPts val="2600"/>
              <a:buChar char="•"/>
            </a:pPr>
            <a:r>
              <a:rPr lang="sv-SE"/>
              <a:t>Cooking: Boolean -- state of the heating element</a:t>
            </a:r>
            <a:endParaRPr/>
          </a:p>
          <a:p>
            <a:pPr indent="-63500" lvl="0" marL="228600" rtl="0" algn="l">
              <a:lnSpc>
                <a:spcPct val="90000"/>
              </a:lnSpc>
              <a:spcBef>
                <a:spcPts val="0"/>
              </a:spcBef>
              <a:spcAft>
                <a:spcPts val="0"/>
              </a:spcAft>
              <a:buClr>
                <a:schemeClr val="dk1"/>
              </a:buClr>
              <a:buSzPts val="2600"/>
              <a:buNone/>
            </a:pPr>
            <a:r>
              <a:t/>
            </a:r>
            <a:endParaRPr/>
          </a:p>
        </p:txBody>
      </p:sp>
      <p:sp>
        <p:nvSpPr>
          <p:cNvPr id="157" name="Google Shape;157;p27"/>
          <p:cNvSpPr/>
          <p:nvPr/>
        </p:nvSpPr>
        <p:spPr>
          <a:xfrm>
            <a:off x="5397900" y="564425"/>
            <a:ext cx="2607600" cy="54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u="sng">
                <a:solidFill>
                  <a:schemeClr val="hlink"/>
                </a:solidFill>
                <a:hlinkClick r:id="rId3"/>
              </a:rPr>
              <a:t>https://bit.ly/3HbwmjP</a:t>
            </a:r>
            <a:r>
              <a:rPr b="1" lang="sv-SE" sz="1800"/>
              <a:t> </a:t>
            </a:r>
            <a:endParaRPr b="1"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4" name="Google Shape;164;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Partial Model</a:t>
            </a:r>
            <a:endParaRPr/>
          </a:p>
        </p:txBody>
      </p:sp>
      <p:sp>
        <p:nvSpPr>
          <p:cNvPr id="165" name="Google Shape;165;p28"/>
          <p:cNvSpPr txBox="1"/>
          <p:nvPr>
            <p:ph idx="1" type="body"/>
          </p:nvPr>
        </p:nvSpPr>
        <p:spPr>
          <a:xfrm>
            <a:off x="468896" y="1282400"/>
            <a:ext cx="4748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MODULE microwave</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VAR</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Door: {Open, Closed};</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Button: {None, Start, Stop};</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Timer: 0..999;</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Cooking: boolean;</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ASSIGN</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init(Door) := Closed;</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init(Button) := None;</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init(Timer) := 0;</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next(Timer) :=</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case</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Timer &gt; 0 &amp; Cooking=TRUE : Timer - 1;</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Timer &gt; 0 &amp; Cooking=FALSE &amp; Button!=Stop : Timer;</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Button=Stop : 0;</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Timer=0 : 0..999;</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TRUE: Timer;</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esac;</a:t>
            </a:r>
            <a:endParaRPr/>
          </a:p>
        </p:txBody>
      </p:sp>
      <p:sp>
        <p:nvSpPr>
          <p:cNvPr id="166" name="Google Shape;166;p28"/>
          <p:cNvSpPr txBox="1"/>
          <p:nvPr/>
        </p:nvSpPr>
        <p:spPr>
          <a:xfrm>
            <a:off x="4784825" y="1374075"/>
            <a:ext cx="3902100" cy="54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init(Cooking) := FALSE;</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next(Cooking) :=</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case</a:t>
            </a:r>
            <a:endParaRPr sz="1100">
              <a:latin typeface="Consolas"/>
              <a:ea typeface="Consolas"/>
              <a:cs typeface="Consolas"/>
              <a:sym typeface="Consolas"/>
            </a:endParaRPr>
          </a:p>
          <a:p>
            <a:pPr indent="0" lvl="0" marL="0" rtl="0" algn="l">
              <a:lnSpc>
                <a:spcPct val="115000"/>
              </a:lnSpc>
              <a:spcBef>
                <a:spcPts val="0"/>
              </a:spcBef>
              <a:spcAft>
                <a:spcPts val="0"/>
              </a:spcAft>
              <a:buNone/>
            </a:pPr>
            <a:r>
              <a:rPr b="1" lang="sv-SE" sz="1100">
                <a:solidFill>
                  <a:srgbClr val="FF0000"/>
                </a:solidFill>
                <a:latin typeface="Consolas"/>
                <a:ea typeface="Consolas"/>
                <a:cs typeface="Consolas"/>
                <a:sym typeface="Consolas"/>
              </a:rPr>
              <a:t>        -- Suggestion: Start by defining the </a:t>
            </a:r>
            <a:br>
              <a:rPr b="1" lang="sv-SE" sz="1100">
                <a:solidFill>
                  <a:srgbClr val="FF0000"/>
                </a:solidFill>
                <a:latin typeface="Consolas"/>
                <a:ea typeface="Consolas"/>
                <a:cs typeface="Consolas"/>
                <a:sym typeface="Consolas"/>
              </a:rPr>
            </a:br>
            <a:r>
              <a:rPr b="1" lang="sv-SE" sz="1100">
                <a:solidFill>
                  <a:srgbClr val="FF0000"/>
                </a:solidFill>
                <a:latin typeface="Consolas"/>
                <a:ea typeface="Consolas"/>
                <a:cs typeface="Consolas"/>
                <a:sym typeface="Consolas"/>
              </a:rPr>
              <a:t>        -- conditions that would cause</a:t>
            </a:r>
            <a:endParaRPr b="1" sz="1100">
              <a:solidFill>
                <a:srgbClr val="FF0000"/>
              </a:solidFill>
              <a:latin typeface="Consolas"/>
              <a:ea typeface="Consolas"/>
              <a:cs typeface="Consolas"/>
              <a:sym typeface="Consolas"/>
            </a:endParaRPr>
          </a:p>
          <a:p>
            <a:pPr indent="0" lvl="0" marL="0" rtl="0" algn="l">
              <a:lnSpc>
                <a:spcPct val="115000"/>
              </a:lnSpc>
              <a:spcBef>
                <a:spcPts val="0"/>
              </a:spcBef>
              <a:spcAft>
                <a:spcPts val="0"/>
              </a:spcAft>
              <a:buNone/>
            </a:pPr>
            <a:r>
              <a:rPr b="1" lang="sv-SE" sz="1100">
                <a:solidFill>
                  <a:srgbClr val="FF0000"/>
                </a:solidFill>
                <a:latin typeface="Consolas"/>
                <a:ea typeface="Consolas"/>
                <a:cs typeface="Consolas"/>
                <a:sym typeface="Consolas"/>
              </a:rPr>
              <a:t>        -- cooking to start. Then add conditions </a:t>
            </a:r>
            <a:br>
              <a:rPr b="1" lang="sv-SE" sz="1100">
                <a:solidFill>
                  <a:srgbClr val="FF0000"/>
                </a:solidFill>
                <a:latin typeface="Consolas"/>
                <a:ea typeface="Consolas"/>
                <a:cs typeface="Consolas"/>
                <a:sym typeface="Consolas"/>
              </a:rPr>
            </a:br>
            <a:r>
              <a:rPr b="1" lang="sv-SE" sz="1100">
                <a:solidFill>
                  <a:srgbClr val="FF0000"/>
                </a:solidFill>
                <a:latin typeface="Consolas"/>
                <a:ea typeface="Consolas"/>
                <a:cs typeface="Consolas"/>
                <a:sym typeface="Consolas"/>
              </a:rPr>
              <a:t>        -- that would make it stop.</a:t>
            </a:r>
            <a:endParaRPr b="1" sz="1100">
              <a:solidFill>
                <a:srgbClr val="FF0000"/>
              </a:solidFill>
              <a:latin typeface="Consolas"/>
              <a:ea typeface="Consolas"/>
              <a:cs typeface="Consolas"/>
              <a:sym typeface="Consolas"/>
            </a:endParaRPr>
          </a:p>
          <a:p>
            <a:pPr indent="0" lvl="0" marL="0" rtl="0" algn="l">
              <a:lnSpc>
                <a:spcPct val="115000"/>
              </a:lnSpc>
              <a:spcBef>
                <a:spcPts val="0"/>
              </a:spcBef>
              <a:spcAft>
                <a:spcPts val="0"/>
              </a:spcAft>
              <a:buNone/>
            </a:pPr>
            <a:r>
              <a:rPr b="1" lang="sv-SE" sz="1100">
                <a:solidFill>
                  <a:srgbClr val="FF0000"/>
                </a:solidFill>
                <a:latin typeface="Consolas"/>
                <a:ea typeface="Consolas"/>
                <a:cs typeface="Consolas"/>
                <a:sym typeface="Consolas"/>
              </a:rPr>
              <a:t>        -- Finally, ensure it will continue </a:t>
            </a:r>
            <a:br>
              <a:rPr b="1" lang="sv-SE" sz="1100">
                <a:solidFill>
                  <a:srgbClr val="FF0000"/>
                </a:solidFill>
                <a:latin typeface="Consolas"/>
                <a:ea typeface="Consolas"/>
                <a:cs typeface="Consolas"/>
                <a:sym typeface="Consolas"/>
              </a:rPr>
            </a:br>
            <a:r>
              <a:rPr b="1" lang="sv-SE" sz="1100">
                <a:solidFill>
                  <a:srgbClr val="FF0000"/>
                </a:solidFill>
                <a:latin typeface="Consolas"/>
                <a:ea typeface="Consolas"/>
                <a:cs typeface="Consolas"/>
                <a:sym typeface="Consolas"/>
              </a:rPr>
              <a:t>        -- running if it is supposed to.</a:t>
            </a:r>
            <a:endParaRPr b="1" sz="1100">
              <a:solidFill>
                <a:srgbClr val="FF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a:t>
            </a:r>
            <a:r>
              <a:rPr lang="sv-SE" sz="1100">
                <a:solidFill>
                  <a:srgbClr val="FF0000"/>
                </a:solidFill>
                <a:latin typeface="Consolas"/>
                <a:ea typeface="Consolas"/>
                <a:cs typeface="Consolas"/>
                <a:sym typeface="Consolas"/>
              </a:rPr>
              <a:t>(</a:t>
            </a:r>
            <a:r>
              <a:rPr b="1" lang="sv-SE" sz="1100">
                <a:solidFill>
                  <a:srgbClr val="FF0000"/>
                </a:solidFill>
                <a:latin typeface="Consolas"/>
                <a:ea typeface="Consolas"/>
                <a:cs typeface="Consolas"/>
                <a:sym typeface="Consolas"/>
              </a:rPr>
              <a:t>FILL THIS IN)</a:t>
            </a:r>
            <a:endParaRPr b="1" sz="1100">
              <a:solidFill>
                <a:srgbClr val="FF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TRUE: FALSE;</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esac;</a:t>
            </a:r>
            <a:endParaRPr sz="1100">
              <a:latin typeface="Consolas"/>
              <a:ea typeface="Consolas"/>
              <a:cs typeface="Consolas"/>
              <a:sym typeface="Consolas"/>
            </a:endParaRPr>
          </a:p>
          <a:p>
            <a:pPr indent="0" lvl="0" marL="0" rtl="0" algn="l">
              <a:spcBef>
                <a:spcPts val="0"/>
              </a:spcBef>
              <a:spcAft>
                <a:spcPts val="0"/>
              </a:spcAft>
              <a:buNone/>
            </a:pPr>
            <a:r>
              <a:t/>
            </a:r>
            <a:endParaRPr/>
          </a:p>
        </p:txBody>
      </p:sp>
      <p:sp>
        <p:nvSpPr>
          <p:cNvPr id="167" name="Google Shape;167;p28"/>
          <p:cNvSpPr/>
          <p:nvPr/>
        </p:nvSpPr>
        <p:spPr>
          <a:xfrm>
            <a:off x="5397900" y="564425"/>
            <a:ext cx="2607600" cy="54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u="sng">
                <a:solidFill>
                  <a:schemeClr val="hlink"/>
                </a:solidFill>
                <a:hlinkClick r:id="rId3"/>
              </a:rPr>
              <a:t>https://bit.ly/3HbwmjP</a:t>
            </a:r>
            <a:r>
              <a:rPr b="1" lang="sv-SE" sz="1800"/>
              <a:t> </a:t>
            </a:r>
            <a:endParaRPr b="1"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74" name="Google Shape;174;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Properties</a:t>
            </a:r>
            <a:endParaRPr/>
          </a:p>
        </p:txBody>
      </p:sp>
      <p:sp>
        <p:nvSpPr>
          <p:cNvPr id="175" name="Google Shape;175;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CTL: </a:t>
            </a:r>
            <a:r>
              <a:rPr lang="sv-SE"/>
              <a:t>The microwave shall stop cooking after the door is opened.</a:t>
            </a:r>
            <a:endParaRPr/>
          </a:p>
          <a:p>
            <a:pPr indent="-368300" lvl="1" marL="914400" rtl="0" algn="l">
              <a:spcBef>
                <a:spcPts val="0"/>
              </a:spcBef>
              <a:spcAft>
                <a:spcPts val="0"/>
              </a:spcAft>
              <a:buSzPts val="2200"/>
              <a:buChar char="•"/>
            </a:pPr>
            <a:r>
              <a:rPr lang="sv-SE"/>
              <a:t>AG (Door = Open -&gt; AX (!Cooking))</a:t>
            </a:r>
            <a:endParaRPr/>
          </a:p>
          <a:p>
            <a:pPr indent="-393700" lvl="0" marL="457200" rtl="0" algn="l">
              <a:spcBef>
                <a:spcPts val="0"/>
              </a:spcBef>
              <a:spcAft>
                <a:spcPts val="0"/>
              </a:spcAft>
              <a:buSzPts val="2600"/>
              <a:buChar char="•"/>
            </a:pPr>
            <a:r>
              <a:rPr lang="sv-SE"/>
              <a:t>LTL: It shall never be the case that the microwave can continue cooking indefinitely.</a:t>
            </a:r>
            <a:endParaRPr/>
          </a:p>
          <a:p>
            <a:pPr indent="-368300" lvl="1" marL="914400" rtl="0" algn="l">
              <a:spcBef>
                <a:spcPts val="0"/>
              </a:spcBef>
              <a:spcAft>
                <a:spcPts val="0"/>
              </a:spcAft>
              <a:buSzPts val="2200"/>
              <a:buChar char="•"/>
            </a:pPr>
            <a:r>
              <a:rPr lang="sv-SE"/>
              <a:t>G (Cooking -&gt; F (!Cooking))</a:t>
            </a:r>
            <a:endParaRPr/>
          </a:p>
          <a:p>
            <a:pPr indent="-393700" lvl="0" marL="457200" rtl="0" algn="l">
              <a:spcBef>
                <a:spcPts val="0"/>
              </a:spcBef>
              <a:spcAft>
                <a:spcPts val="0"/>
              </a:spcAft>
              <a:buSzPts val="2600"/>
              <a:buChar char="•"/>
            </a:pPr>
            <a:r>
              <a:rPr lang="sv-SE"/>
              <a:t>Formulate the other informal requirements in temporal logic.</a:t>
            </a:r>
            <a:endParaRPr/>
          </a:p>
        </p:txBody>
      </p:sp>
      <p:sp>
        <p:nvSpPr>
          <p:cNvPr id="176" name="Google Shape;176;p29"/>
          <p:cNvSpPr/>
          <p:nvPr/>
        </p:nvSpPr>
        <p:spPr>
          <a:xfrm>
            <a:off x="5397900" y="564425"/>
            <a:ext cx="2607600" cy="54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u="sng">
                <a:solidFill>
                  <a:schemeClr val="hlink"/>
                </a:solidFill>
                <a:hlinkClick r:id="rId3"/>
              </a:rPr>
              <a:t>https://bit.ly/3HbwmjP</a:t>
            </a:r>
            <a:r>
              <a:rPr b="1" lang="sv-SE" sz="1800"/>
              <a:t> </a:t>
            </a:r>
            <a:endParaRPr b="1"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Linear Time Logic Formulae</a:t>
            </a:r>
            <a:endParaRPr/>
          </a:p>
        </p:txBody>
      </p:sp>
      <p:sp>
        <p:nvSpPr>
          <p:cNvPr id="182" name="Google Shape;182;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Formulae written with propositional variables (boolean properties), logical operators (and, or, not, implication), and a set of modal operators:</a:t>
            </a:r>
            <a:endParaRPr/>
          </a:p>
          <a:p>
            <a:pPr indent="0" lvl="0" marL="0" marR="0" rtl="0" algn="l">
              <a:lnSpc>
                <a:spcPct val="100000"/>
              </a:lnSpc>
              <a:spcBef>
                <a:spcPts val="600"/>
              </a:spcBef>
              <a:spcAft>
                <a:spcPts val="0"/>
              </a:spcAft>
              <a:buNone/>
            </a:pPr>
            <a:r>
              <a:t/>
            </a:r>
            <a:endParaRPr sz="2400"/>
          </a:p>
        </p:txBody>
      </p:sp>
      <p:graphicFrame>
        <p:nvGraphicFramePr>
          <p:cNvPr id="183" name="Google Shape;183;p30"/>
          <p:cNvGraphicFramePr/>
          <p:nvPr/>
        </p:nvGraphicFramePr>
        <p:xfrm>
          <a:off x="628250" y="3029056"/>
          <a:ext cx="3000000" cy="3000000"/>
        </p:xfrm>
        <a:graphic>
          <a:graphicData uri="http://schemas.openxmlformats.org/drawingml/2006/table">
            <a:tbl>
              <a:tblPr>
                <a:noFill/>
                <a:tableStyleId>{788257BA-A137-4CC6-B105-A50304171D65}</a:tableStyleId>
              </a:tblPr>
              <a:tblGrid>
                <a:gridCol w="1379450"/>
                <a:gridCol w="1770100"/>
                <a:gridCol w="4749650"/>
              </a:tblGrid>
              <a:tr h="285750">
                <a:tc>
                  <a:txBody>
                    <a:bodyPr/>
                    <a:lstStyle/>
                    <a:p>
                      <a:pPr indent="0" lvl="0" marL="0" rtl="0" algn="l">
                        <a:spcBef>
                          <a:spcPts val="0"/>
                        </a:spcBef>
                        <a:spcAft>
                          <a:spcPts val="0"/>
                        </a:spcAft>
                        <a:buNone/>
                      </a:pPr>
                      <a:r>
                        <a:rPr b="1" lang="sv-SE" sz="1100"/>
                        <a:t>X (next)</a:t>
                      </a:r>
                      <a:endParaRPr b="1" sz="1100"/>
                    </a:p>
                  </a:txBody>
                  <a:tcPr marT="68575" marB="68575" marR="91425" marL="91425"/>
                </a:tc>
                <a:tc>
                  <a:txBody>
                    <a:bodyPr/>
                    <a:lstStyle/>
                    <a:p>
                      <a:pPr indent="0" lvl="0" marL="0" rtl="0" algn="l">
                        <a:spcBef>
                          <a:spcPts val="0"/>
                        </a:spcBef>
                        <a:spcAft>
                          <a:spcPts val="0"/>
                        </a:spcAft>
                        <a:buNone/>
                      </a:pPr>
                      <a:r>
                        <a:rPr lang="sv-SE" sz="1100"/>
                        <a:t>X hunger</a:t>
                      </a:r>
                      <a:endParaRPr sz="1100"/>
                    </a:p>
                  </a:txBody>
                  <a:tcPr marT="68575" marB="68575" marR="91425" marL="91425"/>
                </a:tc>
                <a:tc>
                  <a:txBody>
                    <a:bodyPr/>
                    <a:lstStyle/>
                    <a:p>
                      <a:pPr indent="0" lvl="0" marL="0" rtl="0" algn="l">
                        <a:spcBef>
                          <a:spcPts val="0"/>
                        </a:spcBef>
                        <a:spcAft>
                          <a:spcPts val="0"/>
                        </a:spcAft>
                        <a:buNone/>
                      </a:pPr>
                      <a:r>
                        <a:rPr lang="sv-SE" sz="1100"/>
                        <a:t>In the next state,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G (globally)</a:t>
                      </a:r>
                      <a:endParaRPr b="1" sz="1100"/>
                    </a:p>
                  </a:txBody>
                  <a:tcPr marT="68575" marB="68575" marR="91425" marL="91425"/>
                </a:tc>
                <a:tc>
                  <a:txBody>
                    <a:bodyPr/>
                    <a:lstStyle/>
                    <a:p>
                      <a:pPr indent="0" lvl="0" marL="0" rtl="0" algn="l">
                        <a:spcBef>
                          <a:spcPts val="0"/>
                        </a:spcBef>
                        <a:spcAft>
                          <a:spcPts val="0"/>
                        </a:spcAft>
                        <a:buNone/>
                      </a:pPr>
                      <a:r>
                        <a:rPr lang="sv-SE" sz="1100"/>
                        <a:t>G hunger</a:t>
                      </a:r>
                      <a:endParaRPr sz="1100"/>
                    </a:p>
                  </a:txBody>
                  <a:tcPr marT="68575" marB="68575" marR="91425" marL="91425"/>
                </a:tc>
                <a:tc>
                  <a:txBody>
                    <a:bodyPr/>
                    <a:lstStyle/>
                    <a:p>
                      <a:pPr indent="0" lvl="0" marL="0" rtl="0" algn="l">
                        <a:spcBef>
                          <a:spcPts val="0"/>
                        </a:spcBef>
                        <a:spcAft>
                          <a:spcPts val="0"/>
                        </a:spcAft>
                        <a:buNone/>
                      </a:pPr>
                      <a:r>
                        <a:rPr lang="sv-SE" sz="1100"/>
                        <a:t>In all future states,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F (finally)</a:t>
                      </a:r>
                      <a:endParaRPr b="1" sz="1100"/>
                    </a:p>
                  </a:txBody>
                  <a:tcPr marT="68575" marB="68575" marR="91425" marL="91425"/>
                </a:tc>
                <a:tc>
                  <a:txBody>
                    <a:bodyPr/>
                    <a:lstStyle/>
                    <a:p>
                      <a:pPr indent="0" lvl="0" marL="0" rtl="0" algn="l">
                        <a:spcBef>
                          <a:spcPts val="0"/>
                        </a:spcBef>
                        <a:spcAft>
                          <a:spcPts val="0"/>
                        </a:spcAft>
                        <a:buNone/>
                      </a:pPr>
                      <a:r>
                        <a:rPr lang="sv-SE" sz="1100"/>
                        <a:t>F hunger</a:t>
                      </a:r>
                      <a:endParaRPr sz="1100"/>
                    </a:p>
                  </a:txBody>
                  <a:tcPr marT="68575" marB="68575" marR="91425" marL="91425"/>
                </a:tc>
                <a:tc>
                  <a:txBody>
                    <a:bodyPr/>
                    <a:lstStyle/>
                    <a:p>
                      <a:pPr indent="0" lvl="0" marL="0" rtl="0" algn="l">
                        <a:spcBef>
                          <a:spcPts val="0"/>
                        </a:spcBef>
                        <a:spcAft>
                          <a:spcPts val="0"/>
                        </a:spcAft>
                        <a:buNone/>
                      </a:pPr>
                      <a:r>
                        <a:rPr lang="sv-SE" sz="1100"/>
                        <a:t>Eventually, there will be a state where I am hungry.</a:t>
                      </a:r>
                      <a:endParaRPr sz="1100"/>
                    </a:p>
                  </a:txBody>
                  <a:tcPr marT="68575" marB="68575" marR="91425" marL="91425"/>
                </a:tc>
              </a:tr>
              <a:tr h="285750">
                <a:tc>
                  <a:txBody>
                    <a:bodyPr/>
                    <a:lstStyle/>
                    <a:p>
                      <a:pPr indent="0" lvl="0" marL="0" rtl="0" algn="l">
                        <a:spcBef>
                          <a:spcPts val="0"/>
                        </a:spcBef>
                        <a:spcAft>
                          <a:spcPts val="0"/>
                        </a:spcAft>
                        <a:buNone/>
                      </a:pPr>
                      <a:r>
                        <a:rPr b="1" lang="sv-SE" sz="1100"/>
                        <a:t>U (until)</a:t>
                      </a:r>
                      <a:endParaRPr b="1" sz="1100"/>
                    </a:p>
                  </a:txBody>
                  <a:tcPr marT="68575" marB="68575" marR="91425" marL="91425"/>
                </a:tc>
                <a:tc>
                  <a:txBody>
                    <a:bodyPr/>
                    <a:lstStyle/>
                    <a:p>
                      <a:pPr indent="0" lvl="0" marL="0" rtl="0" algn="l">
                        <a:spcBef>
                          <a:spcPts val="0"/>
                        </a:spcBef>
                        <a:spcAft>
                          <a:spcPts val="0"/>
                        </a:spcAft>
                        <a:buNone/>
                      </a:pPr>
                      <a:r>
                        <a:rPr lang="sv-SE" sz="1100"/>
                        <a:t>hunger U burger</a:t>
                      </a:r>
                      <a:endParaRPr sz="1100"/>
                    </a:p>
                  </a:txBody>
                  <a:tcPr marT="68575" marB="68575" marR="91425" marL="91425"/>
                </a:tc>
                <a:tc>
                  <a:txBody>
                    <a:bodyPr/>
                    <a:lstStyle/>
                    <a:p>
                      <a:pPr indent="0" lvl="0" marL="0" rtl="0" algn="l">
                        <a:spcBef>
                          <a:spcPts val="0"/>
                        </a:spcBef>
                        <a:spcAft>
                          <a:spcPts val="0"/>
                        </a:spcAft>
                        <a:buNone/>
                      </a:pPr>
                      <a:r>
                        <a:rPr lang="sv-SE" sz="1100"/>
                        <a:t>I will be hungry until I start to eat a burger. (hunger does not need to be true once burger becomes true)</a:t>
                      </a:r>
                      <a:endParaRPr sz="1100"/>
                    </a:p>
                  </a:txBody>
                  <a:tcPr marT="68575" marB="68575" marR="91425" marL="91425"/>
                </a:tc>
              </a:tr>
              <a:tr h="285750">
                <a:tc>
                  <a:txBody>
                    <a:bodyPr/>
                    <a:lstStyle/>
                    <a:p>
                      <a:pPr indent="0" lvl="0" marL="0" rtl="0" algn="l">
                        <a:spcBef>
                          <a:spcPts val="0"/>
                        </a:spcBef>
                        <a:spcAft>
                          <a:spcPts val="0"/>
                        </a:spcAft>
                        <a:buNone/>
                      </a:pPr>
                      <a:r>
                        <a:rPr b="1" lang="sv-SE" sz="1100"/>
                        <a:t>R (release)</a:t>
                      </a:r>
                      <a:endParaRPr b="1" sz="1100"/>
                    </a:p>
                  </a:txBody>
                  <a:tcPr marT="68575" marB="68575" marR="91425" marL="91425"/>
                </a:tc>
                <a:tc>
                  <a:txBody>
                    <a:bodyPr/>
                    <a:lstStyle/>
                    <a:p>
                      <a:pPr indent="0" lvl="0" marL="0" rtl="0" algn="l">
                        <a:spcBef>
                          <a:spcPts val="0"/>
                        </a:spcBef>
                        <a:spcAft>
                          <a:spcPts val="0"/>
                        </a:spcAft>
                        <a:buNone/>
                      </a:pPr>
                      <a:r>
                        <a:rPr lang="sv-SE" sz="1100"/>
                        <a:t>hunger R burger</a:t>
                      </a:r>
                      <a:endParaRPr sz="1100"/>
                    </a:p>
                  </a:txBody>
                  <a:tcPr marT="68575" marB="68575" marR="91425" marL="91425"/>
                </a:tc>
                <a:tc>
                  <a:txBody>
                    <a:bodyPr/>
                    <a:lstStyle/>
                    <a:p>
                      <a:pPr indent="0" lvl="0" marL="0" rtl="0" algn="l">
                        <a:spcBef>
                          <a:spcPts val="0"/>
                        </a:spcBef>
                        <a:spcAft>
                          <a:spcPts val="0"/>
                        </a:spcAft>
                        <a:buNone/>
                      </a:pPr>
                      <a:r>
                        <a:rPr lang="sv-SE" sz="1100"/>
                        <a:t>I will cease to be hungry after I eat a burger. (hunger and burger are true at the same time for at least one state before hunger becomes false)</a:t>
                      </a:r>
                      <a:endParaRPr sz="1100"/>
                    </a:p>
                  </a:txBody>
                  <a:tcPr marT="68575" marB="68575" marR="91425" marL="91425"/>
                </a:tc>
              </a:tr>
            </a:tbl>
          </a:graphicData>
        </a:graphic>
      </p:graphicFrame>
      <p:sp>
        <p:nvSpPr>
          <p:cNvPr id="184" name="Google Shape;184;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85" name="Google Shape;185;p30"/>
          <p:cNvSpPr txBox="1"/>
          <p:nvPr/>
        </p:nvSpPr>
        <p:spPr>
          <a:xfrm>
            <a:off x="1039500" y="2632150"/>
            <a:ext cx="7076700" cy="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hunger = “I am hungry”                                   burger = “I eat a burger”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Computation Tree Logic Formulae</a:t>
            </a:r>
            <a:endParaRPr/>
          </a:p>
        </p:txBody>
      </p:sp>
      <p:sp>
        <p:nvSpPr>
          <p:cNvPr id="191" name="Google Shape;191;p31"/>
          <p:cNvSpPr txBox="1"/>
          <p:nvPr>
            <p:ph idx="1" type="body"/>
          </p:nvPr>
        </p:nvSpPr>
        <p:spPr>
          <a:xfrm>
            <a:off x="468900" y="1234100"/>
            <a:ext cx="8217900" cy="35286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Combines all-path quantifiers with path-specific quantifiers:</a:t>
            </a:r>
            <a:endParaRPr sz="2400"/>
          </a:p>
          <a:p>
            <a:pPr indent="0" lvl="0" marL="0" marR="0" rtl="0" algn="l">
              <a:lnSpc>
                <a:spcPct val="100000"/>
              </a:lnSpc>
              <a:spcBef>
                <a:spcPts val="600"/>
              </a:spcBef>
              <a:spcAft>
                <a:spcPts val="0"/>
              </a:spcAft>
              <a:buNone/>
            </a:pPr>
            <a:r>
              <a:t/>
            </a:r>
            <a:endParaRPr sz="2400"/>
          </a:p>
        </p:txBody>
      </p:sp>
      <p:graphicFrame>
        <p:nvGraphicFramePr>
          <p:cNvPr id="192" name="Google Shape;192;p31"/>
          <p:cNvGraphicFramePr/>
          <p:nvPr/>
        </p:nvGraphicFramePr>
        <p:xfrm>
          <a:off x="554525" y="2930738"/>
          <a:ext cx="3000000" cy="3000000"/>
        </p:xfrm>
        <a:graphic>
          <a:graphicData uri="http://schemas.openxmlformats.org/drawingml/2006/table">
            <a:tbl>
              <a:tblPr>
                <a:noFill/>
                <a:tableStyleId>{788257BA-A137-4CC6-B105-A50304171D65}</a:tableStyleId>
              </a:tblPr>
              <a:tblGrid>
                <a:gridCol w="1387050"/>
                <a:gridCol w="1779850"/>
                <a:gridCol w="4775850"/>
              </a:tblGrid>
              <a:tr h="285750">
                <a:tc>
                  <a:txBody>
                    <a:bodyPr/>
                    <a:lstStyle/>
                    <a:p>
                      <a:pPr indent="0" lvl="0" marL="0" rtl="0" algn="l">
                        <a:spcBef>
                          <a:spcPts val="0"/>
                        </a:spcBef>
                        <a:spcAft>
                          <a:spcPts val="0"/>
                        </a:spcAft>
                        <a:buNone/>
                      </a:pPr>
                      <a:r>
                        <a:rPr b="1" lang="sv-SE" sz="1100"/>
                        <a:t>X (next)</a:t>
                      </a:r>
                      <a:endParaRPr b="1" sz="1100"/>
                    </a:p>
                  </a:txBody>
                  <a:tcPr marT="68575" marB="68575" marR="91425" marL="91425"/>
                </a:tc>
                <a:tc>
                  <a:txBody>
                    <a:bodyPr/>
                    <a:lstStyle/>
                    <a:p>
                      <a:pPr indent="0" lvl="0" marL="0" rtl="0" algn="l">
                        <a:spcBef>
                          <a:spcPts val="0"/>
                        </a:spcBef>
                        <a:spcAft>
                          <a:spcPts val="0"/>
                        </a:spcAft>
                        <a:buNone/>
                      </a:pPr>
                      <a:r>
                        <a:rPr lang="sv-SE" sz="1100"/>
                        <a:t>X hunger</a:t>
                      </a:r>
                      <a:endParaRPr sz="1100"/>
                    </a:p>
                  </a:txBody>
                  <a:tcPr marT="68575" marB="68575" marR="91425" marL="91425"/>
                </a:tc>
                <a:tc>
                  <a:txBody>
                    <a:bodyPr/>
                    <a:lstStyle/>
                    <a:p>
                      <a:pPr indent="0" lvl="0" marL="0" rtl="0" algn="l">
                        <a:spcBef>
                          <a:spcPts val="0"/>
                        </a:spcBef>
                        <a:spcAft>
                          <a:spcPts val="0"/>
                        </a:spcAft>
                        <a:buNone/>
                      </a:pPr>
                      <a:r>
                        <a:rPr lang="sv-SE" sz="1100"/>
                        <a:t>In the next state on this path,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G (globally)</a:t>
                      </a:r>
                      <a:endParaRPr b="1" sz="1100"/>
                    </a:p>
                  </a:txBody>
                  <a:tcPr marT="68575" marB="68575" marR="91425" marL="91425"/>
                </a:tc>
                <a:tc>
                  <a:txBody>
                    <a:bodyPr/>
                    <a:lstStyle/>
                    <a:p>
                      <a:pPr indent="0" lvl="0" marL="0" rtl="0" algn="l">
                        <a:spcBef>
                          <a:spcPts val="0"/>
                        </a:spcBef>
                        <a:spcAft>
                          <a:spcPts val="0"/>
                        </a:spcAft>
                        <a:buNone/>
                      </a:pPr>
                      <a:r>
                        <a:rPr lang="sv-SE" sz="1100"/>
                        <a:t>G hunger</a:t>
                      </a:r>
                      <a:endParaRPr sz="1100"/>
                    </a:p>
                  </a:txBody>
                  <a:tcPr marT="68575" marB="68575" marR="91425" marL="91425"/>
                </a:tc>
                <a:tc>
                  <a:txBody>
                    <a:bodyPr/>
                    <a:lstStyle/>
                    <a:p>
                      <a:pPr indent="0" lvl="0" marL="0" rtl="0" algn="l">
                        <a:spcBef>
                          <a:spcPts val="0"/>
                        </a:spcBef>
                        <a:spcAft>
                          <a:spcPts val="0"/>
                        </a:spcAft>
                        <a:buNone/>
                      </a:pPr>
                      <a:r>
                        <a:rPr lang="sv-SE" sz="1100"/>
                        <a:t>In all future states on this path,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F (finally)</a:t>
                      </a:r>
                      <a:endParaRPr b="1" sz="1100"/>
                    </a:p>
                  </a:txBody>
                  <a:tcPr marT="68575" marB="68575" marR="91425" marL="91425"/>
                </a:tc>
                <a:tc>
                  <a:txBody>
                    <a:bodyPr/>
                    <a:lstStyle/>
                    <a:p>
                      <a:pPr indent="0" lvl="0" marL="0" rtl="0" algn="l">
                        <a:spcBef>
                          <a:spcPts val="0"/>
                        </a:spcBef>
                        <a:spcAft>
                          <a:spcPts val="0"/>
                        </a:spcAft>
                        <a:buNone/>
                      </a:pPr>
                      <a:r>
                        <a:rPr lang="sv-SE" sz="1100"/>
                        <a:t>F hunger</a:t>
                      </a:r>
                      <a:endParaRPr sz="1100"/>
                    </a:p>
                  </a:txBody>
                  <a:tcPr marT="68575" marB="68575" marR="91425" marL="91425"/>
                </a:tc>
                <a:tc>
                  <a:txBody>
                    <a:bodyPr/>
                    <a:lstStyle/>
                    <a:p>
                      <a:pPr indent="0" lvl="0" marL="0" rtl="0" algn="l">
                        <a:spcBef>
                          <a:spcPts val="0"/>
                        </a:spcBef>
                        <a:spcAft>
                          <a:spcPts val="0"/>
                        </a:spcAft>
                        <a:buNone/>
                      </a:pPr>
                      <a:r>
                        <a:rPr lang="sv-SE" sz="1100"/>
                        <a:t>Eventually on this path, there will be a state where I am hungry.</a:t>
                      </a:r>
                      <a:endParaRPr sz="1100"/>
                    </a:p>
                  </a:txBody>
                  <a:tcPr marT="68575" marB="68575" marR="91425" marL="91425"/>
                </a:tc>
              </a:tr>
              <a:tr h="285750">
                <a:tc>
                  <a:txBody>
                    <a:bodyPr/>
                    <a:lstStyle/>
                    <a:p>
                      <a:pPr indent="0" lvl="0" marL="0" rtl="0" algn="l">
                        <a:spcBef>
                          <a:spcPts val="0"/>
                        </a:spcBef>
                        <a:spcAft>
                          <a:spcPts val="0"/>
                        </a:spcAft>
                        <a:buNone/>
                      </a:pPr>
                      <a:r>
                        <a:rPr b="1" lang="sv-SE" sz="1100"/>
                        <a:t>U (until)</a:t>
                      </a:r>
                      <a:endParaRPr b="1" sz="1100"/>
                    </a:p>
                  </a:txBody>
                  <a:tcPr marT="68575" marB="68575" marR="91425" marL="91425"/>
                </a:tc>
                <a:tc>
                  <a:txBody>
                    <a:bodyPr/>
                    <a:lstStyle/>
                    <a:p>
                      <a:pPr indent="0" lvl="0" marL="0" rtl="0" algn="l">
                        <a:spcBef>
                          <a:spcPts val="0"/>
                        </a:spcBef>
                        <a:spcAft>
                          <a:spcPts val="0"/>
                        </a:spcAft>
                        <a:buNone/>
                      </a:pPr>
                      <a:r>
                        <a:rPr lang="sv-SE" sz="1100"/>
                        <a:t>hunger U burger</a:t>
                      </a:r>
                      <a:endParaRPr sz="1100"/>
                    </a:p>
                  </a:txBody>
                  <a:tcPr marT="68575" marB="68575" marR="91425" marL="91425"/>
                </a:tc>
                <a:tc>
                  <a:txBody>
                    <a:bodyPr/>
                    <a:lstStyle/>
                    <a:p>
                      <a:pPr indent="0" lvl="0" marL="0" rtl="0" algn="l">
                        <a:spcBef>
                          <a:spcPts val="0"/>
                        </a:spcBef>
                        <a:spcAft>
                          <a:spcPts val="0"/>
                        </a:spcAft>
                        <a:buNone/>
                      </a:pPr>
                      <a:r>
                        <a:rPr lang="sv-SE" sz="1100"/>
                        <a:t>On this path, I will be hungry until I start to eat a burger. (I must eventually eat a burger)</a:t>
                      </a:r>
                      <a:endParaRPr sz="1100"/>
                    </a:p>
                  </a:txBody>
                  <a:tcPr marT="68575" marB="68575" marR="91425" marL="91425"/>
                </a:tc>
              </a:tr>
              <a:tr h="285750">
                <a:tc>
                  <a:txBody>
                    <a:bodyPr/>
                    <a:lstStyle/>
                    <a:p>
                      <a:pPr indent="0" lvl="0" marL="0" rtl="0" algn="l">
                        <a:spcBef>
                          <a:spcPts val="0"/>
                        </a:spcBef>
                        <a:spcAft>
                          <a:spcPts val="0"/>
                        </a:spcAft>
                        <a:buNone/>
                      </a:pPr>
                      <a:r>
                        <a:rPr b="1" lang="sv-SE" sz="1100"/>
                        <a:t>W (weak until)</a:t>
                      </a:r>
                      <a:endParaRPr b="1" sz="1100"/>
                    </a:p>
                  </a:txBody>
                  <a:tcPr marT="68575" marB="68575" marR="91425" marL="91425"/>
                </a:tc>
                <a:tc>
                  <a:txBody>
                    <a:bodyPr/>
                    <a:lstStyle/>
                    <a:p>
                      <a:pPr indent="0" lvl="0" marL="0" rtl="0" algn="l">
                        <a:spcBef>
                          <a:spcPts val="0"/>
                        </a:spcBef>
                        <a:spcAft>
                          <a:spcPts val="0"/>
                        </a:spcAft>
                        <a:buNone/>
                      </a:pPr>
                      <a:r>
                        <a:rPr lang="sv-SE" sz="1100"/>
                        <a:t>hunger W burger</a:t>
                      </a:r>
                      <a:endParaRPr sz="1100"/>
                    </a:p>
                  </a:txBody>
                  <a:tcPr marT="68575" marB="68575" marR="91425" marL="91425"/>
                </a:tc>
                <a:tc>
                  <a:txBody>
                    <a:bodyPr/>
                    <a:lstStyle/>
                    <a:p>
                      <a:pPr indent="0" lvl="0" marL="0" rtl="0" algn="l">
                        <a:spcBef>
                          <a:spcPts val="0"/>
                        </a:spcBef>
                        <a:spcAft>
                          <a:spcPts val="0"/>
                        </a:spcAft>
                        <a:buNone/>
                      </a:pPr>
                      <a:r>
                        <a:rPr lang="sv-SE" sz="1100">
                          <a:solidFill>
                            <a:schemeClr val="dk1"/>
                          </a:solidFill>
                        </a:rPr>
                        <a:t>On this path, I will be hungry until I start to eat a burger. (There is no guarantee that I eat a burger)</a:t>
                      </a:r>
                      <a:endParaRPr sz="1100"/>
                    </a:p>
                  </a:txBody>
                  <a:tcPr marT="68575" marB="68575" marR="91425" marL="91425"/>
                </a:tc>
              </a:tr>
            </a:tbl>
          </a:graphicData>
        </a:graphic>
      </p:graphicFrame>
      <p:graphicFrame>
        <p:nvGraphicFramePr>
          <p:cNvPr id="193" name="Google Shape;193;p31"/>
          <p:cNvGraphicFramePr/>
          <p:nvPr/>
        </p:nvGraphicFramePr>
        <p:xfrm>
          <a:off x="819100" y="1891125"/>
          <a:ext cx="3000000" cy="3000000"/>
        </p:xfrm>
        <a:graphic>
          <a:graphicData uri="http://schemas.openxmlformats.org/drawingml/2006/table">
            <a:tbl>
              <a:tblPr>
                <a:noFill/>
                <a:tableStyleId>{788257BA-A137-4CC6-B105-A50304171D65}</a:tableStyleId>
              </a:tblPr>
              <a:tblGrid>
                <a:gridCol w="1264150"/>
                <a:gridCol w="1622150"/>
                <a:gridCol w="4352675"/>
              </a:tblGrid>
              <a:tr h="285750">
                <a:tc>
                  <a:txBody>
                    <a:bodyPr/>
                    <a:lstStyle/>
                    <a:p>
                      <a:pPr indent="0" lvl="0" marL="0" rtl="0" algn="l">
                        <a:spcBef>
                          <a:spcPts val="0"/>
                        </a:spcBef>
                        <a:spcAft>
                          <a:spcPts val="0"/>
                        </a:spcAft>
                        <a:buNone/>
                      </a:pPr>
                      <a:r>
                        <a:rPr b="1" lang="sv-SE" sz="1100"/>
                        <a:t>A (all)</a:t>
                      </a:r>
                      <a:endParaRPr b="1" sz="1100"/>
                    </a:p>
                  </a:txBody>
                  <a:tcPr marT="68575" marB="68575" marR="91425" marL="91425"/>
                </a:tc>
                <a:tc>
                  <a:txBody>
                    <a:bodyPr/>
                    <a:lstStyle/>
                    <a:p>
                      <a:pPr indent="0" lvl="0" marL="0" rtl="0" algn="l">
                        <a:spcBef>
                          <a:spcPts val="0"/>
                        </a:spcBef>
                        <a:spcAft>
                          <a:spcPts val="0"/>
                        </a:spcAft>
                        <a:buNone/>
                      </a:pPr>
                      <a:r>
                        <a:rPr lang="sv-SE" sz="1100"/>
                        <a:t>A hunger</a:t>
                      </a:r>
                      <a:endParaRPr sz="1100"/>
                    </a:p>
                  </a:txBody>
                  <a:tcPr marT="68575" marB="68575" marR="91425" marL="91425"/>
                </a:tc>
                <a:tc>
                  <a:txBody>
                    <a:bodyPr/>
                    <a:lstStyle/>
                    <a:p>
                      <a:pPr indent="0" lvl="0" marL="0" rtl="0" algn="l">
                        <a:spcBef>
                          <a:spcPts val="0"/>
                        </a:spcBef>
                        <a:spcAft>
                          <a:spcPts val="0"/>
                        </a:spcAft>
                        <a:buNone/>
                      </a:pPr>
                      <a:r>
                        <a:rPr lang="sv-SE" sz="1100"/>
                        <a:t>Starting from the current state, I must be hungry on all paths.</a:t>
                      </a:r>
                      <a:endParaRPr sz="1100"/>
                    </a:p>
                  </a:txBody>
                  <a:tcPr marT="68575" marB="68575" marR="91425" marL="91425"/>
                </a:tc>
              </a:tr>
              <a:tr h="285750">
                <a:tc>
                  <a:txBody>
                    <a:bodyPr/>
                    <a:lstStyle/>
                    <a:p>
                      <a:pPr indent="0" lvl="0" marL="0" rtl="0" algn="l">
                        <a:spcBef>
                          <a:spcPts val="0"/>
                        </a:spcBef>
                        <a:spcAft>
                          <a:spcPts val="0"/>
                        </a:spcAft>
                        <a:buNone/>
                      </a:pPr>
                      <a:r>
                        <a:rPr b="1" lang="sv-SE" sz="1100"/>
                        <a:t>E (exists)</a:t>
                      </a:r>
                      <a:endParaRPr b="1" sz="1100"/>
                    </a:p>
                  </a:txBody>
                  <a:tcPr marT="68575" marB="68575" marR="91425" marL="91425"/>
                </a:tc>
                <a:tc>
                  <a:txBody>
                    <a:bodyPr/>
                    <a:lstStyle/>
                    <a:p>
                      <a:pPr indent="0" lvl="0" marL="0" rtl="0" algn="l">
                        <a:spcBef>
                          <a:spcPts val="0"/>
                        </a:spcBef>
                        <a:spcAft>
                          <a:spcPts val="0"/>
                        </a:spcAft>
                        <a:buNone/>
                      </a:pPr>
                      <a:r>
                        <a:rPr lang="sv-SE" sz="1100"/>
                        <a:t>E hunger</a:t>
                      </a:r>
                      <a:endParaRPr sz="1100"/>
                    </a:p>
                  </a:txBody>
                  <a:tcPr marT="68575" marB="68575" marR="91425" marL="91425"/>
                </a:tc>
                <a:tc>
                  <a:txBody>
                    <a:bodyPr/>
                    <a:lstStyle/>
                    <a:p>
                      <a:pPr indent="0" lvl="0" marL="0" rtl="0" algn="l">
                        <a:spcBef>
                          <a:spcPts val="0"/>
                        </a:spcBef>
                        <a:spcAft>
                          <a:spcPts val="0"/>
                        </a:spcAft>
                        <a:buNone/>
                      </a:pPr>
                      <a:r>
                        <a:rPr lang="sv-SE" sz="1100"/>
                        <a:t>There must be some path, starting from the current state, where I am hungry.</a:t>
                      </a:r>
                      <a:endParaRPr sz="1100"/>
                    </a:p>
                  </a:txBody>
                  <a:tcPr marT="68575" marB="68575" marR="91425" marL="91425"/>
                </a:tc>
              </a:tr>
            </a:tbl>
          </a:graphicData>
        </a:graphic>
      </p:graphicFrame>
      <p:sp>
        <p:nvSpPr>
          <p:cNvPr id="194" name="Google Shape;194;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01" name="Google Shape;201;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500"/>
              <a:t>Try to Verify the Model and Properties</a:t>
            </a:r>
            <a:endParaRPr sz="3500"/>
          </a:p>
        </p:txBody>
      </p:sp>
      <p:sp>
        <p:nvSpPr>
          <p:cNvPr id="202" name="Google Shape;202;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u="sng">
                <a:solidFill>
                  <a:schemeClr val="hlink"/>
                </a:solidFill>
                <a:hlinkClick r:id="rId3"/>
              </a:rPr>
              <a:t>http://nusmv.fbk.eu/</a:t>
            </a:r>
            <a:endParaRPr/>
          </a:p>
          <a:p>
            <a:pPr indent="-368300" lvl="1" marL="914400" rtl="0" algn="l">
              <a:spcBef>
                <a:spcPts val="0"/>
              </a:spcBef>
              <a:spcAft>
                <a:spcPts val="0"/>
              </a:spcAft>
              <a:buSzPts val="2200"/>
              <a:buChar char="•"/>
            </a:pPr>
            <a:r>
              <a:rPr lang="sv-SE"/>
              <a:t>NuSMV homepage (tool download, tutorials, etc.)</a:t>
            </a:r>
            <a:endParaRPr/>
          </a:p>
          <a:p>
            <a:pPr indent="-368300" lvl="1" marL="914400" rtl="0" algn="l">
              <a:spcBef>
                <a:spcPts val="0"/>
              </a:spcBef>
              <a:spcAft>
                <a:spcPts val="0"/>
              </a:spcAft>
              <a:buSzPts val="2200"/>
              <a:buChar char="•"/>
            </a:pPr>
            <a:r>
              <a:rPr lang="sv-SE"/>
              <a:t>Use NuSMV 2.6.</a:t>
            </a:r>
            <a:endParaRPr/>
          </a:p>
          <a:p>
            <a:pPr indent="-393700" lvl="0" marL="457200" rtl="0" algn="l">
              <a:spcBef>
                <a:spcPts val="0"/>
              </a:spcBef>
              <a:spcAft>
                <a:spcPts val="0"/>
              </a:spcAft>
              <a:buSzPts val="2600"/>
              <a:buChar char="•"/>
            </a:pPr>
            <a:r>
              <a:rPr lang="sv-SE"/>
              <a:t>Try to define next(Cooking) such that the two example properties hold. See if your properties hold.</a:t>
            </a:r>
            <a:endParaRPr/>
          </a:p>
          <a:p>
            <a:pPr indent="-368300" lvl="1" marL="914400" rtl="0" algn="l">
              <a:spcBef>
                <a:spcPts val="0"/>
              </a:spcBef>
              <a:spcAft>
                <a:spcPts val="0"/>
              </a:spcAft>
              <a:buSzPts val="2200"/>
              <a:buChar char="•"/>
            </a:pPr>
            <a:r>
              <a:rPr lang="sv-SE"/>
              <a:t>If they don’t, make sure the properties are correct.</a:t>
            </a:r>
            <a:endParaRPr/>
          </a:p>
          <a:p>
            <a:pPr indent="-368300" lvl="1" marL="914400" rtl="0" algn="l">
              <a:spcBef>
                <a:spcPts val="0"/>
              </a:spcBef>
              <a:spcAft>
                <a:spcPts val="0"/>
              </a:spcAft>
              <a:buSzPts val="2200"/>
              <a:buChar char="•"/>
            </a:pPr>
            <a:r>
              <a:rPr lang="sv-SE"/>
              <a:t>Then, make sure the model is complete and correct.</a:t>
            </a:r>
            <a:endParaRPr/>
          </a:p>
          <a:p>
            <a:pPr indent="-393700" lvl="0" marL="457200" rtl="0" algn="l">
              <a:spcBef>
                <a:spcPts val="0"/>
              </a:spcBef>
              <a:spcAft>
                <a:spcPts val="0"/>
              </a:spcAft>
              <a:buSzPts val="2600"/>
              <a:buChar char="•"/>
            </a:pPr>
            <a:r>
              <a:rPr lang="sv-SE"/>
              <a:t>If you get stuck, a sample solution is on Canvas.</a:t>
            </a:r>
            <a:endParaRPr/>
          </a:p>
        </p:txBody>
      </p:sp>
      <p:sp>
        <p:nvSpPr>
          <p:cNvPr id="203" name="Google Shape;203;p32"/>
          <p:cNvSpPr/>
          <p:nvPr/>
        </p:nvSpPr>
        <p:spPr>
          <a:xfrm>
            <a:off x="6003975" y="1242250"/>
            <a:ext cx="2607600" cy="54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u="sng">
                <a:solidFill>
                  <a:schemeClr val="hlink"/>
                </a:solidFill>
                <a:hlinkClick r:id="rId4"/>
              </a:rPr>
              <a:t>https://bit.ly/3HbwmjP</a:t>
            </a:r>
            <a:r>
              <a:rPr b="1" lang="sv-SE" sz="1800"/>
              <a:t> </a:t>
            </a:r>
            <a:endParaRPr b="1"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10" name="Google Shape;210;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Current Status</a:t>
            </a:r>
            <a:endParaRPr/>
          </a:p>
        </p:txBody>
      </p:sp>
      <p:sp>
        <p:nvSpPr>
          <p:cNvPr id="211" name="Google Shape;211;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b="1"/>
          </a:p>
          <a:p>
            <a:pPr indent="0" lvl="0" marL="0" rtl="0" algn="l">
              <a:spcBef>
                <a:spcPts val="1000"/>
              </a:spcBef>
              <a:spcAft>
                <a:spcPts val="0"/>
              </a:spcAft>
              <a:buNone/>
            </a:pPr>
            <a:r>
              <a:rPr b="1" lang="sv-SE"/>
              <a:t>I and the TAs are available to answer questions.</a:t>
            </a:r>
            <a:endParaRPr b="1"/>
          </a:p>
          <a:p>
            <a:pPr indent="-393700" lvl="0" marL="457200" rtl="0" algn="l">
              <a:spcBef>
                <a:spcPts val="1000"/>
              </a:spcBef>
              <a:spcAft>
                <a:spcPts val="0"/>
              </a:spcAft>
              <a:buSzPts val="2600"/>
              <a:buChar char="•"/>
            </a:pPr>
            <a:r>
              <a:rPr b="1" lang="sv-SE"/>
              <a:t>Afonso Fontes</a:t>
            </a:r>
            <a:endParaRPr b="1"/>
          </a:p>
          <a:p>
            <a:pPr indent="-393700" lvl="0" marL="457200" rtl="0" algn="l">
              <a:spcBef>
                <a:spcPts val="0"/>
              </a:spcBef>
              <a:spcAft>
                <a:spcPts val="0"/>
              </a:spcAft>
              <a:buSzPts val="2600"/>
              <a:buChar char="•"/>
            </a:pPr>
            <a:r>
              <a:rPr b="1" lang="sv-SE"/>
              <a:t>Sandra Eisenberg</a:t>
            </a:r>
            <a:endParaRPr b="1"/>
          </a:p>
          <a:p>
            <a:pPr indent="-393700" lvl="0" marL="457200" rtl="0" algn="l">
              <a:spcBef>
                <a:spcPts val="0"/>
              </a:spcBef>
              <a:spcAft>
                <a:spcPts val="0"/>
              </a:spcAft>
              <a:buSzPts val="2600"/>
              <a:buChar char="•"/>
            </a:pPr>
            <a:r>
              <a:rPr b="1" lang="sv-SE"/>
              <a:t>Chaneli Silva</a:t>
            </a:r>
            <a:endParaRPr b="1"/>
          </a:p>
        </p:txBody>
      </p:sp>
      <p:sp>
        <p:nvSpPr>
          <p:cNvPr id="212" name="Google Shape;212;p33"/>
          <p:cNvSpPr/>
          <p:nvPr/>
        </p:nvSpPr>
        <p:spPr>
          <a:xfrm>
            <a:off x="5948150" y="675650"/>
            <a:ext cx="2607600" cy="54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u="sng">
                <a:solidFill>
                  <a:schemeClr val="hlink"/>
                </a:solidFill>
                <a:hlinkClick r:id="rId3"/>
              </a:rPr>
              <a:t>https://bit.ly/3HbwmjP</a:t>
            </a:r>
            <a:r>
              <a:rPr b="1" lang="sv-SE" sz="1800"/>
              <a:t> </a:t>
            </a:r>
            <a:endParaRPr b="1" sz="1800"/>
          </a:p>
        </p:txBody>
      </p:sp>
    </p:spTree>
  </p:cSld>
  <p:clrMapOvr>
    <a:masterClrMapping/>
  </p:clrMapOvr>
</p:sld>
</file>

<file path=ppt/theme/theme1.xml><?xml version="1.0" encoding="utf-8"?>
<a:theme xmlns:a="http://schemas.openxmlformats.org/drawingml/2006/main" xmlns:r="http://schemas.openxmlformats.org/officeDocument/2006/relationships" name="Sista bilden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itle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Master Helsidesbild">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