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21BED2-983B-474A-ADA8-E4E6D461B90C}">
  <a:tblStyle styleId="{5E21BED2-983B-474A-ADA8-E4E6D461B9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r>
              <a:rPr lang="sv-SE"/>
              <a:t> </a:t>
            </a: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And, (last po</a:t>
            </a:r>
            <a:r>
              <a:rPr lang="sv-SE"/>
              <a:t>int), and many of those are hard todesign tests to cover. </a:t>
            </a:r>
            <a:r>
              <a:rPr lang="sv-SE">
                <a:solidFill>
                  <a:schemeClr val="dk1"/>
                </a:solidFill>
              </a:rPr>
              <a:t>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 </a:t>
            </a: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 </a:t>
            </a: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 </a:t>
            </a:r>
            <a:r>
              <a:rPr lang="sv-SE">
                <a:solidFill>
                  <a:schemeClr val="dk1"/>
                </a:solidFill>
              </a:rPr>
              <a:t>These associations - pairings of a particular definition and usage of a variable - (</a:t>
            </a:r>
            <a:r>
              <a:rPr lang="sv-SE"/>
              <a:t>3</a:t>
            </a:r>
            <a:r>
              <a:rPr lang="sv-SE">
                <a:solidFill>
                  <a:schemeClr val="dk1"/>
                </a:solidFill>
              </a:rPr>
              <a:t>)</a:t>
            </a:r>
            <a:r>
              <a:rPr lang="sv-SE"/>
              <a:t> </a:t>
            </a:r>
            <a:r>
              <a:rPr lang="sv-SE">
                <a:solidFill>
                  <a:schemeClr val="dk1"/>
                </a:solidFill>
              </a:rPr>
              <a:t>(</a:t>
            </a:r>
            <a:r>
              <a:rPr lang="sv-SE"/>
              <a:t>4</a:t>
            </a:r>
            <a:r>
              <a:rPr lang="sv-SE">
                <a:solidFill>
                  <a:schemeClr val="dk1"/>
                </a:solidFill>
              </a:rPr>
              <a:t>), in general, at all statements that change the value of a variable</a:t>
            </a:r>
            <a:r>
              <a:rPr lang="sv-SE"/>
              <a:t> </a:t>
            </a: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iWe can now look at one variable at a time, and look at defs and uses on each control flow path.</a:t>
            </a:r>
            <a:r>
              <a:rPr lang="sv-SE"/>
              <a:t> (bring in, go over) Let’s call these nodes A-F for short. The p</a:t>
            </a:r>
            <a:r>
              <a:rPr lang="sv-SE">
                <a:solidFill>
                  <a:schemeClr val="dk1"/>
                </a:solidFill>
              </a:rPr>
              <a:t>ath </a:t>
            </a:r>
            <a:r>
              <a:rPr lang="sv-SE"/>
              <a:t>C, D, E</a:t>
            </a:r>
            <a:r>
              <a:rPr lang="sv-SE">
                <a:solidFill>
                  <a:schemeClr val="dk1"/>
                </a:solidFill>
              </a:rPr>
              <a:t> is a definition-clear path from definition of</a:t>
            </a:r>
            <a:r>
              <a:rPr lang="sv-SE"/>
              <a:t> tmp</a:t>
            </a:r>
            <a:r>
              <a:rPr lang="sv-SE">
                <a:solidFill>
                  <a:schemeClr val="dk1"/>
                </a:solidFill>
              </a:rPr>
              <a:t> in </a:t>
            </a:r>
            <a:r>
              <a:rPr lang="sv-SE"/>
              <a:t>node C</a:t>
            </a:r>
            <a:r>
              <a:rPr lang="sv-SE">
                <a:solidFill>
                  <a:schemeClr val="dk1"/>
                </a:solidFill>
              </a:rPr>
              <a:t> to its use in </a:t>
            </a:r>
            <a:r>
              <a:rPr lang="sv-SE"/>
              <a:t>node E</a:t>
            </a:r>
            <a:r>
              <a:rPr lang="sv-SE">
                <a:solidFill>
                  <a:schemeClr val="dk1"/>
                </a:solidFill>
              </a:rPr>
              <a:t>. Path A, B, C, D, E is not a definition-clear path with respect to tmp because of the definition in node C. </a:t>
            </a:r>
            <a:r>
              <a:rPr lang="sv-SE"/>
              <a:t> Be careful with loops - a definition in one cycle might be used in the next. So, The first time we execute node B, it uses the definition of variable y from node A. However, y is redefined in node E. So, the second time through the loop, we use the definition from E in nodes B, C, and D. (go over other pairs)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br>
              <a:rPr lang="sv-SE"/>
            </a:b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br>
              <a:rPr lang="sv-SE"/>
            </a:b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Aliasing = two names refer to the same memory location.</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-a and b are aliases,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a:t>
            </a:r>
            <a:r>
              <a:rPr lang="sv-SE"/>
              <a:t>3</a:t>
            </a:r>
            <a:r>
              <a:rPr lang="sv-SE">
                <a:solidFill>
                  <a:schemeClr val="dk1"/>
                </a:solidFill>
              </a:rPr>
              <a:t>) 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62" name="Google Shape;762;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1" name="Google Shape;791;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1" name="Google Shape;831;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82" name="Google Shape;882;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23" name="Google Shape;923;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we talked about </a:t>
            </a:r>
            <a:r>
              <a:rPr lang="sv-SE"/>
              <a:t>basically the same code already, but your turn to make sure you understand the concept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efed11ae7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efed11ae7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Now we can update this picture with all of the criteria we have discussed the past two classes.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19,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solidFill>
                  <a:schemeClr val="accent3"/>
                </a:solidFill>
              </a:rPr>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solidFill>
                  <a:schemeClr val="accent3"/>
                </a:solidFill>
              </a:rPr>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ignoring loops, many paths through code.</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b="1" lang="sv-SE">
                <a:solidFill>
                  <a:schemeClr val="accent3"/>
                </a:solidFill>
              </a:rPr>
              <a:t>subpaths</a:t>
            </a:r>
            <a:r>
              <a:rPr lang="sv-SE"/>
              <a:t> repeat over and over.</a:t>
            </a:r>
            <a:endParaRPr/>
          </a:p>
          <a:p>
            <a:pPr indent="-368300" lvl="1" marL="914400" marR="0" rtl="0" algn="l">
              <a:lnSpc>
                <a:spcPct val="120000"/>
              </a:lnSpc>
              <a:spcBef>
                <a:spcPts val="0"/>
              </a:spcBef>
              <a:spcAft>
                <a:spcPts val="0"/>
              </a:spcAft>
              <a:buSzPts val="2200"/>
              <a:buChar char="•"/>
            </a:pPr>
            <a:r>
              <a:rPr b="1" lang="sv-SE">
                <a:solidFill>
                  <a:schemeClr val="accent3"/>
                </a:solidFill>
              </a:rPr>
              <a:t>Unroll</a:t>
            </a:r>
            <a:r>
              <a:rPr lang="sv-SE"/>
              <a:t>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{5E21BED2-983B-474A-ADA8-E4E6D461B90C}</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Boundary Interior Coverage bounds number of paths.</a:t>
            </a:r>
            <a:endParaRPr sz="2500"/>
          </a:p>
          <a:p>
            <a:pPr indent="-361950" lvl="1" marL="914400" rtl="0" algn="l">
              <a:spcBef>
                <a:spcPts val="500"/>
              </a:spcBef>
              <a:spcAft>
                <a:spcPts val="0"/>
              </a:spcAft>
              <a:buSzPts val="2100"/>
              <a:buChar char="•"/>
            </a:pPr>
            <a:r>
              <a:rPr lang="sv-SE" sz="2100"/>
              <a:t>However, still exponential.</a:t>
            </a:r>
            <a:endParaRPr sz="2100"/>
          </a:p>
          <a:p>
            <a:pPr indent="-336550" lvl="2" marL="1371600" rtl="0" algn="l">
              <a:spcBef>
                <a:spcPts val="500"/>
              </a:spcBef>
              <a:spcAft>
                <a:spcPts val="0"/>
              </a:spcAft>
              <a:buSzPts val="1700"/>
              <a:buChar char="•"/>
            </a:pPr>
            <a:r>
              <a:rPr lang="sv-SE" sz="1700"/>
              <a:t>N non-loop branches results in 2</a:t>
            </a:r>
            <a:r>
              <a:rPr baseline="30000" lang="sv-SE" sz="1700"/>
              <a:t>N</a:t>
            </a:r>
            <a:r>
              <a:rPr lang="sv-SE" sz="1700"/>
              <a:t> paths.</a:t>
            </a:r>
            <a:endParaRPr sz="1700"/>
          </a:p>
          <a:p>
            <a:pPr indent="-387350" lvl="0" marL="457200" rtl="0" algn="l">
              <a:spcBef>
                <a:spcPts val="1000"/>
              </a:spcBef>
              <a:spcAft>
                <a:spcPts val="0"/>
              </a:spcAft>
              <a:buSzPts val="2500"/>
              <a:buChar char="•"/>
            </a:pPr>
            <a:r>
              <a:rPr lang="sv-SE" sz="2500"/>
              <a:t>Additional limitations may need to be imposed.</a:t>
            </a:r>
            <a:endParaRPr sz="25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C</a:t>
            </a:r>
            <a:r>
              <a:rPr b="1" lang="sv-SE">
                <a:solidFill>
                  <a:schemeClr val="accent3"/>
                </a:solidFill>
              </a:rPr>
              <a:t>ompromise between</a:t>
            </a:r>
            <a:br>
              <a:rPr b="1" lang="sv-SE">
                <a:solidFill>
                  <a:schemeClr val="accent3"/>
                </a:solidFill>
              </a:rPr>
            </a:br>
            <a:r>
              <a:rPr b="1" lang="sv-SE">
                <a:solidFill>
                  <a:schemeClr val="accent3"/>
                </a:solidFill>
              </a:rPr>
              <a:t>the impossible and the inadequate</a:t>
            </a:r>
            <a:endParaRPr>
              <a:solidFill>
                <a:schemeClr val="accent3"/>
              </a:solidFill>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solidFill>
                  <a:schemeClr val="accent3"/>
                </a:solidFill>
              </a:rPr>
              <a:t>Test adequacy criteria</a:t>
            </a:r>
            <a:r>
              <a:rPr lang="sv-SE"/>
              <a:t> “score” tests by measuring completion of</a:t>
            </a:r>
            <a:r>
              <a:rPr lang="sv-SE">
                <a:solidFill>
                  <a:schemeClr val="accent3"/>
                </a:solidFill>
              </a:rPr>
              <a:t> </a:t>
            </a:r>
            <a:r>
              <a:rPr b="1" lang="sv-SE">
                <a:solidFill>
                  <a:schemeClr val="accent3"/>
                </a:solidFill>
              </a:rPr>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solidFill>
                  <a:schemeClr val="accent3"/>
                </a:solidFill>
              </a:rPr>
              <a:t>only</a:t>
            </a:r>
            <a:r>
              <a:rPr lang="sv-SE">
                <a:solidFill>
                  <a:schemeClr val="accent3"/>
                </a:solidFill>
              </a:rPr>
              <a:t> </a:t>
            </a:r>
            <a:r>
              <a:rPr b="1" lang="sv-SE">
                <a:solidFill>
                  <a:schemeClr val="accent3"/>
                </a:solidFill>
              </a:rPr>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b="1" lang="sv-SE">
                <a:solidFill>
                  <a:schemeClr val="accent3"/>
                </a:solidFill>
              </a:rPr>
              <a:t>Pairs of definitions and uses</a:t>
            </a:r>
            <a:r>
              <a:rPr lang="sv-SE"/>
              <a:t> capture data flow.</a:t>
            </a:r>
            <a:endParaRPr/>
          </a:p>
          <a:p>
            <a:pPr indent="-368300" lvl="1" marL="914400" rtl="0" algn="l">
              <a:spcBef>
                <a:spcPts val="500"/>
              </a:spcBef>
              <a:spcAft>
                <a:spcPts val="0"/>
              </a:spcAft>
              <a:buSzPts val="2200"/>
              <a:buChar char="•"/>
            </a:pPr>
            <a:r>
              <a:rPr b="1" lang="sv-SE">
                <a:solidFill>
                  <a:schemeClr val="accent3"/>
                </a:solidFill>
              </a:rPr>
              <a:t>Definitions</a:t>
            </a:r>
            <a:r>
              <a:rPr lang="sv-SE"/>
              <a:t> - when variables are declared, initialized, assigned values, or received as parameters.</a:t>
            </a:r>
            <a:endParaRPr/>
          </a:p>
          <a:p>
            <a:pPr indent="-368300" lvl="1" marL="914400" rtl="0" algn="l">
              <a:spcBef>
                <a:spcPts val="500"/>
              </a:spcBef>
              <a:spcAft>
                <a:spcPts val="0"/>
              </a:spcAft>
              <a:buSzPts val="2200"/>
              <a:buChar char="•"/>
            </a:pPr>
            <a:r>
              <a:rPr b="1" lang="sv-SE">
                <a:solidFill>
                  <a:schemeClr val="accent3"/>
                </a:solidFill>
              </a:rPr>
              <a:t>Uses</a:t>
            </a:r>
            <a:r>
              <a:rPr lang="sv-SE"/>
              <a:t> - when variables referenced in expressions,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(DU)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solidFill>
                  <a:schemeClr val="accent3"/>
                </a:solidFill>
              </a:rPr>
              <a:t>DU pair</a:t>
            </a:r>
            <a:r>
              <a:rPr lang="sv-SE"/>
              <a:t> when:</a:t>
            </a:r>
            <a:endParaRPr/>
          </a:p>
          <a:p>
            <a:pPr indent="-368300" lvl="1" marL="914400" rtl="0" algn="l">
              <a:spcBef>
                <a:spcPts val="500"/>
              </a:spcBef>
              <a:spcAft>
                <a:spcPts val="0"/>
              </a:spcAft>
              <a:buSzPts val="2200"/>
              <a:buChar char="•"/>
            </a:pPr>
            <a:r>
              <a:rPr lang="sv-SE"/>
              <a:t>There is a </a:t>
            </a:r>
            <a:r>
              <a:rPr b="1" lang="sv-SE">
                <a:solidFill>
                  <a:schemeClr val="accent3"/>
                </a:solidFill>
              </a:rPr>
              <a:t>definition</a:t>
            </a:r>
            <a:r>
              <a:rPr lang="sv-SE">
                <a:solidFill>
                  <a:schemeClr val="accent3"/>
                </a:solidFill>
              </a:rPr>
              <a:t> </a:t>
            </a:r>
            <a:r>
              <a:rPr lang="sv-SE"/>
              <a:t>of variable X at location A.</a:t>
            </a:r>
            <a:endParaRPr/>
          </a:p>
          <a:p>
            <a:pPr indent="-368300" lvl="1" marL="914400" rtl="0" algn="l">
              <a:spcBef>
                <a:spcPts val="500"/>
              </a:spcBef>
              <a:spcAft>
                <a:spcPts val="0"/>
              </a:spcAft>
              <a:buSzPts val="2200"/>
              <a:buChar char="•"/>
            </a:pPr>
            <a:r>
              <a:rPr lang="sv-SE"/>
              <a:t>Variable X is </a:t>
            </a:r>
            <a:r>
              <a:rPr b="1" lang="sv-SE">
                <a:solidFill>
                  <a:schemeClr val="accent3"/>
                </a:solidFill>
              </a:rPr>
              <a:t>used</a:t>
            </a:r>
            <a:r>
              <a:rPr lang="sv-SE"/>
              <a:t> at location B.</a:t>
            </a:r>
            <a:endParaRPr/>
          </a:p>
          <a:p>
            <a:pPr indent="-368300" lvl="1" marL="914400" rtl="0" algn="l">
              <a:spcBef>
                <a:spcPts val="500"/>
              </a:spcBef>
              <a:spcAft>
                <a:spcPts val="0"/>
              </a:spcAft>
              <a:buSzPts val="2200"/>
              <a:buChar char="•"/>
            </a:pPr>
            <a:r>
              <a:rPr lang="sv-SE"/>
              <a:t>A control-flow </a:t>
            </a:r>
            <a:r>
              <a:rPr b="1" lang="sv-SE">
                <a:solidFill>
                  <a:schemeClr val="accent3"/>
                </a:solidFill>
              </a:rPr>
              <a:t>path</a:t>
            </a:r>
            <a:r>
              <a:rPr lang="sv-SE"/>
              <a:t> exists from A to B.</a:t>
            </a:r>
            <a:endParaRPr/>
          </a:p>
          <a:p>
            <a:pPr indent="-368300" lvl="1" marL="914400" rtl="0" algn="l">
              <a:spcBef>
                <a:spcPts val="500"/>
              </a:spcBef>
              <a:spcAft>
                <a:spcPts val="0"/>
              </a:spcAft>
              <a:buSzPts val="2200"/>
              <a:buChar char="•"/>
            </a:pPr>
            <a:r>
              <a:rPr lang="sv-SE"/>
              <a:t>and the path is </a:t>
            </a:r>
            <a:r>
              <a:rPr b="1" lang="sv-SE">
                <a:solidFill>
                  <a:schemeClr val="accent3"/>
                </a:solidFill>
              </a:rPr>
              <a:t>definition-clear</a:t>
            </a:r>
            <a:r>
              <a:rPr b="1" lang="sv-SE"/>
              <a:t> </a:t>
            </a:r>
            <a:r>
              <a:rPr lang="sv-SE"/>
              <a:t>for X from A to B.</a:t>
            </a:r>
            <a:endParaRPr/>
          </a:p>
          <a:p>
            <a:pPr indent="-393700" lvl="0" marL="457200" rtl="0" algn="l">
              <a:spcBef>
                <a:spcPts val="1000"/>
              </a:spcBef>
              <a:spcAft>
                <a:spcPts val="0"/>
              </a:spcAft>
              <a:buSzPts val="2600"/>
              <a:buChar char="•"/>
            </a:pPr>
            <a:r>
              <a:rPr lang="sv-SE"/>
              <a:t>If X is redefined, original definition is </a:t>
            </a:r>
            <a:r>
              <a:rPr b="1" lang="sv-SE">
                <a:solidFill>
                  <a:schemeClr val="accent3"/>
                </a:solidFill>
              </a:rPr>
              <a:t>killed</a:t>
            </a:r>
            <a:r>
              <a:rPr lang="sv-SE"/>
              <a:t> and pair is now between new definition and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(2,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{5E21BED2-983B-474A-ADA8-E4E6D461B90C}</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{5E21BED2-983B-474A-ADA8-E4E6D461B90C}</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(10,22), </a:t>
                      </a: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t>
            </a:r>
            <a:r>
              <a:rPr lang="sv-SE"/>
              <a: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t>
            </a:r>
            <a:r>
              <a:rPr b="1" lang="sv-SE">
                <a:solidFill>
                  <a:schemeClr val="accent3"/>
                </a:solidFill>
                <a:latin typeface="Courier New"/>
                <a:ea typeface="Courier New"/>
                <a:cs typeface="Courier New"/>
                <a:sym typeface="Courier New"/>
              </a:rPr>
              <a:t>a</a:t>
            </a:r>
            <a:r>
              <a:rPr lang="sv-SE">
                <a:latin typeface="Courier New"/>
                <a:ea typeface="Courier New"/>
                <a:cs typeface="Courier New"/>
                <a:sym typeface="Courier New"/>
              </a:rPr>
              <a:t> = new int[3]; </a:t>
            </a:r>
            <a:br>
              <a:rPr lang="sv-SE">
                <a:latin typeface="Courier New"/>
                <a:ea typeface="Courier New"/>
                <a:cs typeface="Courier New"/>
                <a:sym typeface="Courier New"/>
              </a:rPr>
            </a:br>
            <a:r>
              <a:rPr lang="sv-SE">
                <a:latin typeface="Courier New"/>
                <a:ea typeface="Courier New"/>
                <a:cs typeface="Courier New"/>
                <a:sym typeface="Courier New"/>
              </a:rPr>
              <a:t>int[] </a:t>
            </a:r>
            <a:r>
              <a:rPr b="1" lang="sv-SE">
                <a:solidFill>
                  <a:schemeClr val="accent3"/>
                </a:solidFill>
                <a:latin typeface="Courier New"/>
                <a:ea typeface="Courier New"/>
                <a:cs typeface="Courier New"/>
                <a:sym typeface="Courier New"/>
              </a:rPr>
              <a:t>b</a:t>
            </a:r>
            <a:r>
              <a:rPr lang="sv-SE">
                <a:latin typeface="Courier New"/>
                <a:ea typeface="Courier New"/>
                <a:cs typeface="Courier New"/>
                <a:sym typeface="Courier New"/>
              </a:rPr>
              <a:t>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p>
          <a:p>
            <a:pPr indent="-393700" lvl="0" marL="457200" rtl="0" algn="l">
              <a:spcBef>
                <a:spcPts val="1000"/>
              </a:spcBef>
              <a:spcAft>
                <a:spcPts val="0"/>
              </a:spcAft>
              <a:buSzPts val="2600"/>
              <a:buChar char="•"/>
            </a:pPr>
            <a:r>
              <a:rPr lang="sv-SE"/>
              <a:t>Worse in C:</a:t>
            </a:r>
            <a:br>
              <a:rPr lang="sv-SE"/>
            </a:br>
            <a:r>
              <a:rPr lang="sv-SE" sz="2200">
                <a:latin typeface="Courier New"/>
                <a:ea typeface="Courier New"/>
                <a:cs typeface="Courier New"/>
                <a:sym typeface="Courier New"/>
              </a:rPr>
              <a:t>p = &amp;b;</a:t>
            </a:r>
            <a:br>
              <a:rPr lang="sv-SE" sz="2200">
                <a:latin typeface="Courier New"/>
                <a:ea typeface="Courier New"/>
                <a:cs typeface="Courier New"/>
                <a:sym typeface="Courier New"/>
              </a:rPr>
            </a:br>
            <a:r>
              <a:rPr lang="sv-SE" sz="2200">
                <a:latin typeface="Courier New"/>
                <a:ea typeface="Courier New"/>
                <a:cs typeface="Courier New"/>
                <a:sym typeface="Courier New"/>
              </a:rPr>
              <a:t>*(p + i) = k;</a:t>
            </a:r>
            <a:endParaRPr sz="2200">
              <a:latin typeface="Courier New"/>
              <a:ea typeface="Courier New"/>
              <a:cs typeface="Courier New"/>
              <a:sym typeface="Courier New"/>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Safest: treat </a:t>
            </a:r>
            <a:r>
              <a:rPr b="1" lang="sv-SE">
                <a:solidFill>
                  <a:schemeClr val="accent3"/>
                </a:solidFill>
              </a:rPr>
              <a:t>any</a:t>
            </a:r>
            <a:r>
              <a:rPr lang="sv-SE"/>
              <a:t> use of a potential alias of V as a use of V.</a:t>
            </a:r>
            <a:endParaRPr/>
          </a:p>
          <a:p>
            <a:pPr indent="-368300" lvl="1" marL="914400" rtl="0" algn="l">
              <a:spcBef>
                <a:spcPts val="500"/>
              </a:spcBef>
              <a:spcAft>
                <a:spcPts val="0"/>
              </a:spcAft>
              <a:buSzPts val="2200"/>
              <a:buChar char="•"/>
            </a:pPr>
            <a:r>
              <a:rPr lang="sv-SE"/>
              <a:t>Creates more def-use pairs (some may not be real),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a:t>
            </a:r>
            <a:r>
              <a:rPr b="1" lang="sv-SE" sz="2400">
                <a:solidFill>
                  <a:schemeClr val="accent3"/>
                </a:solidFill>
              </a:rPr>
              <a:t>very imprecise</a:t>
            </a:r>
            <a:r>
              <a:rPr lang="sv-SE" sz="2400"/>
              <a:t>.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accent3"/>
                </a:solidFill>
              </a:rPr>
              <a:t>a[1]</a:t>
            </a:r>
            <a:r>
              <a:rPr lang="sv-SE" sz="1800">
                <a:solidFill>
                  <a:schemeClr val="dk1"/>
                </a:solidFill>
              </a:rPr>
              <a:t>, use of </a:t>
            </a:r>
            <a:r>
              <a:rPr b="1" lang="sv-SE" sz="1800">
                <a:solidFill>
                  <a:schemeClr val="accent3"/>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accent3"/>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65" name="Google Shape;765;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1" name="Google Shape;77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a:t>
            </a:r>
            <a:r>
              <a:rPr i="1" lang="sv-SE" sz="2300">
                <a:solidFill>
                  <a:schemeClr val="accent3"/>
                </a:solidFill>
              </a:rPr>
              <a:t>one element</a:t>
            </a:r>
            <a:r>
              <a:rPr lang="sv-SE" sz="2300"/>
              <a:t> at a time.</a:t>
            </a:r>
            <a:endParaRPr sz="2300"/>
          </a:p>
          <a:p>
            <a:pPr indent="-374650" lvl="0" marL="457200" rtl="0" algn="l">
              <a:spcBef>
                <a:spcPts val="1000"/>
              </a:spcBef>
              <a:spcAft>
                <a:spcPts val="0"/>
              </a:spcAft>
              <a:buSzPts val="2300"/>
              <a:buChar char="•"/>
            </a:pPr>
            <a:r>
              <a:rPr lang="sv-SE" sz="2300"/>
              <a:t>A test executes a </a:t>
            </a:r>
            <a:r>
              <a:rPr b="1" i="1" lang="sv-SE" sz="2300">
                <a:solidFill>
                  <a:schemeClr val="accent3"/>
                </a:solidFill>
              </a:rPr>
              <a:t>path</a:t>
            </a:r>
            <a:r>
              <a:rPr lang="sv-SE" sz="2300"/>
              <a:t>,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78" name="Google Shape;77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a:t>
            </a:r>
            <a:r>
              <a:rPr b="1" lang="sv-SE">
                <a:solidFill>
                  <a:schemeClr val="accent3"/>
                </a:solidFill>
              </a:rPr>
              <a:t>only when that value is used</a:t>
            </a:r>
            <a:r>
              <a:rPr lang="sv-SE"/>
              <a:t>. </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79" name="Google Shape;77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85" name="Google Shape;78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Requires each DU pair be exercised in at least one program execution.</a:t>
            </a:r>
            <a:endParaRPr/>
          </a:p>
          <a:p>
            <a:pPr indent="-368300" lvl="1" marL="914400" rtl="0" algn="l">
              <a:spcBef>
                <a:spcPts val="500"/>
              </a:spcBef>
              <a:spcAft>
                <a:spcPts val="0"/>
              </a:spcAft>
              <a:buSzPts val="2200"/>
              <a:buChar char="•"/>
            </a:pPr>
            <a:r>
              <a:rPr lang="sv-SE"/>
              <a:t>Counts if we cover </a:t>
            </a:r>
            <a:r>
              <a:rPr b="1" lang="sv-SE">
                <a:solidFill>
                  <a:schemeClr val="accent3"/>
                </a:solidFill>
              </a:rPr>
              <a:t>any of the paths</a:t>
            </a:r>
            <a:r>
              <a:rPr lang="sv-SE"/>
              <a:t> between a definition and its use.</a:t>
            </a:r>
            <a:endParaRPr/>
          </a:p>
          <a:p>
            <a:pPr indent="-368300" lvl="1" marL="914400" rtl="0" algn="l">
              <a:spcBef>
                <a:spcPts val="500"/>
              </a:spcBef>
              <a:spcAft>
                <a:spcPts val="0"/>
              </a:spcAft>
              <a:buSzPts val="2200"/>
              <a:buChar char="•"/>
            </a:pPr>
            <a:r>
              <a:rPr lang="sv-SE"/>
              <a:t>Can easily achieve structural coverage without covering all DU pairs.</a:t>
            </a:r>
            <a:endParaRPr/>
          </a:p>
          <a:p>
            <a:pPr indent="-393700" lvl="0" marL="457200" rtl="0" algn="l">
              <a:spcBef>
                <a:spcPts val="1000"/>
              </a:spcBef>
              <a:spcAft>
                <a:spcPts val="0"/>
              </a:spcAft>
              <a:buSzPts val="2600"/>
              <a:buChar char="•"/>
            </a:pPr>
            <a:r>
              <a:rPr lang="sv-SE"/>
              <a:t>Coverage = number exercised DU pairs</a:t>
            </a:r>
            <a:endParaRPr/>
          </a:p>
          <a:p>
            <a:pPr indent="0" lvl="0" marL="0" rtl="0" algn="l">
              <a:spcBef>
                <a:spcPts val="1000"/>
              </a:spcBef>
              <a:spcAft>
                <a:spcPts val="0"/>
              </a:spcAft>
              <a:buNone/>
            </a:pPr>
            <a:r>
              <a:rPr lang="sv-SE"/>
              <a:t>						number of DU pairs</a:t>
            </a:r>
            <a:endParaRPr/>
          </a:p>
        </p:txBody>
      </p:sp>
      <p:cxnSp>
        <p:nvCxnSpPr>
          <p:cNvPr id="786" name="Google Shape;786;p64"/>
          <p:cNvCxnSpPr/>
          <p:nvPr/>
        </p:nvCxnSpPr>
        <p:spPr>
          <a:xfrm>
            <a:off x="2992350" y="4063900"/>
            <a:ext cx="3673200" cy="0"/>
          </a:xfrm>
          <a:prstGeom prst="straightConnector1">
            <a:avLst/>
          </a:prstGeom>
          <a:noFill/>
          <a:ln cap="flat" cmpd="sng" w="19050">
            <a:solidFill>
              <a:srgbClr val="000000"/>
            </a:solidFill>
            <a:prstDash val="solid"/>
            <a:round/>
            <a:headEnd len="med" w="med" type="none"/>
            <a:tailEnd len="med" w="med" type="none"/>
          </a:ln>
        </p:spPr>
      </p:cxn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4" name="Google Shape;79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795" name="Google Shape;795;p65"/>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796" name="Google Shape;796;p65"/>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797" name="Google Shape;797;p65"/>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798" name="Google Shape;798;p65"/>
          <p:cNvCxnSpPr>
            <a:stCxn id="796" idx="2"/>
            <a:endCxn id="79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5"/>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0" name="Google Shape;800;p65"/>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1" name="Google Shape;801;p65"/>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02" name="Google Shape;802;p65"/>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03" name="Google Shape;803;p65"/>
          <p:cNvCxnSpPr>
            <a:stCxn id="797" idx="3"/>
            <a:endCxn id="79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65"/>
          <p:cNvCxnSpPr>
            <a:stCxn id="797" idx="1"/>
            <a:endCxn id="80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65"/>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06" name="Google Shape;806;p65"/>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07" name="Google Shape;807;p65"/>
          <p:cNvCxnSpPr>
            <a:stCxn id="799" idx="1"/>
            <a:endCxn id="80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65"/>
          <p:cNvCxnSpPr>
            <a:stCxn id="799" idx="3"/>
            <a:endCxn id="80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65"/>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0" name="Google Shape;810;p65"/>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1" name="Google Shape;811;p65"/>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12" name="Google Shape;812;p65"/>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13" name="Google Shape;813;p65"/>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14" name="Google Shape;814;p65"/>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15" name="Google Shape;815;p65"/>
          <p:cNvCxnSpPr>
            <a:endCxn id="81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5"/>
          <p:cNvCxnSpPr>
            <a:stCxn id="811" idx="1"/>
            <a:endCxn id="81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17" name="Google Shape;817;p65"/>
          <p:cNvCxnSpPr>
            <a:stCxn id="801" idx="2"/>
            <a:endCxn id="81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65"/>
          <p:cNvCxnSpPr>
            <a:stCxn id="813" idx="2"/>
            <a:endCxn id="81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65"/>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0" name="Google Shape;820;p65"/>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1" name="Google Shape;821;p65"/>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22" name="Google Shape;822;p65"/>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23" name="Google Shape;823;p65"/>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24" name="Google Shape;824;p65"/>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25" name="Google Shape;825;p65"/>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6" name="Google Shape;826;p65"/>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7" name="Google Shape;827;p65"/>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4),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34" name="Google Shape;834;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35" name="Google Shape;835;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36" name="Google Shape;836;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37" name="Google Shape;837;p66"/>
          <p:cNvCxnSpPr>
            <a:stCxn id="835" idx="2"/>
            <a:endCxn id="8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39" name="Google Shape;839;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0" name="Google Shape;840;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1" name="Google Shape;841;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42" name="Google Shape;842;p66"/>
          <p:cNvCxnSpPr>
            <a:stCxn id="836" idx="3"/>
            <a:endCxn id="8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66"/>
          <p:cNvCxnSpPr>
            <a:stCxn id="836" idx="1"/>
            <a:endCxn id="8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45" name="Google Shape;845;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46" name="Google Shape;846;p66"/>
          <p:cNvCxnSpPr>
            <a:stCxn id="838" idx="1"/>
            <a:endCxn id="8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66"/>
          <p:cNvCxnSpPr>
            <a:stCxn id="838" idx="3"/>
            <a:endCxn id="8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48" name="Google Shape;848;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49" name="Google Shape;849;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0" name="Google Shape;850;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1" name="Google Shape;851;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52" name="Google Shape;852;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53" name="Google Shape;853;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54" name="Google Shape;854;p66"/>
          <p:cNvCxnSpPr>
            <a:endCxn id="8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6"/>
          <p:cNvCxnSpPr>
            <a:stCxn id="850" idx="1"/>
            <a:endCxn id="8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66"/>
          <p:cNvCxnSpPr>
            <a:stCxn id="840" idx="2"/>
            <a:endCxn id="8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66"/>
          <p:cNvCxnSpPr>
            <a:stCxn id="852" idx="2"/>
            <a:endCxn id="8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9" name="Google Shape;859;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0" name="Google Shape;860;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1" name="Google Shape;861;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62" name="Google Shape;862;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63" name="Google Shape;863;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64" name="Google Shape;864;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5" name="Google Shape;865;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6" name="Google Shape;866;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67" name="Google Shape;867;p66"/>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68" name="Google Shape;868;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69" name="Google Shape;869;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0" name="Google Shape;870;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76" name="Google Shape;87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Cover </a:t>
            </a:r>
            <a:r>
              <a:rPr b="1" lang="sv-SE">
                <a:solidFill>
                  <a:schemeClr val="accent3"/>
                </a:solidFill>
              </a:rPr>
              <a:t>all non-looping paths</a:t>
            </a:r>
            <a:r>
              <a:rPr lang="sv-SE"/>
              <a:t> for each DU pair.</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77" name="Google Shape;877;p67"/>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78" name="Google Shape;87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85" name="Google Shape;88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86" name="Google Shape;886;p68"/>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87" name="Google Shape;887;p68"/>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88" name="Google Shape;888;p68"/>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89" name="Google Shape;889;p68"/>
          <p:cNvCxnSpPr>
            <a:stCxn id="887" idx="2"/>
            <a:endCxn id="888"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68"/>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1" name="Google Shape;891;p68"/>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92" name="Google Shape;892;p68"/>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893" name="Google Shape;893;p68"/>
          <p:cNvCxnSpPr>
            <a:stCxn id="888" idx="2"/>
            <a:endCxn id="891"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68"/>
          <p:cNvCxnSpPr>
            <a:stCxn id="888" idx="2"/>
            <a:endCxn id="890"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68"/>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96" name="Google Shape;896;p68"/>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897" name="Google Shape;897;p68"/>
          <p:cNvCxnSpPr>
            <a:stCxn id="891" idx="2"/>
            <a:endCxn id="892"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898" name="Google Shape;898;p68"/>
          <p:cNvCxnSpPr>
            <a:stCxn id="891" idx="2"/>
            <a:endCxn id="890"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68"/>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0" name="Google Shape;900;p68"/>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1" name="Google Shape;901;p68"/>
          <p:cNvCxnSpPr>
            <a:stCxn id="892" idx="2"/>
            <a:endCxn id="890"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02" name="Google Shape;902;p68"/>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03" name="Google Shape;903;p68"/>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09" name="Google Shape;909;p69"/>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0" name="Google Shape;910;p69"/>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17" name="Google Shape;91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1" marL="914400" marR="0" rtl="0" algn="l">
              <a:lnSpc>
                <a:spcPct val="100000"/>
              </a:lnSpc>
              <a:spcBef>
                <a:spcPts val="0"/>
              </a:spcBef>
              <a:spcAft>
                <a:spcPts val="0"/>
              </a:spcAft>
              <a:buClr>
                <a:schemeClr val="accent3"/>
              </a:buClr>
              <a:buSzPts val="3000"/>
              <a:buChar char="•"/>
            </a:pPr>
            <a:r>
              <a:rPr b="1" lang="sv-SE">
                <a:solidFill>
                  <a:schemeClr val="accent3"/>
                </a:solidFill>
              </a:rPr>
              <a:t>Pair each definition with at least one use.</a:t>
            </a:r>
            <a:endParaRPr b="1">
              <a:solidFill>
                <a:schemeClr val="accent3"/>
              </a:solidFill>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18" name="Google Shape;918;p70"/>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6" name="Google Shape;926;p71"/>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27" name="Google Shape;927;p71"/>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28" name="Google Shape;928;p71"/>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29" name="Google Shape;929;p71"/>
          <p:cNvCxnSpPr>
            <a:stCxn id="927" idx="2"/>
            <a:endCxn id="928"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0" name="Google Shape;930;p71"/>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1" name="Google Shape;931;p71"/>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32" name="Google Shape;932;p71"/>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33" name="Google Shape;933;p71"/>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34" name="Google Shape;934;p71"/>
          <p:cNvCxnSpPr>
            <a:stCxn id="928" idx="3"/>
            <a:endCxn id="930"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35" name="Google Shape;935;p71"/>
          <p:cNvCxnSpPr>
            <a:stCxn id="928" idx="1"/>
            <a:endCxn id="933"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36" name="Google Shape;936;p71"/>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37" name="Google Shape;937;p71"/>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38" name="Google Shape;938;p71"/>
          <p:cNvCxnSpPr>
            <a:stCxn id="930" idx="1"/>
            <a:endCxn id="931"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39" name="Google Shape;939;p71"/>
          <p:cNvCxnSpPr>
            <a:stCxn id="930" idx="3"/>
            <a:endCxn id="932"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0" name="Google Shape;940;p71"/>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1" name="Google Shape;941;p71"/>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2" name="Google Shape;942;p71"/>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43" name="Google Shape;943;p71"/>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44" name="Google Shape;944;p71"/>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45" name="Google Shape;945;p71"/>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46" name="Google Shape;946;p71"/>
          <p:cNvCxnSpPr>
            <a:endCxn id="942"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1"/>
          <p:cNvCxnSpPr>
            <a:stCxn id="942" idx="1"/>
            <a:endCxn id="943"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48" name="Google Shape;948;p71"/>
          <p:cNvCxnSpPr>
            <a:stCxn id="932" idx="2"/>
            <a:endCxn id="944"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49" name="Google Shape;949;p71"/>
          <p:cNvCxnSpPr>
            <a:stCxn id="944" idx="2"/>
            <a:endCxn id="945"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0" name="Google Shape;950;p71"/>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1" name="Google Shape;951;p71"/>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2" name="Google Shape;952;p71"/>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53" name="Google Shape;953;p71"/>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54" name="Google Shape;954;p71"/>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55" name="Google Shape;955;p71"/>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56" name="Google Shape;956;p71"/>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7" name="Google Shape;957;p71"/>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8" name="Google Shape;958;p71"/>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59" name="Google Shape;959;p71"/>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0" name="Google Shape;960;p71"/>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input covers (1, -) pairs.</a:t>
            </a:r>
            <a:endParaRPr/>
          </a:p>
          <a:p>
            <a:pPr indent="-317500" lvl="0" marL="457200" rtl="0" algn="l">
              <a:spcBef>
                <a:spcPts val="0"/>
              </a:spcBef>
              <a:spcAft>
                <a:spcPts val="0"/>
              </a:spcAft>
              <a:buSzPts val="1400"/>
              <a:buChar char="●"/>
            </a:pPr>
            <a:r>
              <a:rPr lang="sv-SE"/>
              <a:t>Reaching lines 5, 9 covers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
                                        <p:tgtEl>
                                          <p:spTgt spid="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66" name="Google Shape;96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67" name="Google Shape;96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73" name="Google Shape;973;p73"/>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a:t>
            </a:r>
            <a:r>
              <a:rPr b="1" lang="sv-SE"/>
              <a:t>your own</a:t>
            </a:r>
            <a:r>
              <a:rPr lang="sv-SE"/>
              <a:t> test input to achieve All DU Pair Coverage.</a:t>
            </a:r>
            <a:endParaRPr/>
          </a:p>
          <a:p>
            <a:pPr indent="-368300" lvl="1" marL="914400" marR="0" rtl="0" algn="l">
              <a:lnSpc>
                <a:spcPct val="100000"/>
              </a:lnSpc>
              <a:spcBef>
                <a:spcPts val="0"/>
              </a:spcBef>
              <a:spcAft>
                <a:spcPts val="0"/>
              </a:spcAft>
              <a:buClr>
                <a:srgbClr val="0000FF"/>
              </a:buClr>
              <a:buSzPts val="2200"/>
              <a:buChar char="•"/>
            </a:pPr>
            <a:r>
              <a:rPr lang="sv-SE">
                <a:solidFill>
                  <a:srgbClr val="0000FF"/>
                </a:solidFill>
              </a:rPr>
              <a:t>e.g., Input </a:t>
            </a:r>
            <a:r>
              <a:rPr lang="sv-SE">
                <a:solidFill>
                  <a:srgbClr val="0000FF"/>
                </a:solidFill>
              </a:rPr>
              <a:t>(1, 1)		For </a:t>
            </a:r>
            <a:r>
              <a:rPr lang="sv-SE">
                <a:solidFill>
                  <a:srgbClr val="0000FF"/>
                </a:solidFill>
                <a:latin typeface="Consolas"/>
                <a:ea typeface="Consolas"/>
                <a:cs typeface="Consolas"/>
                <a:sym typeface="Consolas"/>
              </a:rPr>
              <a:t>x</a:t>
            </a:r>
            <a:r>
              <a:rPr lang="sv-SE">
                <a:solidFill>
                  <a:srgbClr val="0000FF"/>
                </a:solidFill>
              </a:rPr>
              <a:t>, covers pairs: (1,4), … </a:t>
            </a:r>
            <a:endParaRPr>
              <a:solidFill>
                <a:srgbClr val="0000FF"/>
              </a:solidFill>
            </a:endParaRPr>
          </a:p>
        </p:txBody>
      </p:sp>
      <p:sp>
        <p:nvSpPr>
          <p:cNvPr id="974" name="Google Shape;974;p73"/>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81" name="Google Shape;981;p7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82" name="Google Shape;982;p74"/>
          <p:cNvGraphicFramePr/>
          <p:nvPr/>
        </p:nvGraphicFramePr>
        <p:xfrm>
          <a:off x="4879525" y="1709588"/>
          <a:ext cx="3000000" cy="3000000"/>
        </p:xfrm>
        <a:graphic>
          <a:graphicData uri="http://schemas.openxmlformats.org/drawingml/2006/table">
            <a:tbl>
              <a:tblPr>
                <a:noFill/>
                <a:tableStyleId>{5E21BED2-983B-474A-ADA8-E4E6D461B90C}</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83" name="Google Shape;983;p74"/>
          <p:cNvGraphicFramePr/>
          <p:nvPr/>
        </p:nvGraphicFramePr>
        <p:xfrm>
          <a:off x="4879525" y="2791988"/>
          <a:ext cx="3000000" cy="3000000"/>
        </p:xfrm>
        <a:graphic>
          <a:graphicData uri="http://schemas.openxmlformats.org/drawingml/2006/table">
            <a:tbl>
              <a:tblPr>
                <a:noFill/>
                <a:tableStyleId>{5E21BED2-983B-474A-ADA8-E4E6D461B90C}</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84" name="Google Shape;9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692300" y="1609575"/>
          <a:ext cx="3000000" cy="3000000"/>
        </p:xfrm>
        <a:graphic>
          <a:graphicData uri="http://schemas.openxmlformats.org/drawingml/2006/table">
            <a:tbl>
              <a:tblPr>
                <a:noFill/>
                <a:tableStyleId>{5E21BED2-983B-474A-ADA8-E4E6D461B90C}</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2" name="Google Shape;992;p75"/>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993" name="Google Shape;993;p75"/>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994" name="Google Shape;994;p75"/>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5" name="Google Shape;995;p75"/>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6" name="Google Shape;996;p75"/>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7" name="Google Shape;997;p75"/>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8" name="Google Shape;998;p75"/>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9" name="Google Shape;999;p75"/>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0" name="Google Shape;1000;p75"/>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01" name="Google Shape;1001;p75"/>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02" name="Google Shape;1002;p75"/>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5"/>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5"/>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5"/>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5"/>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07" name="Google Shape;1007;p75"/>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08" name="Google Shape;1008;p75"/>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09" name="Google Shape;1009;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0" name="Google Shape;1010;p75"/>
          <p:cNvGraphicFramePr/>
          <p:nvPr/>
        </p:nvGraphicFramePr>
        <p:xfrm>
          <a:off x="5029700" y="548213"/>
          <a:ext cx="3000000" cy="3000000"/>
        </p:xfrm>
        <a:graphic>
          <a:graphicData uri="http://schemas.openxmlformats.org/drawingml/2006/table">
            <a:tbl>
              <a:tblPr>
                <a:noFill/>
                <a:tableStyleId>{5E21BED2-983B-474A-ADA8-E4E6D461B90C}</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
                                        <p:tgtEl>
                                          <p:spTgt spid="9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
                                        <p:tgtEl>
                                          <p:spTgt spid="998"/>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6"/>
          <p:cNvSpPr/>
          <p:nvPr/>
        </p:nvSpPr>
        <p:spPr>
          <a:xfrm>
            <a:off x="4398700" y="4490138"/>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1016" name="Google Shape;1016;p76"/>
          <p:cNvSpPr/>
          <p:nvPr/>
        </p:nvSpPr>
        <p:spPr>
          <a:xfrm>
            <a:off x="4398725" y="4033507"/>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1017" name="Google Shape;1017;p76"/>
          <p:cNvSpPr/>
          <p:nvPr/>
        </p:nvSpPr>
        <p:spPr>
          <a:xfrm>
            <a:off x="6823530" y="4033498"/>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1018" name="Google Shape;1018;p76"/>
          <p:cNvCxnSpPr>
            <a:stCxn id="1015" idx="0"/>
            <a:endCxn id="1016" idx="2"/>
          </p:cNvCxnSpPr>
          <p:nvPr/>
        </p:nvCxnSpPr>
        <p:spPr>
          <a:xfrm rot="10800000">
            <a:off x="5378200" y="4444838"/>
            <a:ext cx="0" cy="45300"/>
          </a:xfrm>
          <a:prstGeom prst="straightConnector1">
            <a:avLst/>
          </a:prstGeom>
          <a:noFill/>
          <a:ln cap="flat" cmpd="sng" w="19050">
            <a:solidFill>
              <a:schemeClr val="dk2"/>
            </a:solidFill>
            <a:prstDash val="solid"/>
            <a:round/>
            <a:headEnd len="med" w="med" type="none"/>
            <a:tailEnd len="med" w="med" type="none"/>
          </a:ln>
        </p:spPr>
      </p:cxnSp>
      <p:sp>
        <p:nvSpPr>
          <p:cNvPr id="1019" name="Google Shape;1019;p76"/>
          <p:cNvSpPr/>
          <p:nvPr/>
        </p:nvSpPr>
        <p:spPr>
          <a:xfrm>
            <a:off x="6823520" y="3573767"/>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1020" name="Google Shape;1020;p76"/>
          <p:cNvCxnSpPr>
            <a:stCxn id="1019" idx="2"/>
            <a:endCxn id="1017" idx="0"/>
          </p:cNvCxnSpPr>
          <p:nvPr/>
        </p:nvCxnSpPr>
        <p:spPr>
          <a:xfrm>
            <a:off x="7803020" y="3985067"/>
            <a:ext cx="0" cy="48300"/>
          </a:xfrm>
          <a:prstGeom prst="straightConnector1">
            <a:avLst/>
          </a:prstGeom>
          <a:noFill/>
          <a:ln cap="flat" cmpd="sng" w="19050">
            <a:solidFill>
              <a:schemeClr val="dk2"/>
            </a:solidFill>
            <a:prstDash val="solid"/>
            <a:round/>
            <a:headEnd len="med" w="med" type="none"/>
            <a:tailEnd len="med" w="med" type="none"/>
          </a:ln>
        </p:spPr>
      </p:cxnSp>
      <p:sp>
        <p:nvSpPr>
          <p:cNvPr id="1021" name="Google Shape;1021;p76"/>
          <p:cNvSpPr/>
          <p:nvPr/>
        </p:nvSpPr>
        <p:spPr>
          <a:xfrm>
            <a:off x="6823520" y="2727946"/>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1022" name="Google Shape;1022;p76"/>
          <p:cNvCxnSpPr>
            <a:stCxn id="1021" idx="2"/>
            <a:endCxn id="1019" idx="0"/>
          </p:cNvCxnSpPr>
          <p:nvPr/>
        </p:nvCxnSpPr>
        <p:spPr>
          <a:xfrm>
            <a:off x="7803020" y="3139246"/>
            <a:ext cx="0" cy="434400"/>
          </a:xfrm>
          <a:prstGeom prst="straightConnector1">
            <a:avLst/>
          </a:prstGeom>
          <a:noFill/>
          <a:ln cap="flat" cmpd="sng" w="19050">
            <a:solidFill>
              <a:schemeClr val="dk2"/>
            </a:solidFill>
            <a:prstDash val="solid"/>
            <a:round/>
            <a:headEnd len="med" w="med" type="none"/>
            <a:tailEnd len="med" w="med" type="none"/>
          </a:ln>
        </p:spPr>
      </p:cxnSp>
      <p:cxnSp>
        <p:nvCxnSpPr>
          <p:cNvPr id="1023" name="Google Shape;1023;p76"/>
          <p:cNvCxnSpPr/>
          <p:nvPr/>
        </p:nvCxnSpPr>
        <p:spPr>
          <a:xfrm rot="10800000">
            <a:off x="396800" y="24927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1024" name="Google Shape;1024;p76"/>
          <p:cNvSpPr txBox="1"/>
          <p:nvPr/>
        </p:nvSpPr>
        <p:spPr>
          <a:xfrm>
            <a:off x="479525" y="39625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1025" name="Google Shape;1025;p76"/>
          <p:cNvCxnSpPr>
            <a:stCxn id="1019" idx="1"/>
            <a:endCxn id="1016" idx="3"/>
          </p:cNvCxnSpPr>
          <p:nvPr/>
        </p:nvCxnSpPr>
        <p:spPr>
          <a:xfrm flipH="1">
            <a:off x="6357620" y="3779417"/>
            <a:ext cx="465900" cy="459600"/>
          </a:xfrm>
          <a:prstGeom prst="straightConnector1">
            <a:avLst/>
          </a:prstGeom>
          <a:noFill/>
          <a:ln cap="flat" cmpd="sng" w="19050">
            <a:solidFill>
              <a:schemeClr val="dk2"/>
            </a:solidFill>
            <a:prstDash val="solid"/>
            <a:round/>
            <a:headEnd len="med" w="med" type="none"/>
            <a:tailEnd len="med" w="med" type="none"/>
          </a:ln>
        </p:spPr>
      </p:cxnSp>
      <p:sp>
        <p:nvSpPr>
          <p:cNvPr id="1026" name="Google Shape;1026;p76"/>
          <p:cNvSpPr/>
          <p:nvPr/>
        </p:nvSpPr>
        <p:spPr>
          <a:xfrm>
            <a:off x="3598351" y="3086195"/>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1027" name="Google Shape;1027;p76"/>
          <p:cNvSpPr/>
          <p:nvPr/>
        </p:nvSpPr>
        <p:spPr>
          <a:xfrm>
            <a:off x="6823520" y="2257239"/>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Compound Condition Coverage</a:t>
            </a:r>
            <a:endParaRPr/>
          </a:p>
        </p:txBody>
      </p:sp>
      <p:cxnSp>
        <p:nvCxnSpPr>
          <p:cNvPr id="1028" name="Google Shape;1028;p76"/>
          <p:cNvCxnSpPr>
            <a:stCxn id="1027" idx="2"/>
            <a:endCxn id="1021" idx="0"/>
          </p:cNvCxnSpPr>
          <p:nvPr/>
        </p:nvCxnSpPr>
        <p:spPr>
          <a:xfrm>
            <a:off x="7803020" y="2668539"/>
            <a:ext cx="0" cy="59400"/>
          </a:xfrm>
          <a:prstGeom prst="straightConnector1">
            <a:avLst/>
          </a:prstGeom>
          <a:noFill/>
          <a:ln cap="flat" cmpd="sng" w="19050">
            <a:solidFill>
              <a:schemeClr val="dk2"/>
            </a:solidFill>
            <a:prstDash val="solid"/>
            <a:round/>
            <a:headEnd len="med" w="med" type="none"/>
            <a:tailEnd len="med" w="med" type="none"/>
          </a:ln>
        </p:spPr>
      </p:cxnSp>
      <p:sp>
        <p:nvSpPr>
          <p:cNvPr id="1029" name="Google Shape;1029;p76"/>
          <p:cNvSpPr/>
          <p:nvPr/>
        </p:nvSpPr>
        <p:spPr>
          <a:xfrm>
            <a:off x="1419225" y="3089095"/>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Definitions Coverage</a:t>
            </a:r>
            <a:endParaRPr/>
          </a:p>
        </p:txBody>
      </p:sp>
      <p:sp>
        <p:nvSpPr>
          <p:cNvPr id="1030" name="Google Shape;1030;p76"/>
          <p:cNvSpPr/>
          <p:nvPr/>
        </p:nvSpPr>
        <p:spPr>
          <a:xfrm>
            <a:off x="1419225" y="2614567"/>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DU Pairs Coverage</a:t>
            </a:r>
            <a:endParaRPr/>
          </a:p>
        </p:txBody>
      </p:sp>
      <p:sp>
        <p:nvSpPr>
          <p:cNvPr id="1031" name="Google Shape;1031;p76"/>
          <p:cNvSpPr/>
          <p:nvPr/>
        </p:nvSpPr>
        <p:spPr>
          <a:xfrm>
            <a:off x="1419225" y="1845939"/>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DU Paths Coverage</a:t>
            </a:r>
            <a:endParaRPr/>
          </a:p>
        </p:txBody>
      </p:sp>
      <p:sp>
        <p:nvSpPr>
          <p:cNvPr id="1032" name="Google Shape;1032;p76"/>
          <p:cNvSpPr/>
          <p:nvPr/>
        </p:nvSpPr>
        <p:spPr>
          <a:xfrm>
            <a:off x="4122226" y="1434646"/>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Boundary Interior Coverage</a:t>
            </a:r>
            <a:endParaRPr/>
          </a:p>
        </p:txBody>
      </p:sp>
      <p:sp>
        <p:nvSpPr>
          <p:cNvPr id="1033" name="Google Shape;1033;p76"/>
          <p:cNvSpPr/>
          <p:nvPr/>
        </p:nvSpPr>
        <p:spPr>
          <a:xfrm>
            <a:off x="4122226" y="955050"/>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Path Coverage</a:t>
            </a:r>
            <a:endParaRPr/>
          </a:p>
        </p:txBody>
      </p:sp>
      <p:sp>
        <p:nvSpPr>
          <p:cNvPr id="1034" name="Google Shape;103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035" name="Google Shape;1035;p76"/>
          <p:cNvCxnSpPr>
            <a:stCxn id="1029" idx="0"/>
            <a:endCxn id="1030" idx="2"/>
          </p:cNvCxnSpPr>
          <p:nvPr/>
        </p:nvCxnSpPr>
        <p:spPr>
          <a:xfrm rot="10800000">
            <a:off x="2398725" y="3025795"/>
            <a:ext cx="0" cy="63300"/>
          </a:xfrm>
          <a:prstGeom prst="straightConnector1">
            <a:avLst/>
          </a:prstGeom>
          <a:noFill/>
          <a:ln cap="flat" cmpd="sng" w="19050">
            <a:solidFill>
              <a:schemeClr val="dk2"/>
            </a:solidFill>
            <a:prstDash val="solid"/>
            <a:round/>
            <a:headEnd len="med" w="med" type="none"/>
            <a:tailEnd len="med" w="med" type="none"/>
          </a:ln>
        </p:spPr>
      </p:cxnSp>
      <p:cxnSp>
        <p:nvCxnSpPr>
          <p:cNvPr id="1036" name="Google Shape;1036;p76"/>
          <p:cNvCxnSpPr>
            <a:stCxn id="1031" idx="2"/>
            <a:endCxn id="1030" idx="0"/>
          </p:cNvCxnSpPr>
          <p:nvPr/>
        </p:nvCxnSpPr>
        <p:spPr>
          <a:xfrm>
            <a:off x="2398725" y="2257239"/>
            <a:ext cx="0" cy="357300"/>
          </a:xfrm>
          <a:prstGeom prst="straightConnector1">
            <a:avLst/>
          </a:prstGeom>
          <a:noFill/>
          <a:ln cap="flat" cmpd="sng" w="19050">
            <a:solidFill>
              <a:schemeClr val="dk2"/>
            </a:solidFill>
            <a:prstDash val="solid"/>
            <a:round/>
            <a:headEnd len="med" w="med" type="none"/>
            <a:tailEnd len="med" w="med" type="none"/>
          </a:ln>
        </p:spPr>
      </p:cxnSp>
      <p:cxnSp>
        <p:nvCxnSpPr>
          <p:cNvPr id="1037" name="Google Shape;1037;p76"/>
          <p:cNvCxnSpPr>
            <a:stCxn id="1033" idx="2"/>
            <a:endCxn id="1032" idx="0"/>
          </p:cNvCxnSpPr>
          <p:nvPr/>
        </p:nvCxnSpPr>
        <p:spPr>
          <a:xfrm>
            <a:off x="5101726" y="1366350"/>
            <a:ext cx="0" cy="68400"/>
          </a:xfrm>
          <a:prstGeom prst="straightConnector1">
            <a:avLst/>
          </a:prstGeom>
          <a:noFill/>
          <a:ln cap="flat" cmpd="sng" w="19050">
            <a:solidFill>
              <a:schemeClr val="dk2"/>
            </a:solidFill>
            <a:prstDash val="solid"/>
            <a:round/>
            <a:headEnd len="med" w="med" type="none"/>
            <a:tailEnd len="med" w="med" type="none"/>
          </a:ln>
        </p:spPr>
      </p:cxnSp>
      <p:cxnSp>
        <p:nvCxnSpPr>
          <p:cNvPr id="1038" name="Google Shape;1038;p76"/>
          <p:cNvCxnSpPr>
            <a:stCxn id="1031" idx="3"/>
            <a:endCxn id="1032" idx="1"/>
          </p:cNvCxnSpPr>
          <p:nvPr/>
        </p:nvCxnSpPr>
        <p:spPr>
          <a:xfrm flipH="1" rot="10800000">
            <a:off x="3378225" y="1640289"/>
            <a:ext cx="744000" cy="411300"/>
          </a:xfrm>
          <a:prstGeom prst="straightConnector1">
            <a:avLst/>
          </a:prstGeom>
          <a:noFill/>
          <a:ln cap="flat" cmpd="sng" w="19050">
            <a:solidFill>
              <a:schemeClr val="dk2"/>
            </a:solidFill>
            <a:prstDash val="solid"/>
            <a:round/>
            <a:headEnd len="med" w="med" type="none"/>
            <a:tailEnd len="med" w="med" type="none"/>
          </a:ln>
        </p:spPr>
      </p:cxnSp>
      <p:cxnSp>
        <p:nvCxnSpPr>
          <p:cNvPr id="1039" name="Google Shape;1039;p76"/>
          <p:cNvCxnSpPr>
            <a:endCxn id="1033" idx="1"/>
          </p:cNvCxnSpPr>
          <p:nvPr/>
        </p:nvCxnSpPr>
        <p:spPr>
          <a:xfrm flipH="1" rot="10800000">
            <a:off x="3751426" y="1160700"/>
            <a:ext cx="370800" cy="1935300"/>
          </a:xfrm>
          <a:prstGeom prst="straightConnector1">
            <a:avLst/>
          </a:prstGeom>
          <a:noFill/>
          <a:ln cap="flat" cmpd="sng" w="19050">
            <a:solidFill>
              <a:schemeClr val="dk2"/>
            </a:solidFill>
            <a:prstDash val="solid"/>
            <a:round/>
            <a:headEnd len="med" w="med" type="none"/>
            <a:tailEnd len="med" w="med" type="none"/>
          </a:ln>
        </p:spPr>
      </p:cxnSp>
      <p:cxnSp>
        <p:nvCxnSpPr>
          <p:cNvPr id="1040" name="Google Shape;1040;p76"/>
          <p:cNvCxnSpPr/>
          <p:nvPr/>
        </p:nvCxnSpPr>
        <p:spPr>
          <a:xfrm>
            <a:off x="5936250" y="1860150"/>
            <a:ext cx="12600" cy="2172300"/>
          </a:xfrm>
          <a:prstGeom prst="straightConnector1">
            <a:avLst/>
          </a:prstGeom>
          <a:noFill/>
          <a:ln cap="flat" cmpd="sng" w="19050">
            <a:solidFill>
              <a:schemeClr val="dk2"/>
            </a:solidFill>
            <a:prstDash val="solid"/>
            <a:round/>
            <a:headEnd len="med" w="med" type="none"/>
            <a:tailEnd len="med" w="med" type="none"/>
          </a:ln>
        </p:spPr>
      </p:cxnSp>
      <p:cxnSp>
        <p:nvCxnSpPr>
          <p:cNvPr id="1041" name="Google Shape;1041;p76"/>
          <p:cNvCxnSpPr/>
          <p:nvPr/>
        </p:nvCxnSpPr>
        <p:spPr>
          <a:xfrm flipH="1">
            <a:off x="3485138" y="438350"/>
            <a:ext cx="6300" cy="4463100"/>
          </a:xfrm>
          <a:prstGeom prst="straightConnector1">
            <a:avLst/>
          </a:prstGeom>
          <a:noFill/>
          <a:ln cap="flat" cmpd="sng" w="19050">
            <a:solidFill>
              <a:srgbClr val="EFEFEF"/>
            </a:solidFill>
            <a:prstDash val="dash"/>
            <a:round/>
            <a:headEnd len="med" w="med" type="none"/>
            <a:tailEnd len="med" w="med" type="none"/>
          </a:ln>
        </p:spPr>
      </p:cxnSp>
      <p:sp>
        <p:nvSpPr>
          <p:cNvPr id="1042" name="Google Shape;1042;p76"/>
          <p:cNvSpPr txBox="1"/>
          <p:nvPr/>
        </p:nvSpPr>
        <p:spPr>
          <a:xfrm>
            <a:off x="1852575" y="597750"/>
            <a:ext cx="10923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Data Flow</a:t>
            </a:r>
            <a:endParaRPr/>
          </a:p>
        </p:txBody>
      </p:sp>
      <p:sp>
        <p:nvSpPr>
          <p:cNvPr id="1043" name="Google Shape;1043;p76"/>
          <p:cNvSpPr txBox="1"/>
          <p:nvPr/>
        </p:nvSpPr>
        <p:spPr>
          <a:xfrm>
            <a:off x="6686200" y="597750"/>
            <a:ext cx="12474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Control</a:t>
            </a:r>
            <a:r>
              <a:rPr lang="sv-SE"/>
              <a:t> Flow</a:t>
            </a:r>
            <a:endParaRPr/>
          </a:p>
        </p:txBody>
      </p:sp>
      <p:sp>
        <p:nvSpPr>
          <p:cNvPr id="1044" name="Google Shape;1044;p76"/>
          <p:cNvSpPr/>
          <p:nvPr/>
        </p:nvSpPr>
        <p:spPr>
          <a:xfrm>
            <a:off x="181000" y="4581700"/>
            <a:ext cx="817800" cy="2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Individual Elements</a:t>
            </a:r>
            <a:endParaRPr sz="800"/>
          </a:p>
        </p:txBody>
      </p:sp>
      <p:sp>
        <p:nvSpPr>
          <p:cNvPr id="1045" name="Google Shape;1045;p76"/>
          <p:cNvSpPr/>
          <p:nvPr/>
        </p:nvSpPr>
        <p:spPr>
          <a:xfrm>
            <a:off x="1076225" y="4581700"/>
            <a:ext cx="817800" cy="279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Paths</a:t>
            </a:r>
            <a:endParaRPr sz="800"/>
          </a:p>
        </p:txBody>
      </p:sp>
      <p:cxnSp>
        <p:nvCxnSpPr>
          <p:cNvPr id="1046" name="Google Shape;1046;p76"/>
          <p:cNvCxnSpPr/>
          <p:nvPr/>
        </p:nvCxnSpPr>
        <p:spPr>
          <a:xfrm>
            <a:off x="2128550" y="4644125"/>
            <a:ext cx="0" cy="137400"/>
          </a:xfrm>
          <a:prstGeom prst="straightConnector1">
            <a:avLst/>
          </a:prstGeom>
          <a:noFill/>
          <a:ln cap="flat" cmpd="sng" w="9525">
            <a:solidFill>
              <a:schemeClr val="dk2"/>
            </a:solidFill>
            <a:prstDash val="solid"/>
            <a:round/>
            <a:headEnd len="med" w="med" type="none"/>
            <a:tailEnd len="med" w="med" type="none"/>
          </a:ln>
        </p:spPr>
      </p:cxnSp>
      <p:sp>
        <p:nvSpPr>
          <p:cNvPr id="1047" name="Google Shape;1047;p76"/>
          <p:cNvSpPr txBox="1"/>
          <p:nvPr/>
        </p:nvSpPr>
        <p:spPr>
          <a:xfrm>
            <a:off x="2128550" y="4560950"/>
            <a:ext cx="7908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800"/>
              <a:t>subsumption</a:t>
            </a:r>
            <a:endParaRPr sz="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53" name="Google Shape;1053;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54" name="Google Shape;105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60" name="Google Shape;1060;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61" name="Google Shape;1061;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68" name="Google Shape;106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69" name="Google Shape;1069;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93700" lvl="0" marL="457200" rtl="0" algn="l">
              <a:spcBef>
                <a:spcPts val="1000"/>
              </a:spcBef>
              <a:spcAft>
                <a:spcPts val="0"/>
              </a:spcAft>
              <a:buSzPts val="2600"/>
              <a:buChar char="•"/>
            </a:pPr>
            <a:r>
              <a:rPr lang="sv-SE"/>
              <a:t>Next lecture -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March 2! We have covered everything on it.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900">
                <a:solidFill>
                  <a:schemeClr val="dk1"/>
                </a:solidFill>
              </a:rPr>
              <a:t>P</a:t>
            </a:r>
            <a:r>
              <a:rPr lang="sv-SE" sz="1900">
                <a:solidFill>
                  <a:schemeClr val="dk1"/>
                </a:solidFill>
              </a:rPr>
              <a:t>ath coverage is a powerful coverage metric, but is often </a:t>
            </a:r>
            <a:r>
              <a:rPr b="1" lang="sv-SE" sz="1900">
                <a:solidFill>
                  <a:schemeClr val="accent3"/>
                </a:solidFill>
              </a:rPr>
              <a:t>impractical</a:t>
            </a:r>
            <a:r>
              <a:rPr lang="sv-SE"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sv-SE" sz="1900">
                <a:solidFill>
                  <a:schemeClr val="dk1"/>
                </a:solidFill>
              </a:rPr>
              <a:t>How many paths does this have?</a:t>
            </a:r>
            <a:endParaRPr sz="1900">
              <a:solidFill>
                <a:schemeClr val="dk1"/>
              </a:solidFill>
            </a:endParaRPr>
          </a:p>
          <a:p>
            <a:pPr indent="-349250" lvl="0" marL="457200" rtl="0" algn="l">
              <a:spcBef>
                <a:spcPts val="0"/>
              </a:spcBef>
              <a:spcAft>
                <a:spcPts val="0"/>
              </a:spcAft>
              <a:buClr>
                <a:schemeClr val="dk1"/>
              </a:buClr>
              <a:buSzPts val="1900"/>
              <a:buChar char="●"/>
            </a:pPr>
            <a:r>
              <a:rPr lang="sv-SE" sz="1900">
                <a:solidFill>
                  <a:schemeClr val="dk1"/>
                </a:solidFill>
              </a:rPr>
              <a:t>Each loop cycle is a separate path!</a:t>
            </a:r>
            <a:endParaRPr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