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3" r:id="rId6"/>
    <p:sldId id="269" r:id="rId7"/>
    <p:sldId id="276" r:id="rId8"/>
    <p:sldId id="265" r:id="rId9"/>
    <p:sldId id="264" r:id="rId10"/>
    <p:sldId id="266" r:id="rId11"/>
    <p:sldId id="271" r:id="rId12"/>
    <p:sldId id="272" r:id="rId13"/>
    <p:sldId id="273" r:id="rId14"/>
    <p:sldId id="275" r:id="rId15"/>
    <p:sldId id="274" r:id="rId16"/>
    <p:sldId id="278" r:id="rId17"/>
    <p:sldId id="260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43" autoAdjust="0"/>
  </p:normalViewPr>
  <p:slideViewPr>
    <p:cSldViewPr snapToGrid="0">
      <p:cViewPr varScale="1">
        <p:scale>
          <a:sx n="68" d="100"/>
          <a:sy n="68" d="100"/>
        </p:scale>
        <p:origin x="119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1DF7C-5185-4A7D-B76D-E046F50A11B0}" type="datetimeFigureOut">
              <a:rPr lang="en-US" smtClean="0"/>
              <a:t>12/14/2021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4C4EF1-2ED2-43B4-A8EF-8DF572EF0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2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C4EF1-2ED2-43B4-A8EF-8DF572EF00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29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C4EF1-2ED2-43B4-A8EF-8DF572EF00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18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C4EF1-2ED2-43B4-A8EF-8DF572EF00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39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C4EF1-2ED2-43B4-A8EF-8DF572EF00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95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C4EF1-2ED2-43B4-A8EF-8DF572EF00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92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C4EF1-2ED2-43B4-A8EF-8DF572EF00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C4EF1-2ED2-43B4-A8EF-8DF572EF00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23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C4EF1-2ED2-43B4-A8EF-8DF572EF00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8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C4EF1-2ED2-43B4-A8EF-8DF572EF00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7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C4EF1-2ED2-43B4-A8EF-8DF572EF00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36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C4EF1-2ED2-43B4-A8EF-8DF572EF00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96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C4EF1-2ED2-43B4-A8EF-8DF572EF00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3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C4EF1-2ED2-43B4-A8EF-8DF572EF00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25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4C4EF1-2ED2-43B4-A8EF-8DF572EF00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07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77FE-5B34-41AA-B4CE-D4E00D468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099C-EEB6-47BE-9A1A-CF0D0701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59E77-AAA2-4FDC-84D5-565BE1E7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5AFC-B532-479C-B1F0-798DC825B191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EAD0F-179C-4FDD-94E6-08377438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DF12A-6CD7-4EF8-A9D4-CFE5EC50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5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2E69-1CBA-43A1-82B1-3F3588BC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759EE-9231-43FA-8305-BC6BD9653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DB488-75D8-4035-8362-8763456E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E7617-0E76-4548-B25A-E2C3B9D75090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E26E8-9D5D-4257-8F8B-BAFDCE1A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70D50-4CFC-469A-AC29-71749EBE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070C-AB23-4158-85AC-C09A8F77D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8EB93-F3FA-4A13-9107-7D003010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9154-042C-4F91-91EC-B0E00172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A580B-C127-4CC9-9B61-826B94AA7583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94869-0804-4A27-8A1F-F9819FD5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6F937-5964-43A2-ABE8-BB456518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0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C254D-ABD7-4EF1-93E8-143CF1AB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AC7A5-7615-4931-A140-659EFC0FE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5263-3B56-4AF7-8B7B-508D0732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F5EDD-3FD6-490E-B563-E8A13F8B1A7F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D1B50-1E26-47CC-BB16-4E59DC9C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83189-2DEE-4905-8797-817E6AE1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22DFD56F-88A4-40B2-B5B9-5323A5EC57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6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C39C-6ECC-4BC3-A430-51C7827D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56D0C-4100-4815-A69A-BEAB3FEC4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140CE-4250-472A-829C-E88EFE25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645D-6703-4AAF-B7A7-6DDDA2715108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DC7AE-9139-43F0-8BE2-E428E36E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C5E4A-8453-4F2C-B810-80FAE786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F538-3052-40EA-B394-791AA351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4C015-BEBA-40E0-ACEE-C8634F5F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44E5C-9950-48AE-9D2E-D81429BCE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0E3F1-18EC-4507-8245-99843B64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9D7B-0A55-4DBB-826B-F241426788B5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6AD66-D54C-4532-A25B-786E8058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85C87-ED18-44FB-9B9F-D105D0925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9B01-194E-4F6B-BDC5-2D001D7A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0513C-6005-44A4-95D3-6AD030CFD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AA350-7471-4DB1-B922-5B6CEFE5B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5E5E4-657E-42E5-A2A3-B3FFD81C7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C2A5E-C14B-4D29-827F-E0D6381E4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8A65A-8413-4E46-912D-EF6309A2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40D5-B3AC-474A-9684-214B7294CFE7}" type="datetime1">
              <a:rPr lang="en-US" smtClean="0"/>
              <a:t>12/14/2021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54ADD-AFE3-4611-899D-BE052685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944E4-D917-438E-9E78-4F3AEDF1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5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AF77-34CF-41C5-9E24-CB88AFFE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370BB-C3CF-4051-91F1-4E585312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EF909-4591-47E0-857D-99BE3FE695E6}" type="datetime1">
              <a:rPr lang="en-US" smtClean="0"/>
              <a:t>12/14/2021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1DB58-B026-4C61-8210-54B11555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5A5E1-123A-4FD7-A214-5F803E85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7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AA6E1-DBB1-4D64-91CD-6CF83E62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ED6A-F198-411B-9EC6-05574F994EF2}" type="datetime1">
              <a:rPr lang="en-US" smtClean="0"/>
              <a:t>12/14/2021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5734B-5542-4B3A-B300-AA4E4101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40087-7A41-415D-88E2-28DF0EF2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1C8F-A9F8-4134-AA40-76855719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2D30-946E-49D7-AD18-33E5A1183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F512B-91AE-404C-8EC6-5CAC896E3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29BB-9BC5-44EA-9669-C9DB1551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8B0C-1886-43E3-BB33-313711E8FB58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FDA27-9498-41A4-8FCC-715A7780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E5A73-5D2E-4961-8FDE-CD42E591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2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0E01-A5D9-4D04-958C-603681A0C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FA64A4-7A53-4E29-A579-9214AFC4B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2AE75-7FA7-4B2E-BB2C-BC41FC687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765D0-40C6-4363-9CFF-01201FDA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DFA4-6798-49F0-A372-439B2FD7A0AC}" type="datetime1">
              <a:rPr lang="en-US" smtClean="0"/>
              <a:t>12/14/2021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66B22-48E7-48AF-8927-3F303F97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B28AE-23B2-4414-BD7B-FCC78833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7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F5E4B0-35F3-41F8-9C78-16357A6C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510FD-0C0D-40C1-AE9F-8E18F77E3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7728C-AA3F-4651-80EE-38FEB65D1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E2DCA-0E4A-405F-A9DA-E49E8CD5B2B4}" type="datetime1">
              <a:rPr lang="en-US" smtClean="0"/>
              <a:t>12/14/2021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47FC7-B700-4BDE-A3A7-637C25B00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1C2B2-EFE4-474B-B56F-34531188F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FD56F-88A4-40B2-B5B9-5323A5EC5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9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fi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C859-8502-4A46-A87B-83A69921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39" y="1220107"/>
            <a:ext cx="10641204" cy="1236146"/>
          </a:xfrm>
        </p:spPr>
        <p:txBody>
          <a:bodyPr anchor="b">
            <a:noAutofit/>
          </a:bodyPr>
          <a:lstStyle/>
          <a:p>
            <a:r>
              <a:rPr lang="en-US" sz="4000" b="1" i="0" u="none" strike="noStrike" baseline="0" dirty="0">
                <a:latin typeface="LinBiolinumTB"/>
              </a:rPr>
              <a:t>Promote-pl: A Round-Trip Engineering Process Model for Adopting and Evolving Product Lines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C19D0-BCED-4AF8-9107-49C9981BED74}"/>
              </a:ext>
            </a:extLst>
          </p:cNvPr>
          <p:cNvSpPr txBox="1"/>
          <p:nvPr/>
        </p:nvSpPr>
        <p:spPr>
          <a:xfrm>
            <a:off x="3389638" y="4353817"/>
            <a:ext cx="6032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cs typeface="Arial" panose="020B0604020202020204" pitchFamily="34" charset="0"/>
              </a:rPr>
              <a:t>Jacob Krüger, </a:t>
            </a:r>
            <a:r>
              <a:rPr lang="en-US" sz="2000" u="sng" strike="noStrike" baseline="0" dirty="0">
                <a:cs typeface="Arial" panose="020B0604020202020204" pitchFamily="34" charset="0"/>
              </a:rPr>
              <a:t>Wardah Mahmood</a:t>
            </a:r>
            <a:r>
              <a:rPr lang="en-US" sz="2000" b="0" i="0" u="none" strike="noStrike" baseline="0" dirty="0">
                <a:cs typeface="Arial" panose="020B0604020202020204" pitchFamily="34" charset="0"/>
              </a:rPr>
              <a:t>, Thorsten Berger</a:t>
            </a:r>
            <a:endParaRPr lang="en-US" sz="2000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20426-0CCB-4116-8302-91433DE49048}"/>
              </a:ext>
            </a:extLst>
          </p:cNvPr>
          <p:cNvSpPr txBox="1"/>
          <p:nvPr/>
        </p:nvSpPr>
        <p:spPr>
          <a:xfrm>
            <a:off x="5993841" y="6112142"/>
            <a:ext cx="5997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u="none" strike="noStrike" baseline="0" dirty="0">
                <a:cs typeface="Arial" panose="020B0604020202020204" pitchFamily="34" charset="0"/>
              </a:rPr>
              <a:t>International Systems and Software Product Lines Conference</a:t>
            </a:r>
          </a:p>
          <a:p>
            <a:r>
              <a:rPr lang="en-US" dirty="0">
                <a:cs typeface="Arial" panose="020B0604020202020204" pitchFamily="34" charset="0"/>
              </a:rPr>
              <a:t>October </a:t>
            </a:r>
            <a:r>
              <a:rPr lang="en-US" b="0" u="none" strike="noStrike" baseline="0" dirty="0">
                <a:cs typeface="Arial" panose="020B0604020202020204" pitchFamily="34" charset="0"/>
              </a:rPr>
              <a:t>2020</a:t>
            </a:r>
            <a:endParaRPr lang="en-US" dirty="0">
              <a:cs typeface="Arial" panose="020B0604020202020204" pitchFamily="34" charset="0"/>
            </a:endParaRPr>
          </a:p>
        </p:txBody>
      </p:sp>
      <p:pic>
        <p:nvPicPr>
          <p:cNvPr id="5122" name="Picture 2" descr="University of Gothenburg Logo Download Vector">
            <a:extLst>
              <a:ext uri="{FF2B5EF4-FFF2-40B4-BE49-F238E27FC236}">
                <a16:creationId xmlns:a16="http://schemas.microsoft.com/office/drawing/2014/main" id="{CD565455-EE29-46B3-BB63-D6F7BD4EB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69" y="5864644"/>
            <a:ext cx="1121229" cy="11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ogotype | Chalmers">
            <a:extLst>
              <a:ext uri="{FF2B5EF4-FFF2-40B4-BE49-F238E27FC236}">
                <a16:creationId xmlns:a16="http://schemas.microsoft.com/office/drawing/2014/main" id="{E05D374B-4C5D-412F-97FB-CCCA2E289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600" y="6026868"/>
            <a:ext cx="3100755" cy="79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E74845C8-D215-4AFC-8FCD-9014B0AD8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307" y="2894747"/>
            <a:ext cx="1002916" cy="1222643"/>
          </a:xfrm>
          <a:prstGeom prst="rect">
            <a:avLst/>
          </a:prstGeom>
        </p:spPr>
      </p:pic>
      <p:pic>
        <p:nvPicPr>
          <p:cNvPr id="13" name="Picture 12" descr="A person with purple hair&#10;&#10;Description automatically generated with low confidence">
            <a:extLst>
              <a:ext uri="{FF2B5EF4-FFF2-40B4-BE49-F238E27FC236}">
                <a16:creationId xmlns:a16="http://schemas.microsoft.com/office/drawing/2014/main" id="{46FB7870-63C6-4EA3-8666-A7BC75F2A2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214" y="2894747"/>
            <a:ext cx="1021571" cy="1236146"/>
          </a:xfrm>
          <a:prstGeom prst="rect">
            <a:avLst/>
          </a:prstGeom>
        </p:spPr>
      </p:pic>
      <p:pic>
        <p:nvPicPr>
          <p:cNvPr id="5126" name="Picture 6" descr="Jacob (@JacobKrueger_) / Twitter">
            <a:extLst>
              <a:ext uri="{FF2B5EF4-FFF2-40B4-BE49-F238E27FC236}">
                <a16:creationId xmlns:a16="http://schemas.microsoft.com/office/drawing/2014/main" id="{FE0426F4-7EFF-4CAE-BBE7-3E2D8C23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421" y="2881245"/>
            <a:ext cx="1021571" cy="123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3AF26A-5CFD-48F4-849D-4F802B8D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1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C3C6-0BA5-4795-95DD-EED9B25A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ECAB1-FBF1-4E0C-8665-EA130ADF8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41937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Metadata (title, authors, venue, year published etc.)</a:t>
            </a:r>
          </a:p>
          <a:p>
            <a:r>
              <a:rPr lang="en-US" sz="2400" dirty="0"/>
              <a:t>Partial order of activities</a:t>
            </a:r>
          </a:p>
          <a:p>
            <a:pPr lvl="1"/>
            <a:r>
              <a:rPr lang="en-US" sz="2000" dirty="0"/>
              <a:t>E.g., Analyze Commonality &amp; Variability [Locate Features] ≺ Model Variability ≺ Re-Engineer Artifacts</a:t>
            </a:r>
          </a:p>
          <a:p>
            <a:r>
              <a:rPr lang="en-US" sz="2400" dirty="0"/>
              <a:t>Scope (proactive, reactive, extractive)</a:t>
            </a:r>
          </a:p>
          <a:p>
            <a:endParaRPr lang="en-US" sz="2400" dirty="0"/>
          </a:p>
          <a:p>
            <a:r>
              <a:rPr lang="en-US" sz="2400" i="1" dirty="0"/>
              <a:t>Findings:</a:t>
            </a:r>
          </a:p>
          <a:p>
            <a:pPr lvl="1"/>
            <a:r>
              <a:rPr lang="en-US" sz="2000" i="1" dirty="0"/>
              <a:t>Reactive (8 instances) </a:t>
            </a:r>
            <a:r>
              <a:rPr lang="en-US" sz="2000" dirty="0"/>
              <a:t>and </a:t>
            </a:r>
            <a:r>
              <a:rPr lang="en-US" sz="2000" i="1" dirty="0"/>
              <a:t>extractive (12 instances) </a:t>
            </a:r>
            <a:r>
              <a:rPr lang="en-US" sz="2000" dirty="0"/>
              <a:t>adoption are almost as common as proactive adoption (12 instances)</a:t>
            </a:r>
          </a:p>
          <a:p>
            <a:pPr lvl="1"/>
            <a:r>
              <a:rPr lang="en-US" sz="2000" dirty="0"/>
              <a:t>SPLs also evolve via variants (8 instances)</a:t>
            </a:r>
          </a:p>
        </p:txBody>
      </p:sp>
      <p:pic>
        <p:nvPicPr>
          <p:cNvPr id="6148" name="Picture 4" descr="Mudra Scan - Data Extraction Application | Download the App Now">
            <a:extLst>
              <a:ext uri="{FF2B5EF4-FFF2-40B4-BE49-F238E27FC236}">
                <a16:creationId xmlns:a16="http://schemas.microsoft.com/office/drawing/2014/main" id="{4BD4FB70-B9DE-4BE0-80C0-6122E09B1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524" y="1948439"/>
            <a:ext cx="3003454" cy="216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EA6CD-5ACD-4207-9318-9EBF84BA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6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8B17-9A35-40B1-B755-E025F8AB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Step 2: Synthesize a Common Process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60CD7-C4DA-4A7F-8FF9-ACE7212A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Obtain an initial understanding of the existing process models.</a:t>
            </a:r>
          </a:p>
          <a:p>
            <a:r>
              <a:rPr lang="en-US" sz="2400" dirty="0"/>
              <a:t>Created a list of unique activity names (150+).</a:t>
            </a:r>
          </a:p>
          <a:p>
            <a:r>
              <a:rPr lang="en-US" sz="2400" dirty="0"/>
              <a:t>Extract partial orders of activities from publications.</a:t>
            </a:r>
          </a:p>
          <a:p>
            <a:r>
              <a:rPr lang="en-US" sz="2400" dirty="0"/>
              <a:t>Unify terminology.</a:t>
            </a:r>
          </a:p>
          <a:p>
            <a:r>
              <a:rPr lang="en-US" sz="2400" dirty="0"/>
              <a:t>Merge partial orders to create partitions of the process model.</a:t>
            </a:r>
          </a:p>
          <a:p>
            <a:r>
              <a:rPr lang="en-US" sz="2400" dirty="0"/>
              <a:t>Resolve unclear orders by discussion first and last author.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AEF24-93A2-45E0-B4AE-6001169C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385517E-B778-4237-AABE-753EEB89A5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929180"/>
              </p:ext>
            </p:extLst>
          </p:nvPr>
        </p:nvGraphicFramePr>
        <p:xfrm>
          <a:off x="4049486" y="88263"/>
          <a:ext cx="7421336" cy="6681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" name="Acrobat Document" r:id="rId4" imgW="7261772" imgH="6537794" progId="Acrobat.Document.DC">
                  <p:embed/>
                </p:oleObj>
              </mc:Choice>
              <mc:Fallback>
                <p:oleObj name="Acrobat Document" r:id="rId4" imgW="7261772" imgH="653779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49486" y="88263"/>
                        <a:ext cx="7421336" cy="6681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F8C660-143B-490F-BB77-951A636C9D51}"/>
              </a:ext>
            </a:extLst>
          </p:cNvPr>
          <p:cNvSpPr txBox="1"/>
          <p:nvPr/>
        </p:nvSpPr>
        <p:spPr>
          <a:xfrm>
            <a:off x="223576" y="2521059"/>
            <a:ext cx="35973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Result: </a:t>
            </a:r>
            <a:r>
              <a:rPr lang="en-US" sz="2800" dirty="0">
                <a:solidFill>
                  <a:srgbClr val="FF0000"/>
                </a:solidFill>
              </a:rPr>
              <a:t>Promote-pl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PROcess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MOdel</a:t>
            </a:r>
            <a:r>
              <a:rPr lang="en-US" sz="2800" dirty="0">
                <a:solidFill>
                  <a:srgbClr val="FF0000"/>
                </a:solidFill>
              </a:rPr>
              <a:t> for round-Trip Engineering</a:t>
            </a:r>
          </a:p>
          <a:p>
            <a:r>
              <a:rPr lang="en-US" sz="2800" dirty="0">
                <a:solidFill>
                  <a:srgbClr val="FF0000"/>
                </a:solidFill>
              </a:rPr>
              <a:t>of Product Lines)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843D49-DA01-44A7-851A-C9F56C059549}"/>
              </a:ext>
            </a:extLst>
          </p:cNvPr>
          <p:cNvCxnSpPr>
            <a:cxnSpLocks/>
          </p:cNvCxnSpPr>
          <p:nvPr/>
        </p:nvCxnSpPr>
        <p:spPr>
          <a:xfrm flipH="1">
            <a:off x="6260124" y="136331"/>
            <a:ext cx="34164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5AC9D4-BA28-4C2F-82F5-52492B0FE1F4}"/>
              </a:ext>
            </a:extLst>
          </p:cNvPr>
          <p:cNvCxnSpPr>
            <a:cxnSpLocks/>
          </p:cNvCxnSpPr>
          <p:nvPr/>
        </p:nvCxnSpPr>
        <p:spPr>
          <a:xfrm>
            <a:off x="8572920" y="133660"/>
            <a:ext cx="41030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40DD08-8EEA-4939-BB51-DD36B4EA0C9B}"/>
              </a:ext>
            </a:extLst>
          </p:cNvPr>
          <p:cNvCxnSpPr>
            <a:cxnSpLocks/>
          </p:cNvCxnSpPr>
          <p:nvPr/>
        </p:nvCxnSpPr>
        <p:spPr>
          <a:xfrm>
            <a:off x="10152186" y="1387033"/>
            <a:ext cx="41030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9FB27E-44C6-4F8C-8EDA-B5DAC986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6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3AA8-FA21-459B-A416-4AAF51CB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Process Model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654CE421-4F8F-4DE2-A2D0-2B5B4AD3E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049" y="1690688"/>
            <a:ext cx="4943669" cy="45946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71AB24-E67E-46A4-B35B-AC5160E7800E}"/>
              </a:ext>
            </a:extLst>
          </p:cNvPr>
          <p:cNvSpPr/>
          <p:nvPr/>
        </p:nvSpPr>
        <p:spPr>
          <a:xfrm flipV="1">
            <a:off x="4806214" y="2612572"/>
            <a:ext cx="1889090" cy="66319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41055-E41E-482D-B156-38A920C57398}"/>
              </a:ext>
            </a:extLst>
          </p:cNvPr>
          <p:cNvSpPr/>
          <p:nvPr/>
        </p:nvSpPr>
        <p:spPr>
          <a:xfrm flipV="1">
            <a:off x="3077895" y="1538680"/>
            <a:ext cx="1358203" cy="470991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99D794-30B8-4A8D-B2C3-3E8E20952F4A}"/>
              </a:ext>
            </a:extLst>
          </p:cNvPr>
          <p:cNvSpPr/>
          <p:nvPr/>
        </p:nvSpPr>
        <p:spPr>
          <a:xfrm flipV="1">
            <a:off x="1584463" y="2535211"/>
            <a:ext cx="1195331" cy="66319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E2E3D7-3E49-4156-B8B9-5B72776501FB}"/>
              </a:ext>
            </a:extLst>
          </p:cNvPr>
          <p:cNvSpPr/>
          <p:nvPr/>
        </p:nvSpPr>
        <p:spPr>
          <a:xfrm flipV="1">
            <a:off x="1591432" y="4465534"/>
            <a:ext cx="1195331" cy="66319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B455F5-6EB3-4140-B5F4-22067583E826}"/>
              </a:ext>
            </a:extLst>
          </p:cNvPr>
          <p:cNvSpPr/>
          <p:nvPr/>
        </p:nvSpPr>
        <p:spPr>
          <a:xfrm flipV="1">
            <a:off x="4564010" y="4504122"/>
            <a:ext cx="1195331" cy="66319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43753E-35A9-4DAD-891F-BD2824D171E0}"/>
              </a:ext>
            </a:extLst>
          </p:cNvPr>
          <p:cNvSpPr/>
          <p:nvPr/>
        </p:nvSpPr>
        <p:spPr>
          <a:xfrm flipV="1">
            <a:off x="3095269" y="5966323"/>
            <a:ext cx="1323454" cy="47099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FD0C565-18F7-4751-8846-C9B01C3A6559}"/>
              </a:ext>
            </a:extLst>
          </p:cNvPr>
          <p:cNvSpPr/>
          <p:nvPr/>
        </p:nvSpPr>
        <p:spPr>
          <a:xfrm>
            <a:off x="2663980" y="3175279"/>
            <a:ext cx="2031701" cy="1507253"/>
          </a:xfrm>
          <a:custGeom>
            <a:avLst/>
            <a:gdLst>
              <a:gd name="connsiteX0" fmla="*/ 2031701 w 2031701"/>
              <a:gd name="connsiteY0" fmla="*/ 0 h 1507253"/>
              <a:gd name="connsiteX1" fmla="*/ 1891024 w 2031701"/>
              <a:gd name="connsiteY1" fmla="*/ 281354 h 1507253"/>
              <a:gd name="connsiteX2" fmla="*/ 1710154 w 2031701"/>
              <a:gd name="connsiteY2" fmla="*/ 522514 h 1507253"/>
              <a:gd name="connsiteX3" fmla="*/ 1358462 w 2031701"/>
              <a:gd name="connsiteY3" fmla="*/ 653143 h 1507253"/>
              <a:gd name="connsiteX4" fmla="*/ 1288123 w 2031701"/>
              <a:gd name="connsiteY4" fmla="*/ 643095 h 1507253"/>
              <a:gd name="connsiteX5" fmla="*/ 966576 w 2031701"/>
              <a:gd name="connsiteY5" fmla="*/ 723481 h 1507253"/>
              <a:gd name="connsiteX6" fmla="*/ 735464 w 2031701"/>
              <a:gd name="connsiteY6" fmla="*/ 723481 h 1507253"/>
              <a:gd name="connsiteX7" fmla="*/ 464158 w 2031701"/>
              <a:gd name="connsiteY7" fmla="*/ 813917 h 1507253"/>
              <a:gd name="connsiteX8" fmla="*/ 353627 w 2031701"/>
              <a:gd name="connsiteY8" fmla="*/ 924448 h 1507253"/>
              <a:gd name="connsiteX9" fmla="*/ 293337 w 2031701"/>
              <a:gd name="connsiteY9" fmla="*/ 984739 h 1507253"/>
              <a:gd name="connsiteX10" fmla="*/ 192853 w 2031701"/>
              <a:gd name="connsiteY10" fmla="*/ 1065125 h 1507253"/>
              <a:gd name="connsiteX11" fmla="*/ 22031 w 2031701"/>
              <a:gd name="connsiteY11" fmla="*/ 1346479 h 1507253"/>
              <a:gd name="connsiteX12" fmla="*/ 1934 w 2031701"/>
              <a:gd name="connsiteY12" fmla="*/ 1366576 h 1507253"/>
              <a:gd name="connsiteX13" fmla="*/ 1934 w 2031701"/>
              <a:gd name="connsiteY13" fmla="*/ 1507253 h 150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31701" h="1507253">
                <a:moveTo>
                  <a:pt x="2031701" y="0"/>
                </a:moveTo>
                <a:cubicBezTo>
                  <a:pt x="1988158" y="97134"/>
                  <a:pt x="1944615" y="194268"/>
                  <a:pt x="1891024" y="281354"/>
                </a:cubicBezTo>
                <a:cubicBezTo>
                  <a:pt x="1837433" y="368440"/>
                  <a:pt x="1798914" y="460549"/>
                  <a:pt x="1710154" y="522514"/>
                </a:cubicBezTo>
                <a:cubicBezTo>
                  <a:pt x="1621394" y="584479"/>
                  <a:pt x="1428800" y="633046"/>
                  <a:pt x="1358462" y="653143"/>
                </a:cubicBezTo>
                <a:cubicBezTo>
                  <a:pt x="1288124" y="673240"/>
                  <a:pt x="1353437" y="631372"/>
                  <a:pt x="1288123" y="643095"/>
                </a:cubicBezTo>
                <a:cubicBezTo>
                  <a:pt x="1222809" y="654818"/>
                  <a:pt x="1058686" y="710083"/>
                  <a:pt x="966576" y="723481"/>
                </a:cubicBezTo>
                <a:cubicBezTo>
                  <a:pt x="874466" y="736879"/>
                  <a:pt x="819200" y="708408"/>
                  <a:pt x="735464" y="723481"/>
                </a:cubicBezTo>
                <a:cubicBezTo>
                  <a:pt x="651728" y="738554"/>
                  <a:pt x="527797" y="780423"/>
                  <a:pt x="464158" y="813917"/>
                </a:cubicBezTo>
                <a:cubicBezTo>
                  <a:pt x="400518" y="847412"/>
                  <a:pt x="353627" y="924448"/>
                  <a:pt x="353627" y="924448"/>
                </a:cubicBezTo>
                <a:cubicBezTo>
                  <a:pt x="325157" y="952918"/>
                  <a:pt x="320133" y="961293"/>
                  <a:pt x="293337" y="984739"/>
                </a:cubicBezTo>
                <a:cubicBezTo>
                  <a:pt x="266541" y="1008185"/>
                  <a:pt x="238071" y="1004835"/>
                  <a:pt x="192853" y="1065125"/>
                </a:cubicBezTo>
                <a:cubicBezTo>
                  <a:pt x="147635" y="1125415"/>
                  <a:pt x="53851" y="1296237"/>
                  <a:pt x="22031" y="1346479"/>
                </a:cubicBezTo>
                <a:cubicBezTo>
                  <a:pt x="-9789" y="1396721"/>
                  <a:pt x="5284" y="1339780"/>
                  <a:pt x="1934" y="1366576"/>
                </a:cubicBezTo>
                <a:cubicBezTo>
                  <a:pt x="-1416" y="1393372"/>
                  <a:pt x="259" y="1450312"/>
                  <a:pt x="1934" y="1507253"/>
                </a:cubicBezTo>
              </a:path>
            </a:pathLst>
          </a:custGeom>
          <a:noFill/>
          <a:ln w="38100"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F285F1EB-E82E-4015-84FE-9C4344F1F7A4}"/>
              </a:ext>
            </a:extLst>
          </p:cNvPr>
          <p:cNvSpPr/>
          <p:nvPr/>
        </p:nvSpPr>
        <p:spPr>
          <a:xfrm rot="19714078">
            <a:off x="2577193" y="2128737"/>
            <a:ext cx="2082423" cy="1718599"/>
          </a:xfrm>
          <a:prstGeom prst="arc">
            <a:avLst>
              <a:gd name="adj1" fmla="val 13714698"/>
              <a:gd name="adj2" fmla="val 985638"/>
            </a:avLst>
          </a:prstGeom>
          <a:ln w="28575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80C19D-14F4-4405-AB57-3D433B3CC76F}"/>
              </a:ext>
            </a:extLst>
          </p:cNvPr>
          <p:cNvCxnSpPr/>
          <p:nvPr/>
        </p:nvCxnSpPr>
        <p:spPr>
          <a:xfrm>
            <a:off x="2769745" y="3198401"/>
            <a:ext cx="0" cy="1230756"/>
          </a:xfrm>
          <a:prstGeom prst="line">
            <a:avLst/>
          </a:prstGeom>
          <a:ln w="28575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ED77AC9A-0421-4721-AF2C-73F0320E8725}"/>
              </a:ext>
            </a:extLst>
          </p:cNvPr>
          <p:cNvSpPr/>
          <p:nvPr/>
        </p:nvSpPr>
        <p:spPr>
          <a:xfrm rot="9028132">
            <a:off x="2747491" y="4078684"/>
            <a:ext cx="2090825" cy="1732295"/>
          </a:xfrm>
          <a:prstGeom prst="arc">
            <a:avLst>
              <a:gd name="adj1" fmla="val 13202905"/>
              <a:gd name="adj2" fmla="val 1317324"/>
            </a:avLst>
          </a:prstGeom>
          <a:ln w="28575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21C8224C-861D-49C1-AE01-6B43BE7B1ACA}"/>
              </a:ext>
            </a:extLst>
          </p:cNvPr>
          <p:cNvSpPr/>
          <p:nvPr/>
        </p:nvSpPr>
        <p:spPr>
          <a:xfrm rot="20411085">
            <a:off x="2561447" y="3971122"/>
            <a:ext cx="2090825" cy="1732295"/>
          </a:xfrm>
          <a:prstGeom prst="arc">
            <a:avLst>
              <a:gd name="adj1" fmla="val 13202905"/>
              <a:gd name="adj2" fmla="val 701852"/>
            </a:avLst>
          </a:prstGeom>
          <a:ln w="28575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F43919-D475-4975-96B8-B5A15CBF3D68}"/>
              </a:ext>
            </a:extLst>
          </p:cNvPr>
          <p:cNvCxnSpPr/>
          <p:nvPr/>
        </p:nvCxnSpPr>
        <p:spPr>
          <a:xfrm>
            <a:off x="4695681" y="3273366"/>
            <a:ext cx="0" cy="1230756"/>
          </a:xfrm>
          <a:prstGeom prst="line">
            <a:avLst/>
          </a:prstGeom>
          <a:ln w="28575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B19E55-4940-4B82-B1D1-46534283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FF6BE-84BF-4E5D-9622-7A3D361C70A7}"/>
              </a:ext>
            </a:extLst>
          </p:cNvPr>
          <p:cNvSpPr txBox="1"/>
          <p:nvPr/>
        </p:nvSpPr>
        <p:spPr>
          <a:xfrm>
            <a:off x="7225536" y="2099733"/>
            <a:ext cx="43229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Focus on adoption and evolution rather than domain and application engineering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41B187-C5CD-461B-9050-CE204E789BA6}"/>
              </a:ext>
            </a:extLst>
          </p:cNvPr>
          <p:cNvSpPr txBox="1"/>
          <p:nvPr/>
        </p:nvSpPr>
        <p:spPr>
          <a:xfrm>
            <a:off x="7260756" y="3634054"/>
            <a:ext cx="4322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Caters for different adoption approaches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A483BE-94B3-4006-A473-88DC9CC70FF4}"/>
              </a:ext>
            </a:extLst>
          </p:cNvPr>
          <p:cNvSpPr txBox="1"/>
          <p:nvPr/>
        </p:nvSpPr>
        <p:spPr>
          <a:xfrm>
            <a:off x="7273400" y="4821926"/>
            <a:ext cx="4322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Round-trip</a:t>
            </a:r>
          </a:p>
        </p:txBody>
      </p:sp>
    </p:spTree>
    <p:extLst>
      <p:ext uri="{BB962C8B-B14F-4D97-AF65-F5344CB8AC3E}">
        <p14:creationId xmlns:p14="http://schemas.microsoft.com/office/powerpoint/2010/main" val="176969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8" grpId="0" animBg="1"/>
      <p:bldP spid="19" grpId="0" animBg="1"/>
      <p:bldP spid="4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F7182-7B08-4891-AD97-2E88E731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4CEA78-EC80-46D7-9FCE-1B36AE3AD9B3}"/>
              </a:ext>
            </a:extLst>
          </p:cNvPr>
          <p:cNvSpPr/>
          <p:nvPr/>
        </p:nvSpPr>
        <p:spPr>
          <a:xfrm>
            <a:off x="3943349" y="3067049"/>
            <a:ext cx="3267076" cy="66357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Contemporary practices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83E6A6D6-64F9-4E3A-A85C-B825967BFD02}"/>
              </a:ext>
            </a:extLst>
          </p:cNvPr>
          <p:cNvSpPr/>
          <p:nvPr/>
        </p:nvSpPr>
        <p:spPr>
          <a:xfrm>
            <a:off x="6096000" y="1341435"/>
            <a:ext cx="3362324" cy="809625"/>
          </a:xfrm>
          <a:prstGeom prst="cloud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solidFill>
                  <a:sysClr val="windowText" lastClr="000000"/>
                </a:solidFill>
                <a:latin typeface="LinLibertineTB"/>
              </a:rPr>
              <a:t>Continuous Software Engineering.</a:t>
            </a:r>
          </a:p>
        </p:txBody>
      </p:sp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CAFF6C24-732E-46DE-86CF-B8FF4BE7F396}"/>
              </a:ext>
            </a:extLst>
          </p:cNvPr>
          <p:cNvSpPr/>
          <p:nvPr/>
        </p:nvSpPr>
        <p:spPr>
          <a:xfrm flipH="1">
            <a:off x="1362074" y="1341435"/>
            <a:ext cx="3636607" cy="1010637"/>
          </a:xfrm>
          <a:prstGeom prst="cloud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solidFill>
                  <a:sysClr val="windowText" lastClr="000000"/>
                </a:solidFill>
                <a:latin typeface="LinLibertineTB"/>
              </a:rPr>
              <a:t>Dynamic Configuration and Adaptive Systems.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349B2ADB-E7FE-4E13-AC29-1904EFA49B82}"/>
              </a:ext>
            </a:extLst>
          </p:cNvPr>
          <p:cNvSpPr/>
          <p:nvPr/>
        </p:nvSpPr>
        <p:spPr>
          <a:xfrm>
            <a:off x="6906153" y="3998303"/>
            <a:ext cx="3640203" cy="1296615"/>
          </a:xfrm>
          <a:prstGeom prst="cloud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solidFill>
                  <a:sysClr val="windowText" lastClr="000000"/>
                </a:solidFill>
                <a:latin typeface="LinLibertineTB"/>
              </a:rPr>
              <a:t>Clone Management and Incremental Adoption of Platforms.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B380716B-3C9A-42C8-B8C8-06B424DEBB98}"/>
              </a:ext>
            </a:extLst>
          </p:cNvPr>
          <p:cNvSpPr/>
          <p:nvPr/>
        </p:nvSpPr>
        <p:spPr>
          <a:xfrm flipH="1">
            <a:off x="2066688" y="4460105"/>
            <a:ext cx="2813374" cy="739775"/>
          </a:xfrm>
          <a:prstGeom prst="cloudCallou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solidFill>
                  <a:sysClr val="windowText" lastClr="000000"/>
                </a:solidFill>
                <a:latin typeface="LinLibertineTB"/>
              </a:rPr>
              <a:t>Agile Practices</a:t>
            </a:r>
            <a:r>
              <a:rPr lang="en-US" sz="1800" b="0" i="0" u="none" strike="noStrike" baseline="0" dirty="0">
                <a:solidFill>
                  <a:sysClr val="windowText" lastClr="000000"/>
                </a:solidFill>
                <a:latin typeface="LinLibertineT"/>
              </a:rPr>
              <a:t>.</a:t>
            </a:r>
            <a:endParaRPr lang="en-US" sz="1800" dirty="0">
              <a:solidFill>
                <a:sysClr val="windowText" lastClr="000000"/>
              </a:solidFill>
              <a:latin typeface="LinLibertineTB"/>
            </a:endParaRPr>
          </a:p>
        </p:txBody>
      </p:sp>
    </p:spTree>
    <p:extLst>
      <p:ext uri="{BB962C8B-B14F-4D97-AF65-F5344CB8AC3E}">
        <p14:creationId xmlns:p14="http://schemas.microsoft.com/office/powerpoint/2010/main" val="49624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BC12-9030-4EDA-98B6-6E0CD857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09CB-4DF9-4ED5-98B6-EBB45C6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Updated process model: promote-pl</a:t>
            </a:r>
          </a:p>
          <a:p>
            <a:r>
              <a:rPr lang="en-US" sz="2400" dirty="0"/>
              <a:t>Switch in primary decomposition towards adoption and evolution.</a:t>
            </a:r>
          </a:p>
          <a:p>
            <a:r>
              <a:rPr lang="en-US" sz="2400" dirty="0"/>
              <a:t>Covers all adoption strategies.</a:t>
            </a:r>
          </a:p>
          <a:p>
            <a:r>
              <a:rPr lang="en-US" sz="2400" dirty="0"/>
              <a:t>Caters for variant-based PL evolution.</a:t>
            </a:r>
          </a:p>
          <a:p>
            <a:r>
              <a:rPr lang="en-US" sz="2400" dirty="0"/>
              <a:t>Based on empirical evidence and experience.</a:t>
            </a:r>
          </a:p>
          <a:p>
            <a:r>
              <a:rPr lang="en-US" sz="2400" dirty="0"/>
              <a:t>Activities of different granularity levels.</a:t>
            </a:r>
          </a:p>
          <a:p>
            <a:r>
              <a:rPr lang="en-US" sz="2400" dirty="0"/>
              <a:t>Connects SPLE to modern SE practices.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59EF0-5851-4CD2-9B56-622DD121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E9CE-9D6B-444B-8C45-59724C87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6B56-58EC-45D2-BB2A-FA57A5183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Krüger, Jacob, Wardah Mahmood, and Thorsten Berger. "Promote-pl: a round-trip engineering process model for adopting and evolving product lines."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24th ACM Conference on Systems and Software Product Line: Volume A-Volume 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2020.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E7F21-1749-4E55-9576-41FF46C6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41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A9ED-C142-4716-BE21-C1C10BCD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01C3-41A2-4A8F-8875-42D44183D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de-DE" sz="1800" b="0" i="0" u="none" strike="noStrike" baseline="0" dirty="0">
                <a:latin typeface="LinLibertineT"/>
              </a:rPr>
              <a:t>Klaus Pohl, Günter Böckle, and Frank J. van der Linden. 2005. </a:t>
            </a:r>
            <a:r>
              <a:rPr lang="de-DE" sz="1800" b="0" i="0" u="none" strike="noStrike" baseline="0" dirty="0">
                <a:latin typeface="LinLibertineTI"/>
              </a:rPr>
              <a:t>Software </a:t>
            </a:r>
            <a:r>
              <a:rPr lang="de-DE" sz="1800" b="0" i="0" u="none" strike="noStrike" baseline="0" dirty="0" err="1">
                <a:latin typeface="LinLibertineTI"/>
              </a:rPr>
              <a:t>Product</a:t>
            </a:r>
            <a:r>
              <a:rPr lang="de-DE" sz="1800" dirty="0">
                <a:latin typeface="LinLibertineTI"/>
              </a:rPr>
              <a:t> </a:t>
            </a:r>
            <a:r>
              <a:rPr lang="en-US" sz="1800" b="0" i="0" u="none" strike="noStrike" baseline="0" dirty="0">
                <a:latin typeface="LinLibertineTI"/>
              </a:rPr>
              <a:t>Line Engineering</a:t>
            </a:r>
            <a:r>
              <a:rPr lang="en-US" sz="1800" b="0" i="0" u="none" strike="noStrike" baseline="0" dirty="0">
                <a:latin typeface="LinLibertineT"/>
              </a:rPr>
              <a:t>. Springer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LinLibertineT"/>
              </a:rPr>
              <a:t>Linda M Northrop. 2002. SEI’s Software Product Line Tenets. </a:t>
            </a:r>
            <a:r>
              <a:rPr lang="en-US" sz="1800" b="0" i="0" u="none" strike="noStrike" baseline="0" dirty="0">
                <a:latin typeface="LinLibertineTI"/>
              </a:rPr>
              <a:t>IEEE Software </a:t>
            </a:r>
            <a:r>
              <a:rPr lang="en-US" sz="1800" b="0" i="0" u="none" strike="noStrike" baseline="0" dirty="0">
                <a:latin typeface="LinLibertineT"/>
              </a:rPr>
              <a:t>19, 4 (2002).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 err="1">
                <a:latin typeface="LinLibertineT"/>
              </a:rPr>
              <a:t>Kyo</a:t>
            </a:r>
            <a:r>
              <a:rPr lang="en-US" sz="1800" b="0" i="0" u="none" strike="noStrike" baseline="0" dirty="0">
                <a:latin typeface="LinLibertineT"/>
              </a:rPr>
              <a:t> C. Kang, </a:t>
            </a:r>
            <a:r>
              <a:rPr lang="en-US" sz="1800" b="0" i="0" u="none" strike="noStrike" baseline="0" dirty="0" err="1">
                <a:latin typeface="LinLibertineT"/>
              </a:rPr>
              <a:t>Jaejoon</a:t>
            </a:r>
            <a:r>
              <a:rPr lang="en-US" sz="1800" b="0" i="0" u="none" strike="noStrike" baseline="0" dirty="0">
                <a:latin typeface="LinLibertineT"/>
              </a:rPr>
              <a:t> Lee, and Patrick Donohoe. 2002. Feature-Oriented Product Line Engineering. </a:t>
            </a:r>
            <a:r>
              <a:rPr lang="en-US" sz="1800" b="0" i="0" u="none" strike="noStrike" baseline="0" dirty="0">
                <a:latin typeface="LinLibertineTI"/>
              </a:rPr>
              <a:t>IEEE Software </a:t>
            </a:r>
            <a:r>
              <a:rPr lang="en-US" sz="1800" b="0" i="0" u="none" strike="noStrike" baseline="0" dirty="0">
                <a:latin typeface="LinLibertineT"/>
              </a:rPr>
              <a:t>19, 4 (2002).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LinLibertineT"/>
              </a:rPr>
              <a:t>Krzysztof Czarnecki. 2004. Overview of Generative Software Development. In </a:t>
            </a:r>
            <a:r>
              <a:rPr lang="en-US" sz="1800" b="0" i="0" u="none" strike="noStrike" baseline="0" dirty="0">
                <a:latin typeface="LinLibertineTI"/>
              </a:rPr>
              <a:t>UPP</a:t>
            </a:r>
            <a:r>
              <a:rPr lang="en-US" sz="1800" b="0" i="0" u="none" strike="noStrike" baseline="0" dirty="0">
                <a:latin typeface="LinLibertineT"/>
              </a:rPr>
              <a:t>. Springer.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LinLibertineT"/>
              </a:rPr>
              <a:t>Sven </a:t>
            </a:r>
            <a:r>
              <a:rPr lang="en-US" sz="1800" b="0" i="0" u="none" strike="noStrike" baseline="0" dirty="0" err="1">
                <a:latin typeface="LinLibertineT"/>
              </a:rPr>
              <a:t>Apel</a:t>
            </a:r>
            <a:r>
              <a:rPr lang="en-US" sz="1800" b="0" i="0" u="none" strike="noStrike" baseline="0" dirty="0">
                <a:latin typeface="LinLibertineT"/>
              </a:rPr>
              <a:t>, Don </a:t>
            </a:r>
            <a:r>
              <a:rPr lang="en-US" sz="1800" b="0" i="0" u="none" strike="noStrike" baseline="0" dirty="0" err="1">
                <a:latin typeface="LinLibertineT"/>
              </a:rPr>
              <a:t>Batory</a:t>
            </a:r>
            <a:r>
              <a:rPr lang="en-US" sz="1800" b="0" i="0" u="none" strike="noStrike" baseline="0" dirty="0">
                <a:latin typeface="LinLibertineT"/>
              </a:rPr>
              <a:t>, Christian </a:t>
            </a:r>
            <a:r>
              <a:rPr lang="en-US" sz="1800" b="0" i="0" u="none" strike="noStrike" baseline="0" dirty="0" err="1">
                <a:latin typeface="LinLibertineT"/>
              </a:rPr>
              <a:t>Kästner</a:t>
            </a:r>
            <a:r>
              <a:rPr lang="en-US" sz="1800" b="0" i="0" u="none" strike="noStrike" baseline="0" dirty="0">
                <a:latin typeface="LinLibertineT"/>
              </a:rPr>
              <a:t>, and Gunter </a:t>
            </a:r>
            <a:r>
              <a:rPr lang="en-US" sz="1800" b="0" i="0" u="none" strike="noStrike" baseline="0" dirty="0" err="1">
                <a:latin typeface="LinLibertineT"/>
              </a:rPr>
              <a:t>Saake</a:t>
            </a:r>
            <a:r>
              <a:rPr lang="en-US" sz="1800" b="0" i="0" u="none" strike="noStrike" baseline="0" dirty="0">
                <a:latin typeface="LinLibertineT"/>
              </a:rPr>
              <a:t>. 2013. </a:t>
            </a:r>
            <a:r>
              <a:rPr lang="en-US" sz="1800" b="0" i="0" u="none" strike="noStrike" baseline="0" dirty="0">
                <a:latin typeface="LinLibertineTI"/>
              </a:rPr>
              <a:t>Feature-Oriented Software Product Lines</a:t>
            </a:r>
            <a:r>
              <a:rPr lang="en-US" sz="1800" b="0" i="0" u="none" strike="noStrike" baseline="0" dirty="0">
                <a:latin typeface="LinLibertineT"/>
              </a:rPr>
              <a:t>. Springer.</a:t>
            </a:r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B9EF2-4ED5-4893-8604-A748649F2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15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8" name="Rectangle 70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149" name="Freeform: Shape 72">
            <a:extLst>
              <a:ext uri="{FF2B5EF4-FFF2-40B4-BE49-F238E27FC236}">
                <a16:creationId xmlns:a16="http://schemas.microsoft.com/office/drawing/2014/main" id="{B87687D8-4EF1-4EF2-BF7E-74BB4A3D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30093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6146" name="Picture 2" descr="How to create that perfect thank you slide in your PowerPoint presenta –  Tellit">
            <a:extLst>
              <a:ext uri="{FF2B5EF4-FFF2-40B4-BE49-F238E27FC236}">
                <a16:creationId xmlns:a16="http://schemas.microsoft.com/office/drawing/2014/main" id="{3CCBE8BF-2F5C-4B1B-973B-2411511C24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979"/>
          <a:stretch/>
        </p:blipFill>
        <p:spPr bwMode="auto">
          <a:xfrm>
            <a:off x="2354578" y="544297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00BF3-0906-4243-82A2-90782119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7172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2DFD56F-88A4-40B2-B5B9-5323A5EC5745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8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FC68-CF5E-4DE6-896E-E194D38B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Software Development</a:t>
            </a:r>
          </a:p>
        </p:txBody>
      </p:sp>
      <p:pic>
        <p:nvPicPr>
          <p:cNvPr id="1030" name="Picture 6" descr="customer clipart png - Clip Art Library">
            <a:extLst>
              <a:ext uri="{FF2B5EF4-FFF2-40B4-BE49-F238E27FC236}">
                <a16:creationId xmlns:a16="http://schemas.microsoft.com/office/drawing/2014/main" id="{04A417F0-A7CD-4CF3-B0EB-DB5437613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61" y="1803736"/>
            <a:ext cx="843619" cy="84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EF86F3-0221-4438-807C-D3D083EE7F83}"/>
              </a:ext>
            </a:extLst>
          </p:cNvPr>
          <p:cNvSpPr/>
          <p:nvPr/>
        </p:nvSpPr>
        <p:spPr>
          <a:xfrm>
            <a:off x="1712164" y="2036135"/>
            <a:ext cx="953729" cy="4522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BA544ED8-2577-44B2-9DAE-DE8EC6670DA3}"/>
              </a:ext>
            </a:extLst>
          </p:cNvPr>
          <p:cNvSpPr/>
          <p:nvPr/>
        </p:nvSpPr>
        <p:spPr>
          <a:xfrm rot="13533525">
            <a:off x="2497895" y="2112294"/>
            <a:ext cx="315899" cy="30979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7B5A3-FF6B-4EC0-A320-962F12ADE2EC}"/>
              </a:ext>
            </a:extLst>
          </p:cNvPr>
          <p:cNvSpPr/>
          <p:nvPr/>
        </p:nvSpPr>
        <p:spPr>
          <a:xfrm>
            <a:off x="2995274" y="2051745"/>
            <a:ext cx="953729" cy="4522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Design</a:t>
            </a:r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E9E9CBA-EF2E-4E11-8783-BEA43AF3AF2D}"/>
              </a:ext>
            </a:extLst>
          </p:cNvPr>
          <p:cNvSpPr/>
          <p:nvPr/>
        </p:nvSpPr>
        <p:spPr>
          <a:xfrm rot="13533525">
            <a:off x="3781221" y="2127904"/>
            <a:ext cx="315899" cy="30979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1FB35E-65E2-428F-B65F-1928791A9C7C}"/>
              </a:ext>
            </a:extLst>
          </p:cNvPr>
          <p:cNvSpPr/>
          <p:nvPr/>
        </p:nvSpPr>
        <p:spPr>
          <a:xfrm>
            <a:off x="4258724" y="2046825"/>
            <a:ext cx="1347019" cy="4522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Development</a:t>
            </a:r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CF9B1361-337E-4876-8AAD-A321F7D24DB2}"/>
              </a:ext>
            </a:extLst>
          </p:cNvPr>
          <p:cNvSpPr/>
          <p:nvPr/>
        </p:nvSpPr>
        <p:spPr>
          <a:xfrm rot="13533525">
            <a:off x="5447794" y="2122984"/>
            <a:ext cx="315899" cy="30979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9CB6F7-69D8-4E00-9A08-90EB1E031B45}"/>
              </a:ext>
            </a:extLst>
          </p:cNvPr>
          <p:cNvSpPr/>
          <p:nvPr/>
        </p:nvSpPr>
        <p:spPr>
          <a:xfrm>
            <a:off x="5930252" y="2056655"/>
            <a:ext cx="781666" cy="4522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Testing</a:t>
            </a: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2FFCF3A-3185-4E19-9A91-A2B3AE688DC1}"/>
              </a:ext>
            </a:extLst>
          </p:cNvPr>
          <p:cNvSpPr/>
          <p:nvPr/>
        </p:nvSpPr>
        <p:spPr>
          <a:xfrm rot="13533525">
            <a:off x="6543919" y="2132813"/>
            <a:ext cx="315899" cy="30979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8E9BB4-8845-40A8-BEFD-44F9846F1ADD}"/>
              </a:ext>
            </a:extLst>
          </p:cNvPr>
          <p:cNvSpPr/>
          <p:nvPr/>
        </p:nvSpPr>
        <p:spPr>
          <a:xfrm>
            <a:off x="7053722" y="2036135"/>
            <a:ext cx="1214198" cy="4522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Deployment</a:t>
            </a:r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86F4284B-E031-49FC-92B9-7529794CC6A7}"/>
              </a:ext>
            </a:extLst>
          </p:cNvPr>
          <p:cNvSpPr/>
          <p:nvPr/>
        </p:nvSpPr>
        <p:spPr>
          <a:xfrm rot="13533525">
            <a:off x="8100225" y="2112293"/>
            <a:ext cx="315899" cy="30979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0AF59D-2A01-42AC-87BE-E2D99259BF04}"/>
              </a:ext>
            </a:extLst>
          </p:cNvPr>
          <p:cNvSpPr/>
          <p:nvPr/>
        </p:nvSpPr>
        <p:spPr>
          <a:xfrm>
            <a:off x="9750168" y="2026303"/>
            <a:ext cx="1302736" cy="4522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Maintenance</a:t>
            </a:r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3A95755F-E4FD-4774-A884-8B76D1FB3A4E}"/>
              </a:ext>
            </a:extLst>
          </p:cNvPr>
          <p:cNvSpPr/>
          <p:nvPr/>
        </p:nvSpPr>
        <p:spPr>
          <a:xfrm rot="13533525">
            <a:off x="10884944" y="2102461"/>
            <a:ext cx="315899" cy="30979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AD7C6-35D8-4001-8255-D952B87C2BD8}"/>
              </a:ext>
            </a:extLst>
          </p:cNvPr>
          <p:cNvSpPr txBox="1"/>
          <p:nvPr/>
        </p:nvSpPr>
        <p:spPr>
          <a:xfrm>
            <a:off x="409510" y="2647355"/>
            <a:ext cx="119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customer </a:t>
            </a:r>
          </a:p>
          <a:p>
            <a:pPr algn="ctr"/>
            <a:r>
              <a:rPr lang="en-US" sz="1400" b="1" dirty="0"/>
              <a:t>requirements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FF8F1C-D8D9-47A9-B615-F59B6120CE07}"/>
              </a:ext>
            </a:extLst>
          </p:cNvPr>
          <p:cNvSpPr txBox="1"/>
          <p:nvPr/>
        </p:nvSpPr>
        <p:spPr>
          <a:xfrm>
            <a:off x="8681256" y="2748513"/>
            <a:ext cx="84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variant 1</a:t>
            </a: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5B6EDCF3-8EF2-4574-8A3C-6891A5382DAA}"/>
              </a:ext>
            </a:extLst>
          </p:cNvPr>
          <p:cNvSpPr/>
          <p:nvPr/>
        </p:nvSpPr>
        <p:spPr>
          <a:xfrm>
            <a:off x="8740154" y="1803736"/>
            <a:ext cx="689136" cy="944777"/>
          </a:xfrm>
          <a:prstGeom prst="foldedCorne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6" descr="customer clipart png - Clip Art Library">
            <a:extLst>
              <a:ext uri="{FF2B5EF4-FFF2-40B4-BE49-F238E27FC236}">
                <a16:creationId xmlns:a16="http://schemas.microsoft.com/office/drawing/2014/main" id="{60D717A0-9E8E-4C54-856D-60CF7C14F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84" y="3479933"/>
            <a:ext cx="600251" cy="6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customer clipart png - Clip Art Library">
            <a:extLst>
              <a:ext uri="{FF2B5EF4-FFF2-40B4-BE49-F238E27FC236}">
                <a16:creationId xmlns:a16="http://schemas.microsoft.com/office/drawing/2014/main" id="{251F4BC6-CE3A-47D3-AB28-87748489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519" y="4583550"/>
            <a:ext cx="600251" cy="6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customer clipart png - Clip Art Library">
            <a:extLst>
              <a:ext uri="{FF2B5EF4-FFF2-40B4-BE49-F238E27FC236}">
                <a16:creationId xmlns:a16="http://schemas.microsoft.com/office/drawing/2014/main" id="{0CF03A35-0210-4DB0-8820-16B290153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84" y="5586727"/>
            <a:ext cx="600251" cy="6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4D315B32-0C55-4528-AD6F-03C3197D5B05}"/>
              </a:ext>
            </a:extLst>
          </p:cNvPr>
          <p:cNvSpPr/>
          <p:nvPr/>
        </p:nvSpPr>
        <p:spPr>
          <a:xfrm>
            <a:off x="3223250" y="3471714"/>
            <a:ext cx="442371" cy="600251"/>
          </a:xfrm>
          <a:prstGeom prst="foldedCorne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C7D5DD01-53E2-4DE5-9E4C-251AF3D93695}"/>
              </a:ext>
            </a:extLst>
          </p:cNvPr>
          <p:cNvSpPr/>
          <p:nvPr/>
        </p:nvSpPr>
        <p:spPr>
          <a:xfrm>
            <a:off x="3241196" y="4527952"/>
            <a:ext cx="442371" cy="600251"/>
          </a:xfrm>
          <a:prstGeom prst="foldedCorne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6EC4EB30-A670-404C-AFCF-19D6D45FBAC8}"/>
              </a:ext>
            </a:extLst>
          </p:cNvPr>
          <p:cNvSpPr/>
          <p:nvPr/>
        </p:nvSpPr>
        <p:spPr>
          <a:xfrm>
            <a:off x="3241195" y="5602188"/>
            <a:ext cx="442371" cy="600251"/>
          </a:xfrm>
          <a:prstGeom prst="foldedCorne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F66C9D-38ED-4A35-9AD2-16604D09983E}"/>
              </a:ext>
            </a:extLst>
          </p:cNvPr>
          <p:cNvCxnSpPr>
            <a:cxnSpLocks/>
          </p:cNvCxnSpPr>
          <p:nvPr/>
        </p:nvCxnSpPr>
        <p:spPr>
          <a:xfrm>
            <a:off x="2163782" y="3780058"/>
            <a:ext cx="886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8F2BC2-C652-4282-9DF0-EAAB5D8D48E2}"/>
              </a:ext>
            </a:extLst>
          </p:cNvPr>
          <p:cNvCxnSpPr>
            <a:cxnSpLocks/>
          </p:cNvCxnSpPr>
          <p:nvPr/>
        </p:nvCxnSpPr>
        <p:spPr>
          <a:xfrm>
            <a:off x="2188784" y="4771239"/>
            <a:ext cx="886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B4EBD3F-E7F9-403D-A496-22853A91ABF4}"/>
              </a:ext>
            </a:extLst>
          </p:cNvPr>
          <p:cNvCxnSpPr>
            <a:cxnSpLocks/>
          </p:cNvCxnSpPr>
          <p:nvPr/>
        </p:nvCxnSpPr>
        <p:spPr>
          <a:xfrm>
            <a:off x="2188783" y="5786854"/>
            <a:ext cx="886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A3CB6A4-ABAB-44E4-B9F2-FC21749C0E27}"/>
              </a:ext>
            </a:extLst>
          </p:cNvPr>
          <p:cNvSpPr txBox="1"/>
          <p:nvPr/>
        </p:nvSpPr>
        <p:spPr>
          <a:xfrm>
            <a:off x="6889815" y="5087970"/>
            <a:ext cx="500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Reuse: </a:t>
            </a:r>
            <a:r>
              <a:rPr lang="en-US" dirty="0"/>
              <a:t>Which variant to clone to create a new one?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E4E79D6-C366-4B6A-8F5D-6A7427E207C2}"/>
              </a:ext>
            </a:extLst>
          </p:cNvPr>
          <p:cNvSpPr txBox="1"/>
          <p:nvPr/>
        </p:nvSpPr>
        <p:spPr>
          <a:xfrm>
            <a:off x="6889815" y="5508639"/>
            <a:ext cx="4906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Maintenance: </a:t>
            </a:r>
            <a:r>
              <a:rPr lang="en-US" dirty="0"/>
              <a:t>How to maintain multiple variants?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42F36F-878E-4EC0-B2C6-29A84D163460}"/>
              </a:ext>
            </a:extLst>
          </p:cNvPr>
          <p:cNvSpPr txBox="1"/>
          <p:nvPr/>
        </p:nvSpPr>
        <p:spPr>
          <a:xfrm>
            <a:off x="6889815" y="5908763"/>
            <a:ext cx="390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ensure quality and consistency?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36C602-D3FF-4D35-8B1B-5DA168365673}"/>
              </a:ext>
            </a:extLst>
          </p:cNvPr>
          <p:cNvSpPr txBox="1"/>
          <p:nvPr/>
        </p:nvSpPr>
        <p:spPr>
          <a:xfrm>
            <a:off x="1946307" y="3722717"/>
            <a:ext cx="119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new </a:t>
            </a:r>
          </a:p>
          <a:p>
            <a:pPr algn="ctr"/>
            <a:r>
              <a:rPr lang="en-US" sz="1400" b="1" dirty="0"/>
              <a:t>requirements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E30009-0117-4B67-930C-AFC34C712B56}"/>
              </a:ext>
            </a:extLst>
          </p:cNvPr>
          <p:cNvSpPr txBox="1"/>
          <p:nvPr/>
        </p:nvSpPr>
        <p:spPr>
          <a:xfrm>
            <a:off x="2000770" y="4734852"/>
            <a:ext cx="119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new </a:t>
            </a:r>
          </a:p>
          <a:p>
            <a:pPr algn="ctr"/>
            <a:r>
              <a:rPr lang="en-US" sz="1400" b="1" dirty="0"/>
              <a:t>requirements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908122-4080-45A4-91D9-F1CFA0DCE916}"/>
              </a:ext>
            </a:extLst>
          </p:cNvPr>
          <p:cNvSpPr txBox="1"/>
          <p:nvPr/>
        </p:nvSpPr>
        <p:spPr>
          <a:xfrm>
            <a:off x="2020805" y="5807452"/>
            <a:ext cx="119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new </a:t>
            </a:r>
          </a:p>
          <a:p>
            <a:pPr algn="ctr"/>
            <a:r>
              <a:rPr lang="en-US" sz="1400" b="1" dirty="0"/>
              <a:t>requirements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4BA509-0DF6-49F7-A5BC-1006A2D44C4D}"/>
              </a:ext>
            </a:extLst>
          </p:cNvPr>
          <p:cNvSpPr txBox="1"/>
          <p:nvPr/>
        </p:nvSpPr>
        <p:spPr>
          <a:xfrm>
            <a:off x="6851696" y="3546845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Convenience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17218-EE45-4507-91F3-8455C08B1D60}"/>
              </a:ext>
            </a:extLst>
          </p:cNvPr>
          <p:cNvSpPr txBox="1"/>
          <p:nvPr/>
        </p:nvSpPr>
        <p:spPr>
          <a:xfrm>
            <a:off x="6851696" y="3947341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Agility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61B0D5-EF71-4F3E-B032-C1A8D09A6815}"/>
              </a:ext>
            </a:extLst>
          </p:cNvPr>
          <p:cNvSpPr txBox="1"/>
          <p:nvPr/>
        </p:nvSpPr>
        <p:spPr>
          <a:xfrm>
            <a:off x="6851696" y="4327494"/>
            <a:ext cx="1194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Familiarity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8A6DCAC-06E8-45E9-91A8-CF9735FAFCDC}"/>
              </a:ext>
            </a:extLst>
          </p:cNvPr>
          <p:cNvCxnSpPr>
            <a:cxnSpLocks/>
          </p:cNvCxnSpPr>
          <p:nvPr/>
        </p:nvCxnSpPr>
        <p:spPr>
          <a:xfrm flipH="1">
            <a:off x="3775251" y="2561489"/>
            <a:ext cx="4826895" cy="833517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FFEB6E7-A918-40CE-8D4A-943B1FD8D7F6}"/>
              </a:ext>
            </a:extLst>
          </p:cNvPr>
          <p:cNvSpPr/>
          <p:nvPr/>
        </p:nvSpPr>
        <p:spPr>
          <a:xfrm rot="20978393">
            <a:off x="4924087" y="2768382"/>
            <a:ext cx="447995" cy="30777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Happy Sad Face Images, Stock Photos &amp;amp; Vectors | Shutterstock">
            <a:extLst>
              <a:ext uri="{FF2B5EF4-FFF2-40B4-BE49-F238E27FC236}">
                <a16:creationId xmlns:a16="http://schemas.microsoft.com/office/drawing/2014/main" id="{C31D9775-4863-4D46-B104-0C138F0819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 t="24486" r="50000" b="27385"/>
          <a:stretch/>
        </p:blipFill>
        <p:spPr bwMode="auto">
          <a:xfrm>
            <a:off x="5896083" y="3774850"/>
            <a:ext cx="767456" cy="78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appy Sad Face Images, Stock Photos &amp;amp; Vectors | Shutterstock">
            <a:extLst>
              <a:ext uri="{FF2B5EF4-FFF2-40B4-BE49-F238E27FC236}">
                <a16:creationId xmlns:a16="http://schemas.microsoft.com/office/drawing/2014/main" id="{228F8E73-7C1D-4723-88A1-3FBEFBCD2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31" t="24484" r="11245" b="30565"/>
          <a:stretch/>
        </p:blipFill>
        <p:spPr bwMode="auto">
          <a:xfrm>
            <a:off x="5896083" y="5322591"/>
            <a:ext cx="708501" cy="70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F388978-AACF-483E-B303-CAA0EA234682}"/>
              </a:ext>
            </a:extLst>
          </p:cNvPr>
          <p:cNvSpPr/>
          <p:nvPr/>
        </p:nvSpPr>
        <p:spPr>
          <a:xfrm>
            <a:off x="3958609" y="3616676"/>
            <a:ext cx="1302736" cy="4522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Maintenance</a:t>
            </a: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6B7A6395-1A0D-429A-AC7C-F3BEC9810699}"/>
              </a:ext>
            </a:extLst>
          </p:cNvPr>
          <p:cNvSpPr/>
          <p:nvPr/>
        </p:nvSpPr>
        <p:spPr>
          <a:xfrm rot="13533525">
            <a:off x="5093385" y="3692834"/>
            <a:ext cx="315899" cy="30979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6E338F-199F-49CD-BDA1-67B1B83EB673}"/>
              </a:ext>
            </a:extLst>
          </p:cNvPr>
          <p:cNvSpPr/>
          <p:nvPr/>
        </p:nvSpPr>
        <p:spPr>
          <a:xfrm>
            <a:off x="3958609" y="4684625"/>
            <a:ext cx="1302736" cy="4522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Maintenance</a:t>
            </a:r>
          </a:p>
        </p:txBody>
      </p: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0CAA628B-BE85-41D3-AB38-2917A5B4F0F3}"/>
              </a:ext>
            </a:extLst>
          </p:cNvPr>
          <p:cNvSpPr/>
          <p:nvPr/>
        </p:nvSpPr>
        <p:spPr>
          <a:xfrm rot="13533525">
            <a:off x="5093385" y="4760783"/>
            <a:ext cx="315899" cy="30979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6E441B1-1FC4-4AA2-A32B-9FDE42FCFEE0}"/>
              </a:ext>
            </a:extLst>
          </p:cNvPr>
          <p:cNvSpPr/>
          <p:nvPr/>
        </p:nvSpPr>
        <p:spPr>
          <a:xfrm>
            <a:off x="3958609" y="5752572"/>
            <a:ext cx="1302736" cy="4522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Maintenance</a:t>
            </a:r>
          </a:p>
        </p:txBody>
      </p:sp>
      <p:sp>
        <p:nvSpPr>
          <p:cNvPr id="60" name="Right Triangle 59">
            <a:extLst>
              <a:ext uri="{FF2B5EF4-FFF2-40B4-BE49-F238E27FC236}">
                <a16:creationId xmlns:a16="http://schemas.microsoft.com/office/drawing/2014/main" id="{222342F8-65D1-478A-B34E-1B405F9AC0DA}"/>
              </a:ext>
            </a:extLst>
          </p:cNvPr>
          <p:cNvSpPr/>
          <p:nvPr/>
        </p:nvSpPr>
        <p:spPr>
          <a:xfrm rot="13533525">
            <a:off x="5093385" y="5828730"/>
            <a:ext cx="315899" cy="309797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5CF09E-B6CC-4D70-AF29-743164B796BF}"/>
              </a:ext>
            </a:extLst>
          </p:cNvPr>
          <p:cNvSpPr txBox="1"/>
          <p:nvPr/>
        </p:nvSpPr>
        <p:spPr>
          <a:xfrm>
            <a:off x="2999499" y="4053116"/>
            <a:ext cx="84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variant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99AD83-405D-4630-B21F-0D5601516567}"/>
              </a:ext>
            </a:extLst>
          </p:cNvPr>
          <p:cNvSpPr txBox="1"/>
          <p:nvPr/>
        </p:nvSpPr>
        <p:spPr>
          <a:xfrm>
            <a:off x="3040069" y="5109354"/>
            <a:ext cx="84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variant 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4AFD85-7E99-414C-85DA-C1FE25F49EC4}"/>
              </a:ext>
            </a:extLst>
          </p:cNvPr>
          <p:cNvSpPr txBox="1"/>
          <p:nvPr/>
        </p:nvSpPr>
        <p:spPr>
          <a:xfrm>
            <a:off x="3075404" y="6202439"/>
            <a:ext cx="84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variant 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4AF63-636B-4610-BE26-EE8325F2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4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17" grpId="0"/>
      <p:bldP spid="36" grpId="0"/>
      <p:bldP spid="30" grpId="0" animBg="1"/>
      <p:bldP spid="41" grpId="0" animBg="1"/>
      <p:bldP spid="42" grpId="0" animBg="1"/>
      <p:bldP spid="43" grpId="0" animBg="1"/>
      <p:bldP spid="37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2" grpId="0" animBg="1"/>
      <p:bldP spid="44" grpId="0" animBg="1"/>
      <p:bldP spid="46" grpId="0" animBg="1"/>
      <p:bldP spid="47" grpId="0" animBg="1"/>
      <p:bldP spid="48" grpId="0" animBg="1"/>
      <p:bldP spid="51" grpId="0" animBg="1"/>
      <p:bldP spid="60" grpId="0" animBg="1"/>
      <p:bldP spid="61" grpId="0"/>
      <p:bldP spid="63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4CF-9EAF-4E49-AFD1-29D4BFD7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Product-Line Engineering (SPLE)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037A7-AD91-4B30-BF19-FAAF0AB22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once, reuse </a:t>
            </a:r>
            <a:r>
              <a:rPr lang="en-US" i="1" dirty="0"/>
              <a:t>n </a:t>
            </a:r>
            <a:r>
              <a:rPr lang="en-US" dirty="0"/>
              <a:t>times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C63219-0033-4ABD-A8A0-2C21F51E2A34}"/>
              </a:ext>
            </a:extLst>
          </p:cNvPr>
          <p:cNvSpPr/>
          <p:nvPr/>
        </p:nvSpPr>
        <p:spPr>
          <a:xfrm>
            <a:off x="2480816" y="3001909"/>
            <a:ext cx="1986455" cy="127388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1B2AE1-EB48-45D3-AE63-5695779501C3}"/>
              </a:ext>
            </a:extLst>
          </p:cNvPr>
          <p:cNvSpPr/>
          <p:nvPr/>
        </p:nvSpPr>
        <p:spPr>
          <a:xfrm>
            <a:off x="2604312" y="3126336"/>
            <a:ext cx="220720" cy="1898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A17F7-C958-4552-BFE5-9F2DA1181B8A}"/>
              </a:ext>
            </a:extLst>
          </p:cNvPr>
          <p:cNvSpPr/>
          <p:nvPr/>
        </p:nvSpPr>
        <p:spPr>
          <a:xfrm>
            <a:off x="3093043" y="3127376"/>
            <a:ext cx="220720" cy="18985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5BA409-5F8E-4AFD-B3EE-F3BCC036AEA7}"/>
              </a:ext>
            </a:extLst>
          </p:cNvPr>
          <p:cNvSpPr/>
          <p:nvPr/>
        </p:nvSpPr>
        <p:spPr>
          <a:xfrm>
            <a:off x="3581774" y="3128416"/>
            <a:ext cx="220720" cy="1898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B76CBD-DA5A-4FF4-AC7F-8E28D07E8C08}"/>
              </a:ext>
            </a:extLst>
          </p:cNvPr>
          <p:cNvSpPr/>
          <p:nvPr/>
        </p:nvSpPr>
        <p:spPr>
          <a:xfrm>
            <a:off x="4070505" y="3129456"/>
            <a:ext cx="220720" cy="1898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EC246F-DA1C-4217-9D53-317FA1656B64}"/>
              </a:ext>
            </a:extLst>
          </p:cNvPr>
          <p:cNvSpPr/>
          <p:nvPr/>
        </p:nvSpPr>
        <p:spPr>
          <a:xfrm>
            <a:off x="2606939" y="3544848"/>
            <a:ext cx="220720" cy="1898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8A8C3F-0ADF-4FF1-BF06-8AE5DC89BD16}"/>
              </a:ext>
            </a:extLst>
          </p:cNvPr>
          <p:cNvSpPr/>
          <p:nvPr/>
        </p:nvSpPr>
        <p:spPr>
          <a:xfrm>
            <a:off x="3093042" y="3544848"/>
            <a:ext cx="220720" cy="1898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C18159-D7E0-4DE2-BB6C-7A3BC695B55F}"/>
              </a:ext>
            </a:extLst>
          </p:cNvPr>
          <p:cNvSpPr/>
          <p:nvPr/>
        </p:nvSpPr>
        <p:spPr>
          <a:xfrm>
            <a:off x="3579145" y="3544848"/>
            <a:ext cx="220720" cy="189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4CD1EF-D6B7-47E7-96EF-05CBFE26CB33}"/>
              </a:ext>
            </a:extLst>
          </p:cNvPr>
          <p:cNvSpPr/>
          <p:nvPr/>
        </p:nvSpPr>
        <p:spPr>
          <a:xfrm>
            <a:off x="4065248" y="3544848"/>
            <a:ext cx="220720" cy="18985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4746E3-06CB-4977-AB63-70FBC00E81F8}"/>
              </a:ext>
            </a:extLst>
          </p:cNvPr>
          <p:cNvSpPr/>
          <p:nvPr/>
        </p:nvSpPr>
        <p:spPr>
          <a:xfrm>
            <a:off x="2604312" y="3972303"/>
            <a:ext cx="220720" cy="18985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BC157-DBE2-4FE7-8F81-C139F2BB116B}"/>
              </a:ext>
            </a:extLst>
          </p:cNvPr>
          <p:cNvSpPr/>
          <p:nvPr/>
        </p:nvSpPr>
        <p:spPr>
          <a:xfrm>
            <a:off x="3108808" y="3980837"/>
            <a:ext cx="220720" cy="1898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59186B-9CCD-4AFF-AD8D-1FCC93A3A0C1}"/>
              </a:ext>
            </a:extLst>
          </p:cNvPr>
          <p:cNvSpPr/>
          <p:nvPr/>
        </p:nvSpPr>
        <p:spPr>
          <a:xfrm>
            <a:off x="3613304" y="3991347"/>
            <a:ext cx="220720" cy="18985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F1DDA5-6E2B-4A31-8EE7-2231F702DDF8}"/>
              </a:ext>
            </a:extLst>
          </p:cNvPr>
          <p:cNvSpPr/>
          <p:nvPr/>
        </p:nvSpPr>
        <p:spPr>
          <a:xfrm>
            <a:off x="4065248" y="3980837"/>
            <a:ext cx="220720" cy="1898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A54D93-CE23-4B7B-879C-AD1F7B0D0DA7}"/>
              </a:ext>
            </a:extLst>
          </p:cNvPr>
          <p:cNvSpPr txBox="1"/>
          <p:nvPr/>
        </p:nvSpPr>
        <p:spPr>
          <a:xfrm>
            <a:off x="3029981" y="2675014"/>
            <a:ext cx="9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Platform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F704EB-49D7-4E5B-9A02-FA0AF6407D64}"/>
              </a:ext>
            </a:extLst>
          </p:cNvPr>
          <p:cNvSpPr/>
          <p:nvPr/>
        </p:nvSpPr>
        <p:spPr>
          <a:xfrm>
            <a:off x="8717678" y="2120590"/>
            <a:ext cx="950454" cy="8929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1638D1-3D70-45AB-B1DF-45F31CE1EA87}"/>
              </a:ext>
            </a:extLst>
          </p:cNvPr>
          <p:cNvSpPr/>
          <p:nvPr/>
        </p:nvSpPr>
        <p:spPr>
          <a:xfrm>
            <a:off x="8830663" y="2245016"/>
            <a:ext cx="220720" cy="1898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15C5-446F-47B9-B72B-41B9DBC71773}"/>
              </a:ext>
            </a:extLst>
          </p:cNvPr>
          <p:cNvSpPr/>
          <p:nvPr/>
        </p:nvSpPr>
        <p:spPr>
          <a:xfrm>
            <a:off x="9319394" y="2246056"/>
            <a:ext cx="220720" cy="18985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37CC53-EF8E-475C-8264-840BD37AD5A1}"/>
              </a:ext>
            </a:extLst>
          </p:cNvPr>
          <p:cNvSpPr/>
          <p:nvPr/>
        </p:nvSpPr>
        <p:spPr>
          <a:xfrm>
            <a:off x="8833290" y="2663528"/>
            <a:ext cx="220720" cy="1898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19FC04-175A-45E1-B74C-B12FBEF55A63}"/>
              </a:ext>
            </a:extLst>
          </p:cNvPr>
          <p:cNvSpPr/>
          <p:nvPr/>
        </p:nvSpPr>
        <p:spPr>
          <a:xfrm>
            <a:off x="9319393" y="2663528"/>
            <a:ext cx="220720" cy="1898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E11D7C-568E-4217-9FD2-C68A9C8B0104}"/>
              </a:ext>
            </a:extLst>
          </p:cNvPr>
          <p:cNvSpPr txBox="1"/>
          <p:nvPr/>
        </p:nvSpPr>
        <p:spPr>
          <a:xfrm>
            <a:off x="8657313" y="3047922"/>
            <a:ext cx="95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Variant 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310DBB6-5586-4B8B-AF46-F79E9A91EC82}"/>
              </a:ext>
            </a:extLst>
          </p:cNvPr>
          <p:cNvSpPr/>
          <p:nvPr/>
        </p:nvSpPr>
        <p:spPr>
          <a:xfrm>
            <a:off x="8746222" y="4631065"/>
            <a:ext cx="950454" cy="8929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5B6AA3-3007-478E-8D6E-606364DE8756}"/>
              </a:ext>
            </a:extLst>
          </p:cNvPr>
          <p:cNvSpPr/>
          <p:nvPr/>
        </p:nvSpPr>
        <p:spPr>
          <a:xfrm>
            <a:off x="8731837" y="3325264"/>
            <a:ext cx="950454" cy="89297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17E743-0534-4F77-A85A-E5C8345EC670}"/>
              </a:ext>
            </a:extLst>
          </p:cNvPr>
          <p:cNvSpPr/>
          <p:nvPr/>
        </p:nvSpPr>
        <p:spPr>
          <a:xfrm>
            <a:off x="8835919" y="3501374"/>
            <a:ext cx="220720" cy="1898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54F0EF-910A-4651-A59C-9262B19A0895}"/>
              </a:ext>
            </a:extLst>
          </p:cNvPr>
          <p:cNvSpPr/>
          <p:nvPr/>
        </p:nvSpPr>
        <p:spPr>
          <a:xfrm>
            <a:off x="9324650" y="3502414"/>
            <a:ext cx="220720" cy="1898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A030E3-96C3-4D41-86AD-9DEE8C03F606}"/>
              </a:ext>
            </a:extLst>
          </p:cNvPr>
          <p:cNvSpPr/>
          <p:nvPr/>
        </p:nvSpPr>
        <p:spPr>
          <a:xfrm>
            <a:off x="8833290" y="3917806"/>
            <a:ext cx="220720" cy="189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61CCF2-291A-402F-96C1-CFEA9A8D39D2}"/>
              </a:ext>
            </a:extLst>
          </p:cNvPr>
          <p:cNvSpPr/>
          <p:nvPr/>
        </p:nvSpPr>
        <p:spPr>
          <a:xfrm>
            <a:off x="9319393" y="3917806"/>
            <a:ext cx="220720" cy="18985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B05CA7-3A65-421F-94B1-EE4BB74D49A1}"/>
              </a:ext>
            </a:extLst>
          </p:cNvPr>
          <p:cNvSpPr/>
          <p:nvPr/>
        </p:nvSpPr>
        <p:spPr>
          <a:xfrm>
            <a:off x="8866784" y="4777108"/>
            <a:ext cx="220720" cy="1898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A4DE80-96BA-4F81-9E13-7C6B697C6251}"/>
              </a:ext>
            </a:extLst>
          </p:cNvPr>
          <p:cNvSpPr/>
          <p:nvPr/>
        </p:nvSpPr>
        <p:spPr>
          <a:xfrm>
            <a:off x="9352887" y="4777108"/>
            <a:ext cx="220720" cy="189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A4BC87-EB77-4D39-8ED1-F0E3AD2EC92B}"/>
              </a:ext>
            </a:extLst>
          </p:cNvPr>
          <p:cNvSpPr/>
          <p:nvPr/>
        </p:nvSpPr>
        <p:spPr>
          <a:xfrm>
            <a:off x="8882550" y="5213097"/>
            <a:ext cx="220720" cy="1898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A126C8D-0FD6-44EF-A46A-14BBD4374AAC}"/>
              </a:ext>
            </a:extLst>
          </p:cNvPr>
          <p:cNvSpPr/>
          <p:nvPr/>
        </p:nvSpPr>
        <p:spPr>
          <a:xfrm>
            <a:off x="9387046" y="5223607"/>
            <a:ext cx="220720" cy="18985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C11C61-089F-49A8-BBAB-E349F2639F2C}"/>
              </a:ext>
            </a:extLst>
          </p:cNvPr>
          <p:cNvSpPr txBox="1"/>
          <p:nvPr/>
        </p:nvSpPr>
        <p:spPr>
          <a:xfrm>
            <a:off x="8776732" y="1825625"/>
            <a:ext cx="95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Variant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E8AD43-1FB5-41DB-B420-3CC422BBF52F}"/>
              </a:ext>
            </a:extLst>
          </p:cNvPr>
          <p:cNvSpPr txBox="1"/>
          <p:nvPr/>
        </p:nvSpPr>
        <p:spPr>
          <a:xfrm>
            <a:off x="8731837" y="4334944"/>
            <a:ext cx="95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Variant 3</a:t>
            </a:r>
          </a:p>
        </p:txBody>
      </p:sp>
      <p:pic>
        <p:nvPicPr>
          <p:cNvPr id="45" name="Graphic 44" descr="Single gear with solid fill">
            <a:extLst>
              <a:ext uri="{FF2B5EF4-FFF2-40B4-BE49-F238E27FC236}">
                <a16:creationId xmlns:a16="http://schemas.microsoft.com/office/drawing/2014/main" id="{E4DCBCB9-9310-4A69-ABA1-12190DC7D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2710" y="3123442"/>
            <a:ext cx="914400" cy="9144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F4ABDB-F456-45EF-AFEC-9600B67B38FE}"/>
              </a:ext>
            </a:extLst>
          </p:cNvPr>
          <p:cNvCxnSpPr>
            <a:cxnSpLocks/>
          </p:cNvCxnSpPr>
          <p:nvPr/>
        </p:nvCxnSpPr>
        <p:spPr>
          <a:xfrm>
            <a:off x="4593394" y="3580642"/>
            <a:ext cx="4913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DC935D-B534-4968-8A7B-FCEA0E4C92F0}"/>
              </a:ext>
            </a:extLst>
          </p:cNvPr>
          <p:cNvCxnSpPr>
            <a:cxnSpLocks/>
          </p:cNvCxnSpPr>
          <p:nvPr/>
        </p:nvCxnSpPr>
        <p:spPr>
          <a:xfrm flipV="1">
            <a:off x="5957110" y="2531512"/>
            <a:ext cx="2632549" cy="7701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18A630-F4C4-4665-98B8-98271C9F9F2A}"/>
              </a:ext>
            </a:extLst>
          </p:cNvPr>
          <p:cNvCxnSpPr>
            <a:cxnSpLocks/>
          </p:cNvCxnSpPr>
          <p:nvPr/>
        </p:nvCxnSpPr>
        <p:spPr>
          <a:xfrm>
            <a:off x="5926240" y="3917806"/>
            <a:ext cx="2621156" cy="9241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F71F00-1E95-4CD2-B766-D25D0D805615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5957110" y="3580642"/>
            <a:ext cx="2632549" cy="58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5780126-E6F8-47E1-A209-CF41E21F5B38}"/>
              </a:ext>
            </a:extLst>
          </p:cNvPr>
          <p:cNvSpPr txBox="1"/>
          <p:nvPr/>
        </p:nvSpPr>
        <p:spPr>
          <a:xfrm rot="20632692">
            <a:off x="5731758" y="2566512"/>
            <a:ext cx="2782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orange, green, yellow, crimson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F89873-AEE2-4DFF-ABDE-757B71C0C91C}"/>
              </a:ext>
            </a:extLst>
          </p:cNvPr>
          <p:cNvSpPr txBox="1"/>
          <p:nvPr/>
        </p:nvSpPr>
        <p:spPr>
          <a:xfrm>
            <a:off x="6365077" y="3257748"/>
            <a:ext cx="20554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blue, red, white, violet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203CB2-EC30-4DD9-BE5B-F73DC575FE62}"/>
              </a:ext>
            </a:extLst>
          </p:cNvPr>
          <p:cNvSpPr txBox="1"/>
          <p:nvPr/>
        </p:nvSpPr>
        <p:spPr>
          <a:xfrm rot="1066233">
            <a:off x="5980783" y="4000327"/>
            <a:ext cx="2563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crimson, white, brown, aqua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8C8859E-ABB6-474D-81AF-A69B09B0772B}"/>
              </a:ext>
            </a:extLst>
          </p:cNvPr>
          <p:cNvSpPr txBox="1"/>
          <p:nvPr/>
        </p:nvSpPr>
        <p:spPr>
          <a:xfrm>
            <a:off x="4799666" y="3972303"/>
            <a:ext cx="1233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Configurator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14CA347-4A6F-4A3F-AA76-A617129E0661}"/>
              </a:ext>
            </a:extLst>
          </p:cNvPr>
          <p:cNvSpPr txBox="1"/>
          <p:nvPr/>
        </p:nvSpPr>
        <p:spPr>
          <a:xfrm>
            <a:off x="3799865" y="4908636"/>
            <a:ext cx="154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Efficient reuse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3CCDD8-610A-430F-B130-25DCCA3B7E28}"/>
              </a:ext>
            </a:extLst>
          </p:cNvPr>
          <p:cNvSpPr txBox="1"/>
          <p:nvPr/>
        </p:nvSpPr>
        <p:spPr>
          <a:xfrm>
            <a:off x="3799865" y="5309132"/>
            <a:ext cx="2625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Single-point maintenance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A229AC-39A2-4B53-A074-8274AE2FAB75}"/>
              </a:ext>
            </a:extLst>
          </p:cNvPr>
          <p:cNvSpPr txBox="1"/>
          <p:nvPr/>
        </p:nvSpPr>
        <p:spPr>
          <a:xfrm>
            <a:off x="3799865" y="5689285"/>
            <a:ext cx="401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Allows experimentation via configuration</a:t>
            </a:r>
          </a:p>
        </p:txBody>
      </p:sp>
      <p:pic>
        <p:nvPicPr>
          <p:cNvPr id="80" name="Picture 14" descr="Happy Sad Face Images, Stock Photos &amp;amp; Vectors | Shutterstock">
            <a:extLst>
              <a:ext uri="{FF2B5EF4-FFF2-40B4-BE49-F238E27FC236}">
                <a16:creationId xmlns:a16="http://schemas.microsoft.com/office/drawing/2014/main" id="{3198D250-5212-4CFE-A017-4FEEBA04F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 t="24486" r="50000" b="27385"/>
          <a:stretch/>
        </p:blipFill>
        <p:spPr bwMode="auto">
          <a:xfrm>
            <a:off x="2844252" y="5136641"/>
            <a:ext cx="767456" cy="78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D479AEF7-4900-4137-A6B3-049155452472}"/>
              </a:ext>
            </a:extLst>
          </p:cNvPr>
          <p:cNvSpPr txBox="1"/>
          <p:nvPr/>
        </p:nvSpPr>
        <p:spPr>
          <a:xfrm>
            <a:off x="3799865" y="6091577"/>
            <a:ext cx="300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Better consistency and quality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66A7EBC-7BBC-403F-9E31-9408DCA3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0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3" grpId="0" animBg="1"/>
      <p:bldP spid="24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63" grpId="0"/>
      <p:bldP spid="71" grpId="0"/>
      <p:bldP spid="72" grpId="0"/>
      <p:bldP spid="76" grpId="0"/>
      <p:bldP spid="77" grpId="0"/>
      <p:bldP spid="78" grpId="0"/>
      <p:bldP spid="79" grpId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3D7C-E2B0-41A0-9A7F-67DCD536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Models for SPL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6886-8827-4521-A356-4C461BA82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92851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Process model: </a:t>
            </a:r>
            <a:r>
              <a:rPr lang="en-US" sz="2400" dirty="0">
                <a:solidFill>
                  <a:srgbClr val="3D3D4E"/>
                </a:solidFill>
                <a:latin typeface="Droid Serif"/>
              </a:rPr>
              <a:t>A</a:t>
            </a:r>
            <a:r>
              <a:rPr lang="en-US" sz="2400" b="0" i="0" dirty="0">
                <a:solidFill>
                  <a:srgbClr val="3D3D4E"/>
                </a:solidFill>
                <a:effectLst/>
                <a:latin typeface="Droid Serif"/>
              </a:rPr>
              <a:t>n abstraction of the software development process.</a:t>
            </a:r>
          </a:p>
          <a:p>
            <a:r>
              <a:rPr lang="en-US" sz="2400" dirty="0">
                <a:solidFill>
                  <a:srgbClr val="3D3D4E"/>
                </a:solidFill>
                <a:latin typeface="Droid Serif"/>
              </a:rPr>
              <a:t>Examples: Waterfall, agile etc.</a:t>
            </a:r>
            <a:r>
              <a:rPr lang="en-US" sz="2400" b="0" i="0" dirty="0">
                <a:solidFill>
                  <a:srgbClr val="3D3D4E"/>
                </a:solidFill>
                <a:effectLst/>
                <a:latin typeface="Droid Serif"/>
              </a:rPr>
              <a:t> </a:t>
            </a:r>
          </a:p>
          <a:p>
            <a:r>
              <a:rPr lang="en-US" sz="2400" dirty="0"/>
              <a:t>SPLE process models steer the adoption of SPL architecture in industry.</a:t>
            </a:r>
          </a:p>
          <a:p>
            <a:r>
              <a:rPr lang="en-US" sz="2400" dirty="0"/>
              <a:t>Pohl et al. [1], </a:t>
            </a:r>
            <a:r>
              <a:rPr lang="da-DK" sz="2400" dirty="0"/>
              <a:t>Northrop [2], Kang et al. [3], Czarnecki [4], and Apel et al. [5].</a:t>
            </a:r>
            <a:endParaRPr lang="en-US" sz="2400" dirty="0"/>
          </a:p>
        </p:txBody>
      </p:sp>
      <p:pic>
        <p:nvPicPr>
          <p:cNvPr id="4104" name="Picture 8" descr="Recipe &amp;amp; Putting On Line - Order List Icon Clipart - Full Size Clipart  (#531405) - PinClipart">
            <a:extLst>
              <a:ext uri="{FF2B5EF4-FFF2-40B4-BE49-F238E27FC236}">
                <a16:creationId xmlns:a16="http://schemas.microsoft.com/office/drawing/2014/main" id="{5B34F3C0-8F16-4496-A4B5-2AD9AB843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4256" y="1717637"/>
            <a:ext cx="2208498" cy="254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12579-5FF9-4248-8F68-2392CBDD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4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DD00-04F7-4F1D-9304-4E5E902A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SPL Process Model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47C7940-74C8-4DBA-9859-B6DDB6CFAC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680816"/>
              </p:ext>
            </p:extLst>
          </p:nvPr>
        </p:nvGraphicFramePr>
        <p:xfrm>
          <a:off x="838200" y="2092325"/>
          <a:ext cx="7608824" cy="3153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" name="Acrobat Document" r:id="rId4" imgW="4853498" imgH="2011514" progId="Acrobat.Document.DC">
                  <p:embed/>
                </p:oleObj>
              </mc:Choice>
              <mc:Fallback>
                <p:oleObj name="Acrobat Document" r:id="rId4" imgW="4853498" imgH="201151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2092325"/>
                        <a:ext cx="7608824" cy="3153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86047D23-4C55-4308-9A55-BAA4072A7C6B}"/>
              </a:ext>
            </a:extLst>
          </p:cNvPr>
          <p:cNvSpPr/>
          <p:nvPr/>
        </p:nvSpPr>
        <p:spPr>
          <a:xfrm>
            <a:off x="8993273" y="1276143"/>
            <a:ext cx="1517301" cy="132556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develop core assets for reuse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2A1DE7B4-8A91-4614-B898-248A214D0853}"/>
              </a:ext>
            </a:extLst>
          </p:cNvPr>
          <p:cNvSpPr/>
          <p:nvPr/>
        </p:nvSpPr>
        <p:spPr>
          <a:xfrm>
            <a:off x="8993272" y="3281610"/>
            <a:ext cx="1517301" cy="132556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Write application-specific code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75E52E-7DB1-4669-BCBE-FABEAC853B01}"/>
              </a:ext>
            </a:extLst>
          </p:cNvPr>
          <p:cNvCxnSpPr>
            <a:cxnSpLocks/>
          </p:cNvCxnSpPr>
          <p:nvPr/>
        </p:nvCxnSpPr>
        <p:spPr>
          <a:xfrm flipV="1">
            <a:off x="7626699" y="1409337"/>
            <a:ext cx="1366573" cy="671343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5E1989-612C-464A-8DC4-621000E3DEA1}"/>
              </a:ext>
            </a:extLst>
          </p:cNvPr>
          <p:cNvCxnSpPr>
            <a:cxnSpLocks/>
          </p:cNvCxnSpPr>
          <p:nvPr/>
        </p:nvCxnSpPr>
        <p:spPr>
          <a:xfrm flipV="1">
            <a:off x="7602547" y="4473979"/>
            <a:ext cx="1366573" cy="671343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9FE6D25-CE5C-4C61-A370-8DF144B8B561}"/>
              </a:ext>
            </a:extLst>
          </p:cNvPr>
          <p:cNvSpPr txBox="1"/>
          <p:nvPr/>
        </p:nvSpPr>
        <p:spPr>
          <a:xfrm>
            <a:off x="1518557" y="5309630"/>
            <a:ext cx="8449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400" b="0" i="0" u="none" strike="noStrike" baseline="0" dirty="0">
                <a:latin typeface="LinLibertineT"/>
              </a:rPr>
              <a:t>1. Klaus Pohl, Günter Böckle, and Frank J. van der Linden. 2005. </a:t>
            </a:r>
            <a:r>
              <a:rPr lang="de-DE" sz="1400" b="0" i="0" u="none" strike="noStrike" baseline="0" dirty="0">
                <a:latin typeface="LinLibertineTI"/>
              </a:rPr>
              <a:t>Software </a:t>
            </a:r>
            <a:r>
              <a:rPr lang="de-DE" sz="1400" b="0" i="0" u="none" strike="noStrike" baseline="0" dirty="0" err="1">
                <a:latin typeface="LinLibertineTI"/>
              </a:rPr>
              <a:t>Product</a:t>
            </a:r>
            <a:r>
              <a:rPr lang="de-DE" sz="1400" dirty="0">
                <a:latin typeface="LinLibertineTI"/>
              </a:rPr>
              <a:t> </a:t>
            </a:r>
            <a:r>
              <a:rPr lang="en-US" sz="1400" b="0" i="0" u="none" strike="noStrike" baseline="0" dirty="0">
                <a:latin typeface="LinLibertineTI"/>
              </a:rPr>
              <a:t>Line Engineering</a:t>
            </a:r>
            <a:r>
              <a:rPr lang="en-US" sz="1400" b="0" i="0" u="none" strike="noStrike" baseline="0" dirty="0">
                <a:latin typeface="LinLibertineT"/>
              </a:rPr>
              <a:t>. Springer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434344-5390-4256-B9C2-4769307E57B5}"/>
              </a:ext>
            </a:extLst>
          </p:cNvPr>
          <p:cNvSpPr/>
          <p:nvPr/>
        </p:nvSpPr>
        <p:spPr>
          <a:xfrm>
            <a:off x="4360985" y="1818752"/>
            <a:ext cx="2160395" cy="45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proactive adoption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A34C0-8237-4737-9BFB-9D1B65836091}"/>
              </a:ext>
            </a:extLst>
          </p:cNvPr>
          <p:cNvSpPr/>
          <p:nvPr/>
        </p:nvSpPr>
        <p:spPr>
          <a:xfrm>
            <a:off x="316104" y="3532459"/>
            <a:ext cx="5214546" cy="45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Clear distinction between the phases (sequence)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16FA4-AC0B-4306-9F1C-29F45D6DA64E}"/>
              </a:ext>
            </a:extLst>
          </p:cNvPr>
          <p:cNvSpPr/>
          <p:nvPr/>
        </p:nvSpPr>
        <p:spPr>
          <a:xfrm>
            <a:off x="6022932" y="4968691"/>
            <a:ext cx="2668892" cy="45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Platform-based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83130-0121-4F65-96E4-B43FB910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0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7" grpId="0"/>
      <p:bldP spid="3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6FD4-B13A-4E77-B4DD-B7E913DDC0DF}"/>
              </a:ext>
            </a:extLst>
          </p:cNvPr>
          <p:cNvSpPr txBox="1"/>
          <p:nvPr/>
        </p:nvSpPr>
        <p:spPr>
          <a:xfrm>
            <a:off x="1089407" y="758319"/>
            <a:ext cx="2408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Proactive adoption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7113A-922E-40BC-8522-5ADE19985B5F}"/>
              </a:ext>
            </a:extLst>
          </p:cNvPr>
          <p:cNvSpPr txBox="1"/>
          <p:nvPr/>
        </p:nvSpPr>
        <p:spPr>
          <a:xfrm>
            <a:off x="673504" y="1281784"/>
            <a:ext cx="32406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Start with a platform from the get-go (process models assume this)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1380C1-D59B-4C47-BEA4-B140DAC9E095}"/>
              </a:ext>
            </a:extLst>
          </p:cNvPr>
          <p:cNvSpPr txBox="1"/>
          <p:nvPr/>
        </p:nvSpPr>
        <p:spPr>
          <a:xfrm>
            <a:off x="4780820" y="755059"/>
            <a:ext cx="2305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Reactive adoption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E8F87-7DE0-48CD-A42C-7447D55851DC}"/>
              </a:ext>
            </a:extLst>
          </p:cNvPr>
          <p:cNvSpPr txBox="1"/>
          <p:nvPr/>
        </p:nvSpPr>
        <p:spPr>
          <a:xfrm>
            <a:off x="4231542" y="1309255"/>
            <a:ext cx="34041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Start with one variant as the platform. Merge every subsequent variant into the platform one by 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86920-A708-4F4E-B955-5F0AF14A8CBC}"/>
              </a:ext>
            </a:extLst>
          </p:cNvPr>
          <p:cNvSpPr txBox="1"/>
          <p:nvPr/>
        </p:nvSpPr>
        <p:spPr>
          <a:xfrm>
            <a:off x="8563626" y="755058"/>
            <a:ext cx="24686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Extractive adoption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892C3C-4D07-4D84-B65E-A277B7568EF7}"/>
              </a:ext>
            </a:extLst>
          </p:cNvPr>
          <p:cNvSpPr txBox="1"/>
          <p:nvPr/>
        </p:nvSpPr>
        <p:spPr>
          <a:xfrm>
            <a:off x="8383616" y="1286866"/>
            <a:ext cx="28972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Start with n variants, do a diff, integrate them, and make one big platform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F20684-7607-4495-8F08-09ED7EE28B51}"/>
              </a:ext>
            </a:extLst>
          </p:cNvPr>
          <p:cNvSpPr/>
          <p:nvPr/>
        </p:nvSpPr>
        <p:spPr>
          <a:xfrm>
            <a:off x="1094193" y="2945219"/>
            <a:ext cx="1613038" cy="11170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3FD81F-AE44-410F-A864-7906062B3141}"/>
              </a:ext>
            </a:extLst>
          </p:cNvPr>
          <p:cNvSpPr/>
          <p:nvPr/>
        </p:nvSpPr>
        <p:spPr>
          <a:xfrm>
            <a:off x="1217688" y="3069646"/>
            <a:ext cx="220720" cy="1898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040B7-2E10-410B-BA41-EAD1811007FA}"/>
              </a:ext>
            </a:extLst>
          </p:cNvPr>
          <p:cNvSpPr/>
          <p:nvPr/>
        </p:nvSpPr>
        <p:spPr>
          <a:xfrm>
            <a:off x="1575794" y="3070686"/>
            <a:ext cx="220720" cy="18985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E2CD78-4E23-4029-AB27-325E3E1722CC}"/>
              </a:ext>
            </a:extLst>
          </p:cNvPr>
          <p:cNvSpPr/>
          <p:nvPr/>
        </p:nvSpPr>
        <p:spPr>
          <a:xfrm>
            <a:off x="1943944" y="3071726"/>
            <a:ext cx="220720" cy="1898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ED0085-0224-4F94-A99D-472F38859B68}"/>
              </a:ext>
            </a:extLst>
          </p:cNvPr>
          <p:cNvSpPr/>
          <p:nvPr/>
        </p:nvSpPr>
        <p:spPr>
          <a:xfrm>
            <a:off x="2302047" y="3072766"/>
            <a:ext cx="220720" cy="1898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F1CFC6-9133-42F8-A53E-F035B14A0E2C}"/>
              </a:ext>
            </a:extLst>
          </p:cNvPr>
          <p:cNvSpPr/>
          <p:nvPr/>
        </p:nvSpPr>
        <p:spPr>
          <a:xfrm>
            <a:off x="1220315" y="3397726"/>
            <a:ext cx="220720" cy="1898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337509-C406-4854-906A-817B3C561973}"/>
              </a:ext>
            </a:extLst>
          </p:cNvPr>
          <p:cNvSpPr/>
          <p:nvPr/>
        </p:nvSpPr>
        <p:spPr>
          <a:xfrm>
            <a:off x="1575793" y="3397726"/>
            <a:ext cx="220720" cy="1898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15B7B5-49AB-4D64-AC76-E2948AF1D28E}"/>
              </a:ext>
            </a:extLst>
          </p:cNvPr>
          <p:cNvSpPr/>
          <p:nvPr/>
        </p:nvSpPr>
        <p:spPr>
          <a:xfrm>
            <a:off x="1941315" y="3397726"/>
            <a:ext cx="220720" cy="189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5C3DD2-9492-4C3E-96EB-00A57484B977}"/>
              </a:ext>
            </a:extLst>
          </p:cNvPr>
          <p:cNvSpPr/>
          <p:nvPr/>
        </p:nvSpPr>
        <p:spPr>
          <a:xfrm>
            <a:off x="2296790" y="3397726"/>
            <a:ext cx="220720" cy="18985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95E220-7DFA-4427-B6DF-F2AF5BC9F56E}"/>
              </a:ext>
            </a:extLst>
          </p:cNvPr>
          <p:cNvSpPr/>
          <p:nvPr/>
        </p:nvSpPr>
        <p:spPr>
          <a:xfrm>
            <a:off x="1217688" y="3724701"/>
            <a:ext cx="220720" cy="18985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F2EF9D-BE75-420C-BD05-9489089C2610}"/>
              </a:ext>
            </a:extLst>
          </p:cNvPr>
          <p:cNvSpPr/>
          <p:nvPr/>
        </p:nvSpPr>
        <p:spPr>
          <a:xfrm>
            <a:off x="1591559" y="3733235"/>
            <a:ext cx="220720" cy="1898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52AF59-212F-4728-8552-43968A669BB5}"/>
              </a:ext>
            </a:extLst>
          </p:cNvPr>
          <p:cNvSpPr/>
          <p:nvPr/>
        </p:nvSpPr>
        <p:spPr>
          <a:xfrm>
            <a:off x="1935282" y="3743745"/>
            <a:ext cx="220720" cy="18985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95294-DE4C-46E2-85C3-F1D83B4F526F}"/>
              </a:ext>
            </a:extLst>
          </p:cNvPr>
          <p:cNvSpPr/>
          <p:nvPr/>
        </p:nvSpPr>
        <p:spPr>
          <a:xfrm>
            <a:off x="2296790" y="3733235"/>
            <a:ext cx="220720" cy="1898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E01CC1-9A79-4433-8877-65FC88CD7006}"/>
              </a:ext>
            </a:extLst>
          </p:cNvPr>
          <p:cNvSpPr txBox="1"/>
          <p:nvPr/>
        </p:nvSpPr>
        <p:spPr>
          <a:xfrm>
            <a:off x="1512127" y="2577567"/>
            <a:ext cx="9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Platform</a:t>
            </a:r>
            <a:endParaRPr lang="en-US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F8477F-EB53-477E-8E50-B952729774E1}"/>
              </a:ext>
            </a:extLst>
          </p:cNvPr>
          <p:cNvSpPr/>
          <p:nvPr/>
        </p:nvSpPr>
        <p:spPr>
          <a:xfrm>
            <a:off x="128788" y="5186385"/>
            <a:ext cx="835040" cy="7473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365C77-3E4C-4A61-8E3A-DBF01EFC0B1B}"/>
              </a:ext>
            </a:extLst>
          </p:cNvPr>
          <p:cNvSpPr/>
          <p:nvPr/>
        </p:nvSpPr>
        <p:spPr>
          <a:xfrm>
            <a:off x="241773" y="5310811"/>
            <a:ext cx="220720" cy="1898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36E9A7-9D52-4A7D-A562-A1CB9759E269}"/>
              </a:ext>
            </a:extLst>
          </p:cNvPr>
          <p:cNvSpPr/>
          <p:nvPr/>
        </p:nvSpPr>
        <p:spPr>
          <a:xfrm>
            <a:off x="589830" y="5311851"/>
            <a:ext cx="220720" cy="18985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2AE5B9-1B48-46A7-89F7-1E736E3E8696}"/>
              </a:ext>
            </a:extLst>
          </p:cNvPr>
          <p:cNvSpPr/>
          <p:nvPr/>
        </p:nvSpPr>
        <p:spPr>
          <a:xfrm>
            <a:off x="244400" y="5598694"/>
            <a:ext cx="220720" cy="1898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C0FFBB-18D7-4251-AE5D-5409C0780733}"/>
              </a:ext>
            </a:extLst>
          </p:cNvPr>
          <p:cNvSpPr/>
          <p:nvPr/>
        </p:nvSpPr>
        <p:spPr>
          <a:xfrm>
            <a:off x="589829" y="5598694"/>
            <a:ext cx="220720" cy="1898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5A2E58-4FE6-40F3-9673-D813F47DE4BA}"/>
              </a:ext>
            </a:extLst>
          </p:cNvPr>
          <p:cNvSpPr txBox="1"/>
          <p:nvPr/>
        </p:nvSpPr>
        <p:spPr>
          <a:xfrm>
            <a:off x="1296252" y="4904841"/>
            <a:ext cx="95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Variant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7D68D5-FEFA-470B-AD2A-ED175F16506E}"/>
              </a:ext>
            </a:extLst>
          </p:cNvPr>
          <p:cNvSpPr/>
          <p:nvPr/>
        </p:nvSpPr>
        <p:spPr>
          <a:xfrm>
            <a:off x="2643754" y="5182183"/>
            <a:ext cx="765660" cy="78687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4A5A11-0D00-48C4-9822-4AC9473B57A9}"/>
              </a:ext>
            </a:extLst>
          </p:cNvPr>
          <p:cNvSpPr/>
          <p:nvPr/>
        </p:nvSpPr>
        <p:spPr>
          <a:xfrm>
            <a:off x="1370776" y="5182183"/>
            <a:ext cx="765660" cy="78687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799EFD-14CB-403C-973F-22436DA9A984}"/>
              </a:ext>
            </a:extLst>
          </p:cNvPr>
          <p:cNvSpPr/>
          <p:nvPr/>
        </p:nvSpPr>
        <p:spPr>
          <a:xfrm>
            <a:off x="1474858" y="5358293"/>
            <a:ext cx="220720" cy="1898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0E5B31-9BA3-4F50-A6E2-0C1D0AAFC316}"/>
              </a:ext>
            </a:extLst>
          </p:cNvPr>
          <p:cNvSpPr/>
          <p:nvPr/>
        </p:nvSpPr>
        <p:spPr>
          <a:xfrm>
            <a:off x="1802816" y="5359333"/>
            <a:ext cx="220720" cy="1898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022F28-DDBF-4833-9DF1-424A2DFC2A2A}"/>
              </a:ext>
            </a:extLst>
          </p:cNvPr>
          <p:cNvSpPr/>
          <p:nvPr/>
        </p:nvSpPr>
        <p:spPr>
          <a:xfrm>
            <a:off x="1472229" y="5644096"/>
            <a:ext cx="220720" cy="189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41CE98-66BF-4FD6-9430-3CE8F8F53216}"/>
              </a:ext>
            </a:extLst>
          </p:cNvPr>
          <p:cNvSpPr/>
          <p:nvPr/>
        </p:nvSpPr>
        <p:spPr>
          <a:xfrm>
            <a:off x="1797559" y="5644096"/>
            <a:ext cx="220720" cy="18985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E9189E-DE1E-40D6-A0CF-9FEA8253AA77}"/>
              </a:ext>
            </a:extLst>
          </p:cNvPr>
          <p:cNvSpPr/>
          <p:nvPr/>
        </p:nvSpPr>
        <p:spPr>
          <a:xfrm>
            <a:off x="2744220" y="5328226"/>
            <a:ext cx="220720" cy="1898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00364F-46D0-4B27-A436-C9B040E850E2}"/>
              </a:ext>
            </a:extLst>
          </p:cNvPr>
          <p:cNvSpPr/>
          <p:nvPr/>
        </p:nvSpPr>
        <p:spPr>
          <a:xfrm>
            <a:off x="3089647" y="5328226"/>
            <a:ext cx="220720" cy="189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030DC9-AF83-4026-8679-A452B78D1E67}"/>
              </a:ext>
            </a:extLst>
          </p:cNvPr>
          <p:cNvSpPr/>
          <p:nvPr/>
        </p:nvSpPr>
        <p:spPr>
          <a:xfrm>
            <a:off x="2729842" y="5633586"/>
            <a:ext cx="220720" cy="1898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88FBA49-4BE4-4015-9188-BCBBA2BE9340}"/>
              </a:ext>
            </a:extLst>
          </p:cNvPr>
          <p:cNvSpPr/>
          <p:nvPr/>
        </p:nvSpPr>
        <p:spPr>
          <a:xfrm>
            <a:off x="3093662" y="5644096"/>
            <a:ext cx="220720" cy="18985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A05558-9405-40B1-9447-F6454E375FB6}"/>
              </a:ext>
            </a:extLst>
          </p:cNvPr>
          <p:cNvSpPr txBox="1"/>
          <p:nvPr/>
        </p:nvSpPr>
        <p:spPr>
          <a:xfrm>
            <a:off x="187842" y="4891420"/>
            <a:ext cx="95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Variant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2FC384-75D1-4B06-A8B0-2236157F0207}"/>
              </a:ext>
            </a:extLst>
          </p:cNvPr>
          <p:cNvSpPr txBox="1"/>
          <p:nvPr/>
        </p:nvSpPr>
        <p:spPr>
          <a:xfrm>
            <a:off x="2579129" y="4886062"/>
            <a:ext cx="95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Variant 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1B62E1-D3C5-46C4-8F3C-0FE5D05291C0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663069" y="4210260"/>
            <a:ext cx="1295264" cy="681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CC4F123-290E-4E3C-AC3F-EE4FB23DE30E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1771479" y="4210260"/>
            <a:ext cx="186854" cy="6945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E44A4B-4654-4A2B-A185-1A795078532A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958332" y="4210260"/>
            <a:ext cx="1096024" cy="675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2AF0CEF-6DBB-4B74-8432-D2B4EE473E25}"/>
              </a:ext>
            </a:extLst>
          </p:cNvPr>
          <p:cNvSpPr/>
          <p:nvPr/>
        </p:nvSpPr>
        <p:spPr>
          <a:xfrm>
            <a:off x="4527189" y="3694809"/>
            <a:ext cx="867526" cy="7813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EECA2C-FC6D-425D-BFF5-B46ABED1DA7D}"/>
              </a:ext>
            </a:extLst>
          </p:cNvPr>
          <p:cNvSpPr/>
          <p:nvPr/>
        </p:nvSpPr>
        <p:spPr>
          <a:xfrm>
            <a:off x="4597438" y="3789091"/>
            <a:ext cx="220720" cy="1898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DD3F6C-A398-481F-B283-852005DF9E06}"/>
              </a:ext>
            </a:extLst>
          </p:cNvPr>
          <p:cNvSpPr/>
          <p:nvPr/>
        </p:nvSpPr>
        <p:spPr>
          <a:xfrm>
            <a:off x="5013202" y="3799460"/>
            <a:ext cx="220720" cy="18985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9A8D757-F1C9-43AA-849A-E40C09747613}"/>
              </a:ext>
            </a:extLst>
          </p:cNvPr>
          <p:cNvSpPr/>
          <p:nvPr/>
        </p:nvSpPr>
        <p:spPr>
          <a:xfrm>
            <a:off x="4597438" y="4141175"/>
            <a:ext cx="220720" cy="1898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1C14843-11B9-490A-903F-4BC826944603}"/>
              </a:ext>
            </a:extLst>
          </p:cNvPr>
          <p:cNvSpPr/>
          <p:nvPr/>
        </p:nvSpPr>
        <p:spPr>
          <a:xfrm>
            <a:off x="5013202" y="4160219"/>
            <a:ext cx="220720" cy="1898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0A278C-4ECE-414D-9AAA-BBA2AC55BBFF}"/>
              </a:ext>
            </a:extLst>
          </p:cNvPr>
          <p:cNvSpPr txBox="1"/>
          <p:nvPr/>
        </p:nvSpPr>
        <p:spPr>
          <a:xfrm>
            <a:off x="4484453" y="3299003"/>
            <a:ext cx="95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Variant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7921AD-116C-40FE-8295-7C42DE674C0C}"/>
              </a:ext>
            </a:extLst>
          </p:cNvPr>
          <p:cNvSpPr txBox="1"/>
          <p:nvPr/>
        </p:nvSpPr>
        <p:spPr>
          <a:xfrm>
            <a:off x="5953213" y="2876425"/>
            <a:ext cx="95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Variant 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0812E94-4E03-4E53-A15F-E76EAB7C0775}"/>
              </a:ext>
            </a:extLst>
          </p:cNvPr>
          <p:cNvSpPr/>
          <p:nvPr/>
        </p:nvSpPr>
        <p:spPr>
          <a:xfrm>
            <a:off x="6016809" y="3223186"/>
            <a:ext cx="843358" cy="8108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20C700-B03A-45E9-8783-D9947E477D43}"/>
              </a:ext>
            </a:extLst>
          </p:cNvPr>
          <p:cNvSpPr/>
          <p:nvPr/>
        </p:nvSpPr>
        <p:spPr>
          <a:xfrm>
            <a:off x="6120891" y="3380252"/>
            <a:ext cx="220720" cy="1898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BF089D-AB8C-421D-948F-A4F25361DFB4}"/>
              </a:ext>
            </a:extLst>
          </p:cNvPr>
          <p:cNvSpPr/>
          <p:nvPr/>
        </p:nvSpPr>
        <p:spPr>
          <a:xfrm>
            <a:off x="6507696" y="3734917"/>
            <a:ext cx="220720" cy="18985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767296-9A0F-401B-9F46-CBEBE5185D77}"/>
              </a:ext>
            </a:extLst>
          </p:cNvPr>
          <p:cNvSpPr/>
          <p:nvPr/>
        </p:nvSpPr>
        <p:spPr>
          <a:xfrm>
            <a:off x="6498870" y="3378818"/>
            <a:ext cx="220720" cy="1898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BEF2BA-4CB7-4237-9FB1-FC122E669FAA}"/>
              </a:ext>
            </a:extLst>
          </p:cNvPr>
          <p:cNvSpPr/>
          <p:nvPr/>
        </p:nvSpPr>
        <p:spPr>
          <a:xfrm>
            <a:off x="6120891" y="3749300"/>
            <a:ext cx="220720" cy="1898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CE9D2828-C0BD-4423-A91B-40102FD88E31}"/>
              </a:ext>
            </a:extLst>
          </p:cNvPr>
          <p:cNvSpPr/>
          <p:nvPr/>
        </p:nvSpPr>
        <p:spPr>
          <a:xfrm rot="16200000">
            <a:off x="5364568" y="2688453"/>
            <a:ext cx="984255" cy="1302001"/>
          </a:xfrm>
          <a:prstGeom prst="arc">
            <a:avLst>
              <a:gd name="adj1" fmla="val 16200000"/>
              <a:gd name="adj2" fmla="val 1436216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D0DFF6A6-4534-485A-AA2A-A4924CBB6F72}"/>
              </a:ext>
            </a:extLst>
          </p:cNvPr>
          <p:cNvSpPr/>
          <p:nvPr/>
        </p:nvSpPr>
        <p:spPr>
          <a:xfrm rot="5014680">
            <a:off x="5290124" y="3675447"/>
            <a:ext cx="984255" cy="1302001"/>
          </a:xfrm>
          <a:prstGeom prst="arc">
            <a:avLst>
              <a:gd name="adj1" fmla="val 16200000"/>
              <a:gd name="adj2" fmla="val 286872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ECF4C4-BE5C-4487-9B81-769A81C2D126}"/>
              </a:ext>
            </a:extLst>
          </p:cNvPr>
          <p:cNvSpPr/>
          <p:nvPr/>
        </p:nvSpPr>
        <p:spPr>
          <a:xfrm>
            <a:off x="4297388" y="3694809"/>
            <a:ext cx="1255432" cy="7798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BDF4B32-BF41-4DED-BB44-B1E1560613BF}"/>
              </a:ext>
            </a:extLst>
          </p:cNvPr>
          <p:cNvSpPr/>
          <p:nvPr/>
        </p:nvSpPr>
        <p:spPr>
          <a:xfrm>
            <a:off x="4367637" y="3789091"/>
            <a:ext cx="220720" cy="1898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B729D2B-2F6B-491E-B3F4-810A741A9EB8}"/>
              </a:ext>
            </a:extLst>
          </p:cNvPr>
          <p:cNvSpPr/>
          <p:nvPr/>
        </p:nvSpPr>
        <p:spPr>
          <a:xfrm>
            <a:off x="4783401" y="3799460"/>
            <a:ext cx="220720" cy="18985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BD6EEA4-C5A1-40E1-9ED7-6471964B9E1F}"/>
              </a:ext>
            </a:extLst>
          </p:cNvPr>
          <p:cNvSpPr/>
          <p:nvPr/>
        </p:nvSpPr>
        <p:spPr>
          <a:xfrm>
            <a:off x="4367637" y="4141175"/>
            <a:ext cx="220720" cy="1898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774837C-A96B-4C5F-AA27-0E542238B24B}"/>
              </a:ext>
            </a:extLst>
          </p:cNvPr>
          <p:cNvSpPr/>
          <p:nvPr/>
        </p:nvSpPr>
        <p:spPr>
          <a:xfrm>
            <a:off x="4783401" y="4160219"/>
            <a:ext cx="220720" cy="1898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14B4524-7854-4E72-A0B0-FB5D1196CED1}"/>
              </a:ext>
            </a:extLst>
          </p:cNvPr>
          <p:cNvSpPr/>
          <p:nvPr/>
        </p:nvSpPr>
        <p:spPr>
          <a:xfrm>
            <a:off x="5198256" y="4160219"/>
            <a:ext cx="220720" cy="18985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F4228E8-04FB-4BA4-8C27-6FDAFBC4BDC6}"/>
              </a:ext>
            </a:extLst>
          </p:cNvPr>
          <p:cNvSpPr/>
          <p:nvPr/>
        </p:nvSpPr>
        <p:spPr>
          <a:xfrm>
            <a:off x="5198256" y="3797175"/>
            <a:ext cx="220720" cy="1898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D8C608-8559-40A4-B2D6-63DBA0AFB0CB}"/>
              </a:ext>
            </a:extLst>
          </p:cNvPr>
          <p:cNvSpPr txBox="1"/>
          <p:nvPr/>
        </p:nvSpPr>
        <p:spPr>
          <a:xfrm>
            <a:off x="5996713" y="2900868"/>
            <a:ext cx="95045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Variant 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BA725E0-325E-4956-A824-A6DF174AC057}"/>
              </a:ext>
            </a:extLst>
          </p:cNvPr>
          <p:cNvSpPr/>
          <p:nvPr/>
        </p:nvSpPr>
        <p:spPr>
          <a:xfrm>
            <a:off x="6016809" y="3223018"/>
            <a:ext cx="843358" cy="8108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81234AA-4B8A-4EE7-A434-F01C525356AE}"/>
              </a:ext>
            </a:extLst>
          </p:cNvPr>
          <p:cNvSpPr/>
          <p:nvPr/>
        </p:nvSpPr>
        <p:spPr>
          <a:xfrm>
            <a:off x="6507696" y="3734749"/>
            <a:ext cx="220720" cy="18985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DE7934F-3ACE-49F0-9E75-B05A11D1DE78}"/>
              </a:ext>
            </a:extLst>
          </p:cNvPr>
          <p:cNvSpPr/>
          <p:nvPr/>
        </p:nvSpPr>
        <p:spPr>
          <a:xfrm>
            <a:off x="6132962" y="3388735"/>
            <a:ext cx="220720" cy="189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E3EF870-C78F-430E-B250-1ADB3B20C705}"/>
              </a:ext>
            </a:extLst>
          </p:cNvPr>
          <p:cNvSpPr/>
          <p:nvPr/>
        </p:nvSpPr>
        <p:spPr>
          <a:xfrm>
            <a:off x="6136977" y="3734749"/>
            <a:ext cx="220720" cy="18985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8FEB00A-9485-4234-9A26-571447F536AA}"/>
              </a:ext>
            </a:extLst>
          </p:cNvPr>
          <p:cNvSpPr/>
          <p:nvPr/>
        </p:nvSpPr>
        <p:spPr>
          <a:xfrm>
            <a:off x="6507696" y="3388735"/>
            <a:ext cx="220720" cy="1898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ABAC379-8AE3-48BB-8301-3E47752B5A1F}"/>
              </a:ext>
            </a:extLst>
          </p:cNvPr>
          <p:cNvSpPr/>
          <p:nvPr/>
        </p:nvSpPr>
        <p:spPr>
          <a:xfrm>
            <a:off x="4231542" y="3576007"/>
            <a:ext cx="1344762" cy="10676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0B75A0F-219E-4D18-BF36-760A6766F0CF}"/>
              </a:ext>
            </a:extLst>
          </p:cNvPr>
          <p:cNvSpPr/>
          <p:nvPr/>
        </p:nvSpPr>
        <p:spPr>
          <a:xfrm>
            <a:off x="5198256" y="3724856"/>
            <a:ext cx="220720" cy="1898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CB8F6AA-C9C9-4805-8354-9F2340CDE2EC}"/>
              </a:ext>
            </a:extLst>
          </p:cNvPr>
          <p:cNvSpPr/>
          <p:nvPr/>
        </p:nvSpPr>
        <p:spPr>
          <a:xfrm>
            <a:off x="5198256" y="4056907"/>
            <a:ext cx="220720" cy="18985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233678A-E4F2-4216-B7FA-16D4E5B0B8F2}"/>
              </a:ext>
            </a:extLst>
          </p:cNvPr>
          <p:cNvSpPr/>
          <p:nvPr/>
        </p:nvSpPr>
        <p:spPr>
          <a:xfrm>
            <a:off x="4404984" y="3740350"/>
            <a:ext cx="220720" cy="1898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BE2A6EB-1993-48B3-A9A8-58A3C0196A7C}"/>
              </a:ext>
            </a:extLst>
          </p:cNvPr>
          <p:cNvSpPr/>
          <p:nvPr/>
        </p:nvSpPr>
        <p:spPr>
          <a:xfrm>
            <a:off x="4404984" y="4062290"/>
            <a:ext cx="220720" cy="1898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57FE6EC-EDA7-4500-9961-623A80AA7C9E}"/>
              </a:ext>
            </a:extLst>
          </p:cNvPr>
          <p:cNvSpPr/>
          <p:nvPr/>
        </p:nvSpPr>
        <p:spPr>
          <a:xfrm>
            <a:off x="4812801" y="3724856"/>
            <a:ext cx="220720" cy="18985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8746091-D8BB-48AC-9F3D-05D94C4328F8}"/>
              </a:ext>
            </a:extLst>
          </p:cNvPr>
          <p:cNvSpPr/>
          <p:nvPr/>
        </p:nvSpPr>
        <p:spPr>
          <a:xfrm>
            <a:off x="4812801" y="4045423"/>
            <a:ext cx="220720" cy="1898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186D7D9-D949-4298-BA67-B34A6445DE94}"/>
              </a:ext>
            </a:extLst>
          </p:cNvPr>
          <p:cNvSpPr/>
          <p:nvPr/>
        </p:nvSpPr>
        <p:spPr>
          <a:xfrm>
            <a:off x="4428019" y="4374182"/>
            <a:ext cx="220720" cy="189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73A439B-535C-4B3A-8D71-0E8D6097D4D4}"/>
              </a:ext>
            </a:extLst>
          </p:cNvPr>
          <p:cNvSpPr/>
          <p:nvPr/>
        </p:nvSpPr>
        <p:spPr>
          <a:xfrm>
            <a:off x="4812801" y="4374182"/>
            <a:ext cx="220720" cy="1898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AA0EC9F-9D44-4C88-9AC0-E1FB0512AEAD}"/>
              </a:ext>
            </a:extLst>
          </p:cNvPr>
          <p:cNvSpPr/>
          <p:nvPr/>
        </p:nvSpPr>
        <p:spPr>
          <a:xfrm>
            <a:off x="5198256" y="4364969"/>
            <a:ext cx="220720" cy="18985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76B1E5E-0778-40BB-BEA4-7E910CCA749F}"/>
              </a:ext>
            </a:extLst>
          </p:cNvPr>
          <p:cNvSpPr/>
          <p:nvPr/>
        </p:nvSpPr>
        <p:spPr>
          <a:xfrm>
            <a:off x="7794433" y="3134171"/>
            <a:ext cx="835040" cy="7473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08398E5-0ABA-4B30-B7D6-7C0ED15496F1}"/>
              </a:ext>
            </a:extLst>
          </p:cNvPr>
          <p:cNvSpPr/>
          <p:nvPr/>
        </p:nvSpPr>
        <p:spPr>
          <a:xfrm>
            <a:off x="7907418" y="3258597"/>
            <a:ext cx="220720" cy="1898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0E9DF7E-3F6D-414D-A1DF-5DA6724B0A5D}"/>
              </a:ext>
            </a:extLst>
          </p:cNvPr>
          <p:cNvSpPr/>
          <p:nvPr/>
        </p:nvSpPr>
        <p:spPr>
          <a:xfrm>
            <a:off x="8255475" y="3259637"/>
            <a:ext cx="220720" cy="18985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003A33E-9055-4703-B445-7083C095AF10}"/>
              </a:ext>
            </a:extLst>
          </p:cNvPr>
          <p:cNvSpPr/>
          <p:nvPr/>
        </p:nvSpPr>
        <p:spPr>
          <a:xfrm>
            <a:off x="7910045" y="3546480"/>
            <a:ext cx="220720" cy="1898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90252DA-F300-4268-9A97-AF7361628725}"/>
              </a:ext>
            </a:extLst>
          </p:cNvPr>
          <p:cNvSpPr/>
          <p:nvPr/>
        </p:nvSpPr>
        <p:spPr>
          <a:xfrm>
            <a:off x="8255474" y="3546480"/>
            <a:ext cx="220720" cy="1898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95FEB9-2127-4559-A63E-979E0E942C63}"/>
              </a:ext>
            </a:extLst>
          </p:cNvPr>
          <p:cNvSpPr txBox="1"/>
          <p:nvPr/>
        </p:nvSpPr>
        <p:spPr>
          <a:xfrm>
            <a:off x="8890925" y="2752749"/>
            <a:ext cx="95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Variant 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E1282E1-26DC-4856-AFC1-2316AA2EB6A0}"/>
              </a:ext>
            </a:extLst>
          </p:cNvPr>
          <p:cNvSpPr/>
          <p:nvPr/>
        </p:nvSpPr>
        <p:spPr>
          <a:xfrm>
            <a:off x="10671138" y="3129969"/>
            <a:ext cx="765660" cy="78687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07DB2A3-8B5D-4318-A247-7B93159D46FB}"/>
              </a:ext>
            </a:extLst>
          </p:cNvPr>
          <p:cNvSpPr/>
          <p:nvPr/>
        </p:nvSpPr>
        <p:spPr>
          <a:xfrm>
            <a:off x="9036421" y="3129969"/>
            <a:ext cx="765660" cy="78687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EEE3485-4654-428A-8E0B-DD6156C82A5E}"/>
              </a:ext>
            </a:extLst>
          </p:cNvPr>
          <p:cNvSpPr/>
          <p:nvPr/>
        </p:nvSpPr>
        <p:spPr>
          <a:xfrm>
            <a:off x="9140503" y="3306079"/>
            <a:ext cx="220720" cy="1898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446256B-F7B1-4DF0-8D0E-F00C599043F1}"/>
              </a:ext>
            </a:extLst>
          </p:cNvPr>
          <p:cNvSpPr/>
          <p:nvPr/>
        </p:nvSpPr>
        <p:spPr>
          <a:xfrm>
            <a:off x="9468461" y="3307119"/>
            <a:ext cx="220720" cy="1898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3115BD9-4B0F-4322-B0B8-B883F32D170A}"/>
              </a:ext>
            </a:extLst>
          </p:cNvPr>
          <p:cNvSpPr/>
          <p:nvPr/>
        </p:nvSpPr>
        <p:spPr>
          <a:xfrm>
            <a:off x="9137874" y="3591882"/>
            <a:ext cx="220720" cy="189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74E07AD-D09B-4106-B31E-4A33394C06B0}"/>
              </a:ext>
            </a:extLst>
          </p:cNvPr>
          <p:cNvSpPr/>
          <p:nvPr/>
        </p:nvSpPr>
        <p:spPr>
          <a:xfrm>
            <a:off x="9463204" y="3591882"/>
            <a:ext cx="220720" cy="18985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4205509-4875-4A9C-80B2-B7AB09446CCA}"/>
              </a:ext>
            </a:extLst>
          </p:cNvPr>
          <p:cNvSpPr/>
          <p:nvPr/>
        </p:nvSpPr>
        <p:spPr>
          <a:xfrm>
            <a:off x="10771604" y="3276012"/>
            <a:ext cx="220720" cy="1898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2FD3FE1-837A-4EE9-AD9E-4684B3DCFC0F}"/>
              </a:ext>
            </a:extLst>
          </p:cNvPr>
          <p:cNvSpPr/>
          <p:nvPr/>
        </p:nvSpPr>
        <p:spPr>
          <a:xfrm>
            <a:off x="11117031" y="3276012"/>
            <a:ext cx="220720" cy="189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128B021-3379-4132-ABAE-4719A49EFED0}"/>
              </a:ext>
            </a:extLst>
          </p:cNvPr>
          <p:cNvSpPr/>
          <p:nvPr/>
        </p:nvSpPr>
        <p:spPr>
          <a:xfrm>
            <a:off x="10757226" y="3581372"/>
            <a:ext cx="220720" cy="1898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6E790C-C08B-4CAB-A997-41F31E8CF20F}"/>
              </a:ext>
            </a:extLst>
          </p:cNvPr>
          <p:cNvSpPr/>
          <p:nvPr/>
        </p:nvSpPr>
        <p:spPr>
          <a:xfrm>
            <a:off x="11121046" y="3591882"/>
            <a:ext cx="220720" cy="18985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864FDB-D14E-4DEE-A65A-F41CF89689D4}"/>
              </a:ext>
            </a:extLst>
          </p:cNvPr>
          <p:cNvSpPr txBox="1"/>
          <p:nvPr/>
        </p:nvSpPr>
        <p:spPr>
          <a:xfrm>
            <a:off x="7773113" y="2765949"/>
            <a:ext cx="95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Variant 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803B18E-5ED4-461E-979E-E3EF0DE86782}"/>
              </a:ext>
            </a:extLst>
          </p:cNvPr>
          <p:cNvSpPr txBox="1"/>
          <p:nvPr/>
        </p:nvSpPr>
        <p:spPr>
          <a:xfrm>
            <a:off x="10557024" y="2753451"/>
            <a:ext cx="95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Variant 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0F6A60-967F-4B40-ABD6-B4F15D47FC7A}"/>
              </a:ext>
            </a:extLst>
          </p:cNvPr>
          <p:cNvSpPr txBox="1"/>
          <p:nvPr/>
        </p:nvSpPr>
        <p:spPr>
          <a:xfrm>
            <a:off x="9866721" y="3326658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…………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D4F6CF1-E207-4D42-8BCA-0B6363639D4F}"/>
              </a:ext>
            </a:extLst>
          </p:cNvPr>
          <p:cNvCxnSpPr>
            <a:cxnSpLocks/>
          </p:cNvCxnSpPr>
          <p:nvPr/>
        </p:nvCxnSpPr>
        <p:spPr>
          <a:xfrm>
            <a:off x="8365834" y="4011746"/>
            <a:ext cx="1053417" cy="592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3CF914A-5D13-4F27-AAAC-B92E724FB5BE}"/>
              </a:ext>
            </a:extLst>
          </p:cNvPr>
          <p:cNvCxnSpPr>
            <a:cxnSpLocks/>
          </p:cNvCxnSpPr>
          <p:nvPr/>
        </p:nvCxnSpPr>
        <p:spPr>
          <a:xfrm>
            <a:off x="9427385" y="4011746"/>
            <a:ext cx="146179" cy="552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47D5936-8C12-4A57-AC25-691566FA7DCA}"/>
              </a:ext>
            </a:extLst>
          </p:cNvPr>
          <p:cNvCxnSpPr>
            <a:cxnSpLocks/>
          </p:cNvCxnSpPr>
          <p:nvPr/>
        </p:nvCxnSpPr>
        <p:spPr>
          <a:xfrm flipH="1">
            <a:off x="10335642" y="4011746"/>
            <a:ext cx="656683" cy="611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FEC9071-9D27-41FD-B8A1-93487E1FE89F}"/>
              </a:ext>
            </a:extLst>
          </p:cNvPr>
          <p:cNvCxnSpPr>
            <a:cxnSpLocks/>
          </p:cNvCxnSpPr>
          <p:nvPr/>
        </p:nvCxnSpPr>
        <p:spPr>
          <a:xfrm flipH="1">
            <a:off x="9872436" y="3987031"/>
            <a:ext cx="261396" cy="5770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3F2330-23F6-4002-87C4-ABBA3D411F6E}"/>
              </a:ext>
            </a:extLst>
          </p:cNvPr>
          <p:cNvSpPr txBox="1"/>
          <p:nvPr/>
        </p:nvSpPr>
        <p:spPr>
          <a:xfrm>
            <a:off x="8899495" y="6135570"/>
            <a:ext cx="2607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Sounds familiar? ;)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9C4645-AADA-49FA-870C-6CF36B55F8E1}"/>
              </a:ext>
            </a:extLst>
          </p:cNvPr>
          <p:cNvSpPr/>
          <p:nvPr/>
        </p:nvSpPr>
        <p:spPr>
          <a:xfrm>
            <a:off x="9022685" y="4966102"/>
            <a:ext cx="1613038" cy="11170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F08D208-F270-4319-814D-E4F08571CD0A}"/>
              </a:ext>
            </a:extLst>
          </p:cNvPr>
          <p:cNvSpPr/>
          <p:nvPr/>
        </p:nvSpPr>
        <p:spPr>
          <a:xfrm>
            <a:off x="9146180" y="5090529"/>
            <a:ext cx="220720" cy="1898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75AFE1F-CC5B-4718-95BE-457B1DC6BEBD}"/>
              </a:ext>
            </a:extLst>
          </p:cNvPr>
          <p:cNvSpPr/>
          <p:nvPr/>
        </p:nvSpPr>
        <p:spPr>
          <a:xfrm>
            <a:off x="9504286" y="5091569"/>
            <a:ext cx="220720" cy="18985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8A31253-E121-47F3-85A5-7CF76C9A8AF4}"/>
              </a:ext>
            </a:extLst>
          </p:cNvPr>
          <p:cNvSpPr/>
          <p:nvPr/>
        </p:nvSpPr>
        <p:spPr>
          <a:xfrm>
            <a:off x="9872436" y="5092609"/>
            <a:ext cx="220720" cy="1898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B7DBC69-E7D9-41FE-A3F5-22786F5C9EBA}"/>
              </a:ext>
            </a:extLst>
          </p:cNvPr>
          <p:cNvSpPr/>
          <p:nvPr/>
        </p:nvSpPr>
        <p:spPr>
          <a:xfrm>
            <a:off x="10230539" y="5093649"/>
            <a:ext cx="220720" cy="1898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E7F95C1-85A9-4805-B877-D144E3F8C39D}"/>
              </a:ext>
            </a:extLst>
          </p:cNvPr>
          <p:cNvSpPr/>
          <p:nvPr/>
        </p:nvSpPr>
        <p:spPr>
          <a:xfrm>
            <a:off x="9148807" y="5418609"/>
            <a:ext cx="220720" cy="1898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2D1B0AE-1095-41DB-8F97-F75D7C3BB169}"/>
              </a:ext>
            </a:extLst>
          </p:cNvPr>
          <p:cNvSpPr/>
          <p:nvPr/>
        </p:nvSpPr>
        <p:spPr>
          <a:xfrm>
            <a:off x="9504285" y="5418609"/>
            <a:ext cx="220720" cy="1898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DB6572E-32C3-4E98-B914-D0C59637CD0B}"/>
              </a:ext>
            </a:extLst>
          </p:cNvPr>
          <p:cNvSpPr/>
          <p:nvPr/>
        </p:nvSpPr>
        <p:spPr>
          <a:xfrm>
            <a:off x="9869807" y="5418609"/>
            <a:ext cx="220720" cy="189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7D2E12A-E2D2-427E-AD9B-6D21BAB5E7B8}"/>
              </a:ext>
            </a:extLst>
          </p:cNvPr>
          <p:cNvSpPr/>
          <p:nvPr/>
        </p:nvSpPr>
        <p:spPr>
          <a:xfrm>
            <a:off x="10225282" y="5418609"/>
            <a:ext cx="220720" cy="18985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C149C33-BB71-4282-A5CD-2273F2601A59}"/>
              </a:ext>
            </a:extLst>
          </p:cNvPr>
          <p:cNvSpPr/>
          <p:nvPr/>
        </p:nvSpPr>
        <p:spPr>
          <a:xfrm>
            <a:off x="9146180" y="5745584"/>
            <a:ext cx="220720" cy="18985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58C31FE-2891-4B35-A95E-E82346D22620}"/>
              </a:ext>
            </a:extLst>
          </p:cNvPr>
          <p:cNvSpPr/>
          <p:nvPr/>
        </p:nvSpPr>
        <p:spPr>
          <a:xfrm>
            <a:off x="9520051" y="5754118"/>
            <a:ext cx="220720" cy="1898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91F3D2B-87B2-4DEA-BCE1-12EF8F69B8C4}"/>
              </a:ext>
            </a:extLst>
          </p:cNvPr>
          <p:cNvSpPr/>
          <p:nvPr/>
        </p:nvSpPr>
        <p:spPr>
          <a:xfrm>
            <a:off x="9863774" y="5764628"/>
            <a:ext cx="220720" cy="18985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3E08B51-ABD3-4B99-9D2B-A4ADB7C43F68}"/>
              </a:ext>
            </a:extLst>
          </p:cNvPr>
          <p:cNvSpPr/>
          <p:nvPr/>
        </p:nvSpPr>
        <p:spPr>
          <a:xfrm>
            <a:off x="10225282" y="5754118"/>
            <a:ext cx="220720" cy="1898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3D09F24-E794-4F4F-B92A-D4D7FDA14B16}"/>
              </a:ext>
            </a:extLst>
          </p:cNvPr>
          <p:cNvSpPr txBox="1"/>
          <p:nvPr/>
        </p:nvSpPr>
        <p:spPr>
          <a:xfrm>
            <a:off x="9440619" y="4598450"/>
            <a:ext cx="9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Platform</a:t>
            </a: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DABFAF-F200-4594-A502-070143B2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 animBg="1"/>
      <p:bldP spid="68" grpId="0" animBg="1"/>
      <p:bldP spid="71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92" grpId="0" animBg="1"/>
      <p:bldP spid="93" grpId="0" animBg="1"/>
      <p:bldP spid="94" grpId="0" animBg="1"/>
      <p:bldP spid="101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/>
      <p:bldP spid="134" grpId="0"/>
      <p:bldP spid="135" grpId="0"/>
      <p:bldP spid="153" grpId="0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A6FD4-B13A-4E77-B4DD-B7E913DDC0DF}"/>
              </a:ext>
            </a:extLst>
          </p:cNvPr>
          <p:cNvSpPr txBox="1"/>
          <p:nvPr/>
        </p:nvSpPr>
        <p:spPr>
          <a:xfrm>
            <a:off x="1089407" y="758319"/>
            <a:ext cx="2408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Proactive adoption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7113A-922E-40BC-8522-5ADE19985B5F}"/>
              </a:ext>
            </a:extLst>
          </p:cNvPr>
          <p:cNvSpPr txBox="1"/>
          <p:nvPr/>
        </p:nvSpPr>
        <p:spPr>
          <a:xfrm>
            <a:off x="673504" y="1281784"/>
            <a:ext cx="32406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Start with a platform from the get-go (process models assume this)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1380C1-D59B-4C47-BEA4-B140DAC9E095}"/>
              </a:ext>
            </a:extLst>
          </p:cNvPr>
          <p:cNvSpPr txBox="1"/>
          <p:nvPr/>
        </p:nvSpPr>
        <p:spPr>
          <a:xfrm>
            <a:off x="4780820" y="755059"/>
            <a:ext cx="2305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Reactive adoption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E8F87-7DE0-48CD-A42C-7447D55851DC}"/>
              </a:ext>
            </a:extLst>
          </p:cNvPr>
          <p:cNvSpPr txBox="1"/>
          <p:nvPr/>
        </p:nvSpPr>
        <p:spPr>
          <a:xfrm>
            <a:off x="4231542" y="1309255"/>
            <a:ext cx="34041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Start with one variant as the platform. Merge every subsequent variant into the platform one by 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286920-A708-4F4E-B955-5F0AF14A8CBC}"/>
              </a:ext>
            </a:extLst>
          </p:cNvPr>
          <p:cNvSpPr txBox="1"/>
          <p:nvPr/>
        </p:nvSpPr>
        <p:spPr>
          <a:xfrm>
            <a:off x="8563626" y="755058"/>
            <a:ext cx="24686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Extractive adoption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892C3C-4D07-4D84-B65E-A277B7568EF7}"/>
              </a:ext>
            </a:extLst>
          </p:cNvPr>
          <p:cNvSpPr txBox="1"/>
          <p:nvPr/>
        </p:nvSpPr>
        <p:spPr>
          <a:xfrm>
            <a:off x="8383616" y="1286866"/>
            <a:ext cx="28972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Start with n variants, do a diff, integrate them, and make one big platform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F20684-7607-4495-8F08-09ED7EE28B51}"/>
              </a:ext>
            </a:extLst>
          </p:cNvPr>
          <p:cNvSpPr/>
          <p:nvPr/>
        </p:nvSpPr>
        <p:spPr>
          <a:xfrm>
            <a:off x="1094193" y="2945219"/>
            <a:ext cx="1613038" cy="11170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3FD81F-AE44-410F-A864-7906062B3141}"/>
              </a:ext>
            </a:extLst>
          </p:cNvPr>
          <p:cNvSpPr/>
          <p:nvPr/>
        </p:nvSpPr>
        <p:spPr>
          <a:xfrm>
            <a:off x="1217688" y="3069646"/>
            <a:ext cx="220720" cy="1898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040B7-2E10-410B-BA41-EAD1811007FA}"/>
              </a:ext>
            </a:extLst>
          </p:cNvPr>
          <p:cNvSpPr/>
          <p:nvPr/>
        </p:nvSpPr>
        <p:spPr>
          <a:xfrm>
            <a:off x="1575794" y="3070686"/>
            <a:ext cx="220720" cy="18985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E2CD78-4E23-4029-AB27-325E3E1722CC}"/>
              </a:ext>
            </a:extLst>
          </p:cNvPr>
          <p:cNvSpPr/>
          <p:nvPr/>
        </p:nvSpPr>
        <p:spPr>
          <a:xfrm>
            <a:off x="1943944" y="3071726"/>
            <a:ext cx="220720" cy="1898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ED0085-0224-4F94-A99D-472F38859B68}"/>
              </a:ext>
            </a:extLst>
          </p:cNvPr>
          <p:cNvSpPr/>
          <p:nvPr/>
        </p:nvSpPr>
        <p:spPr>
          <a:xfrm>
            <a:off x="2302047" y="3072766"/>
            <a:ext cx="220720" cy="1898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F1CFC6-9133-42F8-A53E-F035B14A0E2C}"/>
              </a:ext>
            </a:extLst>
          </p:cNvPr>
          <p:cNvSpPr/>
          <p:nvPr/>
        </p:nvSpPr>
        <p:spPr>
          <a:xfrm>
            <a:off x="1220315" y="3397726"/>
            <a:ext cx="220720" cy="1898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337509-C406-4854-906A-817B3C561973}"/>
              </a:ext>
            </a:extLst>
          </p:cNvPr>
          <p:cNvSpPr/>
          <p:nvPr/>
        </p:nvSpPr>
        <p:spPr>
          <a:xfrm>
            <a:off x="1575793" y="3397726"/>
            <a:ext cx="220720" cy="1898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15B7B5-49AB-4D64-AC76-E2948AF1D28E}"/>
              </a:ext>
            </a:extLst>
          </p:cNvPr>
          <p:cNvSpPr/>
          <p:nvPr/>
        </p:nvSpPr>
        <p:spPr>
          <a:xfrm>
            <a:off x="1941315" y="3397726"/>
            <a:ext cx="220720" cy="189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5C3DD2-9492-4C3E-96EB-00A57484B977}"/>
              </a:ext>
            </a:extLst>
          </p:cNvPr>
          <p:cNvSpPr/>
          <p:nvPr/>
        </p:nvSpPr>
        <p:spPr>
          <a:xfrm>
            <a:off x="2296790" y="3397726"/>
            <a:ext cx="220720" cy="18985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95E220-7DFA-4427-B6DF-F2AF5BC9F56E}"/>
              </a:ext>
            </a:extLst>
          </p:cNvPr>
          <p:cNvSpPr/>
          <p:nvPr/>
        </p:nvSpPr>
        <p:spPr>
          <a:xfrm>
            <a:off x="1217688" y="3724701"/>
            <a:ext cx="220720" cy="18985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F2EF9D-BE75-420C-BD05-9489089C2610}"/>
              </a:ext>
            </a:extLst>
          </p:cNvPr>
          <p:cNvSpPr/>
          <p:nvPr/>
        </p:nvSpPr>
        <p:spPr>
          <a:xfrm>
            <a:off x="1591559" y="3733235"/>
            <a:ext cx="220720" cy="1898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52AF59-212F-4728-8552-43968A669BB5}"/>
              </a:ext>
            </a:extLst>
          </p:cNvPr>
          <p:cNvSpPr/>
          <p:nvPr/>
        </p:nvSpPr>
        <p:spPr>
          <a:xfrm>
            <a:off x="1935282" y="3743745"/>
            <a:ext cx="220720" cy="18985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95294-DE4C-46E2-85C3-F1D83B4F526F}"/>
              </a:ext>
            </a:extLst>
          </p:cNvPr>
          <p:cNvSpPr/>
          <p:nvPr/>
        </p:nvSpPr>
        <p:spPr>
          <a:xfrm>
            <a:off x="2296790" y="3733235"/>
            <a:ext cx="220720" cy="1898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E01CC1-9A79-4433-8877-65FC88CD7006}"/>
              </a:ext>
            </a:extLst>
          </p:cNvPr>
          <p:cNvSpPr txBox="1"/>
          <p:nvPr/>
        </p:nvSpPr>
        <p:spPr>
          <a:xfrm>
            <a:off x="1512127" y="2577567"/>
            <a:ext cx="9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Platform</a:t>
            </a:r>
            <a:endParaRPr lang="en-US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F8477F-EB53-477E-8E50-B952729774E1}"/>
              </a:ext>
            </a:extLst>
          </p:cNvPr>
          <p:cNvSpPr/>
          <p:nvPr/>
        </p:nvSpPr>
        <p:spPr>
          <a:xfrm>
            <a:off x="128788" y="5186385"/>
            <a:ext cx="835040" cy="7473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365C77-3E4C-4A61-8E3A-DBF01EFC0B1B}"/>
              </a:ext>
            </a:extLst>
          </p:cNvPr>
          <p:cNvSpPr/>
          <p:nvPr/>
        </p:nvSpPr>
        <p:spPr>
          <a:xfrm>
            <a:off x="241773" y="5310811"/>
            <a:ext cx="220720" cy="1898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536E9A7-9D52-4A7D-A562-A1CB9759E269}"/>
              </a:ext>
            </a:extLst>
          </p:cNvPr>
          <p:cNvSpPr/>
          <p:nvPr/>
        </p:nvSpPr>
        <p:spPr>
          <a:xfrm>
            <a:off x="589830" y="5311851"/>
            <a:ext cx="220720" cy="18985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2AE5B9-1B48-46A7-89F7-1E736E3E8696}"/>
              </a:ext>
            </a:extLst>
          </p:cNvPr>
          <p:cNvSpPr/>
          <p:nvPr/>
        </p:nvSpPr>
        <p:spPr>
          <a:xfrm>
            <a:off x="244400" y="5598694"/>
            <a:ext cx="220720" cy="1898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C0FFBB-18D7-4251-AE5D-5409C0780733}"/>
              </a:ext>
            </a:extLst>
          </p:cNvPr>
          <p:cNvSpPr/>
          <p:nvPr/>
        </p:nvSpPr>
        <p:spPr>
          <a:xfrm>
            <a:off x="589829" y="5598694"/>
            <a:ext cx="220720" cy="1898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5A2E58-4FE6-40F3-9673-D813F47DE4BA}"/>
              </a:ext>
            </a:extLst>
          </p:cNvPr>
          <p:cNvSpPr txBox="1"/>
          <p:nvPr/>
        </p:nvSpPr>
        <p:spPr>
          <a:xfrm>
            <a:off x="1296252" y="4904841"/>
            <a:ext cx="95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Variant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7D68D5-FEFA-470B-AD2A-ED175F16506E}"/>
              </a:ext>
            </a:extLst>
          </p:cNvPr>
          <p:cNvSpPr/>
          <p:nvPr/>
        </p:nvSpPr>
        <p:spPr>
          <a:xfrm>
            <a:off x="2643754" y="5182183"/>
            <a:ext cx="765660" cy="78687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4A5A11-0D00-48C4-9822-4AC9473B57A9}"/>
              </a:ext>
            </a:extLst>
          </p:cNvPr>
          <p:cNvSpPr/>
          <p:nvPr/>
        </p:nvSpPr>
        <p:spPr>
          <a:xfrm>
            <a:off x="1370776" y="5182183"/>
            <a:ext cx="765660" cy="78687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799EFD-14CB-403C-973F-22436DA9A984}"/>
              </a:ext>
            </a:extLst>
          </p:cNvPr>
          <p:cNvSpPr/>
          <p:nvPr/>
        </p:nvSpPr>
        <p:spPr>
          <a:xfrm>
            <a:off x="1474858" y="5358293"/>
            <a:ext cx="220720" cy="1898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0E5B31-9BA3-4F50-A6E2-0C1D0AAFC316}"/>
              </a:ext>
            </a:extLst>
          </p:cNvPr>
          <p:cNvSpPr/>
          <p:nvPr/>
        </p:nvSpPr>
        <p:spPr>
          <a:xfrm>
            <a:off x="1802816" y="5359333"/>
            <a:ext cx="220720" cy="1898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022F28-DDBF-4833-9DF1-424A2DFC2A2A}"/>
              </a:ext>
            </a:extLst>
          </p:cNvPr>
          <p:cNvSpPr/>
          <p:nvPr/>
        </p:nvSpPr>
        <p:spPr>
          <a:xfrm>
            <a:off x="1472229" y="5644096"/>
            <a:ext cx="220720" cy="189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41CE98-66BF-4FD6-9430-3CE8F8F53216}"/>
              </a:ext>
            </a:extLst>
          </p:cNvPr>
          <p:cNvSpPr/>
          <p:nvPr/>
        </p:nvSpPr>
        <p:spPr>
          <a:xfrm>
            <a:off x="1797559" y="5644096"/>
            <a:ext cx="220720" cy="18985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E9189E-DE1E-40D6-A0CF-9FEA8253AA77}"/>
              </a:ext>
            </a:extLst>
          </p:cNvPr>
          <p:cNvSpPr/>
          <p:nvPr/>
        </p:nvSpPr>
        <p:spPr>
          <a:xfrm>
            <a:off x="2744220" y="5328226"/>
            <a:ext cx="220720" cy="1898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00364F-46D0-4B27-A436-C9B040E850E2}"/>
              </a:ext>
            </a:extLst>
          </p:cNvPr>
          <p:cNvSpPr/>
          <p:nvPr/>
        </p:nvSpPr>
        <p:spPr>
          <a:xfrm>
            <a:off x="3089647" y="5328226"/>
            <a:ext cx="220720" cy="189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030DC9-AF83-4026-8679-A452B78D1E67}"/>
              </a:ext>
            </a:extLst>
          </p:cNvPr>
          <p:cNvSpPr/>
          <p:nvPr/>
        </p:nvSpPr>
        <p:spPr>
          <a:xfrm>
            <a:off x="2729842" y="5633586"/>
            <a:ext cx="220720" cy="1898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88FBA49-4BE4-4015-9188-BCBBA2BE9340}"/>
              </a:ext>
            </a:extLst>
          </p:cNvPr>
          <p:cNvSpPr/>
          <p:nvPr/>
        </p:nvSpPr>
        <p:spPr>
          <a:xfrm>
            <a:off x="3093662" y="5644096"/>
            <a:ext cx="220720" cy="18985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A05558-9405-40B1-9447-F6454E375FB6}"/>
              </a:ext>
            </a:extLst>
          </p:cNvPr>
          <p:cNvSpPr txBox="1"/>
          <p:nvPr/>
        </p:nvSpPr>
        <p:spPr>
          <a:xfrm>
            <a:off x="187842" y="4891420"/>
            <a:ext cx="95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Variant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2FC384-75D1-4B06-A8B0-2236157F0207}"/>
              </a:ext>
            </a:extLst>
          </p:cNvPr>
          <p:cNvSpPr txBox="1"/>
          <p:nvPr/>
        </p:nvSpPr>
        <p:spPr>
          <a:xfrm>
            <a:off x="2579129" y="4886062"/>
            <a:ext cx="95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Variant 3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1B62E1-D3C5-46C4-8F3C-0FE5D05291C0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663069" y="4210260"/>
            <a:ext cx="1295264" cy="6811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CC4F123-290E-4E3C-AC3F-EE4FB23DE30E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1771479" y="4210260"/>
            <a:ext cx="186854" cy="6945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E44A4B-4654-4A2B-A185-1A795078532A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958332" y="4210260"/>
            <a:ext cx="1096024" cy="675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2AF0CEF-6DBB-4B74-8432-D2B4EE473E25}"/>
              </a:ext>
            </a:extLst>
          </p:cNvPr>
          <p:cNvSpPr/>
          <p:nvPr/>
        </p:nvSpPr>
        <p:spPr>
          <a:xfrm>
            <a:off x="4527189" y="3694809"/>
            <a:ext cx="867526" cy="78139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EECA2C-FC6D-425D-BFF5-B46ABED1DA7D}"/>
              </a:ext>
            </a:extLst>
          </p:cNvPr>
          <p:cNvSpPr/>
          <p:nvPr/>
        </p:nvSpPr>
        <p:spPr>
          <a:xfrm>
            <a:off x="4597438" y="3789091"/>
            <a:ext cx="220720" cy="1898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DD3F6C-A398-481F-B283-852005DF9E06}"/>
              </a:ext>
            </a:extLst>
          </p:cNvPr>
          <p:cNvSpPr/>
          <p:nvPr/>
        </p:nvSpPr>
        <p:spPr>
          <a:xfrm>
            <a:off x="5013202" y="3799460"/>
            <a:ext cx="220720" cy="18985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9A8D757-F1C9-43AA-849A-E40C09747613}"/>
              </a:ext>
            </a:extLst>
          </p:cNvPr>
          <p:cNvSpPr/>
          <p:nvPr/>
        </p:nvSpPr>
        <p:spPr>
          <a:xfrm>
            <a:off x="4597438" y="4141175"/>
            <a:ext cx="220720" cy="1898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1C14843-11B9-490A-903F-4BC826944603}"/>
              </a:ext>
            </a:extLst>
          </p:cNvPr>
          <p:cNvSpPr/>
          <p:nvPr/>
        </p:nvSpPr>
        <p:spPr>
          <a:xfrm>
            <a:off x="5013202" y="4160219"/>
            <a:ext cx="220720" cy="1898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0A278C-4ECE-414D-9AAA-BBA2AC55BBFF}"/>
              </a:ext>
            </a:extLst>
          </p:cNvPr>
          <p:cNvSpPr txBox="1"/>
          <p:nvPr/>
        </p:nvSpPr>
        <p:spPr>
          <a:xfrm>
            <a:off x="4484453" y="3299003"/>
            <a:ext cx="95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Variant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7921AD-116C-40FE-8295-7C42DE674C0C}"/>
              </a:ext>
            </a:extLst>
          </p:cNvPr>
          <p:cNvSpPr txBox="1"/>
          <p:nvPr/>
        </p:nvSpPr>
        <p:spPr>
          <a:xfrm>
            <a:off x="5953213" y="2876425"/>
            <a:ext cx="95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Variant 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0812E94-4E03-4E53-A15F-E76EAB7C0775}"/>
              </a:ext>
            </a:extLst>
          </p:cNvPr>
          <p:cNvSpPr/>
          <p:nvPr/>
        </p:nvSpPr>
        <p:spPr>
          <a:xfrm>
            <a:off x="6016809" y="3223186"/>
            <a:ext cx="843358" cy="8108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A20C700-B03A-45E9-8783-D9947E477D43}"/>
              </a:ext>
            </a:extLst>
          </p:cNvPr>
          <p:cNvSpPr/>
          <p:nvPr/>
        </p:nvSpPr>
        <p:spPr>
          <a:xfrm>
            <a:off x="6120891" y="3380252"/>
            <a:ext cx="220720" cy="1898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0BF089D-AB8C-421D-948F-A4F25361DFB4}"/>
              </a:ext>
            </a:extLst>
          </p:cNvPr>
          <p:cNvSpPr/>
          <p:nvPr/>
        </p:nvSpPr>
        <p:spPr>
          <a:xfrm>
            <a:off x="6507696" y="3734917"/>
            <a:ext cx="220720" cy="18985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767296-9A0F-401B-9F46-CBEBE5185D77}"/>
              </a:ext>
            </a:extLst>
          </p:cNvPr>
          <p:cNvSpPr/>
          <p:nvPr/>
        </p:nvSpPr>
        <p:spPr>
          <a:xfrm>
            <a:off x="6498870" y="3378818"/>
            <a:ext cx="220720" cy="1898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BEF2BA-4CB7-4237-9FB1-FC122E669FAA}"/>
              </a:ext>
            </a:extLst>
          </p:cNvPr>
          <p:cNvSpPr/>
          <p:nvPr/>
        </p:nvSpPr>
        <p:spPr>
          <a:xfrm>
            <a:off x="6120891" y="3749300"/>
            <a:ext cx="220720" cy="1898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CE9D2828-C0BD-4423-A91B-40102FD88E31}"/>
              </a:ext>
            </a:extLst>
          </p:cNvPr>
          <p:cNvSpPr/>
          <p:nvPr/>
        </p:nvSpPr>
        <p:spPr>
          <a:xfrm rot="16200000">
            <a:off x="5364568" y="2688453"/>
            <a:ext cx="984255" cy="1302001"/>
          </a:xfrm>
          <a:prstGeom prst="arc">
            <a:avLst>
              <a:gd name="adj1" fmla="val 16200000"/>
              <a:gd name="adj2" fmla="val 1436216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D0DFF6A6-4534-485A-AA2A-A4924CBB6F72}"/>
              </a:ext>
            </a:extLst>
          </p:cNvPr>
          <p:cNvSpPr/>
          <p:nvPr/>
        </p:nvSpPr>
        <p:spPr>
          <a:xfrm rot="5014680">
            <a:off x="5290124" y="3675447"/>
            <a:ext cx="984255" cy="1302001"/>
          </a:xfrm>
          <a:prstGeom prst="arc">
            <a:avLst>
              <a:gd name="adj1" fmla="val 16200000"/>
              <a:gd name="adj2" fmla="val 286872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ECF4C4-BE5C-4487-9B81-769A81C2D126}"/>
              </a:ext>
            </a:extLst>
          </p:cNvPr>
          <p:cNvSpPr/>
          <p:nvPr/>
        </p:nvSpPr>
        <p:spPr>
          <a:xfrm>
            <a:off x="4297388" y="3694809"/>
            <a:ext cx="1255432" cy="77980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BDF4B32-BF41-4DED-BB44-B1E1560613BF}"/>
              </a:ext>
            </a:extLst>
          </p:cNvPr>
          <p:cNvSpPr/>
          <p:nvPr/>
        </p:nvSpPr>
        <p:spPr>
          <a:xfrm>
            <a:off x="4367637" y="3789091"/>
            <a:ext cx="220720" cy="1898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B729D2B-2F6B-491E-B3F4-810A741A9EB8}"/>
              </a:ext>
            </a:extLst>
          </p:cNvPr>
          <p:cNvSpPr/>
          <p:nvPr/>
        </p:nvSpPr>
        <p:spPr>
          <a:xfrm>
            <a:off x="4783401" y="3799460"/>
            <a:ext cx="220720" cy="18985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BD6EEA4-C5A1-40E1-9ED7-6471964B9E1F}"/>
              </a:ext>
            </a:extLst>
          </p:cNvPr>
          <p:cNvSpPr/>
          <p:nvPr/>
        </p:nvSpPr>
        <p:spPr>
          <a:xfrm>
            <a:off x="4367637" y="4141175"/>
            <a:ext cx="220720" cy="1898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774837C-A96B-4C5F-AA27-0E542238B24B}"/>
              </a:ext>
            </a:extLst>
          </p:cNvPr>
          <p:cNvSpPr/>
          <p:nvPr/>
        </p:nvSpPr>
        <p:spPr>
          <a:xfrm>
            <a:off x="4783401" y="4160219"/>
            <a:ext cx="220720" cy="1898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14B4524-7854-4E72-A0B0-FB5D1196CED1}"/>
              </a:ext>
            </a:extLst>
          </p:cNvPr>
          <p:cNvSpPr/>
          <p:nvPr/>
        </p:nvSpPr>
        <p:spPr>
          <a:xfrm>
            <a:off x="5198256" y="4160219"/>
            <a:ext cx="220720" cy="18985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F4228E8-04FB-4BA4-8C27-6FDAFBC4BDC6}"/>
              </a:ext>
            </a:extLst>
          </p:cNvPr>
          <p:cNvSpPr/>
          <p:nvPr/>
        </p:nvSpPr>
        <p:spPr>
          <a:xfrm>
            <a:off x="5198256" y="3797175"/>
            <a:ext cx="220720" cy="1898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5D8C608-8559-40A4-B2D6-63DBA0AFB0CB}"/>
              </a:ext>
            </a:extLst>
          </p:cNvPr>
          <p:cNvSpPr txBox="1"/>
          <p:nvPr/>
        </p:nvSpPr>
        <p:spPr>
          <a:xfrm>
            <a:off x="5996713" y="2900868"/>
            <a:ext cx="95045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Variant 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BA725E0-325E-4956-A824-A6DF174AC057}"/>
              </a:ext>
            </a:extLst>
          </p:cNvPr>
          <p:cNvSpPr/>
          <p:nvPr/>
        </p:nvSpPr>
        <p:spPr>
          <a:xfrm>
            <a:off x="6016809" y="3223018"/>
            <a:ext cx="843358" cy="81089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81234AA-4B8A-4EE7-A434-F01C525356AE}"/>
              </a:ext>
            </a:extLst>
          </p:cNvPr>
          <p:cNvSpPr/>
          <p:nvPr/>
        </p:nvSpPr>
        <p:spPr>
          <a:xfrm>
            <a:off x="6507696" y="3734749"/>
            <a:ext cx="220720" cy="18985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DE7934F-3ACE-49F0-9E75-B05A11D1DE78}"/>
              </a:ext>
            </a:extLst>
          </p:cNvPr>
          <p:cNvSpPr/>
          <p:nvPr/>
        </p:nvSpPr>
        <p:spPr>
          <a:xfrm>
            <a:off x="6132962" y="3388735"/>
            <a:ext cx="220720" cy="189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E3EF870-C78F-430E-B250-1ADB3B20C705}"/>
              </a:ext>
            </a:extLst>
          </p:cNvPr>
          <p:cNvSpPr/>
          <p:nvPr/>
        </p:nvSpPr>
        <p:spPr>
          <a:xfrm>
            <a:off x="6136977" y="3734749"/>
            <a:ext cx="220720" cy="18985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8FEB00A-9485-4234-9A26-571447F536AA}"/>
              </a:ext>
            </a:extLst>
          </p:cNvPr>
          <p:cNvSpPr/>
          <p:nvPr/>
        </p:nvSpPr>
        <p:spPr>
          <a:xfrm>
            <a:off x="6507696" y="3388735"/>
            <a:ext cx="220720" cy="1898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ABAC379-8AE3-48BB-8301-3E47752B5A1F}"/>
              </a:ext>
            </a:extLst>
          </p:cNvPr>
          <p:cNvSpPr/>
          <p:nvPr/>
        </p:nvSpPr>
        <p:spPr>
          <a:xfrm>
            <a:off x="4231542" y="3576007"/>
            <a:ext cx="1344762" cy="10676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0B75A0F-219E-4D18-BF36-760A6766F0CF}"/>
              </a:ext>
            </a:extLst>
          </p:cNvPr>
          <p:cNvSpPr/>
          <p:nvPr/>
        </p:nvSpPr>
        <p:spPr>
          <a:xfrm>
            <a:off x="5198256" y="3724856"/>
            <a:ext cx="220720" cy="1898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CB8F6AA-C9C9-4805-8354-9F2340CDE2EC}"/>
              </a:ext>
            </a:extLst>
          </p:cNvPr>
          <p:cNvSpPr/>
          <p:nvPr/>
        </p:nvSpPr>
        <p:spPr>
          <a:xfrm>
            <a:off x="5198256" y="4056907"/>
            <a:ext cx="220720" cy="18985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233678A-E4F2-4216-B7FA-16D4E5B0B8F2}"/>
              </a:ext>
            </a:extLst>
          </p:cNvPr>
          <p:cNvSpPr/>
          <p:nvPr/>
        </p:nvSpPr>
        <p:spPr>
          <a:xfrm>
            <a:off x="4404984" y="3740350"/>
            <a:ext cx="220720" cy="1898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BE2A6EB-1993-48B3-A9A8-58A3C0196A7C}"/>
              </a:ext>
            </a:extLst>
          </p:cNvPr>
          <p:cNvSpPr/>
          <p:nvPr/>
        </p:nvSpPr>
        <p:spPr>
          <a:xfrm>
            <a:off x="4404984" y="4062290"/>
            <a:ext cx="220720" cy="1898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57FE6EC-EDA7-4500-9961-623A80AA7C9E}"/>
              </a:ext>
            </a:extLst>
          </p:cNvPr>
          <p:cNvSpPr/>
          <p:nvPr/>
        </p:nvSpPr>
        <p:spPr>
          <a:xfrm>
            <a:off x="4812801" y="3724856"/>
            <a:ext cx="220720" cy="18985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8746091-D8BB-48AC-9F3D-05D94C4328F8}"/>
              </a:ext>
            </a:extLst>
          </p:cNvPr>
          <p:cNvSpPr/>
          <p:nvPr/>
        </p:nvSpPr>
        <p:spPr>
          <a:xfrm>
            <a:off x="4812801" y="4045423"/>
            <a:ext cx="220720" cy="1898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186D7D9-D949-4298-BA67-B34A6445DE94}"/>
              </a:ext>
            </a:extLst>
          </p:cNvPr>
          <p:cNvSpPr/>
          <p:nvPr/>
        </p:nvSpPr>
        <p:spPr>
          <a:xfrm>
            <a:off x="4428019" y="4374182"/>
            <a:ext cx="220720" cy="189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73A439B-535C-4B3A-8D71-0E8D6097D4D4}"/>
              </a:ext>
            </a:extLst>
          </p:cNvPr>
          <p:cNvSpPr/>
          <p:nvPr/>
        </p:nvSpPr>
        <p:spPr>
          <a:xfrm>
            <a:off x="4812801" y="4374182"/>
            <a:ext cx="220720" cy="1898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AA0EC9F-9D44-4C88-9AC0-E1FB0512AEAD}"/>
              </a:ext>
            </a:extLst>
          </p:cNvPr>
          <p:cNvSpPr/>
          <p:nvPr/>
        </p:nvSpPr>
        <p:spPr>
          <a:xfrm>
            <a:off x="5198256" y="4364969"/>
            <a:ext cx="220720" cy="18985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76B1E5E-0778-40BB-BEA4-7E910CCA749F}"/>
              </a:ext>
            </a:extLst>
          </p:cNvPr>
          <p:cNvSpPr/>
          <p:nvPr/>
        </p:nvSpPr>
        <p:spPr>
          <a:xfrm>
            <a:off x="7794433" y="3134171"/>
            <a:ext cx="835040" cy="7473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08398E5-0ABA-4B30-B7D6-7C0ED15496F1}"/>
              </a:ext>
            </a:extLst>
          </p:cNvPr>
          <p:cNvSpPr/>
          <p:nvPr/>
        </p:nvSpPr>
        <p:spPr>
          <a:xfrm>
            <a:off x="7907418" y="3258597"/>
            <a:ext cx="220720" cy="1898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0E9DF7E-3F6D-414D-A1DF-5DA6724B0A5D}"/>
              </a:ext>
            </a:extLst>
          </p:cNvPr>
          <p:cNvSpPr/>
          <p:nvPr/>
        </p:nvSpPr>
        <p:spPr>
          <a:xfrm>
            <a:off x="8255475" y="3259637"/>
            <a:ext cx="220720" cy="18985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003A33E-9055-4703-B445-7083C095AF10}"/>
              </a:ext>
            </a:extLst>
          </p:cNvPr>
          <p:cNvSpPr/>
          <p:nvPr/>
        </p:nvSpPr>
        <p:spPr>
          <a:xfrm>
            <a:off x="7910045" y="3546480"/>
            <a:ext cx="220720" cy="1898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90252DA-F300-4268-9A97-AF7361628725}"/>
              </a:ext>
            </a:extLst>
          </p:cNvPr>
          <p:cNvSpPr/>
          <p:nvPr/>
        </p:nvSpPr>
        <p:spPr>
          <a:xfrm>
            <a:off x="8255474" y="3546480"/>
            <a:ext cx="220720" cy="1898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095FEB9-2127-4559-A63E-979E0E942C63}"/>
              </a:ext>
            </a:extLst>
          </p:cNvPr>
          <p:cNvSpPr txBox="1"/>
          <p:nvPr/>
        </p:nvSpPr>
        <p:spPr>
          <a:xfrm>
            <a:off x="8890925" y="2752749"/>
            <a:ext cx="95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Variant 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E1282E1-26DC-4856-AFC1-2316AA2EB6A0}"/>
              </a:ext>
            </a:extLst>
          </p:cNvPr>
          <p:cNvSpPr/>
          <p:nvPr/>
        </p:nvSpPr>
        <p:spPr>
          <a:xfrm>
            <a:off x="10671138" y="3129969"/>
            <a:ext cx="765660" cy="78687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07DB2A3-8B5D-4318-A247-7B93159D46FB}"/>
              </a:ext>
            </a:extLst>
          </p:cNvPr>
          <p:cNvSpPr/>
          <p:nvPr/>
        </p:nvSpPr>
        <p:spPr>
          <a:xfrm>
            <a:off x="9036421" y="3129969"/>
            <a:ext cx="765660" cy="78687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EEE3485-4654-428A-8E0B-DD6156C82A5E}"/>
              </a:ext>
            </a:extLst>
          </p:cNvPr>
          <p:cNvSpPr/>
          <p:nvPr/>
        </p:nvSpPr>
        <p:spPr>
          <a:xfrm>
            <a:off x="9140503" y="3306079"/>
            <a:ext cx="220720" cy="1898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446256B-F7B1-4DF0-8D0E-F00C599043F1}"/>
              </a:ext>
            </a:extLst>
          </p:cNvPr>
          <p:cNvSpPr/>
          <p:nvPr/>
        </p:nvSpPr>
        <p:spPr>
          <a:xfrm>
            <a:off x="9468461" y="3307119"/>
            <a:ext cx="220720" cy="1898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3115BD9-4B0F-4322-B0B8-B883F32D170A}"/>
              </a:ext>
            </a:extLst>
          </p:cNvPr>
          <p:cNvSpPr/>
          <p:nvPr/>
        </p:nvSpPr>
        <p:spPr>
          <a:xfrm>
            <a:off x="9137874" y="3591882"/>
            <a:ext cx="220720" cy="189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74E07AD-D09B-4106-B31E-4A33394C06B0}"/>
              </a:ext>
            </a:extLst>
          </p:cNvPr>
          <p:cNvSpPr/>
          <p:nvPr/>
        </p:nvSpPr>
        <p:spPr>
          <a:xfrm>
            <a:off x="9463204" y="3591882"/>
            <a:ext cx="220720" cy="18985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4205509-4875-4A9C-80B2-B7AB09446CCA}"/>
              </a:ext>
            </a:extLst>
          </p:cNvPr>
          <p:cNvSpPr/>
          <p:nvPr/>
        </p:nvSpPr>
        <p:spPr>
          <a:xfrm>
            <a:off x="10771604" y="3276012"/>
            <a:ext cx="220720" cy="1898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2FD3FE1-837A-4EE9-AD9E-4684B3DCFC0F}"/>
              </a:ext>
            </a:extLst>
          </p:cNvPr>
          <p:cNvSpPr/>
          <p:nvPr/>
        </p:nvSpPr>
        <p:spPr>
          <a:xfrm>
            <a:off x="11117031" y="3276012"/>
            <a:ext cx="220720" cy="189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128B021-3379-4132-ABAE-4719A49EFED0}"/>
              </a:ext>
            </a:extLst>
          </p:cNvPr>
          <p:cNvSpPr/>
          <p:nvPr/>
        </p:nvSpPr>
        <p:spPr>
          <a:xfrm>
            <a:off x="10757226" y="3581372"/>
            <a:ext cx="220720" cy="1898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A6E790C-C08B-4CAB-A997-41F31E8CF20F}"/>
              </a:ext>
            </a:extLst>
          </p:cNvPr>
          <p:cNvSpPr/>
          <p:nvPr/>
        </p:nvSpPr>
        <p:spPr>
          <a:xfrm>
            <a:off x="11121046" y="3591882"/>
            <a:ext cx="220720" cy="18985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864FDB-D14E-4DEE-A65A-F41CF89689D4}"/>
              </a:ext>
            </a:extLst>
          </p:cNvPr>
          <p:cNvSpPr txBox="1"/>
          <p:nvPr/>
        </p:nvSpPr>
        <p:spPr>
          <a:xfrm>
            <a:off x="7773113" y="2765949"/>
            <a:ext cx="95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Variant 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803B18E-5ED4-461E-979E-E3EF0DE86782}"/>
              </a:ext>
            </a:extLst>
          </p:cNvPr>
          <p:cNvSpPr txBox="1"/>
          <p:nvPr/>
        </p:nvSpPr>
        <p:spPr>
          <a:xfrm>
            <a:off x="10557024" y="2753451"/>
            <a:ext cx="950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Variant 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40F6A60-967F-4B40-ABD6-B4F15D47FC7A}"/>
              </a:ext>
            </a:extLst>
          </p:cNvPr>
          <p:cNvSpPr txBox="1"/>
          <p:nvPr/>
        </p:nvSpPr>
        <p:spPr>
          <a:xfrm>
            <a:off x="9866721" y="3326658"/>
            <a:ext cx="7857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…………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D4F6CF1-E207-4D42-8BCA-0B6363639D4F}"/>
              </a:ext>
            </a:extLst>
          </p:cNvPr>
          <p:cNvCxnSpPr>
            <a:cxnSpLocks/>
          </p:cNvCxnSpPr>
          <p:nvPr/>
        </p:nvCxnSpPr>
        <p:spPr>
          <a:xfrm>
            <a:off x="8365834" y="4011746"/>
            <a:ext cx="1053417" cy="5927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3CF914A-5D13-4F27-AAAC-B92E724FB5BE}"/>
              </a:ext>
            </a:extLst>
          </p:cNvPr>
          <p:cNvCxnSpPr>
            <a:cxnSpLocks/>
          </p:cNvCxnSpPr>
          <p:nvPr/>
        </p:nvCxnSpPr>
        <p:spPr>
          <a:xfrm>
            <a:off x="9427385" y="4011746"/>
            <a:ext cx="146179" cy="5522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47D5936-8C12-4A57-AC25-691566FA7DCA}"/>
              </a:ext>
            </a:extLst>
          </p:cNvPr>
          <p:cNvCxnSpPr>
            <a:cxnSpLocks/>
          </p:cNvCxnSpPr>
          <p:nvPr/>
        </p:nvCxnSpPr>
        <p:spPr>
          <a:xfrm flipH="1">
            <a:off x="10335642" y="4011746"/>
            <a:ext cx="656683" cy="6114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FEC9071-9D27-41FD-B8A1-93487E1FE89F}"/>
              </a:ext>
            </a:extLst>
          </p:cNvPr>
          <p:cNvCxnSpPr>
            <a:cxnSpLocks/>
          </p:cNvCxnSpPr>
          <p:nvPr/>
        </p:nvCxnSpPr>
        <p:spPr>
          <a:xfrm flipH="1">
            <a:off x="9872436" y="3987031"/>
            <a:ext cx="261396" cy="5770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3F2330-23F6-4002-87C4-ABBA3D411F6E}"/>
              </a:ext>
            </a:extLst>
          </p:cNvPr>
          <p:cNvSpPr txBox="1"/>
          <p:nvPr/>
        </p:nvSpPr>
        <p:spPr>
          <a:xfrm>
            <a:off x="8899495" y="6135570"/>
            <a:ext cx="2607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Sounds familiar? ;)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D9C4645-AADA-49FA-870C-6CF36B55F8E1}"/>
              </a:ext>
            </a:extLst>
          </p:cNvPr>
          <p:cNvSpPr/>
          <p:nvPr/>
        </p:nvSpPr>
        <p:spPr>
          <a:xfrm>
            <a:off x="9022685" y="4966102"/>
            <a:ext cx="1613038" cy="111707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F08D208-F270-4319-814D-E4F08571CD0A}"/>
              </a:ext>
            </a:extLst>
          </p:cNvPr>
          <p:cNvSpPr/>
          <p:nvPr/>
        </p:nvSpPr>
        <p:spPr>
          <a:xfrm>
            <a:off x="9146180" y="5090529"/>
            <a:ext cx="220720" cy="18985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75AFE1F-CC5B-4718-95BE-457B1DC6BEBD}"/>
              </a:ext>
            </a:extLst>
          </p:cNvPr>
          <p:cNvSpPr/>
          <p:nvPr/>
        </p:nvSpPr>
        <p:spPr>
          <a:xfrm>
            <a:off x="9504286" y="5091569"/>
            <a:ext cx="220720" cy="18985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8A31253-E121-47F3-85A5-7CF76C9A8AF4}"/>
              </a:ext>
            </a:extLst>
          </p:cNvPr>
          <p:cNvSpPr/>
          <p:nvPr/>
        </p:nvSpPr>
        <p:spPr>
          <a:xfrm>
            <a:off x="9872436" y="5092609"/>
            <a:ext cx="220720" cy="18985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B7DBC69-E7D9-41FE-A3F5-22786F5C9EBA}"/>
              </a:ext>
            </a:extLst>
          </p:cNvPr>
          <p:cNvSpPr/>
          <p:nvPr/>
        </p:nvSpPr>
        <p:spPr>
          <a:xfrm>
            <a:off x="10230539" y="5093649"/>
            <a:ext cx="220720" cy="1898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E7F95C1-85A9-4805-B877-D144E3F8C39D}"/>
              </a:ext>
            </a:extLst>
          </p:cNvPr>
          <p:cNvSpPr/>
          <p:nvPr/>
        </p:nvSpPr>
        <p:spPr>
          <a:xfrm>
            <a:off x="9148807" y="5418609"/>
            <a:ext cx="220720" cy="1898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2D1B0AE-1095-41DB-8F97-F75D7C3BB169}"/>
              </a:ext>
            </a:extLst>
          </p:cNvPr>
          <p:cNvSpPr/>
          <p:nvPr/>
        </p:nvSpPr>
        <p:spPr>
          <a:xfrm>
            <a:off x="9504285" y="5418609"/>
            <a:ext cx="220720" cy="18985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DB6572E-32C3-4E98-B914-D0C59637CD0B}"/>
              </a:ext>
            </a:extLst>
          </p:cNvPr>
          <p:cNvSpPr/>
          <p:nvPr/>
        </p:nvSpPr>
        <p:spPr>
          <a:xfrm>
            <a:off x="9869807" y="5418609"/>
            <a:ext cx="220720" cy="1898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97D2E12A-E2D2-427E-AD9B-6D21BAB5E7B8}"/>
              </a:ext>
            </a:extLst>
          </p:cNvPr>
          <p:cNvSpPr/>
          <p:nvPr/>
        </p:nvSpPr>
        <p:spPr>
          <a:xfrm>
            <a:off x="10225282" y="5418609"/>
            <a:ext cx="220720" cy="18985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C149C33-BB71-4282-A5CD-2273F2601A59}"/>
              </a:ext>
            </a:extLst>
          </p:cNvPr>
          <p:cNvSpPr/>
          <p:nvPr/>
        </p:nvSpPr>
        <p:spPr>
          <a:xfrm>
            <a:off x="9146180" y="5745584"/>
            <a:ext cx="220720" cy="18985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58C31FE-2891-4B35-A95E-E82346D22620}"/>
              </a:ext>
            </a:extLst>
          </p:cNvPr>
          <p:cNvSpPr/>
          <p:nvPr/>
        </p:nvSpPr>
        <p:spPr>
          <a:xfrm>
            <a:off x="9520051" y="5754118"/>
            <a:ext cx="220720" cy="18985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91F3D2B-87B2-4DEA-BCE1-12EF8F69B8C4}"/>
              </a:ext>
            </a:extLst>
          </p:cNvPr>
          <p:cNvSpPr/>
          <p:nvPr/>
        </p:nvSpPr>
        <p:spPr>
          <a:xfrm>
            <a:off x="9863774" y="5764628"/>
            <a:ext cx="220720" cy="18985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3E08B51-ABD3-4B99-9D2B-A4ADB7C43F68}"/>
              </a:ext>
            </a:extLst>
          </p:cNvPr>
          <p:cNvSpPr/>
          <p:nvPr/>
        </p:nvSpPr>
        <p:spPr>
          <a:xfrm>
            <a:off x="10225282" y="5754118"/>
            <a:ext cx="220720" cy="1898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3D09F24-E794-4F4F-B92A-D4D7FDA14B16}"/>
              </a:ext>
            </a:extLst>
          </p:cNvPr>
          <p:cNvSpPr txBox="1"/>
          <p:nvPr/>
        </p:nvSpPr>
        <p:spPr>
          <a:xfrm>
            <a:off x="9440619" y="4598450"/>
            <a:ext cx="926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Platform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ADF4EA-3781-46D4-B266-54DE7C721CA2}"/>
              </a:ext>
            </a:extLst>
          </p:cNvPr>
          <p:cNvSpPr/>
          <p:nvPr/>
        </p:nvSpPr>
        <p:spPr>
          <a:xfrm>
            <a:off x="684524" y="542612"/>
            <a:ext cx="10432508" cy="5540562"/>
          </a:xfrm>
          <a:prstGeom prst="rect">
            <a:avLst/>
          </a:prstGeom>
          <a:solidFill>
            <a:schemeClr val="bg2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</a:rPr>
              <a:t>SPL adoption in reality: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Organizations capitalize on existing variants to create new variants.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Domain engineering and application engineering go hand in hand.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Product lines also evolve through their variants.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4CF64-A867-4183-966A-6841852D6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8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94093-A344-4F1B-86B6-55FA3CD2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03DAF3-FFD9-47AE-8005-8709A86C2C75}"/>
              </a:ext>
            </a:extLst>
          </p:cNvPr>
          <p:cNvSpPr/>
          <p:nvPr/>
        </p:nvSpPr>
        <p:spPr>
          <a:xfrm>
            <a:off x="1105319" y="1730986"/>
            <a:ext cx="783771" cy="891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BCCD79-77B9-470F-8A08-F63617877584}"/>
              </a:ext>
            </a:extLst>
          </p:cNvPr>
          <p:cNvSpPr/>
          <p:nvPr/>
        </p:nvSpPr>
        <p:spPr>
          <a:xfrm>
            <a:off x="1234273" y="1841623"/>
            <a:ext cx="783771" cy="891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59C585-C678-4E11-ACDA-1037669662E4}"/>
              </a:ext>
            </a:extLst>
          </p:cNvPr>
          <p:cNvSpPr/>
          <p:nvPr/>
        </p:nvSpPr>
        <p:spPr>
          <a:xfrm>
            <a:off x="1363227" y="1917823"/>
            <a:ext cx="783771" cy="891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56BE2-1CC7-486B-81F5-50711D4C6DFD}"/>
              </a:ext>
            </a:extLst>
          </p:cNvPr>
          <p:cNvSpPr/>
          <p:nvPr/>
        </p:nvSpPr>
        <p:spPr>
          <a:xfrm>
            <a:off x="1492181" y="2026392"/>
            <a:ext cx="783771" cy="891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1F0FD5-6926-4A07-94C1-71A53BFA5975}"/>
              </a:ext>
            </a:extLst>
          </p:cNvPr>
          <p:cNvSpPr/>
          <p:nvPr/>
        </p:nvSpPr>
        <p:spPr>
          <a:xfrm>
            <a:off x="1621135" y="2155894"/>
            <a:ext cx="783771" cy="891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4" name="Picture 6" descr="Software engineer vector illustration concept by hoangpts on Envato Elements">
            <a:extLst>
              <a:ext uri="{FF2B5EF4-FFF2-40B4-BE49-F238E27FC236}">
                <a16:creationId xmlns:a16="http://schemas.microsoft.com/office/drawing/2014/main" id="{E23B9B97-C04C-42C1-ADCC-9D8C8EA4C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042" y="1730986"/>
            <a:ext cx="2850522" cy="149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B5FCF0-CF9F-4DFE-80B6-74896235C978}"/>
              </a:ext>
            </a:extLst>
          </p:cNvPr>
          <p:cNvCxnSpPr>
            <a:cxnSpLocks/>
          </p:cNvCxnSpPr>
          <p:nvPr/>
        </p:nvCxnSpPr>
        <p:spPr>
          <a:xfrm>
            <a:off x="2763297" y="2302193"/>
            <a:ext cx="6233558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6D6723E5-2DDC-4789-9D72-1BED0FB5A5BB}"/>
              </a:ext>
            </a:extLst>
          </p:cNvPr>
          <p:cNvSpPr/>
          <p:nvPr/>
        </p:nvSpPr>
        <p:spPr>
          <a:xfrm>
            <a:off x="5394638" y="2086083"/>
            <a:ext cx="1000788" cy="455513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401768-A1BE-4948-866D-94D213CA3D02}"/>
              </a:ext>
            </a:extLst>
          </p:cNvPr>
          <p:cNvSpPr txBox="1"/>
          <p:nvPr/>
        </p:nvSpPr>
        <p:spPr>
          <a:xfrm>
            <a:off x="2678583" y="1552855"/>
            <a:ext cx="60625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RO1: Do contemporary practices reflect those prescribed in the process models?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382755-7D00-4641-9476-CE482FB9BE2E}"/>
              </a:ext>
            </a:extLst>
          </p:cNvPr>
          <p:cNvSpPr txBox="1"/>
          <p:nvPr/>
        </p:nvSpPr>
        <p:spPr>
          <a:xfrm>
            <a:off x="2934350" y="2632840"/>
            <a:ext cx="60625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RO2: Do process models need to be updated? What would an updated process model look like?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B9A7FA-117B-4081-8CA6-8E13743A0418}"/>
              </a:ext>
            </a:extLst>
          </p:cNvPr>
          <p:cNvSpPr txBox="1"/>
          <p:nvPr/>
        </p:nvSpPr>
        <p:spPr>
          <a:xfrm>
            <a:off x="7225892" y="3971438"/>
            <a:ext cx="47905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RO3: Does the updated process model align with contemporary practices?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D95521B6-0FCA-44FB-ACB2-68B3C98FADFE}"/>
              </a:ext>
            </a:extLst>
          </p:cNvPr>
          <p:cNvSpPr/>
          <p:nvPr/>
        </p:nvSpPr>
        <p:spPr>
          <a:xfrm>
            <a:off x="10086416" y="3475224"/>
            <a:ext cx="417773" cy="513391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A545B8-F5E8-431A-B521-3F2F5F7649D4}"/>
              </a:ext>
            </a:extLst>
          </p:cNvPr>
          <p:cNvSpPr txBox="1"/>
          <p:nvPr/>
        </p:nvSpPr>
        <p:spPr>
          <a:xfrm>
            <a:off x="985645" y="5051689"/>
            <a:ext cx="10819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Motivation: </a:t>
            </a:r>
            <a:r>
              <a:rPr lang="en-US" sz="2400" dirty="0"/>
              <a:t>A more “realistic” process model would facilitate organizations in planning SPL adoption in different ways.</a:t>
            </a:r>
          </a:p>
          <a:p>
            <a:r>
              <a:rPr lang="en-US" sz="2400" b="1" dirty="0"/>
              <a:t>Bonus: </a:t>
            </a:r>
            <a:r>
              <a:rPr lang="en-US" sz="2400" dirty="0"/>
              <a:t>Can be used for teaching SPLE to students!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8FEC28-8989-4058-B531-105350332F92}"/>
              </a:ext>
            </a:extLst>
          </p:cNvPr>
          <p:cNvSpPr txBox="1"/>
          <p:nvPr/>
        </p:nvSpPr>
        <p:spPr>
          <a:xfrm>
            <a:off x="1238912" y="3071577"/>
            <a:ext cx="1290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Research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6AAF64-4108-4AC9-8A47-23B8192F3044}"/>
              </a:ext>
            </a:extLst>
          </p:cNvPr>
          <p:cNvSpPr txBox="1"/>
          <p:nvPr/>
        </p:nvSpPr>
        <p:spPr>
          <a:xfrm>
            <a:off x="9722724" y="3084095"/>
            <a:ext cx="1290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Industry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0F517-164C-4DF6-BE7F-A1C586C1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  <p:bldP spid="14" grpId="0" animBg="1"/>
      <p:bldP spid="15" grpId="0" animBg="1"/>
      <p:bldP spid="20" grpId="0" animBg="1"/>
      <p:bldP spid="26" grpId="0"/>
      <p:bldP spid="27" grpId="0"/>
      <p:bldP spid="29" grpId="0"/>
      <p:bldP spid="24" grpId="0" animBg="1"/>
      <p:bldP spid="33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5D4C-D799-432A-975F-C41BB113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7044" cy="1325563"/>
          </a:xfrm>
        </p:spPr>
        <p:txBody>
          <a:bodyPr>
            <a:normAutofit/>
          </a:bodyPr>
          <a:lstStyle/>
          <a:p>
            <a:r>
              <a:rPr lang="en-US" dirty="0"/>
              <a:t>Step 1: </a:t>
            </a:r>
            <a:r>
              <a:rPr lang="en-US" sz="4400" i="0" u="none" strike="noStrike" baseline="0" dirty="0"/>
              <a:t>Elicit Empirical </a:t>
            </a:r>
            <a:r>
              <a:rPr lang="en-US" dirty="0"/>
              <a:t>D</a:t>
            </a:r>
            <a:r>
              <a:rPr lang="en-US" sz="4400" i="0" u="none" strike="noStrike" baseline="0" dirty="0"/>
              <a:t>ata about </a:t>
            </a:r>
            <a:r>
              <a:rPr lang="en-US" dirty="0"/>
              <a:t>C</a:t>
            </a:r>
            <a:r>
              <a:rPr lang="en-US" sz="4400" i="0" u="none" strike="noStrike" baseline="0" dirty="0"/>
              <a:t>ontemporary PLE Processes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7D6A9D-FA1D-4AE4-BED9-1CA9CBEB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D56F-88A4-40B2-B5B9-5323A5EC5745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9800489-1F64-450C-A35E-D0DC799E1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06446" flipH="1">
            <a:off x="1038616" y="2693457"/>
            <a:ext cx="1284505" cy="128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967D915A-DA11-4F9A-8A83-4E7369078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41913" y="2561509"/>
            <a:ext cx="1530263" cy="1530263"/>
          </a:xfrm>
          <a:prstGeom prst="rect">
            <a:avLst/>
          </a:prstGeom>
        </p:spPr>
      </p:pic>
      <p:pic>
        <p:nvPicPr>
          <p:cNvPr id="10" name="Graphic 9" descr="Filter outline">
            <a:extLst>
              <a:ext uri="{FF2B5EF4-FFF2-40B4-BE49-F238E27FC236}">
                <a16:creationId xmlns:a16="http://schemas.microsoft.com/office/drawing/2014/main" id="{E1F476ED-8121-473D-9E43-D62E7554C0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3428" y="2727606"/>
            <a:ext cx="1364166" cy="136416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F11C20-ADCE-4F23-858A-76011FD6C00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377747" y="3326641"/>
            <a:ext cx="1364166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BE610F-F6F5-4C82-9D62-BF2950A5068E}"/>
              </a:ext>
            </a:extLst>
          </p:cNvPr>
          <p:cNvCxnSpPr>
            <a:cxnSpLocks/>
          </p:cNvCxnSpPr>
          <p:nvPr/>
        </p:nvCxnSpPr>
        <p:spPr>
          <a:xfrm>
            <a:off x="5173139" y="3326639"/>
            <a:ext cx="2597678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DE4AB7C-1BB9-4489-BFD2-02E760C0BEC2}"/>
              </a:ext>
            </a:extLst>
          </p:cNvPr>
          <p:cNvSpPr txBox="1"/>
          <p:nvPr/>
        </p:nvSpPr>
        <p:spPr>
          <a:xfrm>
            <a:off x="983990" y="4082918"/>
            <a:ext cx="1882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Experience reports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69DE4-246F-4DBB-9DB1-97254F73ED32}"/>
              </a:ext>
            </a:extLst>
          </p:cNvPr>
          <p:cNvSpPr txBox="1"/>
          <p:nvPr/>
        </p:nvSpPr>
        <p:spPr>
          <a:xfrm>
            <a:off x="2180912" y="3434216"/>
            <a:ext cx="1821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2000" dirty="0"/>
              <a:t>12 venues*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2000" dirty="0"/>
              <a:t>Last five years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91B442-098C-4E68-B036-71384257839C}"/>
              </a:ext>
            </a:extLst>
          </p:cNvPr>
          <p:cNvSpPr txBox="1"/>
          <p:nvPr/>
        </p:nvSpPr>
        <p:spPr>
          <a:xfrm>
            <a:off x="5120027" y="3421198"/>
            <a:ext cx="26507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2000" dirty="0"/>
              <a:t>Written in English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2000" dirty="0"/>
              <a:t>Peer-reviewed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2000" b="1" dirty="0"/>
              <a:t>Used</a:t>
            </a:r>
            <a:r>
              <a:rPr lang="en-US" sz="2000" dirty="0"/>
              <a:t> a process model</a:t>
            </a:r>
            <a:endParaRPr lang="en-US" sz="20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F900FF-FC95-4CA2-8454-11DEBBBF676B}"/>
              </a:ext>
            </a:extLst>
          </p:cNvPr>
          <p:cNvCxnSpPr>
            <a:cxnSpLocks/>
          </p:cNvCxnSpPr>
          <p:nvPr/>
        </p:nvCxnSpPr>
        <p:spPr>
          <a:xfrm>
            <a:off x="8417618" y="3326639"/>
            <a:ext cx="1364166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348771-9870-425A-9972-93C5191615A3}"/>
              </a:ext>
            </a:extLst>
          </p:cNvPr>
          <p:cNvSpPr txBox="1"/>
          <p:nvPr/>
        </p:nvSpPr>
        <p:spPr>
          <a:xfrm>
            <a:off x="838200" y="5659469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* SPLC, </a:t>
            </a:r>
            <a:r>
              <a:rPr lang="en-US" sz="2400" dirty="0" err="1"/>
              <a:t>VaMoS</a:t>
            </a:r>
            <a:r>
              <a:rPr lang="en-US" sz="2400" dirty="0"/>
              <a:t>, ICSE, ESEC/FSE, ASE, EMSE </a:t>
            </a:r>
            <a:r>
              <a:rPr lang="en-US" sz="2400" dirty="0" err="1"/>
              <a:t>etc</a:t>
            </a:r>
            <a:endParaRPr lang="en-US" sz="2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38A620-3AD4-4866-904F-99040995A9E1}"/>
              </a:ext>
            </a:extLst>
          </p:cNvPr>
          <p:cNvSpPr/>
          <p:nvPr/>
        </p:nvSpPr>
        <p:spPr>
          <a:xfrm>
            <a:off x="9908423" y="2706872"/>
            <a:ext cx="783771" cy="891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07EB09-ACF7-467E-A20A-8C0E66581AAC}"/>
              </a:ext>
            </a:extLst>
          </p:cNvPr>
          <p:cNvSpPr/>
          <p:nvPr/>
        </p:nvSpPr>
        <p:spPr>
          <a:xfrm>
            <a:off x="10037377" y="2817509"/>
            <a:ext cx="783771" cy="891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220579-12BC-4005-B3F9-ED2CE369FFFA}"/>
              </a:ext>
            </a:extLst>
          </p:cNvPr>
          <p:cNvSpPr/>
          <p:nvPr/>
        </p:nvSpPr>
        <p:spPr>
          <a:xfrm>
            <a:off x="10166331" y="2893709"/>
            <a:ext cx="783771" cy="891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9B5B33-ED24-4B99-9109-EC7D02ED1F56}"/>
              </a:ext>
            </a:extLst>
          </p:cNvPr>
          <p:cNvSpPr/>
          <p:nvPr/>
        </p:nvSpPr>
        <p:spPr>
          <a:xfrm>
            <a:off x="10295285" y="3002278"/>
            <a:ext cx="783771" cy="891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0AF80BF-6EEF-4E06-975B-4F3C72AFD228}"/>
              </a:ext>
            </a:extLst>
          </p:cNvPr>
          <p:cNvSpPr/>
          <p:nvPr/>
        </p:nvSpPr>
        <p:spPr>
          <a:xfrm>
            <a:off x="10424239" y="3131780"/>
            <a:ext cx="783771" cy="891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AE61B-565F-48B0-9A4D-9F523F5C9E0C}"/>
              </a:ext>
            </a:extLst>
          </p:cNvPr>
          <p:cNvSpPr txBox="1"/>
          <p:nvPr/>
        </p:nvSpPr>
        <p:spPr>
          <a:xfrm>
            <a:off x="9886941" y="4153125"/>
            <a:ext cx="1768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32 publications</a:t>
            </a:r>
          </a:p>
        </p:txBody>
      </p:sp>
    </p:spTree>
    <p:extLst>
      <p:ext uri="{BB962C8B-B14F-4D97-AF65-F5344CB8AC3E}">
        <p14:creationId xmlns:p14="http://schemas.microsoft.com/office/powerpoint/2010/main" val="107382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2" grpId="0"/>
      <p:bldP spid="26" grpId="0" animBg="1"/>
      <p:bldP spid="27" grpId="0" animBg="1"/>
      <p:bldP spid="28" grpId="0" animBg="1"/>
      <p:bldP spid="29" grpId="0" animBg="1"/>
      <p:bldP spid="30" grpId="0" animBg="1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6968</TotalTime>
  <Words>994</Words>
  <Application>Microsoft Office PowerPoint</Application>
  <PresentationFormat>Widescreen</PresentationFormat>
  <Paragraphs>196</Paragraphs>
  <Slides>18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Calibri Light</vt:lpstr>
      <vt:lpstr>Droid Serif</vt:lpstr>
      <vt:lpstr>LinBiolinumTB</vt:lpstr>
      <vt:lpstr>LinLibertineT</vt:lpstr>
      <vt:lpstr>LinLibertineTB</vt:lpstr>
      <vt:lpstr>LinLibertineTI</vt:lpstr>
      <vt:lpstr>Rockwell</vt:lpstr>
      <vt:lpstr>Office Theme</vt:lpstr>
      <vt:lpstr>Acrobat Document</vt:lpstr>
      <vt:lpstr>Promote-pl: A Round-Trip Engineering Process Model for Adopting and Evolving Product Lines</vt:lpstr>
      <vt:lpstr>Traditional Software Development</vt:lpstr>
      <vt:lpstr>Software Product-Line Engineering (SPLE) </vt:lpstr>
      <vt:lpstr>Process Models for SPL adoption</vt:lpstr>
      <vt:lpstr>A Typical SPL Process Model</vt:lpstr>
      <vt:lpstr>PowerPoint Presentation</vt:lpstr>
      <vt:lpstr>PowerPoint Presentation</vt:lpstr>
      <vt:lpstr>Objectives</vt:lpstr>
      <vt:lpstr>Step 1: Elicit Empirical Data about Contemporary PLE Processes</vt:lpstr>
      <vt:lpstr>Data Extraction</vt:lpstr>
      <vt:lpstr>Step 2: Synthesize a Common Process Model</vt:lpstr>
      <vt:lpstr>PowerPoint Presentation</vt:lpstr>
      <vt:lpstr>Simplified Process Model</vt:lpstr>
      <vt:lpstr>PowerPoint Presentation</vt:lpstr>
      <vt:lpstr>Conclusion</vt:lpstr>
      <vt:lpstr>Paper Reference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Wardah Mahmood</dc:creator>
  <cp:lastModifiedBy>Wardah Mahmood</cp:lastModifiedBy>
  <cp:revision>379</cp:revision>
  <dcterms:created xsi:type="dcterms:W3CDTF">2021-12-07T10:15:33Z</dcterms:created>
  <dcterms:modified xsi:type="dcterms:W3CDTF">2021-12-14T17:55:31Z</dcterms:modified>
</cp:coreProperties>
</file>