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 id="2147483669" r:id="rId6"/>
    <p:sldMasterId id="2147483670" r:id="rId7"/>
    <p:sldMasterId id="214748367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BCA43A-815B-4919-ACA2-069B78D2A92E}">
  <a:tblStyle styleId="{D4BCA43A-815B-4919-ACA2-069B78D2A92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1" Type="http://schemas.openxmlformats.org/officeDocument/2006/relationships/hyperlink" Target="http://en.wikipedia.org/wiki/Graph_%28mathematics%29" TargetMode="External"/><Relationship Id="rId10" Type="http://schemas.openxmlformats.org/officeDocument/2006/relationships/hyperlink" Target="http://en.wikipedia.org/wiki/Graph_%28mathematics%29" TargetMode="External"/><Relationship Id="rId13" Type="http://schemas.openxmlformats.org/officeDocument/2006/relationships/hyperlink" Target="http://en.wikipedia.org/wiki/Directed_graph" TargetMode="External"/><Relationship Id="rId12" Type="http://schemas.openxmlformats.org/officeDocument/2006/relationships/hyperlink" Target="http://en.wikipedia.org/wiki/Directed_graph" TargetMode="External"/><Relationship Id="rId1" Type="http://schemas.openxmlformats.org/officeDocument/2006/relationships/notesMaster" Target="../notesMasters/notesMaster1.xml"/><Relationship Id="rId2" Type="http://schemas.openxmlformats.org/officeDocument/2006/relationships/hyperlink" Target="http://en.wikipedia.org/wiki/Depiction" TargetMode="External"/><Relationship Id="rId3" Type="http://schemas.openxmlformats.org/officeDocument/2006/relationships/hyperlink" Target="http://en.wikipedia.org/wiki/Depiction" TargetMode="External"/><Relationship Id="rId4" Type="http://schemas.openxmlformats.org/officeDocument/2006/relationships/hyperlink" Target="http://en.wikipedia.org/wiki/Graph_%28mathematics%29" TargetMode="External"/><Relationship Id="rId9" Type="http://schemas.openxmlformats.org/officeDocument/2006/relationships/hyperlink" Target="http://en.wikipedia.org/wiki/Execution_%28computers%29" TargetMode="External"/><Relationship Id="rId5" Type="http://schemas.openxmlformats.org/officeDocument/2006/relationships/hyperlink" Target="http://en.wikipedia.org/wiki/Graph_%28mathematics%29" TargetMode="External"/><Relationship Id="rId6" Type="http://schemas.openxmlformats.org/officeDocument/2006/relationships/hyperlink" Target="http://en.wikipedia.org/wiki/Computer_program"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Execution_%28computers%29"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6e48249a09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e48249a09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Most test creation is based on our requirements, documentation, designs, and other ideas we have about how the software should function. This is what is known as functional testing, or black box testing, because we use information outside of the software to guide test creation. We treat it as a black box where input enters and output emerges. </a:t>
            </a:r>
            <a:r>
              <a:rPr lang="sv-SE">
                <a:solidFill>
                  <a:schemeClr val="dk1"/>
                </a:solidFill>
              </a:rPr>
              <a:t>However, the structure of the </a:t>
            </a:r>
            <a:r>
              <a:rPr lang="sv-SE"/>
              <a:t>software</a:t>
            </a:r>
            <a:r>
              <a:rPr lang="sv-SE">
                <a:solidFill>
                  <a:schemeClr val="dk1"/>
                </a:solidFill>
              </a:rPr>
              <a:t> </a:t>
            </a:r>
            <a:r>
              <a:rPr lang="sv-SE"/>
              <a:t>- the specific code we wrote -  is </a:t>
            </a:r>
            <a:r>
              <a:rPr lang="sv-SE">
                <a:solidFill>
                  <a:schemeClr val="dk1"/>
                </a:solidFill>
              </a:rPr>
              <a:t>a valuable source of information, so we should make use of that </a:t>
            </a:r>
            <a:r>
              <a:rPr lang="sv-SE"/>
              <a:t>as well to create tests</a:t>
            </a:r>
            <a:r>
              <a:rPr lang="sv-SE">
                <a:solidFill>
                  <a:schemeClr val="dk1"/>
                </a:solidFill>
              </a:rPr>
              <a:t>. Structural Testing</a:t>
            </a:r>
            <a:r>
              <a:rPr lang="sv-SE"/>
              <a:t>, or white box testing, suggests targeting specific code elements and using information about how those can execute to create new test cases derived around making that code do something - making an if-statement evaluate to true, making a switch statement evaluate to all cases, making a specific subexpression in a larger Boolean expression evaluate to true, making a loop evaluate once/twice/many times. </a:t>
            </a:r>
            <a:r>
              <a:rPr lang="sv-SE">
                <a:solidFill>
                  <a:srgbClr val="4F4F4F"/>
                </a:solidFill>
              </a:rPr>
              <a:t>The basic idea of structural testing is that you can prescribe ways to execute certain code structures, then measure how many of those structures you managed to get to execute in that manner. </a:t>
            </a:r>
            <a:endParaRPr>
              <a:solidFill>
                <a:srgbClr val="4F4F4F"/>
              </a:solidFill>
            </a:endParaRPr>
          </a:p>
          <a:p>
            <a:pPr indent="0" lvl="0" marL="0" rtl="0" algn="l">
              <a:lnSpc>
                <a:spcPct val="120000"/>
              </a:lnSpc>
              <a:spcBef>
                <a:spcPts val="0"/>
              </a:spcBef>
              <a:spcAft>
                <a:spcPts val="0"/>
              </a:spcAft>
              <a:buClr>
                <a:schemeClr val="dk1"/>
              </a:buClr>
              <a:buSzPts val="1100"/>
              <a:buFont typeface="Arial"/>
              <a:buNone/>
            </a:pPr>
            <a:r>
              <a:rPr lang="sv-SE">
                <a:solidFill>
                  <a:srgbClr val="4F4F4F"/>
                </a:solidFill>
              </a:rPr>
              <a:t>Why? (discuss - look for answers like no faults without execution, Corner cases, more thorough testing, requirements don’t necessarily cover things like helper functions, error handling code, etc. Requirements might be incomplete.</a:t>
            </a:r>
            <a:endParaRPr>
              <a:solidFill>
                <a:srgbClr val="4F4F4F"/>
              </a:solidFill>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e48249a09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e48249a09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other reasons too, but the chief one is that (read)\</a:t>
            </a:r>
            <a:endParaRPr/>
          </a:p>
          <a:p>
            <a:pPr indent="0" lvl="0" marL="0" rtl="0" algn="l">
              <a:spcBef>
                <a:spcPts val="0"/>
              </a:spcBef>
              <a:spcAft>
                <a:spcPts val="0"/>
              </a:spcAft>
              <a:buNone/>
            </a:pPr>
            <a:r>
              <a:rPr lang="sv-SE"/>
              <a:t>That’s pretty straightforward - if we don’t try the code, we won’t find the faults. These criteria tell us how</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6e48249a09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e48249a09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 You will write code that has nothing to do directly with the requirements. Fulfilling the specifications may not involve executing helper functions such as getters, setters, equals methods, and the like. Data-structure related code. Operating system interfacing. Corner cases in execution. Error-handling code might never be triggered. You might be missing information such as certain outcomes of conditions in your specifications - those won’t be executed in the program then. There are all sorts of reasons that checking the requirements might not run some of the code, and that means faults might be lurking.</a:t>
            </a:r>
            <a:endParaRPr>
              <a:solidFill>
                <a:schemeClr val="dk1"/>
              </a:solidFill>
            </a:endParaRPr>
          </a:p>
          <a:p>
            <a:pPr indent="0" lvl="0" marL="0" rtl="0" algn="l">
              <a:lnSpc>
                <a:spcPct val="120000"/>
              </a:lnSpc>
              <a:spcBef>
                <a:spcPts val="0"/>
              </a:spcBef>
              <a:spcAft>
                <a:spcPts val="0"/>
              </a:spcAft>
              <a:buNone/>
            </a:pPr>
            <a:r>
              <a:rPr lang="sv-SE"/>
              <a:t>Structural testing compliments functional testing by requiring that code elements are exercised in prescribed ways</a:t>
            </a:r>
            <a:r>
              <a:rPr lang="sv-SE">
                <a:solidFill>
                  <a:schemeClr val="dk1"/>
                </a:solidFill>
              </a:rPr>
              <a:t>. Requirements say little about how the code should be executed, and how the code is executed matters. So, the goal here is that, by executing everything, and by controlling how code is executed, we can do a more thorough job of testing. Look for ways to</a:t>
            </a:r>
            <a:r>
              <a:rPr lang="sv-SE"/>
              <a:t> enhance our exisitng tests using the uncovered or barely covered code elements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6e48249a09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e48249a09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Now, structural tests are - in many ways - very powerful. They can potentially expose many faults in the system. But, they can’t directly replace requirements-based tests. </a:t>
            </a:r>
            <a:endParaRPr>
              <a:solidFill>
                <a:schemeClr val="dk1"/>
              </a:solidFill>
            </a:endParaRPr>
          </a:p>
          <a:p>
            <a:pPr indent="0" lvl="0" marL="0" rtl="0" algn="l">
              <a:lnSpc>
                <a:spcPct val="120000"/>
              </a:lnSpc>
              <a:spcBef>
                <a:spcPts val="0"/>
              </a:spcBef>
              <a:spcAft>
                <a:spcPts val="0"/>
              </a:spcAft>
              <a:buNone/>
            </a:pPr>
            <a:r>
              <a:rPr lang="sv-SE"/>
              <a:t>Structure-based tests do not directly make an argument for verification. They show that functionality works still - all tests do - but they don’t map as directly to the requirements as when you create the tests around showing certain outcomes. </a:t>
            </a:r>
            <a:endParaRPr/>
          </a:p>
          <a:p>
            <a:pPr indent="0" lvl="0" marL="0" rtl="0" algn="l">
              <a:lnSpc>
                <a:spcPct val="120000"/>
              </a:lnSpc>
              <a:spcBef>
                <a:spcPts val="0"/>
              </a:spcBef>
              <a:spcAft>
                <a:spcPts val="0"/>
              </a:spcAft>
              <a:buNone/>
            </a:pPr>
            <a:r>
              <a:rPr lang="sv-SE"/>
              <a:t>I</a:t>
            </a:r>
            <a:r>
              <a:rPr lang="sv-SE">
                <a:solidFill>
                  <a:schemeClr val="dk1"/>
                </a:solidFill>
              </a:rPr>
              <a:t>mportantly, </a:t>
            </a:r>
            <a:r>
              <a:rPr lang="sv-SE"/>
              <a:t>structural testing</a:t>
            </a:r>
            <a:r>
              <a:rPr lang="sv-SE">
                <a:solidFill>
                  <a:schemeClr val="dk1"/>
                </a:solidFill>
              </a:rPr>
              <a:t> can’t find what is missing. If the implementation does not include a function specified in the SRS, then only tests created from the SRS can expose that fault. Structural tests are based on the code that is there, and cannot expose what isn’t in the code.</a:t>
            </a:r>
            <a:r>
              <a:rPr lang="sv-SE"/>
              <a:t>Structural testing is useful for supplementing functional tests to help reveal faults.</a:t>
            </a:r>
            <a:endParaRPr/>
          </a:p>
          <a:p>
            <a:pPr indent="0" lvl="0" marL="0" rtl="0" algn="l">
              <a:lnSpc>
                <a:spcPct val="120000"/>
              </a:lnSpc>
              <a:spcBef>
                <a:spcPts val="0"/>
              </a:spcBef>
              <a:spcAft>
                <a:spcPts val="0"/>
              </a:spcAft>
              <a:buNone/>
            </a:pPr>
            <a:r>
              <a:rPr lang="sv-SE"/>
              <a:t>Functional tests are good at exposing conceptual faults. Structural tests are good at exposing coding mistakes.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6e48249a09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e48249a09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Now, to measure coverage, we need information on how that code works - specifically, we need to know about what is called control and data flow. In the first case, we need to know what parts of the code execute when we run a test. </a:t>
            </a:r>
            <a:r>
              <a:rPr lang="sv-SE"/>
              <a:t>Code is rarely sequential - conditional statements result in branches in execution, jumping between blocks of code. </a:t>
            </a:r>
            <a:r>
              <a:rPr lang="sv-SE">
                <a:solidFill>
                  <a:schemeClr val="dk1"/>
                </a:solidFill>
              </a:rPr>
              <a:t>The clearest example if if-then-else, well, only one outcome will execute, depending on the conditions we set. So, for a given test, we probably won’t execute both code branches. We need to know where control can branch, and in what ways. To do so, we track control flow information</a:t>
            </a:r>
            <a:r>
              <a:rPr lang="sv-SE"/>
              <a:t>. Control flow is information on how control passes between blocks of code.</a:t>
            </a:r>
            <a:endParaRPr/>
          </a:p>
          <a:p>
            <a:pPr indent="0" lvl="0" marL="0" rtl="0" algn="l">
              <a:lnSpc>
                <a:spcPct val="120000"/>
              </a:lnSpc>
              <a:spcBef>
                <a:spcPts val="0"/>
              </a:spcBef>
              <a:spcAft>
                <a:spcPts val="0"/>
              </a:spcAft>
              <a:buNone/>
            </a:pPr>
            <a:r>
              <a:rPr lang="sv-SE">
                <a:solidFill>
                  <a:schemeClr val="dk1"/>
                </a:solidFill>
              </a:rPr>
              <a:t>We also make use of the idea of data flow .</a:t>
            </a:r>
            <a:r>
              <a:rPr lang="sv-SE"/>
              <a:t>Data flow is information on how variables are used in other expressions.</a:t>
            </a:r>
            <a:r>
              <a:rPr lang="sv-SE">
                <a:solidFill>
                  <a:schemeClr val="dk1"/>
                </a:solidFill>
              </a:rPr>
              <a:t>. So, each time we assign a value to a variable, we track that new definition, and look at where that variable and its current value is used in other expressions, until it gets redefined again. Look at how information </a:t>
            </a:r>
            <a:r>
              <a:rPr lang="sv-SE"/>
              <a:t>passes through the codebase.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6e48249a09_0_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6e48249a09_0_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So, to get information about control flow, we start by deriving the control flow graph. </a:t>
            </a:r>
            <a:r>
              <a:rPr lang="sv-SE"/>
              <a:t>This is a </a:t>
            </a:r>
            <a:r>
              <a:rPr lang="sv-SE">
                <a:solidFill>
                  <a:schemeClr val="dk1"/>
                </a:solidFill>
              </a:rPr>
              <a:t>directed graph representing the different ways the program can be executed. </a:t>
            </a:r>
            <a:r>
              <a:rPr lang="sv-SE"/>
              <a:t>This</a:t>
            </a:r>
            <a:r>
              <a:rPr lang="sv-SE">
                <a:solidFill>
                  <a:schemeClr val="dk1"/>
                </a:solidFill>
              </a:rPr>
              <a:t>  is a quick way to visualize the execution of a program. </a:t>
            </a:r>
            <a:r>
              <a:rPr lang="sv-SE">
                <a:solidFill>
                  <a:schemeClr val="dk1"/>
                </a:solidFill>
                <a:highlight>
                  <a:srgbClr val="FFFFFF"/>
                </a:highlight>
              </a:rPr>
              <a:t>A </a:t>
            </a:r>
            <a:r>
              <a:rPr b="1" lang="sv-SE">
                <a:solidFill>
                  <a:schemeClr val="dk1"/>
                </a:solidFill>
                <a:highlight>
                  <a:srgbClr val="FFFFFF"/>
                </a:highlight>
              </a:rPr>
              <a:t>control flow graph</a:t>
            </a:r>
            <a:r>
              <a:rPr lang="sv-SE">
                <a:solidFill>
                  <a:schemeClr val="dk1"/>
                </a:solidFill>
                <a:highlight>
                  <a:srgbClr val="FFFFFF"/>
                </a:highlight>
              </a:rPr>
              <a:t> (</a:t>
            </a:r>
            <a:r>
              <a:rPr b="1" lang="sv-SE">
                <a:solidFill>
                  <a:schemeClr val="dk1"/>
                </a:solidFill>
                <a:highlight>
                  <a:srgbClr val="FFFFFF"/>
                </a:highlight>
              </a:rPr>
              <a:t>CFG</a:t>
            </a:r>
            <a:r>
              <a:rPr lang="sv-SE">
                <a:solidFill>
                  <a:schemeClr val="dk1"/>
                </a:solidFill>
                <a:highlight>
                  <a:srgbClr val="FFFFFF"/>
                </a:highlight>
              </a:rPr>
              <a:t>) in computer science is a</a:t>
            </a:r>
            <a:r>
              <a:rPr lang="sv-SE">
                <a:solidFill>
                  <a:schemeClr val="dk1"/>
                </a:solidFill>
                <a:highlight>
                  <a:srgbClr val="FFFFFF"/>
                </a:highlight>
                <a:uFill>
                  <a:noFill/>
                </a:uFill>
                <a:hlinkClick r:id="rId2">
                  <a:extLst>
                    <a:ext uri="{A12FA001-AC4F-418D-AE19-62706E023703}">
                      <ahyp:hlinkClr val="tx"/>
                    </a:ext>
                  </a:extLst>
                </a:hlinkClick>
              </a:rPr>
              <a:t> </a:t>
            </a:r>
            <a:r>
              <a:rPr lang="sv-SE">
                <a:solidFill>
                  <a:srgbClr val="0B0080"/>
                </a:solidFill>
                <a:highlight>
                  <a:srgbClr val="FFFFFF"/>
                </a:highlight>
                <a:uFill>
                  <a:noFill/>
                </a:uFill>
                <a:hlinkClick r:id="rId3">
                  <a:extLst>
                    <a:ext uri="{A12FA001-AC4F-418D-AE19-62706E023703}">
                      <ahyp:hlinkClr val="tx"/>
                    </a:ext>
                  </a:extLst>
                </a:hlinkClick>
              </a:rPr>
              <a:t>representation</a:t>
            </a:r>
            <a:r>
              <a:rPr lang="sv-SE">
                <a:solidFill>
                  <a:schemeClr val="dk1"/>
                </a:solidFill>
                <a:highlight>
                  <a:srgbClr val="FFFFFF"/>
                </a:highlight>
              </a:rPr>
              <a:t>, using</a:t>
            </a:r>
            <a:r>
              <a:rPr lang="sv-SE">
                <a:solidFill>
                  <a:schemeClr val="dk1"/>
                </a:solidFill>
                <a:highlight>
                  <a:srgbClr val="FFFFFF"/>
                </a:highlight>
                <a:uFill>
                  <a:noFill/>
                </a:uFill>
                <a:hlinkClick r:id="rId4">
                  <a:extLst>
                    <a:ext uri="{A12FA001-AC4F-418D-AE19-62706E023703}">
                      <ahyp:hlinkClr val="tx"/>
                    </a:ext>
                  </a:extLst>
                </a:hlinkClick>
              </a:rPr>
              <a:t> a directed </a:t>
            </a:r>
            <a:r>
              <a:rPr lang="sv-SE">
                <a:solidFill>
                  <a:srgbClr val="0B0080"/>
                </a:solidFill>
                <a:highlight>
                  <a:srgbClr val="FFFFFF"/>
                </a:highlight>
                <a:uFill>
                  <a:noFill/>
                </a:uFill>
                <a:hlinkClick r:id="rId5">
                  <a:extLst>
                    <a:ext uri="{A12FA001-AC4F-418D-AE19-62706E023703}">
                      <ahyp:hlinkClr val="tx"/>
                    </a:ext>
                  </a:extLst>
                </a:hlinkClick>
              </a:rPr>
              <a:t>graph</a:t>
            </a:r>
            <a:r>
              <a:rPr lang="sv-SE">
                <a:solidFill>
                  <a:schemeClr val="dk1"/>
                </a:solidFill>
                <a:highlight>
                  <a:srgbClr val="FFFFFF"/>
                </a:highlight>
              </a:rPr>
              <a:t>, of all paths that might be traversed through a</a:t>
            </a:r>
            <a:r>
              <a:rPr lang="sv-SE">
                <a:solidFill>
                  <a:schemeClr val="dk1"/>
                </a:solidFill>
                <a:highlight>
                  <a:srgbClr val="FFFFFF"/>
                </a:highlight>
                <a:uFill>
                  <a:noFill/>
                </a:uFill>
                <a:hlinkClick r:id="rId6">
                  <a:extLst>
                    <a:ext uri="{A12FA001-AC4F-418D-AE19-62706E023703}">
                      <ahyp:hlinkClr val="tx"/>
                    </a:ext>
                  </a:extLst>
                </a:hlinkClick>
              </a:rPr>
              <a:t> </a:t>
            </a:r>
            <a:r>
              <a:rPr lang="sv-SE">
                <a:solidFill>
                  <a:srgbClr val="0B0080"/>
                </a:solidFill>
                <a:highlight>
                  <a:srgbClr val="FFFFFF"/>
                </a:highlight>
                <a:uFill>
                  <a:noFill/>
                </a:uFill>
                <a:hlinkClick r:id="rId7">
                  <a:extLst>
                    <a:ext uri="{A12FA001-AC4F-418D-AE19-62706E023703}">
                      <ahyp:hlinkClr val="tx"/>
                    </a:ext>
                  </a:extLst>
                </a:hlinkClick>
              </a:rPr>
              <a:t>program</a:t>
            </a:r>
            <a:r>
              <a:rPr lang="sv-SE">
                <a:solidFill>
                  <a:schemeClr val="dk1"/>
                </a:solidFill>
                <a:highlight>
                  <a:srgbClr val="FFFFFF"/>
                </a:highlight>
              </a:rPr>
              <a:t> during its</a:t>
            </a:r>
            <a:r>
              <a:rPr lang="sv-SE">
                <a:solidFill>
                  <a:schemeClr val="dk1"/>
                </a:solidFill>
                <a:highlight>
                  <a:srgbClr val="FFFFFF"/>
                </a:highlight>
                <a:uFill>
                  <a:noFill/>
                </a:uFill>
                <a:hlinkClick r:id="rId8">
                  <a:extLst>
                    <a:ext uri="{A12FA001-AC4F-418D-AE19-62706E023703}">
                      <ahyp:hlinkClr val="tx"/>
                    </a:ext>
                  </a:extLst>
                </a:hlinkClick>
              </a:rPr>
              <a:t> </a:t>
            </a:r>
            <a:r>
              <a:rPr lang="sv-SE">
                <a:solidFill>
                  <a:srgbClr val="0B0080"/>
                </a:solidFill>
                <a:highlight>
                  <a:srgbClr val="FFFFFF"/>
                </a:highlight>
                <a:uFill>
                  <a:noFill/>
                </a:uFill>
                <a:hlinkClick r:id="rId9">
                  <a:extLst>
                    <a:ext uri="{A12FA001-AC4F-418D-AE19-62706E023703}">
                      <ahyp:hlinkClr val="tx"/>
                    </a:ext>
                  </a:extLst>
                </a:hlinkClick>
              </a:rPr>
              <a:t>execution</a:t>
            </a:r>
            <a:r>
              <a:rPr lang="sv-SE">
                <a:solidFill>
                  <a:schemeClr val="dk1"/>
                </a:solidFill>
                <a:highlight>
                  <a:srgbClr val="FFFFFF"/>
                </a:highlight>
              </a:rPr>
              <a:t>. the nodes of the</a:t>
            </a:r>
            <a:r>
              <a:rPr lang="sv-SE">
                <a:solidFill>
                  <a:schemeClr val="dk1"/>
                </a:solidFill>
                <a:highlight>
                  <a:srgbClr val="FFFFFF"/>
                </a:highlight>
                <a:uFill>
                  <a:noFill/>
                </a:uFill>
                <a:hlinkClick r:id="rId10">
                  <a:extLst>
                    <a:ext uri="{A12FA001-AC4F-418D-AE19-62706E023703}">
                      <ahyp:hlinkClr val="tx"/>
                    </a:ext>
                  </a:extLst>
                </a:hlinkClick>
              </a:rPr>
              <a:t> </a:t>
            </a:r>
            <a:r>
              <a:rPr lang="sv-SE">
                <a:solidFill>
                  <a:srgbClr val="0B0080"/>
                </a:solidFill>
                <a:highlight>
                  <a:srgbClr val="FFFFFF"/>
                </a:highlight>
                <a:uFill>
                  <a:noFill/>
                </a:uFill>
                <a:hlinkClick r:id="rId11">
                  <a:extLst>
                    <a:ext uri="{A12FA001-AC4F-418D-AE19-62706E023703}">
                      <ahyp:hlinkClr val="tx"/>
                    </a:ext>
                  </a:extLst>
                </a:hlinkClick>
              </a:rPr>
              <a:t>graph</a:t>
            </a:r>
            <a:r>
              <a:rPr lang="sv-SE">
                <a:solidFill>
                  <a:schemeClr val="dk1"/>
                </a:solidFill>
                <a:highlight>
                  <a:srgbClr val="FFFFFF"/>
                </a:highlight>
              </a:rPr>
              <a:t> correspond to commands in a program - what we call basic blocks, sets of program statements executed without any possible path branching - and a</a:t>
            </a:r>
            <a:r>
              <a:rPr lang="sv-SE">
                <a:solidFill>
                  <a:schemeClr val="dk1"/>
                </a:solidFill>
                <a:highlight>
                  <a:srgbClr val="FFFFFF"/>
                </a:highlight>
                <a:uFill>
                  <a:noFill/>
                </a:uFill>
                <a:hlinkClick r:id="rId12">
                  <a:extLst>
                    <a:ext uri="{A12FA001-AC4F-418D-AE19-62706E023703}">
                      <ahyp:hlinkClr val="tx"/>
                    </a:ext>
                  </a:extLst>
                </a:hlinkClick>
              </a:rPr>
              <a:t> </a:t>
            </a:r>
            <a:r>
              <a:rPr lang="sv-SE">
                <a:solidFill>
                  <a:srgbClr val="0B0080"/>
                </a:solidFill>
                <a:highlight>
                  <a:srgbClr val="FFFFFF"/>
                </a:highlight>
                <a:uFill>
                  <a:noFill/>
                </a:uFill>
                <a:hlinkClick r:id="rId13">
                  <a:extLst>
                    <a:ext uri="{A12FA001-AC4F-418D-AE19-62706E023703}">
                      <ahyp:hlinkClr val="tx"/>
                    </a:ext>
                  </a:extLst>
                </a:hlinkClick>
              </a:rPr>
              <a:t>directed</a:t>
            </a:r>
            <a:r>
              <a:rPr lang="sv-SE">
                <a:solidFill>
                  <a:schemeClr val="dk1"/>
                </a:solidFill>
                <a:highlight>
                  <a:srgbClr val="FFFFFF"/>
                </a:highlight>
              </a:rPr>
              <a:t> edge indicates when control branches or is interrupted. If there are multiple edges, than control flow can take multiple paths depending on the current conditions in the program - indicating loops, if statements or switches for instance.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bc9df8977e_0_31: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78" name="Google Shape;278;gbc9df8977e_0_31: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79" name="Google Shape;279;gbc9df8977e_0_31: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80" name="Google Shape;280;gbc9df8977e_0_31: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81" name="Google Shape;281;gbc9df8977e_0_31: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gbc9df8977e_0_31: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100"/>
              <a:t>Let’s consider a simple if-then-else - one of the basic building blocks of computer programs. In line 1, we have the condition statement. This gets its own node in the CFG because it’s a decision point. We need to choose a path before we execute more statements. If x=1, then we take the directed edge to line 2, if not, we go to line 5. Line 2 and 5 each get their own nodes. If there were more linear statements within the then/else blocks, than those would be part of the same nodes, until another branching point was reached. Anyways, after executing either the then or else block, we must transition control flow back to the same point - line 7. </a:t>
            </a:r>
            <a:endParaRPr sz="11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bc9df8977e_0_5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300" name="Google Shape;300;gbc9df8977e_0_5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301" name="Google Shape;301;gbc9df8977e_0_5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302" name="Google Shape;302;gbc9df8977e_0_5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303" name="Google Shape;303;gbc9df8977e_0_52: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gbc9df8977e_0_52: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100"/>
              <a:t>Let’s consider another simple building block of a program, a loop. In this case, we have a while loop that continues iterating until x is no longer greater than 1. So, we come into line 1, the loop condition, which again gets its own node. If it evaluates to true, we step into line 2. We execute the code in line 2, and transition back to line one. If there were more code following line 2, maybe an if then else block, then we’d see some more nodes and transitions, but we’d eventually have an edge going back to line 1. We now evaluate the loop condition again. If it is true, we go back to line 2 again. If not, we take the other edge to line 4 and continue executing the program.</a:t>
            </a:r>
            <a:endParaRPr sz="11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c9df8977e_0_71: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320" name="Google Shape;320;gbc9df8977e_0_71: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321" name="Google Shape;321;gbc9df8977e_0_71: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322" name="Google Shape;322;gbc9df8977e_0_71: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323" name="Google Shape;323;gbc9df8977e_0_71: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gbc9df8977e_0_71: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A switch statement works in a similar manner, except instead of a binary switch - taking either one edge or the other - we have as many edges as there are cases. Take case 1 and we transition to the code that must execute for that case in line 2. If case 2 is true, we execute the code in line 3. Same in line 4 if case 3 is true. Then, finally, all cases hand execution back to the code in line 6.</a:t>
            </a:r>
            <a:endParaRPr sz="13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c9df8977e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bc9df8977e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highlight>
                  <a:srgbClr val="FFFFFF"/>
                </a:highlight>
              </a:rPr>
              <a:t>The nodes in a control flow graph can represent a single line of code, but to keep a graph at a reasonable size, we instead tend to model each node as what is called a basic block - a set of sequentially executed instructuctions with a single entry and exit point.  </a:t>
            </a:r>
            <a:r>
              <a:rPr lang="sv-SE">
                <a:highlight>
                  <a:srgbClr val="FFFFFF"/>
                </a:highlight>
              </a:rPr>
              <a:t>Typically a set of adjacent statements, but a statement might be broken up into multiple blocks to model control flow in the statement.</a:t>
            </a:r>
            <a:endParaRPr>
              <a:highlight>
                <a:srgbClr val="FFFFFF"/>
              </a:highlight>
            </a:endParaRPr>
          </a:p>
          <a:p>
            <a:pPr indent="0" lvl="0" marL="0" rtl="0" algn="l">
              <a:lnSpc>
                <a:spcPct val="120000"/>
              </a:lnSpc>
              <a:spcBef>
                <a:spcPts val="0"/>
              </a:spcBef>
              <a:spcAft>
                <a:spcPts val="0"/>
              </a:spcAft>
              <a:buNone/>
            </a:pPr>
            <a:r>
              <a:rPr lang="sv-SE">
                <a:solidFill>
                  <a:schemeClr val="dk1"/>
                </a:solidFill>
                <a:highlight>
                  <a:srgbClr val="FFFFFF"/>
                </a:highlight>
              </a:rPr>
              <a:t>(explain example)</a:t>
            </a:r>
            <a:endParaRPr>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e48249a09_0_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e48249a09_0_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Today, we’re going to shift from test creation to the idea of test adequacy - that we can somehow judge how good our tests are, and into the topic of structural testing, where we use information about the code to identify weaknesses in our tests and to design new tests. Strcutral Testing is used commonly as a way to “score” your test cases and to create new test cases. We will talk about a set of “coverage metrics” used in service of these two goals.</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c9df8977e_0_1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bc9df8977e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highlight>
                  <a:srgbClr val="FFFFFF"/>
                </a:highlight>
              </a:rPr>
              <a:t>go through example</a:t>
            </a:r>
            <a:endParaRPr>
              <a:solidFill>
                <a:schemeClr val="dk1"/>
              </a:solidFill>
              <a:highlight>
                <a:srgbClr val="FFFFFF"/>
              </a:highlight>
            </a:endParaRPr>
          </a:p>
          <a:p>
            <a:pPr indent="0" lvl="0" marL="0" rtl="0" algn="l">
              <a:lnSpc>
                <a:spcPct val="120000"/>
              </a:lnSpc>
              <a:spcBef>
                <a:spcPts val="0"/>
              </a:spcBef>
              <a:spcAft>
                <a:spcPts val="0"/>
              </a:spcAft>
              <a:buNone/>
            </a:pPr>
            <a:r>
              <a:rPr lang="sv-SE">
                <a:solidFill>
                  <a:schemeClr val="dk1"/>
                </a:solidFill>
                <a:highlight>
                  <a:srgbClr val="FFFFFF"/>
                </a:highlight>
              </a:rPr>
              <a:t>point out that you can break up the or statement in the if condition into multiple checks</a:t>
            </a:r>
            <a:endParaRPr>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6e48249a09_0_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e48249a09_0_1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Structural testing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a:t>
            </a:r>
            <a:r>
              <a:rPr lang="sv-SE"/>
              <a:t>If our tests do not cover all of these eleemtns, </a:t>
            </a:r>
            <a:r>
              <a:rPr lang="sv-SE" sz="1200">
                <a:solidFill>
                  <a:schemeClr val="dk1"/>
                </a:solidFill>
              </a:rPr>
              <a:t>well, we can target that missed obligations and come up with a test to fill in that crack. We can beef up our test suite by using these metrics as checklists to mark off while testing.</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6e48249a09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e48249a09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20000"/>
              </a:lnSpc>
              <a:spcBef>
                <a:spcPts val="0"/>
              </a:spcBef>
              <a:spcAft>
                <a:spcPts val="0"/>
              </a:spcAft>
              <a:buNone/>
            </a:pPr>
            <a:r>
              <a:rPr lang="sv-SE">
                <a:solidFill>
                  <a:schemeClr val="dk1"/>
                </a:solidFill>
              </a:rPr>
              <a:t>Statement coverage represents the basic coverage criterion.  We just ask that the code be executed. Many possible faults can remain uncovered with tests that satisfy statement coverage.  </a:t>
            </a:r>
            <a:r>
              <a:rPr lang="sv-SE"/>
              <a:t>However, </a:t>
            </a:r>
            <a:r>
              <a:rPr lang="sv-SE">
                <a:solidFill>
                  <a:schemeClr val="dk1"/>
                </a:solidFill>
              </a:rPr>
              <a:t>Statement coverage is eas</a:t>
            </a:r>
            <a:r>
              <a:rPr lang="sv-SE"/>
              <a:t>ier</a:t>
            </a:r>
            <a:r>
              <a:rPr lang="sv-SE">
                <a:solidFill>
                  <a:schemeClr val="dk1"/>
                </a:solidFill>
              </a:rPr>
              <a:t> to obtain</a:t>
            </a:r>
            <a:r>
              <a:rPr lang="sv-SE"/>
              <a:t> than the other criteria we will talk about, and </a:t>
            </a:r>
            <a:r>
              <a:rPr lang="sv-SE">
                <a:solidFill>
                  <a:schemeClr val="dk1"/>
                </a:solidFill>
              </a:rPr>
              <a:t>as a result,</a:t>
            </a:r>
            <a:r>
              <a:rPr lang="sv-SE"/>
              <a:t> </a:t>
            </a:r>
            <a:r>
              <a:rPr lang="sv-SE">
                <a:solidFill>
                  <a:schemeClr val="dk1"/>
                </a:solidFill>
              </a:rPr>
              <a:t>It is used where other criteria would require too many test cases, or for programs  with</a:t>
            </a:r>
            <a:r>
              <a:rPr lang="sv-SE"/>
              <a:t> </a:t>
            </a:r>
            <a:r>
              <a:rPr lang="sv-SE">
                <a:solidFill>
                  <a:schemeClr val="dk1"/>
                </a:solidFill>
              </a:rPr>
              <a:t>low reliability criteria, where </a:t>
            </a:r>
            <a:r>
              <a:rPr lang="sv-SE"/>
              <a:t>this is just a good way to ensure a basic level of testing.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6e48249a09_0_12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03" name="Google Shape;403;g6e48249a09_0_12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04" name="Google Shape;404;g6e48249a09_0_12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05" name="Google Shape;405;g6e48249a09_0_12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06" name="Google Shape;406;g6e48249a09_0_126: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Clr>
                <a:schemeClr val="dk1"/>
              </a:buClr>
              <a:buSzPts val="1000"/>
              <a:buFont typeface="Arial"/>
              <a:buNone/>
            </a:pPr>
            <a:r>
              <a:rPr lang="sv-SE" sz="1000"/>
              <a:t>Let’s look at an example.</a:t>
            </a:r>
            <a:r>
              <a:rPr lang="sv-SE" sz="1000">
                <a:solidFill>
                  <a:schemeClr val="dk1"/>
                </a:solidFill>
              </a:rPr>
              <a:t> In the program on this slide, we have a method which takes in an array and two integers - N and X - the number of elements in an array and some numeric threshold. Then, while a counter is less than N and the current entry of the array is less than X, if the current entry of the array is negative, we make it positive. The control flow graph for this method is on the right. So, if we want to achieve statement coverage, we just need to cover each node of this graph - each line of code. We do NOT need to cover every edge, every way of passing control. How many tests do you think we need? Well, for this method, we can do it in one. We just need at least one negative array entry. Here is an example. (click) A single entry array with -1 in it, 1 for N and 10 for X. Here is the path it takes (click)</a:t>
            </a:r>
            <a:endParaRPr sz="1000">
              <a:solidFill>
                <a:schemeClr val="dk1"/>
              </a:solidFill>
            </a:endParaRPr>
          </a:p>
          <a:p>
            <a:pPr indent="0" lvl="0" marL="0" rtl="0" algn="l">
              <a:spcBef>
                <a:spcPts val="0"/>
              </a:spcBef>
              <a:spcAft>
                <a:spcPts val="0"/>
              </a:spcAft>
              <a:buNone/>
            </a:pPr>
            <a:r>
              <a:rPr lang="sv-SE" sz="1000">
                <a:solidFill>
                  <a:schemeClr val="dk1"/>
                </a:solidFill>
              </a:rPr>
              <a:t>Again, </a:t>
            </a:r>
            <a:r>
              <a:rPr b="0" i="0" lang="sv-SE" sz="1000" u="none" cap="none" strike="noStrike"/>
              <a:t>Statement coverage represents the basic coverage criterion.  We just ask that the code be execut</a:t>
            </a:r>
            <a:r>
              <a:rPr lang="sv-SE" sz="1000"/>
              <a:t>ed. There are </a:t>
            </a:r>
            <a:r>
              <a:rPr b="0" i="0" lang="sv-SE" sz="1000" u="none" cap="none" strike="noStrike"/>
              <a:t>faults can remain uncover with tests that satisfy statement coverage.  In the example, the chosen test would not reveal failures that could occur when </a:t>
            </a:r>
            <a:r>
              <a:rPr lang="sv-SE" sz="1000"/>
              <a:t>the </a:t>
            </a:r>
            <a:r>
              <a:rPr b="0" i="0" lang="sv-SE" sz="1000" u="none" cap="none" strike="noStrike"/>
              <a:t>loop is not executed, failu</a:t>
            </a:r>
            <a:r>
              <a:rPr lang="sv-SE" sz="1000"/>
              <a:t>res due to taking the false branch in the a[i]&lt; 0 step, or </a:t>
            </a:r>
            <a:r>
              <a:rPr b="0" i="0" lang="sv-SE" sz="1000" u="none" cap="none" strike="noStrike"/>
              <a:t>failures in one of the two conditions of the boolean while expression.</a:t>
            </a:r>
            <a:r>
              <a:rPr lang="sv-SE" sz="1000"/>
              <a:t> There is a lot we can miss here, but it is a starting point. WE at least know that all lines of code are executed at least once.</a:t>
            </a:r>
            <a:endParaRPr sz="1000"/>
          </a:p>
        </p:txBody>
      </p:sp>
      <p:sp>
        <p:nvSpPr>
          <p:cNvPr id="407" name="Google Shape;407;g6e48249a09_0_126: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6e48249a09_0_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6e48249a09_0_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One thing to note is that the </a:t>
            </a:r>
            <a:r>
              <a:rPr lang="sv-SE"/>
              <a:t>Level of coverage is not strictly correlated to test suite size.</a:t>
            </a:r>
            <a:r>
              <a:rPr lang="sv-SE">
                <a:solidFill>
                  <a:schemeClr val="dk1"/>
                </a:solidFill>
              </a:rPr>
              <a:t>. It’s all in how you write the test - you could write 1, 5, 20 tests - all could achieve the same level of coverage. (2-3)</a:t>
            </a:r>
            <a:r>
              <a:rPr lang="sv-SE"/>
              <a:t> </a:t>
            </a:r>
            <a:r>
              <a:rPr lang="sv-SE">
                <a:solidFill>
                  <a:schemeClr val="dk1"/>
                </a:solidFill>
              </a:rPr>
              <a:t>That said, larger test suites may not achieve more coverage, but (read 3)</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 reason is that (read 4). They might run the same code twice, but supply the right values to trigger a fault that had not been seen before.</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This hints at a very important truth - (read 5)</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6e48249a09_0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e48249a09_0_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Geenrally, </a:t>
            </a:r>
            <a:r>
              <a:rPr lang="sv-SE">
                <a:solidFill>
                  <a:schemeClr val="dk1"/>
                </a:solidFill>
              </a:rPr>
              <a:t>(read 1). This is because some tests are better than others for detecting failures and localizing faults. If we choose one obligation at a time and target that specifically, we effectively carve out one </a:t>
            </a:r>
            <a:r>
              <a:rPr lang="sv-SE"/>
              <a:t>specific path.</a:t>
            </a:r>
            <a:r>
              <a:rPr lang="sv-SE">
                <a:solidFill>
                  <a:schemeClr val="dk1"/>
                </a:solidFill>
              </a:rPr>
              <a:t> If that test fails, we can more easily tell what exactly went wrong. Contrast that against a test that goes in and executes - say - a loop over and over again. It might satsify a bunch of test obligations - it gets us, technically, closer to our goal. But, if it fails, it’s much harder to tell what went wrong. This is another important lesson with coverage - it’s actually easy to achieve a lot of the time. It shouldn’t be treated as the be-all-end-all goal of testing. We don’t test to achieve coverage, we test to find faults. These measurements are meant to help you build good tests, not to be something to hit as fast as possible so we can go home. So, things that quickly increase the coverage level are not always the best testing approaches. They satisfy the letter of the law, but not the spirit.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6e48249a09_0_1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6e48249a09_0_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6e48249a09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e48249a09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1-3) If we achieve Branch Coverage, we also achieve Statement Coverage (4)</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6e48249a09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6e48249a09_0_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a:t>
            </a:r>
            <a:r>
              <a:rPr lang="sv-SE"/>
              <a:t>2</a:t>
            </a:r>
            <a:r>
              <a:rPr lang="sv-SE">
                <a:solidFill>
                  <a:schemeClr val="dk1"/>
                </a:solidFill>
              </a:rPr>
              <a:t>)</a:t>
            </a:r>
            <a:endParaRPr>
              <a:solidFill>
                <a:schemeClr val="dk1"/>
              </a:solidFill>
            </a:endParaRPr>
          </a:p>
          <a:p>
            <a:pPr indent="0" lvl="0" marL="0" rtl="0" algn="l">
              <a:lnSpc>
                <a:spcPct val="120000"/>
              </a:lnSpc>
              <a:spcBef>
                <a:spcPts val="0"/>
              </a:spcBef>
              <a:spcAft>
                <a:spcPts val="0"/>
              </a:spcAft>
              <a:buNone/>
            </a:pPr>
            <a:r>
              <a:rPr lang="sv-SE">
                <a:solidFill>
                  <a:schemeClr val="dk1"/>
                </a:solidFill>
              </a:rPr>
              <a:t>It’s subsuming the other for a reason, and that’s because you’re doing more work. At the least, (read </a:t>
            </a:r>
            <a:r>
              <a:rPr lang="sv-SE"/>
              <a:t>3-6</a:t>
            </a:r>
            <a:r>
              <a:rPr lang="sv-SE">
                <a:solidFill>
                  <a:schemeClr val="dk1"/>
                </a:solidFill>
              </a:rPr>
              <a:t>). And, in those cases, you might actually end up with a bunch of unsatisfiable obligations - ones that are impossible to come up with tests for. In that case, you might end up with a test suite that is less effective than one that targets an easier criterion because it doesn’t actually exercise that much of the code.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You need to consider your capabilities and your budget in choosing how you test. Statement coverage may be all you can afford, it may be enough, but if you have the time and budget to shoot for branch coverage instead - and you can cover all of the branches - then you can claim statement coverage as well.</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6e48249a09_0_119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79" name="Google Shape;479;g6e48249a09_0_119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80" name="Google Shape;480;g6e48249a09_0_119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81" name="Google Shape;481;g6e48249a09_0_119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82" name="Google Shape;482;g6e48249a09_0_1192: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Lets look at this method again. Now, with statement coverage, we achieved coverage with one test: an array with -1, 1, and 10. This was enough for Statement Coverage, but Branch Coverage requires that we cover all edges in this graph - all ways of getting to each block of statements. We can still do this in one test - one that executes the loop twice, once where the array entry is negative and once where it is positive, but it does require a little more though - you need to cover that false branch, which was not required in statement coverage. We can do that with the test [-1, 1], 2, and 10. It takes this path (click)</a:t>
            </a:r>
            <a:endParaRPr sz="1000"/>
          </a:p>
          <a:p>
            <a:pPr indent="0" lvl="0" marL="0" rtl="0" algn="l">
              <a:spcBef>
                <a:spcPts val="0"/>
              </a:spcBef>
              <a:spcAft>
                <a:spcPts val="0"/>
              </a:spcAft>
              <a:buNone/>
            </a:pPr>
            <a:r>
              <a:rPr lang="sv-SE" sz="1000"/>
              <a:t>Branch coverage subsumes statement coverage, since tests that satisfy branch coverage, satisfy also statement coverage, but not the contrary. In the example, branch coverage improves  the possibility of revealing faults due to bad handling of positive elements of the array (that are dealt with by the </a:t>
            </a:r>
            <a:r>
              <a:rPr i="1" lang="sv-SE" sz="1000"/>
              <a:t>if-false</a:t>
            </a:r>
            <a:r>
              <a:rPr lang="sv-SE" sz="1000"/>
              <a:t> branch). Statement and Branch Coverage are the two most common coverage types by far. </a:t>
            </a:r>
            <a:endParaRPr sz="1000"/>
          </a:p>
          <a:p>
            <a:pPr indent="0" lvl="0" marL="0" rtl="0" algn="l">
              <a:spcBef>
                <a:spcPts val="0"/>
              </a:spcBef>
              <a:spcAft>
                <a:spcPts val="0"/>
              </a:spcAft>
              <a:buNone/>
            </a:pPr>
            <a:r>
              <a:rPr lang="sv-SE" sz="1000"/>
              <a:t>Branch coverage gives you statement for not much more cost, and it hits all sorts of faults that statement coverage might miss, so it is often the default used in testing. It misses some kinds of faults, but hits a nice balance between cost and fault-exposing potential. </a:t>
            </a:r>
            <a:endParaRPr sz="1000"/>
          </a:p>
        </p:txBody>
      </p:sp>
      <p:sp>
        <p:nvSpPr>
          <p:cNvPr id="483" name="Google Shape;483;g6e48249a09_0_1192: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e48249a09_0_0: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e48249a0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We’ve been talking about test creation for a few classes, and the next questions is… Are we done? </a:t>
            </a:r>
            <a:r>
              <a:rPr lang="sv-SE"/>
              <a:t>After we have made a test plan, come up with tests, and executed them… </a:t>
            </a:r>
            <a:endParaRPr/>
          </a:p>
          <a:p>
            <a:pPr indent="0" lvl="0" marL="0" rtl="0" algn="l">
              <a:spcBef>
                <a:spcPts val="0"/>
              </a:spcBef>
              <a:spcAft>
                <a:spcPts val="0"/>
              </a:spcAft>
              <a:buNone/>
            </a:pPr>
            <a:r>
              <a:rPr lang="sv-SE"/>
              <a:t>eventually make a judgement call (slide)</a:t>
            </a:r>
            <a:endParaRPr/>
          </a:p>
          <a:p>
            <a:pPr indent="0" lvl="0" marL="0" rtl="0" algn="l">
              <a:spcBef>
                <a:spcPts val="0"/>
              </a:spcBef>
              <a:spcAft>
                <a:spcPts val="0"/>
              </a:spcAft>
              <a:buNone/>
            </a:pPr>
            <a:r>
              <a:rPr lang="sv-SE"/>
              <a:t>how do you answer a question like that?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c9df8977e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c9df8977e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26" name="Google Shape;526;gbc9df8977e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6e48249a09_0_2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6e48249a09_0_2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When you decide which branch to take in the code, that decision is usually made by evaluating the result of a complex boolean expression. These expressions are known as decisions.</a:t>
            </a:r>
            <a:endParaRPr>
              <a:solidFill>
                <a:schemeClr val="dk1"/>
              </a:solidFill>
            </a:endParaRPr>
          </a:p>
          <a:p>
            <a:pPr indent="0" lvl="0" marL="0" rtl="0" algn="l">
              <a:lnSpc>
                <a:spcPct val="120000"/>
              </a:lnSpc>
              <a:spcBef>
                <a:spcPts val="0"/>
              </a:spcBef>
              <a:spcAft>
                <a:spcPts val="0"/>
              </a:spcAft>
              <a:buNone/>
            </a:pPr>
            <a:r>
              <a:rPr lang="sv-SE">
                <a:solidFill>
                  <a:schemeClr val="dk1"/>
                </a:solidFill>
              </a:rPr>
              <a:t>(1 -5).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There is even a type of coverage called Decision coverage, which asks for all decisions to evaluate to true and false - so, branch coverage + the decisions that do not cause branching.</a:t>
            </a:r>
            <a:endParaRPr>
              <a:solidFill>
                <a:schemeClr val="dk1"/>
              </a:solidFill>
            </a:endParaRPr>
          </a:p>
          <a:p>
            <a:pPr indent="0" lvl="0" marL="0" rtl="0" algn="l">
              <a:lnSpc>
                <a:spcPct val="120000"/>
              </a:lnSpc>
              <a:spcBef>
                <a:spcPts val="0"/>
              </a:spcBef>
              <a:spcAft>
                <a:spcPts val="0"/>
              </a:spcAft>
              <a:buNone/>
            </a:pPr>
            <a:r>
              <a:rPr lang="sv-SE">
                <a:solidFill>
                  <a:schemeClr val="dk1"/>
                </a:solidFill>
              </a:rPr>
              <a:t>Branch coverage is useful for exercising faults in the way that a computation is decomposed into different cases. But, the evaluated decision statements are often quite complex and - although they evaluate to true or false - the solution can often be reached in many different ways. In these cases, it is worth digging further into how we reach the true/false conclusion.</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6e48249a09_0_12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6e48249a09_0_12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a:p>
            <a:pPr indent="0" lvl="0" marL="0" rtl="0" algn="l">
              <a:lnSpc>
                <a:spcPct val="120000"/>
              </a:lnSpc>
              <a:spcBef>
                <a:spcPts val="0"/>
              </a:spcBef>
              <a:spcAft>
                <a:spcPts val="0"/>
              </a:spcAft>
              <a:buNone/>
            </a:pPr>
            <a:r>
              <a:rPr lang="sv-SE">
                <a:solidFill>
                  <a:schemeClr val="dk1"/>
                </a:solidFill>
              </a:rPr>
              <a:t>Decisions are (6). These conditions are (7 -9)</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6e48249a09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6e48249a09_0_2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1-3. This is useful if your program has a large amount of boolean logic, as it helps uncover issues with how those expressions evaluate.</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6e48249a09_0_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6e48249a09_0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(1)</a:t>
            </a:r>
            <a:endParaRPr>
              <a:solidFill>
                <a:schemeClr val="dk1"/>
              </a:solidFill>
            </a:endParaRPr>
          </a:p>
          <a:p>
            <a:pPr indent="0" lvl="0" marL="0" rtl="0" algn="l">
              <a:lnSpc>
                <a:spcPct val="120000"/>
              </a:lnSpc>
              <a:spcBef>
                <a:spcPts val="0"/>
              </a:spcBef>
              <a:spcAft>
                <a:spcPts val="0"/>
              </a:spcAft>
              <a:buNone/>
            </a:pPr>
            <a:r>
              <a:rPr lang="sv-SE">
                <a:solidFill>
                  <a:schemeClr val="dk1"/>
                </a:solidFill>
              </a:rPr>
              <a:t>(2) example (</a:t>
            </a:r>
            <a:r>
              <a:rPr lang="sv-SE"/>
              <a:t>you wrote A == 1 instad of A == -1)</a:t>
            </a:r>
            <a:r>
              <a:rPr lang="sv-SE">
                <a:solidFill>
                  <a:schemeClr val="dk1"/>
                </a:solidFill>
              </a:rPr>
              <a:t>: as trivial as this seems, this fault could easily be missed by branch coverage since it only requires that the whole decision evaluate to true and false. Condition-based coverage metrics will be more likely to find these issues by diving into the contents of the statement. There are several forms of condition coverage, but the most basic asks (3-4)</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6e48249a09_0_23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562" name="Google Shape;562;g6e48249a09_0_23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563" name="Google Shape;563;g6e48249a09_0_23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564" name="Google Shape;564;g6e48249a09_0_23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565" name="Google Shape;565;g6e48249a09_0_239: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6" name="Google Shape;566;g6e48249a09_0_239: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There are a number of variants on condition coverage - in the simplest case - basic condition coverage - we just need to make each condition true and false at some point</a:t>
            </a:r>
            <a:endParaRPr sz="13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6e48249a09_0_122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575" name="Google Shape;575;g6e48249a09_0_122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576" name="Google Shape;576;g6e48249a09_0_122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577" name="Google Shape;577;g6e48249a09_0_122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578" name="Google Shape;578;g6e48249a09_0_1229: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100"/>
              <a:t>Condition coverage requires each elementary condition belonging to a boolean expression to be exercised. In branch coverage, the compound condition - i&lt;N and A[i] &lt; X - had to be true and false. This is fairly easy, since it’s a loop, as long as you don’t get caught in an infinite loops, you have to eventually exit - take the false branch. Now, we need to play with those conditional statements within the decision.In the example, this results in producing test cases that result in each elementary condition of the while expression to be </a:t>
            </a:r>
            <a:r>
              <a:rPr i="1" lang="sv-SE" sz="1100"/>
              <a:t>False</a:t>
            </a:r>
            <a:r>
              <a:rPr lang="sv-SE" sz="1100"/>
              <a:t> and </a:t>
            </a:r>
            <a:r>
              <a:rPr i="1" lang="sv-SE" sz="1100"/>
              <a:t>True</a:t>
            </a:r>
            <a:r>
              <a:rPr lang="sv-SE" sz="1100"/>
              <a:t>. this is equivalent to check both ways of exiting the while. We must add tests that cause the loop to exit for a value greater than X. This can be done in two test cases </a:t>
            </a:r>
            <a:r>
              <a:rPr lang="sv-SE" sz="1100">
                <a:solidFill>
                  <a:schemeClr val="dk1"/>
                </a:solidFill>
              </a:rPr>
              <a:t>(click)</a:t>
            </a:r>
            <a:r>
              <a:rPr lang="sv-SE" sz="1100"/>
              <a:t> need to cover three array values, one where it’s negative, one where it is positive but less than X and one where it is greater than or equal to X. But again, requires a little more thought. We need to do interesting things with the decision statements. </a:t>
            </a:r>
            <a:r>
              <a:rPr lang="sv-SE" sz="1100">
                <a:solidFill>
                  <a:schemeClr val="dk1"/>
                </a:solidFill>
              </a:rPr>
              <a:t>Since, Condition coverage does not properly subsume branch coverage, i.e., we can have tests that satisfy condition coverage but not branch coverage and vice versa, we may not reveal the same faults.  Usually, the two criteria are used jointly by requiring branch and condition coverage from the same test.</a:t>
            </a:r>
            <a:endParaRPr sz="1000"/>
          </a:p>
        </p:txBody>
      </p:sp>
      <p:sp>
        <p:nvSpPr>
          <p:cNvPr id="579" name="Google Shape;579;g6e48249a09_0_1229: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6e48249a09_0_282: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07" name="Google Shape;607;g6e48249a09_0_282: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08" name="Google Shape;608;g6e48249a09_0_282: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09" name="Google Shape;609;g6e48249a09_0_282: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10" name="Google Shape;610;g6e48249a09_0_282: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1" name="Google Shape;611;g6e48249a09_0_282: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Compound condition coverage, on the other hand, requires every combination of conditions. </a:t>
            </a:r>
            <a:endParaRPr sz="1300"/>
          </a:p>
          <a:p>
            <a:pPr indent="0" lvl="0" marL="0" rtl="0" algn="l">
              <a:spcBef>
                <a:spcPts val="0"/>
              </a:spcBef>
              <a:spcAft>
                <a:spcPts val="0"/>
              </a:spcAft>
              <a:buNone/>
            </a:pPr>
            <a:r>
              <a:rPr lang="sv-SE" sz="1300"/>
              <a:t>Now, this may seem like a good idea at first. Compound condition does subsume branch coverage, strengthens condition coverage greatly. It can find all sorts of faults that basic condition coverage cannot. What’s the problem?</a:t>
            </a:r>
            <a:endParaRPr sz="13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6e48249a09_0_294: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20" name="Google Shape;620;g6e48249a09_0_294: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21" name="Google Shape;621;g6e48249a09_0_294: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22" name="Google Shape;622;g6e48249a09_0_294: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23" name="Google Shape;623;g6e48249a09_0_294: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4" name="Google Shape;624;g6e48249a09_0_294: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a:solidFill>
                  <a:schemeClr val="dk1"/>
                </a:solidFill>
              </a:rPr>
              <a:t>Explosion of test cases, many of which lead to redundant outcomes.</a:t>
            </a:r>
            <a:endParaRPr sz="13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6e48249a09_0_30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33" name="Google Shape;633;g6e48249a09_0_30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34" name="Google Shape;634;g6e48249a09_0_30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35" name="Google Shape;635;g6e48249a09_0_30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36" name="Google Shape;636;g6e48249a09_0_306: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g6e48249a09_0_306: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300"/>
              <a:t>(read)</a:t>
            </a:r>
            <a:endParaRPr sz="13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6e48249a09_0_5: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e48249a09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00">
                <a:solidFill>
                  <a:schemeClr val="dk1"/>
                </a:solidFill>
                <a:highlight>
                  <a:srgbClr val="FFFFFF"/>
                </a:highlight>
              </a:rPr>
              <a:t>This is actually a really hard question to answer. </a:t>
            </a:r>
            <a:r>
              <a:rPr lang="sv-SE" sz="1000">
                <a:solidFill>
                  <a:schemeClr val="dk1"/>
                </a:solidFill>
                <a:highlight>
                  <a:schemeClr val="lt1"/>
                </a:highlight>
              </a:rPr>
              <a:t>So, what we’d like to do is find all of the faults. That’s the point of testing, right? Too bad - it’s impossible. You can’t prove a negative, and no matter how much testing you do, you can’t do enough with real world software to prove there are no faults. Not unless you can try every possible input to the software and every environmental factor that can influence execution, and in practice, you can’t. It would take the lifetime of the earth. If we could just pull up a list of faults and check them off, there’d be no need to testing in the first place.</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sv-SE" sz="1000">
                <a:solidFill>
                  <a:schemeClr val="dk1"/>
                </a:solidFill>
                <a:highlight>
                  <a:schemeClr val="lt1"/>
                </a:highlight>
              </a:rPr>
              <a:t>So, if we’ve found and fixed some faults and we haven’t found any new faults in awhile, are we done testing? Have we done a good job? Or have we just not come up with good enough tests yet? That’s the question we’re left with.</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sv-SE" sz="1000">
                <a:solidFill>
                  <a:schemeClr val="dk1"/>
                </a:solidFill>
                <a:highlight>
                  <a:schemeClr val="lt1"/>
                </a:highlight>
              </a:rPr>
              <a:t>In practice, how this usually turns out is that, either </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sv-SE" sz="1000">
                <a:solidFill>
                  <a:schemeClr val="dk1"/>
                </a:solidFill>
                <a:highlight>
                  <a:schemeClr val="lt1"/>
                </a:highlight>
              </a:rPr>
              <a:t>- (read). Or, you’ve written up a couple of tests, tried some basic usage scenarios, and you settle for that</a:t>
            </a:r>
            <a:endParaRPr sz="1000">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sv-SE" sz="1000">
                <a:solidFill>
                  <a:schemeClr val="dk1"/>
                </a:solidFill>
                <a:highlight>
                  <a:schemeClr val="lt1"/>
                </a:highlight>
              </a:rPr>
              <a:t>- (read). Ran out of cash for testing, or - commonly - ran out of time. Video games - last year Assassin’s Creed, Battlefield 4. Deadlines are a beast.</a:t>
            </a:r>
            <a:endParaRPr sz="1000">
              <a:solidFill>
                <a:schemeClr val="dk1"/>
              </a:solidFill>
              <a:highlight>
                <a:schemeClr val="lt1"/>
              </a:highlight>
            </a:endParaRPr>
          </a:p>
          <a:p>
            <a:pPr indent="0" lvl="0" marL="0" rtl="0" algn="l">
              <a:spcBef>
                <a:spcPts val="0"/>
              </a:spcBef>
              <a:spcAft>
                <a:spcPts val="0"/>
              </a:spcAft>
              <a:buNone/>
            </a:pPr>
            <a:r>
              <a:rPr lang="sv-SE" sz="1000">
                <a:solidFill>
                  <a:schemeClr val="dk1"/>
                </a:solidFill>
                <a:highlight>
                  <a:schemeClr val="lt1"/>
                </a:highlight>
              </a:rPr>
              <a:t>In both cases, the testing is inadequate, and that can bite you - it’ll either be expensive, it can be annoying, or even life threatening. </a:t>
            </a:r>
            <a:endParaRPr sz="1000">
              <a:solidFill>
                <a:schemeClr val="dk1"/>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6e48249a09_0_318: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646" name="Google Shape;646;g6e48249a09_0_318: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647" name="Google Shape;647;g6e48249a09_0_318: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648" name="Google Shape;648;g6e48249a09_0_318: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649" name="Google Shape;649;g6e48249a09_0_318: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0" name="Google Shape;650;g6e48249a09_0_318: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lgn="l">
              <a:spcBef>
                <a:spcPts val="0"/>
              </a:spcBef>
              <a:spcAft>
                <a:spcPts val="0"/>
              </a:spcAft>
              <a:buNone/>
            </a:pPr>
            <a:r>
              <a:rPr lang="sv-SE" sz="1100"/>
              <a:t>The nice thing is that, if you’re smart, you don’t need compound condition coverage. The requirements of MC/DC - modified condition and decision coverage - result in the the same outcomes as compound condition coverage, but with a much smaller group of tests. MCDC cuts out the redundancy by instead of naively requiring all outcomes of condition pairing, it encodes stronger requirements on the tests you choose. It instead requires that the entire decision statement evaluate to each outcome - the branches - each basic condition evaluate to each outcome - like in basic condition coverage - and that you show the independent impact of each condition in at least one test. That one requires a little explanation So, take A and B. We have four tests required for compound condition coverage. Let’s look at those. Can you tell me which of these we need for MC/DC and why?</a:t>
            </a:r>
            <a:endParaRPr sz="1100"/>
          </a:p>
          <a:p>
            <a:pPr indent="0" lvl="0" marL="0" rtl="0" algn="l">
              <a:spcBef>
                <a:spcPts val="0"/>
              </a:spcBef>
              <a:spcAft>
                <a:spcPts val="0"/>
              </a:spcAft>
              <a:buNone/>
            </a:pPr>
            <a:r>
              <a:rPr b="1" lang="sv-SE" sz="1100"/>
              <a:t>(click) </a:t>
            </a:r>
            <a:r>
              <a:rPr lang="sv-SE" sz="1100"/>
              <a:t>First, we take a pair of tests. We hold B constant </a:t>
            </a:r>
            <a:r>
              <a:rPr b="1" lang="sv-SE" sz="1100"/>
              <a:t> (click)</a:t>
            </a:r>
            <a:r>
              <a:rPr lang="sv-SE" sz="1100"/>
              <a:t> but change the value of A. This flips the result of the expression. Because B was constant, we show A’s independent impact.</a:t>
            </a:r>
            <a:endParaRPr sz="1100"/>
          </a:p>
          <a:p>
            <a:pPr indent="0" lvl="0" marL="0" rtl="0" algn="l">
              <a:spcBef>
                <a:spcPts val="0"/>
              </a:spcBef>
              <a:spcAft>
                <a:spcPts val="0"/>
              </a:spcAft>
              <a:buNone/>
            </a:pPr>
            <a:r>
              <a:rPr lang="sv-SE" sz="1100"/>
              <a:t>As a result, the outcome of the expression changes. That shows that A can have an independent impact on the whole decision.</a:t>
            </a:r>
            <a:r>
              <a:rPr b="1" lang="sv-SE" sz="1100"/>
              <a:t> (click) </a:t>
            </a:r>
            <a:r>
              <a:rPr lang="sv-SE" sz="1100"/>
              <a:t>now, take this pair. We hold A constant  and </a:t>
            </a:r>
            <a:r>
              <a:rPr b="1" lang="sv-SE" sz="1100"/>
              <a:t>(click) </a:t>
            </a:r>
            <a:r>
              <a:rPr lang="sv-SE" sz="1100"/>
              <a:t>vary B. The outcome changes. We see the independent impact of B.</a:t>
            </a:r>
            <a:r>
              <a:rPr b="1" lang="sv-SE" sz="1100"/>
              <a:t> (click) </a:t>
            </a:r>
            <a:r>
              <a:rPr lang="sv-SE" sz="1100"/>
              <a:t>We can get rid of test 4, as it isn’t necessary anymore.</a:t>
            </a:r>
            <a:endParaRPr sz="1100"/>
          </a:p>
          <a:p>
            <a:pPr indent="0" lvl="0" marL="0" rtl="0" algn="l">
              <a:spcBef>
                <a:spcPts val="0"/>
              </a:spcBef>
              <a:spcAft>
                <a:spcPts val="0"/>
              </a:spcAft>
              <a:buNone/>
            </a:pPr>
            <a:r>
              <a:rPr lang="sv-SE" sz="1100"/>
              <a:t>MC/DC can be harder to come up with test cases for - have to think a little more - but it can be achieved in a fraction of the tests that compound coverage requires and gives the same outcomes. In this simple case, we go from four tests in compound condition to three in MC/DC. In the four condition example on the previous slide, we go from 16 tests to five. With the right tests, MC/DC can be satisfied in as little as (num conditions + 1) test cases.</a:t>
            </a:r>
            <a:endParaRPr sz="11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6e48249a09_0_3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6e48249a09_0_3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6e48249a09_0_3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6e48249a09_0_3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Start by drawing the control-flow graph. This is a pretty similar example to the one we examined earlier, but has a few more branches to the logic. </a:t>
            </a:r>
            <a:endParaRPr>
              <a:solidFill>
                <a:schemeClr val="dk1"/>
              </a:solidFill>
            </a:endParaRPr>
          </a:p>
          <a:p>
            <a:pPr indent="0" lvl="0" marL="0" rtl="0" algn="l">
              <a:spcBef>
                <a:spcPts val="0"/>
              </a:spcBef>
              <a:spcAft>
                <a:spcPts val="0"/>
              </a:spcAft>
              <a:buNone/>
            </a:pPr>
            <a:r>
              <a:rPr lang="sv-SE">
                <a:solidFill>
                  <a:schemeClr val="dk1"/>
                </a:solidFill>
              </a:rPr>
              <a:t>(walk through)</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6e48249a09_0_383: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715" name="Google Shape;715;g6e48249a09_0_383: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716" name="Google Shape;716;g6e48249a09_0_383: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717" name="Google Shape;717;g6e48249a09_0_383: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718" name="Google Shape;718;g6e48249a09_0_383: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
        <p:nvSpPr>
          <p:cNvPr id="719" name="Google Shape;719;g6e48249a09_0_383: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100"/>
              <a:t>(click click) Our first test, we feed in an array with two entries, a size of 2, and a string for the entry we want. In this case, the entry we want is in the array. So, we initialize the index, when we get to the fist condition, we see that N is not = 1, so we check the next condition. Well, N is not equal to 0, so we check the third condition. N is greater than 1, so we enter the loop. The first array entry is not the one we want, so we increment index and return to the loop condition. The loop condition is still true, so we check the second entry and, it turns out it is what we want, so we return the index.</a:t>
            </a:r>
            <a:endParaRPr sz="1100"/>
          </a:p>
          <a:p>
            <a:pPr indent="0" lvl="0" marL="0" rtl="0" algn="l">
              <a:spcBef>
                <a:spcPts val="0"/>
              </a:spcBef>
              <a:spcAft>
                <a:spcPts val="0"/>
              </a:spcAft>
              <a:buNone/>
            </a:pPr>
            <a:r>
              <a:rPr lang="sv-SE" sz="1100"/>
              <a:t>- The second test is very similar to the first, but the entry we want isn’t in the array. So, the loop iterates over the array, doesn’t find what it is looking for, and finally returns -1, aka entry not found.</a:t>
            </a:r>
            <a:endParaRPr sz="1100"/>
          </a:p>
          <a:p>
            <a:pPr indent="0" lvl="0" marL="0" rtl="0" algn="l">
              <a:spcBef>
                <a:spcPts val="0"/>
              </a:spcBef>
              <a:spcAft>
                <a:spcPts val="0"/>
              </a:spcAft>
              <a:buNone/>
            </a:pPr>
            <a:r>
              <a:rPr lang="sv-SE" sz="1100"/>
              <a:t>- Test 3 puts in an empty array and a length of 0. Note that this code is technically unnecessary - a programmer who planned this code through more before writing it might have just left the check for an array of length 0 out altogether, since the result is the same as the default if none of theconditions hold. Still, they wrote the code, so we need to cover it.</a:t>
            </a:r>
            <a:endParaRPr sz="1100"/>
          </a:p>
          <a:p>
            <a:pPr indent="0" lvl="0" marL="0" rtl="0" algn="l">
              <a:spcBef>
                <a:spcPts val="0"/>
              </a:spcBef>
              <a:spcAft>
                <a:spcPts val="0"/>
              </a:spcAft>
              <a:buNone/>
            </a:pPr>
            <a:r>
              <a:rPr lang="sv-SE" sz="1100"/>
              <a:t>- Similarly, in test 4, we pass in a single entry array, and that entry is actually what we’re looking for. We knock another statement off our list.</a:t>
            </a:r>
            <a:endParaRPr sz="1100"/>
          </a:p>
          <a:p>
            <a:pPr indent="0" lvl="0" marL="0" rtl="0" algn="l">
              <a:spcBef>
                <a:spcPts val="0"/>
              </a:spcBef>
              <a:spcAft>
                <a:spcPts val="0"/>
              </a:spcAft>
              <a:buNone/>
            </a:pPr>
            <a:r>
              <a:rPr lang="sv-SE" sz="1100"/>
              <a:t>- So, these four tests give us statement coverage, but what about branch? Right - test 5 gets that last branch. </a:t>
            </a:r>
            <a:endParaRPr sz="1100"/>
          </a:p>
          <a:p>
            <a:pPr indent="0" lvl="0" marL="0" rtl="0" algn="l">
              <a:spcBef>
                <a:spcPts val="0"/>
              </a:spcBef>
              <a:spcAft>
                <a:spcPts val="0"/>
              </a:spcAft>
              <a:buNone/>
            </a:pPr>
            <a:r>
              <a:rPr lang="sv-SE" sz="1100"/>
              <a:t>Do we have condition coverage now? We only have one decision statement with multiple conditions - N==1 and A[0] = what - Tests 1-3 all give us a false for n=1, tests 4 and 5 give us a true for that. Great. Test 4 gives us a true for the other condition, and test 5 gives us a false. There we go, the first four tests give us statement coverage, and the fifth gives us branch and condition. </a:t>
            </a:r>
            <a:endParaRPr sz="11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6e48249a09_0_6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6e48249a09_0_6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One more criterion that we will cover is </a:t>
            </a:r>
            <a:r>
              <a:rPr lang="sv-SE">
                <a:solidFill>
                  <a:schemeClr val="dk1"/>
                </a:solidFill>
              </a:rPr>
              <a:t>loop boundary coverage, which focuses on loops and places obligations on how they must be executed.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This is pretty straightforward. There is often little difference between running a loop 19 times and 20 times. So, rather than running all of those iterations, choose tests that will cause a certain number of loop cycles that cover certain important scenarios.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6e48249a09_0_6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6e48249a09_0_6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6e48249a09_0_6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6e48249a09_0_6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Another scenario to pay attention to are when you have concatenated loops - when one loop ends, another one starts on the next line of code.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These are generally independent, and if they are, they can be tested independently. But, that isn't always the case. How the program executes up the current point in execution will always - obviously - impact how the rest of the execution proceeds. So, how the previous loop executed might have an impact on what happens when the new loop executes.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6e48249a09_0_7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6e48249a09_0_7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It is easy enough to define a bunch of loop iteration values, but why do these make sense? Running the loop zero, one, and more than once? Why are these more likely to reveal faults?</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Well, the intuition is that these values reflect the structure of the program design. You guys have probably taken an algorithms course. Well, if we wanted to write a proof of correctness for that loop, the base case would show that the loop is executed zero times when its postconditions are true in advance of the loop.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Then, we would show that the loop invariant is true on entry to the loop, then each iteration of the loop maintains a this invariant. Then, that the invariant and the negation of the looping condition implies that the postconditions are true.</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These loop strategies force us to exercise the same cases that we would analyze in a proof. Even if you’re not formally writing a proof, when we write tests that hit those conditions, we state the expected outputs for each of those tests. Whether you realize it or not, you’ve performed a form of a proof - we have some idea that the loop behavior of the program is correct.</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6e48249a09_0_7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6e48249a09_0_7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g6e48249a09_0_9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3" name="Google Shape;803;g6e48249a09_0_9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Let’s simplify this a little bit. Same graph, just put in labels so we can more easily look at each question.</a:t>
            </a:r>
            <a:endParaRPr>
              <a:solidFill>
                <a:schemeClr val="dk1"/>
              </a:solidFill>
            </a:endParaRPr>
          </a:p>
          <a:p>
            <a:pPr indent="0" lvl="0" marL="0" rtl="0" algn="l">
              <a:lnSpc>
                <a:spcPct val="120000"/>
              </a:lnSpc>
              <a:spcBef>
                <a:spcPts val="0"/>
              </a:spcBef>
              <a:spcAft>
                <a:spcPts val="0"/>
              </a:spcAft>
              <a:buNone/>
            </a:pPr>
            <a:r>
              <a:rPr lang="sv-SE">
                <a:solidFill>
                  <a:schemeClr val="dk1"/>
                </a:solidFill>
              </a:rPr>
              <a:t>1 - subpaths through the loop (go over)</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6e48249a09_0_11: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6e48249a09_0_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At some level, testing is futile - one can never prove the absence of faults with testing. But, it’s better than doing nothing. You can’t find faults without trying the system out. But, can we do better? Can we find some compromise point between the impossible and the inadequate? Some way to strike a middle ground by offering some way of measuring whether our tests are good.</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People have attempted to do this. Today’s topic are what are called test adequacy </a:t>
            </a:r>
            <a:r>
              <a:rPr lang="sv-SE"/>
              <a:t>criteria.</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These adequacy </a:t>
            </a:r>
            <a:r>
              <a:rPr lang="sv-SE"/>
              <a:t>criteria</a:t>
            </a:r>
            <a:r>
              <a:rPr lang="sv-SE" sz="1200">
                <a:solidFill>
                  <a:schemeClr val="dk1"/>
                </a:solidFill>
              </a:rPr>
              <a:t> are ways of scoring our testing efforts. We take our tests and we check them against a criterion - a list of test obligations. These obligations are properties that must be met by our tests, a list of conditions that - in theory - let us make an argument that we did </a:t>
            </a:r>
            <a:r>
              <a:rPr lang="sv-SE"/>
              <a:t>a good job in testing</a:t>
            </a:r>
            <a:r>
              <a:rPr lang="sv-SE" sz="1200">
                <a:solidFill>
                  <a:schemeClr val="dk1"/>
                </a:solidFill>
              </a:rPr>
              <a:t> - by using these measurements of good testing as a</a:t>
            </a:r>
            <a:r>
              <a:rPr lang="sv-SE"/>
              <a:t> way to judge our tests</a:t>
            </a:r>
            <a:r>
              <a:rPr lang="sv-SE" sz="1200">
                <a:solidFill>
                  <a:schemeClr val="dk1"/>
                </a:solidFill>
              </a:rPr>
              <a:t>, we can offer something concrete to indicate that we tried to find faults. We’ve tested up to some level. If we</a:t>
            </a:r>
            <a:r>
              <a:rPr lang="sv-SE"/>
              <a:t>’re missing items, we can fill in the gaps. </a:t>
            </a:r>
            <a:r>
              <a:rPr lang="sv-SE" sz="1200">
                <a:solidFill>
                  <a:schemeClr val="dk1"/>
                </a:solidFill>
              </a:rPr>
              <a:t>We offer some evidence that our testing effort is better than inadequate - </a:t>
            </a:r>
            <a:r>
              <a:rPr lang="sv-SE"/>
              <a:t>not enough testing or bad test cases</a:t>
            </a:r>
            <a:r>
              <a:rPr lang="sv-SE" sz="1200">
                <a:solidFill>
                  <a:schemeClr val="dk1"/>
                </a:solidFill>
              </a:rPr>
              <a:t> - even if it doesn’t do the impossible - definitively proving that there are no faults left in the code.</a:t>
            </a:r>
            <a:endParaRPr sz="1200">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6e48249a09_0_9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6e48249a09_0_9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This is even true for statement coverage, the simplest criterion. You might have (read), </a:t>
            </a:r>
            <a:endParaRPr>
              <a:solidFill>
                <a:schemeClr val="dk1"/>
              </a:solidFill>
            </a:endParaRPr>
          </a:p>
          <a:p>
            <a:pPr indent="0" lvl="0" marL="0" rtl="0" algn="l">
              <a:spcBef>
                <a:spcPts val="0"/>
              </a:spcBef>
              <a:spcAft>
                <a:spcPts val="0"/>
              </a:spcAft>
              <a:buNone/>
            </a:pPr>
            <a:r>
              <a:rPr lang="sv-SE">
                <a:solidFill>
                  <a:schemeClr val="dk1"/>
                </a:solidFill>
              </a:rPr>
              <a:t>often, this is part of defensive programming - (read 4)</a:t>
            </a:r>
            <a:endParaRPr>
              <a:solidFill>
                <a:schemeClr val="dk1"/>
              </a:solidFill>
            </a:endParaRPr>
          </a:p>
          <a:p>
            <a:pPr indent="0" lvl="0" marL="0" rtl="0" algn="l">
              <a:spcBef>
                <a:spcPts val="0"/>
              </a:spcBef>
              <a:spcAft>
                <a:spcPts val="0"/>
              </a:spcAft>
              <a:buNone/>
            </a:pPr>
            <a:r>
              <a:rPr lang="sv-SE">
                <a:solidFill>
                  <a:schemeClr val="dk1"/>
                </a:solidFill>
              </a:rPr>
              <a:t>Dead code (read) - code that once had a purpose, but now is no longer used, and nothing can call it in your new code. </a:t>
            </a:r>
            <a:endParaRPr>
              <a:solidFill>
                <a:schemeClr val="dk1"/>
              </a:solidFill>
            </a:endParaRPr>
          </a:p>
          <a:p>
            <a:pPr indent="0" lvl="0" marL="0" rtl="0" algn="l">
              <a:spcBef>
                <a:spcPts val="0"/>
              </a:spcBef>
              <a:spcAft>
                <a:spcPts val="0"/>
              </a:spcAft>
              <a:buNone/>
            </a:pPr>
            <a:r>
              <a:rPr lang="sv-SE">
                <a:solidFill>
                  <a:schemeClr val="dk1"/>
                </a:solidFill>
              </a:rPr>
              <a:t>Some unreachable code is expected in any system, and must be accounted for in testing.</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6e48249a09_0_9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6e48249a09_0_9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t>
            </a:r>
            <a:r>
              <a:rPr lang="sv-SE"/>
              <a:t>1</a:t>
            </a:r>
            <a:r>
              <a:rPr lang="sv-SE">
                <a:solidFill>
                  <a:schemeClr val="dk1"/>
                </a:solidFill>
              </a:rPr>
              <a:t>) - metrics like MCDC</a:t>
            </a:r>
            <a:endParaRPr>
              <a:solidFill>
                <a:schemeClr val="dk1"/>
              </a:solidFill>
            </a:endParaRPr>
          </a:p>
          <a:p>
            <a:pPr indent="0" lvl="0" marL="0" rtl="0" algn="l">
              <a:spcBef>
                <a:spcPts val="0"/>
              </a:spcBef>
              <a:spcAft>
                <a:spcPts val="0"/>
              </a:spcAft>
              <a:buNone/>
            </a:pPr>
            <a:r>
              <a:rPr lang="sv-SE"/>
              <a:t>2-end</a:t>
            </a:r>
            <a:r>
              <a:rPr lang="sv-SE">
                <a:solidFill>
                  <a:schemeClr val="dk1"/>
                </a:solidFill>
              </a:rPr>
              <a:t>)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6e48249a09_0_9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6e48249a09_0_9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is this usually handled? </a:t>
            </a: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As a result, stronger criteria - often those related to paths - just aren’t cost-effective if you have a large number of infeasible obligations.</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6e48249a09_0_9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6e48249a09_0_9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We’ve gone over a few different structural coverage metrics now, and the natural question is which one I should use? </a:t>
            </a:r>
            <a:endParaRPr>
              <a:solidFill>
                <a:schemeClr val="dk1"/>
              </a:solidFill>
            </a:endParaRPr>
          </a:p>
          <a:p>
            <a:pPr indent="0" lvl="0" marL="0" rtl="0" algn="l">
              <a:lnSpc>
                <a:spcPct val="120000"/>
              </a:lnSpc>
              <a:spcBef>
                <a:spcPts val="0"/>
              </a:spcBef>
              <a:spcAft>
                <a:spcPts val="0"/>
              </a:spcAft>
              <a:buNone/>
            </a:pPr>
            <a:r>
              <a:rPr lang="sv-SE">
                <a:solidFill>
                  <a:schemeClr val="dk1"/>
                </a:solidFill>
              </a:rPr>
              <a:t>Well, these criteria can be arranged in terms of their power. Many of these criteria subsume others. For instance, if you achieve branch coverage, then you have also achieved statement coverage. However, the more powerful a criterion, the more expensive it is to fulfill. It will require more tests, and those tests must fulfill very specific conditions, so they will be harder to come up with. </a:t>
            </a:r>
            <a:endParaRPr>
              <a:solidFill>
                <a:schemeClr val="dk1"/>
              </a:solidFill>
            </a:endParaRPr>
          </a:p>
          <a:p>
            <a:pPr indent="0" lvl="0" marL="0" rtl="0" algn="l">
              <a:lnSpc>
                <a:spcPct val="120000"/>
              </a:lnSpc>
              <a:spcBef>
                <a:spcPts val="0"/>
              </a:spcBef>
              <a:spcAft>
                <a:spcPts val="0"/>
              </a:spcAft>
              <a:buNone/>
            </a:pPr>
            <a:r>
              <a:rPr lang="sv-SE">
                <a:solidFill>
                  <a:schemeClr val="dk1"/>
                </a:solidFill>
              </a:rPr>
              <a:t>In this, any criterion on a higher level subsumes anything it is connected to on a lower level. Those are higher levels are both more expensive, but are considered more powerful than ones on a lower level. Criteria on the same level are considered equally powerful.</a:t>
            </a:r>
            <a:endParaRPr>
              <a:solidFill>
                <a:schemeClr val="dk1"/>
              </a:solidFill>
            </a:endParaRPr>
          </a:p>
          <a:p>
            <a:pPr indent="0" lvl="0" marL="0" rtl="0" algn="l">
              <a:lnSpc>
                <a:spcPct val="120000"/>
              </a:lnSpc>
              <a:spcBef>
                <a:spcPts val="0"/>
              </a:spcBef>
              <a:spcAft>
                <a:spcPts val="0"/>
              </a:spcAft>
              <a:buNone/>
            </a:pPr>
            <a:r>
              <a:rPr lang="sv-SE">
                <a:solidFill>
                  <a:schemeClr val="dk1"/>
                </a:solidFill>
              </a:rPr>
              <a:t>(go over)</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The choice of which to use depends on a couple of things - largely on the capabilities of your testing team, their time constraints, their budget - can you afford a stronger criterion. It also depends on the type of system you are building. If you are building something with complex condition checking, then you might want something like MC/DC - right?</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This gives you an idea of the ideas behind structural testing. These metrics are a way to enforce our testing efforts, to guide us towards writing better tests, but the thing to be careful about, is that you don’t want to rely on them exclusively.</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6e48249a09_0_5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6e48249a09_0_5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6e48249a09_0_1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6e48249a09_0_13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1" name="Google Shape;901;g6e48249a09_0_13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8" name="Google Shape;9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6e48249a09_0_17: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e48249a09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Of course, this is actually quite the challenge. What makes a test good? Again, we don’t know what faults are there, so we need to identify some </a:t>
            </a:r>
            <a:r>
              <a:rPr lang="sv-SE"/>
              <a:t>approximation</a:t>
            </a:r>
            <a:r>
              <a:rPr lang="sv-SE" sz="1200">
                <a:solidFill>
                  <a:schemeClr val="dk1"/>
                </a:solidFill>
              </a:rPr>
              <a:t>. What is something that we can measure, something that can be used to calculate a score, and something we can say is indicative of that fault-finding potential that we seek. In practice, rather than stating that our tests are definitively adequate - up to the task - we instead use these criteria to point out clear inadequacies in our tests - look for holes where we made mistakes or where our e</a:t>
            </a:r>
            <a:r>
              <a:rPr lang="sv-SE"/>
              <a:t>xisting tests can be </a:t>
            </a:r>
            <a:r>
              <a:rPr lang="sv-SE" sz="1200">
                <a:solidFill>
                  <a:schemeClr val="dk1"/>
                </a:solidFill>
              </a:rPr>
              <a:t>. If </a:t>
            </a:r>
            <a:r>
              <a:rPr lang="sv-SE"/>
              <a:t>no t</a:t>
            </a:r>
            <a:r>
              <a:rPr lang="sv-SE" sz="1200">
                <a:solidFill>
                  <a:schemeClr val="dk1"/>
                </a:solidFill>
              </a:rPr>
              <a:t>est</a:t>
            </a:r>
            <a:r>
              <a:rPr lang="sv-SE"/>
              <a:t> </a:t>
            </a:r>
            <a:r>
              <a:rPr lang="sv-SE" sz="1200">
                <a:solidFill>
                  <a:schemeClr val="dk1"/>
                </a:solidFill>
              </a:rPr>
              <a:t>reach</a:t>
            </a:r>
            <a:r>
              <a:rPr lang="sv-SE"/>
              <a:t>es</a:t>
            </a:r>
            <a:r>
              <a:rPr lang="sv-SE" sz="1200">
                <a:solidFill>
                  <a:schemeClr val="dk1"/>
                </a:solidFill>
              </a:rPr>
              <a:t> a statement, </a:t>
            </a:r>
            <a:r>
              <a:rPr lang="sv-SE"/>
              <a:t>our tests are</a:t>
            </a:r>
            <a:r>
              <a:rPr lang="sv-SE" sz="1200">
                <a:solidFill>
                  <a:schemeClr val="dk1"/>
                </a:solidFill>
              </a:rPr>
              <a:t> inadequate for finding faults in that statement.</a:t>
            </a:r>
            <a:r>
              <a:rPr lang="sv-SE"/>
              <a:t> If we plant a known fault and no test exposes it, our tests are inadequate for finding our planted faults. These criteria present checklists of goals to cover when testing, and we can use them to measure how good our tests are. </a:t>
            </a:r>
            <a:r>
              <a:rPr lang="sv-SE" sz="1200">
                <a:solidFill>
                  <a:schemeClr val="dk1"/>
                </a:solidFill>
              </a:rPr>
              <a:t>If we don’t meet this list of obligations, we add tests that do. We keep building tests until the checklist is complete. At that point, we don’t know that our tests are perfect, we can never be sure, but we</a:t>
            </a:r>
            <a:r>
              <a:rPr lang="sv-SE"/>
              <a:t> can present some evidence that </a:t>
            </a:r>
            <a:r>
              <a:rPr lang="sv-SE" sz="1200">
                <a:solidFill>
                  <a:schemeClr val="dk1"/>
                </a:solidFill>
              </a:rPr>
              <a:t>they at</a:t>
            </a:r>
            <a:r>
              <a:rPr lang="sv-SE"/>
              <a:t> least </a:t>
            </a:r>
            <a:r>
              <a:rPr lang="sv-SE" sz="1200">
                <a:solidFill>
                  <a:schemeClr val="dk1"/>
                </a:solidFill>
              </a:rPr>
              <a:t>are not inadequate in the manner prescribed by the </a:t>
            </a:r>
            <a:r>
              <a:rPr lang="sv-SE"/>
              <a:t>criteria </a:t>
            </a:r>
            <a:r>
              <a:rPr lang="sv-SE" sz="1200">
                <a:solidFill>
                  <a:schemeClr val="dk1"/>
                </a:solidFill>
              </a:rPr>
              <a:t>we’re measuring. We can say that </a:t>
            </a:r>
            <a:r>
              <a:rPr lang="sv-SE"/>
              <a:t>we put in some demonstrable effort and met some conditions that - ideally - are positively correlated to success.</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e48249a09_0_2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e48249a09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There are dozens of these </a:t>
            </a:r>
            <a:r>
              <a:rPr lang="sv-SE"/>
              <a:t>criteria</a:t>
            </a:r>
            <a:r>
              <a:rPr lang="sv-SE" sz="1200">
                <a:solidFill>
                  <a:schemeClr val="dk1"/>
                </a:solidFill>
              </a:rPr>
              <a:t>, but they are all based on the central idea that they each offer a checklist that covers a set of related factors that are - hopefuly- correlated to finding faults. If you build tests that me</a:t>
            </a:r>
            <a:r>
              <a:rPr lang="sv-SE"/>
              <a:t>et a criterion </a:t>
            </a:r>
            <a:r>
              <a:rPr lang="sv-SE" sz="1200">
                <a:solidFill>
                  <a:schemeClr val="dk1"/>
                </a:solidFill>
              </a:rPr>
              <a:t>and run them, you’ll be more likely to have noticed certain types of faults associated with that crit</a:t>
            </a:r>
            <a:r>
              <a:rPr lang="sv-SE"/>
              <a:t>erion</a:t>
            </a:r>
            <a:r>
              <a:rPr lang="sv-SE" sz="1200">
                <a:solidFill>
                  <a:schemeClr val="dk1"/>
                </a:solidFill>
              </a:rPr>
              <a:t>. For e</a:t>
            </a:r>
            <a:r>
              <a:rPr lang="sv-SE"/>
              <a:t>xample, the vast majority of these are based on exercising elements of the source code in a certain way, like taking all if-statements and ensuring that they evaluate to true and false. This is the basis of Structural Testing. Others are based on fake faults that we place in the code, and whether our tests detect those. This is the basis of mutation testing or fault-based testing, which we will talk aboutn ext week. Still others related to other factors of the requirements, input partitions, or other project artifacts. Consider something like comibnatorial interaction testing, which we talked about with system testing. That</a:t>
            </a:r>
            <a:r>
              <a:rPr lang="sv-SE" sz="1200">
                <a:solidFill>
                  <a:schemeClr val="dk1"/>
                </a:solidFill>
              </a:rPr>
              <a:t> </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That’s an adequacy metric in a way, we want to cover all 2-way interactions between </a:t>
            </a:r>
            <a:r>
              <a:rPr lang="sv-SE"/>
              <a:t>test choices</a:t>
            </a:r>
            <a:r>
              <a:rPr lang="sv-SE" sz="1200">
                <a:solidFill>
                  <a:schemeClr val="dk1"/>
                </a:solidFill>
              </a:rPr>
              <a:t>. That gives us a checklist to mark off, something we can measure</a:t>
            </a:r>
            <a:r>
              <a:rPr lang="sv-SE"/>
              <a:t> to see if our tests are good enough. These metrics, especially structural testing are widespread in industry. You’ve probably seen GitHub pages with a covderage badge. That’s an indication of structural coverage of the code - that the tests exercise the code base in a certain way. These metrics are common because they are easy to understand and give you a set of goals to cover. This gives you an idea of “how done with testing you are”. There are tools for measuring code coverage for most languages and it can be intergrated into most IDEs, like thecoverage module in IntelliJ or plug-ins for Eclipse in Java.</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6e48249a09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6e48249a09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000">
                <a:solidFill>
                  <a:srgbClr val="222222"/>
                </a:solidFill>
                <a:highlight>
                  <a:srgbClr val="FFFFFF"/>
                </a:highlight>
              </a:rPr>
              <a:t>Once we have selected an adequacy criterion, we can apply it in one of two ways. The most common, and most recommended way to do this it to </a:t>
            </a:r>
            <a:r>
              <a:rPr lang="sv-SE" sz="1000">
                <a:solidFill>
                  <a:srgbClr val="222222"/>
                </a:solidFill>
                <a:highlight>
                  <a:schemeClr val="lt1"/>
                </a:highlight>
              </a:rPr>
              <a:t>measure the adequacy of existing tests. Just run existing tests on the code and measure how much coverage we have achieved of the criterion we have selected. This can tell us how adequate our existing tests are. How good are they at covering the code in the way prescribed? If there are gaps, we can supplement our existing tests with additional tests targeted at coverage of elements. This gives us a way to improve and find a stopping point for our testing efforts. The other is that we can just</a:t>
            </a:r>
            <a:r>
              <a:rPr lang="sv-SE" sz="1000">
                <a:solidFill>
                  <a:srgbClr val="222222"/>
                </a:solidFill>
                <a:highlight>
                  <a:srgbClr val="FFFFFF"/>
                </a:highlight>
              </a:rPr>
              <a:t> take these obligations and use them to create tests directly. We choose a subset of the obligation and we write tests that will trigger those conditions. We can either do this by hand - target an element, write a test that will cover it, or frequently this is the target of automated test generation technique. We can generally measure coverage of a criterion using a tool. Since we have a target, we essentially have an optimization problem. We can try to auto-generate tests that hit that target.</a:t>
            </a:r>
            <a:endParaRPr sz="1000">
              <a:solidFill>
                <a:srgbClr val="222222"/>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e48249a09_0_1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e48249a09_0_1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Structural Testing, the idea of using the code itself as the basis for test creation, is the basis of the majority of adequacy criteria and is - in itself - a viable way to create powerful test cases.</a:t>
            </a:r>
            <a:endParaRPr/>
          </a:p>
        </p:txBody>
      </p:sp>
      <p:sp>
        <p:nvSpPr>
          <p:cNvPr id="209" name="Google Shape;209;g6e48249a09_0_1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80" name="Google Shape;80;p1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81" name="Google Shape;81;p1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2" name="Google Shape;82;p1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5" name="Shape 8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90" name="Shape 90"/>
        <p:cNvGrpSpPr/>
        <p:nvPr/>
      </p:nvGrpSpPr>
      <p:grpSpPr>
        <a:xfrm>
          <a:off x="0" y="0"/>
          <a:ext cx="0" cy="0"/>
          <a:chOff x="0" y="0"/>
          <a:chExt cx="0" cy="0"/>
        </a:xfrm>
      </p:grpSpPr>
      <p:sp>
        <p:nvSpPr>
          <p:cNvPr id="91" name="Google Shape;91;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2" name="Google Shape;9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3" name="Google Shape;9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4" name="Google Shape;9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5" name="Google Shape;95;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6" name="Google Shape;96;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7" name="Shape 97"/>
        <p:cNvGrpSpPr/>
        <p:nvPr/>
      </p:nvGrpSpPr>
      <p:grpSpPr>
        <a:xfrm>
          <a:off x="0" y="0"/>
          <a:ext cx="0" cy="0"/>
          <a:chOff x="0" y="0"/>
          <a:chExt cx="0" cy="0"/>
        </a:xfrm>
      </p:grpSpPr>
      <p:sp>
        <p:nvSpPr>
          <p:cNvPr id="98" name="Google Shape;98;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9" name="Google Shape;99;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0" name="Google Shape;100;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1" name="Google Shape;101;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02" name="Google Shape;102;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3" name="Google Shape;103;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104" name="Shape 104"/>
        <p:cNvGrpSpPr/>
        <p:nvPr/>
      </p:nvGrpSpPr>
      <p:grpSpPr>
        <a:xfrm>
          <a:off x="0" y="0"/>
          <a:ext cx="0" cy="0"/>
          <a:chOff x="0" y="0"/>
          <a:chExt cx="0" cy="0"/>
        </a:xfrm>
      </p:grpSpPr>
      <p:sp>
        <p:nvSpPr>
          <p:cNvPr id="105" name="Google Shape;105;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6" name="Google Shape;106;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7" name="Google Shape;107;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8" name="Google Shape;108;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11" name="Shape 111"/>
        <p:cNvGrpSpPr/>
        <p:nvPr/>
      </p:nvGrpSpPr>
      <p:grpSpPr>
        <a:xfrm>
          <a:off x="0" y="0"/>
          <a:ext cx="0" cy="0"/>
          <a:chOff x="0" y="0"/>
          <a:chExt cx="0" cy="0"/>
        </a:xfrm>
      </p:grpSpPr>
      <p:sp>
        <p:nvSpPr>
          <p:cNvPr id="112" name="Google Shape;112;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3" name="Google Shape;113;p20"/>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4" name="Google Shape;114;p20"/>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5" name="Google Shape;115;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6" name="Google Shape;116;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7" name="Google Shape;117;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8" name="Shape 118"/>
        <p:cNvGrpSpPr/>
        <p:nvPr/>
      </p:nvGrpSpPr>
      <p:grpSpPr>
        <a:xfrm>
          <a:off x="0" y="0"/>
          <a:ext cx="0" cy="0"/>
          <a:chOff x="0" y="0"/>
          <a:chExt cx="0" cy="0"/>
        </a:xfrm>
      </p:grpSpPr>
      <p:sp>
        <p:nvSpPr>
          <p:cNvPr id="119" name="Google Shape;119;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0" name="Google Shape;120;p21"/>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1" name="Google Shape;121;p21"/>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2" name="Google Shape;122;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3" name="Google Shape;123;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5" name="Shape 125"/>
        <p:cNvGrpSpPr/>
        <p:nvPr/>
      </p:nvGrpSpPr>
      <p:grpSpPr>
        <a:xfrm>
          <a:off x="0" y="0"/>
          <a:ext cx="0" cy="0"/>
          <a:chOff x="0" y="0"/>
          <a:chExt cx="0" cy="0"/>
        </a:xfrm>
      </p:grpSpPr>
      <p:sp>
        <p:nvSpPr>
          <p:cNvPr id="126" name="Google Shape;126;p22"/>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7" name="Google Shape;127;p22"/>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8" name="Google Shape;128;p22"/>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9" name="Google Shape;129;p22"/>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30" name="Google Shape;130;p22"/>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31" name="Google Shape;131;p22"/>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32" name="Google Shape;132;p22"/>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33" name="Shape 133"/>
        <p:cNvGrpSpPr/>
        <p:nvPr/>
      </p:nvGrpSpPr>
      <p:grpSpPr>
        <a:xfrm>
          <a:off x="0" y="0"/>
          <a:ext cx="0" cy="0"/>
          <a:chOff x="0" y="0"/>
          <a:chExt cx="0" cy="0"/>
        </a:xfrm>
      </p:grpSpPr>
      <p:sp>
        <p:nvSpPr>
          <p:cNvPr id="134" name="Google Shape;134;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5" name="Shape 135"/>
        <p:cNvGrpSpPr/>
        <p:nvPr/>
      </p:nvGrpSpPr>
      <p:grpSpPr>
        <a:xfrm>
          <a:off x="0" y="0"/>
          <a:ext cx="0" cy="0"/>
          <a:chOff x="0" y="0"/>
          <a:chExt cx="0" cy="0"/>
        </a:xfrm>
      </p:grpSpPr>
      <p:sp>
        <p:nvSpPr>
          <p:cNvPr id="136" name="Google Shape;136;p24"/>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7" name="Google Shape;137;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8" name="Google Shape;138;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9" name="Google Shape;139;p24"/>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7" name="Google Shape;67;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Google Shape;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Google Shape;69;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4.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1" Type="http://schemas.openxmlformats.org/officeDocument/2006/relationships/theme" Target="../theme/theme5.xml"/><Relationship Id="rId10" Type="http://schemas.openxmlformats.org/officeDocument/2006/relationships/slideLayout" Target="../slideLayouts/slideLayout20.xml"/><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pic>
        <p:nvPicPr>
          <p:cNvPr id="84" name="Google Shape;84;p14"/>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p16"/>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8" name="Google Shape;88;p16"/>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9" name="Google Shape;89;p16"/>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6.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1.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0.gi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9: Test Adequacy and Structural Testing</a:t>
            </a:r>
            <a:endParaRPr/>
          </a:p>
        </p:txBody>
      </p:sp>
      <p:sp>
        <p:nvSpPr>
          <p:cNvPr id="146" name="Google Shape;146;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14,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Testing</a:t>
            </a:r>
            <a:endParaRPr/>
          </a:p>
        </p:txBody>
      </p:sp>
      <p:sp>
        <p:nvSpPr>
          <p:cNvPr id="218" name="Google Shape;218;p34"/>
          <p:cNvSpPr txBox="1"/>
          <p:nvPr>
            <p:ph idx="1" type="body"/>
          </p:nvPr>
        </p:nvSpPr>
        <p:spPr>
          <a:xfrm>
            <a:off x="468900" y="1282400"/>
            <a:ext cx="4784100" cy="3480300"/>
          </a:xfrm>
          <a:prstGeom prst="rect">
            <a:avLst/>
          </a:prstGeom>
        </p:spPr>
        <p:txBody>
          <a:bodyPr anchorCtr="0" anchor="t" bIns="45700" lIns="91425" spcFirstLastPara="1" rIns="91425" wrap="square" tIns="45700">
            <a:noAutofit/>
          </a:bodyPr>
          <a:lstStyle/>
          <a:p>
            <a:pPr indent="-361950" lvl="0" marL="457200" rtl="0" algn="l">
              <a:lnSpc>
                <a:spcPct val="120000"/>
              </a:lnSpc>
              <a:spcBef>
                <a:spcPts val="0"/>
              </a:spcBef>
              <a:spcAft>
                <a:spcPts val="0"/>
              </a:spcAft>
              <a:buSzPts val="2100"/>
              <a:buChar char="•"/>
            </a:pPr>
            <a:r>
              <a:rPr lang="sv-SE" sz="2100"/>
              <a:t>The structure of software is valuable information.</a:t>
            </a:r>
            <a:endParaRPr sz="2100"/>
          </a:p>
          <a:p>
            <a:pPr indent="-361950" lvl="0" marL="457200" rtl="0" algn="l">
              <a:lnSpc>
                <a:spcPct val="120000"/>
              </a:lnSpc>
              <a:spcBef>
                <a:spcPts val="0"/>
              </a:spcBef>
              <a:spcAft>
                <a:spcPts val="0"/>
              </a:spcAft>
              <a:buSzPts val="2100"/>
              <a:buChar char="•"/>
            </a:pPr>
            <a:r>
              <a:rPr lang="sv-SE" sz="2100"/>
              <a:t>Prescribe how code elements should be executed, and measure coverage of execution.</a:t>
            </a:r>
            <a:endParaRPr sz="2100"/>
          </a:p>
          <a:p>
            <a:pPr indent="-336550" lvl="1" marL="914400" rtl="0" algn="l">
              <a:lnSpc>
                <a:spcPct val="120000"/>
              </a:lnSpc>
              <a:spcBef>
                <a:spcPts val="0"/>
              </a:spcBef>
              <a:spcAft>
                <a:spcPts val="0"/>
              </a:spcAft>
              <a:buSzPts val="1700"/>
              <a:buChar char="•"/>
            </a:pPr>
            <a:r>
              <a:rPr lang="sv-SE" sz="1700"/>
              <a:t>If-statements, Boolean expressions, loops, switches, paths between statements...</a:t>
            </a:r>
            <a:endParaRPr sz="1700"/>
          </a:p>
        </p:txBody>
      </p:sp>
      <p:sp>
        <p:nvSpPr>
          <p:cNvPr id="219" name="Google Shape;21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20" name="Google Shape;220;p34"/>
          <p:cNvSpPr/>
          <p:nvPr/>
        </p:nvSpPr>
        <p:spPr>
          <a:xfrm>
            <a:off x="5253000" y="1350725"/>
            <a:ext cx="38088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 &lt; </a:t>
            </a:r>
            <a:r>
              <a:rPr b="1" lang="sv-SE">
                <a:solidFill>
                  <a:schemeClr val="dk1"/>
                </a:solidFill>
                <a:latin typeface="Consolas"/>
                <a:ea typeface="Consolas"/>
                <a:cs typeface="Consolas"/>
                <a:sym typeface="Consolas"/>
              </a:rPr>
              <a:t>0</a:t>
            </a: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nvSpPr>
        <p:spPr>
          <a:xfrm>
            <a:off x="715300" y="1474650"/>
            <a:ext cx="8113500" cy="197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4800">
              <a:solidFill>
                <a:srgbClr val="FFFFFF"/>
              </a:solidFill>
            </a:endParaRPr>
          </a:p>
        </p:txBody>
      </p:sp>
      <p:sp>
        <p:nvSpPr>
          <p:cNvPr id="226" name="Google Shape;22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t>‹#›</a:t>
            </a:fld>
            <a:endParaRPr sz="600"/>
          </a:p>
        </p:txBody>
      </p:sp>
      <p:sp>
        <p:nvSpPr>
          <p:cNvPr id="227" name="Google Shape;227;p35"/>
          <p:cNvSpPr txBox="1"/>
          <p:nvPr>
            <p:ph type="title"/>
          </p:nvPr>
        </p:nvSpPr>
        <p:spPr>
          <a:xfrm>
            <a:off x="468900" y="1242251"/>
            <a:ext cx="8217900" cy="3203100"/>
          </a:xfrm>
          <a:prstGeom prst="rect">
            <a:avLst/>
          </a:prstGeom>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sv-SE" sz="4800"/>
              <a:t>The basic idea:</a:t>
            </a:r>
            <a:endParaRPr sz="4800"/>
          </a:p>
          <a:p>
            <a:pPr indent="0" lvl="0" marL="0" rtl="0" algn="l">
              <a:lnSpc>
                <a:spcPct val="100000"/>
              </a:lnSpc>
              <a:spcBef>
                <a:spcPts val="0"/>
              </a:spcBef>
              <a:spcAft>
                <a:spcPts val="0"/>
              </a:spcAft>
              <a:buNone/>
            </a:pPr>
            <a:r>
              <a:rPr lang="sv-SE" sz="4800"/>
              <a:t>You can’t find all of the faults without exercising all of the code.</a:t>
            </a:r>
            <a:endParaRPr sz="4800"/>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Testing - Motivation</a:t>
            </a:r>
            <a:endParaRPr/>
          </a:p>
        </p:txBody>
      </p:sp>
      <p:sp>
        <p:nvSpPr>
          <p:cNvPr id="233" name="Google Shape;23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Requirements-based tests should execute </a:t>
            </a:r>
            <a:r>
              <a:rPr b="1" i="1" lang="sv-SE"/>
              <a:t>most</a:t>
            </a:r>
            <a:r>
              <a:rPr lang="sv-SE"/>
              <a:t> code, but will rarely execute all of it.</a:t>
            </a:r>
            <a:endParaRPr/>
          </a:p>
          <a:p>
            <a:pPr indent="-368300" lvl="1" marL="914400" rtl="0" algn="l">
              <a:spcBef>
                <a:spcPts val="500"/>
              </a:spcBef>
              <a:spcAft>
                <a:spcPts val="0"/>
              </a:spcAft>
              <a:buSzPts val="2200"/>
              <a:buChar char="•"/>
            </a:pPr>
            <a:r>
              <a:rPr lang="sv-SE"/>
              <a:t>Helper functions.</a:t>
            </a:r>
            <a:endParaRPr/>
          </a:p>
          <a:p>
            <a:pPr indent="-368300" lvl="1" marL="914400" rtl="0" algn="l">
              <a:spcBef>
                <a:spcPts val="500"/>
              </a:spcBef>
              <a:spcAft>
                <a:spcPts val="0"/>
              </a:spcAft>
              <a:buSzPts val="2200"/>
              <a:buChar char="•"/>
            </a:pPr>
            <a:r>
              <a:rPr lang="sv-SE"/>
              <a:t>Error-handling code.</a:t>
            </a:r>
            <a:endParaRPr/>
          </a:p>
          <a:p>
            <a:pPr indent="-368300" lvl="1" marL="914400" rtl="0" algn="l">
              <a:spcBef>
                <a:spcPts val="500"/>
              </a:spcBef>
              <a:spcAft>
                <a:spcPts val="0"/>
              </a:spcAft>
              <a:buSzPts val="2200"/>
              <a:buChar char="•"/>
            </a:pPr>
            <a:r>
              <a:rPr lang="sv-SE"/>
              <a:t>Requirements missing outcomes. </a:t>
            </a:r>
            <a:endParaRPr/>
          </a:p>
          <a:p>
            <a:pPr indent="-393700" lvl="0" marL="457200" rtl="0" algn="l">
              <a:spcBef>
                <a:spcPts val="1000"/>
              </a:spcBef>
              <a:spcAft>
                <a:spcPts val="0"/>
              </a:spcAft>
              <a:buSzPts val="2600"/>
              <a:buChar char="•"/>
            </a:pPr>
            <a:r>
              <a:rPr lang="sv-SE"/>
              <a:t>Structural testing compliments functional testing by covering gaps in the source code.</a:t>
            </a:r>
            <a:endParaRPr/>
          </a:p>
        </p:txBody>
      </p:sp>
      <p:sp>
        <p:nvSpPr>
          <p:cNvPr id="234" name="Google Shape;23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300"/>
              <a:t>Structural Does Not Replace Functional</a:t>
            </a:r>
            <a:endParaRPr sz="3300"/>
          </a:p>
        </p:txBody>
      </p:sp>
      <p:sp>
        <p:nvSpPr>
          <p:cNvPr id="240" name="Google Shape;24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S</a:t>
            </a:r>
            <a:r>
              <a:rPr b="1" lang="sv-SE"/>
              <a:t>hould not be the basis for all test cases</a:t>
            </a:r>
            <a:endParaRPr b="1"/>
          </a:p>
          <a:p>
            <a:pPr indent="-393700" lvl="0" marL="457200" rtl="0" algn="l">
              <a:spcBef>
                <a:spcPts val="1000"/>
              </a:spcBef>
              <a:spcAft>
                <a:spcPts val="0"/>
              </a:spcAft>
              <a:buSzPts val="2600"/>
              <a:buChar char="•"/>
            </a:pPr>
            <a:r>
              <a:rPr lang="sv-SE"/>
              <a:t>Harder to make verification argument.</a:t>
            </a:r>
            <a:endParaRPr/>
          </a:p>
          <a:p>
            <a:pPr indent="-368300" lvl="1" marL="914400" rtl="0" algn="l">
              <a:spcBef>
                <a:spcPts val="500"/>
              </a:spcBef>
              <a:spcAft>
                <a:spcPts val="0"/>
              </a:spcAft>
              <a:buSzPts val="2200"/>
              <a:buChar char="•"/>
            </a:pPr>
            <a:r>
              <a:rPr lang="sv-SE"/>
              <a:t>May not map directly to requirements.</a:t>
            </a:r>
            <a:endParaRPr/>
          </a:p>
          <a:p>
            <a:pPr indent="-393700" lvl="0" marL="457200" rtl="0" algn="l">
              <a:spcBef>
                <a:spcPts val="1000"/>
              </a:spcBef>
              <a:spcAft>
                <a:spcPts val="0"/>
              </a:spcAft>
              <a:buSzPts val="2600"/>
              <a:buChar char="•"/>
            </a:pPr>
            <a:r>
              <a:rPr lang="sv-SE"/>
              <a:t>Does not expose missing functionality.</a:t>
            </a:r>
            <a:endParaRPr/>
          </a:p>
          <a:p>
            <a:pPr indent="-393700" lvl="0" marL="457200" rtl="0" algn="l">
              <a:spcBef>
                <a:spcPts val="1000"/>
              </a:spcBef>
              <a:spcAft>
                <a:spcPts val="0"/>
              </a:spcAft>
              <a:buSzPts val="2600"/>
              <a:buChar char="•"/>
            </a:pPr>
            <a:r>
              <a:rPr lang="sv-SE"/>
              <a:t>Useful for supplementing functional tests.</a:t>
            </a:r>
            <a:endParaRPr/>
          </a:p>
          <a:p>
            <a:pPr indent="-368300" lvl="1" marL="914400" rtl="0" algn="l">
              <a:spcBef>
                <a:spcPts val="500"/>
              </a:spcBef>
              <a:spcAft>
                <a:spcPts val="0"/>
              </a:spcAft>
              <a:buSzPts val="2200"/>
              <a:buChar char="•"/>
            </a:pPr>
            <a:r>
              <a:rPr lang="sv-SE"/>
              <a:t>Functional tests good at exposing conceptual faults. </a:t>
            </a:r>
            <a:endParaRPr/>
          </a:p>
          <a:p>
            <a:pPr indent="-368300" lvl="1" marL="914400" rtl="0" algn="l">
              <a:spcBef>
                <a:spcPts val="500"/>
              </a:spcBef>
              <a:spcAft>
                <a:spcPts val="0"/>
              </a:spcAft>
              <a:buSzPts val="2200"/>
              <a:buChar char="•"/>
            </a:pPr>
            <a:r>
              <a:rPr lang="sv-SE"/>
              <a:t>Structural tests good at exposing coding mistakes.</a:t>
            </a:r>
            <a:endParaRPr/>
          </a:p>
        </p:txBody>
      </p:sp>
      <p:sp>
        <p:nvSpPr>
          <p:cNvPr id="241" name="Google Shape;24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and Data Flow</a:t>
            </a:r>
            <a:endParaRPr/>
          </a:p>
        </p:txBody>
      </p:sp>
      <p:sp>
        <p:nvSpPr>
          <p:cNvPr id="247" name="Google Shape;247;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need to understand how system executes.</a:t>
            </a:r>
            <a:endParaRPr/>
          </a:p>
          <a:p>
            <a:pPr indent="-368300" lvl="1" marL="914400" rtl="0" algn="l">
              <a:spcBef>
                <a:spcPts val="500"/>
              </a:spcBef>
              <a:spcAft>
                <a:spcPts val="0"/>
              </a:spcAft>
              <a:buSzPts val="2200"/>
              <a:buChar char="•"/>
            </a:pPr>
            <a:r>
              <a:rPr lang="sv-SE"/>
              <a:t>Conditional statements result in branches in execution, jumping between blocks of code.</a:t>
            </a:r>
            <a:endParaRPr/>
          </a:p>
          <a:p>
            <a:pPr indent="-393700" lvl="0" marL="457200" rtl="0" algn="l">
              <a:spcBef>
                <a:spcPts val="1000"/>
              </a:spcBef>
              <a:spcAft>
                <a:spcPts val="0"/>
              </a:spcAft>
              <a:buSzPts val="2600"/>
              <a:buChar char="•"/>
            </a:pPr>
            <a:r>
              <a:rPr lang="sv-SE"/>
              <a:t>Control flow: how control passes through code.</a:t>
            </a:r>
            <a:endParaRPr/>
          </a:p>
          <a:p>
            <a:pPr indent="-368300" lvl="1" marL="914400" rtl="0" algn="l">
              <a:spcBef>
                <a:spcPts val="500"/>
              </a:spcBef>
              <a:spcAft>
                <a:spcPts val="0"/>
              </a:spcAft>
              <a:buSzPts val="2200"/>
              <a:buChar char="•"/>
            </a:pPr>
            <a:r>
              <a:rPr lang="sv-SE"/>
              <a:t>Which code is executed, and when.</a:t>
            </a:r>
            <a:endParaRPr/>
          </a:p>
          <a:p>
            <a:pPr indent="-393700" lvl="0" marL="457200" rtl="0" algn="l">
              <a:spcBef>
                <a:spcPts val="1000"/>
              </a:spcBef>
              <a:spcAft>
                <a:spcPts val="0"/>
              </a:spcAft>
              <a:buSzPts val="2600"/>
              <a:buChar char="•"/>
            </a:pPr>
            <a:r>
              <a:rPr lang="sv-SE"/>
              <a:t>Data flow: how data passes through code.</a:t>
            </a:r>
            <a:endParaRPr/>
          </a:p>
          <a:p>
            <a:pPr indent="-368300" lvl="1" marL="914400" rtl="0" algn="l">
              <a:spcBef>
                <a:spcPts val="500"/>
              </a:spcBef>
              <a:spcAft>
                <a:spcPts val="0"/>
              </a:spcAft>
              <a:buSzPts val="2200"/>
              <a:buChar char="•"/>
            </a:pPr>
            <a:r>
              <a:rPr lang="sv-SE"/>
              <a:t>How variables are used in different expressions. </a:t>
            </a:r>
            <a:endParaRPr/>
          </a:p>
        </p:txBody>
      </p:sp>
      <p:sp>
        <p:nvSpPr>
          <p:cNvPr id="248" name="Google Shape;24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Control-Flow Graphs</a:t>
            </a:r>
            <a:endParaRPr/>
          </a:p>
        </p:txBody>
      </p:sp>
      <p:sp>
        <p:nvSpPr>
          <p:cNvPr id="254" name="Google Shape;254;p39"/>
          <p:cNvSpPr txBox="1"/>
          <p:nvPr>
            <p:ph idx="1" type="body"/>
          </p:nvPr>
        </p:nvSpPr>
        <p:spPr>
          <a:xfrm>
            <a:off x="468895" y="1282400"/>
            <a:ext cx="3730200" cy="3480300"/>
          </a:xfrm>
          <a:prstGeom prst="rect">
            <a:avLst/>
          </a:prstGeom>
        </p:spPr>
        <p:txBody>
          <a:bodyPr anchorCtr="0" anchor="t" bIns="45700" lIns="91425" spcFirstLastPara="1" rIns="91425" wrap="square" tIns="45700">
            <a:noAutofit/>
          </a:bodyPr>
          <a:lstStyle/>
          <a:p>
            <a:pPr indent="-342900" lvl="0" marL="457200" marR="0" rtl="0" algn="l">
              <a:lnSpc>
                <a:spcPct val="120000"/>
              </a:lnSpc>
              <a:spcBef>
                <a:spcPts val="0"/>
              </a:spcBef>
              <a:spcAft>
                <a:spcPts val="0"/>
              </a:spcAft>
              <a:buClr>
                <a:schemeClr val="dk1"/>
              </a:buClr>
              <a:buSzPts val="1800"/>
              <a:buFont typeface="Arial"/>
              <a:buChar char="•"/>
            </a:pPr>
            <a:r>
              <a:rPr lang="sv-SE" sz="1800"/>
              <a:t>D</a:t>
            </a:r>
            <a:r>
              <a:rPr lang="sv-SE" sz="1800"/>
              <a:t>irected graph representing flow of control.</a:t>
            </a:r>
            <a:endParaRPr sz="1800"/>
          </a:p>
          <a:p>
            <a:pPr indent="-342900" lvl="0" marL="457200" marR="0" rtl="0" algn="l">
              <a:lnSpc>
                <a:spcPct val="120000"/>
              </a:lnSpc>
              <a:spcBef>
                <a:spcPts val="0"/>
              </a:spcBef>
              <a:spcAft>
                <a:spcPts val="0"/>
              </a:spcAft>
              <a:buSzPts val="1800"/>
              <a:buChar char="•"/>
            </a:pPr>
            <a:r>
              <a:rPr lang="sv-SE" sz="1800"/>
              <a:t>Nodes represent blocks of sequential statements. </a:t>
            </a:r>
            <a:endParaRPr sz="1800"/>
          </a:p>
          <a:p>
            <a:pPr indent="-342900" lvl="0" marL="457200" marR="0" rtl="0" algn="l">
              <a:lnSpc>
                <a:spcPct val="120000"/>
              </a:lnSpc>
              <a:spcBef>
                <a:spcPts val="0"/>
              </a:spcBef>
              <a:spcAft>
                <a:spcPts val="0"/>
              </a:spcAft>
              <a:buSzPts val="1800"/>
              <a:buChar char="•"/>
            </a:pPr>
            <a:r>
              <a:rPr lang="sv-SE" sz="1800"/>
              <a:t>Edges connect nodes in the sequence they are executed.</a:t>
            </a:r>
            <a:endParaRPr sz="1800"/>
          </a:p>
          <a:p>
            <a:pPr indent="-342900" lvl="1" marL="914400" marR="0" rtl="0" algn="l">
              <a:lnSpc>
                <a:spcPct val="120000"/>
              </a:lnSpc>
              <a:spcBef>
                <a:spcPts val="0"/>
              </a:spcBef>
              <a:spcAft>
                <a:spcPts val="0"/>
              </a:spcAft>
              <a:buSzPts val="1800"/>
              <a:buChar char="•"/>
            </a:pPr>
            <a:r>
              <a:rPr lang="sv-SE" sz="1800"/>
              <a:t>Multiple edges indicate conditional statements.</a:t>
            </a:r>
            <a:endParaRPr sz="1800"/>
          </a:p>
        </p:txBody>
      </p:sp>
      <p:cxnSp>
        <p:nvCxnSpPr>
          <p:cNvPr id="255" name="Google Shape;255;p39"/>
          <p:cNvCxnSpPr/>
          <p:nvPr/>
        </p:nvCxnSpPr>
        <p:spPr>
          <a:xfrm>
            <a:off x="6755076" y="2536900"/>
            <a:ext cx="0" cy="264600"/>
          </a:xfrm>
          <a:prstGeom prst="straightConnector1">
            <a:avLst/>
          </a:prstGeom>
          <a:noFill/>
          <a:ln cap="flat" cmpd="sng" w="28575">
            <a:solidFill>
              <a:srgbClr val="000000"/>
            </a:solidFill>
            <a:prstDash val="solid"/>
            <a:round/>
            <a:headEnd len="sm" w="sm" type="none"/>
            <a:tailEnd len="sm" w="sm" type="triangle"/>
          </a:ln>
        </p:spPr>
      </p:cxnSp>
      <p:cxnSp>
        <p:nvCxnSpPr>
          <p:cNvPr id="256" name="Google Shape;256;p39"/>
          <p:cNvCxnSpPr/>
          <p:nvPr/>
        </p:nvCxnSpPr>
        <p:spPr>
          <a:xfrm>
            <a:off x="4781191" y="2536900"/>
            <a:ext cx="0" cy="1018800"/>
          </a:xfrm>
          <a:prstGeom prst="straightConnector1">
            <a:avLst/>
          </a:prstGeom>
          <a:noFill/>
          <a:ln cap="flat" cmpd="sng" w="28575">
            <a:solidFill>
              <a:srgbClr val="000000"/>
            </a:solidFill>
            <a:prstDash val="solid"/>
            <a:round/>
            <a:headEnd len="sm" w="sm" type="none"/>
            <a:tailEnd len="sm" w="sm" type="triangle"/>
          </a:ln>
        </p:spPr>
      </p:cxnSp>
      <p:sp>
        <p:nvSpPr>
          <p:cNvPr id="257" name="Google Shape;257;p39"/>
          <p:cNvSpPr/>
          <p:nvPr/>
        </p:nvSpPr>
        <p:spPr>
          <a:xfrm>
            <a:off x="7565343" y="3846860"/>
            <a:ext cx="6459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258" name="Google Shape;258;p39"/>
          <p:cNvSpPr/>
          <p:nvPr/>
        </p:nvSpPr>
        <p:spPr>
          <a:xfrm>
            <a:off x="4445759" y="2304580"/>
            <a:ext cx="2431500" cy="453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600">
                <a:solidFill>
                  <a:schemeClr val="dk1"/>
                </a:solidFill>
              </a:rPr>
              <a:t>      </a:t>
            </a:r>
            <a:r>
              <a:rPr b="1" i="0" lang="sv-SE" sz="1600" u="none" cap="none" strike="noStrike">
                <a:solidFill>
                  <a:schemeClr val="dk1"/>
                </a:solidFill>
                <a:latin typeface="Arial"/>
                <a:ea typeface="Arial"/>
                <a:cs typeface="Arial"/>
                <a:sym typeface="Arial"/>
              </a:rPr>
              <a:t>i&lt;N</a:t>
            </a:r>
            <a:endParaRPr b="0" i="0" sz="1800" u="none" cap="none" strike="noStrike">
              <a:solidFill>
                <a:schemeClr val="dk1"/>
              </a:solidFill>
              <a:latin typeface="Arial"/>
              <a:ea typeface="Arial"/>
              <a:cs typeface="Arial"/>
              <a:sym typeface="Arial"/>
            </a:endParaRPr>
          </a:p>
        </p:txBody>
      </p:sp>
      <p:sp>
        <p:nvSpPr>
          <p:cNvPr id="259" name="Google Shape;259;p39"/>
          <p:cNvSpPr/>
          <p:nvPr/>
        </p:nvSpPr>
        <p:spPr>
          <a:xfrm>
            <a:off x="5678273" y="2801422"/>
            <a:ext cx="2167200" cy="453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260" name="Google Shape;260;p39"/>
          <p:cNvSpPr/>
          <p:nvPr/>
        </p:nvSpPr>
        <p:spPr>
          <a:xfrm>
            <a:off x="7199809" y="3294814"/>
            <a:ext cx="13038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261" name="Google Shape;261;p39"/>
          <p:cNvSpPr/>
          <p:nvPr/>
        </p:nvSpPr>
        <p:spPr>
          <a:xfrm>
            <a:off x="4127800" y="3570837"/>
            <a:ext cx="13053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262" name="Google Shape;262;p39"/>
          <p:cNvCxnSpPr/>
          <p:nvPr/>
        </p:nvCxnSpPr>
        <p:spPr>
          <a:xfrm>
            <a:off x="5731580" y="1984853"/>
            <a:ext cx="0" cy="301200"/>
          </a:xfrm>
          <a:prstGeom prst="straightConnector1">
            <a:avLst/>
          </a:prstGeom>
          <a:noFill/>
          <a:ln cap="flat" cmpd="sng" w="28575">
            <a:solidFill>
              <a:srgbClr val="000000"/>
            </a:solidFill>
            <a:prstDash val="solid"/>
            <a:round/>
            <a:headEnd len="sm" w="sm" type="none"/>
            <a:tailEnd len="sm" w="sm" type="triangle"/>
          </a:ln>
        </p:spPr>
      </p:cxnSp>
      <p:cxnSp>
        <p:nvCxnSpPr>
          <p:cNvPr id="263" name="Google Shape;263;p39"/>
          <p:cNvCxnSpPr/>
          <p:nvPr/>
        </p:nvCxnSpPr>
        <p:spPr>
          <a:xfrm>
            <a:off x="7851678" y="3033742"/>
            <a:ext cx="0" cy="255300"/>
          </a:xfrm>
          <a:prstGeom prst="straightConnector1">
            <a:avLst/>
          </a:prstGeom>
          <a:noFill/>
          <a:ln cap="flat" cmpd="sng" w="28575">
            <a:solidFill>
              <a:srgbClr val="000000"/>
            </a:solidFill>
            <a:prstDash val="solid"/>
            <a:round/>
            <a:headEnd len="sm" w="sm" type="none"/>
            <a:tailEnd len="sm" w="sm" type="triangle"/>
          </a:ln>
        </p:spPr>
      </p:cxnSp>
      <p:cxnSp>
        <p:nvCxnSpPr>
          <p:cNvPr id="264" name="Google Shape;264;p39"/>
          <p:cNvCxnSpPr/>
          <p:nvPr/>
        </p:nvCxnSpPr>
        <p:spPr>
          <a:xfrm>
            <a:off x="8223305" y="4011324"/>
            <a:ext cx="426600" cy="0"/>
          </a:xfrm>
          <a:prstGeom prst="straightConnector1">
            <a:avLst/>
          </a:prstGeom>
          <a:noFill/>
          <a:ln cap="flat" cmpd="sng" w="28575">
            <a:solidFill>
              <a:srgbClr val="000000"/>
            </a:solidFill>
            <a:prstDash val="solid"/>
            <a:round/>
            <a:headEnd len="sm" w="sm" type="none"/>
            <a:tailEnd len="sm" w="sm" type="none"/>
          </a:ln>
        </p:spPr>
      </p:cxnSp>
      <p:cxnSp>
        <p:nvCxnSpPr>
          <p:cNvPr id="265" name="Google Shape;265;p39"/>
          <p:cNvCxnSpPr/>
          <p:nvPr/>
        </p:nvCxnSpPr>
        <p:spPr>
          <a:xfrm>
            <a:off x="8637456" y="2596651"/>
            <a:ext cx="0" cy="1414500"/>
          </a:xfrm>
          <a:prstGeom prst="straightConnector1">
            <a:avLst/>
          </a:prstGeom>
          <a:noFill/>
          <a:ln cap="flat" cmpd="sng" w="28575">
            <a:solidFill>
              <a:srgbClr val="000000"/>
            </a:solidFill>
            <a:prstDash val="solid"/>
            <a:round/>
            <a:headEnd len="sm" w="sm" type="none"/>
            <a:tailEnd len="sm" w="sm" type="none"/>
          </a:ln>
        </p:spPr>
      </p:cxnSp>
      <p:cxnSp>
        <p:nvCxnSpPr>
          <p:cNvPr id="266" name="Google Shape;266;p39"/>
          <p:cNvCxnSpPr/>
          <p:nvPr/>
        </p:nvCxnSpPr>
        <p:spPr>
          <a:xfrm>
            <a:off x="5752903" y="2095263"/>
            <a:ext cx="2884500" cy="466800"/>
          </a:xfrm>
          <a:prstGeom prst="straightConnector1">
            <a:avLst/>
          </a:prstGeom>
          <a:noFill/>
          <a:ln cap="flat" cmpd="sng" w="28575">
            <a:solidFill>
              <a:srgbClr val="000000"/>
            </a:solidFill>
            <a:prstDash val="solid"/>
            <a:round/>
            <a:headEnd len="sm" w="sm" type="triangle"/>
            <a:tailEnd len="sm" w="sm" type="none"/>
          </a:ln>
        </p:spPr>
      </p:cxnSp>
      <p:sp>
        <p:nvSpPr>
          <p:cNvPr id="267" name="Google Shape;267;p39"/>
          <p:cNvSpPr/>
          <p:nvPr/>
        </p:nvSpPr>
        <p:spPr>
          <a:xfrm>
            <a:off x="6814491" y="2559902"/>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68" name="Google Shape;268;p39"/>
          <p:cNvSpPr/>
          <p:nvPr/>
        </p:nvSpPr>
        <p:spPr>
          <a:xfrm>
            <a:off x="4767472" y="2780719"/>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269" name="Google Shape;269;p39"/>
          <p:cNvSpPr/>
          <p:nvPr/>
        </p:nvSpPr>
        <p:spPr>
          <a:xfrm>
            <a:off x="7946377" y="2965397"/>
            <a:ext cx="8469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70" name="Google Shape;270;p39"/>
          <p:cNvSpPr/>
          <p:nvPr/>
        </p:nvSpPr>
        <p:spPr>
          <a:xfrm>
            <a:off x="5790974" y="3222356"/>
            <a:ext cx="800700" cy="2433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271" name="Google Shape;271;p39"/>
          <p:cNvCxnSpPr/>
          <p:nvPr/>
        </p:nvCxnSpPr>
        <p:spPr>
          <a:xfrm>
            <a:off x="5731580" y="3033742"/>
            <a:ext cx="0" cy="973200"/>
          </a:xfrm>
          <a:prstGeom prst="straightConnector1">
            <a:avLst/>
          </a:prstGeom>
          <a:noFill/>
          <a:ln cap="flat" cmpd="sng" w="28575">
            <a:solidFill>
              <a:schemeClr val="dk1"/>
            </a:solidFill>
            <a:prstDash val="solid"/>
            <a:round/>
            <a:headEnd len="sm" w="sm" type="none"/>
            <a:tailEnd len="sm" w="sm" type="none"/>
          </a:ln>
        </p:spPr>
      </p:cxnSp>
      <p:cxnSp>
        <p:nvCxnSpPr>
          <p:cNvPr id="272" name="Google Shape;272;p39"/>
          <p:cNvCxnSpPr/>
          <p:nvPr/>
        </p:nvCxnSpPr>
        <p:spPr>
          <a:xfrm>
            <a:off x="5752903" y="4011324"/>
            <a:ext cx="1800300" cy="0"/>
          </a:xfrm>
          <a:prstGeom prst="straightConnector1">
            <a:avLst/>
          </a:prstGeom>
          <a:noFill/>
          <a:ln cap="flat" cmpd="sng" w="28575">
            <a:solidFill>
              <a:schemeClr val="dk1"/>
            </a:solidFill>
            <a:prstDash val="solid"/>
            <a:round/>
            <a:headEnd len="sm" w="sm" type="none"/>
            <a:tailEnd len="sm" w="sm" type="triangle"/>
          </a:ln>
        </p:spPr>
      </p:cxnSp>
      <p:sp>
        <p:nvSpPr>
          <p:cNvPr id="273" name="Google Shape;273;p39"/>
          <p:cNvSpPr/>
          <p:nvPr/>
        </p:nvSpPr>
        <p:spPr>
          <a:xfrm>
            <a:off x="5299031" y="1638675"/>
            <a:ext cx="846900" cy="3255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274" name="Google Shape;274;p39"/>
          <p:cNvCxnSpPr/>
          <p:nvPr/>
        </p:nvCxnSpPr>
        <p:spPr>
          <a:xfrm>
            <a:off x="7851678" y="3640993"/>
            <a:ext cx="0" cy="200400"/>
          </a:xfrm>
          <a:prstGeom prst="straightConnector1">
            <a:avLst/>
          </a:prstGeom>
          <a:noFill/>
          <a:ln cap="flat" cmpd="sng" w="28575">
            <a:solidFill>
              <a:srgbClr val="000000"/>
            </a:solidFill>
            <a:prstDash val="solid"/>
            <a:round/>
            <a:headEnd len="sm" w="sm" type="none"/>
            <a:tailEnd len="sm" w="sm" type="triangle"/>
          </a:ln>
        </p:spPr>
      </p:cxnSp>
      <p:sp>
        <p:nvSpPr>
          <p:cNvPr id="275" name="Google Shape;27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0"/>
          <p:cNvSpPr txBox="1"/>
          <p:nvPr/>
        </p:nvSpPr>
        <p:spPr>
          <a:xfrm>
            <a:off x="419125" y="1298225"/>
            <a:ext cx="4516500" cy="28725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1 if (1==x)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2	    y=45;</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3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4 else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5	    y=23456;</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6 }</a:t>
            </a:r>
            <a:endParaRPr i="0" sz="10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7 /* continue */</a:t>
            </a:r>
            <a:endParaRPr i="0" sz="1000" u="none" cap="none" strike="noStrike">
              <a:solidFill>
                <a:schemeClr val="dk1"/>
              </a:solidFill>
              <a:latin typeface="Consolas"/>
              <a:ea typeface="Consolas"/>
              <a:cs typeface="Consolas"/>
              <a:sym typeface="Consolas"/>
            </a:endParaRPr>
          </a:p>
        </p:txBody>
      </p:sp>
      <p:sp>
        <p:nvSpPr>
          <p:cNvPr id="285" name="Google Shape;285;p40"/>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34E26"/>
              </a:buClr>
              <a:buFont typeface="Arial"/>
              <a:buNone/>
            </a:pPr>
            <a:r>
              <a:rPr lang="sv-SE"/>
              <a:t>Control Flow: </a:t>
            </a:r>
            <a:r>
              <a:rPr lang="sv-SE"/>
              <a:t>If-then-else</a:t>
            </a:r>
            <a:endParaRPr b="1" i="0" u="none" cap="none" strike="noStrike">
              <a:solidFill>
                <a:srgbClr val="FFFFFF"/>
              </a:solidFill>
              <a:latin typeface="Arial"/>
              <a:ea typeface="Arial"/>
              <a:cs typeface="Arial"/>
              <a:sym typeface="Arial"/>
            </a:endParaRPr>
          </a:p>
        </p:txBody>
      </p:sp>
      <p:sp>
        <p:nvSpPr>
          <p:cNvPr id="286" name="Google Shape;286;p40"/>
          <p:cNvSpPr/>
          <p:nvPr/>
        </p:nvSpPr>
        <p:spPr>
          <a:xfrm>
            <a:off x="5353400" y="254938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y=45;</a:t>
            </a:r>
            <a:endParaRPr/>
          </a:p>
        </p:txBody>
      </p:sp>
      <p:sp>
        <p:nvSpPr>
          <p:cNvPr id="287" name="Google Shape;287;p40"/>
          <p:cNvSpPr/>
          <p:nvPr/>
        </p:nvSpPr>
        <p:spPr>
          <a:xfrm>
            <a:off x="7222800" y="254938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y=23456;</a:t>
            </a:r>
            <a:endParaRPr/>
          </a:p>
        </p:txBody>
      </p:sp>
      <p:sp>
        <p:nvSpPr>
          <p:cNvPr id="288" name="Google Shape;288;p40"/>
          <p:cNvSpPr/>
          <p:nvPr/>
        </p:nvSpPr>
        <p:spPr>
          <a:xfrm>
            <a:off x="6271675" y="355033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289" name="Google Shape;289;p40"/>
          <p:cNvCxnSpPr>
            <a:stCxn id="286" idx="2"/>
            <a:endCxn id="288" idx="0"/>
          </p:cNvCxnSpPr>
          <p:nvPr/>
        </p:nvCxnSpPr>
        <p:spPr>
          <a:xfrm>
            <a:off x="5978750" y="3096281"/>
            <a:ext cx="918300" cy="454200"/>
          </a:xfrm>
          <a:prstGeom prst="straightConnector1">
            <a:avLst/>
          </a:prstGeom>
          <a:noFill/>
          <a:ln cap="flat" cmpd="sng" w="9525">
            <a:solidFill>
              <a:schemeClr val="dk2"/>
            </a:solidFill>
            <a:prstDash val="solid"/>
            <a:round/>
            <a:headEnd len="med" w="med" type="none"/>
            <a:tailEnd len="med" w="med" type="triangle"/>
          </a:ln>
        </p:spPr>
      </p:cxnSp>
      <p:cxnSp>
        <p:nvCxnSpPr>
          <p:cNvPr id="290" name="Google Shape;290;p40"/>
          <p:cNvCxnSpPr>
            <a:stCxn id="287" idx="2"/>
            <a:endCxn id="288" idx="0"/>
          </p:cNvCxnSpPr>
          <p:nvPr/>
        </p:nvCxnSpPr>
        <p:spPr>
          <a:xfrm flipH="1">
            <a:off x="6897150" y="3096281"/>
            <a:ext cx="951000" cy="454200"/>
          </a:xfrm>
          <a:prstGeom prst="straightConnector1">
            <a:avLst/>
          </a:prstGeom>
          <a:noFill/>
          <a:ln cap="flat" cmpd="sng" w="9525">
            <a:solidFill>
              <a:schemeClr val="dk2"/>
            </a:solidFill>
            <a:prstDash val="solid"/>
            <a:round/>
            <a:headEnd len="med" w="med" type="none"/>
            <a:tailEnd len="med" w="med" type="triangle"/>
          </a:ln>
        </p:spPr>
      </p:cxnSp>
      <p:sp>
        <p:nvSpPr>
          <p:cNvPr id="291" name="Google Shape;291;p40"/>
          <p:cNvSpPr/>
          <p:nvPr/>
        </p:nvSpPr>
        <p:spPr>
          <a:xfrm>
            <a:off x="6245125" y="1510181"/>
            <a:ext cx="1303800" cy="75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1==x</a:t>
            </a:r>
            <a:endParaRPr/>
          </a:p>
        </p:txBody>
      </p:sp>
      <p:cxnSp>
        <p:nvCxnSpPr>
          <p:cNvPr id="292" name="Google Shape;292;p40"/>
          <p:cNvCxnSpPr>
            <a:endCxn id="286" idx="0"/>
          </p:cNvCxnSpPr>
          <p:nvPr/>
        </p:nvCxnSpPr>
        <p:spPr>
          <a:xfrm flipH="1">
            <a:off x="5978750" y="2062181"/>
            <a:ext cx="579600" cy="4872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40"/>
          <p:cNvCxnSpPr>
            <a:endCxn id="287" idx="0"/>
          </p:cNvCxnSpPr>
          <p:nvPr/>
        </p:nvCxnSpPr>
        <p:spPr>
          <a:xfrm>
            <a:off x="7292550" y="2070581"/>
            <a:ext cx="555600" cy="478800"/>
          </a:xfrm>
          <a:prstGeom prst="straightConnector1">
            <a:avLst/>
          </a:prstGeom>
          <a:noFill/>
          <a:ln cap="flat" cmpd="sng" w="9525">
            <a:solidFill>
              <a:schemeClr val="dk2"/>
            </a:solidFill>
            <a:prstDash val="solid"/>
            <a:round/>
            <a:headEnd len="med" w="med" type="none"/>
            <a:tailEnd len="med" w="med" type="triangle"/>
          </a:ln>
        </p:spPr>
      </p:cxnSp>
      <p:sp>
        <p:nvSpPr>
          <p:cNvPr id="294" name="Google Shape;294;p40"/>
          <p:cNvSpPr txBox="1"/>
          <p:nvPr/>
        </p:nvSpPr>
        <p:spPr>
          <a:xfrm>
            <a:off x="5846375" y="2086988"/>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295" name="Google Shape;295;p40"/>
          <p:cNvSpPr txBox="1"/>
          <p:nvPr/>
        </p:nvSpPr>
        <p:spPr>
          <a:xfrm>
            <a:off x="7648800" y="2086988"/>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296" name="Google Shape;296;p40"/>
          <p:cNvCxnSpPr>
            <a:endCxn id="291" idx="0"/>
          </p:cNvCxnSpPr>
          <p:nvPr/>
        </p:nvCxnSpPr>
        <p:spPr>
          <a:xfrm flipH="1">
            <a:off x="6897025" y="1298081"/>
            <a:ext cx="23100" cy="212100"/>
          </a:xfrm>
          <a:prstGeom prst="straightConnector1">
            <a:avLst/>
          </a:prstGeom>
          <a:noFill/>
          <a:ln cap="flat" cmpd="sng" w="9525">
            <a:solidFill>
              <a:schemeClr val="dk2"/>
            </a:solidFill>
            <a:prstDash val="solid"/>
            <a:round/>
            <a:headEnd len="med" w="med" type="none"/>
            <a:tailEnd len="med" w="med" type="triangle"/>
          </a:ln>
        </p:spPr>
      </p:cxnSp>
      <p:sp>
        <p:nvSpPr>
          <p:cNvPr id="297" name="Google Shape;297;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1"/>
          <p:cNvSpPr txBox="1"/>
          <p:nvPr/>
        </p:nvSpPr>
        <p:spPr>
          <a:xfrm>
            <a:off x="457203" y="1623816"/>
            <a:ext cx="5087700" cy="15312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1 while (1&lt;x) {</a:t>
            </a:r>
            <a:endParaRPr i="0" sz="2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2	    x--;</a:t>
            </a:r>
            <a:endParaRPr i="0" sz="2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3 }</a:t>
            </a:r>
            <a:endParaRPr i="0" sz="26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600" u="none" cap="none" strike="noStrike">
                <a:solidFill>
                  <a:schemeClr val="dk1"/>
                </a:solidFill>
                <a:latin typeface="Consolas"/>
                <a:ea typeface="Consolas"/>
                <a:cs typeface="Consolas"/>
                <a:sym typeface="Consolas"/>
              </a:rPr>
              <a:t>4 /* continue */</a:t>
            </a:r>
            <a:endParaRPr i="0" sz="2600" u="none" cap="none" strike="noStrike">
              <a:solidFill>
                <a:schemeClr val="dk1"/>
              </a:solidFill>
              <a:latin typeface="Consolas"/>
              <a:ea typeface="Consolas"/>
              <a:cs typeface="Consolas"/>
              <a:sym typeface="Consolas"/>
            </a:endParaRPr>
          </a:p>
        </p:txBody>
      </p:sp>
      <p:sp>
        <p:nvSpPr>
          <p:cNvPr id="307" name="Google Shape;307;p41"/>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34E26"/>
              </a:buClr>
              <a:buFont typeface="Arial"/>
              <a:buNone/>
            </a:pPr>
            <a:r>
              <a:rPr lang="sv-SE"/>
              <a:t>Loop</a:t>
            </a:r>
            <a:endParaRPr b="1" i="0" u="none" cap="none" strike="noStrike">
              <a:solidFill>
                <a:srgbClr val="FFFFFF"/>
              </a:solidFill>
              <a:latin typeface="Arial"/>
              <a:ea typeface="Arial"/>
              <a:cs typeface="Arial"/>
              <a:sym typeface="Arial"/>
            </a:endParaRPr>
          </a:p>
        </p:txBody>
      </p:sp>
      <p:sp>
        <p:nvSpPr>
          <p:cNvPr id="308" name="Google Shape;308;p41"/>
          <p:cNvSpPr/>
          <p:nvPr/>
        </p:nvSpPr>
        <p:spPr>
          <a:xfrm>
            <a:off x="5109625" y="3247781"/>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a:t>
            </a:r>
            <a:endParaRPr/>
          </a:p>
        </p:txBody>
      </p:sp>
      <p:sp>
        <p:nvSpPr>
          <p:cNvPr id="309" name="Google Shape;309;p41"/>
          <p:cNvSpPr/>
          <p:nvPr/>
        </p:nvSpPr>
        <p:spPr>
          <a:xfrm>
            <a:off x="7389175" y="3050588"/>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310" name="Google Shape;310;p41"/>
          <p:cNvCxnSpPr>
            <a:endCxn id="309" idx="0"/>
          </p:cNvCxnSpPr>
          <p:nvPr/>
        </p:nvCxnSpPr>
        <p:spPr>
          <a:xfrm>
            <a:off x="7045225" y="2604488"/>
            <a:ext cx="969300" cy="446100"/>
          </a:xfrm>
          <a:prstGeom prst="straightConnector1">
            <a:avLst/>
          </a:prstGeom>
          <a:noFill/>
          <a:ln cap="flat" cmpd="sng" w="9525">
            <a:solidFill>
              <a:schemeClr val="dk2"/>
            </a:solidFill>
            <a:prstDash val="solid"/>
            <a:round/>
            <a:headEnd len="med" w="med" type="none"/>
            <a:tailEnd len="med" w="med" type="triangle"/>
          </a:ln>
        </p:spPr>
      </p:cxnSp>
      <p:sp>
        <p:nvSpPr>
          <p:cNvPr id="311" name="Google Shape;311;p41"/>
          <p:cNvSpPr/>
          <p:nvPr/>
        </p:nvSpPr>
        <p:spPr>
          <a:xfrm>
            <a:off x="6085375" y="2011388"/>
            <a:ext cx="1303800" cy="75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1&lt;x</a:t>
            </a:r>
            <a:endParaRPr/>
          </a:p>
        </p:txBody>
      </p:sp>
      <p:cxnSp>
        <p:nvCxnSpPr>
          <p:cNvPr id="312" name="Google Shape;312;p41"/>
          <p:cNvCxnSpPr>
            <a:endCxn id="308" idx="0"/>
          </p:cNvCxnSpPr>
          <p:nvPr/>
        </p:nvCxnSpPr>
        <p:spPr>
          <a:xfrm flipH="1">
            <a:off x="5734975" y="2579981"/>
            <a:ext cx="696600" cy="66780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p41"/>
          <p:cNvSpPr txBox="1"/>
          <p:nvPr/>
        </p:nvSpPr>
        <p:spPr>
          <a:xfrm>
            <a:off x="5686625" y="258819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14" name="Google Shape;314;p41"/>
          <p:cNvSpPr txBox="1"/>
          <p:nvPr/>
        </p:nvSpPr>
        <p:spPr>
          <a:xfrm>
            <a:off x="7537100" y="258819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315" name="Google Shape;315;p41"/>
          <p:cNvCxnSpPr>
            <a:endCxn id="311" idx="0"/>
          </p:cNvCxnSpPr>
          <p:nvPr/>
        </p:nvCxnSpPr>
        <p:spPr>
          <a:xfrm flipH="1">
            <a:off x="6737275" y="1692488"/>
            <a:ext cx="12000" cy="318900"/>
          </a:xfrm>
          <a:prstGeom prst="straightConnector1">
            <a:avLst/>
          </a:prstGeom>
          <a:noFill/>
          <a:ln cap="flat" cmpd="sng" w="9525">
            <a:solidFill>
              <a:schemeClr val="dk2"/>
            </a:solidFill>
            <a:prstDash val="solid"/>
            <a:round/>
            <a:headEnd len="med" w="med" type="none"/>
            <a:tailEnd len="med" w="med" type="triangle"/>
          </a:ln>
        </p:spPr>
      </p:cxnSp>
      <p:sp>
        <p:nvSpPr>
          <p:cNvPr id="316" name="Google Shape;316;p41"/>
          <p:cNvSpPr/>
          <p:nvPr/>
        </p:nvSpPr>
        <p:spPr>
          <a:xfrm>
            <a:off x="4484150" y="2377388"/>
            <a:ext cx="1601216" cy="1732372"/>
          </a:xfrm>
          <a:custGeom>
            <a:rect b="b" l="l" r="r" t="t"/>
            <a:pathLst>
              <a:path extrusionOk="0" h="124452" w="84575">
                <a:moveTo>
                  <a:pt x="44698" y="107362"/>
                </a:moveTo>
                <a:lnTo>
                  <a:pt x="44698" y="124452"/>
                </a:lnTo>
                <a:lnTo>
                  <a:pt x="1753" y="124014"/>
                </a:lnTo>
                <a:lnTo>
                  <a:pt x="0" y="0"/>
                </a:lnTo>
                <a:lnTo>
                  <a:pt x="84575" y="0"/>
                </a:lnTo>
              </a:path>
            </a:pathLst>
          </a:custGeom>
          <a:noFill/>
          <a:ln cap="flat" cmpd="sng" w="9525">
            <a:solidFill>
              <a:schemeClr val="dk2"/>
            </a:solidFill>
            <a:prstDash val="solid"/>
            <a:round/>
            <a:headEnd len="med" w="med" type="none"/>
            <a:tailEnd len="med" w="med" type="triangle"/>
          </a:ln>
        </p:spPr>
      </p:sp>
      <p:sp>
        <p:nvSpPr>
          <p:cNvPr id="317" name="Google Shape;317;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rtl="0" algn="l">
              <a:spcBef>
                <a:spcPts val="0"/>
              </a:spcBef>
              <a:spcAft>
                <a:spcPts val="0"/>
              </a:spcAft>
              <a:buClr>
                <a:srgbClr val="F34E26"/>
              </a:buClr>
              <a:buFont typeface="Arial"/>
              <a:buNone/>
            </a:pPr>
            <a:r>
              <a:rPr lang="sv-SE"/>
              <a:t>Case </a:t>
            </a:r>
            <a:endParaRPr/>
          </a:p>
        </p:txBody>
      </p:sp>
      <p:sp>
        <p:nvSpPr>
          <p:cNvPr id="327" name="Google Shape;327;p42"/>
          <p:cNvSpPr txBox="1"/>
          <p:nvPr/>
        </p:nvSpPr>
        <p:spPr>
          <a:xfrm>
            <a:off x="457200" y="1835944"/>
            <a:ext cx="4554600" cy="22623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1 switch (test)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2	    case 1 :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3	    case 2 :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4 	  case 3 :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5 }</a:t>
            </a:r>
            <a:endParaRPr i="0" sz="240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sz="2400" u="none" cap="none" strike="noStrike">
                <a:solidFill>
                  <a:schemeClr val="dk1"/>
                </a:solidFill>
                <a:latin typeface="Consolas"/>
                <a:ea typeface="Consolas"/>
                <a:cs typeface="Consolas"/>
                <a:sym typeface="Consolas"/>
              </a:rPr>
              <a:t>6 /* continue */</a:t>
            </a:r>
            <a:endParaRPr i="0" sz="2400" u="none" cap="none" strike="noStrike">
              <a:solidFill>
                <a:schemeClr val="dk1"/>
              </a:solidFill>
              <a:latin typeface="Consolas"/>
              <a:ea typeface="Consolas"/>
              <a:cs typeface="Consolas"/>
              <a:sym typeface="Consolas"/>
            </a:endParaRPr>
          </a:p>
        </p:txBody>
      </p:sp>
      <p:sp>
        <p:nvSpPr>
          <p:cNvPr id="328" name="Google Shape;328;p42"/>
          <p:cNvSpPr/>
          <p:nvPr/>
        </p:nvSpPr>
        <p:spPr>
          <a:xfrm>
            <a:off x="4841775" y="265644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case 1...</a:t>
            </a:r>
            <a:endParaRPr/>
          </a:p>
        </p:txBody>
      </p:sp>
      <p:sp>
        <p:nvSpPr>
          <p:cNvPr id="329" name="Google Shape;329;p42"/>
          <p:cNvSpPr/>
          <p:nvPr/>
        </p:nvSpPr>
        <p:spPr>
          <a:xfrm>
            <a:off x="7469600" y="265644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case 3...</a:t>
            </a:r>
            <a:endParaRPr/>
          </a:p>
        </p:txBody>
      </p:sp>
      <p:sp>
        <p:nvSpPr>
          <p:cNvPr id="330" name="Google Shape;330;p42"/>
          <p:cNvSpPr/>
          <p:nvPr/>
        </p:nvSpPr>
        <p:spPr>
          <a:xfrm>
            <a:off x="6092475" y="365739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331" name="Google Shape;331;p42"/>
          <p:cNvCxnSpPr>
            <a:stCxn id="328" idx="2"/>
            <a:endCxn id="330" idx="0"/>
          </p:cNvCxnSpPr>
          <p:nvPr/>
        </p:nvCxnSpPr>
        <p:spPr>
          <a:xfrm>
            <a:off x="5467125" y="3203344"/>
            <a:ext cx="1250700" cy="4542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42"/>
          <p:cNvCxnSpPr>
            <a:stCxn id="329" idx="2"/>
            <a:endCxn id="330" idx="0"/>
          </p:cNvCxnSpPr>
          <p:nvPr/>
        </p:nvCxnSpPr>
        <p:spPr>
          <a:xfrm flipH="1">
            <a:off x="6717950" y="3203344"/>
            <a:ext cx="1377000" cy="454200"/>
          </a:xfrm>
          <a:prstGeom prst="straightConnector1">
            <a:avLst/>
          </a:prstGeom>
          <a:noFill/>
          <a:ln cap="flat" cmpd="sng" w="9525">
            <a:solidFill>
              <a:schemeClr val="dk2"/>
            </a:solidFill>
            <a:prstDash val="solid"/>
            <a:round/>
            <a:headEnd len="med" w="med" type="none"/>
            <a:tailEnd len="med" w="med" type="triangle"/>
          </a:ln>
        </p:spPr>
      </p:cxnSp>
      <p:sp>
        <p:nvSpPr>
          <p:cNvPr id="333" name="Google Shape;333;p42"/>
          <p:cNvSpPr/>
          <p:nvPr/>
        </p:nvSpPr>
        <p:spPr>
          <a:xfrm>
            <a:off x="6065925" y="1617244"/>
            <a:ext cx="1303800" cy="756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a:t>
            </a:r>
            <a:endParaRPr/>
          </a:p>
        </p:txBody>
      </p:sp>
      <p:cxnSp>
        <p:nvCxnSpPr>
          <p:cNvPr id="334" name="Google Shape;334;p42"/>
          <p:cNvCxnSpPr>
            <a:endCxn id="328" idx="0"/>
          </p:cNvCxnSpPr>
          <p:nvPr/>
        </p:nvCxnSpPr>
        <p:spPr>
          <a:xfrm flipH="1">
            <a:off x="5467125" y="2161144"/>
            <a:ext cx="868200" cy="4953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42"/>
          <p:cNvCxnSpPr>
            <a:endCxn id="329" idx="0"/>
          </p:cNvCxnSpPr>
          <p:nvPr/>
        </p:nvCxnSpPr>
        <p:spPr>
          <a:xfrm>
            <a:off x="7135250" y="2136544"/>
            <a:ext cx="959700" cy="519900"/>
          </a:xfrm>
          <a:prstGeom prst="straightConnector1">
            <a:avLst/>
          </a:prstGeom>
          <a:noFill/>
          <a:ln cap="flat" cmpd="sng" w="9525">
            <a:solidFill>
              <a:schemeClr val="dk2"/>
            </a:solidFill>
            <a:prstDash val="solid"/>
            <a:round/>
            <a:headEnd len="med" w="med" type="none"/>
            <a:tailEnd len="med" w="med" type="triangle"/>
          </a:ln>
        </p:spPr>
      </p:cxnSp>
      <p:cxnSp>
        <p:nvCxnSpPr>
          <p:cNvPr id="336" name="Google Shape;336;p42"/>
          <p:cNvCxnSpPr>
            <a:endCxn id="333" idx="0"/>
          </p:cNvCxnSpPr>
          <p:nvPr/>
        </p:nvCxnSpPr>
        <p:spPr>
          <a:xfrm flipH="1">
            <a:off x="6717825" y="1405144"/>
            <a:ext cx="23100" cy="212100"/>
          </a:xfrm>
          <a:prstGeom prst="straightConnector1">
            <a:avLst/>
          </a:prstGeom>
          <a:noFill/>
          <a:ln cap="flat" cmpd="sng" w="9525">
            <a:solidFill>
              <a:schemeClr val="dk2"/>
            </a:solidFill>
            <a:prstDash val="solid"/>
            <a:round/>
            <a:headEnd len="med" w="med" type="none"/>
            <a:tailEnd len="med" w="med" type="triangle"/>
          </a:ln>
        </p:spPr>
      </p:cxnSp>
      <p:sp>
        <p:nvSpPr>
          <p:cNvPr id="337" name="Google Shape;337;p42"/>
          <p:cNvSpPr/>
          <p:nvPr/>
        </p:nvSpPr>
        <p:spPr>
          <a:xfrm>
            <a:off x="6155688" y="2656444"/>
            <a:ext cx="1250700" cy="546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case 2...</a:t>
            </a:r>
            <a:endParaRPr/>
          </a:p>
        </p:txBody>
      </p:sp>
      <p:cxnSp>
        <p:nvCxnSpPr>
          <p:cNvPr id="338" name="Google Shape;338;p42"/>
          <p:cNvCxnSpPr>
            <a:stCxn id="333" idx="2"/>
            <a:endCxn id="337" idx="0"/>
          </p:cNvCxnSpPr>
          <p:nvPr/>
        </p:nvCxnSpPr>
        <p:spPr>
          <a:xfrm>
            <a:off x="6717825" y="2373244"/>
            <a:ext cx="63300" cy="283200"/>
          </a:xfrm>
          <a:prstGeom prst="straightConnector1">
            <a:avLst/>
          </a:prstGeom>
          <a:noFill/>
          <a:ln cap="flat" cmpd="sng" w="9525">
            <a:solidFill>
              <a:schemeClr val="dk2"/>
            </a:solidFill>
            <a:prstDash val="solid"/>
            <a:round/>
            <a:headEnd len="med" w="med" type="none"/>
            <a:tailEnd len="med" w="med" type="triangle"/>
          </a:ln>
        </p:spPr>
      </p:cxnSp>
      <p:cxnSp>
        <p:nvCxnSpPr>
          <p:cNvPr id="339" name="Google Shape;339;p42"/>
          <p:cNvCxnSpPr>
            <a:stCxn id="337" idx="2"/>
            <a:endCxn id="330" idx="0"/>
          </p:cNvCxnSpPr>
          <p:nvPr/>
        </p:nvCxnSpPr>
        <p:spPr>
          <a:xfrm flipH="1">
            <a:off x="6717738" y="3203344"/>
            <a:ext cx="63300" cy="454200"/>
          </a:xfrm>
          <a:prstGeom prst="straightConnector1">
            <a:avLst/>
          </a:prstGeom>
          <a:noFill/>
          <a:ln cap="flat" cmpd="sng" w="9525">
            <a:solidFill>
              <a:schemeClr val="dk2"/>
            </a:solidFill>
            <a:prstDash val="solid"/>
            <a:round/>
            <a:headEnd len="med" w="med" type="none"/>
            <a:tailEnd len="med" w="med" type="triangle"/>
          </a:ln>
        </p:spPr>
      </p:cxnSp>
      <p:sp>
        <p:nvSpPr>
          <p:cNvPr id="340" name="Google Shape;34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Blocks</a:t>
            </a:r>
            <a:endParaRPr/>
          </a:p>
        </p:txBody>
      </p:sp>
      <p:sp>
        <p:nvSpPr>
          <p:cNvPr id="346" name="Google Shape;346;p43"/>
          <p:cNvSpPr txBox="1"/>
          <p:nvPr>
            <p:ph idx="1" type="body"/>
          </p:nvPr>
        </p:nvSpPr>
        <p:spPr>
          <a:xfrm>
            <a:off x="468900" y="1282400"/>
            <a:ext cx="43398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0"/>
              </a:spcBef>
              <a:spcAft>
                <a:spcPts val="0"/>
              </a:spcAft>
              <a:buClr>
                <a:schemeClr val="dk1"/>
              </a:buClr>
              <a:buSzPts val="2400"/>
              <a:buFont typeface="Arial"/>
              <a:buChar char="•"/>
            </a:pPr>
            <a:r>
              <a:rPr lang="sv-SE" sz="2400"/>
              <a:t>Nodes are basic blocks.</a:t>
            </a:r>
            <a:endParaRPr sz="2400"/>
          </a:p>
          <a:p>
            <a:pPr indent="-381000" lvl="1" marL="914400" marR="0" rtl="0" algn="l">
              <a:lnSpc>
                <a:spcPct val="100000"/>
              </a:lnSpc>
              <a:spcBef>
                <a:spcPts val="0"/>
              </a:spcBef>
              <a:spcAft>
                <a:spcPts val="0"/>
              </a:spcAft>
              <a:buClr>
                <a:schemeClr val="dk1"/>
              </a:buClr>
              <a:buSzPts val="2400"/>
              <a:buFont typeface="Arial"/>
              <a:buChar char="•"/>
            </a:pPr>
            <a:r>
              <a:rPr lang="sv-SE" sz="2400"/>
              <a:t>Set of sequential instructions with single entry and exit point.</a:t>
            </a:r>
            <a:endParaRPr sz="2400"/>
          </a:p>
          <a:p>
            <a:pPr indent="-381000" lvl="0" marL="457200" marR="0" rtl="0" algn="l">
              <a:lnSpc>
                <a:spcPct val="100000"/>
              </a:lnSpc>
              <a:spcBef>
                <a:spcPts val="0"/>
              </a:spcBef>
              <a:spcAft>
                <a:spcPts val="0"/>
              </a:spcAft>
              <a:buSzPts val="2400"/>
              <a:buChar char="•"/>
            </a:pPr>
            <a:r>
              <a:rPr lang="sv-SE" sz="2400"/>
              <a:t>Typically adjacent statements, but one statement might be broken up to model control flow in the statement.</a:t>
            </a:r>
            <a:endParaRPr sz="2400"/>
          </a:p>
        </p:txBody>
      </p:sp>
      <p:sp>
        <p:nvSpPr>
          <p:cNvPr id="347" name="Google Shape;347;p43"/>
          <p:cNvSpPr txBox="1"/>
          <p:nvPr>
            <p:ph idx="1" type="body"/>
          </p:nvPr>
        </p:nvSpPr>
        <p:spPr>
          <a:xfrm>
            <a:off x="4993250" y="1155278"/>
            <a:ext cx="3994500" cy="103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latin typeface="Consolas"/>
                <a:ea typeface="Consolas"/>
                <a:cs typeface="Consolas"/>
                <a:sym typeface="Consolas"/>
              </a:rPr>
              <a:t>for(int i=0; i &lt; 10; i++){</a:t>
            </a:r>
            <a:endParaRPr sz="1800">
              <a:latin typeface="Consolas"/>
              <a:ea typeface="Consolas"/>
              <a:cs typeface="Consolas"/>
              <a:sym typeface="Consolas"/>
            </a:endParaRPr>
          </a:p>
          <a:p>
            <a:pPr indent="0" lvl="0" marL="0" rtl="0" algn="l">
              <a:spcBef>
                <a:spcPts val="0"/>
              </a:spcBef>
              <a:spcAft>
                <a:spcPts val="0"/>
              </a:spcAft>
              <a:buNone/>
            </a:pPr>
            <a:r>
              <a:rPr lang="sv-SE" sz="1800">
                <a:latin typeface="Consolas"/>
                <a:ea typeface="Consolas"/>
                <a:cs typeface="Consolas"/>
                <a:sym typeface="Consolas"/>
              </a:rPr>
              <a:t>	sum += i;</a:t>
            </a:r>
            <a:endParaRPr sz="1800">
              <a:latin typeface="Consolas"/>
              <a:ea typeface="Consolas"/>
              <a:cs typeface="Consolas"/>
              <a:sym typeface="Consolas"/>
            </a:endParaRPr>
          </a:p>
          <a:p>
            <a:pPr indent="0" lvl="0" marL="0" rtl="0" algn="l">
              <a:spcBef>
                <a:spcPts val="0"/>
              </a:spcBef>
              <a:spcAft>
                <a:spcPts val="0"/>
              </a:spcAft>
              <a:buNone/>
            </a:pPr>
            <a:r>
              <a:rPr lang="sv-SE" sz="1800">
                <a:latin typeface="Consolas"/>
                <a:ea typeface="Consolas"/>
                <a:cs typeface="Consolas"/>
                <a:sym typeface="Consolas"/>
              </a:rPr>
              <a:t>}</a:t>
            </a:r>
            <a:endParaRPr sz="1800">
              <a:latin typeface="Consolas"/>
              <a:ea typeface="Consolas"/>
              <a:cs typeface="Consolas"/>
              <a:sym typeface="Consolas"/>
            </a:endParaRPr>
          </a:p>
        </p:txBody>
      </p:sp>
      <p:sp>
        <p:nvSpPr>
          <p:cNvPr id="348" name="Google Shape;348;p43"/>
          <p:cNvSpPr/>
          <p:nvPr/>
        </p:nvSpPr>
        <p:spPr>
          <a:xfrm>
            <a:off x="6208200" y="2301844"/>
            <a:ext cx="849900" cy="33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int i = 0;</a:t>
            </a:r>
            <a:endParaRPr/>
          </a:p>
        </p:txBody>
      </p:sp>
      <p:sp>
        <p:nvSpPr>
          <p:cNvPr id="349" name="Google Shape;349;p43"/>
          <p:cNvSpPr/>
          <p:nvPr/>
        </p:nvSpPr>
        <p:spPr>
          <a:xfrm>
            <a:off x="5938350" y="2804175"/>
            <a:ext cx="1389600" cy="4422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 &lt; 10</a:t>
            </a:r>
            <a:endParaRPr/>
          </a:p>
        </p:txBody>
      </p:sp>
      <p:cxnSp>
        <p:nvCxnSpPr>
          <p:cNvPr id="350" name="Google Shape;350;p43"/>
          <p:cNvCxnSpPr>
            <a:stCxn id="348" idx="2"/>
            <a:endCxn id="349" idx="0"/>
          </p:cNvCxnSpPr>
          <p:nvPr/>
        </p:nvCxnSpPr>
        <p:spPr>
          <a:xfrm>
            <a:off x="6633150" y="2631844"/>
            <a:ext cx="0" cy="17220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43"/>
          <p:cNvCxnSpPr/>
          <p:nvPr/>
        </p:nvCxnSpPr>
        <p:spPr>
          <a:xfrm>
            <a:off x="6977975" y="3134081"/>
            <a:ext cx="559800" cy="27000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43"/>
          <p:cNvSpPr txBox="1"/>
          <p:nvPr/>
        </p:nvSpPr>
        <p:spPr>
          <a:xfrm>
            <a:off x="7417825" y="3081600"/>
            <a:ext cx="450000" cy="17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53" name="Google Shape;353;p43"/>
          <p:cNvSpPr/>
          <p:nvPr/>
        </p:nvSpPr>
        <p:spPr>
          <a:xfrm>
            <a:off x="6148200" y="3450825"/>
            <a:ext cx="969900" cy="44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sum += i;</a:t>
            </a:r>
            <a:endParaRPr/>
          </a:p>
          <a:p>
            <a:pPr indent="0" lvl="0" marL="0" rtl="0" algn="l">
              <a:spcBef>
                <a:spcPts val="0"/>
              </a:spcBef>
              <a:spcAft>
                <a:spcPts val="0"/>
              </a:spcAft>
              <a:buNone/>
            </a:pPr>
            <a:r>
              <a:rPr lang="sv-SE"/>
              <a:t>i++;</a:t>
            </a:r>
            <a:endParaRPr/>
          </a:p>
        </p:txBody>
      </p:sp>
      <p:cxnSp>
        <p:nvCxnSpPr>
          <p:cNvPr id="354" name="Google Shape;354;p43"/>
          <p:cNvCxnSpPr>
            <a:stCxn id="349" idx="2"/>
            <a:endCxn id="353" idx="0"/>
          </p:cNvCxnSpPr>
          <p:nvPr/>
        </p:nvCxnSpPr>
        <p:spPr>
          <a:xfrm>
            <a:off x="6633150" y="3246375"/>
            <a:ext cx="0" cy="204600"/>
          </a:xfrm>
          <a:prstGeom prst="straightConnector1">
            <a:avLst/>
          </a:prstGeom>
          <a:noFill/>
          <a:ln cap="flat" cmpd="sng" w="9525">
            <a:solidFill>
              <a:schemeClr val="dk2"/>
            </a:solidFill>
            <a:prstDash val="solid"/>
            <a:round/>
            <a:headEnd len="med" w="med" type="none"/>
            <a:tailEnd len="med" w="med" type="triangle"/>
          </a:ln>
        </p:spPr>
      </p:cxnSp>
      <p:sp>
        <p:nvSpPr>
          <p:cNvPr id="355" name="Google Shape;355;p43"/>
          <p:cNvSpPr txBox="1"/>
          <p:nvPr/>
        </p:nvSpPr>
        <p:spPr>
          <a:xfrm>
            <a:off x="6208200" y="3166913"/>
            <a:ext cx="270000" cy="2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56" name="Google Shape;356;p43"/>
          <p:cNvSpPr/>
          <p:nvPr/>
        </p:nvSpPr>
        <p:spPr>
          <a:xfrm>
            <a:off x="5558375" y="3014119"/>
            <a:ext cx="1109675" cy="1124681"/>
          </a:xfrm>
          <a:custGeom>
            <a:rect b="b" l="l" r="r" t="t"/>
            <a:pathLst>
              <a:path extrusionOk="0" h="59983" w="44387">
                <a:moveTo>
                  <a:pt x="44387" y="47586"/>
                </a:moveTo>
                <a:lnTo>
                  <a:pt x="44387" y="59983"/>
                </a:lnTo>
                <a:lnTo>
                  <a:pt x="10797" y="59983"/>
                </a:lnTo>
                <a:lnTo>
                  <a:pt x="0" y="0"/>
                </a:lnTo>
                <a:lnTo>
                  <a:pt x="15196" y="400"/>
                </a:lnTo>
              </a:path>
            </a:pathLst>
          </a:custGeom>
          <a:noFill/>
          <a:ln cap="flat" cmpd="sng" w="9525">
            <a:solidFill>
              <a:schemeClr val="dk2"/>
            </a:solidFill>
            <a:prstDash val="solid"/>
            <a:round/>
            <a:headEnd len="med" w="med" type="none"/>
            <a:tailEnd len="med" w="med" type="triangle"/>
          </a:ln>
        </p:spPr>
      </p:sp>
      <p:sp>
        <p:nvSpPr>
          <p:cNvPr id="357" name="Google Shape;357;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Will Cover</a:t>
            </a:r>
            <a:endParaRPr/>
          </a:p>
        </p:txBody>
      </p:sp>
      <p:sp>
        <p:nvSpPr>
          <p:cNvPr id="152" name="Google Shape;152;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Test Adequacy Criteria</a:t>
            </a:r>
            <a:endParaRPr/>
          </a:p>
          <a:p>
            <a:pPr indent="-393700" lvl="0" marL="457200" rtl="0" algn="l">
              <a:lnSpc>
                <a:spcPct val="120000"/>
              </a:lnSpc>
              <a:spcBef>
                <a:spcPts val="0"/>
              </a:spcBef>
              <a:spcAft>
                <a:spcPts val="0"/>
              </a:spcAft>
              <a:buSzPts val="2600"/>
              <a:buChar char="•"/>
            </a:pPr>
            <a:r>
              <a:rPr lang="sv-SE"/>
              <a:t>Structural Testing:</a:t>
            </a:r>
            <a:endParaRPr/>
          </a:p>
          <a:p>
            <a:pPr indent="-368300" lvl="1" marL="914400" rtl="0" algn="l">
              <a:lnSpc>
                <a:spcPct val="120000"/>
              </a:lnSpc>
              <a:spcBef>
                <a:spcPts val="0"/>
              </a:spcBef>
              <a:spcAft>
                <a:spcPts val="0"/>
              </a:spcAft>
              <a:buSzPts val="2200"/>
              <a:buChar char="•"/>
            </a:pPr>
            <a:r>
              <a:rPr lang="sv-SE"/>
              <a:t>Use structural coverage to judge tests, create new tests.</a:t>
            </a:r>
            <a:endParaRPr/>
          </a:p>
          <a:p>
            <a:pPr indent="-368300" lvl="1" marL="914400" rtl="0" algn="l">
              <a:lnSpc>
                <a:spcPct val="120000"/>
              </a:lnSpc>
              <a:spcBef>
                <a:spcPts val="0"/>
              </a:spcBef>
              <a:spcAft>
                <a:spcPts val="0"/>
              </a:spcAft>
              <a:buSzPts val="2200"/>
              <a:buChar char="•"/>
            </a:pPr>
            <a:r>
              <a:rPr lang="sv-SE"/>
              <a:t>Statement, Branch, Condition, Path Coverage</a:t>
            </a:r>
            <a:endParaRPr/>
          </a:p>
        </p:txBody>
      </p:sp>
      <p:sp>
        <p:nvSpPr>
          <p:cNvPr id="153" name="Google Shape;153;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Flow Graph Example</a:t>
            </a:r>
            <a:endParaRPr/>
          </a:p>
        </p:txBody>
      </p:sp>
      <p:sp>
        <p:nvSpPr>
          <p:cNvPr id="363" name="Google Shape;363;p44"/>
          <p:cNvSpPr txBox="1"/>
          <p:nvPr>
            <p:ph idx="1" type="body"/>
          </p:nvPr>
        </p:nvSpPr>
        <p:spPr>
          <a:xfrm>
            <a:off x="17534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b="1" lang="sv-SE" sz="1200">
                <a:latin typeface="Consolas"/>
                <a:ea typeface="Consolas"/>
                <a:cs typeface="Consolas"/>
                <a:sym typeface="Consolas"/>
              </a:rPr>
              <a:t>1. </a:t>
            </a:r>
            <a:r>
              <a:rPr b="1" lang="sv-SE" sz="1200">
                <a:latin typeface="Consolas"/>
                <a:ea typeface="Consolas"/>
                <a:cs typeface="Consolas"/>
                <a:sym typeface="Consolas"/>
              </a:rPr>
              <a:t>public static String collapseNewlines(String argSt){</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2.	char last = argStr.charAt(0);</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3.	StringBuffer argBuf = new StringBuffer();</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4.</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5.	for(int cldx = 0; cldx &lt; argStr.length(); cldx++){</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6.		char ch = argStr.charAt(cldx);</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7.		if (ch != ‘\n’ || last != ‘\n’){</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8.			argBuf.append(ch);</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9.			last = ch;</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10.		{</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11.	}</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12.</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13.	return argBuf.toString();</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rPr b="1" lang="sv-SE" sz="1200">
                <a:latin typeface="Consolas"/>
                <a:ea typeface="Consolas"/>
                <a:cs typeface="Consolas"/>
                <a:sym typeface="Consolas"/>
              </a:rPr>
              <a:t>14. }</a:t>
            </a:r>
            <a:endParaRPr b="1" sz="1200">
              <a:latin typeface="Consolas"/>
              <a:ea typeface="Consolas"/>
              <a:cs typeface="Consolas"/>
              <a:sym typeface="Consolas"/>
            </a:endParaRPr>
          </a:p>
        </p:txBody>
      </p:sp>
      <p:sp>
        <p:nvSpPr>
          <p:cNvPr id="364" name="Google Shape;364;p44"/>
          <p:cNvSpPr/>
          <p:nvPr/>
        </p:nvSpPr>
        <p:spPr>
          <a:xfrm>
            <a:off x="6123875" y="1282400"/>
            <a:ext cx="6084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a:t>1 - 3</a:t>
            </a:r>
            <a:endParaRPr sz="800"/>
          </a:p>
        </p:txBody>
      </p:sp>
      <p:sp>
        <p:nvSpPr>
          <p:cNvPr id="365" name="Google Shape;365;p44"/>
          <p:cNvSpPr/>
          <p:nvPr/>
        </p:nvSpPr>
        <p:spPr>
          <a:xfrm>
            <a:off x="5863950" y="1771125"/>
            <a:ext cx="1116600" cy="50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int cldx = 0;</a:t>
            </a:r>
            <a:endParaRPr/>
          </a:p>
        </p:txBody>
      </p:sp>
      <p:cxnSp>
        <p:nvCxnSpPr>
          <p:cNvPr id="366" name="Google Shape;366;p44"/>
          <p:cNvCxnSpPr>
            <a:stCxn id="364" idx="2"/>
            <a:endCxn id="365" idx="0"/>
          </p:cNvCxnSpPr>
          <p:nvPr/>
        </p:nvCxnSpPr>
        <p:spPr>
          <a:xfrm flipH="1">
            <a:off x="6422375" y="1567100"/>
            <a:ext cx="5700" cy="204000"/>
          </a:xfrm>
          <a:prstGeom prst="straightConnector1">
            <a:avLst/>
          </a:prstGeom>
          <a:noFill/>
          <a:ln cap="flat" cmpd="sng" w="9525">
            <a:solidFill>
              <a:schemeClr val="dk2"/>
            </a:solidFill>
            <a:prstDash val="solid"/>
            <a:round/>
            <a:headEnd len="med" w="med" type="none"/>
            <a:tailEnd len="med" w="med" type="triangle"/>
          </a:ln>
        </p:spPr>
      </p:cxnSp>
      <p:sp>
        <p:nvSpPr>
          <p:cNvPr id="367" name="Google Shape;367;p44"/>
          <p:cNvSpPr/>
          <p:nvPr/>
        </p:nvSpPr>
        <p:spPr>
          <a:xfrm>
            <a:off x="5481000" y="2400528"/>
            <a:ext cx="1882500" cy="668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900"/>
              <a:t>cldx &lt; argStr.length();</a:t>
            </a:r>
            <a:endParaRPr sz="300"/>
          </a:p>
        </p:txBody>
      </p:sp>
      <p:cxnSp>
        <p:nvCxnSpPr>
          <p:cNvPr id="368" name="Google Shape;368;p44"/>
          <p:cNvCxnSpPr>
            <a:stCxn id="365" idx="2"/>
            <a:endCxn id="367" idx="0"/>
          </p:cNvCxnSpPr>
          <p:nvPr/>
        </p:nvCxnSpPr>
        <p:spPr>
          <a:xfrm>
            <a:off x="6422250" y="2278125"/>
            <a:ext cx="0" cy="122400"/>
          </a:xfrm>
          <a:prstGeom prst="straightConnector1">
            <a:avLst/>
          </a:prstGeom>
          <a:noFill/>
          <a:ln cap="flat" cmpd="sng" w="9525">
            <a:solidFill>
              <a:schemeClr val="dk2"/>
            </a:solidFill>
            <a:prstDash val="solid"/>
            <a:round/>
            <a:headEnd len="med" w="med" type="none"/>
            <a:tailEnd len="med" w="med" type="triangle"/>
          </a:ln>
        </p:spPr>
      </p:cxnSp>
      <p:sp>
        <p:nvSpPr>
          <p:cNvPr id="369" name="Google Shape;369;p44"/>
          <p:cNvSpPr/>
          <p:nvPr/>
        </p:nvSpPr>
        <p:spPr>
          <a:xfrm>
            <a:off x="6260225" y="3253800"/>
            <a:ext cx="3300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cxnSp>
        <p:nvCxnSpPr>
          <p:cNvPr id="370" name="Google Shape;370;p44"/>
          <p:cNvCxnSpPr>
            <a:stCxn id="367" idx="2"/>
            <a:endCxn id="369" idx="0"/>
          </p:cNvCxnSpPr>
          <p:nvPr/>
        </p:nvCxnSpPr>
        <p:spPr>
          <a:xfrm>
            <a:off x="6422250" y="3068928"/>
            <a:ext cx="3000" cy="184800"/>
          </a:xfrm>
          <a:prstGeom prst="straightConnector1">
            <a:avLst/>
          </a:prstGeom>
          <a:noFill/>
          <a:ln cap="flat" cmpd="sng" w="9525">
            <a:solidFill>
              <a:schemeClr val="dk2"/>
            </a:solidFill>
            <a:prstDash val="solid"/>
            <a:round/>
            <a:headEnd len="med" w="med" type="none"/>
            <a:tailEnd len="med" w="med" type="triangle"/>
          </a:ln>
        </p:spPr>
      </p:cxnSp>
      <p:sp>
        <p:nvSpPr>
          <p:cNvPr id="371" name="Google Shape;371;p44"/>
          <p:cNvSpPr txBox="1"/>
          <p:nvPr/>
        </p:nvSpPr>
        <p:spPr>
          <a:xfrm>
            <a:off x="6558100" y="2958141"/>
            <a:ext cx="360000" cy="1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72" name="Google Shape;372;p44"/>
          <p:cNvSpPr/>
          <p:nvPr/>
        </p:nvSpPr>
        <p:spPr>
          <a:xfrm>
            <a:off x="5388425" y="3272288"/>
            <a:ext cx="409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13</a:t>
            </a:r>
            <a:endParaRPr/>
          </a:p>
        </p:txBody>
      </p:sp>
      <p:cxnSp>
        <p:nvCxnSpPr>
          <p:cNvPr id="373" name="Google Shape;373;p44"/>
          <p:cNvCxnSpPr>
            <a:endCxn id="372" idx="0"/>
          </p:cNvCxnSpPr>
          <p:nvPr/>
        </p:nvCxnSpPr>
        <p:spPr>
          <a:xfrm flipH="1">
            <a:off x="5593325" y="2963888"/>
            <a:ext cx="544200" cy="308400"/>
          </a:xfrm>
          <a:prstGeom prst="straightConnector1">
            <a:avLst/>
          </a:prstGeom>
          <a:noFill/>
          <a:ln cap="flat" cmpd="sng" w="9525">
            <a:solidFill>
              <a:schemeClr val="dk2"/>
            </a:solidFill>
            <a:prstDash val="solid"/>
            <a:round/>
            <a:headEnd len="med" w="med" type="none"/>
            <a:tailEnd len="med" w="med" type="triangle"/>
          </a:ln>
        </p:spPr>
      </p:cxnSp>
      <p:sp>
        <p:nvSpPr>
          <p:cNvPr id="374" name="Google Shape;374;p44"/>
          <p:cNvSpPr txBox="1"/>
          <p:nvPr/>
        </p:nvSpPr>
        <p:spPr>
          <a:xfrm>
            <a:off x="5413325" y="2902141"/>
            <a:ext cx="360000" cy="1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75" name="Google Shape;375;p44"/>
          <p:cNvSpPr/>
          <p:nvPr/>
        </p:nvSpPr>
        <p:spPr>
          <a:xfrm>
            <a:off x="6150150" y="3688088"/>
            <a:ext cx="544200" cy="507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cxnSp>
        <p:nvCxnSpPr>
          <p:cNvPr id="376" name="Google Shape;376;p44"/>
          <p:cNvCxnSpPr>
            <a:stCxn id="369" idx="2"/>
            <a:endCxn id="375" idx="0"/>
          </p:cNvCxnSpPr>
          <p:nvPr/>
        </p:nvCxnSpPr>
        <p:spPr>
          <a:xfrm flipH="1">
            <a:off x="6422225" y="3538500"/>
            <a:ext cx="3000" cy="149700"/>
          </a:xfrm>
          <a:prstGeom prst="straightConnector1">
            <a:avLst/>
          </a:prstGeom>
          <a:noFill/>
          <a:ln cap="flat" cmpd="sng" w="9525">
            <a:solidFill>
              <a:schemeClr val="dk2"/>
            </a:solidFill>
            <a:prstDash val="solid"/>
            <a:round/>
            <a:headEnd len="med" w="med" type="none"/>
            <a:tailEnd len="med" w="med" type="triangle"/>
          </a:ln>
        </p:spPr>
      </p:cxnSp>
      <p:sp>
        <p:nvSpPr>
          <p:cNvPr id="377" name="Google Shape;377;p44"/>
          <p:cNvSpPr/>
          <p:nvPr/>
        </p:nvSpPr>
        <p:spPr>
          <a:xfrm>
            <a:off x="6150150" y="4344700"/>
            <a:ext cx="5442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8-9</a:t>
            </a:r>
            <a:endParaRPr/>
          </a:p>
        </p:txBody>
      </p:sp>
      <p:cxnSp>
        <p:nvCxnSpPr>
          <p:cNvPr id="378" name="Google Shape;378;p44"/>
          <p:cNvCxnSpPr>
            <a:stCxn id="375" idx="2"/>
            <a:endCxn id="377" idx="0"/>
          </p:cNvCxnSpPr>
          <p:nvPr/>
        </p:nvCxnSpPr>
        <p:spPr>
          <a:xfrm>
            <a:off x="6422250" y="4195088"/>
            <a:ext cx="0" cy="149700"/>
          </a:xfrm>
          <a:prstGeom prst="straightConnector1">
            <a:avLst/>
          </a:prstGeom>
          <a:noFill/>
          <a:ln cap="flat" cmpd="sng" w="9525">
            <a:solidFill>
              <a:schemeClr val="dk2"/>
            </a:solidFill>
            <a:prstDash val="solid"/>
            <a:round/>
            <a:headEnd len="med" w="med" type="none"/>
            <a:tailEnd len="med" w="med" type="triangle"/>
          </a:ln>
        </p:spPr>
      </p:cxnSp>
      <p:sp>
        <p:nvSpPr>
          <p:cNvPr id="379" name="Google Shape;379;p44"/>
          <p:cNvSpPr txBox="1"/>
          <p:nvPr/>
        </p:nvSpPr>
        <p:spPr>
          <a:xfrm>
            <a:off x="6620550" y="4125722"/>
            <a:ext cx="360000" cy="1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80" name="Google Shape;380;p44"/>
          <p:cNvSpPr/>
          <p:nvPr/>
        </p:nvSpPr>
        <p:spPr>
          <a:xfrm>
            <a:off x="7478150" y="4344700"/>
            <a:ext cx="7839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cldx++;</a:t>
            </a:r>
            <a:endParaRPr/>
          </a:p>
        </p:txBody>
      </p:sp>
      <p:cxnSp>
        <p:nvCxnSpPr>
          <p:cNvPr id="381" name="Google Shape;381;p44"/>
          <p:cNvCxnSpPr>
            <a:stCxn id="377" idx="3"/>
            <a:endCxn id="380" idx="1"/>
          </p:cNvCxnSpPr>
          <p:nvPr/>
        </p:nvCxnSpPr>
        <p:spPr>
          <a:xfrm>
            <a:off x="6694350" y="4487050"/>
            <a:ext cx="783900" cy="0"/>
          </a:xfrm>
          <a:prstGeom prst="straightConnector1">
            <a:avLst/>
          </a:prstGeom>
          <a:noFill/>
          <a:ln cap="flat" cmpd="sng" w="9525">
            <a:solidFill>
              <a:schemeClr val="dk2"/>
            </a:solidFill>
            <a:prstDash val="solid"/>
            <a:round/>
            <a:headEnd len="med" w="med" type="none"/>
            <a:tailEnd len="med" w="med" type="triangle"/>
          </a:ln>
        </p:spPr>
      </p:cxnSp>
      <p:sp>
        <p:nvSpPr>
          <p:cNvPr id="382" name="Google Shape;382;p44"/>
          <p:cNvSpPr/>
          <p:nvPr/>
        </p:nvSpPr>
        <p:spPr>
          <a:xfrm>
            <a:off x="7363501" y="2676725"/>
            <a:ext cx="1349999" cy="1821975"/>
          </a:xfrm>
          <a:custGeom>
            <a:rect b="b" l="l" r="r" t="t"/>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med" w="med" type="none"/>
            <a:tailEnd len="med" w="med" type="triangle"/>
          </a:ln>
        </p:spPr>
      </p:sp>
      <p:cxnSp>
        <p:nvCxnSpPr>
          <p:cNvPr id="383" name="Google Shape;383;p44"/>
          <p:cNvCxnSpPr>
            <a:stCxn id="375" idx="3"/>
            <a:endCxn id="380" idx="0"/>
          </p:cNvCxnSpPr>
          <p:nvPr/>
        </p:nvCxnSpPr>
        <p:spPr>
          <a:xfrm>
            <a:off x="6694350" y="3941588"/>
            <a:ext cx="1175700" cy="403200"/>
          </a:xfrm>
          <a:prstGeom prst="straightConnector1">
            <a:avLst/>
          </a:prstGeom>
          <a:noFill/>
          <a:ln cap="flat" cmpd="sng" w="9525">
            <a:solidFill>
              <a:schemeClr val="dk2"/>
            </a:solidFill>
            <a:prstDash val="solid"/>
            <a:round/>
            <a:headEnd len="med" w="med" type="none"/>
            <a:tailEnd len="med" w="med" type="triangle"/>
          </a:ln>
        </p:spPr>
      </p:cxnSp>
      <p:sp>
        <p:nvSpPr>
          <p:cNvPr id="384" name="Google Shape;384;p44"/>
          <p:cNvSpPr txBox="1"/>
          <p:nvPr/>
        </p:nvSpPr>
        <p:spPr>
          <a:xfrm>
            <a:off x="7557800" y="3943856"/>
            <a:ext cx="409800" cy="3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85" name="Google Shape;385;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Coverage Criteria</a:t>
            </a:r>
            <a:endParaRPr/>
          </a:p>
        </p:txBody>
      </p:sp>
      <p:sp>
        <p:nvSpPr>
          <p:cNvPr id="391" name="Google Shape;391;p45"/>
          <p:cNvSpPr txBox="1"/>
          <p:nvPr>
            <p:ph idx="1" type="body"/>
          </p:nvPr>
        </p:nvSpPr>
        <p:spPr>
          <a:xfrm>
            <a:off x="468900" y="1201175"/>
            <a:ext cx="8217900" cy="35616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Criteria based on exercising:</a:t>
            </a:r>
            <a:endParaRPr/>
          </a:p>
          <a:p>
            <a:pPr indent="-368300" lvl="1" marL="914400" marR="0" rtl="0" algn="l">
              <a:lnSpc>
                <a:spcPct val="120000"/>
              </a:lnSpc>
              <a:spcBef>
                <a:spcPts val="0"/>
              </a:spcBef>
              <a:spcAft>
                <a:spcPts val="0"/>
              </a:spcAft>
              <a:buSzPts val="2200"/>
              <a:buChar char="•"/>
            </a:pPr>
            <a:r>
              <a:rPr lang="sv-SE"/>
              <a:t>Statements (nodes of CFG)</a:t>
            </a:r>
            <a:endParaRPr/>
          </a:p>
          <a:p>
            <a:pPr indent="-368300" lvl="1" marL="914400" marR="0" rtl="0" algn="l">
              <a:lnSpc>
                <a:spcPct val="120000"/>
              </a:lnSpc>
              <a:spcBef>
                <a:spcPts val="0"/>
              </a:spcBef>
              <a:spcAft>
                <a:spcPts val="0"/>
              </a:spcAft>
              <a:buSzPts val="2200"/>
              <a:buChar char="•"/>
            </a:pPr>
            <a:r>
              <a:rPr lang="sv-SE"/>
              <a:t>Branches (edges of CFG)</a:t>
            </a:r>
            <a:endParaRPr/>
          </a:p>
          <a:p>
            <a:pPr indent="-368300" lvl="1" marL="914400" marR="0" rtl="0" algn="l">
              <a:lnSpc>
                <a:spcPct val="120000"/>
              </a:lnSpc>
              <a:spcBef>
                <a:spcPts val="0"/>
              </a:spcBef>
              <a:spcAft>
                <a:spcPts val="0"/>
              </a:spcAft>
              <a:buSzPts val="2200"/>
              <a:buChar char="•"/>
            </a:pPr>
            <a:r>
              <a:rPr lang="sv-SE"/>
              <a:t>Conditions</a:t>
            </a:r>
            <a:endParaRPr/>
          </a:p>
          <a:p>
            <a:pPr indent="-368300" lvl="1" marL="914400" marR="0" rtl="0" algn="l">
              <a:lnSpc>
                <a:spcPct val="120000"/>
              </a:lnSpc>
              <a:spcBef>
                <a:spcPts val="0"/>
              </a:spcBef>
              <a:spcAft>
                <a:spcPts val="0"/>
              </a:spcAft>
              <a:buSzPts val="2200"/>
              <a:buChar char="•"/>
            </a:pPr>
            <a:r>
              <a:rPr lang="sv-SE"/>
              <a:t>Paths</a:t>
            </a:r>
            <a:endParaRPr/>
          </a:p>
          <a:p>
            <a:pPr indent="-368300" lvl="1" marL="914400" marR="0" rtl="0" algn="l">
              <a:lnSpc>
                <a:spcPct val="120000"/>
              </a:lnSpc>
              <a:spcBef>
                <a:spcPts val="0"/>
              </a:spcBef>
              <a:spcAft>
                <a:spcPts val="0"/>
              </a:spcAft>
              <a:buSzPts val="2200"/>
              <a:buChar char="•"/>
            </a:pPr>
            <a:r>
              <a:rPr lang="sv-SE"/>
              <a:t>… and many more</a:t>
            </a:r>
            <a:endParaRPr/>
          </a:p>
          <a:p>
            <a:pPr indent="-393700" lvl="0" marL="457200" marR="0" rtl="0" algn="l">
              <a:lnSpc>
                <a:spcPct val="120000"/>
              </a:lnSpc>
              <a:spcBef>
                <a:spcPts val="0"/>
              </a:spcBef>
              <a:spcAft>
                <a:spcPts val="0"/>
              </a:spcAft>
              <a:buSzPts val="2600"/>
              <a:buChar char="•"/>
            </a:pPr>
            <a:r>
              <a:rPr lang="sv-SE"/>
              <a:t>Measurements used as adequacy criteria</a:t>
            </a:r>
            <a:endParaRPr/>
          </a:p>
        </p:txBody>
      </p:sp>
      <p:sp>
        <p:nvSpPr>
          <p:cNvPr id="392" name="Google Shape;392;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Statement Coverage</a:t>
            </a:r>
            <a:endParaRPr/>
          </a:p>
        </p:txBody>
      </p:sp>
      <p:sp>
        <p:nvSpPr>
          <p:cNvPr id="398" name="Google Shape;398;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ost intuitive criteria. Did we execute every statement at least once?</a:t>
            </a:r>
            <a:endParaRPr/>
          </a:p>
          <a:p>
            <a:pPr indent="-368300" lvl="1" marL="914400" rtl="0" algn="l">
              <a:spcBef>
                <a:spcPts val="500"/>
              </a:spcBef>
              <a:spcAft>
                <a:spcPts val="0"/>
              </a:spcAft>
              <a:buSzPts val="2200"/>
              <a:buChar char="•"/>
            </a:pPr>
            <a:r>
              <a:rPr lang="sv-SE"/>
              <a:t>Cover each node of the CFG.</a:t>
            </a:r>
            <a:endParaRPr/>
          </a:p>
          <a:p>
            <a:pPr indent="-393700" lvl="0" marL="457200" rtl="0" algn="l">
              <a:spcBef>
                <a:spcPts val="1000"/>
              </a:spcBef>
              <a:spcAft>
                <a:spcPts val="0"/>
              </a:spcAft>
              <a:buSzPts val="2600"/>
              <a:buChar char="•"/>
            </a:pPr>
            <a:r>
              <a:rPr lang="sv-SE"/>
              <a:t>The idea: a fault in a statement cannot be revealed unless we execute the statement.</a:t>
            </a:r>
            <a:endParaRPr/>
          </a:p>
          <a:p>
            <a:pPr indent="-393700" lvl="0" marL="457200" rtl="0" algn="l">
              <a:spcBef>
                <a:spcPts val="1000"/>
              </a:spcBef>
              <a:spcAft>
                <a:spcPts val="0"/>
              </a:spcAft>
              <a:buSzPts val="2600"/>
              <a:buChar char="•"/>
            </a:pPr>
            <a:r>
              <a:rPr lang="sv-SE"/>
              <a:t>Coverage = Number of Statements Covered</a:t>
            </a:r>
            <a:endParaRPr/>
          </a:p>
          <a:p>
            <a:pPr indent="0" lvl="0" marL="0" rtl="0" algn="l">
              <a:spcBef>
                <a:spcPts val="1000"/>
              </a:spcBef>
              <a:spcAft>
                <a:spcPts val="0"/>
              </a:spcAft>
              <a:buNone/>
            </a:pPr>
            <a:r>
              <a:rPr lang="sv-SE"/>
              <a:t>					Number of Total Statements</a:t>
            </a:r>
            <a:endParaRPr/>
          </a:p>
        </p:txBody>
      </p:sp>
      <p:cxnSp>
        <p:nvCxnSpPr>
          <p:cNvPr id="399" name="Google Shape;399;p46"/>
          <p:cNvCxnSpPr/>
          <p:nvPr/>
        </p:nvCxnSpPr>
        <p:spPr>
          <a:xfrm flipH="1" rot="10800000">
            <a:off x="2570025" y="3876994"/>
            <a:ext cx="5389500" cy="8700"/>
          </a:xfrm>
          <a:prstGeom prst="straightConnector1">
            <a:avLst/>
          </a:prstGeom>
          <a:noFill/>
          <a:ln cap="flat" cmpd="sng" w="19050">
            <a:solidFill>
              <a:srgbClr val="000000"/>
            </a:solidFill>
            <a:prstDash val="solid"/>
            <a:round/>
            <a:headEnd len="med" w="med" type="none"/>
            <a:tailEnd len="med" w="med" type="none"/>
          </a:ln>
        </p:spPr>
      </p:cxnSp>
      <p:sp>
        <p:nvSpPr>
          <p:cNvPr id="400" name="Google Shape;400;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7"/>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Statement Coverage</a:t>
            </a:r>
            <a:endParaRPr b="0" i="0" u="none" cap="none" strike="noStrike">
              <a:latin typeface="Arial"/>
              <a:ea typeface="Arial"/>
              <a:cs typeface="Arial"/>
              <a:sym typeface="Arial"/>
            </a:endParaRPr>
          </a:p>
        </p:txBody>
      </p:sp>
      <p:sp>
        <p:nvSpPr>
          <p:cNvPr id="410" name="Google Shape;410;p47"/>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b="1" lang="sv-SE">
                <a:solidFill>
                  <a:schemeClr val="dk1"/>
                </a:solidFill>
                <a:latin typeface="Consolas"/>
                <a:ea typeface="Consolas"/>
                <a:cs typeface="Consolas"/>
                <a:sym typeface="Consolas"/>
              </a:rPr>
              <a:t>int[] flipSome(int[] A, int N, int 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int i=0;</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while (i&lt;N and A[i] &lt;X)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if (A[i] &lt; 0)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A[i] = - A[i];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return A;</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411" name="Google Shape;411;p47"/>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12" name="Google Shape;412;p47"/>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413" name="Google Shape;413;p47"/>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14" name="Google Shape;414;p47"/>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15" name="Google Shape;415;p47"/>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16" name="Google Shape;416;p47"/>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17" name="Google Shape;417;p47"/>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a:t>
            </a:r>
            <a:r>
              <a:rPr b="1" lang="sv-SE" sz="1600">
                <a:solidFill>
                  <a:schemeClr val="dk1"/>
                </a:solidFill>
              </a:rPr>
              <a:t> A</a:t>
            </a:r>
            <a:endParaRPr b="0" i="0" sz="1800" u="none" cap="none" strike="noStrike">
              <a:solidFill>
                <a:schemeClr val="dk1"/>
              </a:solidFill>
              <a:latin typeface="Arial"/>
              <a:ea typeface="Arial"/>
              <a:cs typeface="Arial"/>
              <a:sym typeface="Arial"/>
            </a:endParaRPr>
          </a:p>
        </p:txBody>
      </p:sp>
      <p:cxnSp>
        <p:nvCxnSpPr>
          <p:cNvPr id="418" name="Google Shape;418;p47"/>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19" name="Google Shape;419;p47"/>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20" name="Google Shape;420;p47"/>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21" name="Google Shape;421;p47"/>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22" name="Google Shape;422;p47"/>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23" name="Google Shape;423;p47"/>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4" name="Google Shape;424;p47"/>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25" name="Google Shape;425;p47"/>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6" name="Google Shape;426;p47"/>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427" name="Google Shape;427;p47"/>
          <p:cNvCxnSpPr/>
          <p:nvPr/>
        </p:nvCxnSpPr>
        <p:spPr>
          <a:xfrm>
            <a:off x="5743525" y="2526343"/>
            <a:ext cx="0" cy="959700"/>
          </a:xfrm>
          <a:prstGeom prst="straightConnector1">
            <a:avLst/>
          </a:prstGeom>
          <a:noFill/>
          <a:ln cap="flat" cmpd="sng" w="28575">
            <a:solidFill>
              <a:schemeClr val="dk1"/>
            </a:solidFill>
            <a:prstDash val="solid"/>
            <a:round/>
            <a:headEnd len="sm" w="sm" type="none"/>
            <a:tailEnd len="sm" w="sm" type="none"/>
          </a:ln>
        </p:spPr>
      </p:cxnSp>
      <p:cxnSp>
        <p:nvCxnSpPr>
          <p:cNvPr id="428" name="Google Shape;428;p47"/>
          <p:cNvCxnSpPr/>
          <p:nvPr/>
        </p:nvCxnSpPr>
        <p:spPr>
          <a:xfrm>
            <a:off x="5764137" y="3490665"/>
            <a:ext cx="1740300" cy="0"/>
          </a:xfrm>
          <a:prstGeom prst="straightConnector1">
            <a:avLst/>
          </a:prstGeom>
          <a:noFill/>
          <a:ln cap="flat" cmpd="sng" w="28575">
            <a:solidFill>
              <a:schemeClr val="dk1"/>
            </a:solidFill>
            <a:prstDash val="solid"/>
            <a:round/>
            <a:headEnd len="sm" w="sm" type="none"/>
            <a:tailEnd len="sm" w="sm" type="triangle"/>
          </a:ln>
        </p:spPr>
      </p:cxnSp>
      <p:sp>
        <p:nvSpPr>
          <p:cNvPr id="429" name="Google Shape;429;p47"/>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30" name="Google Shape;430;p47"/>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431" name="Google Shape;431;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32" name="Google Shape;432;p47"/>
          <p:cNvSpPr txBox="1"/>
          <p:nvPr/>
        </p:nvSpPr>
        <p:spPr>
          <a:xfrm>
            <a:off x="1258525" y="3839375"/>
            <a:ext cx="5015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2500">
                <a:solidFill>
                  <a:schemeClr val="dk1"/>
                </a:solidFill>
              </a:rPr>
              <a:t>Can cover in one test: [-1], 1, 10</a:t>
            </a:r>
            <a:endParaRPr sz="2500">
              <a:solidFill>
                <a:schemeClr val="dk1"/>
              </a:solidFill>
            </a:endParaRPr>
          </a:p>
        </p:txBody>
      </p:sp>
      <p:cxnSp>
        <p:nvCxnSpPr>
          <p:cNvPr id="433" name="Google Shape;433;p47"/>
          <p:cNvCxnSpPr/>
          <p:nvPr/>
        </p:nvCxnSpPr>
        <p:spPr>
          <a:xfrm>
            <a:off x="5743525" y="1466683"/>
            <a:ext cx="0" cy="297300"/>
          </a:xfrm>
          <a:prstGeom prst="straightConnector1">
            <a:avLst/>
          </a:prstGeom>
          <a:noFill/>
          <a:ln cap="flat" cmpd="sng" w="28575">
            <a:solidFill>
              <a:srgbClr val="FF0000"/>
            </a:solidFill>
            <a:prstDash val="solid"/>
            <a:round/>
            <a:headEnd len="sm" w="sm" type="none"/>
            <a:tailEnd len="sm" w="sm" type="triangle"/>
          </a:ln>
        </p:spPr>
      </p:cxnSp>
      <p:cxnSp>
        <p:nvCxnSpPr>
          <p:cNvPr id="434" name="Google Shape;434;p47"/>
          <p:cNvCxnSpPr/>
          <p:nvPr/>
        </p:nvCxnSpPr>
        <p:spPr>
          <a:xfrm>
            <a:off x="6739610" y="2048416"/>
            <a:ext cx="0" cy="261000"/>
          </a:xfrm>
          <a:prstGeom prst="straightConnector1">
            <a:avLst/>
          </a:prstGeom>
          <a:noFill/>
          <a:ln cap="flat" cmpd="sng" w="28575">
            <a:solidFill>
              <a:srgbClr val="FF0000"/>
            </a:solidFill>
            <a:prstDash val="solid"/>
            <a:round/>
            <a:headEnd len="sm" w="sm" type="none"/>
            <a:tailEnd len="sm" w="sm" type="triangle"/>
          </a:ln>
        </p:spPr>
      </p:cxnSp>
      <p:cxnSp>
        <p:nvCxnSpPr>
          <p:cNvPr id="435" name="Google Shape;435;p47"/>
          <p:cNvCxnSpPr/>
          <p:nvPr/>
        </p:nvCxnSpPr>
        <p:spPr>
          <a:xfrm>
            <a:off x="7792966" y="2568756"/>
            <a:ext cx="0" cy="252000"/>
          </a:xfrm>
          <a:prstGeom prst="straightConnector1">
            <a:avLst/>
          </a:prstGeom>
          <a:noFill/>
          <a:ln cap="flat" cmpd="sng" w="28575">
            <a:solidFill>
              <a:srgbClr val="FF0000"/>
            </a:solidFill>
            <a:prstDash val="solid"/>
            <a:round/>
            <a:headEnd len="sm" w="sm" type="none"/>
            <a:tailEnd len="sm" w="sm" type="triangle"/>
          </a:ln>
        </p:spPr>
      </p:cxnSp>
      <p:cxnSp>
        <p:nvCxnSpPr>
          <p:cNvPr id="436" name="Google Shape;436;p47"/>
          <p:cNvCxnSpPr/>
          <p:nvPr/>
        </p:nvCxnSpPr>
        <p:spPr>
          <a:xfrm>
            <a:off x="7792966" y="3125358"/>
            <a:ext cx="0" cy="197700"/>
          </a:xfrm>
          <a:prstGeom prst="straightConnector1">
            <a:avLst/>
          </a:prstGeom>
          <a:noFill/>
          <a:ln cap="flat" cmpd="sng" w="28575">
            <a:solidFill>
              <a:srgbClr val="FF0000"/>
            </a:solidFill>
            <a:prstDash val="solid"/>
            <a:round/>
            <a:headEnd len="sm" w="sm" type="none"/>
            <a:tailEnd len="sm" w="sm" type="triangle"/>
          </a:ln>
        </p:spPr>
      </p:cxnSp>
      <p:cxnSp>
        <p:nvCxnSpPr>
          <p:cNvPr id="437" name="Google Shape;437;p47"/>
          <p:cNvCxnSpPr/>
          <p:nvPr/>
        </p:nvCxnSpPr>
        <p:spPr>
          <a:xfrm>
            <a:off x="8152206" y="3490665"/>
            <a:ext cx="412200" cy="0"/>
          </a:xfrm>
          <a:prstGeom prst="straightConnector1">
            <a:avLst/>
          </a:prstGeom>
          <a:noFill/>
          <a:ln cap="flat" cmpd="sng" w="28575">
            <a:solidFill>
              <a:srgbClr val="FF0000"/>
            </a:solidFill>
            <a:prstDash val="solid"/>
            <a:round/>
            <a:headEnd len="sm" w="sm" type="none"/>
            <a:tailEnd len="sm" w="sm" type="none"/>
          </a:ln>
        </p:spPr>
      </p:cxnSp>
      <p:cxnSp>
        <p:nvCxnSpPr>
          <p:cNvPr id="438" name="Google Shape;438;p47"/>
          <p:cNvCxnSpPr/>
          <p:nvPr/>
        </p:nvCxnSpPr>
        <p:spPr>
          <a:xfrm>
            <a:off x="8570339" y="2078234"/>
            <a:ext cx="0" cy="1395300"/>
          </a:xfrm>
          <a:prstGeom prst="straightConnector1">
            <a:avLst/>
          </a:prstGeom>
          <a:noFill/>
          <a:ln cap="flat" cmpd="sng" w="28575">
            <a:solidFill>
              <a:srgbClr val="FF0000"/>
            </a:solidFill>
            <a:prstDash val="solid"/>
            <a:round/>
            <a:headEnd len="sm" w="sm" type="none"/>
            <a:tailEnd len="sm" w="sm" type="none"/>
          </a:ln>
        </p:spPr>
      </p:cxnSp>
      <p:cxnSp>
        <p:nvCxnSpPr>
          <p:cNvPr id="439" name="Google Shape;439;p47"/>
          <p:cNvCxnSpPr/>
          <p:nvPr/>
        </p:nvCxnSpPr>
        <p:spPr>
          <a:xfrm>
            <a:off x="5764137" y="1600582"/>
            <a:ext cx="2788500" cy="460500"/>
          </a:xfrm>
          <a:prstGeom prst="straightConnector1">
            <a:avLst/>
          </a:prstGeom>
          <a:noFill/>
          <a:ln cap="flat" cmpd="sng" w="28575">
            <a:solidFill>
              <a:srgbClr val="FF0000"/>
            </a:solidFill>
            <a:prstDash val="solid"/>
            <a:round/>
            <a:headEnd len="sm" w="sm" type="triangle"/>
            <a:tailEnd len="sm" w="sm" type="none"/>
          </a:ln>
        </p:spPr>
      </p:cxnSp>
      <p:cxnSp>
        <p:nvCxnSpPr>
          <p:cNvPr id="440" name="Google Shape;440;p47"/>
          <p:cNvCxnSpPr/>
          <p:nvPr/>
        </p:nvCxnSpPr>
        <p:spPr>
          <a:xfrm>
            <a:off x="4831285" y="2058378"/>
            <a:ext cx="0" cy="1005000"/>
          </a:xfrm>
          <a:prstGeom prst="straightConnector1">
            <a:avLst/>
          </a:prstGeom>
          <a:noFill/>
          <a:ln cap="flat" cmpd="sng" w="28575">
            <a:solidFill>
              <a:srgbClr val="FF0000"/>
            </a:solidFill>
            <a:prstDash val="solid"/>
            <a:round/>
            <a:headEnd len="sm" w="sm" type="none"/>
            <a:tailEnd len="sm" w="sm"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500"/>
                                        <p:tgtEl>
                                          <p:spTgt spid="433"/>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500"/>
                                        <p:tgtEl>
                                          <p:spTgt spid="434"/>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500"/>
                                        <p:tgtEl>
                                          <p:spTgt spid="435"/>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500"/>
                                        <p:tgtEl>
                                          <p:spTgt spid="436"/>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5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5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500"/>
                                        <p:tgtEl>
                                          <p:spTgt spid="439"/>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500"/>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Note on Test Suite Size</a:t>
            </a:r>
            <a:endParaRPr/>
          </a:p>
        </p:txBody>
      </p:sp>
      <p:sp>
        <p:nvSpPr>
          <p:cNvPr id="446" name="Google Shape;446;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overage not correlated to test suite size.</a:t>
            </a:r>
            <a:endParaRPr/>
          </a:p>
          <a:p>
            <a:pPr indent="-368300" lvl="1" marL="914400" rtl="0" algn="l">
              <a:spcBef>
                <a:spcPts val="500"/>
              </a:spcBef>
              <a:spcAft>
                <a:spcPts val="0"/>
              </a:spcAft>
              <a:buSzPts val="2200"/>
              <a:buChar char="•"/>
            </a:pPr>
            <a:r>
              <a:rPr lang="sv-SE"/>
              <a:t>Coverage depends on whether obligations are met. </a:t>
            </a:r>
            <a:endParaRPr/>
          </a:p>
          <a:p>
            <a:pPr indent="-368300" lvl="1" marL="914400" rtl="0" algn="l">
              <a:spcBef>
                <a:spcPts val="500"/>
              </a:spcBef>
              <a:spcAft>
                <a:spcPts val="0"/>
              </a:spcAft>
              <a:buSzPts val="2200"/>
              <a:buChar char="•"/>
            </a:pPr>
            <a:r>
              <a:rPr lang="sv-SE"/>
              <a:t>Some tests might not cover new code.</a:t>
            </a:r>
            <a:endParaRPr/>
          </a:p>
          <a:p>
            <a:pPr indent="-393700" lvl="0" marL="457200" rtl="0" algn="l">
              <a:spcBef>
                <a:spcPts val="1000"/>
              </a:spcBef>
              <a:spcAft>
                <a:spcPts val="0"/>
              </a:spcAft>
              <a:buSzPts val="2600"/>
              <a:buChar char="•"/>
            </a:pPr>
            <a:r>
              <a:rPr lang="sv-SE"/>
              <a:t>However, larger suites often find more faults.</a:t>
            </a:r>
            <a:endParaRPr/>
          </a:p>
          <a:p>
            <a:pPr indent="-368300" lvl="1" marL="914400" rtl="0" algn="l">
              <a:spcBef>
                <a:spcPts val="500"/>
              </a:spcBef>
              <a:spcAft>
                <a:spcPts val="0"/>
              </a:spcAft>
              <a:buSzPts val="2200"/>
              <a:buChar char="•"/>
            </a:pPr>
            <a:r>
              <a:rPr lang="sv-SE"/>
              <a:t>They exercise the code more thoroughly. </a:t>
            </a:r>
            <a:endParaRPr/>
          </a:p>
          <a:p>
            <a:pPr indent="-368300" lvl="1" marL="914400" rtl="0" algn="l">
              <a:spcBef>
                <a:spcPts val="500"/>
              </a:spcBef>
              <a:spcAft>
                <a:spcPts val="0"/>
              </a:spcAft>
              <a:buSzPts val="2200"/>
              <a:buChar char="•"/>
            </a:pPr>
            <a:r>
              <a:rPr b="1" i="1" lang="sv-SE"/>
              <a:t>How</a:t>
            </a:r>
            <a:r>
              <a:rPr lang="sv-SE"/>
              <a:t> code is executed often more important than </a:t>
            </a:r>
            <a:r>
              <a:rPr b="1" i="1" lang="sv-SE"/>
              <a:t>whether </a:t>
            </a:r>
            <a:r>
              <a:rPr lang="sv-SE"/>
              <a:t>it was executed.</a:t>
            </a:r>
            <a:endParaRPr/>
          </a:p>
        </p:txBody>
      </p:sp>
      <p:sp>
        <p:nvSpPr>
          <p:cNvPr id="447" name="Google Shape;447;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Suite Size</a:t>
            </a:r>
            <a:endParaRPr/>
          </a:p>
        </p:txBody>
      </p:sp>
      <p:sp>
        <p:nvSpPr>
          <p:cNvPr id="453" name="Google Shape;453;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M</a:t>
            </a:r>
            <a:r>
              <a:rPr b="1" lang="sv-SE"/>
              <a:t>any targeted tests</a:t>
            </a:r>
            <a:r>
              <a:rPr lang="sv-SE"/>
              <a:t>, not few overloaded tests.</a:t>
            </a:r>
            <a:endParaRPr/>
          </a:p>
          <a:p>
            <a:pPr indent="-368300" lvl="1" marL="914400" rtl="0" algn="l">
              <a:spcBef>
                <a:spcPts val="500"/>
              </a:spcBef>
              <a:spcAft>
                <a:spcPts val="0"/>
              </a:spcAft>
              <a:buSzPts val="2200"/>
              <a:buChar char="•"/>
            </a:pPr>
            <a:r>
              <a:rPr lang="sv-SE"/>
              <a:t>If test targets few obligations, it is easier to debug.</a:t>
            </a:r>
            <a:endParaRPr/>
          </a:p>
          <a:p>
            <a:pPr indent="-368300" lvl="1" marL="914400" rtl="0" algn="l">
              <a:spcBef>
                <a:spcPts val="500"/>
              </a:spcBef>
              <a:spcAft>
                <a:spcPts val="0"/>
              </a:spcAft>
              <a:buSzPts val="2200"/>
              <a:buChar char="•"/>
            </a:pPr>
            <a:r>
              <a:rPr lang="sv-SE"/>
              <a:t>If a test covers many obligations, harder to locate and fix faults.</a:t>
            </a:r>
            <a:endParaRPr/>
          </a:p>
          <a:p>
            <a:pPr indent="-368300" lvl="1" marL="914400" rtl="0" algn="l">
              <a:spcBef>
                <a:spcPts val="500"/>
              </a:spcBef>
              <a:spcAft>
                <a:spcPts val="0"/>
              </a:spcAft>
              <a:buSzPts val="2200"/>
              <a:buChar char="•"/>
            </a:pPr>
            <a:r>
              <a:rPr lang="sv-SE"/>
              <a:t>Exception - cost to execute each test is high.</a:t>
            </a:r>
            <a:endParaRPr/>
          </a:p>
        </p:txBody>
      </p:sp>
      <p:sp>
        <p:nvSpPr>
          <p:cNvPr id="454" name="Google Shape;45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Coverage</a:t>
            </a:r>
            <a:endParaRPr/>
          </a:p>
        </p:txBody>
      </p:sp>
      <p:sp>
        <p:nvSpPr>
          <p:cNvPr id="460" name="Google Shape;460;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 we have tests that take all of the control branches at some point?</a:t>
            </a:r>
            <a:endParaRPr/>
          </a:p>
          <a:p>
            <a:pPr indent="-368300" lvl="1" marL="914400" rtl="0" algn="l">
              <a:spcBef>
                <a:spcPts val="500"/>
              </a:spcBef>
              <a:spcAft>
                <a:spcPts val="0"/>
              </a:spcAft>
              <a:buSzPts val="2200"/>
              <a:buChar char="•"/>
            </a:pPr>
            <a:r>
              <a:rPr lang="sv-SE"/>
              <a:t>Cover each edge of the CFG.</a:t>
            </a:r>
            <a:endParaRPr/>
          </a:p>
          <a:p>
            <a:pPr indent="-393700" lvl="0" marL="457200" rtl="0" algn="l">
              <a:spcBef>
                <a:spcPts val="1000"/>
              </a:spcBef>
              <a:spcAft>
                <a:spcPts val="0"/>
              </a:spcAft>
              <a:buSzPts val="2600"/>
              <a:buChar char="•"/>
            </a:pPr>
            <a:r>
              <a:rPr lang="sv-SE"/>
              <a:t>Helps identify faults in decision statements.</a:t>
            </a:r>
            <a:endParaRPr/>
          </a:p>
          <a:p>
            <a:pPr indent="-393700" lvl="0" marL="457200" rtl="0" algn="l">
              <a:spcBef>
                <a:spcPts val="1000"/>
              </a:spcBef>
              <a:spcAft>
                <a:spcPts val="0"/>
              </a:spcAft>
              <a:buSzPts val="2600"/>
              <a:buChar char="•"/>
            </a:pPr>
            <a:r>
              <a:rPr lang="sv-SE"/>
              <a:t>Coverage = Number of Branches Covered</a:t>
            </a:r>
            <a:endParaRPr/>
          </a:p>
          <a:p>
            <a:pPr indent="0" lvl="0" marL="0" rtl="0" algn="l">
              <a:spcBef>
                <a:spcPts val="1000"/>
              </a:spcBef>
              <a:spcAft>
                <a:spcPts val="0"/>
              </a:spcAft>
              <a:buNone/>
            </a:pPr>
            <a:r>
              <a:rPr lang="sv-SE"/>
              <a:t>						Number of Total Branches</a:t>
            </a:r>
            <a:endParaRPr/>
          </a:p>
        </p:txBody>
      </p:sp>
      <p:cxnSp>
        <p:nvCxnSpPr>
          <p:cNvPr id="461" name="Google Shape;461;p50"/>
          <p:cNvCxnSpPr/>
          <p:nvPr/>
        </p:nvCxnSpPr>
        <p:spPr>
          <a:xfrm flipH="1" rot="10800000">
            <a:off x="2586675" y="3567481"/>
            <a:ext cx="5389500" cy="8700"/>
          </a:xfrm>
          <a:prstGeom prst="straightConnector1">
            <a:avLst/>
          </a:prstGeom>
          <a:noFill/>
          <a:ln cap="flat" cmpd="sng" w="19050">
            <a:solidFill>
              <a:srgbClr val="000000"/>
            </a:solidFill>
            <a:prstDash val="solid"/>
            <a:round/>
            <a:headEnd len="med" w="med" type="none"/>
            <a:tailEnd len="med" w="med" type="none"/>
          </a:ln>
        </p:spPr>
      </p:cxnSp>
      <p:sp>
        <p:nvSpPr>
          <p:cNvPr id="462" name="Google Shape;462;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Subsumption</a:t>
            </a:r>
            <a:endParaRPr/>
          </a:p>
        </p:txBody>
      </p:sp>
      <p:sp>
        <p:nvSpPr>
          <p:cNvPr id="468" name="Google Shape;468;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Criterion A </a:t>
            </a:r>
            <a:r>
              <a:rPr b="1" lang="sv-SE"/>
              <a:t>subsumes</a:t>
            </a:r>
            <a:r>
              <a:rPr lang="sv-SE"/>
              <a:t> Criterion B if, for every program P, every test suite satisfying A also satisfies B on P.</a:t>
            </a:r>
            <a:endParaRPr/>
          </a:p>
          <a:p>
            <a:pPr indent="-368300" lvl="1" marL="914400" rtl="0" algn="l">
              <a:spcBef>
                <a:spcPts val="500"/>
              </a:spcBef>
              <a:spcAft>
                <a:spcPts val="0"/>
              </a:spcAft>
              <a:buSzPts val="2200"/>
              <a:buChar char="•"/>
            </a:pPr>
            <a:r>
              <a:rPr lang="sv-SE"/>
              <a:t>If we satisfy A, there is no point in measuring B. </a:t>
            </a:r>
            <a:endParaRPr/>
          </a:p>
          <a:p>
            <a:pPr indent="-393700" lvl="0" marL="457200" rtl="0" algn="l">
              <a:spcBef>
                <a:spcPts val="1000"/>
              </a:spcBef>
              <a:spcAft>
                <a:spcPts val="0"/>
              </a:spcAft>
              <a:buSzPts val="2600"/>
              <a:buChar char="•"/>
            </a:pPr>
            <a:r>
              <a:rPr lang="sv-SE"/>
              <a:t>Branch coverage </a:t>
            </a:r>
            <a:r>
              <a:rPr b="1" lang="sv-SE"/>
              <a:t>subsumes</a:t>
            </a:r>
            <a:r>
              <a:rPr lang="sv-SE"/>
              <a:t> statement coverage.</a:t>
            </a:r>
            <a:endParaRPr/>
          </a:p>
          <a:p>
            <a:pPr indent="-368300" lvl="1" marL="914400" rtl="0" algn="l">
              <a:spcBef>
                <a:spcPts val="500"/>
              </a:spcBef>
              <a:spcAft>
                <a:spcPts val="0"/>
              </a:spcAft>
              <a:buSzPts val="2200"/>
              <a:buChar char="•"/>
            </a:pPr>
            <a:r>
              <a:rPr lang="sv-SE"/>
              <a:t>Covering all edges in CFG requires covering all nodes.</a:t>
            </a:r>
            <a:endParaRPr/>
          </a:p>
        </p:txBody>
      </p:sp>
      <p:sp>
        <p:nvSpPr>
          <p:cNvPr id="469" name="Google Shape;469;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Subsumption</a:t>
            </a:r>
            <a:endParaRPr/>
          </a:p>
        </p:txBody>
      </p:sp>
      <p:sp>
        <p:nvSpPr>
          <p:cNvPr id="475" name="Google Shape;475;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Shouldn’t we always choose the stronger metric?</a:t>
            </a:r>
            <a:endParaRPr/>
          </a:p>
          <a:p>
            <a:pPr indent="-393700" lvl="0" marL="457200" rtl="0" algn="l">
              <a:spcBef>
                <a:spcPts val="1000"/>
              </a:spcBef>
              <a:spcAft>
                <a:spcPts val="0"/>
              </a:spcAft>
              <a:buSzPts val="2600"/>
              <a:buChar char="•"/>
            </a:pPr>
            <a:r>
              <a:rPr lang="sv-SE"/>
              <a:t>Not always…</a:t>
            </a:r>
            <a:endParaRPr/>
          </a:p>
          <a:p>
            <a:pPr indent="-368300" lvl="1" marL="914400" rtl="0" algn="l">
              <a:spcBef>
                <a:spcPts val="500"/>
              </a:spcBef>
              <a:spcAft>
                <a:spcPts val="0"/>
              </a:spcAft>
              <a:buSzPts val="2200"/>
              <a:buChar char="•"/>
            </a:pPr>
            <a:r>
              <a:rPr lang="sv-SE"/>
              <a:t>Typically require </a:t>
            </a:r>
            <a:r>
              <a:rPr b="1" lang="sv-SE"/>
              <a:t>more</a:t>
            </a:r>
            <a:r>
              <a:rPr lang="sv-SE"/>
              <a:t> obligations.</a:t>
            </a:r>
            <a:endParaRPr/>
          </a:p>
          <a:p>
            <a:pPr indent="-342900" lvl="2" marL="1371600" rtl="0" algn="l">
              <a:spcBef>
                <a:spcPts val="500"/>
              </a:spcBef>
              <a:spcAft>
                <a:spcPts val="0"/>
              </a:spcAft>
              <a:buSzPts val="1800"/>
              <a:buChar char="•"/>
            </a:pPr>
            <a:r>
              <a:rPr lang="sv-SE"/>
              <a:t>(so, you have to come up with more tests)</a:t>
            </a:r>
            <a:endParaRPr/>
          </a:p>
          <a:p>
            <a:pPr indent="-368300" lvl="1" marL="914400" rtl="0" algn="l">
              <a:spcBef>
                <a:spcPts val="500"/>
              </a:spcBef>
              <a:spcAft>
                <a:spcPts val="0"/>
              </a:spcAft>
              <a:buSzPts val="2200"/>
              <a:buChar char="•"/>
            </a:pPr>
            <a:r>
              <a:rPr lang="sv-SE"/>
              <a:t>Or, at least, </a:t>
            </a:r>
            <a:r>
              <a:rPr b="1" lang="sv-SE"/>
              <a:t>tougher </a:t>
            </a:r>
            <a:r>
              <a:rPr lang="sv-SE"/>
              <a:t>obligations.</a:t>
            </a:r>
            <a:endParaRPr/>
          </a:p>
          <a:p>
            <a:pPr indent="-342900" lvl="2" marL="1371600" rtl="0" algn="l">
              <a:spcBef>
                <a:spcPts val="500"/>
              </a:spcBef>
              <a:spcAft>
                <a:spcPts val="0"/>
              </a:spcAft>
              <a:buSzPts val="1800"/>
              <a:buChar char="•"/>
            </a:pPr>
            <a:r>
              <a:rPr lang="sv-SE"/>
              <a:t>(making it harder to come up with the test cases).</a:t>
            </a:r>
            <a:endParaRPr/>
          </a:p>
          <a:p>
            <a:pPr indent="-368300" lvl="1" marL="914400" rtl="0" algn="l">
              <a:spcBef>
                <a:spcPts val="500"/>
              </a:spcBef>
              <a:spcAft>
                <a:spcPts val="0"/>
              </a:spcAft>
              <a:buSzPts val="2200"/>
              <a:buChar char="•"/>
            </a:pPr>
            <a:r>
              <a:rPr lang="sv-SE"/>
              <a:t>May end up with </a:t>
            </a:r>
            <a:r>
              <a:rPr b="1" lang="sv-SE"/>
              <a:t>unsatisfiable obligations.</a:t>
            </a:r>
            <a:endParaRPr b="1"/>
          </a:p>
        </p:txBody>
      </p:sp>
      <p:sp>
        <p:nvSpPr>
          <p:cNvPr id="476" name="Google Shape;476;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Branch</a:t>
            </a:r>
            <a:r>
              <a:rPr b="1" i="0" lang="sv-SE" u="none" cap="none" strike="noStrike">
                <a:latin typeface="Arial"/>
                <a:ea typeface="Arial"/>
                <a:cs typeface="Arial"/>
                <a:sym typeface="Arial"/>
              </a:rPr>
              <a:t> Coverage</a:t>
            </a:r>
            <a:endParaRPr b="0" i="0" u="none" cap="none" strike="noStrike">
              <a:latin typeface="Arial"/>
              <a:ea typeface="Arial"/>
              <a:cs typeface="Arial"/>
              <a:sym typeface="Arial"/>
            </a:endParaRPr>
          </a:p>
        </p:txBody>
      </p:sp>
      <p:sp>
        <p:nvSpPr>
          <p:cNvPr id="486" name="Google Shape;486;p53"/>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b="1" lang="sv-SE">
                <a:solidFill>
                  <a:schemeClr val="dk1"/>
                </a:solidFill>
                <a:latin typeface="Consolas"/>
                <a:ea typeface="Consolas"/>
                <a:cs typeface="Consolas"/>
                <a:sym typeface="Consolas"/>
              </a:rPr>
              <a:t>int[] flipSome(int[] A, int N, int 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int i=0;</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while (i&lt;N and A[i] &lt;X)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if (A[i] &lt; 0)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A[i] = - A[i];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return A;</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487" name="Google Shape;487;p53"/>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88" name="Google Shape;488;p53"/>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489" name="Google Shape;489;p53"/>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90" name="Google Shape;490;p53"/>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91" name="Google Shape;491;p53"/>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92" name="Google Shape;492;p53"/>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93" name="Google Shape;493;p53"/>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a:t>
            </a:r>
            <a:r>
              <a:rPr b="1" lang="sv-SE" sz="1600">
                <a:solidFill>
                  <a:schemeClr val="dk1"/>
                </a:solidFill>
              </a:rPr>
              <a:t> A</a:t>
            </a:r>
            <a:endParaRPr b="0" i="0" sz="1800" u="none" cap="none" strike="noStrike">
              <a:solidFill>
                <a:schemeClr val="dk1"/>
              </a:solidFill>
              <a:latin typeface="Arial"/>
              <a:ea typeface="Arial"/>
              <a:cs typeface="Arial"/>
              <a:sym typeface="Arial"/>
            </a:endParaRPr>
          </a:p>
        </p:txBody>
      </p:sp>
      <p:cxnSp>
        <p:nvCxnSpPr>
          <p:cNvPr id="494" name="Google Shape;494;p53"/>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95" name="Google Shape;495;p53"/>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96" name="Google Shape;496;p53"/>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97" name="Google Shape;497;p53"/>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98" name="Google Shape;498;p53"/>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99" name="Google Shape;499;p53"/>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00" name="Google Shape;500;p53"/>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501" name="Google Shape;501;p53"/>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02" name="Google Shape;502;p53"/>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503" name="Google Shape;503;p53"/>
          <p:cNvCxnSpPr/>
          <p:nvPr/>
        </p:nvCxnSpPr>
        <p:spPr>
          <a:xfrm>
            <a:off x="5743525" y="2526343"/>
            <a:ext cx="0" cy="959700"/>
          </a:xfrm>
          <a:prstGeom prst="straightConnector1">
            <a:avLst/>
          </a:prstGeom>
          <a:noFill/>
          <a:ln cap="flat" cmpd="sng" w="28575">
            <a:solidFill>
              <a:srgbClr val="FF0000"/>
            </a:solidFill>
            <a:prstDash val="solid"/>
            <a:round/>
            <a:headEnd len="sm" w="sm" type="none"/>
            <a:tailEnd len="sm" w="sm" type="none"/>
          </a:ln>
        </p:spPr>
      </p:cxnSp>
      <p:cxnSp>
        <p:nvCxnSpPr>
          <p:cNvPr id="504" name="Google Shape;504;p53"/>
          <p:cNvCxnSpPr/>
          <p:nvPr/>
        </p:nvCxnSpPr>
        <p:spPr>
          <a:xfrm>
            <a:off x="5764137" y="3490665"/>
            <a:ext cx="1740300" cy="0"/>
          </a:xfrm>
          <a:prstGeom prst="straightConnector1">
            <a:avLst/>
          </a:prstGeom>
          <a:noFill/>
          <a:ln cap="flat" cmpd="sng" w="28575">
            <a:solidFill>
              <a:srgbClr val="FF0000"/>
            </a:solidFill>
            <a:prstDash val="solid"/>
            <a:round/>
            <a:headEnd len="sm" w="sm" type="none"/>
            <a:tailEnd len="sm" w="sm" type="triangle"/>
          </a:ln>
        </p:spPr>
      </p:cxnSp>
      <p:sp>
        <p:nvSpPr>
          <p:cNvPr id="505" name="Google Shape;505;p53"/>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506" name="Google Shape;506;p53"/>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507" name="Google Shape;507;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08" name="Google Shape;508;p53"/>
          <p:cNvSpPr txBox="1"/>
          <p:nvPr/>
        </p:nvSpPr>
        <p:spPr>
          <a:xfrm>
            <a:off x="439300" y="3729950"/>
            <a:ext cx="65919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1"/>
              </a:buClr>
              <a:buSzPts val="2500"/>
              <a:buChar char="●"/>
            </a:pPr>
            <a:r>
              <a:rPr lang="sv-SE" sz="2500">
                <a:solidFill>
                  <a:schemeClr val="dk1"/>
                </a:solidFill>
              </a:rPr>
              <a:t>(</a:t>
            </a:r>
            <a:r>
              <a:rPr lang="sv-SE" sz="2500">
                <a:solidFill>
                  <a:schemeClr val="dk1"/>
                </a:solidFill>
              </a:rPr>
              <a:t>[-1], 1, 10) leaves one edge uncovered.</a:t>
            </a:r>
            <a:endParaRPr sz="2500">
              <a:solidFill>
                <a:schemeClr val="dk1"/>
              </a:solidFill>
            </a:endParaRPr>
          </a:p>
          <a:p>
            <a:pPr indent="-387350" lvl="0" marL="457200" rtl="0" algn="l">
              <a:spcBef>
                <a:spcPts val="0"/>
              </a:spcBef>
              <a:spcAft>
                <a:spcPts val="0"/>
              </a:spcAft>
              <a:buClr>
                <a:schemeClr val="dk1"/>
              </a:buClr>
              <a:buSzPts val="2500"/>
              <a:buChar char="●"/>
            </a:pPr>
            <a:r>
              <a:rPr lang="sv-SE" sz="2500">
                <a:solidFill>
                  <a:schemeClr val="dk1"/>
                </a:solidFill>
              </a:rPr>
              <a:t>([-1, 1], 2, 10) achieves Branch Coverage.</a:t>
            </a:r>
            <a:endParaRPr sz="2500">
              <a:solidFill>
                <a:schemeClr val="dk1"/>
              </a:solidFill>
            </a:endParaRPr>
          </a:p>
        </p:txBody>
      </p:sp>
      <p:cxnSp>
        <p:nvCxnSpPr>
          <p:cNvPr id="509" name="Google Shape;509;p53"/>
          <p:cNvCxnSpPr/>
          <p:nvPr/>
        </p:nvCxnSpPr>
        <p:spPr>
          <a:xfrm>
            <a:off x="5743525" y="1491683"/>
            <a:ext cx="0" cy="297300"/>
          </a:xfrm>
          <a:prstGeom prst="straightConnector1">
            <a:avLst/>
          </a:prstGeom>
          <a:noFill/>
          <a:ln cap="flat" cmpd="sng" w="28575">
            <a:solidFill>
              <a:srgbClr val="FF00FF"/>
            </a:solidFill>
            <a:prstDash val="solid"/>
            <a:round/>
            <a:headEnd len="sm" w="sm" type="none"/>
            <a:tailEnd len="sm" w="sm" type="triangle"/>
          </a:ln>
        </p:spPr>
      </p:cxnSp>
      <p:cxnSp>
        <p:nvCxnSpPr>
          <p:cNvPr id="510" name="Google Shape;510;p53"/>
          <p:cNvCxnSpPr/>
          <p:nvPr/>
        </p:nvCxnSpPr>
        <p:spPr>
          <a:xfrm>
            <a:off x="6739610" y="2048416"/>
            <a:ext cx="0" cy="261000"/>
          </a:xfrm>
          <a:prstGeom prst="straightConnector1">
            <a:avLst/>
          </a:prstGeom>
          <a:noFill/>
          <a:ln cap="flat" cmpd="sng" w="28575">
            <a:solidFill>
              <a:srgbClr val="FF00FF"/>
            </a:solidFill>
            <a:prstDash val="solid"/>
            <a:round/>
            <a:headEnd len="sm" w="sm" type="none"/>
            <a:tailEnd len="sm" w="sm" type="triangle"/>
          </a:ln>
        </p:spPr>
      </p:cxnSp>
      <p:cxnSp>
        <p:nvCxnSpPr>
          <p:cNvPr id="511" name="Google Shape;511;p53"/>
          <p:cNvCxnSpPr/>
          <p:nvPr/>
        </p:nvCxnSpPr>
        <p:spPr>
          <a:xfrm>
            <a:off x="7792966" y="2511406"/>
            <a:ext cx="0" cy="252000"/>
          </a:xfrm>
          <a:prstGeom prst="straightConnector1">
            <a:avLst/>
          </a:prstGeom>
          <a:noFill/>
          <a:ln cap="flat" cmpd="sng" w="28575">
            <a:solidFill>
              <a:srgbClr val="FF00FF"/>
            </a:solidFill>
            <a:prstDash val="solid"/>
            <a:round/>
            <a:headEnd len="sm" w="sm" type="none"/>
            <a:tailEnd len="sm" w="sm" type="triangle"/>
          </a:ln>
        </p:spPr>
      </p:cxnSp>
      <p:cxnSp>
        <p:nvCxnSpPr>
          <p:cNvPr id="512" name="Google Shape;512;p53"/>
          <p:cNvCxnSpPr/>
          <p:nvPr/>
        </p:nvCxnSpPr>
        <p:spPr>
          <a:xfrm>
            <a:off x="7792966" y="3125358"/>
            <a:ext cx="0" cy="197700"/>
          </a:xfrm>
          <a:prstGeom prst="straightConnector1">
            <a:avLst/>
          </a:prstGeom>
          <a:noFill/>
          <a:ln cap="flat" cmpd="sng" w="28575">
            <a:solidFill>
              <a:srgbClr val="FF00FF"/>
            </a:solidFill>
            <a:prstDash val="solid"/>
            <a:round/>
            <a:headEnd len="sm" w="sm" type="none"/>
            <a:tailEnd len="sm" w="sm" type="triangle"/>
          </a:ln>
        </p:spPr>
      </p:cxnSp>
      <p:cxnSp>
        <p:nvCxnSpPr>
          <p:cNvPr id="513" name="Google Shape;513;p53"/>
          <p:cNvCxnSpPr/>
          <p:nvPr/>
        </p:nvCxnSpPr>
        <p:spPr>
          <a:xfrm>
            <a:off x="8152206" y="3490665"/>
            <a:ext cx="412200" cy="0"/>
          </a:xfrm>
          <a:prstGeom prst="straightConnector1">
            <a:avLst/>
          </a:prstGeom>
          <a:noFill/>
          <a:ln cap="flat" cmpd="sng" w="28575">
            <a:solidFill>
              <a:srgbClr val="FF00FF"/>
            </a:solidFill>
            <a:prstDash val="solid"/>
            <a:round/>
            <a:headEnd len="sm" w="sm" type="none"/>
            <a:tailEnd len="sm" w="sm" type="none"/>
          </a:ln>
        </p:spPr>
      </p:cxnSp>
      <p:cxnSp>
        <p:nvCxnSpPr>
          <p:cNvPr id="514" name="Google Shape;514;p53"/>
          <p:cNvCxnSpPr/>
          <p:nvPr/>
        </p:nvCxnSpPr>
        <p:spPr>
          <a:xfrm>
            <a:off x="8570339" y="2095372"/>
            <a:ext cx="0" cy="1395300"/>
          </a:xfrm>
          <a:prstGeom prst="straightConnector1">
            <a:avLst/>
          </a:prstGeom>
          <a:noFill/>
          <a:ln cap="flat" cmpd="sng" w="28575">
            <a:solidFill>
              <a:srgbClr val="FF00FF"/>
            </a:solidFill>
            <a:prstDash val="solid"/>
            <a:round/>
            <a:headEnd len="sm" w="sm" type="none"/>
            <a:tailEnd len="sm" w="sm" type="none"/>
          </a:ln>
        </p:spPr>
      </p:cxnSp>
      <p:cxnSp>
        <p:nvCxnSpPr>
          <p:cNvPr id="515" name="Google Shape;515;p53"/>
          <p:cNvCxnSpPr/>
          <p:nvPr/>
        </p:nvCxnSpPr>
        <p:spPr>
          <a:xfrm>
            <a:off x="5743537" y="1581719"/>
            <a:ext cx="2788500" cy="460500"/>
          </a:xfrm>
          <a:prstGeom prst="straightConnector1">
            <a:avLst/>
          </a:prstGeom>
          <a:noFill/>
          <a:ln cap="flat" cmpd="sng" w="28575">
            <a:solidFill>
              <a:srgbClr val="FF00FF"/>
            </a:solidFill>
            <a:prstDash val="solid"/>
            <a:round/>
            <a:headEnd len="sm" w="sm" type="triangle"/>
            <a:tailEnd len="sm" w="sm" type="none"/>
          </a:ln>
        </p:spPr>
      </p:cxnSp>
      <p:cxnSp>
        <p:nvCxnSpPr>
          <p:cNvPr id="516" name="Google Shape;516;p53"/>
          <p:cNvCxnSpPr/>
          <p:nvPr/>
        </p:nvCxnSpPr>
        <p:spPr>
          <a:xfrm>
            <a:off x="6390410" y="2095366"/>
            <a:ext cx="0" cy="261000"/>
          </a:xfrm>
          <a:prstGeom prst="straightConnector1">
            <a:avLst/>
          </a:prstGeom>
          <a:noFill/>
          <a:ln cap="flat" cmpd="sng" w="28575">
            <a:solidFill>
              <a:srgbClr val="FF00FF"/>
            </a:solidFill>
            <a:prstDash val="solid"/>
            <a:round/>
            <a:headEnd len="sm" w="sm" type="none"/>
            <a:tailEnd len="sm" w="sm" type="triangle"/>
          </a:ln>
        </p:spPr>
      </p:cxnSp>
      <p:cxnSp>
        <p:nvCxnSpPr>
          <p:cNvPr id="517" name="Google Shape;517;p53"/>
          <p:cNvCxnSpPr/>
          <p:nvPr/>
        </p:nvCxnSpPr>
        <p:spPr>
          <a:xfrm>
            <a:off x="5804725" y="2512156"/>
            <a:ext cx="0" cy="959700"/>
          </a:xfrm>
          <a:prstGeom prst="straightConnector1">
            <a:avLst/>
          </a:prstGeom>
          <a:noFill/>
          <a:ln cap="flat" cmpd="sng" w="28575">
            <a:solidFill>
              <a:srgbClr val="FF00FF"/>
            </a:solidFill>
            <a:prstDash val="solid"/>
            <a:round/>
            <a:headEnd len="sm" w="sm" type="none"/>
            <a:tailEnd len="sm" w="sm" type="none"/>
          </a:ln>
        </p:spPr>
      </p:cxnSp>
      <p:cxnSp>
        <p:nvCxnSpPr>
          <p:cNvPr id="518" name="Google Shape;518;p53"/>
          <p:cNvCxnSpPr/>
          <p:nvPr/>
        </p:nvCxnSpPr>
        <p:spPr>
          <a:xfrm>
            <a:off x="5804737" y="3424190"/>
            <a:ext cx="1740300" cy="0"/>
          </a:xfrm>
          <a:prstGeom prst="straightConnector1">
            <a:avLst/>
          </a:prstGeom>
          <a:noFill/>
          <a:ln cap="flat" cmpd="sng" w="28575">
            <a:solidFill>
              <a:srgbClr val="FF00FF"/>
            </a:solidFill>
            <a:prstDash val="solid"/>
            <a:round/>
            <a:headEnd len="sm" w="sm" type="none"/>
            <a:tailEnd len="sm" w="sm" type="triangle"/>
          </a:ln>
        </p:spPr>
      </p:cxnSp>
      <p:cxnSp>
        <p:nvCxnSpPr>
          <p:cNvPr id="519" name="Google Shape;519;p53"/>
          <p:cNvCxnSpPr/>
          <p:nvPr/>
        </p:nvCxnSpPr>
        <p:spPr>
          <a:xfrm>
            <a:off x="8152206" y="3594690"/>
            <a:ext cx="412200" cy="0"/>
          </a:xfrm>
          <a:prstGeom prst="straightConnector1">
            <a:avLst/>
          </a:prstGeom>
          <a:noFill/>
          <a:ln cap="flat" cmpd="sng" w="28575">
            <a:solidFill>
              <a:srgbClr val="FF00FF"/>
            </a:solidFill>
            <a:prstDash val="solid"/>
            <a:round/>
            <a:headEnd len="sm" w="sm" type="none"/>
            <a:tailEnd len="sm" w="sm" type="none"/>
          </a:ln>
        </p:spPr>
      </p:cxnSp>
      <p:cxnSp>
        <p:nvCxnSpPr>
          <p:cNvPr id="520" name="Google Shape;520;p53"/>
          <p:cNvCxnSpPr/>
          <p:nvPr/>
        </p:nvCxnSpPr>
        <p:spPr>
          <a:xfrm flipH="1">
            <a:off x="8581800" y="2070175"/>
            <a:ext cx="173100" cy="1532100"/>
          </a:xfrm>
          <a:prstGeom prst="straightConnector1">
            <a:avLst/>
          </a:prstGeom>
          <a:noFill/>
          <a:ln cap="flat" cmpd="sng" w="28575">
            <a:solidFill>
              <a:srgbClr val="FF00FF"/>
            </a:solidFill>
            <a:prstDash val="solid"/>
            <a:round/>
            <a:headEnd len="sm" w="sm" type="none"/>
            <a:tailEnd len="sm" w="sm" type="none"/>
          </a:ln>
        </p:spPr>
      </p:cxnSp>
      <p:cxnSp>
        <p:nvCxnSpPr>
          <p:cNvPr id="521" name="Google Shape;521;p53"/>
          <p:cNvCxnSpPr>
            <a:stCxn id="505" idx="2"/>
          </p:cNvCxnSpPr>
          <p:nvPr/>
        </p:nvCxnSpPr>
        <p:spPr>
          <a:xfrm>
            <a:off x="5734742" y="1471200"/>
            <a:ext cx="3065700" cy="599100"/>
          </a:xfrm>
          <a:prstGeom prst="straightConnector1">
            <a:avLst/>
          </a:prstGeom>
          <a:noFill/>
          <a:ln cap="flat" cmpd="sng" w="28575">
            <a:solidFill>
              <a:srgbClr val="FF00FF"/>
            </a:solidFill>
            <a:prstDash val="solid"/>
            <a:round/>
            <a:headEnd len="sm" w="sm" type="triangle"/>
            <a:tailEnd len="sm" w="sm" type="none"/>
          </a:ln>
        </p:spPr>
      </p:cxnSp>
      <p:cxnSp>
        <p:nvCxnSpPr>
          <p:cNvPr id="522" name="Google Shape;522;p53"/>
          <p:cNvCxnSpPr/>
          <p:nvPr/>
        </p:nvCxnSpPr>
        <p:spPr>
          <a:xfrm>
            <a:off x="4831285" y="2036241"/>
            <a:ext cx="0" cy="1005000"/>
          </a:xfrm>
          <a:prstGeom prst="straightConnector1">
            <a:avLst/>
          </a:prstGeom>
          <a:noFill/>
          <a:ln cap="flat" cmpd="sng" w="28575">
            <a:solidFill>
              <a:srgbClr val="FF00FF"/>
            </a:solidFill>
            <a:prstDash val="solid"/>
            <a:round/>
            <a:headEnd len="sm" w="sm" type="none"/>
            <a:tailEnd len="sm" w="sm"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000"/>
                                        <p:tgtEl>
                                          <p:spTgt spid="50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000"/>
                                        <p:tgtEl>
                                          <p:spTgt spid="510"/>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000"/>
                                        <p:tgtEl>
                                          <p:spTgt spid="511"/>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000"/>
                                        <p:tgtEl>
                                          <p:spTgt spid="512"/>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000"/>
                                        <p:tgtEl>
                                          <p:spTgt spid="513"/>
                                        </p:tgtEl>
                                      </p:cBhvr>
                                    </p:animEffect>
                                  </p:childTnLst>
                                </p:cTn>
                              </p:par>
                              <p:par>
                                <p:cTn fill="hold" nodeType="with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
                                        <p:tgtEl>
                                          <p:spTgt spid="514"/>
                                        </p:tgtEl>
                                      </p:cBhvr>
                                    </p:animEffect>
                                  </p:childTnLst>
                                </p:cTn>
                              </p:par>
                              <p:par>
                                <p:cTn fill="hold" nodeType="with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
                                        <p:tgtEl>
                                          <p:spTgt spid="515"/>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000"/>
                                        <p:tgtEl>
                                          <p:spTgt spid="516"/>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000"/>
                                        <p:tgtEl>
                                          <p:spTgt spid="517"/>
                                        </p:tgtEl>
                                      </p:cBhvr>
                                    </p:animEffect>
                                  </p:childTnLst>
                                </p:cTn>
                              </p:par>
                              <p:par>
                                <p:cTn fill="hold" nodeType="with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
                                        <p:tgtEl>
                                          <p:spTgt spid="518"/>
                                        </p:tgtEl>
                                      </p:cBhvr>
                                    </p:animEffect>
                                  </p:childTnLst>
                                </p:cTn>
                              </p:par>
                            </p:childTnLst>
                          </p:cTn>
                        </p:par>
                        <p:par>
                          <p:cTn fill="hold">
                            <p:stCondLst>
                              <p:cond delay="7000"/>
                            </p:stCondLst>
                            <p:childTnLst>
                              <p:par>
                                <p:cTn fill="hold" nodeType="afterEffect" presetClass="entr" presetID="10" presetSubtype="0">
                                  <p:stCondLst>
                                    <p:cond delay="0"/>
                                  </p:stCondLst>
                                  <p:childTnLst>
                                    <p:set>
                                      <p:cBhvr>
                                        <p:cTn dur="1" fill="hold">
                                          <p:stCondLst>
                                            <p:cond delay="0"/>
                                          </p:stCondLst>
                                        </p:cTn>
                                        <p:tgtEl>
                                          <p:spTgt spid="519"/>
                                        </p:tgtEl>
                                        <p:attrNameLst>
                                          <p:attrName>style.visibility</p:attrName>
                                        </p:attrNameLst>
                                      </p:cBhvr>
                                      <p:to>
                                        <p:strVal val="visible"/>
                                      </p:to>
                                    </p:set>
                                    <p:animEffect filter="fade" transition="in">
                                      <p:cBhvr>
                                        <p:cTn dur="1000"/>
                                        <p:tgtEl>
                                          <p:spTgt spid="519"/>
                                        </p:tgtEl>
                                      </p:cBhvr>
                                    </p:animEffect>
                                  </p:childTnLst>
                                </p:cTn>
                              </p:par>
                              <p:par>
                                <p:cTn fill="hold" nodeType="with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000"/>
                                        <p:tgtEl>
                                          <p:spTgt spid="520"/>
                                        </p:tgtEl>
                                      </p:cBhvr>
                                    </p:animEffect>
                                  </p:childTnLst>
                                </p:cTn>
                              </p:par>
                              <p:par>
                                <p:cTn fill="hold" nodeType="with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1000"/>
                                        <p:tgtEl>
                                          <p:spTgt spid="521"/>
                                        </p:tgtEl>
                                      </p:cBhvr>
                                    </p:animEffect>
                                  </p:childTnLst>
                                </p:cTn>
                              </p:par>
                            </p:childTnLst>
                          </p:cTn>
                        </p:par>
                        <p:par>
                          <p:cTn fill="hold">
                            <p:stCondLst>
                              <p:cond delay="8000"/>
                            </p:stCondLst>
                            <p:childTnLst>
                              <p:par>
                                <p:cTn fill="hold" nodeType="after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68900" y="613985"/>
            <a:ext cx="8217900" cy="39669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sv-SE" sz="4000"/>
              <a:t>Every developer must answer:</a:t>
            </a:r>
            <a:endParaRPr sz="4000"/>
          </a:p>
          <a:p>
            <a:pPr indent="0" lvl="0" marL="0" rtl="0" algn="ctr">
              <a:spcBef>
                <a:spcPts val="0"/>
              </a:spcBef>
              <a:spcAft>
                <a:spcPts val="0"/>
              </a:spcAft>
              <a:buNone/>
            </a:pPr>
            <a:r>
              <a:rPr lang="sv-SE"/>
              <a:t>    Are our tests are any good?</a:t>
            </a:r>
            <a:endParaRPr/>
          </a:p>
          <a:p>
            <a:pPr indent="0" lvl="0" marL="0" rtl="0" algn="ctr">
              <a:spcBef>
                <a:spcPts val="0"/>
              </a:spcBef>
              <a:spcAft>
                <a:spcPts val="0"/>
              </a:spcAft>
              <a:buNone/>
            </a:pPr>
            <a:r>
              <a:t/>
            </a:r>
            <a:endParaRPr/>
          </a:p>
          <a:p>
            <a:pPr indent="0" lvl="0" marL="0" rtl="0" algn="ctr">
              <a:spcBef>
                <a:spcPts val="0"/>
              </a:spcBef>
              <a:spcAft>
                <a:spcPts val="0"/>
              </a:spcAft>
              <a:buNone/>
            </a:pPr>
            <a:r>
              <a:rPr lang="sv-SE"/>
              <a:t>	</a:t>
            </a:r>
            <a:r>
              <a:rPr lang="sv-SE" sz="3000"/>
              <a:t>More importantly… Are they good </a:t>
            </a:r>
            <a:endParaRPr sz="3000"/>
          </a:p>
          <a:p>
            <a:pPr indent="457200" lvl="0" marL="0" rtl="0" algn="ctr">
              <a:spcBef>
                <a:spcPts val="0"/>
              </a:spcBef>
              <a:spcAft>
                <a:spcPts val="0"/>
              </a:spcAft>
              <a:buNone/>
            </a:pPr>
            <a:r>
              <a:rPr lang="sv-SE" sz="3000"/>
              <a:t>enough to stop writing new tests?</a:t>
            </a:r>
            <a:endParaRPr sz="3000"/>
          </a:p>
        </p:txBody>
      </p:sp>
      <p:sp>
        <p:nvSpPr>
          <p:cNvPr id="159" name="Google Shape;159;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t>‹#›</a:t>
            </a:fld>
            <a:endParaRPr sz="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29" name="Google Shape;529;p5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Decisions and Conditions</a:t>
            </a:r>
            <a:endParaRPr/>
          </a:p>
        </p:txBody>
      </p:sp>
      <p:sp>
        <p:nvSpPr>
          <p:cNvPr id="535" name="Google Shape;535;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A </a:t>
            </a:r>
            <a:r>
              <a:rPr i="1" lang="sv-SE"/>
              <a:t>decision</a:t>
            </a:r>
            <a:r>
              <a:rPr lang="sv-SE"/>
              <a:t> is a complex Boolean expression.</a:t>
            </a:r>
            <a:endParaRPr/>
          </a:p>
          <a:p>
            <a:pPr indent="-368300" lvl="1" marL="914400" marR="0" rtl="0" algn="l">
              <a:lnSpc>
                <a:spcPct val="120000"/>
              </a:lnSpc>
              <a:spcBef>
                <a:spcPts val="0"/>
              </a:spcBef>
              <a:spcAft>
                <a:spcPts val="0"/>
              </a:spcAft>
              <a:buSzPts val="2200"/>
              <a:buChar char="•"/>
            </a:pPr>
            <a:r>
              <a:rPr lang="sv-SE"/>
              <a:t>Often part of control-flow branching:</a:t>
            </a:r>
            <a:endParaRPr/>
          </a:p>
          <a:p>
            <a:pPr indent="-355600" lvl="2" marL="1371600" marR="0" rtl="0" algn="l">
              <a:lnSpc>
                <a:spcPct val="120000"/>
              </a:lnSpc>
              <a:spcBef>
                <a:spcPts val="0"/>
              </a:spcBef>
              <a:spcAft>
                <a:spcPts val="0"/>
              </a:spcAft>
              <a:buSzPts val="2000"/>
              <a:buFont typeface="Consolas"/>
              <a:buChar char="•"/>
            </a:pPr>
            <a:r>
              <a:rPr lang="sv-SE" sz="2000">
                <a:latin typeface="Consolas"/>
                <a:ea typeface="Consolas"/>
                <a:cs typeface="Consolas"/>
                <a:sym typeface="Consolas"/>
              </a:rPr>
              <a:t>if ((a &amp;&amp; b) || !c) { ...</a:t>
            </a:r>
            <a:endParaRPr sz="2000">
              <a:latin typeface="Consolas"/>
              <a:ea typeface="Consolas"/>
              <a:cs typeface="Consolas"/>
              <a:sym typeface="Consolas"/>
            </a:endParaRPr>
          </a:p>
          <a:p>
            <a:pPr indent="-368300" lvl="1" marL="914400" marR="0" rtl="0" algn="l">
              <a:lnSpc>
                <a:spcPct val="120000"/>
              </a:lnSpc>
              <a:spcBef>
                <a:spcPts val="0"/>
              </a:spcBef>
              <a:spcAft>
                <a:spcPts val="0"/>
              </a:spcAft>
              <a:buSzPts val="2200"/>
              <a:buChar char="•"/>
            </a:pPr>
            <a:r>
              <a:rPr lang="sv-SE"/>
              <a:t>But not always:</a:t>
            </a:r>
            <a:endParaRPr/>
          </a:p>
          <a:p>
            <a:pPr indent="-355600" lvl="2" marL="1371600" marR="0" rtl="0" algn="l">
              <a:lnSpc>
                <a:spcPct val="120000"/>
              </a:lnSpc>
              <a:spcBef>
                <a:spcPts val="0"/>
              </a:spcBef>
              <a:spcAft>
                <a:spcPts val="0"/>
              </a:spcAft>
              <a:buSzPts val="2000"/>
              <a:buFont typeface="Consolas"/>
              <a:buChar char="•"/>
            </a:pPr>
            <a:r>
              <a:rPr lang="sv-SE" sz="2000">
                <a:latin typeface="Consolas"/>
                <a:ea typeface="Consolas"/>
                <a:cs typeface="Consolas"/>
                <a:sym typeface="Consolas"/>
              </a:rPr>
              <a:t>Boolean x = ((a &amp;&amp; b) || !c);</a:t>
            </a:r>
            <a:endParaRPr sz="2400">
              <a:latin typeface="Consolas"/>
              <a:ea typeface="Consolas"/>
              <a:cs typeface="Consolas"/>
              <a:sym typeface="Consolas"/>
            </a:endParaRPr>
          </a:p>
        </p:txBody>
      </p:sp>
      <p:sp>
        <p:nvSpPr>
          <p:cNvPr id="536" name="Google Shape;536;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Decisions and Conditions</a:t>
            </a:r>
            <a:endParaRPr/>
          </a:p>
        </p:txBody>
      </p:sp>
      <p:sp>
        <p:nvSpPr>
          <p:cNvPr id="542" name="Google Shape;542;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A </a:t>
            </a:r>
            <a:r>
              <a:rPr i="1" lang="sv-SE"/>
              <a:t>decision</a:t>
            </a:r>
            <a:r>
              <a:rPr lang="sv-SE"/>
              <a:t> is a complex Boolean expression.</a:t>
            </a:r>
            <a:endParaRPr sz="2000">
              <a:latin typeface="Courier New"/>
              <a:ea typeface="Courier New"/>
              <a:cs typeface="Courier New"/>
              <a:sym typeface="Courier New"/>
            </a:endParaRPr>
          </a:p>
          <a:p>
            <a:pPr indent="-368300" lvl="1" marL="914400" marR="0" rtl="0" algn="l">
              <a:lnSpc>
                <a:spcPct val="120000"/>
              </a:lnSpc>
              <a:spcBef>
                <a:spcPts val="0"/>
              </a:spcBef>
              <a:spcAft>
                <a:spcPts val="0"/>
              </a:spcAft>
              <a:buSzPts val="2200"/>
              <a:buChar char="•"/>
            </a:pPr>
            <a:r>
              <a:rPr lang="sv-SE"/>
              <a:t>Made up of </a:t>
            </a:r>
            <a:r>
              <a:rPr i="1" lang="sv-SE"/>
              <a:t>conditions</a:t>
            </a:r>
            <a:r>
              <a:rPr lang="sv-SE"/>
              <a:t> </a:t>
            </a:r>
            <a:endParaRPr/>
          </a:p>
          <a:p>
            <a:pPr indent="-342900" lvl="2" marL="1371600" marR="0" rtl="0" algn="l">
              <a:lnSpc>
                <a:spcPct val="120000"/>
              </a:lnSpc>
              <a:spcBef>
                <a:spcPts val="0"/>
              </a:spcBef>
              <a:spcAft>
                <a:spcPts val="0"/>
              </a:spcAft>
              <a:buSzPts val="1800"/>
              <a:buChar char="•"/>
            </a:pPr>
            <a:r>
              <a:rPr lang="sv-SE"/>
              <a:t>Connected with Boolean operators (and, or, xor, not):</a:t>
            </a:r>
            <a:endParaRPr/>
          </a:p>
          <a:p>
            <a:pPr indent="-342900" lvl="2" marL="1371600" marR="0" rtl="0" algn="l">
              <a:lnSpc>
                <a:spcPct val="120000"/>
              </a:lnSpc>
              <a:spcBef>
                <a:spcPts val="0"/>
              </a:spcBef>
              <a:spcAft>
                <a:spcPts val="0"/>
              </a:spcAft>
              <a:buSzPts val="1800"/>
              <a:buChar char="•"/>
            </a:pPr>
            <a:r>
              <a:rPr lang="sv-SE"/>
              <a:t>Boolean variables: </a:t>
            </a:r>
            <a:r>
              <a:rPr lang="sv-SE">
                <a:latin typeface="Courier New"/>
                <a:ea typeface="Courier New"/>
                <a:cs typeface="Courier New"/>
                <a:sym typeface="Courier New"/>
              </a:rPr>
              <a:t>Boolean b = false;</a:t>
            </a:r>
            <a:endParaRPr>
              <a:latin typeface="Courier New"/>
              <a:ea typeface="Courier New"/>
              <a:cs typeface="Courier New"/>
              <a:sym typeface="Courier New"/>
            </a:endParaRPr>
          </a:p>
          <a:p>
            <a:pPr indent="-342900" lvl="2" marL="1371600" marR="0" rtl="0" algn="l">
              <a:lnSpc>
                <a:spcPct val="120000"/>
              </a:lnSpc>
              <a:spcBef>
                <a:spcPts val="0"/>
              </a:spcBef>
              <a:spcAft>
                <a:spcPts val="0"/>
              </a:spcAft>
              <a:buSzPts val="1800"/>
              <a:buChar char="•"/>
            </a:pPr>
            <a:r>
              <a:rPr lang="sv-SE"/>
              <a:t>Subexpressions that evaluate to true/false involving (&lt;, &gt;, &lt;=, &gt;=, ==, and !=): </a:t>
            </a:r>
            <a:r>
              <a:rPr lang="sv-SE">
                <a:latin typeface="Courier New"/>
                <a:ea typeface="Courier New"/>
                <a:cs typeface="Courier New"/>
                <a:sym typeface="Courier New"/>
              </a:rPr>
              <a:t>Boolean x = (y &lt; 12);</a:t>
            </a:r>
            <a:endParaRPr>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2400"/>
          </a:p>
        </p:txBody>
      </p:sp>
      <p:sp>
        <p:nvSpPr>
          <p:cNvPr id="543" name="Google Shape;543;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Decision Coverage</a:t>
            </a:r>
            <a:endParaRPr/>
          </a:p>
        </p:txBody>
      </p:sp>
      <p:sp>
        <p:nvSpPr>
          <p:cNvPr id="549" name="Google Shape;549;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Branch Coverage covers a subset of  decisions.</a:t>
            </a:r>
            <a:endParaRPr/>
          </a:p>
          <a:p>
            <a:pPr indent="-368300" lvl="1" marL="914400" rtl="0" algn="l">
              <a:spcBef>
                <a:spcPts val="500"/>
              </a:spcBef>
              <a:spcAft>
                <a:spcPts val="0"/>
              </a:spcAft>
              <a:buSzPts val="2200"/>
              <a:buChar char="•"/>
            </a:pPr>
            <a:r>
              <a:rPr lang="sv-SE"/>
              <a:t>Branching decisions that decide how control is routed through the program.</a:t>
            </a:r>
            <a:endParaRPr/>
          </a:p>
          <a:p>
            <a:pPr indent="-393700" lvl="0" marL="457200" rtl="0" algn="l">
              <a:spcBef>
                <a:spcPts val="1000"/>
              </a:spcBef>
              <a:spcAft>
                <a:spcPts val="0"/>
              </a:spcAft>
              <a:buSzPts val="2600"/>
              <a:buChar char="•"/>
            </a:pPr>
            <a:r>
              <a:rPr lang="sv-SE"/>
              <a:t>Decision coverage requires that all boolean decisions evaluate to true and false.</a:t>
            </a:r>
            <a:endParaRPr/>
          </a:p>
          <a:p>
            <a:pPr indent="-393700" lvl="0" marL="457200" rtl="0" algn="l">
              <a:spcBef>
                <a:spcPts val="1000"/>
              </a:spcBef>
              <a:spcAft>
                <a:spcPts val="0"/>
              </a:spcAft>
              <a:buSzPts val="2600"/>
              <a:buChar char="•"/>
            </a:pPr>
            <a:r>
              <a:rPr lang="sv-SE"/>
              <a:t>Coverage = Number of Decisions Covered</a:t>
            </a:r>
            <a:endParaRPr/>
          </a:p>
          <a:p>
            <a:pPr indent="0" lvl="0" marL="0" rtl="0" algn="l">
              <a:spcBef>
                <a:spcPts val="1000"/>
              </a:spcBef>
              <a:spcAft>
                <a:spcPts val="0"/>
              </a:spcAft>
              <a:buNone/>
            </a:pPr>
            <a:r>
              <a:rPr lang="sv-SE"/>
              <a:t>						Number of Total Decisions</a:t>
            </a:r>
            <a:endParaRPr/>
          </a:p>
        </p:txBody>
      </p:sp>
      <p:cxnSp>
        <p:nvCxnSpPr>
          <p:cNvPr id="550" name="Google Shape;550;p57"/>
          <p:cNvCxnSpPr/>
          <p:nvPr/>
        </p:nvCxnSpPr>
        <p:spPr>
          <a:xfrm flipH="1" rot="10800000">
            <a:off x="2693675" y="3872538"/>
            <a:ext cx="5389500" cy="8700"/>
          </a:xfrm>
          <a:prstGeom prst="straightConnector1">
            <a:avLst/>
          </a:prstGeom>
          <a:noFill/>
          <a:ln cap="flat" cmpd="sng" w="19050">
            <a:solidFill>
              <a:srgbClr val="000000"/>
            </a:solidFill>
            <a:prstDash val="solid"/>
            <a:round/>
            <a:headEnd len="med" w="med" type="none"/>
            <a:tailEnd len="med" w="med" type="none"/>
          </a:ln>
        </p:spPr>
      </p:cxnSp>
      <p:sp>
        <p:nvSpPr>
          <p:cNvPr id="551" name="Google Shape;551;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Condition Coverage</a:t>
            </a:r>
            <a:endParaRPr/>
          </a:p>
        </p:txBody>
      </p:sp>
      <p:sp>
        <p:nvSpPr>
          <p:cNvPr id="557" name="Google Shape;557;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Several coverage metrics examine the individual </a:t>
            </a:r>
            <a:r>
              <a:rPr i="1" lang="sv-SE"/>
              <a:t>conditions</a:t>
            </a:r>
            <a:r>
              <a:rPr lang="sv-SE"/>
              <a:t> that make up a </a:t>
            </a:r>
            <a:r>
              <a:rPr i="1" lang="sv-SE"/>
              <a:t>decision</a:t>
            </a:r>
            <a:r>
              <a:rPr lang="sv-SE"/>
              <a:t>.</a:t>
            </a:r>
            <a:endParaRPr/>
          </a:p>
          <a:p>
            <a:pPr indent="-393700" lvl="0" marL="457200" marR="0" rtl="0" algn="l">
              <a:lnSpc>
                <a:spcPct val="120000"/>
              </a:lnSpc>
              <a:spcBef>
                <a:spcPts val="0"/>
              </a:spcBef>
              <a:spcAft>
                <a:spcPts val="0"/>
              </a:spcAft>
              <a:buSzPts val="2600"/>
              <a:buChar char="•"/>
            </a:pPr>
            <a:r>
              <a:rPr lang="sv-SE"/>
              <a:t>Identify faults in decision</a:t>
            </a:r>
            <a:r>
              <a:rPr i="1" lang="sv-SE"/>
              <a:t> </a:t>
            </a:r>
            <a:r>
              <a:rPr lang="sv-SE"/>
              <a:t>statements.</a:t>
            </a:r>
            <a:endParaRPr/>
          </a:p>
          <a:p>
            <a:pPr indent="0" lvl="0" marL="0" marR="0" rtl="0" algn="l">
              <a:lnSpc>
                <a:spcPct val="120000"/>
              </a:lnSpc>
              <a:spcBef>
                <a:spcPts val="0"/>
              </a:spcBef>
              <a:spcAft>
                <a:spcPts val="0"/>
              </a:spcAft>
              <a:buNone/>
            </a:pPr>
            <a:r>
              <a:rPr lang="sv-SE"/>
              <a:t>	</a:t>
            </a:r>
            <a:r>
              <a:rPr lang="sv-SE" sz="1800">
                <a:latin typeface="Consolas"/>
                <a:ea typeface="Consolas"/>
                <a:cs typeface="Consolas"/>
                <a:sym typeface="Consolas"/>
              </a:rPr>
              <a:t>(</a:t>
            </a:r>
            <a:r>
              <a:rPr b="1" lang="sv-SE" sz="1800">
                <a:solidFill>
                  <a:srgbClr val="FF0000"/>
                </a:solidFill>
                <a:latin typeface="Consolas"/>
                <a:ea typeface="Consolas"/>
                <a:cs typeface="Consolas"/>
                <a:sym typeface="Consolas"/>
              </a:rPr>
              <a:t>a == 1</a:t>
            </a:r>
            <a:r>
              <a:rPr lang="sv-SE" sz="1800">
                <a:latin typeface="Consolas"/>
                <a:ea typeface="Consolas"/>
                <a:cs typeface="Consolas"/>
                <a:sym typeface="Consolas"/>
              </a:rPr>
              <a:t> || b == -1)</a:t>
            </a:r>
            <a:r>
              <a:rPr lang="sv-SE" sz="1800">
                <a:latin typeface="Courier New"/>
                <a:ea typeface="Courier New"/>
                <a:cs typeface="Courier New"/>
                <a:sym typeface="Courier New"/>
              </a:rPr>
              <a:t> </a:t>
            </a:r>
            <a:r>
              <a:rPr lang="sv-SE" sz="1800"/>
              <a:t>instead of </a:t>
            </a:r>
            <a:r>
              <a:rPr lang="sv-SE" sz="1800">
                <a:latin typeface="Consolas"/>
                <a:ea typeface="Consolas"/>
                <a:cs typeface="Consolas"/>
                <a:sym typeface="Consolas"/>
              </a:rPr>
              <a:t>(</a:t>
            </a:r>
            <a:r>
              <a:rPr b="1" lang="sv-SE" sz="1800">
                <a:solidFill>
                  <a:srgbClr val="0000FF"/>
                </a:solidFill>
                <a:latin typeface="Consolas"/>
                <a:ea typeface="Consolas"/>
                <a:cs typeface="Consolas"/>
                <a:sym typeface="Consolas"/>
              </a:rPr>
              <a:t>a == -1</a:t>
            </a:r>
            <a:r>
              <a:rPr lang="sv-SE" sz="1800">
                <a:latin typeface="Consolas"/>
                <a:ea typeface="Consolas"/>
                <a:cs typeface="Consolas"/>
                <a:sym typeface="Consolas"/>
              </a:rPr>
              <a:t> || b == -1)</a:t>
            </a:r>
            <a:endParaRPr sz="1800">
              <a:latin typeface="Consolas"/>
              <a:ea typeface="Consolas"/>
              <a:cs typeface="Consolas"/>
              <a:sym typeface="Consolas"/>
            </a:endParaRPr>
          </a:p>
          <a:p>
            <a:pPr indent="-419100" lvl="0" marL="457200" marR="0" rtl="0" algn="l">
              <a:lnSpc>
                <a:spcPct val="120000"/>
              </a:lnSpc>
              <a:spcBef>
                <a:spcPts val="0"/>
              </a:spcBef>
              <a:spcAft>
                <a:spcPts val="0"/>
              </a:spcAft>
              <a:buClr>
                <a:schemeClr val="dk1"/>
              </a:buClr>
              <a:buSzPts val="3000"/>
              <a:buFont typeface="Arial"/>
              <a:buChar char="•"/>
            </a:pPr>
            <a:r>
              <a:rPr lang="sv-SE"/>
              <a:t>Most basic form: make each condition T/F.</a:t>
            </a:r>
            <a:endParaRPr/>
          </a:p>
          <a:p>
            <a:pPr indent="-381000" lvl="0" marL="457200" marR="0" rtl="0" algn="l">
              <a:lnSpc>
                <a:spcPct val="120000"/>
              </a:lnSpc>
              <a:spcBef>
                <a:spcPts val="0"/>
              </a:spcBef>
              <a:spcAft>
                <a:spcPts val="0"/>
              </a:spcAft>
              <a:buSzPts val="2400"/>
              <a:buChar char="•"/>
            </a:pPr>
            <a:r>
              <a:rPr lang="sv-SE" sz="2400"/>
              <a:t>Coverage = Number of Truth Values for All Conditions</a:t>
            </a:r>
            <a:endParaRPr sz="2400"/>
          </a:p>
          <a:p>
            <a:pPr indent="0" lvl="0" marL="0" marR="0" rtl="0" algn="l">
              <a:lnSpc>
                <a:spcPct val="120000"/>
              </a:lnSpc>
              <a:spcBef>
                <a:spcPts val="0"/>
              </a:spcBef>
              <a:spcAft>
                <a:spcPts val="0"/>
              </a:spcAft>
              <a:buNone/>
            </a:pPr>
            <a:r>
              <a:rPr lang="sv-SE" sz="2400"/>
              <a:t>						2x Number of Conditions</a:t>
            </a:r>
            <a:endParaRPr sz="2400"/>
          </a:p>
        </p:txBody>
      </p:sp>
      <p:cxnSp>
        <p:nvCxnSpPr>
          <p:cNvPr id="558" name="Google Shape;558;p58"/>
          <p:cNvCxnSpPr/>
          <p:nvPr/>
        </p:nvCxnSpPr>
        <p:spPr>
          <a:xfrm flipH="1" rot="10800000">
            <a:off x="2632875" y="4193406"/>
            <a:ext cx="5389500" cy="8700"/>
          </a:xfrm>
          <a:prstGeom prst="straightConnector1">
            <a:avLst/>
          </a:prstGeom>
          <a:noFill/>
          <a:ln cap="flat" cmpd="sng" w="19050">
            <a:solidFill>
              <a:srgbClr val="000000"/>
            </a:solidFill>
            <a:prstDash val="solid"/>
            <a:round/>
            <a:headEnd len="med" w="med" type="none"/>
            <a:tailEnd len="med" w="med" type="none"/>
          </a:ln>
        </p:spPr>
      </p:cxnSp>
      <p:sp>
        <p:nvSpPr>
          <p:cNvPr id="559" name="Google Shape;559;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59"/>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Basic Condition Coverage</a:t>
            </a:r>
            <a:endParaRPr b="0" i="0" u="none" cap="none" strike="noStrike">
              <a:latin typeface="Arial"/>
              <a:ea typeface="Arial"/>
              <a:cs typeface="Arial"/>
              <a:sym typeface="Arial"/>
            </a:endParaRPr>
          </a:p>
        </p:txBody>
      </p:sp>
      <p:sp>
        <p:nvSpPr>
          <p:cNvPr id="569" name="Google Shape;569;p59"/>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b="0" i="0" lang="sv-SE" u="none" cap="none" strike="noStrike">
                <a:solidFill>
                  <a:schemeClr val="dk1"/>
                </a:solidFill>
                <a:latin typeface="Arial"/>
                <a:ea typeface="Arial"/>
                <a:cs typeface="Arial"/>
                <a:sym typeface="Arial"/>
              </a:rPr>
              <a:t>Make each condition both True and False</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431800" lvl="0" marL="457200" marR="0" rtl="0" algn="l">
              <a:spcBef>
                <a:spcPts val="0"/>
              </a:spcBef>
              <a:spcAft>
                <a:spcPts val="0"/>
              </a:spcAft>
              <a:buSzPts val="3200"/>
              <a:buChar char="•"/>
            </a:pPr>
            <a:r>
              <a:rPr lang="sv-SE" sz="3200"/>
              <a:t>Does not require covering both outcomes.</a:t>
            </a:r>
            <a:endParaRPr sz="3200"/>
          </a:p>
          <a:p>
            <a:pPr indent="-368300" lvl="1" marL="914400" marR="0" rtl="0" algn="l">
              <a:spcBef>
                <a:spcPts val="0"/>
              </a:spcBef>
              <a:spcAft>
                <a:spcPts val="0"/>
              </a:spcAft>
              <a:buSzPts val="2200"/>
              <a:buChar char="•"/>
            </a:pPr>
            <a:r>
              <a:rPr lang="sv-SE"/>
              <a:t>Does not subsume branch or decision coverage.</a:t>
            </a:r>
            <a:endParaRPr/>
          </a:p>
          <a:p>
            <a:pPr indent="-368300" lvl="1" marL="914400" marR="0" rtl="0" algn="l">
              <a:spcBef>
                <a:spcPts val="0"/>
              </a:spcBef>
              <a:spcAft>
                <a:spcPts val="0"/>
              </a:spcAft>
              <a:buSzPts val="2200"/>
              <a:buChar char="•"/>
            </a:pPr>
            <a:r>
              <a:rPr lang="sv-SE"/>
              <a:t>In this case, false outcome for both tests</a:t>
            </a:r>
            <a:endParaRPr/>
          </a:p>
          <a:p>
            <a:pPr indent="-162052" lvl="0" marL="438912" marR="0" rtl="0" algn="l">
              <a:spcBef>
                <a:spcPts val="0"/>
              </a:spcBef>
              <a:spcAft>
                <a:spcPts val="0"/>
              </a:spcAft>
              <a:buClr>
                <a:schemeClr val="accent1"/>
              </a:buClr>
              <a:buSzPts val="2560"/>
              <a:buFont typeface="Arial"/>
              <a:buNone/>
            </a:pPr>
            <a:r>
              <a:t/>
            </a:r>
            <a:endParaRPr b="0" i="0" sz="2400" u="none" cap="none" strike="noStrike">
              <a:solidFill>
                <a:schemeClr val="dk1"/>
              </a:solidFill>
              <a:latin typeface="Arial"/>
              <a:ea typeface="Arial"/>
              <a:cs typeface="Arial"/>
              <a:sym typeface="Arial"/>
            </a:endParaRPr>
          </a:p>
        </p:txBody>
      </p:sp>
      <p:graphicFrame>
        <p:nvGraphicFramePr>
          <p:cNvPr id="570" name="Google Shape;570;p59"/>
          <p:cNvGraphicFramePr/>
          <p:nvPr/>
        </p:nvGraphicFramePr>
        <p:xfrm>
          <a:off x="3145925" y="1959253"/>
          <a:ext cx="3000000" cy="3000000"/>
        </p:xfrm>
        <a:graphic>
          <a:graphicData uri="http://schemas.openxmlformats.org/drawingml/2006/table">
            <a:tbl>
              <a:tblPr>
                <a:noFill/>
                <a:tableStyleId>{D4BCA43A-815B-4919-ACA2-069B78D2A92E}</a:tableStyleId>
              </a:tblPr>
              <a:tblGrid>
                <a:gridCol w="1803400"/>
                <a:gridCol w="1803400"/>
                <a:gridCol w="1803400"/>
              </a:tblGrid>
              <a:tr h="342900">
                <a:tc>
                  <a:txBody>
                    <a:bodyPr/>
                    <a:lstStyle/>
                    <a:p>
                      <a:pPr indent="0" lvl="0" marL="0" marR="0" rtl="0" algn="ctr">
                        <a:lnSpc>
                          <a:spcPct val="90000"/>
                        </a:lnSpc>
                        <a:spcBef>
                          <a:spcPts val="0"/>
                        </a:spcBef>
                        <a:spcAft>
                          <a:spcPts val="0"/>
                        </a:spcAft>
                        <a:buClr>
                          <a:srgbClr val="FF0000"/>
                        </a:buClr>
                        <a:buFont typeface="Times New Roman"/>
                        <a:buNone/>
                      </a:pPr>
                      <a:r>
                        <a:rPr b="1" i="0" lang="sv-SE" sz="2100" u="none" cap="none" strike="noStrike">
                          <a:solidFill>
                            <a:schemeClr val="dk1"/>
                          </a:solidFill>
                          <a:latin typeface="Times New Roman"/>
                          <a:ea typeface="Times New Roman"/>
                          <a:cs typeface="Times New Roman"/>
                          <a:sym typeface="Times New Roman"/>
                        </a:rPr>
                        <a:t>Test Case</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FF0000"/>
                        </a:buClr>
                        <a:buFont typeface="Times New Roman"/>
                        <a:buNone/>
                      </a:pPr>
                      <a:r>
                        <a:rPr b="1" lang="sv-SE" sz="2100">
                          <a:solidFill>
                            <a:schemeClr val="dk1"/>
                          </a:solidFill>
                          <a:latin typeface="Times New Roman"/>
                          <a:ea typeface="Times New Roman"/>
                          <a:cs typeface="Times New Roman"/>
                          <a:sym typeface="Times New Roman"/>
                        </a:rPr>
                        <a:t>A</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90000"/>
                        </a:lnSpc>
                        <a:spcBef>
                          <a:spcPts val="0"/>
                        </a:spcBef>
                        <a:spcAft>
                          <a:spcPts val="0"/>
                        </a:spcAft>
                        <a:buClr>
                          <a:srgbClr val="FF0000"/>
                        </a:buClr>
                        <a:buFont typeface="Times New Roman"/>
                        <a:buNone/>
                      </a:pPr>
                      <a:r>
                        <a:rPr b="1" lang="sv-SE" sz="2100">
                          <a:solidFill>
                            <a:schemeClr val="dk1"/>
                          </a:solidFill>
                          <a:latin typeface="Times New Roman"/>
                          <a:ea typeface="Times New Roman"/>
                          <a:cs typeface="Times New Roman"/>
                          <a:sym typeface="Times New Roman"/>
                        </a:rPr>
                        <a:t>B</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31000">
                <a:tc>
                  <a:txBody>
                    <a:bodyPr/>
                    <a:lstStyle/>
                    <a:p>
                      <a:pPr indent="0" lvl="0" marL="0" marR="0" rtl="0" algn="ctr">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1</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True</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False</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3400">
                <a:tc>
                  <a:txBody>
                    <a:bodyPr/>
                    <a:lstStyle/>
                    <a:p>
                      <a:pPr indent="0" lvl="0" marL="0" marR="0" rtl="0" algn="ctr">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2</a:t>
                      </a:r>
                      <a:endParaRPr sz="11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False</a:t>
                      </a:r>
                      <a:endParaRPr sz="11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2100" u="none" cap="none" strike="noStrike">
                          <a:solidFill>
                            <a:schemeClr val="dk1"/>
                          </a:solidFill>
                          <a:latin typeface="Times New Roman"/>
                          <a:ea typeface="Times New Roman"/>
                          <a:cs typeface="Times New Roman"/>
                          <a:sym typeface="Times New Roman"/>
                        </a:rPr>
                        <a:t>True</a:t>
                      </a:r>
                      <a:endParaRPr sz="11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71" name="Google Shape;571;p59"/>
          <p:cNvSpPr txBox="1"/>
          <p:nvPr/>
        </p:nvSpPr>
        <p:spPr>
          <a:xfrm>
            <a:off x="706025" y="2080884"/>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B)</a:t>
            </a:r>
            <a:endParaRPr b="1" sz="3600">
              <a:solidFill>
                <a:schemeClr val="dk1"/>
              </a:solidFill>
            </a:endParaRPr>
          </a:p>
        </p:txBody>
      </p:sp>
      <p:sp>
        <p:nvSpPr>
          <p:cNvPr id="572" name="Google Shape;572;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0"/>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Basic Condition </a:t>
            </a:r>
            <a:r>
              <a:rPr b="1" i="0" lang="sv-SE" u="none" cap="none" strike="noStrike">
                <a:latin typeface="Arial"/>
                <a:ea typeface="Arial"/>
                <a:cs typeface="Arial"/>
                <a:sym typeface="Arial"/>
              </a:rPr>
              <a:t>Coverage</a:t>
            </a:r>
            <a:endParaRPr b="0" i="0" u="none" cap="none" strike="noStrike">
              <a:latin typeface="Arial"/>
              <a:ea typeface="Arial"/>
              <a:cs typeface="Arial"/>
              <a:sym typeface="Arial"/>
            </a:endParaRPr>
          </a:p>
        </p:txBody>
      </p:sp>
      <p:sp>
        <p:nvSpPr>
          <p:cNvPr id="582" name="Google Shape;582;p60"/>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rtl="0" algn="l">
              <a:spcBef>
                <a:spcPts val="0"/>
              </a:spcBef>
              <a:spcAft>
                <a:spcPts val="0"/>
              </a:spcAft>
              <a:buNone/>
            </a:pPr>
            <a:r>
              <a:rPr b="1" lang="sv-SE">
                <a:solidFill>
                  <a:schemeClr val="dk1"/>
                </a:solidFill>
                <a:latin typeface="Consolas"/>
                <a:ea typeface="Consolas"/>
                <a:cs typeface="Consolas"/>
                <a:sym typeface="Consolas"/>
              </a:rPr>
              <a:t>int[] flipSome(int[] A, int N, int 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int i=0;</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while (i&lt;N and A[i] &lt;X)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if (A[i] &lt; 0)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A[i] = - A[i];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i++;</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	return A;</a:t>
            </a:r>
            <a:endParaRPr>
              <a:solidFill>
                <a:schemeClr val="dk1"/>
              </a:solidFill>
              <a:latin typeface="Consolas"/>
              <a:ea typeface="Consolas"/>
              <a:cs typeface="Consolas"/>
              <a:sym typeface="Consolas"/>
            </a:endParaRPr>
          </a:p>
          <a:p>
            <a:pPr indent="0" lvl="0" marL="0" rtl="0" algn="l">
              <a:spcBef>
                <a:spcPts val="0"/>
              </a:spcBef>
              <a:spcAft>
                <a:spcPts val="0"/>
              </a:spcAft>
              <a:buNone/>
            </a:pPr>
            <a:r>
              <a:rPr b="1" lang="sv-SE">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b="1">
              <a:solidFill>
                <a:schemeClr val="dk1"/>
              </a:solidFill>
              <a:latin typeface="Courier New"/>
              <a:ea typeface="Courier New"/>
              <a:cs typeface="Courier New"/>
              <a:sym typeface="Courier New"/>
            </a:endParaRPr>
          </a:p>
        </p:txBody>
      </p:sp>
      <p:cxnSp>
        <p:nvCxnSpPr>
          <p:cNvPr id="583" name="Google Shape;583;p60"/>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584" name="Google Shape;584;p60"/>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585" name="Google Shape;585;p60"/>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586" name="Google Shape;586;p60"/>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rgbClr val="6AA84F"/>
                </a:solidFill>
                <a:latin typeface="Arial"/>
                <a:ea typeface="Arial"/>
                <a:cs typeface="Arial"/>
                <a:sym typeface="Arial"/>
              </a:rPr>
              <a:t>i&lt;N</a:t>
            </a:r>
            <a:r>
              <a:rPr b="1" i="0" lang="sv-SE" sz="1200" u="none" cap="none" strike="noStrike">
                <a:solidFill>
                  <a:schemeClr val="dk1"/>
                </a:solidFill>
                <a:latin typeface="Arial"/>
                <a:ea typeface="Arial"/>
                <a:cs typeface="Arial"/>
                <a:sym typeface="Arial"/>
              </a:rPr>
              <a:t> and </a:t>
            </a:r>
            <a:r>
              <a:rPr b="1" i="0" lang="sv-SE" sz="1200" u="none" cap="none" strike="noStrike">
                <a:solidFill>
                  <a:srgbClr val="9900FF"/>
                </a:solidFill>
                <a:latin typeface="Arial"/>
                <a:ea typeface="Arial"/>
                <a:cs typeface="Arial"/>
                <a:sym typeface="Arial"/>
              </a:rPr>
              <a:t>A[i] &lt;X</a:t>
            </a:r>
            <a:endParaRPr b="0" i="0" sz="1200" u="none" cap="none" strike="noStrike">
              <a:solidFill>
                <a:srgbClr val="9900FF"/>
              </a:solidFill>
              <a:latin typeface="Arial"/>
              <a:ea typeface="Arial"/>
              <a:cs typeface="Arial"/>
              <a:sym typeface="Arial"/>
            </a:endParaRPr>
          </a:p>
        </p:txBody>
      </p:sp>
      <p:sp>
        <p:nvSpPr>
          <p:cNvPr id="587" name="Google Shape;587;p60"/>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rgbClr val="FF0000"/>
                </a:solidFill>
                <a:latin typeface="Arial"/>
                <a:ea typeface="Arial"/>
                <a:cs typeface="Arial"/>
                <a:sym typeface="Arial"/>
              </a:rPr>
              <a:t>A[i]&lt;0</a:t>
            </a:r>
            <a:endParaRPr b="0" i="0" sz="1800" u="none" cap="none" strike="noStrike">
              <a:solidFill>
                <a:srgbClr val="FF0000"/>
              </a:solidFill>
              <a:latin typeface="Arial"/>
              <a:ea typeface="Arial"/>
              <a:cs typeface="Arial"/>
              <a:sym typeface="Arial"/>
            </a:endParaRPr>
          </a:p>
        </p:txBody>
      </p:sp>
      <p:sp>
        <p:nvSpPr>
          <p:cNvPr id="588" name="Google Shape;588;p60"/>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589" name="Google Shape;589;p60"/>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a:t>
            </a:r>
            <a:r>
              <a:rPr b="1" lang="sv-SE" sz="1600">
                <a:solidFill>
                  <a:schemeClr val="dk1"/>
                </a:solidFill>
              </a:rPr>
              <a:t> A</a:t>
            </a:r>
            <a:endParaRPr b="0" i="0" sz="1800" u="none" cap="none" strike="noStrike">
              <a:solidFill>
                <a:schemeClr val="dk1"/>
              </a:solidFill>
              <a:latin typeface="Arial"/>
              <a:ea typeface="Arial"/>
              <a:cs typeface="Arial"/>
              <a:sym typeface="Arial"/>
            </a:endParaRPr>
          </a:p>
        </p:txBody>
      </p:sp>
      <p:cxnSp>
        <p:nvCxnSpPr>
          <p:cNvPr id="590" name="Google Shape;590;p60"/>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591" name="Google Shape;591;p60"/>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592" name="Google Shape;592;p60"/>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593" name="Google Shape;593;p60"/>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594" name="Google Shape;594;p60"/>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595" name="Google Shape;595;p60"/>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96" name="Google Shape;596;p60"/>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597" name="Google Shape;597;p60"/>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98" name="Google Shape;598;p60"/>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599" name="Google Shape;599;p60"/>
          <p:cNvCxnSpPr/>
          <p:nvPr/>
        </p:nvCxnSpPr>
        <p:spPr>
          <a:xfrm>
            <a:off x="5743525" y="2526343"/>
            <a:ext cx="0" cy="959700"/>
          </a:xfrm>
          <a:prstGeom prst="straightConnector1">
            <a:avLst/>
          </a:prstGeom>
          <a:noFill/>
          <a:ln cap="flat" cmpd="sng" w="28575">
            <a:solidFill>
              <a:srgbClr val="000000"/>
            </a:solidFill>
            <a:prstDash val="solid"/>
            <a:round/>
            <a:headEnd len="sm" w="sm" type="none"/>
            <a:tailEnd len="sm" w="sm" type="none"/>
          </a:ln>
        </p:spPr>
      </p:cxnSp>
      <p:cxnSp>
        <p:nvCxnSpPr>
          <p:cNvPr id="600" name="Google Shape;600;p60"/>
          <p:cNvCxnSpPr/>
          <p:nvPr/>
        </p:nvCxnSpPr>
        <p:spPr>
          <a:xfrm>
            <a:off x="5764137" y="3490665"/>
            <a:ext cx="1740300" cy="0"/>
          </a:xfrm>
          <a:prstGeom prst="straightConnector1">
            <a:avLst/>
          </a:prstGeom>
          <a:noFill/>
          <a:ln cap="flat" cmpd="sng" w="28575">
            <a:solidFill>
              <a:srgbClr val="000000"/>
            </a:solidFill>
            <a:prstDash val="solid"/>
            <a:round/>
            <a:headEnd len="sm" w="sm" type="none"/>
            <a:tailEnd len="sm" w="sm" type="triangle"/>
          </a:ln>
        </p:spPr>
      </p:cxnSp>
      <p:sp>
        <p:nvSpPr>
          <p:cNvPr id="601" name="Google Shape;601;p60"/>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602" name="Google Shape;602;p60"/>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603" name="Google Shape;603;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04" name="Google Shape;604;p60"/>
          <p:cNvSpPr txBox="1"/>
          <p:nvPr/>
        </p:nvSpPr>
        <p:spPr>
          <a:xfrm>
            <a:off x="1342125" y="3490675"/>
            <a:ext cx="4350000" cy="1493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dk1"/>
              </a:buClr>
              <a:buSzPts val="1600"/>
              <a:buChar char="●"/>
            </a:pPr>
            <a:r>
              <a:rPr lang="sv-SE" sz="1600">
                <a:solidFill>
                  <a:schemeClr val="dk1"/>
                </a:solidFill>
              </a:rPr>
              <a:t>([-1, 1], 2, 10) </a:t>
            </a:r>
            <a:endParaRPr sz="1600">
              <a:solidFill>
                <a:schemeClr val="dk1"/>
              </a:solidFill>
            </a:endParaRPr>
          </a:p>
          <a:p>
            <a:pPr indent="-330200" lvl="1" marL="914400" rtl="0" algn="l">
              <a:spcBef>
                <a:spcPts val="0"/>
              </a:spcBef>
              <a:spcAft>
                <a:spcPts val="0"/>
              </a:spcAft>
              <a:buClr>
                <a:schemeClr val="dk1"/>
              </a:buClr>
              <a:buSzPts val="1600"/>
              <a:buChar char="○"/>
            </a:pPr>
            <a:r>
              <a:rPr lang="sv-SE" sz="1100">
                <a:solidFill>
                  <a:srgbClr val="FF0000"/>
                </a:solidFill>
              </a:rPr>
              <a:t>Negative value in array</a:t>
            </a:r>
            <a:endParaRPr sz="1100">
              <a:solidFill>
                <a:schemeClr val="dk1"/>
              </a:solidFill>
            </a:endParaRPr>
          </a:p>
          <a:p>
            <a:pPr indent="-298450" lvl="1" marL="914400" rtl="0" algn="l">
              <a:spcBef>
                <a:spcPts val="0"/>
              </a:spcBef>
              <a:spcAft>
                <a:spcPts val="0"/>
              </a:spcAft>
              <a:buClr>
                <a:srgbClr val="FF0000"/>
              </a:buClr>
              <a:buSzPts val="1100"/>
              <a:buChar char="○"/>
            </a:pPr>
            <a:r>
              <a:rPr lang="sv-SE" sz="1100">
                <a:solidFill>
                  <a:srgbClr val="FF0000"/>
                </a:solidFill>
              </a:rPr>
              <a:t>P</a:t>
            </a:r>
            <a:r>
              <a:rPr lang="sv-SE" sz="1100">
                <a:solidFill>
                  <a:srgbClr val="FF0000"/>
                </a:solidFill>
              </a:rPr>
              <a:t>ositive value (but &lt; X)</a:t>
            </a:r>
            <a:endParaRPr sz="1100">
              <a:solidFill>
                <a:srgbClr val="FF0000"/>
              </a:solidFill>
            </a:endParaRPr>
          </a:p>
          <a:p>
            <a:pPr indent="-330200" lvl="0" marL="457200" rtl="0" algn="l">
              <a:spcBef>
                <a:spcPts val="0"/>
              </a:spcBef>
              <a:spcAft>
                <a:spcPts val="0"/>
              </a:spcAft>
              <a:buClr>
                <a:schemeClr val="dk1"/>
              </a:buClr>
              <a:buSzPts val="1600"/>
              <a:buChar char="●"/>
            </a:pPr>
            <a:r>
              <a:rPr lang="sv-SE" sz="1600">
                <a:solidFill>
                  <a:schemeClr val="dk1"/>
                </a:solidFill>
              </a:rPr>
              <a:t>([11], 1, 10)  </a:t>
            </a:r>
            <a:endParaRPr sz="1600">
              <a:solidFill>
                <a:schemeClr val="dk1"/>
              </a:solidFill>
            </a:endParaRPr>
          </a:p>
          <a:p>
            <a:pPr indent="-298450" lvl="1" marL="914400" rtl="0" algn="l">
              <a:spcBef>
                <a:spcPts val="0"/>
              </a:spcBef>
              <a:spcAft>
                <a:spcPts val="0"/>
              </a:spcAft>
              <a:buClr>
                <a:srgbClr val="9900FF"/>
              </a:buClr>
              <a:buSzPts val="1100"/>
              <a:buChar char="○"/>
            </a:pPr>
            <a:r>
              <a:rPr lang="sv-SE" sz="1100">
                <a:solidFill>
                  <a:srgbClr val="9900FF"/>
                </a:solidFill>
              </a:rPr>
              <a:t>Positive, but &gt; X</a:t>
            </a:r>
            <a:endParaRPr sz="1100">
              <a:solidFill>
                <a:srgbClr val="9900FF"/>
              </a:solidFill>
            </a:endParaRPr>
          </a:p>
          <a:p>
            <a:pPr indent="-323850" lvl="0" marL="457200" rtl="0" algn="l">
              <a:spcBef>
                <a:spcPts val="0"/>
              </a:spcBef>
              <a:spcAft>
                <a:spcPts val="0"/>
              </a:spcAft>
              <a:buClr>
                <a:srgbClr val="6AA84F"/>
              </a:buClr>
              <a:buSzPts val="1500"/>
              <a:buChar char="●"/>
            </a:pPr>
            <a:r>
              <a:rPr lang="sv-SE" sz="1500">
                <a:solidFill>
                  <a:srgbClr val="6AA84F"/>
                </a:solidFill>
              </a:rPr>
              <a:t>Both eventually cause i &lt; N to be false.</a:t>
            </a:r>
            <a:endParaRPr sz="1500">
              <a:solidFill>
                <a:srgbClr val="6AA8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1"/>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Compound Condition Coverage</a:t>
            </a:r>
            <a:endParaRPr b="0" i="0" u="none" cap="none" strike="noStrike">
              <a:latin typeface="Arial"/>
              <a:ea typeface="Arial"/>
              <a:cs typeface="Arial"/>
              <a:sym typeface="Arial"/>
            </a:endParaRPr>
          </a:p>
        </p:txBody>
      </p:sp>
      <p:sp>
        <p:nvSpPr>
          <p:cNvPr id="614" name="Google Shape;614;p61"/>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b="0" i="0" lang="sv-SE" u="none" cap="none" strike="noStrike">
                <a:solidFill>
                  <a:schemeClr val="dk1"/>
                </a:solidFill>
                <a:latin typeface="Arial"/>
                <a:ea typeface="Arial"/>
                <a:cs typeface="Arial"/>
                <a:sym typeface="Arial"/>
              </a:rPr>
              <a:t>Evaluate every combination of the conditions</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393700" lvl="0" marL="457200" marR="0" rtl="0" algn="l">
              <a:spcBef>
                <a:spcPts val="0"/>
              </a:spcBef>
              <a:spcAft>
                <a:spcPts val="0"/>
              </a:spcAft>
              <a:buSzPts val="2600"/>
              <a:buChar char="•"/>
            </a:pPr>
            <a:r>
              <a:rPr lang="sv-SE"/>
              <a:t>Subsumes branch and decision coverage.</a:t>
            </a:r>
            <a:endParaRPr/>
          </a:p>
          <a:p>
            <a:pPr indent="-368300" lvl="1" marL="914400" marR="0" rtl="0" algn="l">
              <a:spcBef>
                <a:spcPts val="0"/>
              </a:spcBef>
              <a:spcAft>
                <a:spcPts val="0"/>
              </a:spcAft>
              <a:buSzPts val="2200"/>
              <a:buChar char="•"/>
            </a:pPr>
            <a:r>
              <a:rPr lang="sv-SE"/>
              <a:t>All outcomes are now tried.</a:t>
            </a:r>
            <a:endParaRPr/>
          </a:p>
          <a:p>
            <a:pPr indent="-393700" lvl="0" marL="457200" marR="0" rtl="0" algn="l">
              <a:spcBef>
                <a:spcPts val="0"/>
              </a:spcBef>
              <a:spcAft>
                <a:spcPts val="0"/>
              </a:spcAft>
              <a:buSzPts val="2600"/>
              <a:buChar char="•"/>
            </a:pPr>
            <a:r>
              <a:rPr lang="sv-SE"/>
              <a:t>Can be </a:t>
            </a:r>
            <a:r>
              <a:rPr b="1" lang="sv-SE"/>
              <a:t>expensive</a:t>
            </a:r>
            <a:r>
              <a:rPr lang="sv-SE"/>
              <a:t> in practice. </a:t>
            </a:r>
            <a:endParaRPr/>
          </a:p>
        </p:txBody>
      </p:sp>
      <p:graphicFrame>
        <p:nvGraphicFramePr>
          <p:cNvPr id="615" name="Google Shape;615;p61"/>
          <p:cNvGraphicFramePr/>
          <p:nvPr/>
        </p:nvGraphicFramePr>
        <p:xfrm>
          <a:off x="3276600" y="1746244"/>
          <a:ext cx="3000000" cy="3000000"/>
        </p:xfrm>
        <a:graphic>
          <a:graphicData uri="http://schemas.openxmlformats.org/drawingml/2006/table">
            <a:tbl>
              <a:tblPr>
                <a:noFill/>
                <a:tableStyleId>{D4BCA43A-815B-4919-ACA2-069B78D2A92E}</a:tableStyleId>
              </a:tblPr>
              <a:tblGrid>
                <a:gridCol w="1879600"/>
                <a:gridCol w="1778000"/>
                <a:gridCol w="1752600"/>
              </a:tblGrid>
              <a:tr h="416100">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1</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67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2</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3</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60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4</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16" name="Google Shape;616;p61"/>
          <p:cNvSpPr txBox="1"/>
          <p:nvPr/>
        </p:nvSpPr>
        <p:spPr>
          <a:xfrm>
            <a:off x="649575" y="2198250"/>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B)</a:t>
            </a:r>
            <a:endParaRPr b="1" sz="3600">
              <a:solidFill>
                <a:schemeClr val="dk1"/>
              </a:solidFill>
            </a:endParaRPr>
          </a:p>
        </p:txBody>
      </p:sp>
      <p:sp>
        <p:nvSpPr>
          <p:cNvPr id="617" name="Google Shape;617;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6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Compound Condition Coverage</a:t>
            </a:r>
            <a:endParaRPr b="0" i="0" u="none" cap="none" strike="noStrike">
              <a:latin typeface="Arial"/>
              <a:ea typeface="Arial"/>
              <a:cs typeface="Arial"/>
              <a:sym typeface="Arial"/>
            </a:endParaRPr>
          </a:p>
        </p:txBody>
      </p:sp>
      <p:sp>
        <p:nvSpPr>
          <p:cNvPr id="627" name="Google Shape;627;p62"/>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Clr>
                <a:schemeClr val="dk1"/>
              </a:buClr>
              <a:buSzPts val="2600"/>
              <a:buFont typeface="Arial"/>
              <a:buChar char="•"/>
            </a:pPr>
            <a:r>
              <a:rPr lang="sv-SE"/>
              <a:t>Requires </a:t>
            </a:r>
            <a:r>
              <a:rPr b="1" lang="sv-SE">
                <a:solidFill>
                  <a:srgbClr val="FF0000"/>
                </a:solidFill>
              </a:rPr>
              <a:t>many</a:t>
            </a:r>
            <a:r>
              <a:rPr lang="sv-SE"/>
              <a:t> test cases.</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
        <p:nvSpPr>
          <p:cNvPr id="628" name="Google Shape;628;p62"/>
          <p:cNvSpPr txBox="1"/>
          <p:nvPr/>
        </p:nvSpPr>
        <p:spPr>
          <a:xfrm>
            <a:off x="814525" y="2198250"/>
            <a:ext cx="21021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solidFill>
                  <a:schemeClr val="dk1"/>
                </a:solidFill>
              </a:rPr>
              <a:t>(A and </a:t>
            </a:r>
            <a:endParaRPr b="1" sz="3600">
              <a:solidFill>
                <a:schemeClr val="dk1"/>
              </a:solidFill>
            </a:endParaRPr>
          </a:p>
          <a:p>
            <a:pPr indent="0" lvl="0" marL="0" rtl="0" algn="l">
              <a:spcBef>
                <a:spcPts val="0"/>
              </a:spcBef>
              <a:spcAft>
                <a:spcPts val="0"/>
              </a:spcAft>
              <a:buNone/>
            </a:pPr>
            <a:r>
              <a:rPr b="1" lang="sv-SE" sz="3600">
                <a:solidFill>
                  <a:schemeClr val="dk1"/>
                </a:solidFill>
              </a:rPr>
              <a:t>(B and </a:t>
            </a:r>
            <a:endParaRPr b="1" sz="3600">
              <a:solidFill>
                <a:schemeClr val="dk1"/>
              </a:solidFill>
            </a:endParaRPr>
          </a:p>
          <a:p>
            <a:pPr indent="0" lvl="0" marL="0" rtl="0" algn="l">
              <a:spcBef>
                <a:spcPts val="0"/>
              </a:spcBef>
              <a:spcAft>
                <a:spcPts val="0"/>
              </a:spcAft>
              <a:buNone/>
            </a:pPr>
            <a:r>
              <a:rPr b="1" lang="sv-SE" sz="3600">
                <a:solidFill>
                  <a:schemeClr val="dk1"/>
                </a:solidFill>
              </a:rPr>
              <a:t>(C and D))))</a:t>
            </a:r>
            <a:endParaRPr b="1" sz="3600">
              <a:solidFill>
                <a:schemeClr val="dk1"/>
              </a:solidFill>
            </a:endParaRPr>
          </a:p>
        </p:txBody>
      </p:sp>
      <p:graphicFrame>
        <p:nvGraphicFramePr>
          <p:cNvPr id="629" name="Google Shape;629;p62"/>
          <p:cNvGraphicFramePr/>
          <p:nvPr/>
        </p:nvGraphicFramePr>
        <p:xfrm>
          <a:off x="2852050" y="1752794"/>
          <a:ext cx="3000000" cy="3000000"/>
        </p:xfrm>
        <a:graphic>
          <a:graphicData uri="http://schemas.openxmlformats.org/drawingml/2006/table">
            <a:tbl>
              <a:tblPr>
                <a:noFill/>
                <a:tableStyleId>{D4BCA43A-815B-4919-ACA2-069B78D2A92E}</a:tableStyleId>
              </a:tblPr>
              <a:tblGrid>
                <a:gridCol w="838200"/>
                <a:gridCol w="1219200"/>
                <a:gridCol w="1219200"/>
                <a:gridCol w="1219200"/>
                <a:gridCol w="1219200"/>
              </a:tblGrid>
              <a:tr h="113125">
                <a:tc>
                  <a:txBody>
                    <a:bodyPr/>
                    <a:lstStyle/>
                    <a:p>
                      <a:pPr indent="0" lvl="0" marL="0" marR="0" rtl="0" algn="ctr">
                        <a:lnSpc>
                          <a:spcPct val="90000"/>
                        </a:lnSpc>
                        <a:spcBef>
                          <a:spcPts val="0"/>
                        </a:spcBef>
                        <a:spcAft>
                          <a:spcPts val="0"/>
                        </a:spcAft>
                        <a:buClr>
                          <a:srgbClr val="FF0000"/>
                        </a:buClr>
                        <a:buFont typeface="Times New Roman"/>
                        <a:buNone/>
                      </a:pPr>
                      <a:r>
                        <a:rPr b="1" i="0" lang="sv-SE" sz="800" u="none" cap="none" strike="noStrike">
                          <a:solidFill>
                            <a:srgbClr val="000000"/>
                          </a:solidFill>
                          <a:latin typeface="Times New Roman"/>
                          <a:ea typeface="Times New Roman"/>
                          <a:cs typeface="Times New Roman"/>
                          <a:sym typeface="Times New Roman"/>
                        </a:rPr>
                        <a:t>Test Case</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A</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B</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C</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800">
                          <a:latin typeface="Times New Roman"/>
                          <a:ea typeface="Times New Roman"/>
                          <a:cs typeface="Times New Roman"/>
                          <a:sym typeface="Times New Roman"/>
                        </a:rPr>
                        <a:t>D</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2</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3</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4</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5</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6</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7</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8</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9</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10</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11</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12</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13</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14</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86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15</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True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9800">
                <a:tc>
                  <a:txBody>
                    <a:bodyPr/>
                    <a:lstStyle/>
                    <a:p>
                      <a:pPr indent="0" lvl="0" marL="0" marR="0" rtl="0" algn="ctr">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16</a:t>
                      </a:r>
                      <a:endParaRPr sz="1100"/>
                    </a:p>
                  </a:txBody>
                  <a:tcPr marT="34300" marB="34300" marR="91450" marL="9145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lang="sv-SE" sz="800">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800" u="none" cap="none" strike="noStrike">
                          <a:solidFill>
                            <a:srgbClr val="000000"/>
                          </a:solidFill>
                          <a:latin typeface="Times New Roman"/>
                          <a:ea typeface="Times New Roman"/>
                          <a:cs typeface="Times New Roman"/>
                          <a:sym typeface="Times New Roman"/>
                        </a:rPr>
                        <a:t>False</a:t>
                      </a:r>
                      <a:endParaRPr sz="1100"/>
                    </a:p>
                  </a:txBody>
                  <a:tcPr marT="34300" marB="34300" marR="91450" marL="9145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630" name="Google Shape;630;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Short-Circuit Evaluation</a:t>
            </a:r>
            <a:endParaRPr b="0" i="0" u="none" cap="none" strike="noStrike">
              <a:latin typeface="Arial"/>
              <a:ea typeface="Arial"/>
              <a:cs typeface="Arial"/>
              <a:sym typeface="Arial"/>
            </a:endParaRPr>
          </a:p>
        </p:txBody>
      </p:sp>
      <p:sp>
        <p:nvSpPr>
          <p:cNvPr id="640" name="Google Shape;640;p63"/>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SzPts val="2600"/>
              <a:buChar char="•"/>
            </a:pPr>
            <a:r>
              <a:rPr lang="sv-SE"/>
              <a:t>In many languages, if the first condition determines the result of the entire decision, then fewer tests are required.</a:t>
            </a:r>
            <a:endParaRPr/>
          </a:p>
          <a:p>
            <a:pPr indent="-368300" lvl="1" marL="914400" marR="0" rtl="0" algn="l">
              <a:spcBef>
                <a:spcPts val="0"/>
              </a:spcBef>
              <a:spcAft>
                <a:spcPts val="0"/>
              </a:spcAft>
              <a:buSzPts val="2200"/>
              <a:buChar char="•"/>
            </a:pPr>
            <a:r>
              <a:rPr lang="sv-SE"/>
              <a:t>If A is false, B is never evaluated.</a:t>
            </a:r>
            <a:endParaRPr/>
          </a:p>
        </p:txBody>
      </p:sp>
      <p:graphicFrame>
        <p:nvGraphicFramePr>
          <p:cNvPr id="641" name="Google Shape;641;p63"/>
          <p:cNvGraphicFramePr/>
          <p:nvPr/>
        </p:nvGraphicFramePr>
        <p:xfrm>
          <a:off x="3146600" y="3015234"/>
          <a:ext cx="3000000" cy="3000000"/>
        </p:xfrm>
        <a:graphic>
          <a:graphicData uri="http://schemas.openxmlformats.org/drawingml/2006/table">
            <a:tbl>
              <a:tblPr>
                <a:noFill/>
                <a:tableStyleId>{D4BCA43A-815B-4919-ACA2-069B78D2A92E}</a:tableStyleId>
              </a:tblPr>
              <a:tblGrid>
                <a:gridCol w="1879600"/>
                <a:gridCol w="1778000"/>
                <a:gridCol w="1752600"/>
              </a:tblGrid>
              <a:tr h="423650">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1</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767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2</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True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0725">
                <a:tc>
                  <a:txBody>
                    <a:bodyPr/>
                    <a:lstStyle/>
                    <a:p>
                      <a:pPr indent="0" lvl="0" marL="0" marR="0" rtl="0" algn="ctr">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3</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0" i="0" lang="sv-SE" sz="1400" u="none" cap="none" strike="noStrike">
                          <a:solidFill>
                            <a:schemeClr val="dk1"/>
                          </a:solidFill>
                          <a:latin typeface="Times New Roman"/>
                          <a:ea typeface="Times New Roman"/>
                          <a:cs typeface="Times New Roman"/>
                          <a:sym typeface="Times New Roman"/>
                        </a:rPr>
                        <a:t>False</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254000" lvl="0" marL="342900" marR="0" rtl="0" algn="l">
                        <a:lnSpc>
                          <a:spcPct val="90000"/>
                        </a:lnSpc>
                        <a:spcBef>
                          <a:spcPts val="0"/>
                        </a:spcBef>
                        <a:spcAft>
                          <a:spcPts val="0"/>
                        </a:spcAft>
                        <a:buSzPts val="1400"/>
                        <a:buChar char="-"/>
                      </a:pPr>
                      <a:r>
                        <a:t/>
                      </a:r>
                      <a:endParaRPr sz="1400"/>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42" name="Google Shape;642;p63"/>
          <p:cNvSpPr txBox="1"/>
          <p:nvPr/>
        </p:nvSpPr>
        <p:spPr>
          <a:xfrm>
            <a:off x="857150" y="3343688"/>
            <a:ext cx="2347500" cy="5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600"/>
              <a:t>(A and B)</a:t>
            </a:r>
            <a:endParaRPr b="1" sz="3600"/>
          </a:p>
        </p:txBody>
      </p:sp>
      <p:sp>
        <p:nvSpPr>
          <p:cNvPr id="643" name="Google Shape;643;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Have We Done a Good Job?</a:t>
            </a:r>
            <a:endParaRPr/>
          </a:p>
        </p:txBody>
      </p:sp>
      <p:sp>
        <p:nvSpPr>
          <p:cNvPr id="165" name="Google Shape;165;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t>What we want:</a:t>
            </a:r>
            <a:endParaRPr/>
          </a:p>
          <a:p>
            <a:pPr indent="-393700" lvl="0" marL="457200" rtl="0" algn="l">
              <a:spcBef>
                <a:spcPts val="1000"/>
              </a:spcBef>
              <a:spcAft>
                <a:spcPts val="0"/>
              </a:spcAft>
              <a:buSzPts val="2600"/>
              <a:buChar char="•"/>
            </a:pPr>
            <a:r>
              <a:rPr lang="sv-SE"/>
              <a:t>We’ve found all the faults.</a:t>
            </a:r>
            <a:endParaRPr/>
          </a:p>
          <a:p>
            <a:pPr indent="0" lvl="0" marL="0" rtl="0" algn="l">
              <a:spcBef>
                <a:spcPts val="1000"/>
              </a:spcBef>
              <a:spcAft>
                <a:spcPts val="0"/>
              </a:spcAft>
              <a:buClr>
                <a:schemeClr val="dk1"/>
              </a:buClr>
              <a:buSzPts val="1100"/>
              <a:buFont typeface="Arial"/>
              <a:buNone/>
            </a:pPr>
            <a:r>
              <a:rPr lang="sv-SE"/>
              <a:t>What we (usually) get:</a:t>
            </a:r>
            <a:endParaRPr/>
          </a:p>
          <a:p>
            <a:pPr indent="-393700" lvl="0" marL="457200" rtl="0" algn="l">
              <a:spcBef>
                <a:spcPts val="1000"/>
              </a:spcBef>
              <a:spcAft>
                <a:spcPts val="0"/>
              </a:spcAft>
              <a:buSzPts val="2600"/>
              <a:buChar char="•"/>
            </a:pPr>
            <a:r>
              <a:rPr lang="sv-SE"/>
              <a:t>We compiled and it worked.</a:t>
            </a:r>
            <a:endParaRPr/>
          </a:p>
          <a:p>
            <a:pPr indent="-393700" lvl="0" marL="457200" rtl="0" algn="l">
              <a:spcBef>
                <a:spcPts val="1000"/>
              </a:spcBef>
              <a:spcAft>
                <a:spcPts val="0"/>
              </a:spcAft>
              <a:buSzPts val="2600"/>
              <a:buChar char="•"/>
            </a:pPr>
            <a:r>
              <a:rPr lang="sv-SE"/>
              <a:t>We run out of time or budget.</a:t>
            </a:r>
            <a:endParaRPr/>
          </a:p>
          <a:p>
            <a:pPr indent="-368300" lvl="1" marL="914400" rtl="0" algn="l">
              <a:spcBef>
                <a:spcPts val="500"/>
              </a:spcBef>
              <a:spcAft>
                <a:spcPts val="0"/>
              </a:spcAft>
              <a:buSzPts val="2200"/>
              <a:buChar char="•"/>
            </a:pPr>
            <a:r>
              <a:rPr lang="sv-SE"/>
              <a:t>Inadequate.</a:t>
            </a:r>
            <a:endParaRPr/>
          </a:p>
          <a:p>
            <a:pPr indent="0" lvl="0" marL="0" rtl="0" algn="l">
              <a:spcBef>
                <a:spcPts val="1000"/>
              </a:spcBef>
              <a:spcAft>
                <a:spcPts val="0"/>
              </a:spcAft>
              <a:buNone/>
            </a:pPr>
            <a:r>
              <a:t/>
            </a:r>
            <a:endParaRPr/>
          </a:p>
        </p:txBody>
      </p:sp>
      <p:sp>
        <p:nvSpPr>
          <p:cNvPr id="166" name="Google Shape;166;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67" name="Google Shape;167;p28"/>
          <p:cNvPicPr preferRelativeResize="0"/>
          <p:nvPr/>
        </p:nvPicPr>
        <p:blipFill>
          <a:blip r:embed="rId3">
            <a:alphaModFix/>
          </a:blip>
          <a:stretch>
            <a:fillRect/>
          </a:stretch>
        </p:blipFill>
        <p:spPr>
          <a:xfrm>
            <a:off x="5596425" y="1282412"/>
            <a:ext cx="2579566" cy="1993163"/>
          </a:xfrm>
          <a:prstGeom prst="rect">
            <a:avLst/>
          </a:prstGeom>
          <a:noFill/>
          <a:ln>
            <a:noFill/>
          </a:ln>
        </p:spPr>
      </p:pic>
      <p:pic>
        <p:nvPicPr>
          <p:cNvPr id="168" name="Google Shape;168;p28"/>
          <p:cNvPicPr preferRelativeResize="0"/>
          <p:nvPr/>
        </p:nvPicPr>
        <p:blipFill>
          <a:blip r:embed="rId4">
            <a:alphaModFix/>
          </a:blip>
          <a:stretch>
            <a:fillRect/>
          </a:stretch>
        </p:blipFill>
        <p:spPr>
          <a:xfrm>
            <a:off x="6846900" y="2438574"/>
            <a:ext cx="1442100" cy="1600750"/>
          </a:xfrm>
          <a:prstGeom prst="rect">
            <a:avLst/>
          </a:prstGeom>
          <a:noFill/>
          <a:ln>
            <a:noFill/>
          </a:ln>
        </p:spPr>
      </p:pic>
      <p:cxnSp>
        <p:nvCxnSpPr>
          <p:cNvPr id="169" name="Google Shape;169;p28"/>
          <p:cNvCxnSpPr/>
          <p:nvPr/>
        </p:nvCxnSpPr>
        <p:spPr>
          <a:xfrm flipH="1" rot="10800000">
            <a:off x="8289000" y="2876900"/>
            <a:ext cx="491100" cy="29130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64"/>
          <p:cNvSpPr txBox="1"/>
          <p:nvPr>
            <p:ph type="title"/>
          </p:nvPr>
        </p:nvSpPr>
        <p:spPr>
          <a:xfrm>
            <a:off x="308000" y="614000"/>
            <a:ext cx="86442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sz="3000"/>
              <a:t>Modified Condition/Decision </a:t>
            </a:r>
            <a:r>
              <a:rPr b="1" i="0" lang="sv-SE" sz="3000" u="none" cap="none" strike="noStrike">
                <a:latin typeface="Arial"/>
                <a:ea typeface="Arial"/>
                <a:cs typeface="Arial"/>
                <a:sym typeface="Arial"/>
              </a:rPr>
              <a:t>Coverage(MC/DC)</a:t>
            </a:r>
            <a:endParaRPr b="0" i="0" sz="3000" u="none" cap="none" strike="noStrike">
              <a:latin typeface="Arial"/>
              <a:ea typeface="Arial"/>
              <a:cs typeface="Arial"/>
              <a:sym typeface="Arial"/>
            </a:endParaRPr>
          </a:p>
        </p:txBody>
      </p:sp>
      <p:sp>
        <p:nvSpPr>
          <p:cNvPr id="653" name="Google Shape;653;p64"/>
          <p:cNvSpPr txBox="1"/>
          <p:nvPr>
            <p:ph idx="1" type="body"/>
          </p:nvPr>
        </p:nvSpPr>
        <p:spPr>
          <a:xfrm>
            <a:off x="468890" y="1282390"/>
            <a:ext cx="8217900" cy="3480300"/>
          </a:xfrm>
          <a:prstGeom prst="rect">
            <a:avLst/>
          </a:prstGeom>
          <a:noFill/>
          <a:ln>
            <a:noFill/>
          </a:ln>
        </p:spPr>
        <p:txBody>
          <a:bodyPr anchorCtr="0" anchor="t" bIns="45700" lIns="54850" spcFirstLastPara="1" rIns="91425" wrap="square" tIns="91425">
            <a:noAutofit/>
          </a:bodyPr>
          <a:lstStyle/>
          <a:p>
            <a:pPr indent="-393700" lvl="0" marL="457200" marR="0" rtl="0" algn="l">
              <a:spcBef>
                <a:spcPts val="0"/>
              </a:spcBef>
              <a:spcAft>
                <a:spcPts val="0"/>
              </a:spcAft>
              <a:buSzPts val="2600"/>
              <a:buChar char="•"/>
            </a:pPr>
            <a:r>
              <a:rPr lang="sv-SE"/>
              <a:t>Requires:</a:t>
            </a:r>
            <a:endParaRPr/>
          </a:p>
          <a:p>
            <a:pPr indent="-368300" lvl="1" marL="914400" marR="0" rtl="0" algn="l">
              <a:spcBef>
                <a:spcPts val="0"/>
              </a:spcBef>
              <a:spcAft>
                <a:spcPts val="0"/>
              </a:spcAft>
              <a:buSzPts val="2200"/>
              <a:buChar char="•"/>
            </a:pPr>
            <a:r>
              <a:rPr lang="sv-SE"/>
              <a:t>Each </a:t>
            </a:r>
            <a:r>
              <a:rPr b="1" lang="sv-SE"/>
              <a:t>condition</a:t>
            </a:r>
            <a:r>
              <a:rPr lang="sv-SE"/>
              <a:t> evaluates to true/false</a:t>
            </a:r>
            <a:endParaRPr/>
          </a:p>
          <a:p>
            <a:pPr indent="-368300" lvl="1" marL="914400" marR="0" rtl="0" algn="l">
              <a:spcBef>
                <a:spcPts val="0"/>
              </a:spcBef>
              <a:spcAft>
                <a:spcPts val="0"/>
              </a:spcAft>
              <a:buSzPts val="2200"/>
              <a:buChar char="•"/>
            </a:pPr>
            <a:r>
              <a:rPr lang="sv-SE"/>
              <a:t>Each </a:t>
            </a:r>
            <a:r>
              <a:rPr b="1" lang="sv-SE"/>
              <a:t>decision </a:t>
            </a:r>
            <a:r>
              <a:rPr lang="sv-SE"/>
              <a:t>evaluates to true/false</a:t>
            </a:r>
            <a:endParaRPr/>
          </a:p>
          <a:p>
            <a:pPr indent="-368300" lvl="1" marL="914400" marR="0" rtl="0" algn="l">
              <a:spcBef>
                <a:spcPts val="0"/>
              </a:spcBef>
              <a:spcAft>
                <a:spcPts val="0"/>
              </a:spcAft>
              <a:buSzPts val="2200"/>
              <a:buChar char="•"/>
            </a:pPr>
            <a:r>
              <a:rPr lang="sv-SE"/>
              <a:t>Each condition shown to</a:t>
            </a:r>
            <a:r>
              <a:rPr b="1" lang="sv-SE"/>
              <a:t> independently affect outcome</a:t>
            </a:r>
            <a:r>
              <a:rPr lang="sv-SE"/>
              <a:t> of each decision it appears in. </a:t>
            </a:r>
            <a:endParaRPr/>
          </a:p>
        </p:txBody>
      </p:sp>
      <p:graphicFrame>
        <p:nvGraphicFramePr>
          <p:cNvPr id="654" name="Google Shape;654;p64"/>
          <p:cNvGraphicFramePr/>
          <p:nvPr/>
        </p:nvGraphicFramePr>
        <p:xfrm>
          <a:off x="819013" y="3071175"/>
          <a:ext cx="3000000" cy="3000000"/>
        </p:xfrm>
        <a:graphic>
          <a:graphicData uri="http://schemas.openxmlformats.org/drawingml/2006/table">
            <a:tbl>
              <a:tblPr>
                <a:noFill/>
                <a:tableStyleId>{D4BCA43A-815B-4919-ACA2-069B78D2A92E}</a:tableStyleId>
              </a:tblPr>
              <a:tblGrid>
                <a:gridCol w="1687525"/>
                <a:gridCol w="1287825"/>
                <a:gridCol w="1288700"/>
                <a:gridCol w="3241925"/>
              </a:tblGrid>
              <a:tr h="31647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Test Case</a:t>
                      </a:r>
                      <a:endParaRPr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A</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a:solidFill>
                            <a:schemeClr val="dk1"/>
                          </a:solidFill>
                          <a:latin typeface="Times New Roman"/>
                          <a:ea typeface="Times New Roman"/>
                          <a:cs typeface="Times New Roman"/>
                          <a:sym typeface="Times New Roman"/>
                        </a:rPr>
                        <a:t>B</a:t>
                      </a:r>
                      <a:endParaRPr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chemeClr val="dk1"/>
                          </a:solidFill>
                          <a:latin typeface="Times New Roman"/>
                          <a:ea typeface="Times New Roman"/>
                          <a:cs typeface="Times New Roman"/>
                          <a:sym typeface="Times New Roman"/>
                        </a:rPr>
                        <a:t>(A and B)</a:t>
                      </a:r>
                      <a:endParaRPr b="1" i="0" sz="1400" u="none" cap="none" strike="noStrike">
                        <a:solidFill>
                          <a:schemeClr val="dk1"/>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1</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0000FF"/>
                          </a:solidFill>
                          <a:latin typeface="Times New Roman"/>
                          <a:ea typeface="Times New Roman"/>
                          <a:cs typeface="Times New Roman"/>
                          <a:sym typeface="Times New Roman"/>
                        </a:rPr>
                        <a:t>True</a:t>
                      </a:r>
                      <a:endParaRPr b="1" i="0" sz="1400" u="none" cap="none" strike="noStrike">
                        <a:solidFill>
                          <a:srgbClr val="0000FF"/>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2</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i="0" sz="1400" u="none" cap="none" strike="noStrik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i="0" lang="sv-SE" sz="1400" u="none" cap="none" strike="noStrike">
                          <a:solidFill>
                            <a:schemeClr val="dk1"/>
                          </a:solidFill>
                          <a:latin typeface="Times New Roman"/>
                          <a:ea typeface="Times New Roman"/>
                          <a:cs typeface="Times New Roman"/>
                          <a:sym typeface="Times New Roman"/>
                        </a:rPr>
                        <a:t>3</a:t>
                      </a:r>
                      <a:endParaRPr b="1" sz="1400"/>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i="0" lang="sv-SE" sz="1400" u="none" cap="none">
                          <a:latin typeface="Times New Roman"/>
                          <a:ea typeface="Times New Roman"/>
                          <a:cs typeface="Times New Roman"/>
                          <a:sym typeface="Times New Roman"/>
                        </a:rPr>
                        <a:t>True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i="0" sz="1400" u="none" cap="none" strike="noStrik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93625">
                <a:tc>
                  <a:txBody>
                    <a:bodyPr/>
                    <a:lstStyle/>
                    <a:p>
                      <a:pPr indent="0" lvl="0" marL="0" marR="0" rtl="0" algn="ctr">
                        <a:lnSpc>
                          <a:spcPct val="90000"/>
                        </a:lnSpc>
                        <a:spcBef>
                          <a:spcPts val="0"/>
                        </a:spcBef>
                        <a:spcAft>
                          <a:spcPts val="0"/>
                        </a:spcAft>
                        <a:buClr>
                          <a:srgbClr val="FF0000"/>
                        </a:buClr>
                        <a:buFont typeface="Times New Roman"/>
                        <a:buNone/>
                      </a:pPr>
                      <a:r>
                        <a:rPr b="1" lang="sv-SE" sz="1400" u="none" cap="none" strike="sngStrike">
                          <a:solidFill>
                            <a:schemeClr val="dk1"/>
                          </a:solidFill>
                          <a:latin typeface="Times New Roman"/>
                          <a:ea typeface="Times New Roman"/>
                          <a:cs typeface="Times New Roman"/>
                          <a:sym typeface="Times New Roman"/>
                        </a:rPr>
                        <a:t>4</a:t>
                      </a:r>
                      <a:endParaRPr b="1" sz="1400" strike="sngStrike"/>
                    </a:p>
                  </a:txBody>
                  <a:tcPr marT="34300" marB="343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Clr>
                          <a:srgbClr val="FF0000"/>
                        </a:buClr>
                        <a:buFont typeface="Times New Roman"/>
                        <a:buNone/>
                      </a:pPr>
                      <a:r>
                        <a:rPr b="1" lang="sv-SE" sz="1400" u="none" cap="none">
                          <a:latin typeface="Times New Roman"/>
                          <a:ea typeface="Times New Roman"/>
                          <a:cs typeface="Times New Roman"/>
                          <a:sym typeface="Times New Roman"/>
                        </a:rPr>
                        <a:t>False</a:t>
                      </a:r>
                      <a:endParaRPr b="1" sz="1400"/>
                    </a:p>
                  </a:txBody>
                  <a:tcPr marT="34300" marB="343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90000"/>
                        </a:lnSpc>
                        <a:spcBef>
                          <a:spcPts val="0"/>
                        </a:spcBef>
                        <a:spcAft>
                          <a:spcPts val="0"/>
                        </a:spcAft>
                        <a:buNone/>
                      </a:pPr>
                      <a:r>
                        <a:rPr b="1" lang="sv-SE" sz="1400">
                          <a:solidFill>
                            <a:srgbClr val="FF0000"/>
                          </a:solidFill>
                          <a:latin typeface="Times New Roman"/>
                          <a:ea typeface="Times New Roman"/>
                          <a:cs typeface="Times New Roman"/>
                          <a:sym typeface="Times New Roman"/>
                        </a:rPr>
                        <a:t>False</a:t>
                      </a:r>
                      <a:endParaRPr b="1" sz="1400" u="none" cap="none">
                        <a:solidFill>
                          <a:srgbClr val="FF0000"/>
                        </a:solidFill>
                        <a:latin typeface="Times New Roman"/>
                        <a:ea typeface="Times New Roman"/>
                        <a:cs typeface="Times New Roman"/>
                        <a:sym typeface="Times New Roman"/>
                      </a:endParaRPr>
                    </a:p>
                  </a:txBody>
                  <a:tcPr marT="34300" marB="343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655" name="Google Shape;65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56" name="Google Shape;656;p64"/>
          <p:cNvSpPr/>
          <p:nvPr/>
        </p:nvSpPr>
        <p:spPr>
          <a:xfrm>
            <a:off x="3849550" y="4039481"/>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4"/>
          <p:cNvSpPr/>
          <p:nvPr/>
        </p:nvSpPr>
        <p:spPr>
          <a:xfrm>
            <a:off x="3849550" y="3448969"/>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64"/>
          <p:cNvSpPr/>
          <p:nvPr/>
        </p:nvSpPr>
        <p:spPr>
          <a:xfrm>
            <a:off x="2564175" y="3448969"/>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64"/>
          <p:cNvSpPr/>
          <p:nvPr/>
        </p:nvSpPr>
        <p:spPr>
          <a:xfrm>
            <a:off x="2564175" y="4039481"/>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4"/>
          <p:cNvSpPr/>
          <p:nvPr/>
        </p:nvSpPr>
        <p:spPr>
          <a:xfrm>
            <a:off x="2564175" y="3448969"/>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4"/>
          <p:cNvSpPr/>
          <p:nvPr/>
        </p:nvSpPr>
        <p:spPr>
          <a:xfrm>
            <a:off x="2564175" y="3744225"/>
            <a:ext cx="673200" cy="162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64"/>
          <p:cNvSpPr/>
          <p:nvPr/>
        </p:nvSpPr>
        <p:spPr>
          <a:xfrm>
            <a:off x="3849550" y="3448969"/>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64"/>
          <p:cNvSpPr/>
          <p:nvPr/>
        </p:nvSpPr>
        <p:spPr>
          <a:xfrm>
            <a:off x="3849550" y="3735431"/>
            <a:ext cx="673200" cy="162600"/>
          </a:xfrm>
          <a:prstGeom prst="rect">
            <a:avLst/>
          </a:prstGeom>
          <a:noFill/>
          <a:ln cap="flat" cmpd="sng" w="1905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4" name="Google Shape;664;p64"/>
          <p:cNvCxnSpPr/>
          <p:nvPr/>
        </p:nvCxnSpPr>
        <p:spPr>
          <a:xfrm>
            <a:off x="2506550" y="4416056"/>
            <a:ext cx="3446100" cy="0"/>
          </a:xfrm>
          <a:prstGeom prst="straightConnector1">
            <a:avLst/>
          </a:prstGeom>
          <a:noFill/>
          <a:ln cap="flat" cmpd="sng" w="1905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
                                        <p:tgtEl>
                                          <p:spTgt spid="6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
                                        <p:tgtEl>
                                          <p:spTgt spid="6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56"/>
                                        </p:tgtEl>
                                      </p:cBhvr>
                                    </p:animEffect>
                                    <p:set>
                                      <p:cBhvr>
                                        <p:cTn dur="1" fill="hold">
                                          <p:stCondLst>
                                            <p:cond delay="0"/>
                                          </p:stCondLst>
                                        </p:cTn>
                                        <p:tgtEl>
                                          <p:spTgt spid="6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58"/>
                                        </p:tgtEl>
                                      </p:cBhvr>
                                    </p:animEffect>
                                    <p:set>
                                      <p:cBhvr>
                                        <p:cTn dur="1" fill="hold">
                                          <p:stCondLst>
                                            <p:cond delay="0"/>
                                          </p:stCondLst>
                                        </p:cTn>
                                        <p:tgtEl>
                                          <p:spTgt spid="6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59"/>
                                        </p:tgtEl>
                                      </p:cBhvr>
                                    </p:animEffect>
                                    <p:set>
                                      <p:cBhvr>
                                        <p:cTn dur="1" fill="hold">
                                          <p:stCondLst>
                                            <p:cond delay="0"/>
                                          </p:stCondLst>
                                        </p:cTn>
                                        <p:tgtEl>
                                          <p:spTgt spid="65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657"/>
                                        </p:tgtEl>
                                      </p:cBhvr>
                                    </p:animEffect>
                                    <p:set>
                                      <p:cBhvr>
                                        <p:cTn dur="1" fill="hold">
                                          <p:stCondLst>
                                            <p:cond delay="0"/>
                                          </p:stCondLst>
                                        </p:cTn>
                                        <p:tgtEl>
                                          <p:spTgt spid="65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
                                        <p:tgtEl>
                                          <p:spTgt spid="661"/>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
                                        <p:tgtEl>
                                          <p:spTgt spid="6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
                                        <p:tgtEl>
                                          <p:spTgt spid="6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
                                        <p:tgtEl>
                                          <p:spTgt spid="6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670" name="Google Shape;670;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200"/>
              <a:t>Draw the CFG and write tests that provide statement, branch, and basic condition coverage over the following code:</a:t>
            </a:r>
            <a:endParaRPr sz="22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public int search(String[] A, String what){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int index = 0;</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if ((A.length == 1) &amp;&amp; (A[0] == what)){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0;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 if (A.length == 0){</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-1;</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 if (A.length &gt; 1){</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while(index &lt; A.length){</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if (A[index] == what){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index;</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else</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index++;</a:t>
            </a:r>
            <a:endParaRPr b="1" sz="1200">
              <a:latin typeface="Consolas"/>
              <a:ea typeface="Consolas"/>
              <a:cs typeface="Consolas"/>
              <a:sym typeface="Consolas"/>
            </a:endParaRPr>
          </a:p>
          <a:p>
            <a:pPr indent="457200" lvl="0" marL="91440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-1;</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200">
              <a:latin typeface="Consolas"/>
              <a:ea typeface="Consolas"/>
              <a:cs typeface="Consolas"/>
              <a:sym typeface="Consolas"/>
            </a:endParaRPr>
          </a:p>
          <a:p>
            <a:pPr indent="0" lvl="0" marL="0" marR="0" rtl="0" algn="l">
              <a:lnSpc>
                <a:spcPct val="120000"/>
              </a:lnSpc>
              <a:spcBef>
                <a:spcPts val="0"/>
              </a:spcBef>
              <a:spcAft>
                <a:spcPts val="0"/>
              </a:spcAft>
              <a:buNone/>
            </a:pPr>
            <a:r>
              <a:t/>
            </a:r>
            <a:endParaRPr b="1" sz="1200">
              <a:latin typeface="Consolas"/>
              <a:ea typeface="Consolas"/>
              <a:cs typeface="Consolas"/>
              <a:sym typeface="Consolas"/>
            </a:endParaRPr>
          </a:p>
        </p:txBody>
      </p:sp>
      <p:sp>
        <p:nvSpPr>
          <p:cNvPr id="671" name="Google Shape;671;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72" name="Google Shape;672;p65"/>
          <p:cNvSpPr/>
          <p:nvPr/>
        </p:nvSpPr>
        <p:spPr>
          <a:xfrm>
            <a:off x="5670450" y="2176550"/>
            <a:ext cx="3356400" cy="224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solidFill>
                <a:srgbClr val="0000FF"/>
              </a:solidFill>
            </a:endParaRPr>
          </a:p>
          <a:p>
            <a:pPr indent="0" lvl="0" marL="0" rtl="0" algn="l">
              <a:spcBef>
                <a:spcPts val="0"/>
              </a:spcBef>
              <a:spcAft>
                <a:spcPts val="0"/>
              </a:spcAft>
              <a:buNone/>
            </a:pPr>
            <a:r>
              <a:rPr b="1" lang="sv-SE" sz="1800">
                <a:solidFill>
                  <a:srgbClr val="0000FF"/>
                </a:solidFill>
              </a:rPr>
              <a:t>[ ] (empty array), “Bob”</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solidFill>
                  <a:srgbClr val="0000FF"/>
                </a:solidFill>
              </a:rPr>
              <a:t>Executes lines: </a:t>
            </a:r>
            <a:endParaRPr b="1" sz="1800">
              <a:solidFill>
                <a:srgbClr val="0000FF"/>
              </a:solidFill>
            </a:endParaRPr>
          </a:p>
          <a:p>
            <a:pPr indent="0" lvl="0" marL="0" rtl="0" algn="l">
              <a:spcBef>
                <a:spcPts val="0"/>
              </a:spcBef>
              <a:spcAft>
                <a:spcPts val="0"/>
              </a:spcAft>
              <a:buNone/>
            </a:pPr>
            <a:r>
              <a:rPr b="1" lang="sv-SE" sz="1800">
                <a:solidFill>
                  <a:srgbClr val="0000FF"/>
                </a:solidFill>
              </a:rPr>
              <a:t>1, 2, 3, </a:t>
            </a:r>
            <a:endParaRPr b="1" sz="1800">
              <a:solidFill>
                <a:srgbClr val="0000FF"/>
              </a:solidFill>
            </a:endParaRPr>
          </a:p>
          <a:p>
            <a:pPr indent="0" lvl="0" marL="0" rtl="0" algn="l">
              <a:spcBef>
                <a:spcPts val="0"/>
              </a:spcBef>
              <a:spcAft>
                <a:spcPts val="0"/>
              </a:spcAft>
              <a:buNone/>
            </a:pPr>
            <a:r>
              <a:rPr b="1" lang="sv-SE" sz="1800">
                <a:solidFill>
                  <a:srgbClr val="0000FF"/>
                </a:solidFill>
              </a:rPr>
              <a:t>(Branch 3-F), </a:t>
            </a:r>
            <a:endParaRPr b="1" sz="1800">
              <a:solidFill>
                <a:srgbClr val="0000FF"/>
              </a:solidFill>
            </a:endParaRPr>
          </a:p>
          <a:p>
            <a:pPr indent="0" lvl="0" marL="0" rtl="0" algn="l">
              <a:spcBef>
                <a:spcPts val="0"/>
              </a:spcBef>
              <a:spcAft>
                <a:spcPts val="0"/>
              </a:spcAft>
              <a:buNone/>
            </a:pPr>
            <a:r>
              <a:rPr b="1" lang="sv-SE" sz="1800">
                <a:solidFill>
                  <a:srgbClr val="0000FF"/>
                </a:solidFill>
              </a:rPr>
              <a:t>5, </a:t>
            </a:r>
            <a:endParaRPr b="1" sz="1800">
              <a:solidFill>
                <a:srgbClr val="0000FF"/>
              </a:solidFill>
            </a:endParaRPr>
          </a:p>
          <a:p>
            <a:pPr indent="0" lvl="0" marL="0" rtl="0" algn="l">
              <a:spcBef>
                <a:spcPts val="0"/>
              </a:spcBef>
              <a:spcAft>
                <a:spcPts val="0"/>
              </a:spcAft>
              <a:buNone/>
            </a:pPr>
            <a:r>
              <a:rPr b="1" lang="sv-SE" sz="1800">
                <a:solidFill>
                  <a:srgbClr val="0000FF"/>
                </a:solidFill>
              </a:rPr>
              <a:t>(Branch 5-T), </a:t>
            </a:r>
            <a:endParaRPr b="1" sz="1800">
              <a:solidFill>
                <a:srgbClr val="0000FF"/>
              </a:solidFill>
            </a:endParaRPr>
          </a:p>
          <a:p>
            <a:pPr indent="0" lvl="0" marL="0" rtl="0" algn="l">
              <a:spcBef>
                <a:spcPts val="0"/>
              </a:spcBef>
              <a:spcAft>
                <a:spcPts val="0"/>
              </a:spcAft>
              <a:buNone/>
            </a:pPr>
            <a:r>
              <a:rPr b="1" lang="sv-SE" sz="1800">
                <a:solidFill>
                  <a:srgbClr val="0000FF"/>
                </a:solidFill>
              </a:rPr>
              <a:t>6 </a:t>
            </a:r>
            <a:br>
              <a:rPr lang="sv-SE" sz="1100"/>
            </a:b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Control Flow Graph </a:t>
            </a:r>
            <a:endParaRPr/>
          </a:p>
        </p:txBody>
      </p:sp>
      <p:sp>
        <p:nvSpPr>
          <p:cNvPr id="678" name="Google Shape;678;p66"/>
          <p:cNvSpPr/>
          <p:nvPr/>
        </p:nvSpPr>
        <p:spPr>
          <a:xfrm>
            <a:off x="457075" y="1476731"/>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400" u="none" cap="none" strike="noStrike">
                <a:solidFill>
                  <a:srgbClr val="000000"/>
                </a:solidFill>
                <a:latin typeface="Arial"/>
                <a:ea typeface="Arial"/>
                <a:cs typeface="Arial"/>
                <a:sym typeface="Arial"/>
              </a:rPr>
              <a:t>in</a:t>
            </a:r>
            <a:r>
              <a:rPr b="1" lang="sv-SE">
                <a:solidFill>
                  <a:srgbClr val="000000"/>
                </a:solidFill>
              </a:rPr>
              <a:t>dex</a:t>
            </a:r>
            <a:r>
              <a:rPr b="1" i="0" lang="sv-SE" sz="14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sp>
        <p:nvSpPr>
          <p:cNvPr id="679" name="Google Shape;679;p66"/>
          <p:cNvSpPr/>
          <p:nvPr/>
        </p:nvSpPr>
        <p:spPr>
          <a:xfrm>
            <a:off x="457075" y="2076600"/>
            <a:ext cx="2397600" cy="6159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000">
                <a:solidFill>
                  <a:srgbClr val="000000"/>
                </a:solidFill>
              </a:rPr>
              <a:t>(</a:t>
            </a:r>
            <a:r>
              <a:rPr b="1" lang="sv-SE" sz="1000"/>
              <a:t>A.length </a:t>
            </a:r>
            <a:r>
              <a:rPr b="1" lang="sv-SE" sz="1000">
                <a:solidFill>
                  <a:srgbClr val="000000"/>
                </a:solidFill>
              </a:rPr>
              <a:t>==1) &amp;&amp; (A[0] = what)</a:t>
            </a:r>
            <a:endParaRPr b="0" i="0" sz="1000" u="none" cap="none" strike="noStrike">
              <a:solidFill>
                <a:srgbClr val="000000"/>
              </a:solidFill>
              <a:latin typeface="Arial"/>
              <a:ea typeface="Arial"/>
              <a:cs typeface="Arial"/>
              <a:sym typeface="Arial"/>
            </a:endParaRPr>
          </a:p>
        </p:txBody>
      </p:sp>
      <p:sp>
        <p:nvSpPr>
          <p:cNvPr id="680" name="Google Shape;680;p66"/>
          <p:cNvSpPr/>
          <p:nvPr/>
        </p:nvSpPr>
        <p:spPr>
          <a:xfrm>
            <a:off x="1151054" y="3093975"/>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0;</a:t>
            </a:r>
            <a:endParaRPr b="0" i="0" sz="1800" u="none" cap="none" strike="noStrike">
              <a:solidFill>
                <a:srgbClr val="000000"/>
              </a:solidFill>
              <a:latin typeface="Arial"/>
              <a:ea typeface="Arial"/>
              <a:cs typeface="Arial"/>
              <a:sym typeface="Arial"/>
            </a:endParaRPr>
          </a:p>
        </p:txBody>
      </p:sp>
      <p:cxnSp>
        <p:nvCxnSpPr>
          <p:cNvPr id="681" name="Google Shape;681;p66"/>
          <p:cNvCxnSpPr>
            <a:stCxn id="679" idx="2"/>
            <a:endCxn id="680" idx="0"/>
          </p:cNvCxnSpPr>
          <p:nvPr/>
        </p:nvCxnSpPr>
        <p:spPr>
          <a:xfrm>
            <a:off x="1655875" y="2692500"/>
            <a:ext cx="0" cy="401400"/>
          </a:xfrm>
          <a:prstGeom prst="straightConnector1">
            <a:avLst/>
          </a:prstGeom>
          <a:noFill/>
          <a:ln cap="flat" cmpd="sng" w="19050">
            <a:solidFill>
              <a:srgbClr val="646B86"/>
            </a:solidFill>
            <a:prstDash val="solid"/>
            <a:round/>
            <a:headEnd len="med" w="med" type="none"/>
            <a:tailEnd len="med" w="med" type="triangle"/>
          </a:ln>
        </p:spPr>
      </p:cxnSp>
      <p:sp>
        <p:nvSpPr>
          <p:cNvPr id="682" name="Google Shape;682;p66"/>
          <p:cNvSpPr/>
          <p:nvPr/>
        </p:nvSpPr>
        <p:spPr>
          <a:xfrm>
            <a:off x="3057221" y="2076600"/>
            <a:ext cx="13587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900"/>
              <a:t>A.length </a:t>
            </a:r>
            <a:r>
              <a:rPr b="1" lang="sv-SE" sz="900">
                <a:solidFill>
                  <a:srgbClr val="000000"/>
                </a:solidFill>
              </a:rPr>
              <a:t>==0</a:t>
            </a:r>
            <a:endParaRPr b="0" i="0" sz="1300" u="none" cap="none" strike="noStrike">
              <a:solidFill>
                <a:srgbClr val="000000"/>
              </a:solidFill>
              <a:latin typeface="Arial"/>
              <a:ea typeface="Arial"/>
              <a:cs typeface="Arial"/>
              <a:sym typeface="Arial"/>
            </a:endParaRPr>
          </a:p>
        </p:txBody>
      </p:sp>
      <p:sp>
        <p:nvSpPr>
          <p:cNvPr id="683" name="Google Shape;683;p66"/>
          <p:cNvSpPr txBox="1"/>
          <p:nvPr/>
        </p:nvSpPr>
        <p:spPr>
          <a:xfrm>
            <a:off x="2656751" y="1862681"/>
            <a:ext cx="853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84" name="Google Shape;684;p66"/>
          <p:cNvSpPr txBox="1"/>
          <p:nvPr/>
        </p:nvSpPr>
        <p:spPr>
          <a:xfrm>
            <a:off x="1786667" y="2638378"/>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685" name="Google Shape;685;p66"/>
          <p:cNvSpPr/>
          <p:nvPr/>
        </p:nvSpPr>
        <p:spPr>
          <a:xfrm>
            <a:off x="3231829" y="3093975"/>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-1;</a:t>
            </a:r>
            <a:endParaRPr b="0" i="0" sz="1800" u="none" cap="none" strike="noStrike">
              <a:solidFill>
                <a:srgbClr val="000000"/>
              </a:solidFill>
              <a:latin typeface="Arial"/>
              <a:ea typeface="Arial"/>
              <a:cs typeface="Arial"/>
              <a:sym typeface="Arial"/>
            </a:endParaRPr>
          </a:p>
        </p:txBody>
      </p:sp>
      <p:cxnSp>
        <p:nvCxnSpPr>
          <p:cNvPr id="686" name="Google Shape;686;p66"/>
          <p:cNvCxnSpPr>
            <a:stCxn id="682" idx="2"/>
            <a:endCxn id="685" idx="0"/>
          </p:cNvCxnSpPr>
          <p:nvPr/>
        </p:nvCxnSpPr>
        <p:spPr>
          <a:xfrm>
            <a:off x="3736571" y="2545800"/>
            <a:ext cx="0" cy="548100"/>
          </a:xfrm>
          <a:prstGeom prst="straightConnector1">
            <a:avLst/>
          </a:prstGeom>
          <a:noFill/>
          <a:ln cap="flat" cmpd="sng" w="19050">
            <a:solidFill>
              <a:srgbClr val="646B86"/>
            </a:solidFill>
            <a:prstDash val="solid"/>
            <a:round/>
            <a:headEnd len="med" w="med" type="none"/>
            <a:tailEnd len="med" w="med" type="triangle"/>
          </a:ln>
        </p:spPr>
      </p:cxnSp>
      <p:sp>
        <p:nvSpPr>
          <p:cNvPr id="687" name="Google Shape;687;p66"/>
          <p:cNvSpPr txBox="1"/>
          <p:nvPr/>
        </p:nvSpPr>
        <p:spPr>
          <a:xfrm>
            <a:off x="5407846" y="2474484"/>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688" name="Google Shape;688;p66"/>
          <p:cNvSpPr/>
          <p:nvPr/>
        </p:nvSpPr>
        <p:spPr>
          <a:xfrm>
            <a:off x="4682400" y="2076600"/>
            <a:ext cx="13668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900"/>
              <a:t>A.length </a:t>
            </a:r>
            <a:r>
              <a:rPr b="1" lang="sv-SE" sz="900">
                <a:solidFill>
                  <a:srgbClr val="000000"/>
                </a:solidFill>
              </a:rPr>
              <a:t>&gt;1</a:t>
            </a:r>
            <a:endParaRPr b="0" i="0" sz="1300" u="none" cap="none" strike="noStrike">
              <a:solidFill>
                <a:srgbClr val="000000"/>
              </a:solidFill>
              <a:latin typeface="Arial"/>
              <a:ea typeface="Arial"/>
              <a:cs typeface="Arial"/>
              <a:sym typeface="Arial"/>
            </a:endParaRPr>
          </a:p>
        </p:txBody>
      </p:sp>
      <p:cxnSp>
        <p:nvCxnSpPr>
          <p:cNvPr id="689" name="Google Shape;689;p66"/>
          <p:cNvCxnSpPr>
            <a:stCxn id="678" idx="2"/>
            <a:endCxn id="679" idx="0"/>
          </p:cNvCxnSpPr>
          <p:nvPr/>
        </p:nvCxnSpPr>
        <p:spPr>
          <a:xfrm>
            <a:off x="961825" y="1813631"/>
            <a:ext cx="693900" cy="263100"/>
          </a:xfrm>
          <a:prstGeom prst="straightConnector1">
            <a:avLst/>
          </a:prstGeom>
          <a:noFill/>
          <a:ln cap="flat" cmpd="sng" w="19050">
            <a:solidFill>
              <a:srgbClr val="646B86"/>
            </a:solidFill>
            <a:prstDash val="solid"/>
            <a:round/>
            <a:headEnd len="med" w="med" type="none"/>
            <a:tailEnd len="med" w="med" type="triangle"/>
          </a:ln>
        </p:spPr>
      </p:cxnSp>
      <p:cxnSp>
        <p:nvCxnSpPr>
          <p:cNvPr id="690" name="Google Shape;690;p66"/>
          <p:cNvCxnSpPr>
            <a:stCxn id="679" idx="3"/>
            <a:endCxn id="682" idx="1"/>
          </p:cNvCxnSpPr>
          <p:nvPr/>
        </p:nvCxnSpPr>
        <p:spPr>
          <a:xfrm flipH="1" rot="10800000">
            <a:off x="2854675" y="2311350"/>
            <a:ext cx="202500" cy="73200"/>
          </a:xfrm>
          <a:prstGeom prst="straightConnector1">
            <a:avLst/>
          </a:prstGeom>
          <a:noFill/>
          <a:ln cap="flat" cmpd="sng" w="19050">
            <a:solidFill>
              <a:srgbClr val="646B86"/>
            </a:solidFill>
            <a:prstDash val="solid"/>
            <a:round/>
            <a:headEnd len="med" w="med" type="none"/>
            <a:tailEnd len="med" w="med" type="triangle"/>
          </a:ln>
        </p:spPr>
      </p:cxnSp>
      <p:cxnSp>
        <p:nvCxnSpPr>
          <p:cNvPr id="691" name="Google Shape;691;p66"/>
          <p:cNvCxnSpPr>
            <a:stCxn id="682" idx="3"/>
            <a:endCxn id="688" idx="1"/>
          </p:cNvCxnSpPr>
          <p:nvPr/>
        </p:nvCxnSpPr>
        <p:spPr>
          <a:xfrm>
            <a:off x="4415921" y="2311200"/>
            <a:ext cx="266400" cy="0"/>
          </a:xfrm>
          <a:prstGeom prst="straightConnector1">
            <a:avLst/>
          </a:prstGeom>
          <a:noFill/>
          <a:ln cap="flat" cmpd="sng" w="19050">
            <a:solidFill>
              <a:srgbClr val="646B86"/>
            </a:solidFill>
            <a:prstDash val="solid"/>
            <a:round/>
            <a:headEnd len="med" w="med" type="none"/>
            <a:tailEnd len="med" w="med" type="triangle"/>
          </a:ln>
        </p:spPr>
      </p:cxnSp>
      <p:sp>
        <p:nvSpPr>
          <p:cNvPr id="692" name="Google Shape;692;p66"/>
          <p:cNvSpPr txBox="1"/>
          <p:nvPr/>
        </p:nvSpPr>
        <p:spPr>
          <a:xfrm>
            <a:off x="5817430" y="1939938"/>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93" name="Google Shape;693;p66"/>
          <p:cNvSpPr/>
          <p:nvPr/>
        </p:nvSpPr>
        <p:spPr>
          <a:xfrm>
            <a:off x="7677293" y="2142638"/>
            <a:ext cx="10095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-1;</a:t>
            </a:r>
            <a:endParaRPr b="0" i="0" sz="1800" u="none" cap="none" strike="noStrike">
              <a:solidFill>
                <a:srgbClr val="000000"/>
              </a:solidFill>
              <a:latin typeface="Arial"/>
              <a:ea typeface="Arial"/>
              <a:cs typeface="Arial"/>
              <a:sym typeface="Arial"/>
            </a:endParaRPr>
          </a:p>
        </p:txBody>
      </p:sp>
      <p:cxnSp>
        <p:nvCxnSpPr>
          <p:cNvPr id="694" name="Google Shape;694;p66"/>
          <p:cNvCxnSpPr>
            <a:stCxn id="688" idx="3"/>
            <a:endCxn id="693" idx="1"/>
          </p:cNvCxnSpPr>
          <p:nvPr/>
        </p:nvCxnSpPr>
        <p:spPr>
          <a:xfrm>
            <a:off x="6049200" y="2311200"/>
            <a:ext cx="1628100" cy="0"/>
          </a:xfrm>
          <a:prstGeom prst="straightConnector1">
            <a:avLst/>
          </a:prstGeom>
          <a:noFill/>
          <a:ln cap="flat" cmpd="sng" w="19050">
            <a:solidFill>
              <a:srgbClr val="646B86"/>
            </a:solidFill>
            <a:prstDash val="solid"/>
            <a:round/>
            <a:headEnd len="med" w="med" type="none"/>
            <a:tailEnd len="med" w="med" type="triangle"/>
          </a:ln>
        </p:spPr>
      </p:cxnSp>
      <p:sp>
        <p:nvSpPr>
          <p:cNvPr id="695" name="Google Shape;695;p66"/>
          <p:cNvSpPr txBox="1"/>
          <p:nvPr/>
        </p:nvSpPr>
        <p:spPr>
          <a:xfrm>
            <a:off x="4255950" y="1968263"/>
            <a:ext cx="853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696" name="Google Shape;696;p66"/>
          <p:cNvSpPr/>
          <p:nvPr/>
        </p:nvSpPr>
        <p:spPr>
          <a:xfrm>
            <a:off x="4517624" y="2746150"/>
            <a:ext cx="15051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100">
                <a:solidFill>
                  <a:srgbClr val="000000"/>
                </a:solidFill>
              </a:rPr>
              <a:t>index &lt; </a:t>
            </a:r>
            <a:r>
              <a:rPr b="1" lang="sv-SE" sz="1100"/>
              <a:t>A.length</a:t>
            </a:r>
            <a:endParaRPr b="0" i="0" sz="1100" u="none" cap="none" strike="noStrike">
              <a:solidFill>
                <a:srgbClr val="000000"/>
              </a:solidFill>
              <a:latin typeface="Arial"/>
              <a:ea typeface="Arial"/>
              <a:cs typeface="Arial"/>
              <a:sym typeface="Arial"/>
            </a:endParaRPr>
          </a:p>
        </p:txBody>
      </p:sp>
      <p:cxnSp>
        <p:nvCxnSpPr>
          <p:cNvPr id="697" name="Google Shape;697;p66"/>
          <p:cNvCxnSpPr>
            <a:stCxn id="688" idx="2"/>
            <a:endCxn id="696" idx="0"/>
          </p:cNvCxnSpPr>
          <p:nvPr/>
        </p:nvCxnSpPr>
        <p:spPr>
          <a:xfrm flipH="1">
            <a:off x="5270100" y="2545800"/>
            <a:ext cx="95700" cy="200400"/>
          </a:xfrm>
          <a:prstGeom prst="straightConnector1">
            <a:avLst/>
          </a:prstGeom>
          <a:noFill/>
          <a:ln cap="flat" cmpd="sng" w="19050">
            <a:solidFill>
              <a:srgbClr val="646B86"/>
            </a:solidFill>
            <a:prstDash val="solid"/>
            <a:round/>
            <a:headEnd len="med" w="med" type="none"/>
            <a:tailEnd len="med" w="med" type="triangle"/>
          </a:ln>
        </p:spPr>
      </p:cxnSp>
      <p:sp>
        <p:nvSpPr>
          <p:cNvPr id="698" name="Google Shape;698;p66"/>
          <p:cNvSpPr txBox="1"/>
          <p:nvPr/>
        </p:nvSpPr>
        <p:spPr>
          <a:xfrm>
            <a:off x="3878048" y="2762700"/>
            <a:ext cx="598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699" name="Google Shape;699;p66"/>
          <p:cNvSpPr/>
          <p:nvPr/>
        </p:nvSpPr>
        <p:spPr>
          <a:xfrm>
            <a:off x="4474279" y="3362719"/>
            <a:ext cx="1807800" cy="469200"/>
          </a:xfrm>
          <a:prstGeom prst="diamond">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rgbClr val="000000"/>
                </a:solidFill>
              </a:rPr>
              <a:t>A[index] == what</a:t>
            </a:r>
            <a:endParaRPr b="0" i="0" sz="1200" u="none" cap="none" strike="noStrike">
              <a:solidFill>
                <a:srgbClr val="000000"/>
              </a:solidFill>
              <a:latin typeface="Arial"/>
              <a:ea typeface="Arial"/>
              <a:cs typeface="Arial"/>
              <a:sym typeface="Arial"/>
            </a:endParaRPr>
          </a:p>
        </p:txBody>
      </p:sp>
      <p:cxnSp>
        <p:nvCxnSpPr>
          <p:cNvPr id="700" name="Google Shape;700;p66"/>
          <p:cNvCxnSpPr>
            <a:stCxn id="696" idx="2"/>
            <a:endCxn id="699" idx="0"/>
          </p:cNvCxnSpPr>
          <p:nvPr/>
        </p:nvCxnSpPr>
        <p:spPr>
          <a:xfrm>
            <a:off x="5270174" y="3215350"/>
            <a:ext cx="108000" cy="147300"/>
          </a:xfrm>
          <a:prstGeom prst="straightConnector1">
            <a:avLst/>
          </a:prstGeom>
          <a:noFill/>
          <a:ln cap="flat" cmpd="sng" w="19050">
            <a:solidFill>
              <a:srgbClr val="646B86"/>
            </a:solidFill>
            <a:prstDash val="solid"/>
            <a:round/>
            <a:headEnd len="med" w="med" type="none"/>
            <a:tailEnd len="med" w="med" type="triangle"/>
          </a:ln>
        </p:spPr>
      </p:cxnSp>
      <p:sp>
        <p:nvSpPr>
          <p:cNvPr id="701" name="Google Shape;701;p66"/>
          <p:cNvSpPr txBox="1"/>
          <p:nvPr/>
        </p:nvSpPr>
        <p:spPr>
          <a:xfrm>
            <a:off x="4682398" y="3117544"/>
            <a:ext cx="546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02" name="Google Shape;702;p66"/>
          <p:cNvSpPr/>
          <p:nvPr/>
        </p:nvSpPr>
        <p:spPr>
          <a:xfrm>
            <a:off x="6006026" y="3812213"/>
            <a:ext cx="12894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return index;</a:t>
            </a:r>
            <a:endParaRPr b="0" i="0" sz="1800" u="none" cap="none" strike="noStrike">
              <a:solidFill>
                <a:srgbClr val="000000"/>
              </a:solidFill>
              <a:latin typeface="Arial"/>
              <a:ea typeface="Arial"/>
              <a:cs typeface="Arial"/>
              <a:sym typeface="Arial"/>
            </a:endParaRPr>
          </a:p>
        </p:txBody>
      </p:sp>
      <p:cxnSp>
        <p:nvCxnSpPr>
          <p:cNvPr id="703" name="Google Shape;703;p66"/>
          <p:cNvCxnSpPr>
            <a:stCxn id="699" idx="2"/>
            <a:endCxn id="702" idx="1"/>
          </p:cNvCxnSpPr>
          <p:nvPr/>
        </p:nvCxnSpPr>
        <p:spPr>
          <a:xfrm>
            <a:off x="5378179" y="3831919"/>
            <a:ext cx="627900" cy="148800"/>
          </a:xfrm>
          <a:prstGeom prst="straightConnector1">
            <a:avLst/>
          </a:prstGeom>
          <a:noFill/>
          <a:ln cap="flat" cmpd="sng" w="19050">
            <a:solidFill>
              <a:srgbClr val="646B86"/>
            </a:solidFill>
            <a:prstDash val="solid"/>
            <a:round/>
            <a:headEnd len="med" w="med" type="none"/>
            <a:tailEnd len="med" w="med" type="triangle"/>
          </a:ln>
        </p:spPr>
      </p:cxnSp>
      <p:sp>
        <p:nvSpPr>
          <p:cNvPr id="704" name="Google Shape;704;p66"/>
          <p:cNvSpPr txBox="1"/>
          <p:nvPr/>
        </p:nvSpPr>
        <p:spPr>
          <a:xfrm>
            <a:off x="5187148" y="3831844"/>
            <a:ext cx="546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05" name="Google Shape;705;p66"/>
          <p:cNvSpPr/>
          <p:nvPr/>
        </p:nvSpPr>
        <p:spPr>
          <a:xfrm>
            <a:off x="6673758" y="3428756"/>
            <a:ext cx="935700" cy="336900"/>
          </a:xfrm>
          <a:prstGeom prst="rect">
            <a:avLst/>
          </a:prstGeom>
          <a:solidFill>
            <a:srgbClr val="F4FEDE"/>
          </a:solidFill>
          <a:ln cap="flat" cmpd="sng" w="12700">
            <a:solidFill>
              <a:srgbClr val="000000"/>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rgbClr val="000000"/>
                </a:solidFill>
              </a:rPr>
              <a:t>index++;</a:t>
            </a:r>
            <a:endParaRPr b="0" i="0" sz="1800" u="none" cap="none" strike="noStrike">
              <a:solidFill>
                <a:srgbClr val="000000"/>
              </a:solidFill>
              <a:latin typeface="Arial"/>
              <a:ea typeface="Arial"/>
              <a:cs typeface="Arial"/>
              <a:sym typeface="Arial"/>
            </a:endParaRPr>
          </a:p>
        </p:txBody>
      </p:sp>
      <p:cxnSp>
        <p:nvCxnSpPr>
          <p:cNvPr id="706" name="Google Shape;706;p66"/>
          <p:cNvCxnSpPr>
            <a:stCxn id="699" idx="3"/>
            <a:endCxn id="705" idx="1"/>
          </p:cNvCxnSpPr>
          <p:nvPr/>
        </p:nvCxnSpPr>
        <p:spPr>
          <a:xfrm>
            <a:off x="6282079" y="3597319"/>
            <a:ext cx="391800" cy="0"/>
          </a:xfrm>
          <a:prstGeom prst="straightConnector1">
            <a:avLst/>
          </a:prstGeom>
          <a:noFill/>
          <a:ln cap="flat" cmpd="sng" w="19050">
            <a:solidFill>
              <a:srgbClr val="646B86"/>
            </a:solidFill>
            <a:prstDash val="solid"/>
            <a:round/>
            <a:headEnd len="med" w="med" type="none"/>
            <a:tailEnd len="med" w="med" type="triangle"/>
          </a:ln>
        </p:spPr>
      </p:cxnSp>
      <p:sp>
        <p:nvSpPr>
          <p:cNvPr id="707" name="Google Shape;707;p66"/>
          <p:cNvSpPr txBox="1"/>
          <p:nvPr/>
        </p:nvSpPr>
        <p:spPr>
          <a:xfrm>
            <a:off x="6049329" y="3254381"/>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cxnSp>
        <p:nvCxnSpPr>
          <p:cNvPr id="708" name="Google Shape;708;p66"/>
          <p:cNvCxnSpPr>
            <a:stCxn id="705" idx="0"/>
          </p:cNvCxnSpPr>
          <p:nvPr/>
        </p:nvCxnSpPr>
        <p:spPr>
          <a:xfrm rot="10800000">
            <a:off x="7131708" y="3000656"/>
            <a:ext cx="9900" cy="428100"/>
          </a:xfrm>
          <a:prstGeom prst="straightConnector1">
            <a:avLst/>
          </a:prstGeom>
          <a:noFill/>
          <a:ln cap="flat" cmpd="sng" w="19050">
            <a:solidFill>
              <a:srgbClr val="646B86"/>
            </a:solidFill>
            <a:prstDash val="solid"/>
            <a:round/>
            <a:headEnd len="med" w="med" type="none"/>
            <a:tailEnd len="med" w="med" type="none"/>
          </a:ln>
        </p:spPr>
      </p:cxnSp>
      <p:cxnSp>
        <p:nvCxnSpPr>
          <p:cNvPr id="709" name="Google Shape;709;p66"/>
          <p:cNvCxnSpPr/>
          <p:nvPr/>
        </p:nvCxnSpPr>
        <p:spPr>
          <a:xfrm flipH="1">
            <a:off x="5777821" y="3009056"/>
            <a:ext cx="1353600" cy="93900"/>
          </a:xfrm>
          <a:prstGeom prst="straightConnector1">
            <a:avLst/>
          </a:prstGeom>
          <a:noFill/>
          <a:ln cap="flat" cmpd="sng" w="19050">
            <a:solidFill>
              <a:srgbClr val="646B86"/>
            </a:solidFill>
            <a:prstDash val="solid"/>
            <a:round/>
            <a:headEnd len="med" w="med" type="none"/>
            <a:tailEnd len="med" w="med" type="triangle"/>
          </a:ln>
        </p:spPr>
      </p:cxnSp>
      <p:cxnSp>
        <p:nvCxnSpPr>
          <p:cNvPr id="710" name="Google Shape;710;p66"/>
          <p:cNvCxnSpPr>
            <a:stCxn id="696" idx="3"/>
            <a:endCxn id="693" idx="1"/>
          </p:cNvCxnSpPr>
          <p:nvPr/>
        </p:nvCxnSpPr>
        <p:spPr>
          <a:xfrm flipH="1" rot="10800000">
            <a:off x="6022724" y="2311150"/>
            <a:ext cx="1654500" cy="669600"/>
          </a:xfrm>
          <a:prstGeom prst="straightConnector1">
            <a:avLst/>
          </a:prstGeom>
          <a:noFill/>
          <a:ln cap="flat" cmpd="sng" w="19050">
            <a:solidFill>
              <a:srgbClr val="646B86"/>
            </a:solidFill>
            <a:prstDash val="solid"/>
            <a:round/>
            <a:headEnd len="med" w="med" type="none"/>
            <a:tailEnd len="med" w="med" type="triangle"/>
          </a:ln>
        </p:spPr>
      </p:cxnSp>
      <p:sp>
        <p:nvSpPr>
          <p:cNvPr id="711" name="Google Shape;711;p66"/>
          <p:cNvSpPr txBox="1"/>
          <p:nvPr/>
        </p:nvSpPr>
        <p:spPr>
          <a:xfrm>
            <a:off x="6049322" y="2474494"/>
            <a:ext cx="9357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12" name="Google Shape;712;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7"/>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Activity - Possible Solution</a:t>
            </a:r>
            <a:endParaRPr b="0" i="0" u="none" cap="none" strike="noStrike">
              <a:solidFill>
                <a:srgbClr val="F34E26"/>
              </a:solidFill>
              <a:latin typeface="Arial"/>
              <a:ea typeface="Arial"/>
              <a:cs typeface="Arial"/>
              <a:sym typeface="Arial"/>
            </a:endParaRPr>
          </a:p>
        </p:txBody>
      </p:sp>
      <p:sp>
        <p:nvSpPr>
          <p:cNvPr id="722" name="Google Shape;722;p67"/>
          <p:cNvSpPr/>
          <p:nvPr/>
        </p:nvSpPr>
        <p:spPr>
          <a:xfrm>
            <a:off x="231018" y="1218125"/>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400" u="none" cap="none" strike="noStrike">
                <a:solidFill>
                  <a:schemeClr val="dk1"/>
                </a:solidFill>
                <a:latin typeface="Arial"/>
                <a:ea typeface="Arial"/>
                <a:cs typeface="Arial"/>
                <a:sym typeface="Arial"/>
              </a:rPr>
              <a:t>in</a:t>
            </a:r>
            <a:r>
              <a:rPr b="1" lang="sv-SE">
                <a:solidFill>
                  <a:schemeClr val="dk1"/>
                </a:solidFill>
              </a:rPr>
              <a:t>dex</a:t>
            </a:r>
            <a:r>
              <a:rPr b="1" i="0" lang="sv-SE" sz="1400" u="none" cap="none" strike="noStrike">
                <a:solidFill>
                  <a:schemeClr val="dk1"/>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723" name="Google Shape;723;p67"/>
          <p:cNvSpPr/>
          <p:nvPr/>
        </p:nvSpPr>
        <p:spPr>
          <a:xfrm>
            <a:off x="323418" y="1959788"/>
            <a:ext cx="25038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chemeClr val="dk1"/>
                </a:solidFill>
              </a:rPr>
              <a:t>(N==1) &amp;&amp; (A[0] = what)</a:t>
            </a:r>
            <a:endParaRPr b="0" i="0" sz="1200" u="none" cap="none" strike="noStrike">
              <a:solidFill>
                <a:schemeClr val="dk1"/>
              </a:solidFill>
              <a:latin typeface="Arial"/>
              <a:ea typeface="Arial"/>
              <a:cs typeface="Arial"/>
              <a:sym typeface="Arial"/>
            </a:endParaRPr>
          </a:p>
        </p:txBody>
      </p:sp>
      <p:sp>
        <p:nvSpPr>
          <p:cNvPr id="724" name="Google Shape;724;p67"/>
          <p:cNvSpPr/>
          <p:nvPr/>
        </p:nvSpPr>
        <p:spPr>
          <a:xfrm>
            <a:off x="1048159" y="2977163"/>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0;</a:t>
            </a:r>
            <a:endParaRPr b="0" i="0" sz="1800" u="none" cap="none" strike="noStrike">
              <a:solidFill>
                <a:schemeClr val="dk1"/>
              </a:solidFill>
              <a:latin typeface="Arial"/>
              <a:ea typeface="Arial"/>
              <a:cs typeface="Arial"/>
              <a:sym typeface="Arial"/>
            </a:endParaRPr>
          </a:p>
        </p:txBody>
      </p:sp>
      <p:cxnSp>
        <p:nvCxnSpPr>
          <p:cNvPr id="725" name="Google Shape;725;p67"/>
          <p:cNvCxnSpPr>
            <a:stCxn id="723" idx="2"/>
            <a:endCxn id="724" idx="0"/>
          </p:cNvCxnSpPr>
          <p:nvPr/>
        </p:nvCxnSpPr>
        <p:spPr>
          <a:xfrm>
            <a:off x="1575318" y="2428988"/>
            <a:ext cx="0" cy="548100"/>
          </a:xfrm>
          <a:prstGeom prst="straightConnector1">
            <a:avLst/>
          </a:prstGeom>
          <a:noFill/>
          <a:ln cap="flat" cmpd="sng" w="19050">
            <a:solidFill>
              <a:schemeClr val="dk2"/>
            </a:solidFill>
            <a:prstDash val="solid"/>
            <a:round/>
            <a:headEnd len="med" w="med" type="none"/>
            <a:tailEnd len="med" w="med" type="triangle"/>
          </a:ln>
        </p:spPr>
      </p:cxnSp>
      <p:sp>
        <p:nvSpPr>
          <p:cNvPr id="726" name="Google Shape;726;p67"/>
          <p:cNvSpPr/>
          <p:nvPr/>
        </p:nvSpPr>
        <p:spPr>
          <a:xfrm>
            <a:off x="3038823" y="1959788"/>
            <a:ext cx="14187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N==0</a:t>
            </a:r>
            <a:endParaRPr b="0" i="0" sz="1800" u="none" cap="none" strike="noStrike">
              <a:solidFill>
                <a:schemeClr val="dk1"/>
              </a:solidFill>
              <a:latin typeface="Arial"/>
              <a:ea typeface="Arial"/>
              <a:cs typeface="Arial"/>
              <a:sym typeface="Arial"/>
            </a:endParaRPr>
          </a:p>
        </p:txBody>
      </p:sp>
      <p:sp>
        <p:nvSpPr>
          <p:cNvPr id="727" name="Google Shape;727;p67"/>
          <p:cNvSpPr txBox="1"/>
          <p:nvPr/>
        </p:nvSpPr>
        <p:spPr>
          <a:xfrm>
            <a:off x="2620638"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28" name="Google Shape;728;p67"/>
          <p:cNvSpPr txBox="1"/>
          <p:nvPr/>
        </p:nvSpPr>
        <p:spPr>
          <a:xfrm>
            <a:off x="1711948" y="2521566"/>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29" name="Google Shape;729;p67"/>
          <p:cNvSpPr/>
          <p:nvPr/>
        </p:nvSpPr>
        <p:spPr>
          <a:xfrm>
            <a:off x="3221172" y="2977163"/>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-1;</a:t>
            </a:r>
            <a:endParaRPr b="0" i="0" sz="1800" u="none" cap="none" strike="noStrike">
              <a:solidFill>
                <a:schemeClr val="dk1"/>
              </a:solidFill>
              <a:latin typeface="Arial"/>
              <a:ea typeface="Arial"/>
              <a:cs typeface="Arial"/>
              <a:sym typeface="Arial"/>
            </a:endParaRPr>
          </a:p>
        </p:txBody>
      </p:sp>
      <p:cxnSp>
        <p:nvCxnSpPr>
          <p:cNvPr id="730" name="Google Shape;730;p67"/>
          <p:cNvCxnSpPr>
            <a:stCxn id="726" idx="2"/>
            <a:endCxn id="729" idx="0"/>
          </p:cNvCxnSpPr>
          <p:nvPr/>
        </p:nvCxnSpPr>
        <p:spPr>
          <a:xfrm>
            <a:off x="3748173" y="2428988"/>
            <a:ext cx="0" cy="548100"/>
          </a:xfrm>
          <a:prstGeom prst="straightConnector1">
            <a:avLst/>
          </a:prstGeom>
          <a:noFill/>
          <a:ln cap="flat" cmpd="sng" w="19050">
            <a:solidFill>
              <a:schemeClr val="dk2"/>
            </a:solidFill>
            <a:prstDash val="solid"/>
            <a:round/>
            <a:headEnd len="med" w="med" type="none"/>
            <a:tailEnd len="med" w="med" type="triangle"/>
          </a:ln>
        </p:spPr>
      </p:cxnSp>
      <p:sp>
        <p:nvSpPr>
          <p:cNvPr id="731" name="Google Shape;731;p67"/>
          <p:cNvSpPr txBox="1"/>
          <p:nvPr/>
        </p:nvSpPr>
        <p:spPr>
          <a:xfrm>
            <a:off x="5493647" y="2357672"/>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32" name="Google Shape;732;p67"/>
          <p:cNvSpPr/>
          <p:nvPr/>
        </p:nvSpPr>
        <p:spPr>
          <a:xfrm>
            <a:off x="4736043" y="1959788"/>
            <a:ext cx="10542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N&gt;1</a:t>
            </a:r>
            <a:endParaRPr b="0" i="0" sz="1800" u="none" cap="none" strike="noStrike">
              <a:solidFill>
                <a:schemeClr val="dk1"/>
              </a:solidFill>
              <a:latin typeface="Arial"/>
              <a:ea typeface="Arial"/>
              <a:cs typeface="Arial"/>
              <a:sym typeface="Arial"/>
            </a:endParaRPr>
          </a:p>
        </p:txBody>
      </p:sp>
      <p:cxnSp>
        <p:nvCxnSpPr>
          <p:cNvPr id="733" name="Google Shape;733;p67"/>
          <p:cNvCxnSpPr>
            <a:stCxn id="722" idx="2"/>
            <a:endCxn id="723" idx="0"/>
          </p:cNvCxnSpPr>
          <p:nvPr/>
        </p:nvCxnSpPr>
        <p:spPr>
          <a:xfrm>
            <a:off x="758118" y="1555025"/>
            <a:ext cx="817200" cy="404700"/>
          </a:xfrm>
          <a:prstGeom prst="straightConnector1">
            <a:avLst/>
          </a:prstGeom>
          <a:noFill/>
          <a:ln cap="flat" cmpd="sng" w="19050">
            <a:solidFill>
              <a:schemeClr val="dk2"/>
            </a:solidFill>
            <a:prstDash val="solid"/>
            <a:round/>
            <a:headEnd len="med" w="med" type="none"/>
            <a:tailEnd len="med" w="med" type="triangle"/>
          </a:ln>
        </p:spPr>
      </p:cxnSp>
      <p:cxnSp>
        <p:nvCxnSpPr>
          <p:cNvPr id="734" name="Google Shape;734;p67"/>
          <p:cNvCxnSpPr>
            <a:stCxn id="723" idx="3"/>
            <a:endCxn id="726" idx="1"/>
          </p:cNvCxnSpPr>
          <p:nvPr/>
        </p:nvCxnSpPr>
        <p:spPr>
          <a:xfrm>
            <a:off x="2827218" y="2194388"/>
            <a:ext cx="211500" cy="0"/>
          </a:xfrm>
          <a:prstGeom prst="straightConnector1">
            <a:avLst/>
          </a:prstGeom>
          <a:noFill/>
          <a:ln cap="flat" cmpd="sng" w="19050">
            <a:solidFill>
              <a:schemeClr val="dk2"/>
            </a:solidFill>
            <a:prstDash val="solid"/>
            <a:round/>
            <a:headEnd len="med" w="med" type="none"/>
            <a:tailEnd len="med" w="med" type="triangle"/>
          </a:ln>
        </p:spPr>
      </p:cxnSp>
      <p:cxnSp>
        <p:nvCxnSpPr>
          <p:cNvPr id="735" name="Google Shape;735;p67"/>
          <p:cNvCxnSpPr>
            <a:stCxn id="726" idx="3"/>
            <a:endCxn id="732" idx="1"/>
          </p:cNvCxnSpPr>
          <p:nvPr/>
        </p:nvCxnSpPr>
        <p:spPr>
          <a:xfrm>
            <a:off x="4457523" y="2194388"/>
            <a:ext cx="278400" cy="0"/>
          </a:xfrm>
          <a:prstGeom prst="straightConnector1">
            <a:avLst/>
          </a:prstGeom>
          <a:noFill/>
          <a:ln cap="flat" cmpd="sng" w="19050">
            <a:solidFill>
              <a:schemeClr val="dk2"/>
            </a:solidFill>
            <a:prstDash val="solid"/>
            <a:round/>
            <a:headEnd len="med" w="med" type="none"/>
            <a:tailEnd len="med" w="med" type="triangle"/>
          </a:ln>
        </p:spPr>
      </p:cxnSp>
      <p:sp>
        <p:nvSpPr>
          <p:cNvPr id="736" name="Google Shape;736;p67"/>
          <p:cNvSpPr txBox="1"/>
          <p:nvPr/>
        </p:nvSpPr>
        <p:spPr>
          <a:xfrm>
            <a:off x="5693761"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37" name="Google Shape;737;p67"/>
          <p:cNvSpPr/>
          <p:nvPr/>
        </p:nvSpPr>
        <p:spPr>
          <a:xfrm>
            <a:off x="7863695" y="2025825"/>
            <a:ext cx="10542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-1;</a:t>
            </a:r>
            <a:endParaRPr b="0" i="0" sz="1800" u="none" cap="none" strike="noStrike">
              <a:solidFill>
                <a:schemeClr val="dk1"/>
              </a:solidFill>
              <a:latin typeface="Arial"/>
              <a:ea typeface="Arial"/>
              <a:cs typeface="Arial"/>
              <a:sym typeface="Arial"/>
            </a:endParaRPr>
          </a:p>
        </p:txBody>
      </p:sp>
      <p:cxnSp>
        <p:nvCxnSpPr>
          <p:cNvPr id="738" name="Google Shape;738;p67"/>
          <p:cNvCxnSpPr>
            <a:stCxn id="732" idx="3"/>
            <a:endCxn id="737" idx="1"/>
          </p:cNvCxnSpPr>
          <p:nvPr/>
        </p:nvCxnSpPr>
        <p:spPr>
          <a:xfrm>
            <a:off x="5790243" y="2194388"/>
            <a:ext cx="2073600" cy="0"/>
          </a:xfrm>
          <a:prstGeom prst="straightConnector1">
            <a:avLst/>
          </a:prstGeom>
          <a:noFill/>
          <a:ln cap="flat" cmpd="sng" w="19050">
            <a:solidFill>
              <a:schemeClr val="dk2"/>
            </a:solidFill>
            <a:prstDash val="solid"/>
            <a:round/>
            <a:headEnd len="med" w="med" type="none"/>
            <a:tailEnd len="med" w="med" type="triangle"/>
          </a:ln>
        </p:spPr>
      </p:cxnSp>
      <p:sp>
        <p:nvSpPr>
          <p:cNvPr id="739" name="Google Shape;739;p67"/>
          <p:cNvSpPr txBox="1"/>
          <p:nvPr/>
        </p:nvSpPr>
        <p:spPr>
          <a:xfrm>
            <a:off x="4290689" y="1851450"/>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40" name="Google Shape;740;p67"/>
          <p:cNvSpPr/>
          <p:nvPr/>
        </p:nvSpPr>
        <p:spPr>
          <a:xfrm>
            <a:off x="4789312" y="2629331"/>
            <a:ext cx="13470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index &lt; N</a:t>
            </a:r>
            <a:endParaRPr b="0" i="0" sz="1800" u="none" cap="none" strike="noStrike">
              <a:solidFill>
                <a:schemeClr val="dk1"/>
              </a:solidFill>
              <a:latin typeface="Arial"/>
              <a:ea typeface="Arial"/>
              <a:cs typeface="Arial"/>
              <a:sym typeface="Arial"/>
            </a:endParaRPr>
          </a:p>
        </p:txBody>
      </p:sp>
      <p:cxnSp>
        <p:nvCxnSpPr>
          <p:cNvPr id="741" name="Google Shape;741;p67"/>
          <p:cNvCxnSpPr>
            <a:stCxn id="732" idx="2"/>
            <a:endCxn id="740" idx="0"/>
          </p:cNvCxnSpPr>
          <p:nvPr/>
        </p:nvCxnSpPr>
        <p:spPr>
          <a:xfrm>
            <a:off x="5263143" y="2428988"/>
            <a:ext cx="199800" cy="200400"/>
          </a:xfrm>
          <a:prstGeom prst="straightConnector1">
            <a:avLst/>
          </a:prstGeom>
          <a:noFill/>
          <a:ln cap="flat" cmpd="sng" w="19050">
            <a:solidFill>
              <a:schemeClr val="dk2"/>
            </a:solidFill>
            <a:prstDash val="solid"/>
            <a:round/>
            <a:headEnd len="med" w="med" type="none"/>
            <a:tailEnd len="med" w="med" type="triangle"/>
          </a:ln>
        </p:spPr>
      </p:cxnSp>
      <p:sp>
        <p:nvSpPr>
          <p:cNvPr id="742" name="Google Shape;742;p67"/>
          <p:cNvSpPr txBox="1"/>
          <p:nvPr/>
        </p:nvSpPr>
        <p:spPr>
          <a:xfrm>
            <a:off x="3896036" y="2645888"/>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43" name="Google Shape;743;p67"/>
          <p:cNvSpPr/>
          <p:nvPr/>
        </p:nvSpPr>
        <p:spPr>
          <a:xfrm>
            <a:off x="4518698" y="3245906"/>
            <a:ext cx="1888200" cy="4692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sz="1200">
                <a:solidFill>
                  <a:schemeClr val="dk1"/>
                </a:solidFill>
              </a:rPr>
              <a:t>A[index] == what</a:t>
            </a:r>
            <a:endParaRPr b="0" i="0" sz="1200" u="none" cap="none" strike="noStrike">
              <a:solidFill>
                <a:schemeClr val="dk1"/>
              </a:solidFill>
              <a:latin typeface="Arial"/>
              <a:ea typeface="Arial"/>
              <a:cs typeface="Arial"/>
              <a:sym typeface="Arial"/>
            </a:endParaRPr>
          </a:p>
        </p:txBody>
      </p:sp>
      <p:cxnSp>
        <p:nvCxnSpPr>
          <p:cNvPr id="744" name="Google Shape;744;p67"/>
          <p:cNvCxnSpPr>
            <a:stCxn id="740" idx="2"/>
            <a:endCxn id="743" idx="0"/>
          </p:cNvCxnSpPr>
          <p:nvPr/>
        </p:nvCxnSpPr>
        <p:spPr>
          <a:xfrm>
            <a:off x="5462812" y="3098531"/>
            <a:ext cx="0" cy="147300"/>
          </a:xfrm>
          <a:prstGeom prst="straightConnector1">
            <a:avLst/>
          </a:prstGeom>
          <a:noFill/>
          <a:ln cap="flat" cmpd="sng" w="19050">
            <a:solidFill>
              <a:schemeClr val="dk2"/>
            </a:solidFill>
            <a:prstDash val="solid"/>
            <a:round/>
            <a:headEnd len="med" w="med" type="none"/>
            <a:tailEnd len="med" w="med" type="triangle"/>
          </a:ln>
        </p:spPr>
      </p:cxnSp>
      <p:sp>
        <p:nvSpPr>
          <p:cNvPr id="745" name="Google Shape;745;p67"/>
          <p:cNvSpPr txBox="1"/>
          <p:nvPr/>
        </p:nvSpPr>
        <p:spPr>
          <a:xfrm>
            <a:off x="4736043" y="3000731"/>
            <a:ext cx="5709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46" name="Google Shape;746;p67"/>
          <p:cNvSpPr/>
          <p:nvPr/>
        </p:nvSpPr>
        <p:spPr>
          <a:xfrm>
            <a:off x="6118344" y="3695400"/>
            <a:ext cx="13470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return index;</a:t>
            </a:r>
            <a:endParaRPr b="0" i="0" sz="1800" u="none" cap="none" strike="noStrike">
              <a:solidFill>
                <a:schemeClr val="dk1"/>
              </a:solidFill>
              <a:latin typeface="Arial"/>
              <a:ea typeface="Arial"/>
              <a:cs typeface="Arial"/>
              <a:sym typeface="Arial"/>
            </a:endParaRPr>
          </a:p>
        </p:txBody>
      </p:sp>
      <p:cxnSp>
        <p:nvCxnSpPr>
          <p:cNvPr id="747" name="Google Shape;747;p67"/>
          <p:cNvCxnSpPr>
            <a:stCxn id="743" idx="2"/>
            <a:endCxn id="746" idx="1"/>
          </p:cNvCxnSpPr>
          <p:nvPr/>
        </p:nvCxnSpPr>
        <p:spPr>
          <a:xfrm>
            <a:off x="5462798" y="3715106"/>
            <a:ext cx="655500" cy="148800"/>
          </a:xfrm>
          <a:prstGeom prst="straightConnector1">
            <a:avLst/>
          </a:prstGeom>
          <a:noFill/>
          <a:ln cap="flat" cmpd="sng" w="19050">
            <a:solidFill>
              <a:schemeClr val="dk2"/>
            </a:solidFill>
            <a:prstDash val="solid"/>
            <a:round/>
            <a:headEnd len="med" w="med" type="none"/>
            <a:tailEnd len="med" w="med" type="triangle"/>
          </a:ln>
        </p:spPr>
      </p:cxnSp>
      <p:sp>
        <p:nvSpPr>
          <p:cNvPr id="748" name="Google Shape;748;p67"/>
          <p:cNvSpPr txBox="1"/>
          <p:nvPr/>
        </p:nvSpPr>
        <p:spPr>
          <a:xfrm>
            <a:off x="5263167" y="3806653"/>
            <a:ext cx="5709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True</a:t>
            </a:r>
            <a:endParaRPr/>
          </a:p>
        </p:txBody>
      </p:sp>
      <p:sp>
        <p:nvSpPr>
          <p:cNvPr id="749" name="Google Shape;749;p67"/>
          <p:cNvSpPr/>
          <p:nvPr/>
        </p:nvSpPr>
        <p:spPr>
          <a:xfrm>
            <a:off x="6815675" y="3311944"/>
            <a:ext cx="976800" cy="3369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sv-SE">
                <a:solidFill>
                  <a:schemeClr val="dk1"/>
                </a:solidFill>
              </a:rPr>
              <a:t>index++;</a:t>
            </a:r>
            <a:endParaRPr b="0" i="0" sz="1800" u="none" cap="none" strike="noStrike">
              <a:solidFill>
                <a:schemeClr val="dk1"/>
              </a:solidFill>
              <a:latin typeface="Arial"/>
              <a:ea typeface="Arial"/>
              <a:cs typeface="Arial"/>
              <a:sym typeface="Arial"/>
            </a:endParaRPr>
          </a:p>
        </p:txBody>
      </p:sp>
      <p:cxnSp>
        <p:nvCxnSpPr>
          <p:cNvPr id="750" name="Google Shape;750;p67"/>
          <p:cNvCxnSpPr>
            <a:stCxn id="743" idx="3"/>
            <a:endCxn id="749" idx="1"/>
          </p:cNvCxnSpPr>
          <p:nvPr/>
        </p:nvCxnSpPr>
        <p:spPr>
          <a:xfrm>
            <a:off x="6406898" y="3480506"/>
            <a:ext cx="408900" cy="0"/>
          </a:xfrm>
          <a:prstGeom prst="straightConnector1">
            <a:avLst/>
          </a:prstGeom>
          <a:noFill/>
          <a:ln cap="flat" cmpd="sng" w="19050">
            <a:solidFill>
              <a:schemeClr val="dk2"/>
            </a:solidFill>
            <a:prstDash val="solid"/>
            <a:round/>
            <a:headEnd len="med" w="med" type="none"/>
            <a:tailEnd len="med" w="med" type="triangle"/>
          </a:ln>
        </p:spPr>
      </p:cxnSp>
      <p:sp>
        <p:nvSpPr>
          <p:cNvPr id="751" name="Google Shape;751;p67"/>
          <p:cNvSpPr txBox="1"/>
          <p:nvPr/>
        </p:nvSpPr>
        <p:spPr>
          <a:xfrm>
            <a:off x="6163556" y="3137569"/>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cxnSp>
        <p:nvCxnSpPr>
          <p:cNvPr id="752" name="Google Shape;752;p67"/>
          <p:cNvCxnSpPr>
            <a:stCxn id="749" idx="0"/>
          </p:cNvCxnSpPr>
          <p:nvPr/>
        </p:nvCxnSpPr>
        <p:spPr>
          <a:xfrm rot="10800000">
            <a:off x="7293575" y="2883844"/>
            <a:ext cx="10500" cy="428100"/>
          </a:xfrm>
          <a:prstGeom prst="straightConnector1">
            <a:avLst/>
          </a:prstGeom>
          <a:noFill/>
          <a:ln cap="flat" cmpd="sng" w="19050">
            <a:solidFill>
              <a:schemeClr val="dk2"/>
            </a:solidFill>
            <a:prstDash val="solid"/>
            <a:round/>
            <a:headEnd len="med" w="med" type="none"/>
            <a:tailEnd len="med" w="med" type="none"/>
          </a:ln>
        </p:spPr>
      </p:cxnSp>
      <p:cxnSp>
        <p:nvCxnSpPr>
          <p:cNvPr id="753" name="Google Shape;753;p67"/>
          <p:cNvCxnSpPr/>
          <p:nvPr/>
        </p:nvCxnSpPr>
        <p:spPr>
          <a:xfrm flipH="1">
            <a:off x="5879726" y="2892244"/>
            <a:ext cx="1413900" cy="93900"/>
          </a:xfrm>
          <a:prstGeom prst="straightConnector1">
            <a:avLst/>
          </a:prstGeom>
          <a:noFill/>
          <a:ln cap="flat" cmpd="sng" w="19050">
            <a:solidFill>
              <a:schemeClr val="dk2"/>
            </a:solidFill>
            <a:prstDash val="solid"/>
            <a:round/>
            <a:headEnd len="med" w="med" type="none"/>
            <a:tailEnd len="med" w="med" type="triangle"/>
          </a:ln>
        </p:spPr>
      </p:cxnSp>
      <p:cxnSp>
        <p:nvCxnSpPr>
          <p:cNvPr id="754" name="Google Shape;754;p67"/>
          <p:cNvCxnSpPr>
            <a:stCxn id="740" idx="3"/>
            <a:endCxn id="737" idx="1"/>
          </p:cNvCxnSpPr>
          <p:nvPr/>
        </p:nvCxnSpPr>
        <p:spPr>
          <a:xfrm flipH="1" rot="10800000">
            <a:off x="6136312" y="2194331"/>
            <a:ext cx="1727400" cy="669600"/>
          </a:xfrm>
          <a:prstGeom prst="straightConnector1">
            <a:avLst/>
          </a:prstGeom>
          <a:noFill/>
          <a:ln cap="flat" cmpd="sng" w="19050">
            <a:solidFill>
              <a:schemeClr val="dk2"/>
            </a:solidFill>
            <a:prstDash val="solid"/>
            <a:round/>
            <a:headEnd len="med" w="med" type="none"/>
            <a:tailEnd len="med" w="med" type="triangle"/>
          </a:ln>
        </p:spPr>
      </p:cxnSp>
      <p:sp>
        <p:nvSpPr>
          <p:cNvPr id="755" name="Google Shape;755;p67"/>
          <p:cNvSpPr txBox="1"/>
          <p:nvPr/>
        </p:nvSpPr>
        <p:spPr>
          <a:xfrm>
            <a:off x="6163568" y="2357672"/>
            <a:ext cx="6246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False</a:t>
            </a:r>
            <a:endParaRPr/>
          </a:p>
        </p:txBody>
      </p:sp>
      <p:sp>
        <p:nvSpPr>
          <p:cNvPr id="756" name="Google Shape;756;p67"/>
          <p:cNvSpPr txBox="1"/>
          <p:nvPr/>
        </p:nvSpPr>
        <p:spPr>
          <a:xfrm>
            <a:off x="276837" y="3518981"/>
            <a:ext cx="37215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1: [“Bob”, “Jane”], “Jane”</a:t>
            </a:r>
            <a:endParaRPr b="1">
              <a:solidFill>
                <a:srgbClr val="FF0000"/>
              </a:solidFill>
            </a:endParaRPr>
          </a:p>
          <a:p>
            <a:pPr indent="0" lvl="0" marL="0" rtl="0" algn="l">
              <a:spcBef>
                <a:spcPts val="0"/>
              </a:spcBef>
              <a:spcAft>
                <a:spcPts val="0"/>
              </a:spcAft>
              <a:buNone/>
            </a:pPr>
            <a:r>
              <a:rPr b="1" lang="sv-SE">
                <a:solidFill>
                  <a:srgbClr val="0000FF"/>
                </a:solidFill>
              </a:rPr>
              <a:t>2: [“Bob”, “Jane”], “Spot”</a:t>
            </a:r>
            <a:endParaRPr b="1">
              <a:solidFill>
                <a:srgbClr val="0000FF"/>
              </a:solidFill>
            </a:endParaRPr>
          </a:p>
          <a:p>
            <a:pPr indent="0" lvl="0" marL="0" rtl="0" algn="l">
              <a:spcBef>
                <a:spcPts val="0"/>
              </a:spcBef>
              <a:spcAft>
                <a:spcPts val="0"/>
              </a:spcAft>
              <a:buNone/>
            </a:pPr>
            <a:r>
              <a:rPr b="1" lang="sv-SE">
                <a:solidFill>
                  <a:srgbClr val="6AA84F"/>
                </a:solidFill>
              </a:rPr>
              <a:t>3: [ ], “Bob”</a:t>
            </a:r>
            <a:endParaRPr b="1">
              <a:solidFill>
                <a:srgbClr val="6AA84F"/>
              </a:solidFill>
            </a:endParaRPr>
          </a:p>
          <a:p>
            <a:pPr indent="0" lvl="0" marL="0" rtl="0" algn="l">
              <a:spcBef>
                <a:spcPts val="0"/>
              </a:spcBef>
              <a:spcAft>
                <a:spcPts val="0"/>
              </a:spcAft>
              <a:buNone/>
            </a:pPr>
            <a:r>
              <a:rPr b="1" lang="sv-SE">
                <a:solidFill>
                  <a:srgbClr val="9900FF"/>
                </a:solidFill>
              </a:rPr>
              <a:t>4. [“Bob”], “Bob”</a:t>
            </a:r>
            <a:endParaRPr b="1">
              <a:solidFill>
                <a:srgbClr val="9900FF"/>
              </a:solidFill>
            </a:endParaRPr>
          </a:p>
        </p:txBody>
      </p:sp>
      <p:sp>
        <p:nvSpPr>
          <p:cNvPr id="757" name="Google Shape;757;p67"/>
          <p:cNvSpPr/>
          <p:nvPr/>
        </p:nvSpPr>
        <p:spPr>
          <a:xfrm>
            <a:off x="1226582" y="1495200"/>
            <a:ext cx="5732120" cy="2255625"/>
          </a:xfrm>
          <a:custGeom>
            <a:rect b="b" l="l" r="r" t="t"/>
            <a:pathLst>
              <a:path extrusionOk="0" h="120300" w="236498">
                <a:moveTo>
                  <a:pt x="0" y="0"/>
                </a:moveTo>
                <a:lnTo>
                  <a:pt x="25062" y="25063"/>
                </a:lnTo>
                <a:lnTo>
                  <a:pt x="83845" y="29619"/>
                </a:lnTo>
                <a:lnTo>
                  <a:pt x="166324" y="29164"/>
                </a:lnTo>
                <a:lnTo>
                  <a:pt x="178171" y="64251"/>
                </a:lnTo>
                <a:lnTo>
                  <a:pt x="177260" y="99339"/>
                </a:lnTo>
                <a:lnTo>
                  <a:pt x="236498" y="99339"/>
                </a:lnTo>
                <a:lnTo>
                  <a:pt x="183184" y="77466"/>
                </a:lnTo>
                <a:lnTo>
                  <a:pt x="189563" y="109364"/>
                </a:lnTo>
                <a:lnTo>
                  <a:pt x="215537" y="120300"/>
                </a:lnTo>
              </a:path>
            </a:pathLst>
          </a:custGeom>
          <a:noFill/>
          <a:ln cap="flat" cmpd="sng" w="38100">
            <a:solidFill>
              <a:srgbClr val="FF0000"/>
            </a:solidFill>
            <a:prstDash val="solid"/>
            <a:round/>
            <a:headEnd len="med" w="med" type="none"/>
            <a:tailEnd len="med" w="med" type="none"/>
          </a:ln>
        </p:spPr>
      </p:sp>
      <p:sp>
        <p:nvSpPr>
          <p:cNvPr id="758" name="Google Shape;758;p67"/>
          <p:cNvSpPr/>
          <p:nvPr/>
        </p:nvSpPr>
        <p:spPr>
          <a:xfrm>
            <a:off x="1027801" y="1529381"/>
            <a:ext cx="7079556" cy="2007844"/>
          </a:xfrm>
          <a:custGeom>
            <a:rect b="b" l="l" r="r" t="t"/>
            <a:pathLst>
              <a:path extrusionOk="0" h="107085" w="292091">
                <a:moveTo>
                  <a:pt x="0" y="0"/>
                </a:moveTo>
                <a:lnTo>
                  <a:pt x="31442" y="33720"/>
                </a:lnTo>
                <a:lnTo>
                  <a:pt x="118021" y="35087"/>
                </a:lnTo>
                <a:lnTo>
                  <a:pt x="170880" y="35543"/>
                </a:lnTo>
                <a:lnTo>
                  <a:pt x="179994" y="71086"/>
                </a:lnTo>
                <a:lnTo>
                  <a:pt x="179994" y="102984"/>
                </a:lnTo>
                <a:lnTo>
                  <a:pt x="250169" y="101617"/>
                </a:lnTo>
                <a:lnTo>
                  <a:pt x="194120" y="71998"/>
                </a:lnTo>
                <a:lnTo>
                  <a:pt x="193209" y="107085"/>
                </a:lnTo>
                <a:lnTo>
                  <a:pt x="266118" y="106174"/>
                </a:lnTo>
                <a:lnTo>
                  <a:pt x="200044" y="70630"/>
                </a:lnTo>
                <a:lnTo>
                  <a:pt x="292091" y="36454"/>
                </a:lnTo>
              </a:path>
            </a:pathLst>
          </a:custGeom>
          <a:noFill/>
          <a:ln cap="flat" cmpd="sng" w="38100">
            <a:solidFill>
              <a:srgbClr val="0000FF"/>
            </a:solidFill>
            <a:prstDash val="solid"/>
            <a:round/>
            <a:headEnd len="med" w="med" type="none"/>
            <a:tailEnd len="med" w="med" type="none"/>
          </a:ln>
        </p:spPr>
      </p:sp>
      <p:sp>
        <p:nvSpPr>
          <p:cNvPr id="759" name="Google Shape;759;p67"/>
          <p:cNvSpPr/>
          <p:nvPr/>
        </p:nvSpPr>
        <p:spPr>
          <a:xfrm>
            <a:off x="729607" y="1503750"/>
            <a:ext cx="3026222" cy="1580644"/>
          </a:xfrm>
          <a:custGeom>
            <a:rect b="b" l="l" r="r" t="t"/>
            <a:pathLst>
              <a:path extrusionOk="0" h="84301" w="124857">
                <a:moveTo>
                  <a:pt x="0" y="0"/>
                </a:moveTo>
                <a:lnTo>
                  <a:pt x="40100" y="40555"/>
                </a:lnTo>
                <a:lnTo>
                  <a:pt x="124857" y="42834"/>
                </a:lnTo>
                <a:lnTo>
                  <a:pt x="124857" y="84301"/>
                </a:lnTo>
              </a:path>
            </a:pathLst>
          </a:custGeom>
          <a:noFill/>
          <a:ln cap="flat" cmpd="sng" w="38100">
            <a:solidFill>
              <a:srgbClr val="6AA84F"/>
            </a:solidFill>
            <a:prstDash val="solid"/>
            <a:round/>
            <a:headEnd len="med" w="med" type="none"/>
            <a:tailEnd len="med" w="med" type="none"/>
          </a:ln>
        </p:spPr>
      </p:sp>
      <p:sp>
        <p:nvSpPr>
          <p:cNvPr id="760" name="Google Shape;760;p67"/>
          <p:cNvSpPr/>
          <p:nvPr/>
        </p:nvSpPr>
        <p:spPr>
          <a:xfrm>
            <a:off x="597086" y="1555013"/>
            <a:ext cx="894606" cy="1478119"/>
          </a:xfrm>
          <a:custGeom>
            <a:rect b="b" l="l" r="r" t="t"/>
            <a:pathLst>
              <a:path extrusionOk="0" h="78833" w="36910">
                <a:moveTo>
                  <a:pt x="0" y="0"/>
                </a:moveTo>
                <a:lnTo>
                  <a:pt x="36910" y="39189"/>
                </a:lnTo>
                <a:lnTo>
                  <a:pt x="35088" y="78833"/>
                </a:lnTo>
              </a:path>
            </a:pathLst>
          </a:custGeom>
          <a:noFill/>
          <a:ln cap="flat" cmpd="sng" w="38100">
            <a:solidFill>
              <a:srgbClr val="9900FF"/>
            </a:solidFill>
            <a:prstDash val="solid"/>
            <a:round/>
            <a:headEnd len="med" w="med" type="none"/>
            <a:tailEnd len="med" w="med" type="none"/>
          </a:ln>
        </p:spPr>
      </p:sp>
      <p:sp>
        <p:nvSpPr>
          <p:cNvPr id="761" name="Google Shape;761;p67"/>
          <p:cNvSpPr txBox="1"/>
          <p:nvPr/>
        </p:nvSpPr>
        <p:spPr>
          <a:xfrm>
            <a:off x="276825" y="4430063"/>
            <a:ext cx="3721500" cy="70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4A86E8"/>
                </a:solidFill>
              </a:rPr>
              <a:t>5. [“Bob”], “Spot”</a:t>
            </a:r>
            <a:endParaRPr b="1">
              <a:solidFill>
                <a:srgbClr val="4A86E8"/>
              </a:solidFill>
            </a:endParaRPr>
          </a:p>
        </p:txBody>
      </p:sp>
      <p:sp>
        <p:nvSpPr>
          <p:cNvPr id="762" name="Google Shape;762;p67"/>
          <p:cNvSpPr/>
          <p:nvPr/>
        </p:nvSpPr>
        <p:spPr>
          <a:xfrm>
            <a:off x="497696" y="1666088"/>
            <a:ext cx="7896868" cy="521175"/>
          </a:xfrm>
          <a:custGeom>
            <a:rect b="b" l="l" r="r" t="t"/>
            <a:pathLst>
              <a:path extrusionOk="0" h="27796" w="325812">
                <a:moveTo>
                  <a:pt x="0" y="0"/>
                </a:moveTo>
                <a:lnTo>
                  <a:pt x="21417" y="27796"/>
                </a:lnTo>
                <a:lnTo>
                  <a:pt x="325812" y="24607"/>
                </a:lnTo>
              </a:path>
            </a:pathLst>
          </a:custGeom>
          <a:noFill/>
          <a:ln cap="flat" cmpd="sng" w="38100">
            <a:solidFill>
              <a:srgbClr val="4A86E8"/>
            </a:solidFill>
            <a:prstDash val="solid"/>
            <a:round/>
            <a:headEnd len="med" w="med" type="none"/>
            <a:tailEnd len="med" w="med" type="none"/>
          </a:ln>
        </p:spPr>
      </p:sp>
      <p:sp>
        <p:nvSpPr>
          <p:cNvPr id="763" name="Google Shape;763;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1"/>
                                        <p:tgtEl>
                                          <p:spTgt spid="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1"/>
                                        <p:tgtEl>
                                          <p:spTgt spid="7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1"/>
                                        <p:tgtEl>
                                          <p:spTgt spid="7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1"/>
                                        <p:tgtEl>
                                          <p:spTgt spid="7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0"/>
                                        </p:tgtEl>
                                        <p:attrNameLst>
                                          <p:attrName>style.visibility</p:attrName>
                                        </p:attrNameLst>
                                      </p:cBhvr>
                                      <p:to>
                                        <p:strVal val="visible"/>
                                      </p:to>
                                    </p:set>
                                    <p:animEffect filter="fade" transition="in">
                                      <p:cBhvr>
                                        <p:cTn dur="1"/>
                                        <p:tgtEl>
                                          <p:spTgt spid="7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1"/>
                                        </p:tgtEl>
                                        <p:attrNameLst>
                                          <p:attrName>style.visibility</p:attrName>
                                        </p:attrNameLst>
                                      </p:cBhvr>
                                      <p:to>
                                        <p:strVal val="visible"/>
                                      </p:to>
                                    </p:set>
                                    <p:animEffect filter="fade" transition="in">
                                      <p:cBhvr>
                                        <p:cTn dur="1"/>
                                        <p:tgtEl>
                                          <p:spTgt spid="7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
                                        <p:tgtEl>
                                          <p:spTgt spid="7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Loop Boundary Coverage</a:t>
            </a:r>
            <a:endParaRPr/>
          </a:p>
        </p:txBody>
      </p:sp>
      <p:sp>
        <p:nvSpPr>
          <p:cNvPr id="769" name="Google Shape;769;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Focus on problems related to loops.</a:t>
            </a:r>
            <a:endParaRPr/>
          </a:p>
          <a:p>
            <a:pPr indent="-368300" lvl="1" marL="914400" rtl="0" algn="l">
              <a:spcBef>
                <a:spcPts val="500"/>
              </a:spcBef>
              <a:spcAft>
                <a:spcPts val="0"/>
              </a:spcAft>
              <a:buSzPts val="2200"/>
              <a:buChar char="•"/>
            </a:pPr>
            <a:r>
              <a:rPr lang="sv-SE"/>
              <a:t>Cover scenarios representative of how loops might be executed.</a:t>
            </a:r>
            <a:endParaRPr/>
          </a:p>
          <a:p>
            <a:pPr indent="-393700" lvl="0" marL="457200" rtl="0" algn="l">
              <a:spcBef>
                <a:spcPts val="1000"/>
              </a:spcBef>
              <a:spcAft>
                <a:spcPts val="0"/>
              </a:spcAft>
              <a:buSzPts val="2600"/>
              <a:buChar char="•"/>
            </a:pPr>
            <a:r>
              <a:rPr lang="sv-SE"/>
              <a:t>For each loop, write tests that:</a:t>
            </a:r>
            <a:endParaRPr/>
          </a:p>
          <a:p>
            <a:pPr indent="-368300" lvl="1" marL="914400" rtl="0" algn="l">
              <a:spcBef>
                <a:spcPts val="500"/>
              </a:spcBef>
              <a:spcAft>
                <a:spcPts val="0"/>
              </a:spcAft>
              <a:buSzPts val="2200"/>
              <a:buChar char="•"/>
            </a:pPr>
            <a:r>
              <a:rPr lang="sv-SE"/>
              <a:t>Skip the loop entirely.</a:t>
            </a:r>
            <a:endParaRPr/>
          </a:p>
          <a:p>
            <a:pPr indent="-368300" lvl="1" marL="914400" rtl="0" algn="l">
              <a:spcBef>
                <a:spcPts val="500"/>
              </a:spcBef>
              <a:spcAft>
                <a:spcPts val="0"/>
              </a:spcAft>
              <a:buSzPts val="2200"/>
              <a:buChar char="•"/>
            </a:pPr>
            <a:r>
              <a:rPr lang="sv-SE"/>
              <a:t>Take exactly one pass through the loop. </a:t>
            </a:r>
            <a:endParaRPr/>
          </a:p>
          <a:p>
            <a:pPr indent="-368300" lvl="1" marL="914400" rtl="0" algn="l">
              <a:spcBef>
                <a:spcPts val="500"/>
              </a:spcBef>
              <a:spcAft>
                <a:spcPts val="0"/>
              </a:spcAft>
              <a:buSzPts val="2200"/>
              <a:buChar char="•"/>
            </a:pPr>
            <a:r>
              <a:rPr lang="sv-SE"/>
              <a:t>Take two or more passes through the loop.</a:t>
            </a:r>
            <a:endParaRPr/>
          </a:p>
        </p:txBody>
      </p:sp>
      <p:sp>
        <p:nvSpPr>
          <p:cNvPr id="770" name="Google Shape;770;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pic>
        <p:nvPicPr>
          <p:cNvPr id="775" name="Google Shape;775;p69"/>
          <p:cNvPicPr preferRelativeResize="0"/>
          <p:nvPr/>
        </p:nvPicPr>
        <p:blipFill>
          <a:blip r:embed="rId3">
            <a:alphaModFix/>
          </a:blip>
          <a:stretch>
            <a:fillRect/>
          </a:stretch>
        </p:blipFill>
        <p:spPr>
          <a:xfrm>
            <a:off x="6118088" y="1519141"/>
            <a:ext cx="2878931" cy="2636044"/>
          </a:xfrm>
          <a:prstGeom prst="rect">
            <a:avLst/>
          </a:prstGeom>
          <a:noFill/>
          <a:ln>
            <a:noFill/>
          </a:ln>
        </p:spPr>
      </p:pic>
      <p:sp>
        <p:nvSpPr>
          <p:cNvPr id="776" name="Google Shape;776;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Nested Loops</a:t>
            </a:r>
            <a:endParaRPr/>
          </a:p>
        </p:txBody>
      </p:sp>
      <p:sp>
        <p:nvSpPr>
          <p:cNvPr id="777" name="Google Shape;777;p69"/>
          <p:cNvSpPr txBox="1"/>
          <p:nvPr>
            <p:ph idx="1" type="body"/>
          </p:nvPr>
        </p:nvSpPr>
        <p:spPr>
          <a:xfrm>
            <a:off x="468900" y="1282400"/>
            <a:ext cx="7035900" cy="3480300"/>
          </a:xfrm>
          <a:prstGeom prst="rect">
            <a:avLst/>
          </a:prstGeom>
        </p:spPr>
        <p:txBody>
          <a:bodyPr anchorCtr="0" anchor="t" bIns="45700" lIns="91425" spcFirstLastPara="1" rIns="91425" wrap="square" tIns="45700">
            <a:noAutofit/>
          </a:bodyPr>
          <a:lstStyle/>
          <a:p>
            <a:pPr indent="-381000" lvl="0" marL="457200" rtl="0" algn="l">
              <a:lnSpc>
                <a:spcPct val="120000"/>
              </a:lnSpc>
              <a:spcBef>
                <a:spcPts val="0"/>
              </a:spcBef>
              <a:spcAft>
                <a:spcPts val="0"/>
              </a:spcAft>
              <a:buSzPts val="2400"/>
              <a:buChar char="•"/>
            </a:pPr>
            <a:r>
              <a:rPr lang="sv-SE" sz="2400"/>
              <a:t>Often, loops are nested within other loops.</a:t>
            </a:r>
            <a:endParaRPr sz="2400"/>
          </a:p>
          <a:p>
            <a:pPr indent="-342900" lvl="1" marL="914400" rtl="0" algn="l">
              <a:lnSpc>
                <a:spcPct val="120000"/>
              </a:lnSpc>
              <a:spcBef>
                <a:spcPts val="0"/>
              </a:spcBef>
              <a:spcAft>
                <a:spcPts val="0"/>
              </a:spcAft>
              <a:buSzPts val="1800"/>
              <a:buChar char="•"/>
            </a:pPr>
            <a:r>
              <a:rPr lang="sv-SE" sz="1800"/>
              <a:t>For each level, execute 0, 1, 2+ times</a:t>
            </a:r>
            <a:endParaRPr sz="1800"/>
          </a:p>
          <a:p>
            <a:pPr indent="-381000" lvl="0" marL="457200" rtl="0" algn="l">
              <a:lnSpc>
                <a:spcPct val="120000"/>
              </a:lnSpc>
              <a:spcBef>
                <a:spcPts val="0"/>
              </a:spcBef>
              <a:spcAft>
                <a:spcPts val="0"/>
              </a:spcAft>
              <a:buSzPts val="2400"/>
              <a:buChar char="•"/>
            </a:pPr>
            <a:r>
              <a:rPr lang="sv-SE" sz="2400"/>
              <a:t>In addition:</a:t>
            </a:r>
            <a:endParaRPr sz="2400"/>
          </a:p>
          <a:p>
            <a:pPr indent="-342900" lvl="1" marL="914400" rtl="0" algn="l">
              <a:lnSpc>
                <a:spcPct val="120000"/>
              </a:lnSpc>
              <a:spcBef>
                <a:spcPts val="0"/>
              </a:spcBef>
              <a:spcAft>
                <a:spcPts val="0"/>
              </a:spcAft>
              <a:buSzPts val="1800"/>
              <a:buChar char="•"/>
            </a:pPr>
            <a:r>
              <a:rPr lang="sv-SE" sz="1800"/>
              <a:t>Test innermost loop first with outer loops executed minimum number of times.</a:t>
            </a:r>
            <a:endParaRPr sz="1800"/>
          </a:p>
          <a:p>
            <a:pPr indent="-342900" lvl="1" marL="914400" rtl="0" algn="l">
              <a:lnSpc>
                <a:spcPct val="120000"/>
              </a:lnSpc>
              <a:spcBef>
                <a:spcPts val="0"/>
              </a:spcBef>
              <a:spcAft>
                <a:spcPts val="0"/>
              </a:spcAft>
              <a:buSzPts val="1800"/>
              <a:buChar char="•"/>
            </a:pPr>
            <a:r>
              <a:rPr lang="sv-SE" sz="1800"/>
              <a:t>Move one loops out, keep the inner loop at “typical” iteration numbers, and test this layer as you did the previous layer.</a:t>
            </a:r>
            <a:endParaRPr sz="1800"/>
          </a:p>
          <a:p>
            <a:pPr indent="-342900" lvl="1" marL="914400" rtl="0" algn="l">
              <a:lnSpc>
                <a:spcPct val="120000"/>
              </a:lnSpc>
              <a:spcBef>
                <a:spcPts val="0"/>
              </a:spcBef>
              <a:spcAft>
                <a:spcPts val="0"/>
              </a:spcAft>
              <a:buSzPts val="1800"/>
              <a:buChar char="•"/>
            </a:pPr>
            <a:r>
              <a:rPr lang="sv-SE" sz="1800"/>
              <a:t>Continue until the outermost loop tested.</a:t>
            </a:r>
            <a:endParaRPr sz="1800"/>
          </a:p>
        </p:txBody>
      </p:sp>
      <p:sp>
        <p:nvSpPr>
          <p:cNvPr id="778" name="Google Shape;778;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Concatenated Loops</a:t>
            </a:r>
            <a:endParaRPr/>
          </a:p>
        </p:txBody>
      </p:sp>
      <p:sp>
        <p:nvSpPr>
          <p:cNvPr id="784" name="Google Shape;784;p70"/>
          <p:cNvSpPr txBox="1"/>
          <p:nvPr>
            <p:ph idx="1" type="body"/>
          </p:nvPr>
        </p:nvSpPr>
        <p:spPr>
          <a:xfrm>
            <a:off x="468899" y="1282400"/>
            <a:ext cx="7508100" cy="3480300"/>
          </a:xfrm>
          <a:prstGeom prst="rect">
            <a:avLst/>
          </a:prstGeom>
        </p:spPr>
        <p:txBody>
          <a:bodyPr anchorCtr="0" anchor="t" bIns="45700" lIns="91425" spcFirstLastPara="1" rIns="91425" wrap="square" tIns="45700">
            <a:noAutofit/>
          </a:bodyPr>
          <a:lstStyle/>
          <a:p>
            <a:pPr indent="-381000" lvl="0" marL="457200" rtl="0" algn="l">
              <a:lnSpc>
                <a:spcPct val="120000"/>
              </a:lnSpc>
              <a:spcBef>
                <a:spcPts val="0"/>
              </a:spcBef>
              <a:spcAft>
                <a:spcPts val="0"/>
              </a:spcAft>
              <a:buSzPts val="2400"/>
              <a:buChar char="•"/>
            </a:pPr>
            <a:r>
              <a:rPr lang="sv-SE" sz="2400"/>
              <a:t>One loop executes. Next line of code starts a new loop. These are generally independent.</a:t>
            </a:r>
            <a:endParaRPr sz="2400"/>
          </a:p>
          <a:p>
            <a:pPr indent="-342900" lvl="0" marL="457200" marR="0" rtl="0" algn="l">
              <a:lnSpc>
                <a:spcPct val="120000"/>
              </a:lnSpc>
              <a:spcBef>
                <a:spcPts val="0"/>
              </a:spcBef>
              <a:spcAft>
                <a:spcPts val="0"/>
              </a:spcAft>
              <a:buClr>
                <a:schemeClr val="dk1"/>
              </a:buClr>
              <a:buSzPts val="1800"/>
              <a:buFont typeface="Arial"/>
              <a:buChar char="•"/>
            </a:pPr>
            <a:r>
              <a:rPr lang="sv-SE" sz="2400"/>
              <a:t>If not, follow a similar strategy to nested loops.</a:t>
            </a:r>
            <a:endParaRPr sz="2400"/>
          </a:p>
          <a:p>
            <a:pPr indent="-342900" lvl="1" marL="914400" marR="0" rtl="0" algn="l">
              <a:lnSpc>
                <a:spcPct val="120000"/>
              </a:lnSpc>
              <a:spcBef>
                <a:spcPts val="0"/>
              </a:spcBef>
              <a:spcAft>
                <a:spcPts val="0"/>
              </a:spcAft>
              <a:buSzPts val="1800"/>
              <a:buChar char="•"/>
            </a:pPr>
            <a:r>
              <a:rPr lang="sv-SE" sz="1800"/>
              <a:t>Start with bottom loop, hold higher loops at minimal iteration numbers.</a:t>
            </a:r>
            <a:endParaRPr sz="1800"/>
          </a:p>
          <a:p>
            <a:pPr indent="-342900" lvl="1" marL="914400" marR="0" rtl="0" algn="l">
              <a:lnSpc>
                <a:spcPct val="120000"/>
              </a:lnSpc>
              <a:spcBef>
                <a:spcPts val="0"/>
              </a:spcBef>
              <a:spcAft>
                <a:spcPts val="0"/>
              </a:spcAft>
              <a:buSzPts val="1800"/>
              <a:buChar char="•"/>
            </a:pPr>
            <a:r>
              <a:rPr lang="sv-SE" sz="1800"/>
              <a:t>Work up towards the top, holding lower loops at “typical” iteration numbers.</a:t>
            </a:r>
            <a:endParaRPr sz="1800"/>
          </a:p>
        </p:txBody>
      </p:sp>
      <p:pic>
        <p:nvPicPr>
          <p:cNvPr id="785" name="Google Shape;785;p70"/>
          <p:cNvPicPr preferRelativeResize="0"/>
          <p:nvPr/>
        </p:nvPicPr>
        <p:blipFill>
          <a:blip r:embed="rId3">
            <a:alphaModFix/>
          </a:blip>
          <a:stretch>
            <a:fillRect/>
          </a:stretch>
        </p:blipFill>
        <p:spPr>
          <a:xfrm>
            <a:off x="7649150" y="1661409"/>
            <a:ext cx="1100138" cy="2493169"/>
          </a:xfrm>
          <a:prstGeom prst="rect">
            <a:avLst/>
          </a:prstGeom>
          <a:noFill/>
          <a:ln>
            <a:noFill/>
          </a:ln>
        </p:spPr>
      </p:pic>
      <p:sp>
        <p:nvSpPr>
          <p:cNvPr id="786" name="Google Shape;786;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These Loop Strategies?</a:t>
            </a:r>
            <a:endParaRPr/>
          </a:p>
        </p:txBody>
      </p:sp>
      <p:sp>
        <p:nvSpPr>
          <p:cNvPr id="792" name="Google Shape;792;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proving correctness</a:t>
            </a:r>
            <a:r>
              <a:rPr lang="sv-SE"/>
              <a:t>, we establish preconditions, postconditions, and invariants that are true on each execution of loop.</a:t>
            </a:r>
            <a:endParaRPr/>
          </a:p>
          <a:p>
            <a:pPr indent="-368300" lvl="1" marL="914400" rtl="0" algn="l">
              <a:spcBef>
                <a:spcPts val="500"/>
              </a:spcBef>
              <a:spcAft>
                <a:spcPts val="0"/>
              </a:spcAft>
              <a:buSzPts val="2200"/>
              <a:buChar char="•"/>
            </a:pPr>
            <a:r>
              <a:rPr lang="sv-SE"/>
              <a:t>The loop executes zero times when the postconditions are true in advance.</a:t>
            </a:r>
            <a:endParaRPr/>
          </a:p>
          <a:p>
            <a:pPr indent="-368300" lvl="1" marL="914400" rtl="0" algn="l">
              <a:spcBef>
                <a:spcPts val="500"/>
              </a:spcBef>
              <a:spcAft>
                <a:spcPts val="0"/>
              </a:spcAft>
              <a:buSzPts val="2200"/>
              <a:buChar char="•"/>
            </a:pPr>
            <a:r>
              <a:rPr lang="sv-SE"/>
              <a:t>The loop invariant is true on loop entry (one), then each loop iteration maintains the invariant (many). </a:t>
            </a:r>
            <a:endParaRPr/>
          </a:p>
          <a:p>
            <a:pPr indent="-342900" lvl="2" marL="1371600" rtl="0" algn="l">
              <a:spcBef>
                <a:spcPts val="500"/>
              </a:spcBef>
              <a:spcAft>
                <a:spcPts val="0"/>
              </a:spcAft>
              <a:buSzPts val="1800"/>
              <a:buChar char="•"/>
            </a:pPr>
            <a:r>
              <a:rPr lang="sv-SE"/>
              <a:t>(invariant and !(loop condition) implies postconditions are met)</a:t>
            </a:r>
            <a:endParaRPr/>
          </a:p>
          <a:p>
            <a:pPr indent="-393700" lvl="0" marL="457200" rtl="0" algn="l">
              <a:spcBef>
                <a:spcPts val="1000"/>
              </a:spcBef>
              <a:spcAft>
                <a:spcPts val="0"/>
              </a:spcAft>
              <a:buSzPts val="2600"/>
              <a:buChar char="•"/>
            </a:pPr>
            <a:r>
              <a:rPr lang="sv-SE"/>
              <a:t>Loop testing strategies echo these cases.</a:t>
            </a:r>
            <a:endParaRPr/>
          </a:p>
          <a:p>
            <a:pPr indent="0" lvl="0" marL="0" rtl="0" algn="l">
              <a:spcBef>
                <a:spcPts val="1000"/>
              </a:spcBef>
              <a:spcAft>
                <a:spcPts val="0"/>
              </a:spcAft>
              <a:buNone/>
            </a:pPr>
            <a:r>
              <a:t/>
            </a:r>
            <a:endParaRPr/>
          </a:p>
        </p:txBody>
      </p:sp>
      <p:sp>
        <p:nvSpPr>
          <p:cNvPr id="793" name="Google Shape;793;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Binary Search</a:t>
            </a:r>
            <a:endParaRPr/>
          </a:p>
        </p:txBody>
      </p:sp>
      <p:sp>
        <p:nvSpPr>
          <p:cNvPr id="799" name="Google Shape;799;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sv-SE"/>
              <a:t>F</a:t>
            </a:r>
            <a:r>
              <a:rPr lang="sv-SE"/>
              <a:t>or the binary-search code:</a:t>
            </a:r>
            <a:endParaRPr/>
          </a:p>
          <a:p>
            <a:pPr indent="-393700" lvl="0" marL="457200" marR="0" rtl="0" algn="l">
              <a:lnSpc>
                <a:spcPct val="120000"/>
              </a:lnSpc>
              <a:spcBef>
                <a:spcPts val="0"/>
              </a:spcBef>
              <a:spcAft>
                <a:spcPts val="0"/>
              </a:spcAft>
              <a:buSzPts val="2600"/>
              <a:buAutoNum type="arabicPeriod"/>
            </a:pPr>
            <a:r>
              <a:rPr lang="sv-SE"/>
              <a:t>Draw the control-flow graph for the method.</a:t>
            </a:r>
            <a:endParaRPr/>
          </a:p>
          <a:p>
            <a:pPr indent="-393700" lvl="0" marL="457200" marR="0" rtl="0" algn="l">
              <a:lnSpc>
                <a:spcPct val="120000"/>
              </a:lnSpc>
              <a:spcBef>
                <a:spcPts val="0"/>
              </a:spcBef>
              <a:spcAft>
                <a:spcPts val="0"/>
              </a:spcAft>
              <a:buSzPts val="2600"/>
              <a:buAutoNum type="arabicPeriod"/>
            </a:pPr>
            <a:r>
              <a:rPr lang="sv-SE"/>
              <a:t>Develop a test suite that achieves loop boundary coverage (executes while loop 0, 1, 2+ times.</a:t>
            </a:r>
            <a:endParaRPr/>
          </a:p>
        </p:txBody>
      </p:sp>
      <p:sp>
        <p:nvSpPr>
          <p:cNvPr id="800" name="Google Shape;800;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Binary Search</a:t>
            </a:r>
            <a:endParaRPr/>
          </a:p>
        </p:txBody>
      </p:sp>
      <p:sp>
        <p:nvSpPr>
          <p:cNvPr id="806" name="Google Shape;806;p73"/>
          <p:cNvSpPr/>
          <p:nvPr/>
        </p:nvSpPr>
        <p:spPr>
          <a:xfrm>
            <a:off x="1998700" y="1451400"/>
            <a:ext cx="465300" cy="3429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a:t>
            </a:r>
            <a:endParaRPr/>
          </a:p>
        </p:txBody>
      </p:sp>
      <p:sp>
        <p:nvSpPr>
          <p:cNvPr id="807" name="Google Shape;807;p73"/>
          <p:cNvSpPr/>
          <p:nvPr/>
        </p:nvSpPr>
        <p:spPr>
          <a:xfrm>
            <a:off x="1881400" y="2029650"/>
            <a:ext cx="6999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08" name="Google Shape;808;p73"/>
          <p:cNvSpPr/>
          <p:nvPr/>
        </p:nvSpPr>
        <p:spPr>
          <a:xfrm>
            <a:off x="2298975" y="2739825"/>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09" name="Google Shape;809;p73"/>
          <p:cNvSpPr/>
          <p:nvPr/>
        </p:nvSpPr>
        <p:spPr>
          <a:xfrm>
            <a:off x="1711150" y="2739825"/>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810" name="Google Shape;810;p73"/>
          <p:cNvSpPr txBox="1"/>
          <p:nvPr/>
        </p:nvSpPr>
        <p:spPr>
          <a:xfrm>
            <a:off x="2495750" y="2361319"/>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811" name="Google Shape;811;p73"/>
          <p:cNvSpPr txBox="1"/>
          <p:nvPr/>
        </p:nvSpPr>
        <p:spPr>
          <a:xfrm>
            <a:off x="1526150" y="2361319"/>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12" name="Google Shape;812;p73"/>
          <p:cNvSpPr/>
          <p:nvPr/>
        </p:nvSpPr>
        <p:spPr>
          <a:xfrm>
            <a:off x="457188" y="3301294"/>
            <a:ext cx="642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25</a:t>
            </a:r>
            <a:endParaRPr/>
          </a:p>
        </p:txBody>
      </p:sp>
      <p:cxnSp>
        <p:nvCxnSpPr>
          <p:cNvPr id="813" name="Google Shape;813;p73"/>
          <p:cNvCxnSpPr>
            <a:stCxn id="814" idx="1"/>
            <a:endCxn id="812" idx="3"/>
          </p:cNvCxnSpPr>
          <p:nvPr/>
        </p:nvCxnSpPr>
        <p:spPr>
          <a:xfrm rot="10800000">
            <a:off x="1099300" y="3492700"/>
            <a:ext cx="699900" cy="0"/>
          </a:xfrm>
          <a:prstGeom prst="straightConnector1">
            <a:avLst/>
          </a:prstGeom>
          <a:noFill/>
          <a:ln cap="flat" cmpd="sng" w="19050">
            <a:solidFill>
              <a:schemeClr val="dk2"/>
            </a:solidFill>
            <a:prstDash val="solid"/>
            <a:round/>
            <a:headEnd len="med" w="med" type="none"/>
            <a:tailEnd len="med" w="med" type="triangle"/>
          </a:ln>
        </p:spPr>
      </p:cxnSp>
      <p:sp>
        <p:nvSpPr>
          <p:cNvPr id="815" name="Google Shape;815;p73"/>
          <p:cNvSpPr txBox="1"/>
          <p:nvPr/>
        </p:nvSpPr>
        <p:spPr>
          <a:xfrm>
            <a:off x="887188" y="3040538"/>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816" name="Google Shape;816;p73"/>
          <p:cNvSpPr/>
          <p:nvPr/>
        </p:nvSpPr>
        <p:spPr>
          <a:xfrm>
            <a:off x="1998700" y="3904294"/>
            <a:ext cx="4653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sp>
        <p:nvSpPr>
          <p:cNvPr id="817" name="Google Shape;817;p73"/>
          <p:cNvSpPr txBox="1"/>
          <p:nvPr/>
        </p:nvSpPr>
        <p:spPr>
          <a:xfrm>
            <a:off x="1595050" y="3569231"/>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18" name="Google Shape;818;p73"/>
          <p:cNvSpPr/>
          <p:nvPr/>
        </p:nvSpPr>
        <p:spPr>
          <a:xfrm>
            <a:off x="3025200" y="3882400"/>
            <a:ext cx="816600" cy="4773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a:t>
            </a:r>
            <a:endParaRPr/>
          </a:p>
        </p:txBody>
      </p:sp>
      <p:cxnSp>
        <p:nvCxnSpPr>
          <p:cNvPr id="819" name="Google Shape;819;p73"/>
          <p:cNvCxnSpPr>
            <a:stCxn id="816" idx="3"/>
            <a:endCxn id="818" idx="1"/>
          </p:cNvCxnSpPr>
          <p:nvPr/>
        </p:nvCxnSpPr>
        <p:spPr>
          <a:xfrm>
            <a:off x="2464000" y="4095694"/>
            <a:ext cx="561300" cy="25500"/>
          </a:xfrm>
          <a:prstGeom prst="straightConnector1">
            <a:avLst/>
          </a:prstGeom>
          <a:noFill/>
          <a:ln cap="flat" cmpd="sng" w="19050">
            <a:solidFill>
              <a:schemeClr val="dk2"/>
            </a:solidFill>
            <a:prstDash val="solid"/>
            <a:round/>
            <a:headEnd len="med" w="med" type="none"/>
            <a:tailEnd len="med" w="med" type="triangle"/>
          </a:ln>
        </p:spPr>
      </p:cxnSp>
      <p:sp>
        <p:nvSpPr>
          <p:cNvPr id="820" name="Google Shape;820;p73"/>
          <p:cNvSpPr/>
          <p:nvPr/>
        </p:nvSpPr>
        <p:spPr>
          <a:xfrm>
            <a:off x="4501425" y="4359638"/>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16</a:t>
            </a:r>
            <a:endParaRPr/>
          </a:p>
        </p:txBody>
      </p:sp>
      <p:cxnSp>
        <p:nvCxnSpPr>
          <p:cNvPr id="821" name="Google Shape;821;p73"/>
          <p:cNvCxnSpPr>
            <a:stCxn id="818" idx="2"/>
            <a:endCxn id="820" idx="1"/>
          </p:cNvCxnSpPr>
          <p:nvPr/>
        </p:nvCxnSpPr>
        <p:spPr>
          <a:xfrm>
            <a:off x="3433500" y="4359700"/>
            <a:ext cx="1068000" cy="191400"/>
          </a:xfrm>
          <a:prstGeom prst="straightConnector1">
            <a:avLst/>
          </a:prstGeom>
          <a:noFill/>
          <a:ln cap="flat" cmpd="sng" w="19050">
            <a:solidFill>
              <a:schemeClr val="dk2"/>
            </a:solidFill>
            <a:prstDash val="solid"/>
            <a:round/>
            <a:headEnd len="med" w="med" type="none"/>
            <a:tailEnd len="med" w="med" type="triangle"/>
          </a:ln>
        </p:spPr>
      </p:cxnSp>
      <p:sp>
        <p:nvSpPr>
          <p:cNvPr id="822" name="Google Shape;822;p73"/>
          <p:cNvSpPr txBox="1"/>
          <p:nvPr/>
        </p:nvSpPr>
        <p:spPr>
          <a:xfrm>
            <a:off x="3779850" y="4542750"/>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23" name="Google Shape;823;p73"/>
          <p:cNvSpPr/>
          <p:nvPr/>
        </p:nvSpPr>
        <p:spPr>
          <a:xfrm>
            <a:off x="4404825" y="3750375"/>
            <a:ext cx="816600" cy="4449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18</a:t>
            </a:r>
            <a:endParaRPr/>
          </a:p>
        </p:txBody>
      </p:sp>
      <p:cxnSp>
        <p:nvCxnSpPr>
          <p:cNvPr id="824" name="Google Shape;824;p73"/>
          <p:cNvCxnSpPr>
            <a:stCxn id="818" idx="0"/>
            <a:endCxn id="823" idx="1"/>
          </p:cNvCxnSpPr>
          <p:nvPr/>
        </p:nvCxnSpPr>
        <p:spPr>
          <a:xfrm>
            <a:off x="3433500" y="3882400"/>
            <a:ext cx="971400" cy="90300"/>
          </a:xfrm>
          <a:prstGeom prst="straightConnector1">
            <a:avLst/>
          </a:prstGeom>
          <a:noFill/>
          <a:ln cap="flat" cmpd="sng" w="19050">
            <a:solidFill>
              <a:schemeClr val="dk2"/>
            </a:solidFill>
            <a:prstDash val="solid"/>
            <a:round/>
            <a:headEnd len="med" w="med" type="none"/>
            <a:tailEnd len="med" w="med" type="triangle"/>
          </a:ln>
        </p:spPr>
      </p:cxnSp>
      <p:sp>
        <p:nvSpPr>
          <p:cNvPr id="825" name="Google Shape;825;p73"/>
          <p:cNvSpPr txBox="1"/>
          <p:nvPr/>
        </p:nvSpPr>
        <p:spPr>
          <a:xfrm>
            <a:off x="3779850" y="3519338"/>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826" name="Google Shape;826;p73"/>
          <p:cNvSpPr/>
          <p:nvPr/>
        </p:nvSpPr>
        <p:spPr>
          <a:xfrm>
            <a:off x="5422775" y="3549206"/>
            <a:ext cx="3840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19</a:t>
            </a:r>
            <a:endParaRPr/>
          </a:p>
        </p:txBody>
      </p:sp>
      <p:sp>
        <p:nvSpPr>
          <p:cNvPr id="827" name="Google Shape;827;p73"/>
          <p:cNvSpPr/>
          <p:nvPr/>
        </p:nvSpPr>
        <p:spPr>
          <a:xfrm>
            <a:off x="5315150" y="3972863"/>
            <a:ext cx="465300" cy="382800"/>
          </a:xfrm>
          <a:prstGeom prst="rect">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21</a:t>
            </a:r>
            <a:endParaRPr/>
          </a:p>
        </p:txBody>
      </p:sp>
      <p:cxnSp>
        <p:nvCxnSpPr>
          <p:cNvPr id="828" name="Google Shape;828;p73"/>
          <p:cNvCxnSpPr>
            <a:stCxn id="823" idx="0"/>
            <a:endCxn id="826" idx="1"/>
          </p:cNvCxnSpPr>
          <p:nvPr/>
        </p:nvCxnSpPr>
        <p:spPr>
          <a:xfrm flipH="1" rot="10800000">
            <a:off x="4813125" y="3740475"/>
            <a:ext cx="609600" cy="9900"/>
          </a:xfrm>
          <a:prstGeom prst="straightConnector1">
            <a:avLst/>
          </a:prstGeom>
          <a:noFill/>
          <a:ln cap="flat" cmpd="sng" w="19050">
            <a:solidFill>
              <a:schemeClr val="dk2"/>
            </a:solidFill>
            <a:prstDash val="solid"/>
            <a:round/>
            <a:headEnd len="med" w="med" type="none"/>
            <a:tailEnd len="med" w="med" type="triangle"/>
          </a:ln>
        </p:spPr>
      </p:cxnSp>
      <p:cxnSp>
        <p:nvCxnSpPr>
          <p:cNvPr id="829" name="Google Shape;829;p73"/>
          <p:cNvCxnSpPr>
            <a:stCxn id="823" idx="2"/>
            <a:endCxn id="827" idx="1"/>
          </p:cNvCxnSpPr>
          <p:nvPr/>
        </p:nvCxnSpPr>
        <p:spPr>
          <a:xfrm flipH="1" rot="10800000">
            <a:off x="4813125" y="4164375"/>
            <a:ext cx="501900" cy="30900"/>
          </a:xfrm>
          <a:prstGeom prst="straightConnector1">
            <a:avLst/>
          </a:prstGeom>
          <a:noFill/>
          <a:ln cap="flat" cmpd="sng" w="19050">
            <a:solidFill>
              <a:schemeClr val="dk2"/>
            </a:solidFill>
            <a:prstDash val="solid"/>
            <a:round/>
            <a:headEnd len="med" w="med" type="none"/>
            <a:tailEnd len="med" w="med" type="triangle"/>
          </a:ln>
        </p:spPr>
      </p:cxnSp>
      <p:sp>
        <p:nvSpPr>
          <p:cNvPr id="830" name="Google Shape;830;p73"/>
          <p:cNvSpPr txBox="1"/>
          <p:nvPr/>
        </p:nvSpPr>
        <p:spPr>
          <a:xfrm>
            <a:off x="4844863" y="3492769"/>
            <a:ext cx="3378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831" name="Google Shape;831;p73"/>
          <p:cNvSpPr txBox="1"/>
          <p:nvPr/>
        </p:nvSpPr>
        <p:spPr>
          <a:xfrm>
            <a:off x="4977350" y="3882413"/>
            <a:ext cx="3378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832" name="Google Shape;832;p73"/>
          <p:cNvCxnSpPr>
            <a:stCxn id="806" idx="2"/>
            <a:endCxn id="807" idx="0"/>
          </p:cNvCxnSpPr>
          <p:nvPr/>
        </p:nvCxnSpPr>
        <p:spPr>
          <a:xfrm>
            <a:off x="2231350" y="1794300"/>
            <a:ext cx="0" cy="235500"/>
          </a:xfrm>
          <a:prstGeom prst="straightConnector1">
            <a:avLst/>
          </a:prstGeom>
          <a:noFill/>
          <a:ln cap="flat" cmpd="sng" w="19050">
            <a:solidFill>
              <a:schemeClr val="dk2"/>
            </a:solidFill>
            <a:prstDash val="solid"/>
            <a:round/>
            <a:headEnd len="med" w="med" type="none"/>
            <a:tailEnd len="med" w="med" type="triangle"/>
          </a:ln>
        </p:spPr>
      </p:cxnSp>
      <p:cxnSp>
        <p:nvCxnSpPr>
          <p:cNvPr id="833" name="Google Shape;833;p73"/>
          <p:cNvCxnSpPr>
            <a:stCxn id="807" idx="2"/>
          </p:cNvCxnSpPr>
          <p:nvPr/>
        </p:nvCxnSpPr>
        <p:spPr>
          <a:xfrm flipH="1">
            <a:off x="1932850" y="2412450"/>
            <a:ext cx="298500" cy="316500"/>
          </a:xfrm>
          <a:prstGeom prst="straightConnector1">
            <a:avLst/>
          </a:prstGeom>
          <a:noFill/>
          <a:ln cap="flat" cmpd="sng" w="19050">
            <a:solidFill>
              <a:schemeClr val="dk2"/>
            </a:solidFill>
            <a:prstDash val="solid"/>
            <a:round/>
            <a:headEnd len="med" w="med" type="none"/>
            <a:tailEnd len="med" w="med" type="triangle"/>
          </a:ln>
        </p:spPr>
      </p:cxnSp>
      <p:cxnSp>
        <p:nvCxnSpPr>
          <p:cNvPr id="834" name="Google Shape;834;p73"/>
          <p:cNvCxnSpPr>
            <a:stCxn id="807" idx="2"/>
            <a:endCxn id="808" idx="0"/>
          </p:cNvCxnSpPr>
          <p:nvPr/>
        </p:nvCxnSpPr>
        <p:spPr>
          <a:xfrm>
            <a:off x="2231350" y="2412450"/>
            <a:ext cx="259500" cy="327300"/>
          </a:xfrm>
          <a:prstGeom prst="straightConnector1">
            <a:avLst/>
          </a:prstGeom>
          <a:noFill/>
          <a:ln cap="flat" cmpd="sng" w="19050">
            <a:solidFill>
              <a:schemeClr val="dk2"/>
            </a:solidFill>
            <a:prstDash val="solid"/>
            <a:round/>
            <a:headEnd len="med" w="med" type="none"/>
            <a:tailEnd len="med" w="med" type="triangle"/>
          </a:ln>
        </p:spPr>
      </p:cxnSp>
      <p:cxnSp>
        <p:nvCxnSpPr>
          <p:cNvPr id="835" name="Google Shape;835;p73"/>
          <p:cNvCxnSpPr>
            <a:stCxn id="814" idx="2"/>
            <a:endCxn id="816" idx="0"/>
          </p:cNvCxnSpPr>
          <p:nvPr/>
        </p:nvCxnSpPr>
        <p:spPr>
          <a:xfrm>
            <a:off x="2190250" y="3684100"/>
            <a:ext cx="41100" cy="220200"/>
          </a:xfrm>
          <a:prstGeom prst="straightConnector1">
            <a:avLst/>
          </a:prstGeom>
          <a:noFill/>
          <a:ln cap="flat" cmpd="sng" w="19050">
            <a:solidFill>
              <a:schemeClr val="dk2"/>
            </a:solidFill>
            <a:prstDash val="solid"/>
            <a:round/>
            <a:headEnd len="med" w="med" type="none"/>
            <a:tailEnd len="med" w="med" type="triangle"/>
          </a:ln>
        </p:spPr>
      </p:cxnSp>
      <p:sp>
        <p:nvSpPr>
          <p:cNvPr id="814" name="Google Shape;814;p73"/>
          <p:cNvSpPr/>
          <p:nvPr/>
        </p:nvSpPr>
        <p:spPr>
          <a:xfrm>
            <a:off x="1799200" y="3301300"/>
            <a:ext cx="782100" cy="382800"/>
          </a:xfrm>
          <a:prstGeom prst="diamond">
            <a:avLst/>
          </a:prstGeom>
          <a:solidFill>
            <a:srgbClr val="C5D1D7"/>
          </a:solidFill>
          <a:ln cap="flat" cmpd="sng" w="19050">
            <a:solidFill>
              <a:srgbClr val="646B8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13</a:t>
            </a:r>
            <a:endParaRPr/>
          </a:p>
        </p:txBody>
      </p:sp>
      <p:cxnSp>
        <p:nvCxnSpPr>
          <p:cNvPr id="836" name="Google Shape;836;p73"/>
          <p:cNvCxnSpPr>
            <a:stCxn id="809" idx="2"/>
            <a:endCxn id="814" idx="0"/>
          </p:cNvCxnSpPr>
          <p:nvPr/>
        </p:nvCxnSpPr>
        <p:spPr>
          <a:xfrm>
            <a:off x="1903150" y="3122625"/>
            <a:ext cx="287100" cy="178800"/>
          </a:xfrm>
          <a:prstGeom prst="straightConnector1">
            <a:avLst/>
          </a:prstGeom>
          <a:noFill/>
          <a:ln cap="flat" cmpd="sng" w="19050">
            <a:solidFill>
              <a:schemeClr val="dk2"/>
            </a:solidFill>
            <a:prstDash val="solid"/>
            <a:round/>
            <a:headEnd len="med" w="med" type="none"/>
            <a:tailEnd len="med" w="med" type="triangle"/>
          </a:ln>
        </p:spPr>
      </p:cxnSp>
      <p:cxnSp>
        <p:nvCxnSpPr>
          <p:cNvPr id="837" name="Google Shape;837;p73"/>
          <p:cNvCxnSpPr>
            <a:stCxn id="808" idx="2"/>
            <a:endCxn id="814" idx="0"/>
          </p:cNvCxnSpPr>
          <p:nvPr/>
        </p:nvCxnSpPr>
        <p:spPr>
          <a:xfrm flipH="1">
            <a:off x="2190375" y="3122625"/>
            <a:ext cx="300600" cy="178800"/>
          </a:xfrm>
          <a:prstGeom prst="straightConnector1">
            <a:avLst/>
          </a:prstGeom>
          <a:noFill/>
          <a:ln cap="flat" cmpd="sng" w="19050">
            <a:solidFill>
              <a:schemeClr val="dk2"/>
            </a:solidFill>
            <a:prstDash val="solid"/>
            <a:round/>
            <a:headEnd len="med" w="med" type="none"/>
            <a:tailEnd len="med" w="med" type="triangle"/>
          </a:ln>
        </p:spPr>
      </p:cxnSp>
      <p:sp>
        <p:nvSpPr>
          <p:cNvPr id="838" name="Google Shape;838;p73"/>
          <p:cNvSpPr/>
          <p:nvPr/>
        </p:nvSpPr>
        <p:spPr>
          <a:xfrm>
            <a:off x="2598150" y="3437944"/>
            <a:ext cx="3482800" cy="242138"/>
          </a:xfrm>
          <a:custGeom>
            <a:rect b="b" l="l" r="r" t="t"/>
            <a:pathLst>
              <a:path extrusionOk="0" h="12914" w="139312">
                <a:moveTo>
                  <a:pt x="128355" y="12914"/>
                </a:moveTo>
                <a:lnTo>
                  <a:pt x="139312" y="12914"/>
                </a:lnTo>
                <a:lnTo>
                  <a:pt x="138530" y="0"/>
                </a:lnTo>
                <a:lnTo>
                  <a:pt x="0" y="3131"/>
                </a:lnTo>
              </a:path>
            </a:pathLst>
          </a:custGeom>
          <a:noFill/>
          <a:ln cap="flat" cmpd="sng" w="19050">
            <a:solidFill>
              <a:schemeClr val="dk2"/>
            </a:solidFill>
            <a:prstDash val="solid"/>
            <a:round/>
            <a:headEnd len="med" w="med" type="none"/>
            <a:tailEnd len="med" w="med" type="triangle"/>
          </a:ln>
        </p:spPr>
      </p:sp>
      <p:sp>
        <p:nvSpPr>
          <p:cNvPr id="839" name="Google Shape;839;p73"/>
          <p:cNvSpPr/>
          <p:nvPr/>
        </p:nvSpPr>
        <p:spPr>
          <a:xfrm>
            <a:off x="2505175" y="3315575"/>
            <a:ext cx="3727375" cy="851119"/>
          </a:xfrm>
          <a:custGeom>
            <a:rect b="b" l="l" r="r" t="t"/>
            <a:pathLst>
              <a:path extrusionOk="0" h="45393" w="149095">
                <a:moveTo>
                  <a:pt x="131094" y="45002"/>
                </a:moveTo>
                <a:lnTo>
                  <a:pt x="149095" y="45393"/>
                </a:lnTo>
                <a:lnTo>
                  <a:pt x="146356" y="0"/>
                </a:lnTo>
                <a:lnTo>
                  <a:pt x="0" y="7435"/>
                </a:lnTo>
              </a:path>
            </a:pathLst>
          </a:custGeom>
          <a:noFill/>
          <a:ln cap="flat" cmpd="sng" w="19050">
            <a:solidFill>
              <a:schemeClr val="dk2"/>
            </a:solidFill>
            <a:prstDash val="solid"/>
            <a:round/>
            <a:headEnd len="med" w="med" type="none"/>
            <a:tailEnd len="med" w="med" type="triangle"/>
          </a:ln>
        </p:spPr>
      </p:sp>
      <p:sp>
        <p:nvSpPr>
          <p:cNvPr id="840" name="Google Shape;840;p73"/>
          <p:cNvSpPr/>
          <p:nvPr/>
        </p:nvSpPr>
        <p:spPr>
          <a:xfrm>
            <a:off x="2371175" y="3012769"/>
            <a:ext cx="4060000" cy="1562869"/>
          </a:xfrm>
          <a:custGeom>
            <a:rect b="b" l="l" r="r" t="t"/>
            <a:pathLst>
              <a:path extrusionOk="0" h="83353" w="162400">
                <a:moveTo>
                  <a:pt x="99397" y="83353"/>
                </a:moveTo>
                <a:lnTo>
                  <a:pt x="162400" y="79831"/>
                </a:lnTo>
                <a:lnTo>
                  <a:pt x="158096" y="0"/>
                </a:lnTo>
                <a:lnTo>
                  <a:pt x="0" y="16044"/>
                </a:lnTo>
              </a:path>
            </a:pathLst>
          </a:custGeom>
          <a:noFill/>
          <a:ln cap="flat" cmpd="sng" w="19050">
            <a:solidFill>
              <a:schemeClr val="dk2"/>
            </a:solidFill>
            <a:prstDash val="solid"/>
            <a:round/>
            <a:headEnd len="med" w="med" type="none"/>
            <a:tailEnd len="med" w="med" type="triangle"/>
          </a:ln>
        </p:spPr>
      </p:sp>
      <p:sp>
        <p:nvSpPr>
          <p:cNvPr id="841" name="Google Shape;841;p73"/>
          <p:cNvSpPr txBox="1"/>
          <p:nvPr/>
        </p:nvSpPr>
        <p:spPr>
          <a:xfrm>
            <a:off x="3841875" y="1356975"/>
            <a:ext cx="5144100" cy="76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Tests that execute the loop:</a:t>
            </a:r>
            <a:endParaRPr b="1"/>
          </a:p>
          <a:p>
            <a:pPr indent="-317500" lvl="0" marL="457200" rtl="0" algn="l">
              <a:spcBef>
                <a:spcPts val="0"/>
              </a:spcBef>
              <a:spcAft>
                <a:spcPts val="0"/>
              </a:spcAft>
              <a:buSzPts val="1400"/>
              <a:buChar char="●"/>
            </a:pPr>
            <a:r>
              <a:rPr b="1" lang="sv-SE"/>
              <a:t>0 times</a:t>
            </a:r>
            <a:endParaRPr b="1"/>
          </a:p>
          <a:p>
            <a:pPr indent="-317500" lvl="0" marL="457200" rtl="0" algn="l">
              <a:spcBef>
                <a:spcPts val="0"/>
              </a:spcBef>
              <a:spcAft>
                <a:spcPts val="0"/>
              </a:spcAft>
              <a:buSzPts val="1400"/>
              <a:buChar char="●"/>
            </a:pPr>
            <a:r>
              <a:rPr b="1" lang="sv-SE"/>
              <a:t>1 time</a:t>
            </a:r>
            <a:endParaRPr b="1"/>
          </a:p>
          <a:p>
            <a:pPr indent="-317500" lvl="0" marL="457200" rtl="0" algn="l">
              <a:spcBef>
                <a:spcPts val="0"/>
              </a:spcBef>
              <a:spcAft>
                <a:spcPts val="0"/>
              </a:spcAft>
              <a:buSzPts val="1400"/>
              <a:buChar char="●"/>
            </a:pPr>
            <a:r>
              <a:rPr b="1" lang="sv-SE"/>
              <a:t>2+ times</a:t>
            </a:r>
            <a:endParaRPr b="1"/>
          </a:p>
        </p:txBody>
      </p:sp>
      <p:sp>
        <p:nvSpPr>
          <p:cNvPr id="842" name="Google Shape;842;p73"/>
          <p:cNvSpPr txBox="1"/>
          <p:nvPr/>
        </p:nvSpPr>
        <p:spPr>
          <a:xfrm>
            <a:off x="5249425" y="1544088"/>
            <a:ext cx="21342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38761D"/>
                </a:solidFill>
              </a:rPr>
              <a:t>key = 1, T = [1]</a:t>
            </a:r>
            <a:endParaRPr>
              <a:solidFill>
                <a:srgbClr val="38761D"/>
              </a:solidFill>
            </a:endParaRPr>
          </a:p>
        </p:txBody>
      </p:sp>
      <p:sp>
        <p:nvSpPr>
          <p:cNvPr id="843" name="Google Shape;843;p73"/>
          <p:cNvSpPr/>
          <p:nvPr/>
        </p:nvSpPr>
        <p:spPr>
          <a:xfrm>
            <a:off x="1031400" y="1591319"/>
            <a:ext cx="1267575" cy="1901381"/>
          </a:xfrm>
          <a:custGeom>
            <a:rect b="b" l="l" r="r" t="t"/>
            <a:pathLst>
              <a:path extrusionOk="0" h="101407" w="50703">
                <a:moveTo>
                  <a:pt x="47236" y="0"/>
                </a:moveTo>
                <a:lnTo>
                  <a:pt x="47236" y="34235"/>
                </a:lnTo>
                <a:lnTo>
                  <a:pt x="38136" y="71938"/>
                </a:lnTo>
                <a:lnTo>
                  <a:pt x="50703" y="100540"/>
                </a:lnTo>
                <a:lnTo>
                  <a:pt x="0" y="101407"/>
                </a:lnTo>
              </a:path>
            </a:pathLst>
          </a:custGeom>
          <a:noFill/>
          <a:ln cap="flat" cmpd="sng" w="38100">
            <a:solidFill>
              <a:srgbClr val="38761D"/>
            </a:solidFill>
            <a:prstDash val="solid"/>
            <a:round/>
            <a:headEnd len="med" w="med" type="none"/>
            <a:tailEnd len="med" w="med" type="none"/>
          </a:ln>
        </p:spPr>
      </p:sp>
      <p:sp>
        <p:nvSpPr>
          <p:cNvPr id="844" name="Google Shape;844;p73"/>
          <p:cNvSpPr txBox="1"/>
          <p:nvPr/>
        </p:nvSpPr>
        <p:spPr>
          <a:xfrm>
            <a:off x="5249425" y="1732525"/>
            <a:ext cx="24387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0000FF"/>
                </a:solidFill>
              </a:rPr>
              <a:t>key = 2, T = [1, 2]</a:t>
            </a:r>
            <a:endParaRPr>
              <a:solidFill>
                <a:srgbClr val="0000FF"/>
              </a:solidFill>
            </a:endParaRPr>
          </a:p>
        </p:txBody>
      </p:sp>
      <p:sp>
        <p:nvSpPr>
          <p:cNvPr id="845" name="Google Shape;845;p73"/>
          <p:cNvSpPr/>
          <p:nvPr/>
        </p:nvSpPr>
        <p:spPr>
          <a:xfrm>
            <a:off x="780400" y="1544106"/>
            <a:ext cx="5882925" cy="3006469"/>
          </a:xfrm>
          <a:custGeom>
            <a:rect b="b" l="l" r="r" t="t"/>
            <a:pathLst>
              <a:path extrusionOk="0" h="160345" w="235317">
                <a:moveTo>
                  <a:pt x="57637" y="0"/>
                </a:moveTo>
                <a:lnTo>
                  <a:pt x="55037" y="35103"/>
                </a:lnTo>
                <a:lnTo>
                  <a:pt x="66738" y="74106"/>
                </a:lnTo>
                <a:lnTo>
                  <a:pt x="57204" y="101408"/>
                </a:lnTo>
                <a:lnTo>
                  <a:pt x="56337" y="135644"/>
                </a:lnTo>
                <a:lnTo>
                  <a:pt x="97507" y="134777"/>
                </a:lnTo>
                <a:lnTo>
                  <a:pt x="149511" y="160345"/>
                </a:lnTo>
                <a:lnTo>
                  <a:pt x="235317" y="158179"/>
                </a:lnTo>
                <a:lnTo>
                  <a:pt x="232283" y="79306"/>
                </a:lnTo>
                <a:lnTo>
                  <a:pt x="51137" y="101841"/>
                </a:lnTo>
                <a:lnTo>
                  <a:pt x="0" y="104441"/>
                </a:lnTo>
              </a:path>
            </a:pathLst>
          </a:custGeom>
          <a:noFill/>
          <a:ln cap="flat" cmpd="sng" w="19050">
            <a:solidFill>
              <a:srgbClr val="0000FF"/>
            </a:solidFill>
            <a:prstDash val="solid"/>
            <a:round/>
            <a:headEnd len="med" w="med" type="none"/>
            <a:tailEnd len="med" w="med" type="none"/>
          </a:ln>
        </p:spPr>
      </p:sp>
      <p:sp>
        <p:nvSpPr>
          <p:cNvPr id="846" name="Google Shape;846;p73"/>
          <p:cNvSpPr txBox="1"/>
          <p:nvPr/>
        </p:nvSpPr>
        <p:spPr>
          <a:xfrm>
            <a:off x="5249425" y="1963275"/>
            <a:ext cx="2601000" cy="15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solidFill>
                  <a:srgbClr val="9900FF"/>
                </a:solidFill>
              </a:rPr>
              <a:t>key = 3, T = [1, 2, 3]</a:t>
            </a:r>
            <a:endParaRPr>
              <a:solidFill>
                <a:srgbClr val="9900FF"/>
              </a:solidFill>
            </a:endParaRPr>
          </a:p>
        </p:txBody>
      </p:sp>
      <p:sp>
        <p:nvSpPr>
          <p:cNvPr id="847" name="Google Shape;847;p73"/>
          <p:cNvSpPr/>
          <p:nvPr/>
        </p:nvSpPr>
        <p:spPr>
          <a:xfrm>
            <a:off x="563700" y="1544094"/>
            <a:ext cx="6316300" cy="2884594"/>
          </a:xfrm>
          <a:custGeom>
            <a:rect b="b" l="l" r="r" t="t"/>
            <a:pathLst>
              <a:path extrusionOk="0" h="153845" w="252652">
                <a:moveTo>
                  <a:pt x="64571" y="0"/>
                </a:moveTo>
                <a:lnTo>
                  <a:pt x="59804" y="36836"/>
                </a:lnTo>
                <a:lnTo>
                  <a:pt x="71939" y="76706"/>
                </a:lnTo>
                <a:lnTo>
                  <a:pt x="60671" y="103575"/>
                </a:lnTo>
                <a:lnTo>
                  <a:pt x="58938" y="135210"/>
                </a:lnTo>
                <a:lnTo>
                  <a:pt x="106608" y="136944"/>
                </a:lnTo>
                <a:lnTo>
                  <a:pt x="158178" y="126976"/>
                </a:lnTo>
                <a:lnTo>
                  <a:pt x="193281" y="114842"/>
                </a:lnTo>
                <a:lnTo>
                  <a:pt x="213216" y="113975"/>
                </a:lnTo>
                <a:lnTo>
                  <a:pt x="214949" y="97508"/>
                </a:lnTo>
                <a:lnTo>
                  <a:pt x="67605" y="104008"/>
                </a:lnTo>
                <a:lnTo>
                  <a:pt x="67172" y="130010"/>
                </a:lnTo>
                <a:lnTo>
                  <a:pt x="106174" y="130877"/>
                </a:lnTo>
                <a:lnTo>
                  <a:pt x="158612" y="153845"/>
                </a:lnTo>
                <a:lnTo>
                  <a:pt x="252652" y="151678"/>
                </a:lnTo>
                <a:lnTo>
                  <a:pt x="250052" y="81473"/>
                </a:lnTo>
                <a:lnTo>
                  <a:pt x="57637" y="99674"/>
                </a:lnTo>
                <a:lnTo>
                  <a:pt x="0" y="101841"/>
                </a:lnTo>
              </a:path>
            </a:pathLst>
          </a:custGeom>
          <a:noFill/>
          <a:ln cap="flat" cmpd="sng" w="19050">
            <a:solidFill>
              <a:srgbClr val="9900FF"/>
            </a:solidFill>
            <a:prstDash val="solid"/>
            <a:round/>
            <a:headEnd len="med" w="med" type="none"/>
            <a:tailEnd len="med" w="med" type="none"/>
          </a:ln>
        </p:spPr>
      </p:sp>
      <p:sp>
        <p:nvSpPr>
          <p:cNvPr id="848" name="Google Shape;848;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1"/>
                                        <p:tgtEl>
                                          <p:spTgt spid="842"/>
                                        </p:tgtEl>
                                      </p:cBhvr>
                                    </p:animEffect>
                                  </p:childTnLst>
                                </p:cTn>
                              </p:par>
                              <p:par>
                                <p:cTn fill="hold" nodeType="withEffect" presetClass="entr" presetID="10" presetSubtype="0">
                                  <p:stCondLst>
                                    <p:cond delay="0"/>
                                  </p:stCondLst>
                                  <p:childTnLst>
                                    <p:set>
                                      <p:cBhvr>
                                        <p:cTn dur="1" fill="hold">
                                          <p:stCondLst>
                                            <p:cond delay="0"/>
                                          </p:stCondLst>
                                        </p:cTn>
                                        <p:tgtEl>
                                          <p:spTgt spid="843"/>
                                        </p:tgtEl>
                                        <p:attrNameLst>
                                          <p:attrName>style.visibility</p:attrName>
                                        </p:attrNameLst>
                                      </p:cBhvr>
                                      <p:to>
                                        <p:strVal val="visible"/>
                                      </p:to>
                                    </p:set>
                                    <p:animEffect filter="fade" transition="in">
                                      <p:cBhvr>
                                        <p:cTn dur="1"/>
                                        <p:tgtEl>
                                          <p:spTgt spid="8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4"/>
                                        </p:tgtEl>
                                        <p:attrNameLst>
                                          <p:attrName>style.visibility</p:attrName>
                                        </p:attrNameLst>
                                      </p:cBhvr>
                                      <p:to>
                                        <p:strVal val="visible"/>
                                      </p:to>
                                    </p:set>
                                    <p:animEffect filter="fade" transition="in">
                                      <p:cBhvr>
                                        <p:cTn dur="1"/>
                                        <p:tgtEl>
                                          <p:spTgt spid="844"/>
                                        </p:tgtEl>
                                      </p:cBhvr>
                                    </p:animEffect>
                                  </p:childTnLst>
                                </p:cTn>
                              </p:par>
                              <p:par>
                                <p:cTn fill="hold" nodeType="with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1"/>
                                        <p:tgtEl>
                                          <p:spTgt spid="8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1000"/>
                                        <p:tgtEl>
                                          <p:spTgt spid="846"/>
                                        </p:tgtEl>
                                      </p:cBhvr>
                                    </p:animEffect>
                                  </p:childTnLst>
                                </p:cTn>
                              </p:par>
                              <p:par>
                                <p:cTn fill="hold" nodeType="with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1"/>
                                        <p:tgtEl>
                                          <p:spTgt spid="8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Adequacy Criteria</a:t>
            </a:r>
            <a:endParaRPr/>
          </a:p>
        </p:txBody>
      </p:sp>
      <p:sp>
        <p:nvSpPr>
          <p:cNvPr id="175" name="Google Shape;175;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a:t>
            </a:r>
            <a:r>
              <a:rPr lang="sv-SE"/>
              <a:t>an we </a:t>
            </a:r>
            <a:r>
              <a:rPr b="1" lang="sv-SE"/>
              <a:t>compromise between</a:t>
            </a:r>
            <a:br>
              <a:rPr b="1" lang="sv-SE"/>
            </a:br>
            <a:r>
              <a:rPr b="1" lang="sv-SE"/>
              <a:t>the impossible and the inadequate</a:t>
            </a:r>
            <a:r>
              <a:rPr lang="sv-SE"/>
              <a:t>?</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Measure “good testing”</a:t>
            </a:r>
            <a:endParaRPr/>
          </a:p>
          <a:p>
            <a:pPr indent="-393700" lvl="0" marL="457200" rtl="0" algn="l">
              <a:spcBef>
                <a:spcPts val="1000"/>
              </a:spcBef>
              <a:spcAft>
                <a:spcPts val="0"/>
              </a:spcAft>
              <a:buSzPts val="2600"/>
              <a:buChar char="•"/>
            </a:pPr>
            <a:r>
              <a:rPr b="1" lang="sv-SE"/>
              <a:t>Test adequacy criteria</a:t>
            </a:r>
            <a:r>
              <a:rPr lang="sv-SE"/>
              <a:t> “score” tests by measuring completion of </a:t>
            </a:r>
            <a:r>
              <a:rPr b="1" lang="sv-SE"/>
              <a:t>test obligations</a:t>
            </a:r>
            <a:r>
              <a:rPr lang="sv-SE"/>
              <a:t>.</a:t>
            </a:r>
            <a:endParaRPr/>
          </a:p>
          <a:p>
            <a:pPr indent="-368300" lvl="1" marL="914400" rtl="0" algn="l">
              <a:spcBef>
                <a:spcPts val="500"/>
              </a:spcBef>
              <a:spcAft>
                <a:spcPts val="0"/>
              </a:spcAft>
              <a:buSzPts val="2200"/>
              <a:buChar char="•"/>
            </a:pPr>
            <a:r>
              <a:rPr lang="sv-SE"/>
              <a:t>Checklists of properties that must be met by test cases.</a:t>
            </a:r>
            <a:endParaRPr/>
          </a:p>
        </p:txBody>
      </p:sp>
      <p:sp>
        <p:nvSpPr>
          <p:cNvPr id="176" name="Google Shape;17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77" name="Google Shape;177;p29"/>
          <p:cNvPicPr preferRelativeResize="0"/>
          <p:nvPr/>
        </p:nvPicPr>
        <p:blipFill>
          <a:blip r:embed="rId3">
            <a:alphaModFix/>
          </a:blip>
          <a:stretch>
            <a:fillRect/>
          </a:stretch>
        </p:blipFill>
        <p:spPr>
          <a:xfrm>
            <a:off x="6553201" y="730500"/>
            <a:ext cx="2559000" cy="1747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54" name="Google Shape;854;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Sometimes, no test can satisfy an obligation.</a:t>
            </a:r>
            <a:endParaRPr b="1"/>
          </a:p>
          <a:p>
            <a:pPr indent="-393700" lvl="0" marL="457200" rtl="0" algn="l">
              <a:spcBef>
                <a:spcPts val="1000"/>
              </a:spcBef>
              <a:spcAft>
                <a:spcPts val="0"/>
              </a:spcAft>
              <a:buSzPts val="2600"/>
              <a:buChar char="•"/>
            </a:pPr>
            <a:r>
              <a:rPr lang="sv-SE"/>
              <a:t>Impossible combinations of conditions.</a:t>
            </a:r>
            <a:endParaRPr/>
          </a:p>
          <a:p>
            <a:pPr indent="-393700" lvl="0" marL="457200" rtl="0" algn="l">
              <a:spcBef>
                <a:spcPts val="1000"/>
              </a:spcBef>
              <a:spcAft>
                <a:spcPts val="0"/>
              </a:spcAft>
              <a:buSzPts val="2600"/>
              <a:buChar char="•"/>
            </a:pPr>
            <a:r>
              <a:rPr lang="sv-SE"/>
              <a:t>Unreachable statements as part of defensive programming.</a:t>
            </a:r>
            <a:endParaRPr/>
          </a:p>
          <a:p>
            <a:pPr indent="-368300" lvl="1" marL="914400" rtl="0" algn="l">
              <a:spcBef>
                <a:spcPts val="500"/>
              </a:spcBef>
              <a:spcAft>
                <a:spcPts val="0"/>
              </a:spcAft>
              <a:buSzPts val="2200"/>
              <a:buChar char="•"/>
            </a:pPr>
            <a:r>
              <a:rPr lang="sv-SE"/>
              <a:t>Error-handling code for conditions that can’t occur.</a:t>
            </a:r>
            <a:endParaRPr/>
          </a:p>
          <a:p>
            <a:pPr indent="-393700" lvl="0" marL="457200" rtl="0" algn="l">
              <a:spcBef>
                <a:spcPts val="1000"/>
              </a:spcBef>
              <a:spcAft>
                <a:spcPts val="0"/>
              </a:spcAft>
              <a:buSzPts val="2600"/>
              <a:buChar char="•"/>
            </a:pPr>
            <a:r>
              <a:rPr lang="sv-SE"/>
              <a:t>Dead code.</a:t>
            </a:r>
            <a:endParaRPr/>
          </a:p>
          <a:p>
            <a:pPr indent="0" lvl="0" marL="0" rtl="0" algn="l">
              <a:spcBef>
                <a:spcPts val="1000"/>
              </a:spcBef>
              <a:spcAft>
                <a:spcPts val="0"/>
              </a:spcAft>
              <a:buNone/>
            </a:pPr>
            <a:r>
              <a:t/>
            </a:r>
            <a:endParaRPr/>
          </a:p>
        </p:txBody>
      </p:sp>
      <p:sp>
        <p:nvSpPr>
          <p:cNvPr id="855" name="Google Shape;855;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61" name="Google Shape;861;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0"/>
              </a:spcBef>
              <a:spcAft>
                <a:spcPts val="0"/>
              </a:spcAft>
              <a:buSzPts val="2600"/>
              <a:buChar char="•"/>
            </a:pPr>
            <a:r>
              <a:rPr lang="sv-SE"/>
              <a:t>Stronger criteria call for potentially infeasible combinations of elements.</a:t>
            </a:r>
            <a:endParaRPr/>
          </a:p>
          <a:p>
            <a:pPr indent="0" lvl="0" marL="0" marR="0" rtl="0" algn="l">
              <a:lnSpc>
                <a:spcPct val="100000"/>
              </a:lnSpc>
              <a:spcBef>
                <a:spcPts val="0"/>
              </a:spcBef>
              <a:spcAft>
                <a:spcPts val="0"/>
              </a:spcAft>
              <a:buNone/>
            </a:pPr>
            <a:r>
              <a:t/>
            </a:r>
            <a:endParaRPr/>
          </a:p>
          <a:p>
            <a:pPr indent="0" lvl="0" marL="0" marR="0" rtl="0" algn="ctr">
              <a:lnSpc>
                <a:spcPct val="100000"/>
              </a:lnSpc>
              <a:spcBef>
                <a:spcPts val="0"/>
              </a:spcBef>
              <a:spcAft>
                <a:spcPts val="0"/>
              </a:spcAft>
              <a:buNone/>
            </a:pPr>
            <a:r>
              <a:rPr lang="sv-SE">
                <a:latin typeface="Courier New"/>
                <a:ea typeface="Courier New"/>
                <a:cs typeface="Courier New"/>
                <a:sym typeface="Courier New"/>
              </a:rPr>
              <a:t>(a &gt; 0 &amp;&amp; a &lt; 10)</a:t>
            </a:r>
            <a:endParaRPr>
              <a:latin typeface="Courier New"/>
              <a:ea typeface="Courier New"/>
              <a:cs typeface="Courier New"/>
              <a:sym typeface="Courier New"/>
            </a:endParaRPr>
          </a:p>
          <a:p>
            <a:pPr indent="0" lvl="0" marL="0" marR="0" rtl="0" algn="ctr">
              <a:lnSpc>
                <a:spcPct val="100000"/>
              </a:lnSpc>
              <a:spcBef>
                <a:spcPts val="0"/>
              </a:spcBef>
              <a:spcAft>
                <a:spcPts val="0"/>
              </a:spcAft>
              <a:buNone/>
            </a:pPr>
            <a:r>
              <a:t/>
            </a:r>
            <a:endParaRPr>
              <a:latin typeface="Courier New"/>
              <a:ea typeface="Courier New"/>
              <a:cs typeface="Courier New"/>
              <a:sym typeface="Courier New"/>
            </a:endParaRPr>
          </a:p>
          <a:p>
            <a:pPr indent="-393700" lvl="0" marL="457200" marR="0" rtl="0" algn="l">
              <a:lnSpc>
                <a:spcPct val="100000"/>
              </a:lnSpc>
              <a:spcBef>
                <a:spcPts val="0"/>
              </a:spcBef>
              <a:spcAft>
                <a:spcPts val="0"/>
              </a:spcAft>
              <a:buSzPts val="2600"/>
              <a:buChar char="•"/>
            </a:pPr>
            <a:r>
              <a:rPr lang="sv-SE"/>
              <a:t>It is not possible for both conditions to be false.</a:t>
            </a:r>
            <a:endParaRPr/>
          </a:p>
          <a:p>
            <a:pPr indent="-368300" lvl="1" marL="914400" marR="0" rtl="0" algn="l">
              <a:lnSpc>
                <a:spcPct val="100000"/>
              </a:lnSpc>
              <a:spcBef>
                <a:spcPts val="0"/>
              </a:spcBef>
              <a:spcAft>
                <a:spcPts val="0"/>
              </a:spcAft>
              <a:buSzPts val="2200"/>
              <a:buChar char="•"/>
            </a:pPr>
            <a:r>
              <a:rPr lang="sv-SE"/>
              <a:t>A would negative and greater than 10 </a:t>
            </a:r>
            <a:endParaRPr/>
          </a:p>
          <a:p>
            <a:pPr indent="-393700" lvl="0" marL="457200" marR="0" rtl="0" algn="l">
              <a:lnSpc>
                <a:spcPct val="100000"/>
              </a:lnSpc>
              <a:spcBef>
                <a:spcPts val="0"/>
              </a:spcBef>
              <a:spcAft>
                <a:spcPts val="0"/>
              </a:spcAft>
              <a:buSzPts val="2600"/>
              <a:buChar char="•"/>
            </a:pPr>
            <a:r>
              <a:rPr lang="sv-SE"/>
              <a:t>Loop boundary coverage - loop can’t be skipped.</a:t>
            </a:r>
            <a:endParaRPr/>
          </a:p>
          <a:p>
            <a:pPr indent="0" lvl="0" marL="0" marR="0" rtl="0" algn="l">
              <a:lnSpc>
                <a:spcPct val="100000"/>
              </a:lnSpc>
              <a:spcBef>
                <a:spcPts val="0"/>
              </a:spcBef>
              <a:spcAft>
                <a:spcPts val="0"/>
              </a:spcAft>
              <a:buNone/>
            </a:pPr>
            <a:r>
              <a:t/>
            </a:r>
            <a:endParaRPr/>
          </a:p>
        </p:txBody>
      </p:sp>
      <p:sp>
        <p:nvSpPr>
          <p:cNvPr id="862" name="Google Shape;862;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Infeasibility Problem</a:t>
            </a:r>
            <a:endParaRPr/>
          </a:p>
        </p:txBody>
      </p:sp>
      <p:sp>
        <p:nvSpPr>
          <p:cNvPr id="868" name="Google Shape;868;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Adequacy “scores” based on coverage.</a:t>
            </a:r>
            <a:endParaRPr/>
          </a:p>
          <a:p>
            <a:pPr indent="-368300" lvl="1" marL="914400" rtl="0" algn="l">
              <a:spcBef>
                <a:spcPts val="500"/>
              </a:spcBef>
              <a:spcAft>
                <a:spcPts val="0"/>
              </a:spcAft>
              <a:buSzPts val="2200"/>
              <a:buChar char="•"/>
            </a:pPr>
            <a:r>
              <a:rPr lang="sv-SE"/>
              <a:t>95% branch coverage, 80% MC/DC coverage, etc.</a:t>
            </a:r>
            <a:endParaRPr/>
          </a:p>
          <a:p>
            <a:pPr indent="-368300" lvl="1" marL="914400" rtl="0" algn="l">
              <a:spcBef>
                <a:spcPts val="500"/>
              </a:spcBef>
              <a:spcAft>
                <a:spcPts val="0"/>
              </a:spcAft>
              <a:buSzPts val="2200"/>
              <a:buChar char="•"/>
            </a:pPr>
            <a:r>
              <a:rPr lang="sv-SE"/>
              <a:t>Stop once a threshold is reached.</a:t>
            </a:r>
            <a:endParaRPr/>
          </a:p>
          <a:p>
            <a:pPr indent="-368300" lvl="1" marL="914400" rtl="0" algn="l">
              <a:spcBef>
                <a:spcPts val="500"/>
              </a:spcBef>
              <a:spcAft>
                <a:spcPts val="0"/>
              </a:spcAft>
              <a:buSzPts val="2200"/>
              <a:buChar char="•"/>
            </a:pPr>
            <a:r>
              <a:rPr lang="sv-SE"/>
              <a:t>Unsatisfactory solution - elements are not equally important for fault-finding.</a:t>
            </a:r>
            <a:endParaRPr/>
          </a:p>
          <a:p>
            <a:pPr indent="-393700" lvl="0" marL="457200" rtl="0" algn="l">
              <a:spcBef>
                <a:spcPts val="1000"/>
              </a:spcBef>
              <a:spcAft>
                <a:spcPts val="0"/>
              </a:spcAft>
              <a:buSzPts val="2600"/>
              <a:buChar char="•"/>
            </a:pPr>
            <a:r>
              <a:rPr lang="sv-SE"/>
              <a:t>Manual justification for omitting each impossible test obligation.</a:t>
            </a:r>
            <a:endParaRPr/>
          </a:p>
          <a:p>
            <a:pPr indent="-368300" lvl="1" marL="914400" rtl="0" algn="l">
              <a:spcBef>
                <a:spcPts val="500"/>
              </a:spcBef>
              <a:spcAft>
                <a:spcPts val="0"/>
              </a:spcAft>
              <a:buSzPts val="2200"/>
              <a:buChar char="•"/>
            </a:pPr>
            <a:r>
              <a:rPr lang="sv-SE"/>
              <a:t>Helps refine code and testing efforts.</a:t>
            </a:r>
            <a:endParaRPr/>
          </a:p>
          <a:p>
            <a:pPr indent="-368300" lvl="1" marL="914400" rtl="0" algn="l">
              <a:spcBef>
                <a:spcPts val="500"/>
              </a:spcBef>
              <a:spcAft>
                <a:spcPts val="0"/>
              </a:spcAft>
              <a:buSzPts val="2200"/>
              <a:buChar char="•"/>
            </a:pPr>
            <a:r>
              <a:rPr lang="sv-SE"/>
              <a:t>… but very time-consuming.</a:t>
            </a:r>
            <a:endParaRPr/>
          </a:p>
          <a:p>
            <a:pPr indent="0" lvl="0" marL="0" rtl="0" algn="l">
              <a:spcBef>
                <a:spcPts val="1000"/>
              </a:spcBef>
              <a:spcAft>
                <a:spcPts val="0"/>
              </a:spcAft>
              <a:buNone/>
            </a:pPr>
            <a:r>
              <a:t/>
            </a:r>
            <a:endParaRPr/>
          </a:p>
        </p:txBody>
      </p:sp>
      <p:sp>
        <p:nvSpPr>
          <p:cNvPr id="869" name="Google Shape;869;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Which Coverage Criterion Should I Use?</a:t>
            </a:r>
            <a:endParaRPr sz="3000"/>
          </a:p>
        </p:txBody>
      </p:sp>
      <p:sp>
        <p:nvSpPr>
          <p:cNvPr id="875" name="Google Shape;875;p77"/>
          <p:cNvSpPr/>
          <p:nvPr/>
        </p:nvSpPr>
        <p:spPr>
          <a:xfrm>
            <a:off x="3663050" y="3418281"/>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Statement Coverage</a:t>
            </a:r>
            <a:endParaRPr/>
          </a:p>
        </p:txBody>
      </p:sp>
      <p:sp>
        <p:nvSpPr>
          <p:cNvPr id="876" name="Google Shape;876;p77"/>
          <p:cNvSpPr/>
          <p:nvPr/>
        </p:nvSpPr>
        <p:spPr>
          <a:xfrm>
            <a:off x="3663050" y="2827516"/>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Branch Coverage</a:t>
            </a:r>
            <a:endParaRPr/>
          </a:p>
        </p:txBody>
      </p:sp>
      <p:sp>
        <p:nvSpPr>
          <p:cNvPr id="877" name="Google Shape;877;p77"/>
          <p:cNvSpPr/>
          <p:nvPr/>
        </p:nvSpPr>
        <p:spPr>
          <a:xfrm>
            <a:off x="6196100" y="2828838"/>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Basic Condition Coverage</a:t>
            </a:r>
            <a:endParaRPr/>
          </a:p>
        </p:txBody>
      </p:sp>
      <p:cxnSp>
        <p:nvCxnSpPr>
          <p:cNvPr id="878" name="Google Shape;878;p77"/>
          <p:cNvCxnSpPr>
            <a:stCxn id="875" idx="0"/>
            <a:endCxn id="876" idx="2"/>
          </p:cNvCxnSpPr>
          <p:nvPr/>
        </p:nvCxnSpPr>
        <p:spPr>
          <a:xfrm rot="10800000">
            <a:off x="4684100" y="3261681"/>
            <a:ext cx="0" cy="156600"/>
          </a:xfrm>
          <a:prstGeom prst="straightConnector1">
            <a:avLst/>
          </a:prstGeom>
          <a:noFill/>
          <a:ln cap="flat" cmpd="sng" w="19050">
            <a:solidFill>
              <a:schemeClr val="dk2"/>
            </a:solidFill>
            <a:prstDash val="solid"/>
            <a:round/>
            <a:headEnd len="med" w="med" type="none"/>
            <a:tailEnd len="med" w="med" type="none"/>
          </a:ln>
        </p:spPr>
      </p:cxnSp>
      <p:cxnSp>
        <p:nvCxnSpPr>
          <p:cNvPr id="879" name="Google Shape;879;p77"/>
          <p:cNvCxnSpPr>
            <a:stCxn id="875" idx="0"/>
            <a:endCxn id="877" idx="2"/>
          </p:cNvCxnSpPr>
          <p:nvPr/>
        </p:nvCxnSpPr>
        <p:spPr>
          <a:xfrm flipH="1" rot="10800000">
            <a:off x="4684100" y="3262881"/>
            <a:ext cx="2533200" cy="155400"/>
          </a:xfrm>
          <a:prstGeom prst="straightConnector1">
            <a:avLst/>
          </a:prstGeom>
          <a:noFill/>
          <a:ln cap="flat" cmpd="sng" w="19050">
            <a:solidFill>
              <a:schemeClr val="dk2"/>
            </a:solidFill>
            <a:prstDash val="solid"/>
            <a:round/>
            <a:headEnd len="med" w="med" type="none"/>
            <a:tailEnd len="med" w="med" type="none"/>
          </a:ln>
        </p:spPr>
      </p:cxnSp>
      <p:sp>
        <p:nvSpPr>
          <p:cNvPr id="880" name="Google Shape;880;p77"/>
          <p:cNvSpPr/>
          <p:nvPr/>
        </p:nvSpPr>
        <p:spPr>
          <a:xfrm>
            <a:off x="6196100" y="2195969"/>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Branch and Condition Coverage</a:t>
            </a:r>
            <a:endParaRPr/>
          </a:p>
        </p:txBody>
      </p:sp>
      <p:cxnSp>
        <p:nvCxnSpPr>
          <p:cNvPr id="881" name="Google Shape;881;p77"/>
          <p:cNvCxnSpPr>
            <a:stCxn id="880" idx="2"/>
            <a:endCxn id="877" idx="0"/>
          </p:cNvCxnSpPr>
          <p:nvPr/>
        </p:nvCxnSpPr>
        <p:spPr>
          <a:xfrm>
            <a:off x="7217150" y="2630069"/>
            <a:ext cx="0" cy="198900"/>
          </a:xfrm>
          <a:prstGeom prst="straightConnector1">
            <a:avLst/>
          </a:prstGeom>
          <a:noFill/>
          <a:ln cap="flat" cmpd="sng" w="19050">
            <a:solidFill>
              <a:schemeClr val="dk2"/>
            </a:solidFill>
            <a:prstDash val="solid"/>
            <a:round/>
            <a:headEnd len="med" w="med" type="none"/>
            <a:tailEnd len="med" w="med" type="none"/>
          </a:ln>
        </p:spPr>
      </p:cxnSp>
      <p:sp>
        <p:nvSpPr>
          <p:cNvPr id="882" name="Google Shape;882;p77"/>
          <p:cNvSpPr/>
          <p:nvPr/>
        </p:nvSpPr>
        <p:spPr>
          <a:xfrm>
            <a:off x="6196100" y="1563100"/>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MC/DC Coverage</a:t>
            </a:r>
            <a:endParaRPr/>
          </a:p>
        </p:txBody>
      </p:sp>
      <p:cxnSp>
        <p:nvCxnSpPr>
          <p:cNvPr id="883" name="Google Shape;883;p77"/>
          <p:cNvCxnSpPr>
            <a:stCxn id="882" idx="2"/>
            <a:endCxn id="880" idx="0"/>
          </p:cNvCxnSpPr>
          <p:nvPr/>
        </p:nvCxnSpPr>
        <p:spPr>
          <a:xfrm>
            <a:off x="7217150" y="1997200"/>
            <a:ext cx="0" cy="198900"/>
          </a:xfrm>
          <a:prstGeom prst="straightConnector1">
            <a:avLst/>
          </a:prstGeom>
          <a:noFill/>
          <a:ln cap="flat" cmpd="sng" w="19050">
            <a:solidFill>
              <a:schemeClr val="dk2"/>
            </a:solidFill>
            <a:prstDash val="solid"/>
            <a:round/>
            <a:headEnd len="med" w="med" type="none"/>
            <a:tailEnd len="med" w="med" type="none"/>
          </a:ln>
        </p:spPr>
      </p:cxnSp>
      <p:cxnSp>
        <p:nvCxnSpPr>
          <p:cNvPr id="884" name="Google Shape;884;p77"/>
          <p:cNvCxnSpPr>
            <a:stCxn id="885" idx="2"/>
            <a:endCxn id="876" idx="0"/>
          </p:cNvCxnSpPr>
          <p:nvPr/>
        </p:nvCxnSpPr>
        <p:spPr>
          <a:xfrm>
            <a:off x="4684100" y="1976716"/>
            <a:ext cx="0" cy="850800"/>
          </a:xfrm>
          <a:prstGeom prst="straightConnector1">
            <a:avLst/>
          </a:prstGeom>
          <a:noFill/>
          <a:ln cap="flat" cmpd="sng" w="19050">
            <a:solidFill>
              <a:schemeClr val="dk2"/>
            </a:solidFill>
            <a:prstDash val="solid"/>
            <a:round/>
            <a:headEnd len="med" w="med" type="none"/>
            <a:tailEnd len="med" w="med" type="none"/>
          </a:ln>
        </p:spPr>
      </p:cxnSp>
      <p:cxnSp>
        <p:nvCxnSpPr>
          <p:cNvPr id="886" name="Google Shape;886;p77"/>
          <p:cNvCxnSpPr/>
          <p:nvPr/>
        </p:nvCxnSpPr>
        <p:spPr>
          <a:xfrm rot="10800000">
            <a:off x="632625" y="1791644"/>
            <a:ext cx="0" cy="1875600"/>
          </a:xfrm>
          <a:prstGeom prst="straightConnector1">
            <a:avLst/>
          </a:prstGeom>
          <a:noFill/>
          <a:ln cap="flat" cmpd="sng" w="19050">
            <a:solidFill>
              <a:srgbClr val="FF0000"/>
            </a:solidFill>
            <a:prstDash val="solid"/>
            <a:round/>
            <a:headEnd len="med" w="med" type="none"/>
            <a:tailEnd len="med" w="med" type="triangle"/>
          </a:ln>
        </p:spPr>
      </p:cxnSp>
      <p:sp>
        <p:nvSpPr>
          <p:cNvPr id="887" name="Google Shape;887;p77"/>
          <p:cNvSpPr txBox="1"/>
          <p:nvPr/>
        </p:nvSpPr>
        <p:spPr>
          <a:xfrm>
            <a:off x="715350" y="3261456"/>
            <a:ext cx="10593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Power, Cost</a:t>
            </a:r>
            <a:endParaRPr/>
          </a:p>
        </p:txBody>
      </p:sp>
      <p:cxnSp>
        <p:nvCxnSpPr>
          <p:cNvPr id="888" name="Google Shape;888;p77"/>
          <p:cNvCxnSpPr>
            <a:stCxn id="880" idx="2"/>
            <a:endCxn id="876" idx="0"/>
          </p:cNvCxnSpPr>
          <p:nvPr/>
        </p:nvCxnSpPr>
        <p:spPr>
          <a:xfrm flipH="1">
            <a:off x="4684250" y="2630069"/>
            <a:ext cx="2532900" cy="197400"/>
          </a:xfrm>
          <a:prstGeom prst="straightConnector1">
            <a:avLst/>
          </a:prstGeom>
          <a:noFill/>
          <a:ln cap="flat" cmpd="sng" w="19050">
            <a:solidFill>
              <a:schemeClr val="dk2"/>
            </a:solidFill>
            <a:prstDash val="solid"/>
            <a:round/>
            <a:headEnd len="med" w="med" type="none"/>
            <a:tailEnd len="med" w="med" type="none"/>
          </a:ln>
        </p:spPr>
      </p:cxnSp>
      <p:sp>
        <p:nvSpPr>
          <p:cNvPr id="889" name="Google Shape;889;p77"/>
          <p:cNvSpPr/>
          <p:nvPr/>
        </p:nvSpPr>
        <p:spPr>
          <a:xfrm>
            <a:off x="3663050" y="1542625"/>
            <a:ext cx="2042100" cy="43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Loop Boundary Testing</a:t>
            </a:r>
            <a:endParaRPr/>
          </a:p>
        </p:txBody>
      </p:sp>
      <p:sp>
        <p:nvSpPr>
          <p:cNvPr id="890" name="Google Shape;890;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896" name="Google Shape;896;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0"/>
              </a:spcBef>
              <a:spcAft>
                <a:spcPts val="0"/>
              </a:spcAft>
              <a:buClr>
                <a:schemeClr val="dk1"/>
              </a:buClr>
              <a:buSzPts val="3000"/>
              <a:buFont typeface="Arial"/>
              <a:buChar char="•"/>
            </a:pPr>
            <a:r>
              <a:rPr lang="sv-SE"/>
              <a:t>Test adequacy metrics “measure” how good our tests are.</a:t>
            </a:r>
            <a:endParaRPr/>
          </a:p>
          <a:p>
            <a:pPr indent="-368300" lvl="1" marL="914400" marR="0" rtl="0" algn="l">
              <a:lnSpc>
                <a:spcPct val="100000"/>
              </a:lnSpc>
              <a:spcBef>
                <a:spcPts val="0"/>
              </a:spcBef>
              <a:spcAft>
                <a:spcPts val="0"/>
              </a:spcAft>
              <a:buSzPts val="2200"/>
              <a:buChar char="•"/>
            </a:pPr>
            <a:r>
              <a:rPr lang="sv-SE"/>
              <a:t>Prescribe test obligations that remove inadequacies from test suites.</a:t>
            </a:r>
            <a:endParaRPr/>
          </a:p>
          <a:p>
            <a:pPr indent="-419100" lvl="0" marL="457200" marR="0" rtl="0" algn="l">
              <a:lnSpc>
                <a:spcPct val="100000"/>
              </a:lnSpc>
              <a:spcBef>
                <a:spcPts val="0"/>
              </a:spcBef>
              <a:spcAft>
                <a:spcPts val="0"/>
              </a:spcAft>
              <a:buClr>
                <a:schemeClr val="dk1"/>
              </a:buClr>
              <a:buSzPts val="3000"/>
              <a:buFont typeface="Arial"/>
              <a:buChar char="•"/>
            </a:pPr>
            <a:r>
              <a:rPr lang="sv-SE"/>
              <a:t>Code structure is used in many adequacy criteria. </a:t>
            </a:r>
            <a:endParaRPr/>
          </a:p>
          <a:p>
            <a:pPr indent="-393700" lvl="0" marL="457200" marR="0" rtl="0" algn="l">
              <a:lnSpc>
                <a:spcPct val="100000"/>
              </a:lnSpc>
              <a:spcBef>
                <a:spcPts val="0"/>
              </a:spcBef>
              <a:spcAft>
                <a:spcPts val="0"/>
              </a:spcAft>
              <a:buClr>
                <a:schemeClr val="dk1"/>
              </a:buClr>
              <a:buSzPts val="2600"/>
              <a:buFont typeface="Arial"/>
              <a:buChar char="•"/>
            </a:pPr>
            <a:r>
              <a:rPr lang="sv-SE"/>
              <a:t>Criteria, based on statements, branches, conditions, loops, etc.</a:t>
            </a:r>
            <a:endParaRPr/>
          </a:p>
        </p:txBody>
      </p:sp>
      <p:sp>
        <p:nvSpPr>
          <p:cNvPr id="897" name="Google Shape;897;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04" name="Google Shape;904;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905" name="Google Shape;905;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Next class: Structural coverage and data-flow </a:t>
            </a:r>
            <a:endParaRPr/>
          </a:p>
          <a:p>
            <a:pPr indent="-368300" lvl="1" marL="914400" rtl="0" algn="l">
              <a:spcBef>
                <a:spcPts val="500"/>
              </a:spcBef>
              <a:spcAft>
                <a:spcPts val="0"/>
              </a:spcAft>
              <a:buSzPts val="2200"/>
              <a:buChar char="•"/>
            </a:pPr>
            <a:r>
              <a:rPr lang="sv-SE"/>
              <a:t>Optional Reading - Pezze and Young, Chapters 6 and 13</a:t>
            </a:r>
            <a:endParaRPr/>
          </a:p>
          <a:p>
            <a:pPr indent="-393700" lvl="0" marL="457200" rtl="0" algn="l">
              <a:spcBef>
                <a:spcPts val="1000"/>
              </a:spcBef>
              <a:spcAft>
                <a:spcPts val="0"/>
              </a:spcAft>
              <a:buSzPts val="2600"/>
              <a:buChar char="•"/>
            </a:pPr>
            <a:r>
              <a:rPr lang="sv-SE"/>
              <a:t>Thursday Exercise Session: Structural Coverage</a:t>
            </a:r>
            <a:endParaRPr/>
          </a:p>
          <a:p>
            <a:pPr indent="-368300" lvl="1" marL="914400" rtl="0" algn="l">
              <a:spcBef>
                <a:spcPts val="500"/>
              </a:spcBef>
              <a:spcAft>
                <a:spcPts val="0"/>
              </a:spcAft>
              <a:buSzPts val="2200"/>
              <a:buChar char="•"/>
            </a:pPr>
            <a:r>
              <a:rPr lang="sv-SE"/>
              <a:t>Using Meeting Planner code</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Homework - Assignment 2 due Feb 26</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(In)Adequacy Criteria</a:t>
            </a:r>
            <a:endParaRPr/>
          </a:p>
        </p:txBody>
      </p:sp>
      <p:sp>
        <p:nvSpPr>
          <p:cNvPr id="183" name="Google Shape;183;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Criteria identify </a:t>
            </a:r>
            <a:r>
              <a:rPr b="1" lang="sv-SE"/>
              <a:t>inadequacies</a:t>
            </a:r>
            <a:r>
              <a:rPr lang="sv-SE"/>
              <a:t> in the tests.</a:t>
            </a:r>
            <a:endParaRPr/>
          </a:p>
          <a:p>
            <a:pPr indent="-368300" lvl="1" marL="914400" rtl="0" algn="l">
              <a:spcBef>
                <a:spcPts val="500"/>
              </a:spcBef>
              <a:spcAft>
                <a:spcPts val="0"/>
              </a:spcAft>
              <a:buSzPts val="2200"/>
              <a:buChar char="•"/>
            </a:pPr>
            <a:r>
              <a:rPr lang="sv-SE"/>
              <a:t>If no test reaches a statement, test suite is inadequate for finding faults in that statement.</a:t>
            </a:r>
            <a:endParaRPr/>
          </a:p>
          <a:p>
            <a:pPr indent="-368300" lvl="1" marL="914400" rtl="0" algn="l">
              <a:spcBef>
                <a:spcPts val="500"/>
              </a:spcBef>
              <a:spcAft>
                <a:spcPts val="0"/>
              </a:spcAft>
              <a:buSzPts val="2200"/>
              <a:buChar char="•"/>
            </a:pPr>
            <a:r>
              <a:rPr lang="sv-SE"/>
              <a:t>If we plant a fake fault and no test exposes it, our tests are inadequate at detecting that fault.</a:t>
            </a:r>
            <a:endParaRPr/>
          </a:p>
          <a:p>
            <a:pPr indent="-393700" lvl="0" marL="457200" rtl="0" algn="l">
              <a:spcBef>
                <a:spcPts val="1000"/>
              </a:spcBef>
              <a:spcAft>
                <a:spcPts val="0"/>
              </a:spcAft>
              <a:buSzPts val="2600"/>
              <a:buChar char="•"/>
            </a:pPr>
            <a:r>
              <a:rPr lang="sv-SE"/>
              <a:t>Tests may still miss faults, but maximizing criteria shows that tests at least meet certain goals.</a:t>
            </a:r>
            <a:endParaRPr/>
          </a:p>
        </p:txBody>
      </p:sp>
      <p:sp>
        <p:nvSpPr>
          <p:cNvPr id="184" name="Google Shape;18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Adequacy Criteria</a:t>
            </a:r>
            <a:endParaRPr/>
          </a:p>
        </p:txBody>
      </p:sp>
      <p:sp>
        <p:nvSpPr>
          <p:cNvPr id="190" name="Google Shape;190;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Adequacy Criteria based on coverage of factors correlated to finding faults (hopefully).</a:t>
            </a:r>
            <a:endParaRPr/>
          </a:p>
          <a:p>
            <a:pPr indent="-368300" lvl="1" marL="914400" rtl="0" algn="l">
              <a:spcBef>
                <a:spcPts val="500"/>
              </a:spcBef>
              <a:spcAft>
                <a:spcPts val="0"/>
              </a:spcAft>
              <a:buSzPts val="2200"/>
              <a:buChar char="•"/>
            </a:pPr>
            <a:r>
              <a:rPr lang="sv-SE"/>
              <a:t>Exercising elements of source code (</a:t>
            </a:r>
            <a:r>
              <a:rPr b="1" lang="sv-SE"/>
              <a:t>structural testing</a:t>
            </a:r>
            <a:r>
              <a:rPr lang="sv-SE"/>
              <a:t>).</a:t>
            </a:r>
            <a:endParaRPr/>
          </a:p>
          <a:p>
            <a:pPr indent="-368300" lvl="1" marL="914400" rtl="0" algn="l">
              <a:spcBef>
                <a:spcPts val="500"/>
              </a:spcBef>
              <a:spcAft>
                <a:spcPts val="0"/>
              </a:spcAft>
              <a:buSzPts val="2200"/>
              <a:buChar char="•"/>
            </a:pPr>
            <a:r>
              <a:rPr lang="sv-SE"/>
              <a:t>Detection of planted faults (</a:t>
            </a:r>
            <a:r>
              <a:rPr b="1" lang="sv-SE"/>
              <a:t>fault-based testing</a:t>
            </a:r>
            <a:r>
              <a:rPr lang="sv-SE"/>
              <a:t>)</a:t>
            </a:r>
            <a:endParaRPr/>
          </a:p>
          <a:p>
            <a:pPr indent="-393700" lvl="0" marL="457200" rtl="0" algn="l">
              <a:spcBef>
                <a:spcPts val="1000"/>
              </a:spcBef>
              <a:spcAft>
                <a:spcPts val="0"/>
              </a:spcAft>
              <a:buSzPts val="2600"/>
              <a:buChar char="•"/>
            </a:pPr>
            <a:r>
              <a:rPr lang="sv-SE"/>
              <a:t>Widely used in industry - easy to understand, cheap to calculate, offer a checklist.</a:t>
            </a:r>
            <a:endParaRPr/>
          </a:p>
          <a:p>
            <a:pPr indent="-368300" lvl="1" marL="914400" rtl="0" algn="l">
              <a:spcBef>
                <a:spcPts val="500"/>
              </a:spcBef>
              <a:spcAft>
                <a:spcPts val="0"/>
              </a:spcAft>
              <a:buSzPts val="2200"/>
              <a:buChar char="•"/>
            </a:pPr>
            <a:r>
              <a:rPr lang="sv-SE"/>
              <a:t>Enable tracking of “testing completion”</a:t>
            </a:r>
            <a:endParaRPr/>
          </a:p>
          <a:p>
            <a:pPr indent="-368300" lvl="1" marL="914400" rtl="0" algn="l">
              <a:spcBef>
                <a:spcPts val="500"/>
              </a:spcBef>
              <a:spcAft>
                <a:spcPts val="0"/>
              </a:spcAft>
              <a:buSzPts val="2200"/>
              <a:buChar char="•"/>
            </a:pPr>
            <a:r>
              <a:rPr lang="sv-SE"/>
              <a:t>Can be measured in IntelliJ, Eclipse, etc.</a:t>
            </a:r>
            <a:endParaRPr/>
          </a:p>
          <a:p>
            <a:pPr indent="0" lvl="0" marL="0" rtl="0" algn="l">
              <a:spcBef>
                <a:spcPts val="1000"/>
              </a:spcBef>
              <a:spcAft>
                <a:spcPts val="0"/>
              </a:spcAft>
              <a:buNone/>
            </a:pPr>
            <a:r>
              <a:t/>
            </a:r>
            <a:endParaRPr/>
          </a:p>
        </p:txBody>
      </p:sp>
      <p:sp>
        <p:nvSpPr>
          <p:cNvPr id="191" name="Google Shape;19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 of Criteria</a:t>
            </a:r>
            <a:endParaRPr/>
          </a:p>
        </p:txBody>
      </p:sp>
      <p:sp>
        <p:nvSpPr>
          <p:cNvPr id="197" name="Google Shape;197;p32"/>
          <p:cNvSpPr txBox="1"/>
          <p:nvPr>
            <p:ph idx="1" type="body"/>
          </p:nvPr>
        </p:nvSpPr>
        <p:spPr>
          <a:xfrm>
            <a:off x="468900" y="1282400"/>
            <a:ext cx="57234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Measure adequacy of existing tests</a:t>
            </a:r>
            <a:endParaRPr sz="2500"/>
          </a:p>
          <a:p>
            <a:pPr indent="-361950" lvl="1" marL="914400" rtl="0" algn="l">
              <a:spcBef>
                <a:spcPts val="500"/>
              </a:spcBef>
              <a:spcAft>
                <a:spcPts val="0"/>
              </a:spcAft>
              <a:buSzPts val="2100"/>
              <a:buChar char="•"/>
            </a:pPr>
            <a:r>
              <a:rPr lang="sv-SE" sz="2100"/>
              <a:t>Create additional tests to cover missed obligations.</a:t>
            </a:r>
            <a:endParaRPr sz="2100"/>
          </a:p>
          <a:p>
            <a:pPr indent="-387350" lvl="0" marL="457200" rtl="0" algn="l">
              <a:spcBef>
                <a:spcPts val="1000"/>
              </a:spcBef>
              <a:spcAft>
                <a:spcPts val="0"/>
              </a:spcAft>
              <a:buSzPts val="2500"/>
              <a:buChar char="•"/>
            </a:pPr>
            <a:r>
              <a:rPr lang="sv-SE" sz="2500"/>
              <a:t>Create tests directly</a:t>
            </a:r>
            <a:endParaRPr sz="2500"/>
          </a:p>
          <a:p>
            <a:pPr indent="-361950" lvl="1" marL="914400" rtl="0" algn="l">
              <a:spcBef>
                <a:spcPts val="500"/>
              </a:spcBef>
              <a:spcAft>
                <a:spcPts val="0"/>
              </a:spcAft>
              <a:buSzPts val="2100"/>
              <a:buChar char="•"/>
            </a:pPr>
            <a:r>
              <a:rPr lang="sv-SE" sz="2100"/>
              <a:t>Choose specific obligations, create tests to cover those.</a:t>
            </a:r>
            <a:endParaRPr sz="2100"/>
          </a:p>
          <a:p>
            <a:pPr indent="-361950" lvl="1" marL="914400" rtl="0" algn="l">
              <a:spcBef>
                <a:spcPts val="500"/>
              </a:spcBef>
              <a:spcAft>
                <a:spcPts val="0"/>
              </a:spcAft>
              <a:buSzPts val="2100"/>
              <a:buChar char="•"/>
            </a:pPr>
            <a:r>
              <a:rPr lang="sv-SE" sz="2100"/>
              <a:t>Targets for automated test generation.</a:t>
            </a:r>
            <a:endParaRPr sz="2100"/>
          </a:p>
        </p:txBody>
      </p:sp>
      <p:sp>
        <p:nvSpPr>
          <p:cNvPr id="198" name="Google Shape;198;p32"/>
          <p:cNvSpPr/>
          <p:nvPr/>
        </p:nvSpPr>
        <p:spPr>
          <a:xfrm>
            <a:off x="6632313" y="651644"/>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Inputs</a:t>
            </a:r>
            <a:endParaRPr b="1"/>
          </a:p>
        </p:txBody>
      </p:sp>
      <p:sp>
        <p:nvSpPr>
          <p:cNvPr id="199" name="Google Shape;199;p32"/>
          <p:cNvSpPr/>
          <p:nvPr/>
        </p:nvSpPr>
        <p:spPr>
          <a:xfrm>
            <a:off x="6632300" y="3217206"/>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Uncovered Goals</a:t>
            </a:r>
            <a:endParaRPr b="1"/>
          </a:p>
        </p:txBody>
      </p:sp>
      <p:sp>
        <p:nvSpPr>
          <p:cNvPr id="200" name="Google Shape;200;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01" name="Google Shape;201;p32"/>
          <p:cNvPicPr preferRelativeResize="0"/>
          <p:nvPr/>
        </p:nvPicPr>
        <p:blipFill>
          <a:blip r:embed="rId3">
            <a:alphaModFix/>
          </a:blip>
          <a:stretch>
            <a:fillRect/>
          </a:stretch>
        </p:blipFill>
        <p:spPr>
          <a:xfrm>
            <a:off x="6445400" y="1522475"/>
            <a:ext cx="1627825" cy="1556975"/>
          </a:xfrm>
          <a:prstGeom prst="rect">
            <a:avLst/>
          </a:prstGeom>
          <a:noFill/>
          <a:ln>
            <a:noFill/>
          </a:ln>
        </p:spPr>
      </p:pic>
      <p:cxnSp>
        <p:nvCxnSpPr>
          <p:cNvPr id="202" name="Google Shape;202;p32"/>
          <p:cNvCxnSpPr>
            <a:stCxn id="198" idx="2"/>
            <a:endCxn id="201" idx="0"/>
          </p:cNvCxnSpPr>
          <p:nvPr/>
        </p:nvCxnSpPr>
        <p:spPr>
          <a:xfrm>
            <a:off x="7259313" y="1244744"/>
            <a:ext cx="0" cy="277800"/>
          </a:xfrm>
          <a:prstGeom prst="straightConnector1">
            <a:avLst/>
          </a:prstGeom>
          <a:noFill/>
          <a:ln cap="flat" cmpd="sng" w="19050">
            <a:solidFill>
              <a:schemeClr val="dk2"/>
            </a:solidFill>
            <a:prstDash val="solid"/>
            <a:round/>
            <a:headEnd len="med" w="med" type="none"/>
            <a:tailEnd len="med" w="med" type="triangle"/>
          </a:ln>
        </p:spPr>
      </p:cxnSp>
      <p:cxnSp>
        <p:nvCxnSpPr>
          <p:cNvPr id="203" name="Google Shape;203;p32"/>
          <p:cNvCxnSpPr>
            <a:stCxn id="199" idx="0"/>
          </p:cNvCxnSpPr>
          <p:nvPr/>
        </p:nvCxnSpPr>
        <p:spPr>
          <a:xfrm rot="10800000">
            <a:off x="7259300" y="2837106"/>
            <a:ext cx="0" cy="380100"/>
          </a:xfrm>
          <a:prstGeom prst="straightConnector1">
            <a:avLst/>
          </a:prstGeom>
          <a:noFill/>
          <a:ln cap="flat" cmpd="sng" w="19050">
            <a:solidFill>
              <a:schemeClr val="dk2"/>
            </a:solidFill>
            <a:prstDash val="solid"/>
            <a:round/>
            <a:headEnd len="med" w="med" type="triangle"/>
            <a:tailEnd len="med" w="med" type="none"/>
          </a:ln>
        </p:spPr>
      </p:cxnSp>
      <p:sp>
        <p:nvSpPr>
          <p:cNvPr id="204" name="Google Shape;204;p32"/>
          <p:cNvSpPr/>
          <p:nvPr/>
        </p:nvSpPr>
        <p:spPr>
          <a:xfrm>
            <a:off x="6632300" y="4076406"/>
            <a:ext cx="1254000" cy="593100"/>
          </a:xfrm>
          <a:prstGeom prst="rect">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New Test Inputs</a:t>
            </a:r>
            <a:endParaRPr b="1"/>
          </a:p>
        </p:txBody>
      </p:sp>
      <p:cxnSp>
        <p:nvCxnSpPr>
          <p:cNvPr id="205" name="Google Shape;205;p32"/>
          <p:cNvCxnSpPr>
            <a:stCxn id="199" idx="2"/>
            <a:endCxn id="204" idx="0"/>
          </p:cNvCxnSpPr>
          <p:nvPr/>
        </p:nvCxnSpPr>
        <p:spPr>
          <a:xfrm>
            <a:off x="7259300" y="3810306"/>
            <a:ext cx="0" cy="266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12" name="Google Shape;212;p3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Structural Testing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