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4"/>
    <p:sldMasterId id="2147483665" r:id="rId5"/>
    <p:sldMasterId id="2147483666" r:id="rId6"/>
    <p:sldMasterId id="214748366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11" Type="http://schemas.openxmlformats.org/officeDocument/2006/relationships/slide" Target="slides/slide3.xml"/><Relationship Id="rId10" Type="http://schemas.openxmlformats.org/officeDocument/2006/relationships/slide" Target="slides/slide2.xml"/><Relationship Id="rId21" Type="http://schemas.openxmlformats.org/officeDocument/2006/relationships/slide" Target="slides/slide13.xml"/><Relationship Id="rId13" Type="http://schemas.openxmlformats.org/officeDocument/2006/relationships/slide" Target="slides/slide5.xml"/><Relationship Id="rId12" Type="http://schemas.openxmlformats.org/officeDocument/2006/relationships/slide" Target="slides/slide4.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5" Type="http://schemas.openxmlformats.org/officeDocument/2006/relationships/slideMaster" Target="slideMasters/slideMaster2.xml"/><Relationship Id="rId19" Type="http://schemas.openxmlformats.org/officeDocument/2006/relationships/slide" Target="slides/slide11.xml"/><Relationship Id="rId6" Type="http://schemas.openxmlformats.org/officeDocument/2006/relationships/slideMaster" Target="slideMasters/slideMaster3.xml"/><Relationship Id="rId18" Type="http://schemas.openxmlformats.org/officeDocument/2006/relationships/slide" Target="slides/slide10.xml"/><Relationship Id="rId7" Type="http://schemas.openxmlformats.org/officeDocument/2006/relationships/slideMaster" Target="slideMasters/slideMaster4.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bcd5f5e882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bcd5f5e882_0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we could do this all in one test case, but I highlighted three scenarios, so I’ll write three tests. There are many ways you can attain coverage, but this will just highlight one way you could approach this. </a:t>
            </a:r>
            <a:endParaRPr/>
          </a:p>
          <a:p>
            <a:pPr indent="0" lvl="0" marL="0" rtl="0" algn="l">
              <a:spcBef>
                <a:spcPts val="0"/>
              </a:spcBef>
              <a:spcAft>
                <a:spcPts val="0"/>
              </a:spcAft>
              <a:buNone/>
            </a:pPr>
            <a:r>
              <a:rPr lang="sv-SE"/>
              <a:t>Here, we Set up Calendar with 1+ meetings on the date that we provide as input.</a:t>
            </a:r>
            <a:endParaRPr/>
          </a:p>
          <a:p>
            <a:pPr indent="0" lvl="0" marL="0" rtl="0" algn="l">
              <a:spcBef>
                <a:spcPts val="0"/>
              </a:spcBef>
              <a:spcAft>
                <a:spcPts val="0"/>
              </a:spcAft>
              <a:buNone/>
            </a:pPr>
            <a:r>
              <a:rPr lang="sv-SE"/>
              <a:t>Meeting does not conflict with start or end provided.</a:t>
            </a:r>
            <a:endParaRPr/>
          </a:p>
          <a:p>
            <a:pPr indent="0" lvl="0" marL="0" rtl="0" algn="l">
              <a:spcBef>
                <a:spcPts val="0"/>
              </a:spcBef>
              <a:spcAft>
                <a:spcPts val="0"/>
              </a:spcAft>
              <a:buNone/>
            </a:pPr>
            <a:r>
              <a:rPr lang="sv-SE"/>
              <a:t>Covers False for 2 and 3.</a:t>
            </a:r>
            <a:endParaRPr/>
          </a:p>
          <a:p>
            <a:pPr indent="0" lvl="0" marL="0" rtl="0" algn="l">
              <a:spcBef>
                <a:spcPts val="0"/>
              </a:spcBef>
              <a:spcAft>
                <a:spcPts val="0"/>
              </a:spcAft>
              <a:buNone/>
            </a:pPr>
            <a:r>
              <a:rPr lang="sv-SE"/>
              <a:t>go over code</a:t>
            </a:r>
            <a:endParaRPr/>
          </a:p>
        </p:txBody>
      </p:sp>
      <p:sp>
        <p:nvSpPr>
          <p:cNvPr id="236" name="Google Shape;236;gbcd5f5e882_0_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cd5f5e882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bcd5f5e882_0_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a:t>
            </a:r>
            <a:endParaRPr/>
          </a:p>
        </p:txBody>
      </p:sp>
      <p:sp>
        <p:nvSpPr>
          <p:cNvPr id="244" name="Google Shape;244;gbcd5f5e882_0_9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bcd5f5e882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bcd5f5e882_0_1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a:t>
            </a:r>
            <a:endParaRPr/>
          </a:p>
        </p:txBody>
      </p:sp>
      <p:sp>
        <p:nvSpPr>
          <p:cNvPr id="252" name="Google Shape;252;gbcd5f5e882_0_1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6e8a7cf597_0_1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e8a7cf597_0_1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6e8a7cf597_0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e8a7cf597_0_1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org.blah.blah.MyCode</a:t>
            </a:r>
            <a:endParaRPr/>
          </a:p>
          <a:p>
            <a:pPr indent="0" lvl="0" marL="0" rtl="0" algn="l">
              <a:spcBef>
                <a:spcPts val="0"/>
              </a:spcBef>
              <a:spcAft>
                <a:spcPts val="0"/>
              </a:spcAft>
              <a:buNone/>
            </a:pPr>
            <a:r>
              <a:rPr lang="sv-SE"/>
              <a:t>src/org/blah/blah/MyCode.java</a:t>
            </a:r>
            <a:endParaRPr/>
          </a:p>
          <a:p>
            <a:pPr indent="0" lvl="0" marL="0" rtl="0" algn="l">
              <a:spcBef>
                <a:spcPts val="0"/>
              </a:spcBef>
              <a:spcAft>
                <a:spcPts val="0"/>
              </a:spcAft>
              <a:buNone/>
            </a:pPr>
            <a:r>
              <a:rPr lang="sv-SE"/>
              <a:t>org.blah.blah.MyCodeTest</a:t>
            </a:r>
            <a:endParaRPr/>
          </a:p>
          <a:p>
            <a:pPr indent="0" lvl="0" marL="0" rtl="0" algn="l">
              <a:spcBef>
                <a:spcPts val="0"/>
              </a:spcBef>
              <a:spcAft>
                <a:spcPts val="0"/>
              </a:spcAft>
              <a:buNone/>
            </a:pPr>
            <a:r>
              <a:rPr lang="sv-SE"/>
              <a:t>test/org/blah/blah/MyCodeTest.java</a:t>
            </a:r>
            <a:endParaRPr/>
          </a:p>
        </p:txBody>
      </p:sp>
      <p:sp>
        <p:nvSpPr>
          <p:cNvPr id="147" name="Google Shape;147;g6e8a7cf597_0_1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bcd5f5e882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bcd5f5e882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bcd5f5e882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bcd5f5e882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bcd5f5e882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get you started, let’s pull a method from the system and look at how we would write tests to cover it. This is the method isBusy from class Calendar. Now, if we want to achieve Branch Coverage of this, that means we need to identify the branches, then design input that will cause each to resolve to true and false. (click) here are our branches. We have three branching points. The loop condition, an if-statement, and and else-if. We want to cover each of these. The loop is easy enough. We need to have one or more meetings on the date indicated. The loop will iterate over each. Then, within that loop, we need to interact with the if and the else-if.</a:t>
            </a:r>
            <a:endParaRPr/>
          </a:p>
        </p:txBody>
      </p:sp>
      <p:sp>
        <p:nvSpPr>
          <p:cNvPr id="163" name="Google Shape;163;gbcd5f5e882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cd5f5e882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cd5f5e882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let’s say that the meeting on that date does not conflict with the start and end times we provided. That would give us the False for 2 and 3</a:t>
            </a:r>
            <a:endParaRPr/>
          </a:p>
        </p:txBody>
      </p:sp>
      <p:sp>
        <p:nvSpPr>
          <p:cNvPr id="180" name="Google Shape;180;gbcd5f5e882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cd5f5e882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cd5f5e882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That just leaves us with the True result for 2 and 3. We can’t cover those in one pass - the meeting being examined must either cause a conflict in branch 2 or 3. So, let’s start with 2. The start time we provide as input then must begin afterh the start time of the  meeting we insert in the calendar and before the end time of that meeting. That gives us a True for branch point 2. That just leave a true for point 3.</a:t>
            </a:r>
            <a:endParaRPr/>
          </a:p>
        </p:txBody>
      </p:sp>
      <p:sp>
        <p:nvSpPr>
          <p:cNvPr id="200" name="Google Shape;200;gbcd5f5e882_0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bcd5f5e882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bcd5f5e882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Finally, we again can have a meeting in the calendar, and when we examin it, the start time we input must be before the start time and the input end time must fall between the start and end of the meeting, meaning we overlap with part of the meeting on the front end.</a:t>
            </a:r>
            <a:endParaRPr/>
          </a:p>
        </p:txBody>
      </p:sp>
      <p:sp>
        <p:nvSpPr>
          <p:cNvPr id="218" name="Google Shape;218;gbcd5f5e882_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77" name="Shape 77"/>
        <p:cNvGrpSpPr/>
        <p:nvPr/>
      </p:nvGrpSpPr>
      <p:grpSpPr>
        <a:xfrm>
          <a:off x="0" y="0"/>
          <a:ext cx="0" cy="0"/>
          <a:chOff x="0" y="0"/>
          <a:chExt cx="0" cy="0"/>
        </a:xfrm>
      </p:grpSpPr>
      <p:sp>
        <p:nvSpPr>
          <p:cNvPr id="78" name="Google Shape;78;p14"/>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79" name="Google Shape;79;p14"/>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0" name="Google Shape;80;p14"/>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1" name="Google Shape;81;p14"/>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82" name="Google Shape;82;p14"/>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3" name="Google Shape;83;p14"/>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84" name="Shape 84"/>
        <p:cNvGrpSpPr/>
        <p:nvPr/>
      </p:nvGrpSpPr>
      <p:grpSpPr>
        <a:xfrm>
          <a:off x="0" y="0"/>
          <a:ext cx="0" cy="0"/>
          <a:chOff x="0" y="0"/>
          <a:chExt cx="0" cy="0"/>
        </a:xfrm>
      </p:grpSpPr>
      <p:sp>
        <p:nvSpPr>
          <p:cNvPr id="85" name="Google Shape;85;p15"/>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6" name="Google Shape;86;p15"/>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7" name="Google Shape;87;p15"/>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8" name="Google Shape;88;p15"/>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9" name="Google Shape;89;p15"/>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0" name="Google Shape;90;p15"/>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91" name="Shape 91"/>
        <p:cNvGrpSpPr/>
        <p:nvPr/>
      </p:nvGrpSpPr>
      <p:grpSpPr>
        <a:xfrm>
          <a:off x="0" y="0"/>
          <a:ext cx="0" cy="0"/>
          <a:chOff x="0" y="0"/>
          <a:chExt cx="0" cy="0"/>
        </a:xfrm>
      </p:grpSpPr>
      <p:sp>
        <p:nvSpPr>
          <p:cNvPr id="92" name="Google Shape;92;p16"/>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93" name="Google Shape;93;p16"/>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4" name="Google Shape;94;p16"/>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5" name="Google Shape;95;p16"/>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6" name="Google Shape;96;p16"/>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7" name="Google Shape;97;p16"/>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98" name="Shape 98"/>
        <p:cNvGrpSpPr/>
        <p:nvPr/>
      </p:nvGrpSpPr>
      <p:grpSpPr>
        <a:xfrm>
          <a:off x="0" y="0"/>
          <a:ext cx="0" cy="0"/>
          <a:chOff x="0" y="0"/>
          <a:chExt cx="0" cy="0"/>
        </a:xfrm>
      </p:grpSpPr>
      <p:sp>
        <p:nvSpPr>
          <p:cNvPr id="99" name="Google Shape;99;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0" name="Google Shape;100;p17"/>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1" name="Google Shape;101;p17"/>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2" name="Google Shape;102;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3" name="Google Shape;103;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4" name="Google Shape;104;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105" name="Shape 105"/>
        <p:cNvGrpSpPr/>
        <p:nvPr/>
      </p:nvGrpSpPr>
      <p:grpSpPr>
        <a:xfrm>
          <a:off x="0" y="0"/>
          <a:ext cx="0" cy="0"/>
          <a:chOff x="0" y="0"/>
          <a:chExt cx="0" cy="0"/>
        </a:xfrm>
      </p:grpSpPr>
      <p:sp>
        <p:nvSpPr>
          <p:cNvPr id="106" name="Google Shape;106;p18"/>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07" name="Google Shape;107;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 name="Google Shape;108;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9" name="Google Shape;109;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0" name="Google Shape;110;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11" name="Google Shape;111;p18"/>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2" name="Google Shape;112;p18"/>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113" name="Shape 113"/>
        <p:cNvGrpSpPr/>
        <p:nvPr/>
      </p:nvGrpSpPr>
      <p:grpSpPr>
        <a:xfrm>
          <a:off x="0" y="0"/>
          <a:ext cx="0" cy="0"/>
          <a:chOff x="0" y="0"/>
          <a:chExt cx="0" cy="0"/>
        </a:xfrm>
      </p:grpSpPr>
      <p:sp>
        <p:nvSpPr>
          <p:cNvPr id="114" name="Google Shape;114;p19"/>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5" name="Shape 115"/>
        <p:cNvGrpSpPr/>
        <p:nvPr/>
      </p:nvGrpSpPr>
      <p:grpSpPr>
        <a:xfrm>
          <a:off x="0" y="0"/>
          <a:ext cx="0" cy="0"/>
          <a:chOff x="0" y="0"/>
          <a:chExt cx="0" cy="0"/>
        </a:xfrm>
      </p:grpSpPr>
      <p:sp>
        <p:nvSpPr>
          <p:cNvPr id="116" name="Google Shape;116;p2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7" name="Google Shape;117;p2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18" name="Google Shape;118;p2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9" name="Google Shape;119;p2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20" name="Google Shape;120;p2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65" name="Shape 6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70" name="Shape 70"/>
        <p:cNvGrpSpPr/>
        <p:nvPr/>
      </p:nvGrpSpPr>
      <p:grpSpPr>
        <a:xfrm>
          <a:off x="0" y="0"/>
          <a:ext cx="0" cy="0"/>
          <a:chOff x="0" y="0"/>
          <a:chExt cx="0" cy="0"/>
        </a:xfrm>
      </p:grpSpPr>
      <p:sp>
        <p:nvSpPr>
          <p:cNvPr id="71" name="Google Shape;71;p13"/>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72" name="Google Shape;72;p13"/>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73" name="Google Shape;73;p13"/>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74" name="Google Shape;74;p13"/>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75" name="Google Shape;75;p13"/>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6" name="Google Shape;76;p13"/>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6.png"/><Relationship Id="rId3" Type="http://schemas.openxmlformats.org/officeDocument/2006/relationships/slideLayout" Target="../slideLayouts/slideLayout1.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8.xml"/><Relationship Id="rId3"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3.png"/><Relationship Id="rId3" Type="http://schemas.openxmlformats.org/officeDocument/2006/relationships/slideLayout" Target="../slideLayouts/slideLayout9.xml"/><Relationship Id="rId4" Type="http://schemas.openxmlformats.org/officeDocument/2006/relationships/slideLayout" Target="../slideLayouts/slideLayout10.xml"/><Relationship Id="rId11" Type="http://schemas.openxmlformats.org/officeDocument/2006/relationships/theme" Target="../theme/theme5.xml"/><Relationship Id="rId10" Type="http://schemas.openxmlformats.org/officeDocument/2006/relationships/slideLayout" Target="../slideLayouts/slideLayout16.xml"/><Relationship Id="rId9" Type="http://schemas.openxmlformats.org/officeDocument/2006/relationships/slideLayout" Target="../slideLayouts/slideLayout15.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pic>
        <p:nvPicPr>
          <p:cNvPr id="64" name="Google Shape;64;p10"/>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sp>
        <p:nvSpPr>
          <p:cNvPr id="67" name="Google Shape;67;p12"/>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68" name="Google Shape;68;p12"/>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69" name="Google Shape;69;p12"/>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eclemma.org/" TargetMode="External"/><Relationship Id="rId4" Type="http://schemas.openxmlformats.org/officeDocument/2006/relationships/hyperlink" Target="https://www.jetbrains.com/help/idea/code-coverage.html" TargetMode="External"/><Relationship Id="rId5" Type="http://schemas.openxmlformats.org/officeDocument/2006/relationships/hyperlink" Target="https://medium.com/capital-one-tech/improve-java-code-with-unit-tests-and-jacoco-b342643736e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Exercise 4: Structural Testing</a:t>
            </a:r>
            <a:endParaRPr/>
          </a:p>
          <a:p>
            <a:pPr indent="0" lvl="0" marL="0" rtl="0" algn="l">
              <a:lnSpc>
                <a:spcPct val="80000"/>
              </a:lnSpc>
              <a:spcBef>
                <a:spcPts val="0"/>
              </a:spcBef>
              <a:spcAft>
                <a:spcPts val="0"/>
              </a:spcAft>
              <a:buClr>
                <a:schemeClr val="lt1"/>
              </a:buClr>
              <a:buSzPts val="4000"/>
              <a:buNone/>
            </a:pPr>
            <a:r>
              <a:t/>
            </a:r>
            <a:endParaRPr/>
          </a:p>
        </p:txBody>
      </p:sp>
      <p:sp>
        <p:nvSpPr>
          <p:cNvPr id="126" name="Google Shape;126;p21"/>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February 19, 2025</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39" name="Google Shape;239;p30"/>
          <p:cNvSpPr txBox="1"/>
          <p:nvPr>
            <p:ph idx="1" type="body"/>
          </p:nvPr>
        </p:nvSpPr>
        <p:spPr>
          <a:xfrm>
            <a:off x="468900" y="536727"/>
            <a:ext cx="8217900" cy="4226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1000">
                <a:latin typeface="Consolas"/>
                <a:ea typeface="Consolas"/>
                <a:cs typeface="Consolas"/>
                <a:sym typeface="Consolas"/>
              </a:rPr>
              <a:t>	@Test</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public void testIsBusyCoverage_1TF_2F_3F()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Meeting with no conflict with our dates.</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Meeting noConflict = new Meeting(1,13,1,3);</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Calendar calendar = new Calendar();</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Add meeting to calendar</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try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calendar.addMeeting(noConflict);</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Enter a time that has no conflict.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 Covers branches 1TF, 2F, 3F</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boolean result = calendar.isBusy(1, 13, 14, 16);</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assertFalse(result, </a:t>
            </a:r>
            <a:r>
              <a:rPr b="1" lang="sv-SE" sz="1000">
                <a:solidFill>
                  <a:srgbClr val="FF0000"/>
                </a:solidFill>
                <a:latin typeface="Consolas"/>
                <a:ea typeface="Consolas"/>
                <a:cs typeface="Consolas"/>
                <a:sym typeface="Consolas"/>
              </a:rPr>
              <a:t>"Should cause no conflict"</a:t>
            </a:r>
            <a:r>
              <a:rPr b="1" lang="sv-SE" sz="1000">
                <a:solidFill>
                  <a:srgbClr val="FF0000"/>
                </a:solidFill>
                <a:latin typeface="Consolas"/>
                <a:ea typeface="Consolas"/>
                <a:cs typeface="Consolas"/>
                <a:sym typeface="Consolas"/>
              </a:rPr>
              <a:t>);</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catch(TimeConflictException e)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fail("Should not throw exception: " + e.getMessage());</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endParaRPr b="1" sz="1000">
              <a:latin typeface="Consolas"/>
              <a:ea typeface="Consolas"/>
              <a:cs typeface="Consolas"/>
              <a:sym typeface="Consolas"/>
            </a:endParaRPr>
          </a:p>
          <a:p>
            <a:pPr indent="0" lvl="0" marL="0" rtl="0" algn="l">
              <a:spcBef>
                <a:spcPts val="1000"/>
              </a:spcBef>
              <a:spcAft>
                <a:spcPts val="0"/>
              </a:spcAft>
              <a:buNone/>
            </a:pPr>
            <a:r>
              <a:t/>
            </a:r>
            <a:endParaRPr b="1" sz="1000">
              <a:latin typeface="Consolas"/>
              <a:ea typeface="Consolas"/>
              <a:cs typeface="Consolas"/>
              <a:sym typeface="Consolas"/>
            </a:endParaRPr>
          </a:p>
        </p:txBody>
      </p:sp>
      <p:sp>
        <p:nvSpPr>
          <p:cNvPr id="240" name="Google Shape;240;p30"/>
          <p:cNvSpPr/>
          <p:nvPr/>
        </p:nvSpPr>
        <p:spPr>
          <a:xfrm>
            <a:off x="5349250" y="822975"/>
            <a:ext cx="3515700" cy="143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Set up Calendar with 1+ meetings on the date that we provide as input.</a:t>
            </a:r>
            <a:endParaRPr/>
          </a:p>
          <a:p>
            <a:pPr indent="-317500" lvl="0" marL="457200" rtl="0" algn="l">
              <a:spcBef>
                <a:spcPts val="0"/>
              </a:spcBef>
              <a:spcAft>
                <a:spcPts val="0"/>
              </a:spcAft>
              <a:buSzPts val="1400"/>
              <a:buChar char="●"/>
            </a:pPr>
            <a:r>
              <a:rPr lang="sv-SE"/>
              <a:t>Meeting does not conflict with start or end provided.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47" name="Google Shape;247;p31"/>
          <p:cNvSpPr txBox="1"/>
          <p:nvPr>
            <p:ph idx="1" type="body"/>
          </p:nvPr>
        </p:nvSpPr>
        <p:spPr>
          <a:xfrm>
            <a:off x="468900" y="536727"/>
            <a:ext cx="8217900" cy="4226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1000">
                <a:latin typeface="Consolas"/>
                <a:ea typeface="Consolas"/>
                <a:cs typeface="Consolas"/>
                <a:sym typeface="Consolas"/>
              </a:rPr>
              <a:t>	</a:t>
            </a:r>
            <a:r>
              <a:rPr b="1" lang="sv-SE" sz="1000">
                <a:latin typeface="Consolas"/>
                <a:ea typeface="Consolas"/>
                <a:cs typeface="Consolas"/>
                <a:sym typeface="Consolas"/>
              </a:rPr>
              <a:t>@Test</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public void testIsBusyCoverage_1TF_2T()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Meeting noConflict = new Meeting(1,13,1,3);</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Calendar calendar = new Calendar();</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Add meeting to calendar</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try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calendar.addMeeting(noConflict);</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Start time will fall after meeting start time</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and before meeting end time</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 Covers branches 1TF, 2T</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boolean result = calendar.isBusy(1, 13, 2, 3);</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assertTrue(result, “Should be a conflict with start time");</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catch(TimeConflictException e)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fail("Should not throw exception: " + e.getMessage());</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endParaRPr b="1" sz="1000">
              <a:latin typeface="Consolas"/>
              <a:ea typeface="Consolas"/>
              <a:cs typeface="Consolas"/>
              <a:sym typeface="Consolas"/>
            </a:endParaRPr>
          </a:p>
          <a:p>
            <a:pPr indent="0" lvl="0" marL="0" rtl="0" algn="l">
              <a:spcBef>
                <a:spcPts val="1000"/>
              </a:spcBef>
              <a:spcAft>
                <a:spcPts val="0"/>
              </a:spcAft>
              <a:buNone/>
            </a:pPr>
            <a:r>
              <a:t/>
            </a:r>
            <a:endParaRPr b="1" sz="1000">
              <a:latin typeface="Consolas"/>
              <a:ea typeface="Consolas"/>
              <a:cs typeface="Consolas"/>
              <a:sym typeface="Consolas"/>
            </a:endParaRPr>
          </a:p>
        </p:txBody>
      </p:sp>
      <p:sp>
        <p:nvSpPr>
          <p:cNvPr id="248" name="Google Shape;248;p31"/>
          <p:cNvSpPr/>
          <p:nvPr/>
        </p:nvSpPr>
        <p:spPr>
          <a:xfrm>
            <a:off x="5349250" y="822975"/>
            <a:ext cx="3515700" cy="143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Set up Calendar with 1+ meetings on the date that we provide as input.</a:t>
            </a:r>
            <a:endParaRPr/>
          </a:p>
          <a:p>
            <a:pPr indent="-317500" lvl="0" marL="457200" rtl="0" algn="l">
              <a:spcBef>
                <a:spcPts val="0"/>
              </a:spcBef>
              <a:spcAft>
                <a:spcPts val="0"/>
              </a:spcAft>
              <a:buSzPts val="1400"/>
              <a:buChar char="●"/>
            </a:pPr>
            <a:r>
              <a:rPr b="1" lang="sv-SE"/>
              <a:t>Input start time</a:t>
            </a:r>
            <a:r>
              <a:rPr lang="sv-SE"/>
              <a:t> </a:t>
            </a:r>
            <a:r>
              <a:rPr b="1" lang="sv-SE"/>
              <a:t>falls after the meeting start time</a:t>
            </a:r>
            <a:r>
              <a:rPr lang="sv-SE"/>
              <a:t>, </a:t>
            </a:r>
            <a:r>
              <a:rPr b="1" lang="sv-SE"/>
              <a:t>before the meeting end time</a:t>
            </a:r>
            <a:r>
              <a:rPr lang="sv-SE"/>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55" name="Google Shape;255;p32"/>
          <p:cNvSpPr txBox="1"/>
          <p:nvPr>
            <p:ph idx="1" type="body"/>
          </p:nvPr>
        </p:nvSpPr>
        <p:spPr>
          <a:xfrm>
            <a:off x="468900" y="536727"/>
            <a:ext cx="8217900" cy="4226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1000">
                <a:latin typeface="Consolas"/>
                <a:ea typeface="Consolas"/>
                <a:cs typeface="Consolas"/>
                <a:sym typeface="Consolas"/>
              </a:rPr>
              <a:t>	</a:t>
            </a:r>
            <a:r>
              <a:rPr b="1" lang="sv-SE" sz="1000">
                <a:latin typeface="Consolas"/>
                <a:ea typeface="Consolas"/>
                <a:cs typeface="Consolas"/>
                <a:sym typeface="Consolas"/>
              </a:rPr>
              <a:t>@Test</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public void testIsBusyCoverage_1TF_2F_3T()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Meeting noConflict = new Meeting(1,13,2,4);</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Calendar calendar = new Calendar();</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Add meeting to calendar</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try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calendar.addMeeting(noConflict);</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Start time will fall before meeting start time</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End time will fall after meeting start time, before end time</a:t>
            </a:r>
            <a:endParaRPr b="1" sz="1000">
              <a:latin typeface="Consolas"/>
              <a:ea typeface="Consolas"/>
              <a:cs typeface="Consolas"/>
              <a:sym typeface="Consolas"/>
            </a:endParaRPr>
          </a:p>
          <a:p>
            <a:pPr indent="0" lvl="0" marL="0" rtl="0" algn="l">
              <a:spcBef>
                <a:spcPts val="1000"/>
              </a:spcBef>
              <a:spcAft>
                <a:spcPts val="0"/>
              </a:spcAft>
              <a:buNone/>
            </a:pPr>
            <a:r>
              <a:rPr b="1" lang="sv-SE" sz="1000">
                <a:solidFill>
                  <a:srgbClr val="FF0000"/>
                </a:solidFill>
                <a:latin typeface="Consolas"/>
                <a:ea typeface="Consolas"/>
                <a:cs typeface="Consolas"/>
                <a:sym typeface="Consolas"/>
              </a:rPr>
              <a:t>			// Covers branches 1TF, 2F, 3T</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boolean result = calendar.isBusy(1, 13, 1, 3);</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solidFill>
                  <a:srgbClr val="FF0000"/>
                </a:solidFill>
                <a:latin typeface="Consolas"/>
                <a:ea typeface="Consolas"/>
                <a:cs typeface="Consolas"/>
                <a:sym typeface="Consolas"/>
              </a:rPr>
              <a:t>			assertTrue(result, "Should be a conflict with end time");</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catch(TimeConflictException e)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fail("Should not throw exception: " + e.getMessage());</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endParaRPr b="1" sz="1000">
              <a:latin typeface="Consolas"/>
              <a:ea typeface="Consolas"/>
              <a:cs typeface="Consolas"/>
              <a:sym typeface="Consolas"/>
            </a:endParaRPr>
          </a:p>
          <a:p>
            <a:pPr indent="0" lvl="0" marL="0" rtl="0" algn="l">
              <a:spcBef>
                <a:spcPts val="1000"/>
              </a:spcBef>
              <a:spcAft>
                <a:spcPts val="0"/>
              </a:spcAft>
              <a:buNone/>
            </a:pPr>
            <a:r>
              <a:t/>
            </a:r>
            <a:endParaRPr b="1" sz="1000">
              <a:latin typeface="Consolas"/>
              <a:ea typeface="Consolas"/>
              <a:cs typeface="Consolas"/>
              <a:sym typeface="Consolas"/>
            </a:endParaRPr>
          </a:p>
        </p:txBody>
      </p:sp>
      <p:sp>
        <p:nvSpPr>
          <p:cNvPr id="256" name="Google Shape;256;p32"/>
          <p:cNvSpPr/>
          <p:nvPr/>
        </p:nvSpPr>
        <p:spPr>
          <a:xfrm>
            <a:off x="5349250" y="822975"/>
            <a:ext cx="3515700" cy="167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Set up Calendar with 1+ meetings on the date that we provide as input.</a:t>
            </a:r>
            <a:endParaRPr/>
          </a:p>
          <a:p>
            <a:pPr indent="-317500" lvl="0" marL="457200" rtl="0" algn="l">
              <a:spcBef>
                <a:spcPts val="0"/>
              </a:spcBef>
              <a:spcAft>
                <a:spcPts val="0"/>
              </a:spcAft>
              <a:buSzPts val="1400"/>
              <a:buChar char="●"/>
            </a:pPr>
            <a:r>
              <a:rPr b="1" lang="sv-SE"/>
              <a:t>Input start time is BEFORE meeting start time.</a:t>
            </a:r>
            <a:endParaRPr b="1"/>
          </a:p>
          <a:p>
            <a:pPr indent="-317500" lvl="0" marL="457200" rtl="0" algn="l">
              <a:spcBef>
                <a:spcPts val="0"/>
              </a:spcBef>
              <a:spcAft>
                <a:spcPts val="0"/>
              </a:spcAft>
              <a:buSzPts val="1400"/>
              <a:buChar char="●"/>
            </a:pPr>
            <a:r>
              <a:rPr b="1" lang="sv-SE"/>
              <a:t>Input end time falls after the meeting start time, before the meeting end time.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Planning System Returns</a:t>
            </a:r>
            <a:endParaRPr/>
          </a:p>
        </p:txBody>
      </p:sp>
      <p:sp>
        <p:nvSpPr>
          <p:cNvPr id="132" name="Google Shape;132;p22"/>
          <p:cNvSpPr txBox="1"/>
          <p:nvPr>
            <p:ph idx="1" type="body"/>
          </p:nvPr>
        </p:nvSpPr>
        <p:spPr>
          <a:xfrm>
            <a:off x="468900" y="1282400"/>
            <a:ext cx="5750700" cy="3480300"/>
          </a:xfrm>
          <a:prstGeom prst="rect">
            <a:avLst/>
          </a:prstGeom>
        </p:spPr>
        <p:txBody>
          <a:bodyPr anchorCtr="0" anchor="t" bIns="45700" lIns="91425" spcFirstLastPara="1" rIns="91425" wrap="square" tIns="45700">
            <a:noAutofit/>
          </a:bodyPr>
          <a:lstStyle/>
          <a:p>
            <a:pPr indent="0" lvl="0" marL="914400" marR="0" rtl="0" algn="l">
              <a:lnSpc>
                <a:spcPct val="100000"/>
              </a:lnSpc>
              <a:spcBef>
                <a:spcPts val="0"/>
              </a:spcBef>
              <a:spcAft>
                <a:spcPts val="0"/>
              </a:spcAft>
              <a:buNone/>
            </a:pPr>
            <a:r>
              <a:t/>
            </a:r>
            <a:endParaRPr/>
          </a:p>
          <a:p>
            <a:pPr indent="0" lvl="0" marL="914400" marR="0" rtl="0" algn="l">
              <a:lnSpc>
                <a:spcPct val="100000"/>
              </a:lnSpc>
              <a:spcBef>
                <a:spcPts val="0"/>
              </a:spcBef>
              <a:spcAft>
                <a:spcPts val="0"/>
              </a:spcAft>
              <a:buNone/>
            </a:pPr>
            <a:r>
              <a:t/>
            </a:r>
            <a:endParaRPr/>
          </a:p>
          <a:p>
            <a:pPr indent="-393700" lvl="0" marL="457200" rtl="0" algn="l">
              <a:spcBef>
                <a:spcPts val="1000"/>
              </a:spcBef>
              <a:spcAft>
                <a:spcPts val="0"/>
              </a:spcAft>
              <a:buSzPts val="2600"/>
              <a:buChar char="•"/>
            </a:pPr>
            <a:r>
              <a:rPr lang="sv-SE"/>
              <a:t>Everybody likes meetings.</a:t>
            </a:r>
            <a:endParaRPr/>
          </a:p>
          <a:p>
            <a:pPr indent="-368300" lvl="1" marL="914400" rtl="0" algn="l">
              <a:spcBef>
                <a:spcPts val="500"/>
              </a:spcBef>
              <a:spcAft>
                <a:spcPts val="0"/>
              </a:spcAft>
              <a:buSzPts val="2200"/>
              <a:buChar char="•"/>
            </a:pPr>
            <a:r>
              <a:rPr lang="sv-SE"/>
              <a:t>Not true - but we need to book them.</a:t>
            </a:r>
            <a:endParaRPr/>
          </a:p>
          <a:p>
            <a:pPr indent="-393700" lvl="0" marL="457200" rtl="0" algn="l">
              <a:spcBef>
                <a:spcPts val="1000"/>
              </a:spcBef>
              <a:spcAft>
                <a:spcPts val="0"/>
              </a:spcAft>
              <a:buSzPts val="2600"/>
              <a:buChar char="•"/>
            </a:pPr>
            <a:r>
              <a:rPr lang="sv-SE"/>
              <a:t>We don’t want to double-book rooms or employees for meetings.</a:t>
            </a:r>
            <a:endParaRPr/>
          </a:p>
          <a:p>
            <a:pPr indent="-393700" lvl="0" marL="457200" rtl="0" algn="l">
              <a:spcBef>
                <a:spcPts val="1000"/>
              </a:spcBef>
              <a:spcAft>
                <a:spcPts val="0"/>
              </a:spcAft>
              <a:buSzPts val="2600"/>
              <a:buChar char="•"/>
            </a:pPr>
            <a:r>
              <a:rPr lang="sv-SE"/>
              <a:t>System to manage schedules and meetings.</a:t>
            </a:r>
            <a:endParaRPr/>
          </a:p>
        </p:txBody>
      </p:sp>
      <p:sp>
        <p:nvSpPr>
          <p:cNvPr id="133" name="Google Shape;133;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134" name="Google Shape;134;p22"/>
          <p:cNvPicPr preferRelativeResize="0"/>
          <p:nvPr/>
        </p:nvPicPr>
        <p:blipFill>
          <a:blip r:embed="rId3">
            <a:alphaModFix/>
          </a:blip>
          <a:stretch>
            <a:fillRect/>
          </a:stretch>
        </p:blipFill>
        <p:spPr>
          <a:xfrm>
            <a:off x="6372000" y="1434803"/>
            <a:ext cx="2619598" cy="26195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140" name="Google Shape;140;p23"/>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141" name="Google Shape;141;p23"/>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42" name="Google Shape;142;p23"/>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Structural Testing</a:t>
            </a:r>
            <a:endParaRPr/>
          </a:p>
        </p:txBody>
      </p:sp>
      <p:sp>
        <p:nvSpPr>
          <p:cNvPr id="143" name="Google Shape;143;p23"/>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You already tested this system based on the functionality. Now we want to fill in the gaps.</a:t>
            </a:r>
            <a:endParaRPr/>
          </a:p>
          <a:p>
            <a:pPr indent="-393700" lvl="0" marL="457200" rtl="0" algn="l">
              <a:spcBef>
                <a:spcPts val="1000"/>
              </a:spcBef>
              <a:spcAft>
                <a:spcPts val="0"/>
              </a:spcAft>
              <a:buSzPts val="2600"/>
              <a:buChar char="•"/>
            </a:pPr>
            <a:r>
              <a:rPr lang="sv-SE"/>
              <a:t>Goal: 100% Statement Coverage (Line Coverage) of all classes </a:t>
            </a:r>
            <a:r>
              <a:rPr b="1" lang="sv-SE"/>
              <a:t>except Main and the exceptions</a:t>
            </a:r>
            <a:r>
              <a:rPr lang="sv-SE"/>
              <a:t>.</a:t>
            </a:r>
            <a:endParaRPr/>
          </a:p>
          <a:p>
            <a:pPr indent="-368300" lvl="1" marL="914400" rtl="0" algn="l">
              <a:spcBef>
                <a:spcPts val="500"/>
              </a:spcBef>
              <a:spcAft>
                <a:spcPts val="0"/>
              </a:spcAft>
              <a:buSzPts val="2200"/>
              <a:buChar char="•"/>
            </a:pPr>
            <a:r>
              <a:rPr lang="sv-SE"/>
              <a:t>First, measure coverage of your existing tests</a:t>
            </a:r>
            <a:endParaRPr/>
          </a:p>
          <a:p>
            <a:pPr indent="-368300" lvl="1" marL="914400" rtl="0" algn="l">
              <a:spcBef>
                <a:spcPts val="500"/>
              </a:spcBef>
              <a:spcAft>
                <a:spcPts val="0"/>
              </a:spcAft>
              <a:buSzPts val="2200"/>
              <a:buChar char="•"/>
            </a:pPr>
            <a:r>
              <a:rPr lang="sv-SE"/>
              <a:t>Then, fill in any gaps with additional tests targeting the missed code.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50" name="Google Shape;150;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Measuring Coverage</a:t>
            </a:r>
            <a:endParaRPr/>
          </a:p>
        </p:txBody>
      </p:sp>
      <p:sp>
        <p:nvSpPr>
          <p:cNvPr id="151" name="Google Shape;151;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 easiest way: use an IDE plug-in.</a:t>
            </a:r>
            <a:endParaRPr/>
          </a:p>
          <a:p>
            <a:pPr indent="-368300" lvl="1" marL="914400" rtl="0" algn="l">
              <a:spcBef>
                <a:spcPts val="0"/>
              </a:spcBef>
              <a:spcAft>
                <a:spcPts val="0"/>
              </a:spcAft>
              <a:buSzPts val="2200"/>
              <a:buChar char="•"/>
            </a:pPr>
            <a:r>
              <a:rPr lang="sv-SE"/>
              <a:t>Eclipse: EclEmma - </a:t>
            </a:r>
            <a:r>
              <a:rPr lang="sv-SE" u="sng">
                <a:solidFill>
                  <a:schemeClr val="hlink"/>
                </a:solidFill>
                <a:hlinkClick r:id="rId3"/>
              </a:rPr>
              <a:t>https://www.eclemma.org/</a:t>
            </a:r>
            <a:r>
              <a:rPr lang="sv-SE"/>
              <a:t> </a:t>
            </a:r>
            <a:endParaRPr/>
          </a:p>
          <a:p>
            <a:pPr indent="-368300" lvl="1" marL="914400" rtl="0" algn="l">
              <a:spcBef>
                <a:spcPts val="0"/>
              </a:spcBef>
              <a:spcAft>
                <a:spcPts val="0"/>
              </a:spcAft>
              <a:buSzPts val="2200"/>
              <a:buChar char="•"/>
            </a:pPr>
            <a:r>
              <a:rPr lang="sv-SE"/>
              <a:t>IntelliJ: IntelliJ IDEA code coverage runner: </a:t>
            </a:r>
            <a:r>
              <a:rPr lang="sv-SE" u="sng">
                <a:solidFill>
                  <a:schemeClr val="hlink"/>
                </a:solidFill>
                <a:hlinkClick r:id="rId4"/>
              </a:rPr>
              <a:t>https://www.jetbrains.com/help/idea/code-coverage.html</a:t>
            </a:r>
            <a:r>
              <a:rPr lang="sv-SE"/>
              <a:t> </a:t>
            </a:r>
            <a:endParaRPr/>
          </a:p>
          <a:p>
            <a:pPr indent="-393700" lvl="0" marL="457200" rtl="0" algn="l">
              <a:spcBef>
                <a:spcPts val="0"/>
              </a:spcBef>
              <a:spcAft>
                <a:spcPts val="0"/>
              </a:spcAft>
              <a:buSzPts val="2600"/>
              <a:buChar char="•"/>
            </a:pPr>
            <a:r>
              <a:rPr lang="sv-SE"/>
              <a:t>Command line: </a:t>
            </a:r>
            <a:endParaRPr/>
          </a:p>
          <a:p>
            <a:pPr indent="-368300" lvl="1" marL="914400" rtl="0" algn="l">
              <a:spcBef>
                <a:spcPts val="0"/>
              </a:spcBef>
              <a:spcAft>
                <a:spcPts val="0"/>
              </a:spcAft>
              <a:buSzPts val="2200"/>
              <a:buChar char="•"/>
            </a:pPr>
            <a:r>
              <a:rPr lang="sv-SE"/>
              <a:t>Emma, Cobertura offer executable tools.</a:t>
            </a:r>
            <a:endParaRPr/>
          </a:p>
          <a:p>
            <a:pPr indent="-368300" lvl="1" marL="914400" rtl="0" algn="l">
              <a:spcBef>
                <a:spcPts val="0"/>
              </a:spcBef>
              <a:spcAft>
                <a:spcPts val="0"/>
              </a:spcAft>
              <a:buSzPts val="2200"/>
              <a:buChar char="•"/>
            </a:pPr>
            <a:r>
              <a:rPr lang="sv-SE"/>
              <a:t>JaCoCo available as a Maven plug-in: </a:t>
            </a:r>
            <a:r>
              <a:rPr lang="sv-SE" u="sng">
                <a:solidFill>
                  <a:schemeClr val="hlink"/>
                </a:solidFill>
                <a:hlinkClick r:id="rId5"/>
              </a:rPr>
              <a:t>https://medium.com/capital-one-tech/improve-java-code-with-unit-tests-and-jacoco-b342643736ed</a:t>
            </a:r>
            <a:r>
              <a:rPr lang="sv-SE"/>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58" name="Google Shape;158;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a:t>
            </a:r>
            <a:endParaRPr/>
          </a:p>
        </p:txBody>
      </p:sp>
      <p:sp>
        <p:nvSpPr>
          <p:cNvPr id="159" name="Google Shape;159;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7350" lvl="0" marL="457200" rtl="0" algn="l">
              <a:spcBef>
                <a:spcPts val="1000"/>
              </a:spcBef>
              <a:spcAft>
                <a:spcPts val="0"/>
              </a:spcAft>
              <a:buSzPts val="2500"/>
              <a:buChar char="•"/>
            </a:pPr>
            <a:r>
              <a:rPr lang="sv-SE" sz="2500"/>
              <a:t>If tests from last week don’t get 100% line coverage.</a:t>
            </a:r>
            <a:endParaRPr sz="2500"/>
          </a:p>
          <a:p>
            <a:pPr indent="-387350" lvl="0" marL="457200" rtl="0" algn="l">
              <a:spcBef>
                <a:spcPts val="1000"/>
              </a:spcBef>
              <a:spcAft>
                <a:spcPts val="0"/>
              </a:spcAft>
              <a:buSzPts val="2500"/>
              <a:buChar char="•"/>
            </a:pPr>
            <a:r>
              <a:rPr lang="sv-SE" sz="2500"/>
              <a:t>Target methods from each class using one of the coverage criteria from class.</a:t>
            </a:r>
            <a:endParaRPr sz="2500"/>
          </a:p>
          <a:p>
            <a:pPr indent="-387350" lvl="1" marL="914400" rtl="0" algn="l">
              <a:spcBef>
                <a:spcPts val="500"/>
              </a:spcBef>
              <a:spcAft>
                <a:spcPts val="0"/>
              </a:spcAft>
              <a:buSzPts val="2500"/>
              <a:buChar char="•"/>
            </a:pPr>
            <a:r>
              <a:rPr lang="sv-SE" sz="2500"/>
              <a:t>Recommendation: Target Branch Coverage</a:t>
            </a:r>
            <a:endParaRPr sz="2500"/>
          </a:p>
          <a:p>
            <a:pPr indent="-387350" lvl="1" marL="914400" rtl="0" algn="l">
              <a:spcBef>
                <a:spcPts val="500"/>
              </a:spcBef>
              <a:spcAft>
                <a:spcPts val="0"/>
              </a:spcAft>
              <a:buSzPts val="2500"/>
              <a:buChar char="•"/>
            </a:pPr>
            <a:r>
              <a:rPr b="1" lang="sv-SE" sz="2500"/>
              <a:t>Skip PlannerInferface and exception.</a:t>
            </a:r>
            <a:endParaRPr b="1" sz="2500"/>
          </a:p>
          <a:p>
            <a:pPr indent="-387350" lvl="0" marL="457200" rtl="0" algn="l">
              <a:spcBef>
                <a:spcPts val="1000"/>
              </a:spcBef>
              <a:spcAft>
                <a:spcPts val="0"/>
              </a:spcAft>
              <a:buSzPts val="2500"/>
              <a:buChar char="•"/>
            </a:pPr>
            <a:r>
              <a:rPr lang="sv-SE" sz="2500"/>
              <a:t>If you find code that cannot be covered, explain why. </a:t>
            </a:r>
            <a:endParaRPr sz="2500"/>
          </a:p>
          <a:p>
            <a:pPr indent="-387350" lvl="0" marL="457200" rtl="0" algn="l">
              <a:spcBef>
                <a:spcPts val="1000"/>
              </a:spcBef>
              <a:spcAft>
                <a:spcPts val="0"/>
              </a:spcAft>
              <a:buSzPts val="2500"/>
              <a:buChar char="•"/>
            </a:pPr>
            <a:r>
              <a:rPr lang="sv-SE" sz="2500"/>
              <a:t>If you feel some code doesn’t need covered, explain.</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6" name="Google Shape;166;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a:t>
            </a:r>
            <a:endParaRPr/>
          </a:p>
        </p:txBody>
      </p:sp>
      <p:sp>
        <p:nvSpPr>
          <p:cNvPr id="167" name="Google Shape;167;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From Calendar:</a:t>
            </a:r>
            <a:endParaRPr/>
          </a:p>
          <a:p>
            <a:pPr indent="0" lvl="0" marL="0" rtl="0" algn="l">
              <a:spcBef>
                <a:spcPts val="1000"/>
              </a:spcBef>
              <a:spcAft>
                <a:spcPts val="0"/>
              </a:spcAft>
              <a:buNone/>
            </a:pPr>
            <a:r>
              <a:rPr lang="sv-SE" sz="1400">
                <a:latin typeface="Consolas"/>
                <a:ea typeface="Consolas"/>
                <a:cs typeface="Consolas"/>
                <a:sym typeface="Consolas"/>
              </a:rPr>
              <a:t>public boolean isBusy(int month, int day, int start, int end){</a:t>
            </a:r>
            <a:br>
              <a:rPr lang="sv-SE" sz="1400">
                <a:latin typeface="Consolas"/>
                <a:ea typeface="Consolas"/>
                <a:cs typeface="Consolas"/>
                <a:sym typeface="Consolas"/>
              </a:rPr>
            </a:br>
            <a:r>
              <a:rPr lang="sv-SE" sz="1400">
                <a:latin typeface="Consolas"/>
                <a:ea typeface="Consolas"/>
                <a:cs typeface="Consolas"/>
                <a:sym typeface="Consolas"/>
              </a:rPr>
              <a:t>    boolean busy = false;</a:t>
            </a:r>
            <a:br>
              <a:rPr lang="sv-SE" sz="1400">
                <a:latin typeface="Consolas"/>
                <a:ea typeface="Consolas"/>
                <a:cs typeface="Consolas"/>
                <a:sym typeface="Consolas"/>
              </a:rPr>
            </a:br>
            <a:r>
              <a:rPr lang="sv-SE" sz="1400">
                <a:latin typeface="Consolas"/>
                <a:ea typeface="Consolas"/>
                <a:cs typeface="Consolas"/>
                <a:sym typeface="Consolas"/>
              </a:rPr>
              <a:t>    checkTimes(month,day,start,end);</a:t>
            </a:r>
            <a:br>
              <a:rPr lang="sv-SE" sz="1400">
                <a:latin typeface="Consolas"/>
                <a:ea typeface="Consolas"/>
                <a:cs typeface="Consolas"/>
                <a:sym typeface="Consolas"/>
              </a:rPr>
            </a:br>
            <a:r>
              <a:rPr lang="sv-SE" sz="1400">
                <a:latin typeface="Consolas"/>
                <a:ea typeface="Consolas"/>
                <a:cs typeface="Consolas"/>
                <a:sym typeface="Consolas"/>
              </a:rPr>
              <a:t>    for(Meeting toCheck : occupied.get(month).get(day)){</a:t>
            </a:r>
            <a:br>
              <a:rPr lang="sv-SE" sz="1400">
                <a:latin typeface="Consolas"/>
                <a:ea typeface="Consolas"/>
                <a:cs typeface="Consolas"/>
                <a:sym typeface="Consolas"/>
              </a:rPr>
            </a:br>
            <a:r>
              <a:rPr lang="sv-SE" sz="1400">
                <a:latin typeface="Consolas"/>
                <a:ea typeface="Consolas"/>
                <a:cs typeface="Consolas"/>
                <a:sym typeface="Consolas"/>
              </a:rPr>
              <a:t>        if(start &gt;= toCheck.getStartTime() &amp;&amp; start &lt;= toCheck.getEndTime()){</a:t>
            </a:r>
            <a:br>
              <a:rPr lang="sv-SE" sz="1400">
                <a:latin typeface="Consolas"/>
                <a:ea typeface="Consolas"/>
                <a:cs typeface="Consolas"/>
                <a:sym typeface="Consolas"/>
              </a:rPr>
            </a:br>
            <a:r>
              <a:rPr lang="sv-SE" sz="1400">
                <a:latin typeface="Consolas"/>
                <a:ea typeface="Consolas"/>
                <a:cs typeface="Consolas"/>
                <a:sym typeface="Consolas"/>
              </a:rPr>
              <a:t>            busy=true;</a:t>
            </a:r>
            <a:br>
              <a:rPr lang="sv-SE" sz="1400">
                <a:latin typeface="Consolas"/>
                <a:ea typeface="Consolas"/>
                <a:cs typeface="Consolas"/>
                <a:sym typeface="Consolas"/>
              </a:rPr>
            </a:br>
            <a:r>
              <a:rPr lang="sv-SE" sz="1400">
                <a:latin typeface="Consolas"/>
                <a:ea typeface="Consolas"/>
                <a:cs typeface="Consolas"/>
                <a:sym typeface="Consolas"/>
              </a:rPr>
              <a:t>        }else if(end &gt;= toCheck.getStartTime() &amp;&amp; end &lt;= toCheck.getEndTime()){</a:t>
            </a:r>
            <a:br>
              <a:rPr lang="sv-SE" sz="1400">
                <a:latin typeface="Consolas"/>
                <a:ea typeface="Consolas"/>
                <a:cs typeface="Consolas"/>
                <a:sym typeface="Consolas"/>
              </a:rPr>
            </a:br>
            <a:r>
              <a:rPr lang="sv-SE" sz="1400">
                <a:latin typeface="Consolas"/>
                <a:ea typeface="Consolas"/>
                <a:cs typeface="Consolas"/>
                <a:sym typeface="Consolas"/>
              </a:rPr>
              <a:t>            busy=true;</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return busy;</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168" name="Google Shape;168;p26"/>
          <p:cNvSpPr/>
          <p:nvPr/>
        </p:nvSpPr>
        <p:spPr>
          <a:xfrm>
            <a:off x="921350" y="2504650"/>
            <a:ext cx="52599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6"/>
          <p:cNvSpPr/>
          <p:nvPr/>
        </p:nvSpPr>
        <p:spPr>
          <a:xfrm>
            <a:off x="1306000" y="2719350"/>
            <a:ext cx="68253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6"/>
          <p:cNvSpPr/>
          <p:nvPr/>
        </p:nvSpPr>
        <p:spPr>
          <a:xfrm>
            <a:off x="1332825" y="3050325"/>
            <a:ext cx="7004100" cy="268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p:nvPr/>
        </p:nvSpPr>
        <p:spPr>
          <a:xfrm>
            <a:off x="6136425" y="2289975"/>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172" name="Google Shape;172;p26"/>
          <p:cNvSpPr/>
          <p:nvPr/>
        </p:nvSpPr>
        <p:spPr>
          <a:xfrm>
            <a:off x="8042075" y="2571675"/>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173" name="Google Shape;173;p26"/>
          <p:cNvSpPr/>
          <p:nvPr/>
        </p:nvSpPr>
        <p:spPr>
          <a:xfrm>
            <a:off x="8248175" y="292725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sp>
        <p:nvSpPr>
          <p:cNvPr id="174" name="Google Shape;174;p26"/>
          <p:cNvSpPr/>
          <p:nvPr/>
        </p:nvSpPr>
        <p:spPr>
          <a:xfrm>
            <a:off x="2951925" y="3622825"/>
            <a:ext cx="4749900" cy="97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Loop Condition: Set up Calendar with 1+ meetings on the date that we provide as input.</a:t>
            </a:r>
            <a:endParaRPr/>
          </a:p>
          <a:p>
            <a:pPr indent="0" lvl="0" marL="0" rtl="0" algn="l">
              <a:spcBef>
                <a:spcPts val="0"/>
              </a:spcBef>
              <a:spcAft>
                <a:spcPts val="0"/>
              </a:spcAft>
              <a:buNone/>
            </a:pPr>
            <a:r>
              <a:rPr lang="sv-SE"/>
              <a:t>Will enter and exit the loop, providing coverage.</a:t>
            </a:r>
            <a:endParaRPr/>
          </a:p>
          <a:p>
            <a:pPr indent="0" lvl="0" marL="0" rtl="0" algn="l">
              <a:spcBef>
                <a:spcPts val="0"/>
              </a:spcBef>
              <a:spcAft>
                <a:spcPts val="0"/>
              </a:spcAft>
              <a:buNone/>
            </a:pPr>
            <a:r>
              <a:t/>
            </a:r>
            <a:endParaRPr/>
          </a:p>
        </p:txBody>
      </p:sp>
      <p:sp>
        <p:nvSpPr>
          <p:cNvPr id="175" name="Google Shape;175;p26"/>
          <p:cNvSpPr/>
          <p:nvPr/>
        </p:nvSpPr>
        <p:spPr>
          <a:xfrm>
            <a:off x="2755475" y="344190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176" name="Google Shape;176;p26"/>
          <p:cNvSpPr/>
          <p:nvPr/>
        </p:nvSpPr>
        <p:spPr>
          <a:xfrm>
            <a:off x="6512025" y="2296563"/>
            <a:ext cx="492000" cy="2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 F</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
                                        <p:tgtEl>
                                          <p:spTgt spid="169"/>
                                        </p:tgtEl>
                                      </p:cBhvr>
                                    </p:animEffect>
                                  </p:childTnLst>
                                </p:cTn>
                              </p:par>
                              <p:par>
                                <p:cTn fill="hold" nodeType="with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83" name="Google Shape;183;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a:t>
            </a:r>
            <a:endParaRPr/>
          </a:p>
        </p:txBody>
      </p:sp>
      <p:sp>
        <p:nvSpPr>
          <p:cNvPr id="184" name="Google Shape;184;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From Calendar:</a:t>
            </a:r>
            <a:endParaRPr/>
          </a:p>
          <a:p>
            <a:pPr indent="0" lvl="0" marL="0" rtl="0" algn="l">
              <a:spcBef>
                <a:spcPts val="1000"/>
              </a:spcBef>
              <a:spcAft>
                <a:spcPts val="0"/>
              </a:spcAft>
              <a:buNone/>
            </a:pPr>
            <a:r>
              <a:rPr lang="sv-SE" sz="1400">
                <a:latin typeface="Consolas"/>
                <a:ea typeface="Consolas"/>
                <a:cs typeface="Consolas"/>
                <a:sym typeface="Consolas"/>
              </a:rPr>
              <a:t>public boolean isBusy(int month, int day, int start, int end){</a:t>
            </a:r>
            <a:br>
              <a:rPr lang="sv-SE" sz="1400">
                <a:latin typeface="Consolas"/>
                <a:ea typeface="Consolas"/>
                <a:cs typeface="Consolas"/>
                <a:sym typeface="Consolas"/>
              </a:rPr>
            </a:br>
            <a:r>
              <a:rPr lang="sv-SE" sz="1400">
                <a:latin typeface="Consolas"/>
                <a:ea typeface="Consolas"/>
                <a:cs typeface="Consolas"/>
                <a:sym typeface="Consolas"/>
              </a:rPr>
              <a:t>    boolean busy = false;</a:t>
            </a:r>
            <a:br>
              <a:rPr lang="sv-SE" sz="1400">
                <a:latin typeface="Consolas"/>
                <a:ea typeface="Consolas"/>
                <a:cs typeface="Consolas"/>
                <a:sym typeface="Consolas"/>
              </a:rPr>
            </a:br>
            <a:r>
              <a:rPr lang="sv-SE" sz="1400">
                <a:latin typeface="Consolas"/>
                <a:ea typeface="Consolas"/>
                <a:cs typeface="Consolas"/>
                <a:sym typeface="Consolas"/>
              </a:rPr>
              <a:t>    checkTimes(month,day,start,end);</a:t>
            </a:r>
            <a:br>
              <a:rPr lang="sv-SE" sz="1400">
                <a:latin typeface="Consolas"/>
                <a:ea typeface="Consolas"/>
                <a:cs typeface="Consolas"/>
                <a:sym typeface="Consolas"/>
              </a:rPr>
            </a:br>
            <a:r>
              <a:rPr lang="sv-SE" sz="1400">
                <a:latin typeface="Consolas"/>
                <a:ea typeface="Consolas"/>
                <a:cs typeface="Consolas"/>
                <a:sym typeface="Consolas"/>
              </a:rPr>
              <a:t>    for(Meeting toCheck : occupied.get(month).get(day)){</a:t>
            </a:r>
            <a:br>
              <a:rPr lang="sv-SE" sz="1400">
                <a:latin typeface="Consolas"/>
                <a:ea typeface="Consolas"/>
                <a:cs typeface="Consolas"/>
                <a:sym typeface="Consolas"/>
              </a:rPr>
            </a:br>
            <a:r>
              <a:rPr lang="sv-SE" sz="1400">
                <a:latin typeface="Consolas"/>
                <a:ea typeface="Consolas"/>
                <a:cs typeface="Consolas"/>
                <a:sym typeface="Consolas"/>
              </a:rPr>
              <a:t>        if(start &gt;= toCheck.getStartTime() &amp;&amp; start &lt;= toCheck.getEndTime()){</a:t>
            </a:r>
            <a:br>
              <a:rPr lang="sv-SE" sz="1400">
                <a:latin typeface="Consolas"/>
                <a:ea typeface="Consolas"/>
                <a:cs typeface="Consolas"/>
                <a:sym typeface="Consolas"/>
              </a:rPr>
            </a:br>
            <a:r>
              <a:rPr lang="sv-SE" sz="1400">
                <a:latin typeface="Consolas"/>
                <a:ea typeface="Consolas"/>
                <a:cs typeface="Consolas"/>
                <a:sym typeface="Consolas"/>
              </a:rPr>
              <a:t>            busy=true;</a:t>
            </a:r>
            <a:br>
              <a:rPr lang="sv-SE" sz="1400">
                <a:latin typeface="Consolas"/>
                <a:ea typeface="Consolas"/>
                <a:cs typeface="Consolas"/>
                <a:sym typeface="Consolas"/>
              </a:rPr>
            </a:br>
            <a:r>
              <a:rPr lang="sv-SE" sz="1400">
                <a:latin typeface="Consolas"/>
                <a:ea typeface="Consolas"/>
                <a:cs typeface="Consolas"/>
                <a:sym typeface="Consolas"/>
              </a:rPr>
              <a:t>        }else if(end &gt;= toCheck.getStartTime() &amp;&amp; end &lt;= toCheck.getEndTime()){</a:t>
            </a:r>
            <a:br>
              <a:rPr lang="sv-SE" sz="1400">
                <a:latin typeface="Consolas"/>
                <a:ea typeface="Consolas"/>
                <a:cs typeface="Consolas"/>
                <a:sym typeface="Consolas"/>
              </a:rPr>
            </a:br>
            <a:r>
              <a:rPr lang="sv-SE" sz="1400">
                <a:latin typeface="Consolas"/>
                <a:ea typeface="Consolas"/>
                <a:cs typeface="Consolas"/>
                <a:sym typeface="Consolas"/>
              </a:rPr>
              <a:t>            busy=true;</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return busy;</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185" name="Google Shape;185;p27"/>
          <p:cNvSpPr/>
          <p:nvPr/>
        </p:nvSpPr>
        <p:spPr>
          <a:xfrm>
            <a:off x="921350" y="2504650"/>
            <a:ext cx="52599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7"/>
          <p:cNvSpPr/>
          <p:nvPr/>
        </p:nvSpPr>
        <p:spPr>
          <a:xfrm>
            <a:off x="1306000" y="2719350"/>
            <a:ext cx="68253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7"/>
          <p:cNvSpPr/>
          <p:nvPr/>
        </p:nvSpPr>
        <p:spPr>
          <a:xfrm>
            <a:off x="1332825" y="3050325"/>
            <a:ext cx="7004100" cy="268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p:nvPr/>
        </p:nvSpPr>
        <p:spPr>
          <a:xfrm>
            <a:off x="6136425" y="2289975"/>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189" name="Google Shape;189;p27"/>
          <p:cNvSpPr/>
          <p:nvPr/>
        </p:nvSpPr>
        <p:spPr>
          <a:xfrm>
            <a:off x="8042075" y="2571675"/>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190" name="Google Shape;190;p27"/>
          <p:cNvSpPr/>
          <p:nvPr/>
        </p:nvSpPr>
        <p:spPr>
          <a:xfrm>
            <a:off x="8248175" y="292725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sp>
        <p:nvSpPr>
          <p:cNvPr id="191" name="Google Shape;191;p27"/>
          <p:cNvSpPr/>
          <p:nvPr/>
        </p:nvSpPr>
        <p:spPr>
          <a:xfrm>
            <a:off x="2951925" y="3622825"/>
            <a:ext cx="4749900" cy="97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Set up Calendar with 1+ meetings on the date that we provide as input.</a:t>
            </a:r>
            <a:endParaRPr/>
          </a:p>
          <a:p>
            <a:pPr indent="-317500" lvl="0" marL="457200" rtl="0" algn="l">
              <a:spcBef>
                <a:spcPts val="0"/>
              </a:spcBef>
              <a:spcAft>
                <a:spcPts val="0"/>
              </a:spcAft>
              <a:buSzPts val="1400"/>
              <a:buChar char="●"/>
            </a:pPr>
            <a:r>
              <a:rPr lang="sv-SE"/>
              <a:t>Meeting does not conflict with start or end provided.</a:t>
            </a:r>
            <a:endParaRPr/>
          </a:p>
          <a:p>
            <a:pPr indent="-317500" lvl="0" marL="457200" rtl="0" algn="l">
              <a:spcBef>
                <a:spcPts val="0"/>
              </a:spcBef>
              <a:spcAft>
                <a:spcPts val="0"/>
              </a:spcAft>
              <a:buSzPts val="1400"/>
              <a:buChar char="●"/>
            </a:pPr>
            <a:r>
              <a:rPr lang="sv-SE"/>
              <a:t>Covers False for 2 and 3.</a:t>
            </a:r>
            <a:endParaRPr/>
          </a:p>
          <a:p>
            <a:pPr indent="0" lvl="0" marL="0" rtl="0" algn="l">
              <a:spcBef>
                <a:spcPts val="0"/>
              </a:spcBef>
              <a:spcAft>
                <a:spcPts val="0"/>
              </a:spcAft>
              <a:buNone/>
            </a:pPr>
            <a:r>
              <a:t/>
            </a:r>
            <a:endParaRPr/>
          </a:p>
        </p:txBody>
      </p:sp>
      <p:sp>
        <p:nvSpPr>
          <p:cNvPr id="192" name="Google Shape;192;p27"/>
          <p:cNvSpPr/>
          <p:nvPr/>
        </p:nvSpPr>
        <p:spPr>
          <a:xfrm>
            <a:off x="2755475" y="344190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193" name="Google Shape;193;p27"/>
          <p:cNvSpPr/>
          <p:nvPr/>
        </p:nvSpPr>
        <p:spPr>
          <a:xfrm>
            <a:off x="2755475" y="372360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sp>
        <p:nvSpPr>
          <p:cNvPr id="194" name="Google Shape;194;p27"/>
          <p:cNvSpPr/>
          <p:nvPr/>
        </p:nvSpPr>
        <p:spPr>
          <a:xfrm>
            <a:off x="6512025" y="2296563"/>
            <a:ext cx="492000" cy="2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 F</a:t>
            </a:r>
            <a:endParaRPr/>
          </a:p>
        </p:txBody>
      </p:sp>
      <p:sp>
        <p:nvSpPr>
          <p:cNvPr id="195" name="Google Shape;195;p27"/>
          <p:cNvSpPr/>
          <p:nvPr/>
        </p:nvSpPr>
        <p:spPr>
          <a:xfrm>
            <a:off x="8336925" y="2578275"/>
            <a:ext cx="286800" cy="2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196" name="Google Shape;196;p27"/>
          <p:cNvSpPr/>
          <p:nvPr/>
        </p:nvSpPr>
        <p:spPr>
          <a:xfrm>
            <a:off x="8534050" y="2933850"/>
            <a:ext cx="286800" cy="2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F</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03" name="Google Shape;203;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a:t>
            </a:r>
            <a:endParaRPr/>
          </a:p>
        </p:txBody>
      </p:sp>
      <p:sp>
        <p:nvSpPr>
          <p:cNvPr id="204" name="Google Shape;204;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From Calendar:</a:t>
            </a:r>
            <a:endParaRPr/>
          </a:p>
          <a:p>
            <a:pPr indent="0" lvl="0" marL="0" rtl="0" algn="l">
              <a:spcBef>
                <a:spcPts val="1000"/>
              </a:spcBef>
              <a:spcAft>
                <a:spcPts val="0"/>
              </a:spcAft>
              <a:buNone/>
            </a:pPr>
            <a:r>
              <a:rPr lang="sv-SE" sz="1400">
                <a:latin typeface="Consolas"/>
                <a:ea typeface="Consolas"/>
                <a:cs typeface="Consolas"/>
                <a:sym typeface="Consolas"/>
              </a:rPr>
              <a:t>public boolean isBusy(int month, int day, int start, int end){</a:t>
            </a:r>
            <a:br>
              <a:rPr lang="sv-SE" sz="1400">
                <a:latin typeface="Consolas"/>
                <a:ea typeface="Consolas"/>
                <a:cs typeface="Consolas"/>
                <a:sym typeface="Consolas"/>
              </a:rPr>
            </a:br>
            <a:r>
              <a:rPr lang="sv-SE" sz="1400">
                <a:latin typeface="Consolas"/>
                <a:ea typeface="Consolas"/>
                <a:cs typeface="Consolas"/>
                <a:sym typeface="Consolas"/>
              </a:rPr>
              <a:t>    boolean busy = false;</a:t>
            </a:r>
            <a:br>
              <a:rPr lang="sv-SE" sz="1400">
                <a:latin typeface="Consolas"/>
                <a:ea typeface="Consolas"/>
                <a:cs typeface="Consolas"/>
                <a:sym typeface="Consolas"/>
              </a:rPr>
            </a:br>
            <a:r>
              <a:rPr lang="sv-SE" sz="1400">
                <a:latin typeface="Consolas"/>
                <a:ea typeface="Consolas"/>
                <a:cs typeface="Consolas"/>
                <a:sym typeface="Consolas"/>
              </a:rPr>
              <a:t>    checkTimes(month,day,start,end);</a:t>
            </a:r>
            <a:br>
              <a:rPr lang="sv-SE" sz="1400">
                <a:latin typeface="Consolas"/>
                <a:ea typeface="Consolas"/>
                <a:cs typeface="Consolas"/>
                <a:sym typeface="Consolas"/>
              </a:rPr>
            </a:br>
            <a:r>
              <a:rPr lang="sv-SE" sz="1400">
                <a:latin typeface="Consolas"/>
                <a:ea typeface="Consolas"/>
                <a:cs typeface="Consolas"/>
                <a:sym typeface="Consolas"/>
              </a:rPr>
              <a:t>    for(Meeting toCheck : occupied.get(month).get(day)){</a:t>
            </a:r>
            <a:br>
              <a:rPr lang="sv-SE" sz="1400">
                <a:latin typeface="Consolas"/>
                <a:ea typeface="Consolas"/>
                <a:cs typeface="Consolas"/>
                <a:sym typeface="Consolas"/>
              </a:rPr>
            </a:br>
            <a:r>
              <a:rPr lang="sv-SE" sz="1400">
                <a:latin typeface="Consolas"/>
                <a:ea typeface="Consolas"/>
                <a:cs typeface="Consolas"/>
                <a:sym typeface="Consolas"/>
              </a:rPr>
              <a:t>        if(start &gt;= toCheck.getStartTime() &amp;&amp; start &lt;= toCheck.getEndTime()){</a:t>
            </a:r>
            <a:br>
              <a:rPr lang="sv-SE" sz="1400">
                <a:latin typeface="Consolas"/>
                <a:ea typeface="Consolas"/>
                <a:cs typeface="Consolas"/>
                <a:sym typeface="Consolas"/>
              </a:rPr>
            </a:br>
            <a:r>
              <a:rPr lang="sv-SE" sz="1400">
                <a:latin typeface="Consolas"/>
                <a:ea typeface="Consolas"/>
                <a:cs typeface="Consolas"/>
                <a:sym typeface="Consolas"/>
              </a:rPr>
              <a:t>            busy=true;</a:t>
            </a:r>
            <a:br>
              <a:rPr lang="sv-SE" sz="1400">
                <a:latin typeface="Consolas"/>
                <a:ea typeface="Consolas"/>
                <a:cs typeface="Consolas"/>
                <a:sym typeface="Consolas"/>
              </a:rPr>
            </a:br>
            <a:r>
              <a:rPr lang="sv-SE" sz="1400">
                <a:latin typeface="Consolas"/>
                <a:ea typeface="Consolas"/>
                <a:cs typeface="Consolas"/>
                <a:sym typeface="Consolas"/>
              </a:rPr>
              <a:t>        }else if(end &gt;= toCheck.getStartTime() &amp;&amp; end &lt;= toCheck.getEndTime()){</a:t>
            </a:r>
            <a:br>
              <a:rPr lang="sv-SE" sz="1400">
                <a:latin typeface="Consolas"/>
                <a:ea typeface="Consolas"/>
                <a:cs typeface="Consolas"/>
                <a:sym typeface="Consolas"/>
              </a:rPr>
            </a:br>
            <a:r>
              <a:rPr lang="sv-SE" sz="1400">
                <a:latin typeface="Consolas"/>
                <a:ea typeface="Consolas"/>
                <a:cs typeface="Consolas"/>
                <a:sym typeface="Consolas"/>
              </a:rPr>
              <a:t>            busy=true;</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return busy;</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205" name="Google Shape;205;p28"/>
          <p:cNvSpPr/>
          <p:nvPr/>
        </p:nvSpPr>
        <p:spPr>
          <a:xfrm>
            <a:off x="921350" y="2504650"/>
            <a:ext cx="52599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8"/>
          <p:cNvSpPr/>
          <p:nvPr/>
        </p:nvSpPr>
        <p:spPr>
          <a:xfrm>
            <a:off x="1306000" y="2719350"/>
            <a:ext cx="68253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8"/>
          <p:cNvSpPr/>
          <p:nvPr/>
        </p:nvSpPr>
        <p:spPr>
          <a:xfrm>
            <a:off x="1332825" y="3050325"/>
            <a:ext cx="7004100" cy="268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8"/>
          <p:cNvSpPr/>
          <p:nvPr/>
        </p:nvSpPr>
        <p:spPr>
          <a:xfrm>
            <a:off x="6136425" y="2289975"/>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209" name="Google Shape;209;p28"/>
          <p:cNvSpPr/>
          <p:nvPr/>
        </p:nvSpPr>
        <p:spPr>
          <a:xfrm>
            <a:off x="8042075" y="2571675"/>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210" name="Google Shape;210;p28"/>
          <p:cNvSpPr/>
          <p:nvPr/>
        </p:nvSpPr>
        <p:spPr>
          <a:xfrm>
            <a:off x="8248175" y="292725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sp>
        <p:nvSpPr>
          <p:cNvPr id="211" name="Google Shape;211;p28"/>
          <p:cNvSpPr/>
          <p:nvPr/>
        </p:nvSpPr>
        <p:spPr>
          <a:xfrm>
            <a:off x="2951925" y="3622825"/>
            <a:ext cx="4749900" cy="97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Set up Calendar with 1+ meetings on the date that we provide as input.</a:t>
            </a:r>
            <a:endParaRPr/>
          </a:p>
          <a:p>
            <a:pPr indent="-317500" lvl="0" marL="457200" rtl="0" algn="l">
              <a:spcBef>
                <a:spcPts val="0"/>
              </a:spcBef>
              <a:spcAft>
                <a:spcPts val="0"/>
              </a:spcAft>
              <a:buSzPts val="1400"/>
              <a:buChar char="●"/>
            </a:pPr>
            <a:r>
              <a:rPr b="1" lang="sv-SE"/>
              <a:t>Input start time</a:t>
            </a:r>
            <a:r>
              <a:rPr lang="sv-SE"/>
              <a:t> </a:t>
            </a:r>
            <a:r>
              <a:rPr b="1" lang="sv-SE"/>
              <a:t>falls after the meeting start time</a:t>
            </a:r>
            <a:r>
              <a:rPr lang="sv-SE"/>
              <a:t>, </a:t>
            </a:r>
            <a:r>
              <a:rPr b="1" lang="sv-SE"/>
              <a:t>before the meeting end time</a:t>
            </a:r>
            <a:r>
              <a:rPr lang="sv-SE"/>
              <a:t>.</a:t>
            </a:r>
            <a:endParaRPr/>
          </a:p>
          <a:p>
            <a:pPr indent="0" lvl="0" marL="0" rtl="0" algn="l">
              <a:spcBef>
                <a:spcPts val="0"/>
              </a:spcBef>
              <a:spcAft>
                <a:spcPts val="0"/>
              </a:spcAft>
              <a:buNone/>
            </a:pPr>
            <a:r>
              <a:t/>
            </a:r>
            <a:endParaRPr/>
          </a:p>
        </p:txBody>
      </p:sp>
      <p:sp>
        <p:nvSpPr>
          <p:cNvPr id="212" name="Google Shape;212;p28"/>
          <p:cNvSpPr/>
          <p:nvPr/>
        </p:nvSpPr>
        <p:spPr>
          <a:xfrm>
            <a:off x="2755475" y="344190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213" name="Google Shape;213;p28"/>
          <p:cNvSpPr/>
          <p:nvPr/>
        </p:nvSpPr>
        <p:spPr>
          <a:xfrm>
            <a:off x="6512025" y="2296563"/>
            <a:ext cx="492000" cy="2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 F</a:t>
            </a:r>
            <a:endParaRPr/>
          </a:p>
        </p:txBody>
      </p:sp>
      <p:sp>
        <p:nvSpPr>
          <p:cNvPr id="214" name="Google Shape;214;p28"/>
          <p:cNvSpPr/>
          <p:nvPr/>
        </p:nvSpPr>
        <p:spPr>
          <a:xfrm>
            <a:off x="8336925" y="2578275"/>
            <a:ext cx="286800" cy="2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21" name="Google Shape;221;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a:t>
            </a:r>
            <a:endParaRPr/>
          </a:p>
        </p:txBody>
      </p:sp>
      <p:sp>
        <p:nvSpPr>
          <p:cNvPr id="222" name="Google Shape;222;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From Calendar:</a:t>
            </a:r>
            <a:endParaRPr/>
          </a:p>
          <a:p>
            <a:pPr indent="0" lvl="0" marL="0" rtl="0" algn="l">
              <a:spcBef>
                <a:spcPts val="1000"/>
              </a:spcBef>
              <a:spcAft>
                <a:spcPts val="0"/>
              </a:spcAft>
              <a:buNone/>
            </a:pPr>
            <a:r>
              <a:rPr lang="sv-SE" sz="1400">
                <a:latin typeface="Consolas"/>
                <a:ea typeface="Consolas"/>
                <a:cs typeface="Consolas"/>
                <a:sym typeface="Consolas"/>
              </a:rPr>
              <a:t>public boolean isBusy(int month, int day, int start, int end){</a:t>
            </a:r>
            <a:br>
              <a:rPr lang="sv-SE" sz="1400">
                <a:latin typeface="Consolas"/>
                <a:ea typeface="Consolas"/>
                <a:cs typeface="Consolas"/>
                <a:sym typeface="Consolas"/>
              </a:rPr>
            </a:br>
            <a:r>
              <a:rPr lang="sv-SE" sz="1400">
                <a:latin typeface="Consolas"/>
                <a:ea typeface="Consolas"/>
                <a:cs typeface="Consolas"/>
                <a:sym typeface="Consolas"/>
              </a:rPr>
              <a:t>    boolean busy = false;</a:t>
            </a:r>
            <a:br>
              <a:rPr lang="sv-SE" sz="1400">
                <a:latin typeface="Consolas"/>
                <a:ea typeface="Consolas"/>
                <a:cs typeface="Consolas"/>
                <a:sym typeface="Consolas"/>
              </a:rPr>
            </a:br>
            <a:r>
              <a:rPr lang="sv-SE" sz="1400">
                <a:latin typeface="Consolas"/>
                <a:ea typeface="Consolas"/>
                <a:cs typeface="Consolas"/>
                <a:sym typeface="Consolas"/>
              </a:rPr>
              <a:t>    checkTimes(month,day,start,end);</a:t>
            </a:r>
            <a:br>
              <a:rPr lang="sv-SE" sz="1400">
                <a:latin typeface="Consolas"/>
                <a:ea typeface="Consolas"/>
                <a:cs typeface="Consolas"/>
                <a:sym typeface="Consolas"/>
              </a:rPr>
            </a:br>
            <a:r>
              <a:rPr lang="sv-SE" sz="1400">
                <a:latin typeface="Consolas"/>
                <a:ea typeface="Consolas"/>
                <a:cs typeface="Consolas"/>
                <a:sym typeface="Consolas"/>
              </a:rPr>
              <a:t>    for(Meeting toCheck : occupied.get(month).get(day)){</a:t>
            </a:r>
            <a:br>
              <a:rPr lang="sv-SE" sz="1400">
                <a:latin typeface="Consolas"/>
                <a:ea typeface="Consolas"/>
                <a:cs typeface="Consolas"/>
                <a:sym typeface="Consolas"/>
              </a:rPr>
            </a:br>
            <a:r>
              <a:rPr lang="sv-SE" sz="1400">
                <a:latin typeface="Consolas"/>
                <a:ea typeface="Consolas"/>
                <a:cs typeface="Consolas"/>
                <a:sym typeface="Consolas"/>
              </a:rPr>
              <a:t>        if(start &gt;= toCheck.getStartTime() &amp;&amp; start &lt;= toCheck.getEndTime()){</a:t>
            </a:r>
            <a:br>
              <a:rPr lang="sv-SE" sz="1400">
                <a:latin typeface="Consolas"/>
                <a:ea typeface="Consolas"/>
                <a:cs typeface="Consolas"/>
                <a:sym typeface="Consolas"/>
              </a:rPr>
            </a:br>
            <a:r>
              <a:rPr lang="sv-SE" sz="1400">
                <a:latin typeface="Consolas"/>
                <a:ea typeface="Consolas"/>
                <a:cs typeface="Consolas"/>
                <a:sym typeface="Consolas"/>
              </a:rPr>
              <a:t>            busy=true;</a:t>
            </a:r>
            <a:br>
              <a:rPr lang="sv-SE" sz="1400">
                <a:latin typeface="Consolas"/>
                <a:ea typeface="Consolas"/>
                <a:cs typeface="Consolas"/>
                <a:sym typeface="Consolas"/>
              </a:rPr>
            </a:br>
            <a:r>
              <a:rPr lang="sv-SE" sz="1400">
                <a:latin typeface="Consolas"/>
                <a:ea typeface="Consolas"/>
                <a:cs typeface="Consolas"/>
                <a:sym typeface="Consolas"/>
              </a:rPr>
              <a:t>        }else if(end &gt;= toCheck.getStartTime() &amp;&amp; end &lt;= toCheck.getEndTime()){</a:t>
            </a:r>
            <a:br>
              <a:rPr lang="sv-SE" sz="1400">
                <a:latin typeface="Consolas"/>
                <a:ea typeface="Consolas"/>
                <a:cs typeface="Consolas"/>
                <a:sym typeface="Consolas"/>
              </a:rPr>
            </a:br>
            <a:r>
              <a:rPr lang="sv-SE" sz="1400">
                <a:latin typeface="Consolas"/>
                <a:ea typeface="Consolas"/>
                <a:cs typeface="Consolas"/>
                <a:sym typeface="Consolas"/>
              </a:rPr>
              <a:t>            busy=true;</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return busy;</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223" name="Google Shape;223;p29"/>
          <p:cNvSpPr/>
          <p:nvPr/>
        </p:nvSpPr>
        <p:spPr>
          <a:xfrm>
            <a:off x="921350" y="2504650"/>
            <a:ext cx="52599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9"/>
          <p:cNvSpPr/>
          <p:nvPr/>
        </p:nvSpPr>
        <p:spPr>
          <a:xfrm>
            <a:off x="1306000" y="2719350"/>
            <a:ext cx="68253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9"/>
          <p:cNvSpPr/>
          <p:nvPr/>
        </p:nvSpPr>
        <p:spPr>
          <a:xfrm>
            <a:off x="1332825" y="3050325"/>
            <a:ext cx="7004100" cy="268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9"/>
          <p:cNvSpPr/>
          <p:nvPr/>
        </p:nvSpPr>
        <p:spPr>
          <a:xfrm>
            <a:off x="6136425" y="2289975"/>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227" name="Google Shape;227;p29"/>
          <p:cNvSpPr/>
          <p:nvPr/>
        </p:nvSpPr>
        <p:spPr>
          <a:xfrm>
            <a:off x="8042075" y="2571675"/>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228" name="Google Shape;228;p29"/>
          <p:cNvSpPr/>
          <p:nvPr/>
        </p:nvSpPr>
        <p:spPr>
          <a:xfrm>
            <a:off x="8248175" y="292725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sp>
        <p:nvSpPr>
          <p:cNvPr id="229" name="Google Shape;229;p29"/>
          <p:cNvSpPr/>
          <p:nvPr/>
        </p:nvSpPr>
        <p:spPr>
          <a:xfrm>
            <a:off x="2951925" y="3515475"/>
            <a:ext cx="4749900" cy="12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Set up Calendar with 1+ meetings on the date that we provide as input.</a:t>
            </a:r>
            <a:endParaRPr/>
          </a:p>
          <a:p>
            <a:pPr indent="-317500" lvl="0" marL="457200" rtl="0" algn="l">
              <a:spcBef>
                <a:spcPts val="0"/>
              </a:spcBef>
              <a:spcAft>
                <a:spcPts val="0"/>
              </a:spcAft>
              <a:buSzPts val="1400"/>
              <a:buChar char="●"/>
            </a:pPr>
            <a:r>
              <a:rPr b="1" lang="sv-SE"/>
              <a:t>Input start time is BEFORE meeting start time.</a:t>
            </a:r>
            <a:endParaRPr b="1"/>
          </a:p>
          <a:p>
            <a:pPr indent="-317500" lvl="0" marL="457200" rtl="0" algn="l">
              <a:spcBef>
                <a:spcPts val="0"/>
              </a:spcBef>
              <a:spcAft>
                <a:spcPts val="0"/>
              </a:spcAft>
              <a:buSzPts val="1400"/>
              <a:buChar char="●"/>
            </a:pPr>
            <a:r>
              <a:rPr b="1" lang="sv-SE"/>
              <a:t>Input end time falls after the meeting start time, before the meeting end time.</a:t>
            </a:r>
            <a:endParaRPr b="1"/>
          </a:p>
          <a:p>
            <a:pPr indent="0" lvl="0" marL="0" rtl="0" algn="l">
              <a:spcBef>
                <a:spcPts val="0"/>
              </a:spcBef>
              <a:spcAft>
                <a:spcPts val="0"/>
              </a:spcAft>
              <a:buNone/>
            </a:pPr>
            <a:r>
              <a:t/>
            </a:r>
            <a:endParaRPr/>
          </a:p>
        </p:txBody>
      </p:sp>
      <p:sp>
        <p:nvSpPr>
          <p:cNvPr id="230" name="Google Shape;230;p29"/>
          <p:cNvSpPr/>
          <p:nvPr/>
        </p:nvSpPr>
        <p:spPr>
          <a:xfrm>
            <a:off x="2755475" y="344190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sp>
        <p:nvSpPr>
          <p:cNvPr id="231" name="Google Shape;231;p29"/>
          <p:cNvSpPr/>
          <p:nvPr/>
        </p:nvSpPr>
        <p:spPr>
          <a:xfrm>
            <a:off x="6512025" y="2296563"/>
            <a:ext cx="492000" cy="2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 F</a:t>
            </a:r>
            <a:endParaRPr/>
          </a:p>
        </p:txBody>
      </p:sp>
      <p:sp>
        <p:nvSpPr>
          <p:cNvPr id="232" name="Google Shape;232;p29"/>
          <p:cNvSpPr/>
          <p:nvPr/>
        </p:nvSpPr>
        <p:spPr>
          <a:xfrm>
            <a:off x="8560550" y="2933850"/>
            <a:ext cx="286800" cy="2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