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66ac90cdc_0_8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766ac90cdc_0_8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154" name="Google Shape;154;g766ac90cdc_0_8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766ac90cdc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66ac90cdc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Dependability is the primary factor that we use to determine quality</a:t>
            </a:r>
            <a:r>
              <a:rPr lang="sv-SE">
                <a:solidFill>
                  <a:schemeClr val="dk1"/>
                </a:solidFill>
              </a:rPr>
              <a:t>.</a:t>
            </a:r>
            <a:r>
              <a:rPr lang="sv-SE"/>
              <a:t> However, when we talk about dependability,</a:t>
            </a:r>
            <a:r>
              <a:rPr lang="sv-SE"/>
              <a:t> Dependability is a sort of meta-quality attribute. It actiually encompasses four dimensions. We don’t typically achieve all four, but all four are </a:t>
            </a:r>
            <a:r>
              <a:rPr lang="sv-SE"/>
              <a:t>important</a:t>
            </a:r>
            <a:r>
              <a:rPr lang="sv-SE"/>
              <a:t> (go over)</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766ac90cdc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766ac90cdc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simplest of these properties in definition, if not in use, is correctness - A program is correct if it is consistent with its specifications. By definition, a specification divides all system behaviors into two classes - successful or correct executions - those that match what was specified in the requirements - and failures, or incorrect executions - all of those that are inconsistent. All possible behaviors of a correct system result in successful executions that are consistent with the specifications.  A program cannot be 30% correct. It is either correct or not correct. The difficulty and utility of showing correctness depend on the completeness of your requirements. </a:t>
            </a:r>
            <a:endParaRPr/>
          </a:p>
          <a:p>
            <a:pPr indent="0" lvl="0" marL="0" rtl="0" algn="l">
              <a:spcBef>
                <a:spcPts val="0"/>
              </a:spcBef>
              <a:spcAft>
                <a:spcPts val="0"/>
              </a:spcAft>
              <a:buNone/>
            </a:pPr>
            <a:r>
              <a:rPr lang="sv-SE"/>
              <a:t>A program can easily be shown to be correct with respect to a weak specification. However, it is often impossible to prove correctness with a good, detailed specification, as that would require showing every possible behavior of the program. Correctness is a goal to aim for, but is rarely provably achieved.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66ac90cdc_0_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66ac90cdc_0_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Instead, we often aim for </a:t>
            </a:r>
            <a:r>
              <a:rPr b="1" lang="sv-SE"/>
              <a:t>reliability </a:t>
            </a:r>
            <a:r>
              <a:rPr lang="sv-SE"/>
              <a:t>as a specific quality goal, as it is an approximation of acceptable correctness. (go over)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66ac90cdc_0_6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66ac90cdc_0_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Those definitions of correctness and reliability have two properties that lead into the concepts of safety and correctness - first, success or failure is relative to a specification, they are only as strong as the specification. If you have an incomplete spec, lacking detail, then it’s easy to say the system is correct or reliable. If the specification is detailed, we cannot show correctness and only can build some evidence for reliability. Second, those two qualities make no distinction between failures that are minorly annoying and failures that are life-threatening. Not all failures  are equally </a:t>
            </a:r>
            <a:r>
              <a:rPr lang="sv-SE"/>
              <a:t>annoying</a:t>
            </a:r>
            <a:r>
              <a:rPr lang="sv-SE"/>
              <a:t>.. For some kinds of systems, it is really important to consider the severity of a fault. Our last two properties - safety and robustness - help deal with both of these issues. Safety revolves around a limited specificaition of a set of major safety hazards that we must avoid above all else. Robustness revolves around everything we haven’t thought of specifying. Of course, we don’t need to be psychics, we don’t need to handle everything possible, but robustness tasks us with putting safeguards in place to prevent these unforeseen risks from causing catastrophic errors.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4f2e93b77_0_3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4f2e93b77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where, by hazard, I mean a known, defined undesirable situation, generally prioritized by the severity of the problem. It might be annoying any time your word processor crashes, but it it corrupts your document - preventing recovery - then that is a hazard you want to avoid. If there is a brief graphical glitch on your aircraft display, that’s fine. If a software bug prevents the altitude from ever being displayed to the screen, then that is a serious hazard to avoid. Demonstrating safety (4). Rather than fosucsing on the full specification, we create a small ,focused hazard specification that defines what each hazard is and imposes requirements on how it will be avoided. We then, ideally, prove that the software does avoid the hazard by doing what we promised. If proofs are not possible, we at least will gather observations and build evidence, like in reliability. </a:t>
            </a:r>
            <a:endParaRPr/>
          </a:p>
          <a:p>
            <a:pPr indent="0" lvl="0" marL="0" rtl="0" algn="l">
              <a:spcBef>
                <a:spcPts val="0"/>
              </a:spcBef>
              <a:spcAft>
                <a:spcPts val="0"/>
              </a:spcAft>
              <a:buNone/>
            </a:pPr>
            <a:r>
              <a:rPr lang="sv-SE"/>
              <a:t>By ignoring other elements of correctness, a safety specification is often easier to analyze than the full specification. And, by looking at hazards  in isolation, you can better think through what those hazards are and how to avoid them. Because we have this small, focused specification, we can often prove safety, unlike correctness.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766ac90cdc_0_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766ac90cdc_0_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 reliability, and safety are contingent on normal operating conditions. They depend on specifications to define what “normal” is - what conditions we expect to use the system under, and how behavior occurs in those situations. All specifications make assumptions, implicit or explicit. What happens when those assumptions are violated? What happens when we land outside of the specification? that is where robustness comes in. (1)</a:t>
            </a:r>
            <a:endParaRPr/>
          </a:p>
          <a:p>
            <a:pPr indent="0" lvl="0" marL="0" rtl="0" algn="l">
              <a:spcBef>
                <a:spcPts val="0"/>
              </a:spcBef>
              <a:spcAft>
                <a:spcPts val="0"/>
              </a:spcAft>
              <a:buNone/>
            </a:pPr>
            <a:r>
              <a:rPr lang="sv-SE"/>
              <a:t> it’s not reasonable to expect file changes to save when there’s no harddrive space, or money to be dispensed by an atm when there is none in the machine, or a sale to take place when there’s no network connection or too many server connections. Software that is “correct” might still fail. When you design software ,when you write a specification, you make assumptions on how the software will operate and be used. When those assumptions are violated, the software will fail. In those situations, how it fails becomes important.</a:t>
            </a:r>
            <a:endParaRPr/>
          </a:p>
          <a:p>
            <a:pPr indent="0" lvl="0" marL="0" rtl="0" algn="l">
              <a:spcBef>
                <a:spcPts val="0"/>
              </a:spcBef>
              <a:spcAft>
                <a:spcPts val="0"/>
              </a:spcAft>
              <a:buNone/>
            </a:pPr>
            <a:r>
              <a:rPr lang="sv-SE"/>
              <a:t>(read 3) This is not something you prove or can even demonstrate in a meaningful way. Instead, this is something you aspire to in the software design. </a:t>
            </a:r>
            <a:endParaRPr/>
          </a:p>
          <a:p>
            <a:pPr indent="0" lvl="0" marL="0" rtl="0" algn="l">
              <a:spcBef>
                <a:spcPts val="0"/>
              </a:spcBef>
              <a:spcAft>
                <a:spcPts val="0"/>
              </a:spcAft>
              <a:buNone/>
            </a:pPr>
            <a:r>
              <a:rPr lang="sv-SE"/>
              <a:t>When designing software to be robust, you accept that failure might occur. and you try to control how it fails. (4) You can design software to be able to recover some portion of a document if something that happens that causes a crash, or use redundancy to recover if part of an app crashes or if there is some data loss,  or design a webpage that will turn away users when load is too high. You design the software to recover from or prevent issues that could come up if there is a problem. You don’t know what will happen - but you may know how many problems would manifest - crashes, slowdown, inability to connect to a service - and you design the software to react to those problems.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766ac90cdc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766ac90cdc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ideally would have all four. Software that is correct is also reliable, but not vice-versa (top-left). Software that is safe is also robust, but not vice-versa (top-right). Software can be correct but not safe (bottom left). It can also be safe, but not correct (bottom right).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766ac90cd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766ac90cd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need to establish criteria for when we are done - when we can claim to be dependable enough. Correctness is not a good basis for this, your software is either correct or not, and it’s unlikely to ever be provably correct if your specification is complex. That’s an aim, but not realistically 100% achieveable. </a:t>
            </a:r>
            <a:endParaRPr/>
          </a:p>
          <a:p>
            <a:pPr indent="0" lvl="0" marL="0" rtl="0" algn="l">
              <a:spcBef>
                <a:spcPts val="0"/>
              </a:spcBef>
              <a:spcAft>
                <a:spcPts val="0"/>
              </a:spcAft>
              <a:buNone/>
            </a:pPr>
            <a:r>
              <a:rPr lang="sv-SE"/>
              <a:t>Robustness and Safety are important, but hard to measure, and not necessarily the best grounds to base your release on - you could be safe, but the rest of your software could be an mess, putting out the wrong output constantly. It doesn’t show dependability under normal circumstances. Reliability is the best basis for establishing the level of dependability of your software. (last three points). Next, we will talk about how you measure reliability.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66ac90cdc_0_8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66ac90cdc_0_8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243" name="Google Shape;243;g766ac90cdc_0_8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5b1aad6cc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5b1aad6cc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Last time I posed a question </a:t>
            </a:r>
            <a:r>
              <a:rPr lang="sv-SE">
                <a:solidFill>
                  <a:schemeClr val="dk1"/>
                </a:solidFill>
              </a:rPr>
              <a:t>is (title)</a:t>
            </a:r>
            <a:r>
              <a:rPr lang="sv-SE"/>
              <a:t>. And the basic, but not really simple answer, is </a:t>
            </a:r>
            <a:r>
              <a:rPr lang="sv-SE">
                <a:solidFill>
                  <a:schemeClr val="dk1"/>
                </a:solidFill>
              </a:rPr>
              <a:t>that (</a:t>
            </a:r>
            <a:r>
              <a:rPr lang="sv-SE"/>
              <a:t>go over)</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4f2e93b77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4f2e93b77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rgbClr val="4F4F4F"/>
                </a:solidFill>
              </a:rPr>
              <a:t>Availability is both a part of </a:t>
            </a:r>
            <a:r>
              <a:rPr lang="sv-SE">
                <a:solidFill>
                  <a:srgbClr val="4F4F4F"/>
                </a:solidFill>
              </a:rPr>
              <a:t>reliability</a:t>
            </a:r>
            <a:r>
              <a:rPr lang="sv-SE">
                <a:solidFill>
                  <a:srgbClr val="4F4F4F"/>
                </a:solidFill>
              </a:rPr>
              <a:t> and a standalone quality attribute on its own. </a:t>
            </a:r>
            <a:r>
              <a:rPr lang="sv-SE">
                <a:solidFill>
                  <a:srgbClr val="4F4F4F"/>
                </a:solidFill>
              </a:rPr>
              <a:t>Availability essentially asks whether the software can carry out a task when it is needed, and when it fails, its ability to cover up and work around the fault or recover fully from the fault. Essentially, when something happens, how fast does the system return to normal operation. </a:t>
            </a:r>
            <a:r>
              <a:rPr lang="sv-SE"/>
              <a:t>As part of reliability, high availability helps ensure that the reliability is seen as good - if the system does fail, perhaps that failure can be stopped, recovered from, or at least worked around before the user notives it. </a:t>
            </a:r>
            <a:r>
              <a:rPr lang="sv-SE"/>
              <a:t>as a standalone quality attribute, availability shows that - when something bad </a:t>
            </a:r>
            <a:r>
              <a:rPr lang="sv-SE"/>
              <a:t>happenes - the system can recover quickly and get back to operation.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4f2e93b77_0_6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4f2e93b77_0_6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(1). </a:t>
            </a:r>
            <a:r>
              <a:rPr lang="sv-SE">
                <a:solidFill>
                  <a:schemeClr val="dk1"/>
                </a:solidFill>
              </a:rPr>
              <a:t>One of the most demanding tasks in building a high-availability, fault-tolerant system is to understand the nature of the failures that can arise during operation. Once those are understood, mitigation strategies can be designed into the software. Faults can be prevented, tolerated, </a:t>
            </a:r>
            <a:r>
              <a:rPr lang="sv-SE"/>
              <a:t>or recovered from.</a:t>
            </a:r>
            <a:r>
              <a:rPr lang="sv-SE">
                <a:solidFill>
                  <a:schemeClr val="dk1"/>
                </a:solidFill>
              </a:rPr>
              <a:t> In this way a system becomes “resilient” to faults. Among the areas with which we are concerned are how system faults are detected, how frequently failures may occur, what happens when a failure occurs, how long a system is allowed to be out of operation, when faults or failures may occur safely, how faults or failures can be prevented, and what kinds of notifications are required when a failure occurs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4f2e93b77_0_6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4f2e93b77_0_6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Because a system failure is observable by users, the time to repair is the time until the failure is no longer observable. This may be a brief delay in the response time or it may be the time it takes someone to fly to a remote location in the Andes to repair a piece of mining machinery (as was recounted to us by a person responsible for repairing the software in a mining machine engine). The notion of “observability” can be a tricky one: the Stuxnet virus, as an example, went unobserved for a very long time even though it was doing damage. In addition, unlike hardware, we are often concerned with the level of capability that remains when a failure has occurred—a degraded operating mode.</a:t>
            </a:r>
            <a:endParaRPr/>
          </a:p>
          <a:p>
            <a:pPr indent="0" lvl="0" marL="0" rtl="0" algn="l">
              <a:spcBef>
                <a:spcPts val="0"/>
              </a:spcBef>
              <a:spcAft>
                <a:spcPts val="0"/>
              </a:spcAft>
              <a:buNone/>
            </a:pPr>
            <a:r>
              <a:rPr lang="sv-SE"/>
              <a:t>The distinction between faults and failures allows discussion of automatic repair strategies. That is, if code containing a fault is executed but the system is able to recover from the fault without any deviation from specified behavior being observable, there is no failure.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25b1aad6cc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25b1aad6cc_0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measure these? We group reliability and availability, as they have common measurements.</a:t>
            </a:r>
            <a:endParaRPr/>
          </a:p>
        </p:txBody>
      </p:sp>
      <p:sp>
        <p:nvSpPr>
          <p:cNvPr id="272" name="Google Shape;272;g325b1aad6cc_0_2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766ac90cdc_0_1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766ac90cdc_0_1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Measuring reliability is normal when building hardware, but hardware metrics often aren’t suitable for software. </a:t>
            </a:r>
            <a:r>
              <a:rPr lang="sv-SE">
                <a:solidFill>
                  <a:schemeClr val="dk1"/>
                </a:solidFill>
              </a:rPr>
              <a:t> (2) once the hardware fails, it has failed until you replace the part. How it failed didn’t really matter. It’s working or not. Software isn’t quite so binary. In software, failure can be more easily recovered from, and may only be partial. You can fail in degrees. </a:t>
            </a:r>
            <a:r>
              <a:rPr lang="sv-SE"/>
              <a:t> </a:t>
            </a:r>
            <a:r>
              <a:rPr lang="sv-SE">
                <a:solidFill>
                  <a:schemeClr val="dk1"/>
                </a:solidFill>
              </a:rPr>
              <a:t>- the thing is, with hardware, the design is assumed to be correct - you just had a component wear out or go bad. in software, parts don’t fail - there’s no hardware degradation. (read </a:t>
            </a:r>
            <a:r>
              <a:rPr lang="sv-SE"/>
              <a:t>4-6</a:t>
            </a:r>
            <a:r>
              <a:rPr lang="sv-SE">
                <a:solidFill>
                  <a:schemeClr val="dk1"/>
                </a:solidFill>
              </a:rPr>
              <a:t>)</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766ac90cdc_0_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766ac90cdc_0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In addition to being a quality attribute, availability is also a measurement in its own right - the percentage of the time that the system is up and running. As a measurement of reliability, </a:t>
            </a:r>
            <a:r>
              <a:rPr lang="sv-SE"/>
              <a:t>(1) </a:t>
            </a:r>
            <a:r>
              <a:rPr lang="sv-SE"/>
              <a:t>(2)</a:t>
            </a:r>
            <a:r>
              <a:rPr lang="sv-SE"/>
              <a:t>), and gives us a clear indicator of when the system is able to respond. now, this is important, but not perfect on its own, as Does not tend to take incorrect computations (partial failures) into account. If the system doesn’y crash, it doesn’t affect the availability. </a:t>
            </a:r>
            <a:r>
              <a:rPr lang="sv-SE">
                <a:solidFill>
                  <a:schemeClr val="dk1"/>
                </a:solidFill>
              </a:rPr>
              <a:t>be careful when looking at availability figures. One decimal point makes a huge difference.</a:t>
            </a:r>
            <a:r>
              <a:rPr lang="sv-SE"/>
              <a:t> (go over last bit)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25b1aad6cc_0_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25b1aad6cc_0_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rgbClr val="4F4F4F"/>
                </a:solidFill>
              </a:rPr>
              <a:t>As I said, vailability is both a measurement of reliability and a standalone quality attribute on its own.Here, we talk specifically about the measurement, the uptime over the time observed. </a:t>
            </a:r>
            <a:r>
              <a:rPr lang="sv-SE"/>
              <a:t>As part of reliability, it is a measurement of the percentage of time the system is running over a period of normal usage. It shows that the system -under normal circumstances - can generally be counted on. When examining availability as a standalone quality attribute, the measuremen  shows that - when something bad happenes - the system can recover quickly and get back to operation. This is important to remember the difference. When we look at availability as a measurement of reliability, we are looking at whether it’s up when it should be. As a standalone quality attribute, we look specifically at how the system can recover when something bad happens. You’ll see more of the difference next class when we discuss scenarios.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66ac90cdc_0_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66ac90cdc_0_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a:t>
            </a:r>
            <a:endParaRPr>
              <a:solidFill>
                <a:schemeClr val="dk1"/>
              </a:solidFill>
            </a:endParaRPr>
          </a:p>
          <a:p>
            <a:pPr indent="0" lvl="0" marL="0" rtl="0" algn="l">
              <a:lnSpc>
                <a:spcPct val="120000"/>
              </a:lnSpc>
              <a:spcBef>
                <a:spcPts val="0"/>
              </a:spcBef>
              <a:spcAft>
                <a:spcPts val="0"/>
              </a:spcAft>
              <a:buNone/>
            </a:pPr>
            <a:r>
              <a:rPr lang="sv-SE">
                <a:solidFill>
                  <a:schemeClr val="dk1"/>
                </a:solidFill>
              </a:rPr>
              <a:t>- This is measured independently of the frequency of requests, which is something you should consider. Often, a system that monitors a chemical reactor and shuts down the reaction if it is overheating should have reliability measured using POFOD. Generally, requests will be infrequent - will be a last line of defense - but any failures on that request would result in terrible consequences.</a:t>
            </a:r>
            <a:endParaRPr>
              <a:solidFill>
                <a:schemeClr val="dk1"/>
              </a:solidFill>
            </a:endParaRPr>
          </a:p>
          <a:p>
            <a:pPr indent="0" lvl="0" marL="0" rtl="0" algn="l">
              <a:lnSpc>
                <a:spcPct val="120000"/>
              </a:lnSpc>
              <a:spcBef>
                <a:spcPts val="0"/>
              </a:spcBef>
              <a:spcAft>
                <a:spcPts val="0"/>
              </a:spcAft>
              <a:buNone/>
            </a:pPr>
            <a:r>
              <a:rPr lang="sv-SE">
                <a:solidFill>
                  <a:schemeClr val="dk1"/>
                </a:solidFill>
              </a:rPr>
              <a:t>(read 5)</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766ac90cdc_0_1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766ac90cdc_0_1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Another factor to consider is how often failures occur, which you can do through ROCOF. (read 1-</a:t>
            </a:r>
            <a:r>
              <a:rPr lang="sv-SE"/>
              <a:t>5</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So, in a online store, you might want to set a ROCOF of 10 transactions per day that fail. You’re willing to accept 10 failed transactions per day. As opposed to </a:t>
            </a:r>
            <a:r>
              <a:rPr lang="sv-SE"/>
              <a:t>POFOD, where you might seta threshold of </a:t>
            </a:r>
            <a:r>
              <a:rPr lang="sv-SE">
                <a:solidFill>
                  <a:schemeClr val="dk1"/>
                </a:solidFill>
              </a:rPr>
              <a:t>10 failed transactions out of every 1000.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766ac90cdc_0_1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766ac90cdc_0_1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1-3) This is important in situations where the time in operation is crucially important</a:t>
            </a:r>
            <a:r>
              <a:rPr lang="sv-SE"/>
              <a:t>, like when users have long sessions where crashes can cause problems. </a:t>
            </a:r>
            <a:r>
              <a:rPr lang="sv-SE">
                <a:solidFill>
                  <a:schemeClr val="dk1"/>
                </a:solidFill>
              </a:rPr>
              <a:t>For instance, in a CAD system, an architect might spend the whole day on a design. Saving work takes rendering time and might take up a lot of storage space, so you might no</a:t>
            </a:r>
            <a:r>
              <a:rPr lang="sv-SE"/>
              <a:t>t</a:t>
            </a:r>
            <a:r>
              <a:rPr lang="sv-SE">
                <a:solidFill>
                  <a:schemeClr val="dk1"/>
                </a:solidFill>
              </a:rPr>
              <a:t> save often. So, you want a MT</a:t>
            </a:r>
            <a:r>
              <a:rPr lang="sv-SE"/>
              <a:t>B</a:t>
            </a:r>
            <a:r>
              <a:rPr lang="sv-SE">
                <a:solidFill>
                  <a:schemeClr val="dk1"/>
                </a:solidFill>
              </a:rPr>
              <a:t>F that is higher than the average time a user spends working on their design model. You want it to be unlikely that they lose their work before saving</a:t>
            </a:r>
            <a:r>
              <a:rPr lang="sv-SE"/>
              <a:t> and rendering, especially if you can’t consume the resources needed to save regularly or you can’t save partial results.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766ac90cdc_0_8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766ac90cdc_0_8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 break, will take more later</a:t>
            </a:r>
            <a:endParaRPr/>
          </a:p>
        </p:txBody>
      </p:sp>
      <p:sp>
        <p:nvSpPr>
          <p:cNvPr id="321" name="Google Shape;321;g766ac90cdc_0_8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4f2e93b77_0_6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4f2e93b77_0_6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gb4f2e93b77_0_6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766ac90cdc_0_1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766ac90cdc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ask</a:t>
            </a:r>
            <a:endParaRPr>
              <a:solidFill>
                <a:schemeClr val="dk1"/>
              </a:solidFill>
            </a:endParaRPr>
          </a:p>
          <a:p>
            <a:pPr indent="-317500" lvl="0" marL="457200" rtl="0" algn="l">
              <a:lnSpc>
                <a:spcPct val="120000"/>
              </a:lnSpc>
              <a:spcBef>
                <a:spcPts val="0"/>
              </a:spcBef>
              <a:spcAft>
                <a:spcPts val="0"/>
              </a:spcAft>
              <a:buClr>
                <a:schemeClr val="dk1"/>
              </a:buClr>
              <a:buSzPts val="1400"/>
              <a:buChar char="-"/>
            </a:pPr>
            <a:r>
              <a:rPr lang="sv-SE">
                <a:solidFill>
                  <a:schemeClr val="dk1"/>
                </a:solidFill>
              </a:rPr>
              <a:t>answer</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4f2e93b77_0_11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4f2e93b77_0_1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4f2e93b77_0_1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4f2e93b77_0_11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(5 min break + activity time)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4f2e93b77_0_3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4f2e93b77_0_3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62" name="Google Shape;362;gb4f2e93b77_0_3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b4f2e93b77_0_6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b4f2e93b77_0_6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about the software system’s ability to meet timing requirements. When events occur the system must respond to them in time. When we discuss performance, we Characterize the events that can occur (and when they can occur) and the system’s response to those events. In a web system, those events might be requests (numbering in the tens or tens of millions) via web browsers or through APIs. In a control system for an engine, events come from the operator’s controls and the passage of time; the system must control both the firing of the ignition when a cylinder is in the correct position and the mixture of the fuel to maximize efficiency. For a web-based system, the desired response might be expressed as number of transactions that can be processed in a minute. For the engine control system, the response might be the allowable variation in the firing time. In each case, the pattern of events arriving and the pattern of responses can be characterized, and this characterization is used to assess performance. Performance has been the driving factor in how we design systems, over all other qualities.All systems have performance requirements, even if not expressed. A word processer may not have explicit performance requirement, but you would agree that waiting an hour (or a minute, or a second) before seeing a typed character appear on the screen is too long. Performance continues to be a fundamentally important quality attribute for all software.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4f2e93b77_0_6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b4f2e93b77_0_6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often linked to scalability—that is, increasing your system’s capacity for work (1 , while still performing well and meeting performance requirements. Two kinds of scalability are horizontal scalability and vertical scalability. Horizontal scalability (scaling out) refers to adding more resources to logical units, such as adding another server to a cluster of servers. </a:t>
            </a:r>
            <a:r>
              <a:rPr lang="sv-SE">
                <a:solidFill>
                  <a:schemeClr val="dk1"/>
                </a:solidFill>
              </a:rPr>
              <a:t>In cloud environments, horizontal scalability is called elasticity. Elasticity is a property that enables a customer to add or remove virtual machines from the resource pool. These virtual machines are hosted on a large collection of upwards of 10,000 physical machines that are managed by the cloud provider. </a:t>
            </a:r>
            <a:r>
              <a:rPr lang="sv-SE"/>
              <a:t>Vertical scalability (scaling up) refers to adding more resources to a physical unit, such as adding more memory to a single computer.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4f2e93b77_0_7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4f2e93b77_0_7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The problem that arises with either type of scaling is how to effectively utilize the additional resources. </a:t>
            </a:r>
            <a:r>
              <a:rPr lang="sv-SE"/>
              <a:t> </a:t>
            </a:r>
            <a:r>
              <a:rPr lang="sv-SE">
                <a:solidFill>
                  <a:schemeClr val="dk1"/>
                </a:solidFill>
              </a:rPr>
              <a:t>Being effective means that the additional resources result in a measurable improvement of some system quality, did not require undue effort to add, and did not disrupt operations. </a:t>
            </a:r>
            <a:r>
              <a:rPr lang="sv-SE"/>
              <a:t> </a:t>
            </a:r>
            <a:r>
              <a:rPr lang="sv-SE">
                <a:solidFill>
                  <a:schemeClr val="dk1"/>
                </a:solidFill>
              </a:rPr>
              <a:t>Technically, scalability is making your system easy to change in a particular way, and so is a kind of modifiability. </a:t>
            </a:r>
            <a:r>
              <a:rPr lang="sv-SE"/>
              <a:t>The problem with achieving scalability by adding hardware (particularly when scaling out) is that it usually isn’t very effective unless the system has been designed to take advantage of the new hardware. If your system’s scalability is limited by a single threaded process at its core, adding more CPUs or machines isn’t going to help, and increasing the speed of the single CPU on which it runs will be of limited help. Similarly, if you can’t partition your workload into many cooperating processes, you won’t be able to take advantage of scaling out. You can certainly be lucky, and in certain situations adding some more hardware can save the day, but it is a dangerous tactic to rely on unless the system has been built from the outset with good scalability characteristics.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25b1aad6cc_0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25b1aad6cc_0_2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91" name="Google Shape;391;g325b1aad6cc_0_2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5b1aad6cc_0_1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5b1aad6cc_0_1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all want high-quality software, we all agree that quality is necessary. However, we don’t all agree on what quality means. Ask ten people, and they may describe ten things. Why? (3) what a system does and how it does it. </a:t>
            </a:r>
            <a:r>
              <a:rPr lang="sv-SE" sz="1100">
                <a:solidFill>
                  <a:srgbClr val="000000"/>
                </a:solidFill>
                <a:latin typeface="Arial"/>
                <a:ea typeface="Arial"/>
                <a:cs typeface="Arial"/>
                <a:sym typeface="Arial"/>
              </a:rPr>
              <a:t>what a system does is only part of the story and that how the system provides its services often has a huge impact on the perceptions that stakeholders have of it. (rest) </a:t>
            </a:r>
            <a:endParaRPr/>
          </a:p>
          <a:p>
            <a:pPr indent="0" lvl="0" marL="0" rtl="0" algn="l">
              <a:spcBef>
                <a:spcPts val="0"/>
              </a:spcBef>
              <a:spcAft>
                <a:spcPts val="0"/>
              </a:spcAft>
              <a:buNone/>
            </a:pPr>
            <a:r>
              <a:t/>
            </a:r>
            <a:endParaRPr/>
          </a:p>
        </p:txBody>
      </p:sp>
      <p:sp>
        <p:nvSpPr>
          <p:cNvPr id="104" name="Google Shape;104;g325b1aad6cc_0_1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4f2e93b77_0_11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4f2e93b77_0_11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an event can be measured by the following: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4f2e93b77_0_1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4f2e93b77_0_1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LAtency is one of the most common ways to assess performance. LAtency is the length of time it takes for an  interaction to complete. For a human-oriented system, this could be the length of time between the user initiating the request and the response being available for their use (e.g., from clicking a button to seeing the screen populated with data). this could be the time between invoking a service and the service returning a response, e.g., query to a database. We define two ways of looking at latency. Responsiveness considers how quickly the system responds to routine workloads such as user requests. The response time for such operations is typically a few seconds. The two aspects of responsiveness that usually need to be considered are the responsiveness of the user’s device (e.g., how long it takes for a keypress or mouse click to be recognized) and the responsiveness of the system itself (e.g., how long it takes the system to respond to a request when a button is clicked). The latter is usually the focus, but the former can be important to consider in very resource-limited clients, or when users are accessing their devices remotely (such as with remote desktop technology).(last two points)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b4f2e93b77_0_11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b4f2e93b77_0_11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2. Turnaround time is the time taken to complete (turn around) larger tasks. This is typically measured in minutes or hours, and the key considerations are whether the task can be completed in the time available to it and the impact the task has on the system responsiveness while it is running. It may also be important to consider how quickly partial results can be produced as part of a long-running task, for example, to provide partial or summary information earlier than the full results.</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b4f2e93b77_0_1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b4f2e93b77_0_11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If you run a task multiple times, it will not always take an identical amount of time to finish. (2) - if a task generally takes 10 seconds, plus or minus a small amount, great. If it sometimes takes 10 minutes, that isn’t good. (5) Places boundaries on when task can be completed. If boundaries violated, quality is compromised. (last)</a:t>
            </a:r>
            <a:endParaRPr/>
          </a:p>
        </p:txBody>
      </p:sp>
      <p:sp>
        <p:nvSpPr>
          <p:cNvPr id="419" name="Google Shape;419;gb4f2e93b77_0_11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4f2e93b77_0_11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4f2e93b77_0_1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Throughput is defined as the amount of workload the system is capable of handling in a unit time period. (2)Throughput and response time have a complex interrelationship in most systems. In general, the shorter your transaction processing time, the higher the throughput your system can achieve. However, as the load on the system increases (and throughput rises), the response time for individual transactions tends to increase (5-6).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b4f2e93b77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b4f2e93b77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Therefore, it is quite possible to end up with a situation where throughput goals can be met only at the expense of latency goals, or vice versa. (2-4)</a:t>
            </a:r>
            <a:endParaRPr/>
          </a:p>
          <a:p>
            <a:pPr indent="0" lvl="0" marL="0" rtl="0" algn="l">
              <a:spcBef>
                <a:spcPts val="0"/>
              </a:spcBef>
              <a:spcAft>
                <a:spcPts val="0"/>
              </a:spcAft>
              <a:buClr>
                <a:schemeClr val="dk1"/>
              </a:buClr>
              <a:buSzPts val="1100"/>
              <a:buFont typeface="Arial"/>
              <a:buNone/>
            </a:pPr>
            <a:r>
              <a:rPr lang="sv-SE"/>
              <a:t>As an engineer, you need to make sure that you and your stakeholders understand these interrelationships and that you have balanced your stakeholders’ different performance goals.</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b4f2e93b77_0_1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b4f2e93b77_0_1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In the engine controller, for example, the fuel should ignite when the cylinder is in a particular position.Places a deadline on when the fuel must ignite. (3)If the system is busy, input may be ignored.Or, queued until too late to matter. Therefore, (4-5)</a:t>
            </a:r>
            <a:endParaRPr/>
          </a:p>
          <a:p>
            <a:pPr indent="0" lvl="0" marL="0" rtl="0" algn="l">
              <a:spcBef>
                <a:spcPts val="0"/>
              </a:spcBef>
              <a:spcAft>
                <a:spcPts val="0"/>
              </a:spcAft>
              <a:buNone/>
            </a:pPr>
            <a:r>
              <a:t/>
            </a:r>
            <a:endParaRPr/>
          </a:p>
        </p:txBody>
      </p:sp>
      <p:sp>
        <p:nvSpPr>
          <p:cNvPr id="441" name="Google Shape;441;gb4f2e93b77_0_1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25b1aad6cc_0_2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25b1aad6cc_0_2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g325b1aad6cc_0_2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25b1aad6cc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25b1aad6cc_0_2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g325b1aad6cc_0_2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b4f2e93b77_0_12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b4f2e93b77_0_12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5b1aad6cc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25b1aad6cc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 describe desired properties of the system under development.  Developers must prioritize quality attributes and design a system that meets chosen thresholds.</a:t>
            </a:r>
            <a:endParaRPr/>
          </a:p>
          <a:p>
            <a:pPr indent="0" lvl="0" marL="0" rtl="0" algn="l">
              <a:spcBef>
                <a:spcPts val="0"/>
              </a:spcBef>
              <a:spcAft>
                <a:spcPts val="0"/>
              </a:spcAft>
              <a:buNone/>
            </a:pPr>
            <a:r>
              <a:rPr lang="sv-SE"/>
              <a:t>Most relevant for this course: dependability. Ability of the system to consistently offer correct functionality, even under unforeseen or unsafe conditions.</a:t>
            </a:r>
            <a:endParaRPr/>
          </a:p>
        </p:txBody>
      </p:sp>
      <p:sp>
        <p:nvSpPr>
          <p:cNvPr id="112" name="Google Shape;112;g325b1aad6cc_0_1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766ac90cdc_0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66ac90cdc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b4f2e93b77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b4f2e93b77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refers to the ability of the system to be available for use, especially after a fault occurs. The fault must be recognized (or prevented) and then the system must respond in some fashion. The response desired will depend on the criticality of the application and the type of fault and can range from “ignore it” to “keep on going as if it didn’t occur.”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766ac90cd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766ac90cd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g766ac90cd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25b1aad6cc_0_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25b1aad6cc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related to dependability, how systems recover</a:t>
            </a:r>
            <a:endParaRPr/>
          </a:p>
          <a:p>
            <a:pPr indent="0" lvl="0" marL="0" rtl="0" algn="l">
              <a:spcBef>
                <a:spcPts val="0"/>
              </a:spcBef>
              <a:spcAft>
                <a:spcPts val="0"/>
              </a:spcAft>
              <a:buNone/>
            </a:pPr>
            <a:r>
              <a:rPr lang="sv-SE"/>
              <a:t>scalability, </a:t>
            </a:r>
            <a:r>
              <a:rPr lang="sv-SE"/>
              <a:t>related</a:t>
            </a:r>
            <a:r>
              <a:rPr lang="sv-SE"/>
              <a:t> to performance, how the system is designed to scale its resource usage to maointan performance at a consistent level as the userbase increases</a:t>
            </a:r>
            <a:endParaRPr/>
          </a:p>
          <a:p>
            <a:pPr indent="0" lvl="0" marL="0" rtl="0" algn="l">
              <a:spcBef>
                <a:spcPts val="0"/>
              </a:spcBef>
              <a:spcAft>
                <a:spcPts val="0"/>
              </a:spcAft>
              <a:buNone/>
            </a:pPr>
            <a:r>
              <a:rPr lang="sv-SE"/>
              <a:t>there are others, but these are the four we will focus on - dependability, availability, performance, scalability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5b1aad6cc_0_2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5b1aad6cc_0_2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Before we talk about these attributes, it’s important to establish one crucial common point. Quality </a:t>
            </a:r>
            <a:r>
              <a:rPr lang="sv-SE"/>
              <a:t> is measured situationally.Y ou cannot establish a general level of quality, or present one number for the whole system. Each “part” of the system may have its own quality requirements. That can be a method, a class, a service, an API endpoint, whatever. Generally, you start by talking about user-facing functionality, and establish quality goals for each function. As we get into testing, we may talk about lower-level code segments. Still, we always talk about quality of part of the system. In addition to that segmentation, we also often look at different usage profiles. That can be a number of concurrent users (heavy versus normal load) or types of users (experienced versus new users) as those situations also may differ and may have different experiences or expectations. Some users might never trigger a crash, while some might see crashes all the time, based on how they work with the system. </a:t>
            </a:r>
            <a:endParaRPr/>
          </a:p>
        </p:txBody>
      </p:sp>
      <p:sp>
        <p:nvSpPr>
          <p:cNvPr id="127" name="Google Shape;127;g325b1aad6cc_0_2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66ac90cdc_0_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66ac90cdc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Quality</a:t>
            </a:r>
            <a:r>
              <a:rPr lang="sv-SE"/>
              <a:t> is improved when software faults that occur in the most frequently-used parts of the software are removed. </a:t>
            </a:r>
            <a:r>
              <a:rPr lang="sv-SE">
                <a:solidFill>
                  <a:schemeClr val="dk1"/>
                </a:solidFill>
              </a:rPr>
              <a:t> </a:t>
            </a:r>
            <a:r>
              <a:rPr lang="sv-SE"/>
              <a:t>N</a:t>
            </a:r>
            <a:r>
              <a:rPr lang="sv-SE">
                <a:solidFill>
                  <a:schemeClr val="dk1"/>
                </a:solidFill>
              </a:rPr>
              <a:t>ot all faults impact</a:t>
            </a:r>
            <a:r>
              <a:rPr lang="sv-SE"/>
              <a:t> quality</a:t>
            </a:r>
            <a:r>
              <a:rPr lang="sv-SE">
                <a:solidFill>
                  <a:schemeClr val="dk1"/>
                </a:solidFill>
              </a:rPr>
              <a:t> equally - some faults are rarer than others, and </a:t>
            </a:r>
            <a:r>
              <a:rPr lang="sv-SE"/>
              <a:t>Removing X% of  faults will not necessarily lead to an X% improvement in quality (3)</a:t>
            </a:r>
            <a:r>
              <a:rPr lang="sv-SE">
                <a:solidFill>
                  <a:schemeClr val="dk1"/>
                </a:solidFill>
              </a:rPr>
              <a:t>. Not all faults are equal and often don’t affect the system in the same way.</a:t>
            </a:r>
            <a:r>
              <a:rPr lang="sv-SE"/>
              <a:t> </a:t>
            </a:r>
            <a:r>
              <a:rPr lang="sv-SE">
                <a:solidFill>
                  <a:srgbClr val="4F4F4F"/>
                </a:solidFill>
              </a:rPr>
              <a:t>Unfortunately, quality depends on how users work with the system. Different users access different functions, have different settings, and use the system in different environments. So, quality depends on the user. We can’t actually check and improve this for everyone, but we can think about representative types of users and situations and focus on those.</a:t>
            </a:r>
            <a:r>
              <a:rPr lang="sv-SE"/>
              <a:t>(4), as those have the biggest impact on perceived quality.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66ac90cdc_0_2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766ac90cdc_0_2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t>
            </a:r>
            <a:r>
              <a:rPr lang="sv-SE"/>
              <a:t>Raising quality is expensive. It may be cheaper to accept unreliability and pay for failure costs.</a:t>
            </a:r>
            <a:r>
              <a:rPr lang="sv-SE">
                <a:solidFill>
                  <a:schemeClr val="dk1"/>
                </a:solidFill>
              </a:rPr>
              <a:t>) - this is an optimization problem. How do we balance </a:t>
            </a:r>
            <a:r>
              <a:rPr lang="sv-SE"/>
              <a:t>quality </a:t>
            </a:r>
            <a:r>
              <a:rPr lang="sv-SE">
                <a:solidFill>
                  <a:schemeClr val="dk1"/>
                </a:solidFill>
              </a:rPr>
              <a:t> improvement over accepting liability. We should improve </a:t>
            </a:r>
            <a:r>
              <a:rPr lang="sv-SE"/>
              <a:t>quality</a:t>
            </a:r>
            <a:r>
              <a:rPr lang="sv-SE">
                <a:solidFill>
                  <a:schemeClr val="dk1"/>
                </a:solidFill>
              </a:rPr>
              <a:t> but there is a tipping point.</a:t>
            </a:r>
            <a:r>
              <a:rPr lang="sv-SE"/>
              <a:t>The balancing point depends on social and political factors and the system type. A reputation for unreliable products may hurt more than the cost of improving reliability. Cost of failure depends on risks of failure. (last points)</a:t>
            </a:r>
            <a:endParaRPr/>
          </a:p>
          <a:p>
            <a:pPr indent="0" lvl="0" marL="0" rtl="0" algn="l">
              <a:lnSpc>
                <a:spcPct val="120000"/>
              </a:lnSpc>
              <a:spcBef>
                <a:spcPts val="0"/>
              </a:spcBef>
              <a:spcAft>
                <a:spcPts val="0"/>
              </a:spcAft>
              <a:buNone/>
            </a:pPr>
            <a:r>
              <a:rPr lang="sv-SE"/>
              <a:t>Minor annoyances (crashes, occasional data loss) (rest)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3" name="Shape 63"/>
        <p:cNvGrpSpPr/>
        <p:nvPr/>
      </p:nvGrpSpPr>
      <p:grpSpPr>
        <a:xfrm>
          <a:off x="0" y="0"/>
          <a:ext cx="0" cy="0"/>
          <a:chOff x="0" y="0"/>
          <a:chExt cx="0" cy="0"/>
        </a:xfrm>
      </p:grpSpPr>
      <p:sp>
        <p:nvSpPr>
          <p:cNvPr id="64" name="Google Shape;64;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7" name="Google Shape;67;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8" name="Google Shape;68;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9" name="Google Shape;69;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00" cy="1164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2: Quality Attributes and Measurement</a:t>
            </a:r>
            <a:endParaRPr sz="3000"/>
          </a:p>
        </p:txBody>
      </p:sp>
      <p:sp>
        <p:nvSpPr>
          <p:cNvPr id="86" name="Google Shape;86;p15"/>
          <p:cNvSpPr txBox="1"/>
          <p:nvPr>
            <p:ph idx="2" type="body"/>
          </p:nvPr>
        </p:nvSpPr>
        <p:spPr>
          <a:xfrm>
            <a:off x="406439" y="2734594"/>
            <a:ext cx="5005500" cy="42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22,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57" name="Google Shape;157;p2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a:t>
            </a:r>
            <a:endParaRPr/>
          </a:p>
          <a:p>
            <a:pPr indent="0" lvl="0" marL="0" rtl="0" algn="l">
              <a:spcBef>
                <a:spcPts val="0"/>
              </a:spcBef>
              <a:spcAft>
                <a:spcPts val="0"/>
              </a:spcAft>
              <a:buNone/>
            </a:pPr>
            <a:r>
              <a:rPr lang="sv-SE"/>
              <a:t>Dependability</a:t>
            </a:r>
            <a:endParaRPr/>
          </a:p>
        </p:txBody>
      </p:sp>
      <p:pic>
        <p:nvPicPr>
          <p:cNvPr id="158" name="Google Shape;158;p24"/>
          <p:cNvPicPr preferRelativeResize="0"/>
          <p:nvPr/>
        </p:nvPicPr>
        <p:blipFill>
          <a:blip r:embed="rId3">
            <a:alphaModFix/>
          </a:blip>
          <a:stretch>
            <a:fillRect/>
          </a:stretch>
        </p:blipFill>
        <p:spPr>
          <a:xfrm>
            <a:off x="4803925" y="1076526"/>
            <a:ext cx="4011000" cy="2521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Dimensions of Dependability</a:t>
            </a:r>
            <a:endParaRPr sz="3000"/>
          </a:p>
        </p:txBody>
      </p:sp>
      <p:sp>
        <p:nvSpPr>
          <p:cNvPr id="164" name="Google Shape;164;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goal of dependability is to establish four things about the system:</a:t>
            </a:r>
            <a:endParaRPr/>
          </a:p>
          <a:p>
            <a:pPr indent="-368300" lvl="1" marL="914400" rtl="0" algn="l">
              <a:spcBef>
                <a:spcPts val="600"/>
              </a:spcBef>
              <a:spcAft>
                <a:spcPts val="0"/>
              </a:spcAft>
              <a:buSzPts val="2200"/>
              <a:buChar char="•"/>
            </a:pPr>
            <a:r>
              <a:rPr lang="sv-SE"/>
              <a:t>That it is </a:t>
            </a:r>
            <a:r>
              <a:rPr b="1" lang="sv-SE">
                <a:solidFill>
                  <a:schemeClr val="accent3"/>
                </a:solidFill>
              </a:rPr>
              <a:t>correct</a:t>
            </a:r>
            <a:r>
              <a:rPr lang="sv-SE"/>
              <a:t>.</a:t>
            </a:r>
            <a:endParaRPr/>
          </a:p>
          <a:p>
            <a:pPr indent="-368300" lvl="1" marL="914400" rtl="0" algn="l">
              <a:spcBef>
                <a:spcPts val="600"/>
              </a:spcBef>
              <a:spcAft>
                <a:spcPts val="0"/>
              </a:spcAft>
              <a:buSzPts val="2200"/>
              <a:buChar char="•"/>
            </a:pPr>
            <a:r>
              <a:rPr lang="sv-SE"/>
              <a:t>That it is </a:t>
            </a:r>
            <a:r>
              <a:rPr b="1" lang="sv-SE">
                <a:solidFill>
                  <a:schemeClr val="accent3"/>
                </a:solidFill>
              </a:rPr>
              <a:t>reliable</a:t>
            </a:r>
            <a:r>
              <a:rPr lang="sv-SE"/>
              <a:t>.</a:t>
            </a:r>
            <a:endParaRPr/>
          </a:p>
          <a:p>
            <a:pPr indent="-368300" lvl="1" marL="914400" rtl="0" algn="l">
              <a:spcBef>
                <a:spcPts val="600"/>
              </a:spcBef>
              <a:spcAft>
                <a:spcPts val="0"/>
              </a:spcAft>
              <a:buSzPts val="2200"/>
              <a:buChar char="•"/>
            </a:pPr>
            <a:r>
              <a:rPr lang="sv-SE"/>
              <a:t>That it is </a:t>
            </a:r>
            <a:r>
              <a:rPr b="1" lang="sv-SE">
                <a:solidFill>
                  <a:schemeClr val="accent3"/>
                </a:solidFill>
              </a:rPr>
              <a:t>safe</a:t>
            </a:r>
            <a:r>
              <a:rPr lang="sv-SE"/>
              <a:t>.</a:t>
            </a:r>
            <a:endParaRPr/>
          </a:p>
          <a:p>
            <a:pPr indent="-368300" lvl="1" marL="914400" rtl="0" algn="l">
              <a:spcBef>
                <a:spcPts val="600"/>
              </a:spcBef>
              <a:spcAft>
                <a:spcPts val="0"/>
              </a:spcAft>
              <a:buSzPts val="2200"/>
              <a:buChar char="•"/>
            </a:pPr>
            <a:r>
              <a:rPr lang="sv-SE"/>
              <a:t>That is is </a:t>
            </a:r>
            <a:r>
              <a:rPr b="1" lang="sv-SE">
                <a:solidFill>
                  <a:schemeClr val="accent3"/>
                </a:solidFill>
              </a:rPr>
              <a:t>robust</a:t>
            </a:r>
            <a:r>
              <a:rPr lang="sv-SE"/>
              <a:t>.</a:t>
            </a:r>
            <a:endParaRPr/>
          </a:p>
        </p:txBody>
      </p:sp>
      <p:sp>
        <p:nvSpPr>
          <p:cNvPr id="165" name="Google Shape;165;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66" name="Google Shape;166;p25"/>
          <p:cNvSpPr/>
          <p:nvPr/>
        </p:nvSpPr>
        <p:spPr>
          <a:xfrm>
            <a:off x="4336775" y="3088775"/>
            <a:ext cx="2287500" cy="8883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p:nvPr/>
        </p:nvSpPr>
        <p:spPr>
          <a:xfrm>
            <a:off x="6361126" y="3088775"/>
            <a:ext cx="2287500" cy="8883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5"/>
          <p:cNvSpPr/>
          <p:nvPr/>
        </p:nvSpPr>
        <p:spPr>
          <a:xfrm>
            <a:off x="5053681" y="3174279"/>
            <a:ext cx="1988400" cy="7335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5"/>
          <p:cNvSpPr/>
          <p:nvPr/>
        </p:nvSpPr>
        <p:spPr>
          <a:xfrm>
            <a:off x="5943528" y="3166129"/>
            <a:ext cx="1988400" cy="7335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5"/>
          <p:cNvSpPr txBox="1"/>
          <p:nvPr/>
        </p:nvSpPr>
        <p:spPr>
          <a:xfrm>
            <a:off x="4283250"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171" name="Google Shape;171;p25"/>
          <p:cNvSpPr txBox="1"/>
          <p:nvPr/>
        </p:nvSpPr>
        <p:spPr>
          <a:xfrm>
            <a:off x="5074725"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172" name="Google Shape;172;p25"/>
          <p:cNvSpPr txBox="1"/>
          <p:nvPr/>
        </p:nvSpPr>
        <p:spPr>
          <a:xfrm>
            <a:off x="7137491" y="3329127"/>
            <a:ext cx="6213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173" name="Google Shape;173;p25"/>
          <p:cNvSpPr txBox="1"/>
          <p:nvPr/>
        </p:nvSpPr>
        <p:spPr>
          <a:xfrm>
            <a:off x="7854228" y="3329125"/>
            <a:ext cx="868800" cy="16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174" name="Google Shape;174;p25"/>
          <p:cNvSpPr/>
          <p:nvPr/>
        </p:nvSpPr>
        <p:spPr>
          <a:xfrm>
            <a:off x="6345475" y="3417025"/>
            <a:ext cx="278700" cy="2805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Correctness</a:t>
            </a:r>
            <a:endParaRPr/>
          </a:p>
        </p:txBody>
      </p:sp>
      <p:sp>
        <p:nvSpPr>
          <p:cNvPr id="180" name="Google Shape;180;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program is </a:t>
            </a:r>
            <a:r>
              <a:rPr b="1" lang="sv-SE">
                <a:solidFill>
                  <a:schemeClr val="accent3"/>
                </a:solidFill>
              </a:rPr>
              <a:t>correct</a:t>
            </a:r>
            <a:r>
              <a:rPr lang="sv-SE"/>
              <a:t> if it is always consistent with its specification.</a:t>
            </a:r>
            <a:endParaRPr/>
          </a:p>
          <a:p>
            <a:pPr indent="-419100" lvl="1" marL="914400" marR="0" rtl="0" algn="l">
              <a:lnSpc>
                <a:spcPct val="100000"/>
              </a:lnSpc>
              <a:spcBef>
                <a:spcPts val="0"/>
              </a:spcBef>
              <a:spcAft>
                <a:spcPts val="0"/>
              </a:spcAft>
              <a:buClr>
                <a:schemeClr val="dk1"/>
              </a:buClr>
              <a:buSzPts val="3000"/>
              <a:buFont typeface="Arial"/>
              <a:buChar char="•"/>
            </a:pPr>
            <a:r>
              <a:rPr lang="sv-SE"/>
              <a:t>Depends on completeness of requirements. </a:t>
            </a:r>
            <a:endParaRPr/>
          </a:p>
          <a:p>
            <a:pPr indent="-419100" lvl="2" marL="1371600" marR="0" rtl="0" algn="l">
              <a:lnSpc>
                <a:spcPct val="100000"/>
              </a:lnSpc>
              <a:spcBef>
                <a:spcPts val="0"/>
              </a:spcBef>
              <a:spcAft>
                <a:spcPts val="0"/>
              </a:spcAft>
              <a:buClr>
                <a:schemeClr val="dk1"/>
              </a:buClr>
              <a:buSzPts val="3000"/>
              <a:buFont typeface="Arial"/>
              <a:buChar char="•"/>
            </a:pPr>
            <a:r>
              <a:rPr lang="sv-SE"/>
              <a:t>Easy to show with a weak specification.</a:t>
            </a:r>
            <a:endParaRPr/>
          </a:p>
          <a:p>
            <a:pPr indent="-419100" lvl="2" marL="1371600" marR="0" rtl="0" algn="l">
              <a:lnSpc>
                <a:spcPct val="100000"/>
              </a:lnSpc>
              <a:spcBef>
                <a:spcPts val="0"/>
              </a:spcBef>
              <a:spcAft>
                <a:spcPts val="0"/>
              </a:spcAft>
              <a:buClr>
                <a:schemeClr val="dk1"/>
              </a:buClr>
              <a:buSzPts val="3000"/>
              <a:buFont typeface="Arial"/>
              <a:buChar char="•"/>
            </a:pPr>
            <a:r>
              <a:rPr lang="sv-SE"/>
              <a:t>Often impossible with a detailed specification.</a:t>
            </a:r>
            <a:endParaRPr/>
          </a:p>
          <a:p>
            <a:pPr indent="-419100" lvl="0" marL="457200" marR="0" rtl="0" algn="l">
              <a:lnSpc>
                <a:spcPct val="100000"/>
              </a:lnSpc>
              <a:spcBef>
                <a:spcPts val="0"/>
              </a:spcBef>
              <a:spcAft>
                <a:spcPts val="0"/>
              </a:spcAft>
              <a:buClr>
                <a:schemeClr val="dk1"/>
              </a:buClr>
              <a:buSzPts val="3000"/>
              <a:buFont typeface="Arial"/>
              <a:buChar char="•"/>
            </a:pPr>
            <a:r>
              <a:rPr lang="sv-SE"/>
              <a:t>Rarely </a:t>
            </a:r>
            <a:r>
              <a:rPr i="1" lang="sv-SE"/>
              <a:t>provably </a:t>
            </a:r>
            <a:r>
              <a:rPr lang="sv-SE"/>
              <a:t>achieved.</a:t>
            </a:r>
            <a:endParaRPr/>
          </a:p>
        </p:txBody>
      </p:sp>
      <p:sp>
        <p:nvSpPr>
          <p:cNvPr id="181" name="Google Shape;181;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a:t>
            </a:r>
            <a:endParaRPr/>
          </a:p>
        </p:txBody>
      </p:sp>
      <p:sp>
        <p:nvSpPr>
          <p:cNvPr id="187" name="Google Shape;187;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i="1" lang="sv-SE"/>
              <a:t>Statistical approximation</a:t>
            </a:r>
            <a:r>
              <a:rPr lang="sv-SE"/>
              <a:t> of correctness. </a:t>
            </a:r>
            <a:endParaRPr/>
          </a:p>
          <a:p>
            <a:pPr indent="-368300" lvl="1" marL="914400" rtl="0" algn="l">
              <a:spcBef>
                <a:spcPts val="500"/>
              </a:spcBef>
              <a:spcAft>
                <a:spcPts val="0"/>
              </a:spcAft>
              <a:buSzPts val="2200"/>
              <a:buChar char="•"/>
            </a:pPr>
            <a:r>
              <a:rPr lang="sv-SE"/>
              <a:t>The likelihood of correct behavior from </a:t>
            </a:r>
            <a:r>
              <a:rPr b="1" lang="sv-SE">
                <a:solidFill>
                  <a:schemeClr val="accent3"/>
                </a:solidFill>
              </a:rPr>
              <a:t>some period of observed behavior</a:t>
            </a:r>
            <a:r>
              <a:rPr lang="sv-SE"/>
              <a:t>. </a:t>
            </a:r>
            <a:endParaRPr/>
          </a:p>
          <a:p>
            <a:pPr indent="-342900" lvl="2" marL="1371600" rtl="0" algn="l">
              <a:spcBef>
                <a:spcPts val="500"/>
              </a:spcBef>
              <a:spcAft>
                <a:spcPts val="0"/>
              </a:spcAft>
              <a:buSzPts val="1800"/>
              <a:buChar char="•"/>
            </a:pPr>
            <a:r>
              <a:rPr lang="sv-SE"/>
              <a:t>Time period or number of system executions</a:t>
            </a:r>
            <a:endParaRPr/>
          </a:p>
          <a:p>
            <a:pPr indent="-368300" lvl="1" marL="914400" rtl="0" algn="l">
              <a:spcBef>
                <a:spcPts val="500"/>
              </a:spcBef>
              <a:spcAft>
                <a:spcPts val="0"/>
              </a:spcAft>
              <a:buSzPts val="2200"/>
              <a:buChar char="•"/>
            </a:pPr>
            <a:r>
              <a:rPr lang="sv-SE"/>
              <a:t>Even if we cannot prove correctness, we can show that the system almost always works.</a:t>
            </a:r>
            <a:endParaRPr/>
          </a:p>
          <a:p>
            <a:pPr indent="-342900" lvl="2" marL="1371600" rtl="0" algn="l">
              <a:spcBef>
                <a:spcPts val="500"/>
              </a:spcBef>
              <a:spcAft>
                <a:spcPts val="0"/>
              </a:spcAft>
              <a:buSzPts val="1800"/>
              <a:buChar char="•"/>
            </a:pPr>
            <a:r>
              <a:rPr lang="sv-SE"/>
              <a:t>Testing can demonstrate reliability, but not correctness.</a:t>
            </a:r>
            <a:endParaRPr/>
          </a:p>
        </p:txBody>
      </p:sp>
      <p:sp>
        <p:nvSpPr>
          <p:cNvPr id="188" name="Google Shape;188;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Dependence on Specifications</a:t>
            </a:r>
            <a:endParaRPr/>
          </a:p>
        </p:txBody>
      </p:sp>
      <p:sp>
        <p:nvSpPr>
          <p:cNvPr id="194" name="Google Shape;19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Correctness and reliability:</a:t>
            </a:r>
            <a:endParaRPr/>
          </a:p>
          <a:p>
            <a:pPr indent="-368300" lvl="1" marL="914400" rtl="0" algn="l">
              <a:spcBef>
                <a:spcPts val="500"/>
              </a:spcBef>
              <a:spcAft>
                <a:spcPts val="0"/>
              </a:spcAft>
              <a:buSzPts val="2200"/>
              <a:buChar char="•"/>
            </a:pPr>
            <a:r>
              <a:rPr lang="sv-SE"/>
              <a:t>Success relative to complexity of the specification.</a:t>
            </a:r>
            <a:endParaRPr/>
          </a:p>
          <a:p>
            <a:pPr indent="-342900" lvl="2" marL="1371600" rtl="0" algn="l">
              <a:spcBef>
                <a:spcPts val="500"/>
              </a:spcBef>
              <a:spcAft>
                <a:spcPts val="0"/>
              </a:spcAft>
              <a:buSzPts val="1800"/>
              <a:buChar char="•"/>
            </a:pPr>
            <a:r>
              <a:rPr i="1" lang="sv-SE"/>
              <a:t>Hard to meaningfully prove anything for full spec.</a:t>
            </a:r>
            <a:endParaRPr i="1"/>
          </a:p>
          <a:p>
            <a:pPr indent="-368300" lvl="1" marL="914400" rtl="0" algn="l">
              <a:spcBef>
                <a:spcPts val="500"/>
              </a:spcBef>
              <a:spcAft>
                <a:spcPts val="0"/>
              </a:spcAft>
              <a:buSzPts val="2200"/>
              <a:buChar char="•"/>
            </a:pPr>
            <a:r>
              <a:rPr lang="sv-SE"/>
              <a:t>Severity of a failure is not considered. </a:t>
            </a:r>
            <a:endParaRPr/>
          </a:p>
          <a:p>
            <a:pPr indent="-342900" lvl="2" marL="1371600" rtl="0" algn="l">
              <a:spcBef>
                <a:spcPts val="500"/>
              </a:spcBef>
              <a:spcAft>
                <a:spcPts val="0"/>
              </a:spcAft>
              <a:buSzPts val="1800"/>
              <a:buChar char="•"/>
            </a:pPr>
            <a:r>
              <a:rPr i="1" lang="sv-SE"/>
              <a:t>Some failures are worse than others.</a:t>
            </a:r>
            <a:endParaRPr i="1"/>
          </a:p>
          <a:p>
            <a:pPr indent="-393700" lvl="0" marL="457200" rtl="0" algn="l">
              <a:spcBef>
                <a:spcPts val="1000"/>
              </a:spcBef>
              <a:spcAft>
                <a:spcPts val="0"/>
              </a:spcAft>
              <a:buSzPts val="2600"/>
              <a:buChar char="•"/>
            </a:pPr>
            <a:r>
              <a:rPr lang="sv-SE"/>
              <a:t>Safety focuses on a</a:t>
            </a:r>
            <a:r>
              <a:rPr b="1" lang="sv-SE"/>
              <a:t> </a:t>
            </a:r>
            <a:r>
              <a:rPr b="1" lang="sv-SE">
                <a:solidFill>
                  <a:schemeClr val="accent3"/>
                </a:solidFill>
              </a:rPr>
              <a:t>hazard specification</a:t>
            </a:r>
            <a:r>
              <a:rPr lang="sv-SE"/>
              <a:t>.</a:t>
            </a:r>
            <a:endParaRPr/>
          </a:p>
          <a:p>
            <a:pPr indent="-393700" lvl="0" marL="457200" rtl="0" algn="l">
              <a:spcBef>
                <a:spcPts val="1000"/>
              </a:spcBef>
              <a:spcAft>
                <a:spcPts val="0"/>
              </a:spcAft>
              <a:buSzPts val="2600"/>
              <a:buChar char="•"/>
            </a:pPr>
            <a:r>
              <a:rPr lang="sv-SE"/>
              <a:t>Robustness focuses on </a:t>
            </a:r>
            <a:r>
              <a:rPr b="1" lang="sv-SE">
                <a:solidFill>
                  <a:schemeClr val="accent3"/>
                </a:solidFill>
              </a:rPr>
              <a:t>everything not specified</a:t>
            </a:r>
            <a:r>
              <a:rPr b="1" lang="sv-SE"/>
              <a:t>.</a:t>
            </a:r>
            <a:endParaRPr b="1"/>
          </a:p>
        </p:txBody>
      </p:sp>
      <p:sp>
        <p:nvSpPr>
          <p:cNvPr id="195" name="Google Shape;195;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Safety</a:t>
            </a:r>
            <a:endParaRPr/>
          </a:p>
        </p:txBody>
      </p:sp>
      <p:sp>
        <p:nvSpPr>
          <p:cNvPr id="201" name="Google Shape;201;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Safety is the </a:t>
            </a:r>
            <a:r>
              <a:rPr b="1" lang="sv-SE">
                <a:solidFill>
                  <a:schemeClr val="accent3"/>
                </a:solidFill>
              </a:rPr>
              <a:t>ability to correctly handle hazards</a:t>
            </a:r>
            <a:r>
              <a:rPr lang="sv-SE"/>
              <a:t>. </a:t>
            </a:r>
            <a:endParaRPr/>
          </a:p>
          <a:p>
            <a:pPr indent="-368300" lvl="1" marL="914400" rtl="0" algn="l">
              <a:spcBef>
                <a:spcPts val="500"/>
              </a:spcBef>
              <a:spcAft>
                <a:spcPts val="0"/>
              </a:spcAft>
              <a:buSzPts val="2200"/>
              <a:buChar char="•"/>
            </a:pPr>
            <a:r>
              <a:rPr lang="sv-SE"/>
              <a:t>Known undesirable situations.</a:t>
            </a:r>
            <a:endParaRPr/>
          </a:p>
          <a:p>
            <a:pPr indent="-368300" lvl="1" marL="914400" rtl="0" algn="l">
              <a:spcBef>
                <a:spcPts val="500"/>
              </a:spcBef>
              <a:spcAft>
                <a:spcPts val="0"/>
              </a:spcAft>
              <a:buSzPts val="2200"/>
              <a:buChar char="•"/>
            </a:pPr>
            <a:r>
              <a:rPr lang="sv-SE"/>
              <a:t>Generally serious problems.</a:t>
            </a:r>
            <a:endParaRPr/>
          </a:p>
          <a:p>
            <a:pPr indent="-393700" lvl="0" marL="457200" rtl="0" algn="l">
              <a:spcBef>
                <a:spcPts val="1000"/>
              </a:spcBef>
              <a:spcAft>
                <a:spcPts val="0"/>
              </a:spcAft>
              <a:buSzPts val="2600"/>
              <a:buChar char="•"/>
            </a:pPr>
            <a:r>
              <a:rPr lang="sv-SE"/>
              <a:t>Relies on a specification of hazards.</a:t>
            </a:r>
            <a:endParaRPr/>
          </a:p>
          <a:p>
            <a:pPr indent="-368300" lvl="1" marL="914400" rtl="0" algn="l">
              <a:spcBef>
                <a:spcPts val="500"/>
              </a:spcBef>
              <a:spcAft>
                <a:spcPts val="0"/>
              </a:spcAft>
              <a:buSzPts val="2200"/>
              <a:buChar char="•"/>
            </a:pPr>
            <a:r>
              <a:rPr lang="sv-SE"/>
              <a:t>Defines each hazard, how it will be avoided or handled.</a:t>
            </a:r>
            <a:endParaRPr/>
          </a:p>
          <a:p>
            <a:pPr indent="-368300" lvl="1" marL="914400" rtl="0" algn="l">
              <a:spcBef>
                <a:spcPts val="500"/>
              </a:spcBef>
              <a:spcAft>
                <a:spcPts val="0"/>
              </a:spcAft>
              <a:buSzPts val="2200"/>
              <a:buChar char="•"/>
            </a:pPr>
            <a:r>
              <a:rPr lang="sv-SE"/>
              <a:t>Prove that the hazard is avoided.</a:t>
            </a:r>
            <a:endParaRPr/>
          </a:p>
          <a:p>
            <a:pPr indent="-342900" lvl="2" marL="1371600" rtl="0" algn="l">
              <a:spcBef>
                <a:spcPts val="500"/>
              </a:spcBef>
              <a:spcAft>
                <a:spcPts val="0"/>
              </a:spcAft>
              <a:buSzPts val="1800"/>
              <a:buChar char="•"/>
            </a:pPr>
            <a:r>
              <a:rPr lang="sv-SE"/>
              <a:t>Only concerned with hazards, so proofs often possible.</a:t>
            </a:r>
            <a:endParaRPr/>
          </a:p>
        </p:txBody>
      </p:sp>
      <p:sp>
        <p:nvSpPr>
          <p:cNvPr id="202" name="Google Shape;20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Robustness</a:t>
            </a:r>
            <a:endParaRPr/>
          </a:p>
        </p:txBody>
      </p:sp>
      <p:sp>
        <p:nvSpPr>
          <p:cNvPr id="208" name="Google Shape;208;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Software that is “correct” may fail when the assumptions of its design are violated. </a:t>
            </a:r>
            <a:endParaRPr/>
          </a:p>
          <a:p>
            <a:pPr indent="-368300" lvl="1" marL="914400" rtl="0" algn="l">
              <a:spcBef>
                <a:spcPts val="500"/>
              </a:spcBef>
              <a:spcAft>
                <a:spcPts val="0"/>
              </a:spcAft>
              <a:buSzPts val="2200"/>
              <a:buChar char="•"/>
            </a:pPr>
            <a:r>
              <a:rPr i="1" lang="sv-SE"/>
              <a:t>How</a:t>
            </a:r>
            <a:r>
              <a:rPr lang="sv-SE"/>
              <a:t> it fails matters.</a:t>
            </a:r>
            <a:endParaRPr/>
          </a:p>
          <a:p>
            <a:pPr indent="-393700" lvl="0" marL="457200" rtl="0" algn="l">
              <a:spcBef>
                <a:spcPts val="1000"/>
              </a:spcBef>
              <a:spcAft>
                <a:spcPts val="0"/>
              </a:spcAft>
              <a:buSzPts val="2600"/>
              <a:buChar char="•"/>
            </a:pPr>
            <a:r>
              <a:rPr b="1" lang="sv-SE">
                <a:solidFill>
                  <a:schemeClr val="accent3"/>
                </a:solidFill>
              </a:rPr>
              <a:t>Software that “gracefully” fails is robust</a:t>
            </a:r>
            <a:r>
              <a:rPr b="1" lang="sv-SE"/>
              <a:t>. </a:t>
            </a:r>
            <a:endParaRPr b="1"/>
          </a:p>
          <a:p>
            <a:pPr indent="-368300" lvl="1" marL="914400" rtl="0" algn="l">
              <a:spcBef>
                <a:spcPts val="500"/>
              </a:spcBef>
              <a:spcAft>
                <a:spcPts val="0"/>
              </a:spcAft>
              <a:buSzPts val="2200"/>
              <a:buChar char="•"/>
            </a:pPr>
            <a:r>
              <a:rPr lang="sv-SE"/>
              <a:t>Design the software to counteract unforeseen issues or perform graceful degradation of services.</a:t>
            </a:r>
            <a:endParaRPr/>
          </a:p>
          <a:p>
            <a:pPr indent="-342900" lvl="2" marL="1371600" rtl="0" algn="l">
              <a:spcBef>
                <a:spcPts val="500"/>
              </a:spcBef>
              <a:spcAft>
                <a:spcPts val="0"/>
              </a:spcAft>
              <a:buSzPts val="1800"/>
              <a:buChar char="•"/>
            </a:pPr>
            <a:r>
              <a:rPr lang="sv-SE"/>
              <a:t>Look at how a program could fail and handle those situations.</a:t>
            </a:r>
            <a:endParaRPr/>
          </a:p>
          <a:p>
            <a:pPr indent="-368300" lvl="1" marL="914400" rtl="0" algn="l">
              <a:spcBef>
                <a:spcPts val="500"/>
              </a:spcBef>
              <a:spcAft>
                <a:spcPts val="0"/>
              </a:spcAft>
              <a:buSzPts val="2200"/>
              <a:buChar char="•"/>
            </a:pPr>
            <a:r>
              <a:rPr lang="sv-SE"/>
              <a:t>Cannot be proved, but is a goal to aspire to.</a:t>
            </a:r>
            <a:endParaRPr/>
          </a:p>
        </p:txBody>
      </p:sp>
      <p:sp>
        <p:nvSpPr>
          <p:cNvPr id="209" name="Google Shape;209;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Dependability Property Relations</a:t>
            </a:r>
            <a:endParaRPr/>
          </a:p>
        </p:txBody>
      </p:sp>
      <p:sp>
        <p:nvSpPr>
          <p:cNvPr id="215" name="Google Shape;215;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16" name="Google Shape;216;p31"/>
          <p:cNvSpPr/>
          <p:nvPr/>
        </p:nvSpPr>
        <p:spPr>
          <a:xfrm>
            <a:off x="1472175" y="2072600"/>
            <a:ext cx="3370800" cy="1597800"/>
          </a:xfrm>
          <a:prstGeom prst="ellipse">
            <a:avLst/>
          </a:prstGeom>
          <a:no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1"/>
          <p:cNvSpPr/>
          <p:nvPr/>
        </p:nvSpPr>
        <p:spPr>
          <a:xfrm>
            <a:off x="4172600" y="2072600"/>
            <a:ext cx="3499200" cy="15978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31"/>
          <p:cNvSpPr/>
          <p:nvPr/>
        </p:nvSpPr>
        <p:spPr>
          <a:xfrm>
            <a:off x="2502925" y="2226431"/>
            <a:ext cx="2858700" cy="1319400"/>
          </a:xfrm>
          <a:prstGeom prst="ellipse">
            <a:avLst/>
          </a:prstGeom>
          <a:noFill/>
          <a:ln cap="flat" cmpd="sng" w="9525">
            <a:solidFill>
              <a:srgbClr val="274E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31"/>
          <p:cNvSpPr/>
          <p:nvPr/>
        </p:nvSpPr>
        <p:spPr>
          <a:xfrm>
            <a:off x="3782325" y="2211769"/>
            <a:ext cx="2858700" cy="1319400"/>
          </a:xfrm>
          <a:prstGeom prst="ellipse">
            <a:avLst/>
          </a:prstGeom>
          <a:noFill/>
          <a:ln cap="flat" cmpd="sng" w="9525">
            <a:solidFill>
              <a:srgbClr val="C27BA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1"/>
          <p:cNvSpPr txBox="1"/>
          <p:nvPr/>
        </p:nvSpPr>
        <p:spPr>
          <a:xfrm>
            <a:off x="14721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Reliable</a:t>
            </a:r>
            <a:endParaRPr b="1"/>
          </a:p>
        </p:txBody>
      </p:sp>
      <p:sp>
        <p:nvSpPr>
          <p:cNvPr id="221" name="Google Shape;221;p31"/>
          <p:cNvSpPr txBox="1"/>
          <p:nvPr/>
        </p:nvSpPr>
        <p:spPr>
          <a:xfrm>
            <a:off x="2737350"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Correct</a:t>
            </a:r>
            <a:endParaRPr b="1"/>
          </a:p>
        </p:txBody>
      </p:sp>
      <p:sp>
        <p:nvSpPr>
          <p:cNvPr id="222" name="Google Shape;222;p31"/>
          <p:cNvSpPr txBox="1"/>
          <p:nvPr/>
        </p:nvSpPr>
        <p:spPr>
          <a:xfrm>
            <a:off x="5498975" y="2733694"/>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Safe</a:t>
            </a:r>
            <a:endParaRPr b="1"/>
          </a:p>
        </p:txBody>
      </p:sp>
      <p:sp>
        <p:nvSpPr>
          <p:cNvPr id="223" name="Google Shape;223;p31"/>
          <p:cNvSpPr txBox="1"/>
          <p:nvPr/>
        </p:nvSpPr>
        <p:spPr>
          <a:xfrm>
            <a:off x="6712100" y="2719031"/>
            <a:ext cx="893400" cy="30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Robust</a:t>
            </a:r>
            <a:endParaRPr b="1"/>
          </a:p>
        </p:txBody>
      </p:sp>
      <p:sp>
        <p:nvSpPr>
          <p:cNvPr id="224" name="Google Shape;224;p31"/>
          <p:cNvSpPr/>
          <p:nvPr/>
        </p:nvSpPr>
        <p:spPr>
          <a:xfrm>
            <a:off x="2502925" y="3793200"/>
            <a:ext cx="25821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Correct, but not safe. Specification is inadequate</a:t>
            </a:r>
            <a:endParaRPr b="1"/>
          </a:p>
        </p:txBody>
      </p:sp>
      <p:cxnSp>
        <p:nvCxnSpPr>
          <p:cNvPr id="225" name="Google Shape;225;p31"/>
          <p:cNvCxnSpPr>
            <a:stCxn id="224" idx="0"/>
          </p:cNvCxnSpPr>
          <p:nvPr/>
        </p:nvCxnSpPr>
        <p:spPr>
          <a:xfrm rot="10800000">
            <a:off x="3463375" y="3154200"/>
            <a:ext cx="330600" cy="639000"/>
          </a:xfrm>
          <a:prstGeom prst="straightConnector1">
            <a:avLst/>
          </a:prstGeom>
          <a:noFill/>
          <a:ln cap="flat" cmpd="sng" w="19050">
            <a:solidFill>
              <a:srgbClr val="2388DB"/>
            </a:solidFill>
            <a:prstDash val="solid"/>
            <a:round/>
            <a:headEnd len="med" w="med" type="none"/>
            <a:tailEnd len="med" w="med" type="triangle"/>
          </a:ln>
        </p:spPr>
      </p:cxnSp>
      <p:sp>
        <p:nvSpPr>
          <p:cNvPr id="226" name="Google Shape;226;p31"/>
          <p:cNvSpPr/>
          <p:nvPr/>
        </p:nvSpPr>
        <p:spPr>
          <a:xfrm>
            <a:off x="5239100" y="3793200"/>
            <a:ext cx="27870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Safe, but not correct. Annoying failures can occur.</a:t>
            </a:r>
            <a:endParaRPr b="1"/>
          </a:p>
        </p:txBody>
      </p:sp>
      <p:cxnSp>
        <p:nvCxnSpPr>
          <p:cNvPr id="227" name="Google Shape;227;p31"/>
          <p:cNvCxnSpPr>
            <a:stCxn id="226" idx="0"/>
            <a:endCxn id="222" idx="2"/>
          </p:cNvCxnSpPr>
          <p:nvPr/>
        </p:nvCxnSpPr>
        <p:spPr>
          <a:xfrm rot="10800000">
            <a:off x="5945600" y="3038400"/>
            <a:ext cx="687000" cy="754800"/>
          </a:xfrm>
          <a:prstGeom prst="straightConnector1">
            <a:avLst/>
          </a:prstGeom>
          <a:noFill/>
          <a:ln cap="flat" cmpd="sng" w="19050">
            <a:solidFill>
              <a:srgbClr val="2388DB"/>
            </a:solidFill>
            <a:prstDash val="solid"/>
            <a:round/>
            <a:headEnd len="med" w="med" type="none"/>
            <a:tailEnd len="med" w="med" type="triangle"/>
          </a:ln>
        </p:spPr>
      </p:cxnSp>
      <p:sp>
        <p:nvSpPr>
          <p:cNvPr id="228" name="Google Shape;228;p31"/>
          <p:cNvSpPr/>
          <p:nvPr/>
        </p:nvSpPr>
        <p:spPr>
          <a:xfrm>
            <a:off x="4466625" y="1197506"/>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Robust, but not safe. Catastrophic failures can occur.</a:t>
            </a:r>
            <a:endParaRPr b="1"/>
          </a:p>
        </p:txBody>
      </p:sp>
      <p:cxnSp>
        <p:nvCxnSpPr>
          <p:cNvPr id="229" name="Google Shape;229;p31"/>
          <p:cNvCxnSpPr>
            <a:stCxn id="228" idx="2"/>
            <a:endCxn id="223" idx="0"/>
          </p:cNvCxnSpPr>
          <p:nvPr/>
        </p:nvCxnSpPr>
        <p:spPr>
          <a:xfrm>
            <a:off x="6023325" y="1826006"/>
            <a:ext cx="1135500" cy="893100"/>
          </a:xfrm>
          <a:prstGeom prst="straightConnector1">
            <a:avLst/>
          </a:prstGeom>
          <a:noFill/>
          <a:ln cap="flat" cmpd="sng" w="19050">
            <a:solidFill>
              <a:srgbClr val="2388DB"/>
            </a:solidFill>
            <a:prstDash val="solid"/>
            <a:round/>
            <a:headEnd len="med" w="med" type="none"/>
            <a:tailEnd len="med" w="med" type="triangle"/>
          </a:ln>
        </p:spPr>
      </p:cxnSp>
      <p:sp>
        <p:nvSpPr>
          <p:cNvPr id="230" name="Google Shape;230;p31"/>
          <p:cNvSpPr/>
          <p:nvPr/>
        </p:nvSpPr>
        <p:spPr>
          <a:xfrm>
            <a:off x="881275" y="1253719"/>
            <a:ext cx="3113400" cy="6285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Reliable, but not correct. Catastrophic failures can occur.</a:t>
            </a:r>
            <a:endParaRPr b="1"/>
          </a:p>
        </p:txBody>
      </p:sp>
      <p:cxnSp>
        <p:nvCxnSpPr>
          <p:cNvPr id="231" name="Google Shape;231;p31"/>
          <p:cNvCxnSpPr>
            <a:stCxn id="230" idx="2"/>
            <a:endCxn id="220" idx="0"/>
          </p:cNvCxnSpPr>
          <p:nvPr/>
        </p:nvCxnSpPr>
        <p:spPr>
          <a:xfrm flipH="1">
            <a:off x="1918975" y="1882219"/>
            <a:ext cx="519000" cy="851400"/>
          </a:xfrm>
          <a:prstGeom prst="straightConnector1">
            <a:avLst/>
          </a:prstGeom>
          <a:noFill/>
          <a:ln cap="flat" cmpd="sng" w="19050">
            <a:solidFill>
              <a:srgbClr val="2388DB"/>
            </a:solidFill>
            <a:prstDash val="solid"/>
            <a:round/>
            <a:headEnd len="med" w="med" type="none"/>
            <a:tailEnd len="med" w="med" type="triangle"/>
          </a:ln>
        </p:spPr>
      </p:cxnSp>
      <p:sp>
        <p:nvSpPr>
          <p:cNvPr id="232" name="Google Shape;232;p31"/>
          <p:cNvSpPr/>
          <p:nvPr/>
        </p:nvSpPr>
        <p:spPr>
          <a:xfrm>
            <a:off x="4360225" y="2663125"/>
            <a:ext cx="400500" cy="375600"/>
          </a:xfrm>
          <a:prstGeom prst="smileyFace">
            <a:avLst>
              <a:gd fmla="val 4653"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a:t>
            </a:r>
            <a:r>
              <a:rPr lang="sv-SE"/>
              <a:t> Dependability</a:t>
            </a:r>
            <a:endParaRPr/>
          </a:p>
        </p:txBody>
      </p:sp>
      <p:sp>
        <p:nvSpPr>
          <p:cNvPr id="238" name="Google Shape;238;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When is the system dependable enough?</a:t>
            </a:r>
            <a:endParaRPr/>
          </a:p>
          <a:p>
            <a:pPr indent="-368300" lvl="1" marL="914400" rtl="0" algn="l">
              <a:spcBef>
                <a:spcPts val="500"/>
              </a:spcBef>
              <a:spcAft>
                <a:spcPts val="0"/>
              </a:spcAft>
              <a:buSzPts val="2200"/>
              <a:buChar char="•"/>
            </a:pPr>
            <a:r>
              <a:rPr lang="sv-SE"/>
              <a:t>Correctness hard to prove.</a:t>
            </a:r>
            <a:endParaRPr/>
          </a:p>
          <a:p>
            <a:pPr indent="-368300" lvl="1" marL="914400" rtl="0" algn="l">
              <a:spcBef>
                <a:spcPts val="500"/>
              </a:spcBef>
              <a:spcAft>
                <a:spcPts val="0"/>
              </a:spcAft>
              <a:buSzPts val="2200"/>
              <a:buChar char="•"/>
            </a:pPr>
            <a:r>
              <a:rPr lang="sv-SE"/>
              <a:t>Robustness/Safety important, but do not demonstrate </a:t>
            </a:r>
            <a:r>
              <a:rPr i="1" lang="sv-SE"/>
              <a:t>normal</a:t>
            </a:r>
            <a:r>
              <a:rPr lang="sv-SE"/>
              <a:t> dependability.</a:t>
            </a:r>
            <a:endParaRPr/>
          </a:p>
          <a:p>
            <a:pPr indent="-393700" lvl="0" marL="457200" rtl="0" algn="l">
              <a:spcBef>
                <a:spcPts val="1000"/>
              </a:spcBef>
              <a:spcAft>
                <a:spcPts val="0"/>
              </a:spcAft>
              <a:buClr>
                <a:schemeClr val="accent3"/>
              </a:buClr>
              <a:buSzPts val="2600"/>
              <a:buChar char="•"/>
            </a:pPr>
            <a:r>
              <a:rPr b="1" lang="sv-SE">
                <a:solidFill>
                  <a:schemeClr val="accent3"/>
                </a:solidFill>
              </a:rPr>
              <a:t>Reliability is the basis for arguing dependability.</a:t>
            </a:r>
            <a:endParaRPr b="1">
              <a:solidFill>
                <a:schemeClr val="accent3"/>
              </a:solidFill>
            </a:endParaRPr>
          </a:p>
          <a:p>
            <a:pPr indent="-368300" lvl="1" marL="914400" rtl="0" algn="l">
              <a:spcBef>
                <a:spcPts val="500"/>
              </a:spcBef>
              <a:spcAft>
                <a:spcPts val="0"/>
              </a:spcAft>
              <a:buSzPts val="2200"/>
              <a:buChar char="•"/>
            </a:pPr>
            <a:r>
              <a:rPr lang="sv-SE"/>
              <a:t>Can be measured.</a:t>
            </a:r>
            <a:endParaRPr/>
          </a:p>
          <a:p>
            <a:pPr indent="-368300" lvl="1" marL="914400" rtl="0" algn="l">
              <a:spcBef>
                <a:spcPts val="500"/>
              </a:spcBef>
              <a:spcAft>
                <a:spcPts val="0"/>
              </a:spcAft>
              <a:buSzPts val="2200"/>
              <a:buChar char="•"/>
            </a:pPr>
            <a:r>
              <a:rPr lang="sv-SE"/>
              <a:t>Can be demonstrated through testing.</a:t>
            </a:r>
            <a:endParaRPr/>
          </a:p>
          <a:p>
            <a:pPr indent="-368300" lvl="1" marL="914400" rtl="0" algn="l">
              <a:spcBef>
                <a:spcPts val="500"/>
              </a:spcBef>
              <a:spcAft>
                <a:spcPts val="0"/>
              </a:spcAft>
              <a:buSzPts val="2200"/>
              <a:buChar char="•"/>
            </a:pPr>
            <a:r>
              <a:rPr lang="sv-SE"/>
              <a:t>Can reflect normal and abnormal usage.</a:t>
            </a:r>
            <a:endParaRPr/>
          </a:p>
        </p:txBody>
      </p:sp>
      <p:sp>
        <p:nvSpPr>
          <p:cNvPr id="239" name="Google Shape;23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46" name="Google Shape;246;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 Availability</a:t>
            </a:r>
            <a:endParaRPr/>
          </a:p>
        </p:txBody>
      </p:sp>
      <p:pic>
        <p:nvPicPr>
          <p:cNvPr id="247" name="Google Shape;247;p33"/>
          <p:cNvPicPr preferRelativeResize="0"/>
          <p:nvPr/>
        </p:nvPicPr>
        <p:blipFill>
          <a:blip r:embed="rId3">
            <a:alphaModFix/>
          </a:blip>
          <a:stretch>
            <a:fillRect/>
          </a:stretch>
        </p:blipFill>
        <p:spPr>
          <a:xfrm>
            <a:off x="5166625" y="468625"/>
            <a:ext cx="3977376" cy="182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900" y="614000"/>
            <a:ext cx="84420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is Software Ready for Release?</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Software is ready for release when you can argue that it shows sufficient quality. </a:t>
            </a:r>
            <a:endParaRPr/>
          </a:p>
          <a:p>
            <a:pPr indent="-393700" lvl="0" marL="457200" rtl="0" algn="l">
              <a:spcBef>
                <a:spcPts val="1000"/>
              </a:spcBef>
              <a:spcAft>
                <a:spcPts val="0"/>
              </a:spcAft>
              <a:buSzPts val="2600"/>
              <a:buChar char="•"/>
            </a:pPr>
            <a:r>
              <a:rPr lang="sv-SE"/>
              <a:t>Requires choosing </a:t>
            </a:r>
            <a:r>
              <a:rPr b="1" lang="sv-SE">
                <a:solidFill>
                  <a:schemeClr val="accent3"/>
                </a:solidFill>
              </a:rPr>
              <a:t>quality attributes</a:t>
            </a:r>
            <a:r>
              <a:rPr lang="sv-SE"/>
              <a:t>.</a:t>
            </a:r>
            <a:endParaRPr/>
          </a:p>
          <a:p>
            <a:pPr indent="-368300" lvl="1" marL="914400" rtl="0" algn="l">
              <a:spcBef>
                <a:spcPts val="500"/>
              </a:spcBef>
              <a:spcAft>
                <a:spcPts val="0"/>
              </a:spcAft>
              <a:buSzPts val="2200"/>
              <a:buChar char="•"/>
            </a:pPr>
            <a:r>
              <a:rPr lang="sv-SE"/>
              <a:t>Requires specifying </a:t>
            </a:r>
            <a:r>
              <a:rPr b="1" lang="sv-SE">
                <a:solidFill>
                  <a:schemeClr val="accent3"/>
                </a:solidFill>
              </a:rPr>
              <a:t>measurements</a:t>
            </a:r>
            <a:r>
              <a:rPr lang="sv-SE"/>
              <a:t> and </a:t>
            </a:r>
            <a:r>
              <a:rPr b="1" lang="sv-SE">
                <a:solidFill>
                  <a:schemeClr val="accent3"/>
                </a:solidFill>
              </a:rPr>
              <a:t>thresholds</a:t>
            </a:r>
            <a:r>
              <a:rPr lang="sv-SE"/>
              <a:t>.</a:t>
            </a:r>
            <a:endParaRPr/>
          </a:p>
          <a:p>
            <a:pPr indent="-368300" lvl="1" marL="914400" rtl="0" algn="l">
              <a:spcBef>
                <a:spcPts val="500"/>
              </a:spcBef>
              <a:spcAft>
                <a:spcPts val="0"/>
              </a:spcAft>
              <a:buSzPts val="2200"/>
              <a:buChar char="•"/>
            </a:pPr>
            <a:r>
              <a:rPr lang="sv-SE"/>
              <a:t>May require different measurements and thresholds for </a:t>
            </a:r>
            <a:r>
              <a:rPr b="1" lang="sv-SE">
                <a:solidFill>
                  <a:schemeClr val="accent3"/>
                </a:solidFill>
              </a:rPr>
              <a:t>different functionality and execution scenarios</a:t>
            </a:r>
            <a:r>
              <a:rPr lang="sv-SE"/>
              <a:t>.</a:t>
            </a:r>
            <a:endParaRPr/>
          </a:p>
          <a:p>
            <a:pPr indent="-393700" lvl="0" marL="457200" rtl="0" algn="l">
              <a:spcBef>
                <a:spcPts val="1000"/>
              </a:spcBef>
              <a:spcAft>
                <a:spcPts val="0"/>
              </a:spcAft>
              <a:buSzPts val="2600"/>
              <a:buChar char="•"/>
            </a:pPr>
            <a:r>
              <a:rPr lang="sv-SE"/>
              <a:t>Assessed through </a:t>
            </a:r>
            <a:r>
              <a:rPr b="1" lang="sv-SE">
                <a:solidFill>
                  <a:schemeClr val="accent3"/>
                </a:solidFill>
              </a:rPr>
              <a:t>Verification and Validation</a:t>
            </a:r>
            <a:r>
              <a:rPr lang="sv-SE"/>
              <a:t>.</a:t>
            </a:r>
            <a:endParaRPr/>
          </a:p>
          <a:p>
            <a:pPr indent="0" lvl="0" marL="0" rtl="0" algn="l">
              <a:spcBef>
                <a:spcPts val="1000"/>
              </a:spcBef>
              <a:spcAft>
                <a:spcPts val="0"/>
              </a:spcAft>
              <a:buNone/>
            </a:pPr>
            <a:r>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253" name="Google Shape;253;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ability to </a:t>
            </a:r>
            <a:r>
              <a:rPr b="1" lang="sv-SE">
                <a:solidFill>
                  <a:schemeClr val="accent3"/>
                </a:solidFill>
              </a:rPr>
              <a:t>carry out a task when needed</a:t>
            </a:r>
            <a:r>
              <a:rPr lang="sv-SE"/>
              <a:t>, and to </a:t>
            </a:r>
            <a:r>
              <a:rPr b="1" lang="sv-SE">
                <a:solidFill>
                  <a:schemeClr val="accent3"/>
                </a:solidFill>
              </a:rPr>
              <a:t>recover</a:t>
            </a:r>
            <a:r>
              <a:rPr lang="sv-SE"/>
              <a:t> or work around faults </a:t>
            </a:r>
            <a:r>
              <a:rPr b="1" lang="sv-SE">
                <a:solidFill>
                  <a:schemeClr val="accent3"/>
                </a:solidFill>
              </a:rPr>
              <a:t>when it fails</a:t>
            </a:r>
            <a:r>
              <a:rPr lang="sv-SE"/>
              <a:t>.</a:t>
            </a:r>
            <a:endParaRPr/>
          </a:p>
          <a:p>
            <a:pPr indent="-368300" lvl="1" marL="914400" rtl="0" algn="l">
              <a:spcBef>
                <a:spcPts val="500"/>
              </a:spcBef>
              <a:spcAft>
                <a:spcPts val="0"/>
              </a:spcAft>
              <a:buSzPts val="2200"/>
              <a:buChar char="•"/>
            </a:pPr>
            <a:r>
              <a:rPr lang="sv-SE"/>
              <a:t>When a failure occurs, ensures system can recover.</a:t>
            </a:r>
            <a:endParaRPr/>
          </a:p>
          <a:p>
            <a:pPr indent="-368300" lvl="1" marL="914400" rtl="0" algn="l">
              <a:spcBef>
                <a:spcPts val="500"/>
              </a:spcBef>
              <a:spcAft>
                <a:spcPts val="0"/>
              </a:spcAft>
              <a:buSzPts val="2200"/>
              <a:buChar char="•"/>
            </a:pPr>
            <a:r>
              <a:rPr lang="sv-SE"/>
              <a:t>System is seen as more reliable if failures can be corrected or masked before they affect the user.</a:t>
            </a:r>
            <a:endParaRPr/>
          </a:p>
        </p:txBody>
      </p:sp>
      <p:sp>
        <p:nvSpPr>
          <p:cNvPr id="254" name="Google Shape;254;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260" name="Google Shape;260;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Failures can be prevented, tolerated, or repaired. </a:t>
            </a:r>
            <a:endParaRPr/>
          </a:p>
          <a:p>
            <a:pPr indent="-368300" lvl="1" marL="914400" rtl="0" algn="l">
              <a:spcBef>
                <a:spcPts val="0"/>
              </a:spcBef>
              <a:spcAft>
                <a:spcPts val="0"/>
              </a:spcAft>
              <a:buSzPts val="2200"/>
              <a:buChar char="•"/>
            </a:pPr>
            <a:r>
              <a:rPr lang="sv-SE"/>
              <a:t>How are failures detected?</a:t>
            </a:r>
            <a:endParaRPr/>
          </a:p>
          <a:p>
            <a:pPr indent="-368300" lvl="1" marL="914400" rtl="0" algn="l">
              <a:spcBef>
                <a:spcPts val="500"/>
              </a:spcBef>
              <a:spcAft>
                <a:spcPts val="0"/>
              </a:spcAft>
              <a:buSzPts val="2200"/>
              <a:buChar char="•"/>
            </a:pPr>
            <a:r>
              <a:rPr lang="sv-SE"/>
              <a:t>How frequently do failures occur?</a:t>
            </a:r>
            <a:endParaRPr/>
          </a:p>
          <a:p>
            <a:pPr indent="-368300" lvl="1" marL="914400" rtl="0" algn="l">
              <a:spcBef>
                <a:spcPts val="500"/>
              </a:spcBef>
              <a:spcAft>
                <a:spcPts val="0"/>
              </a:spcAft>
              <a:buSzPts val="2200"/>
              <a:buChar char="•"/>
            </a:pPr>
            <a:r>
              <a:rPr lang="sv-SE"/>
              <a:t>What happens when a failure occurs?</a:t>
            </a:r>
            <a:endParaRPr/>
          </a:p>
          <a:p>
            <a:pPr indent="-368300" lvl="1" marL="914400" rtl="0" algn="l">
              <a:spcBef>
                <a:spcPts val="500"/>
              </a:spcBef>
              <a:spcAft>
                <a:spcPts val="0"/>
              </a:spcAft>
              <a:buSzPts val="2200"/>
              <a:buChar char="•"/>
            </a:pPr>
            <a:r>
              <a:rPr lang="sv-SE"/>
              <a:t>How long can the system be out of operation?</a:t>
            </a:r>
            <a:endParaRPr/>
          </a:p>
          <a:p>
            <a:pPr indent="-368300" lvl="1" marL="914400" rtl="0" algn="l">
              <a:spcBef>
                <a:spcPts val="500"/>
              </a:spcBef>
              <a:spcAft>
                <a:spcPts val="0"/>
              </a:spcAft>
              <a:buSzPts val="2200"/>
              <a:buChar char="•"/>
            </a:pPr>
            <a:r>
              <a:rPr lang="sv-SE"/>
              <a:t>When can failures occur safely?</a:t>
            </a:r>
            <a:endParaRPr/>
          </a:p>
          <a:p>
            <a:pPr indent="-368300" lvl="1" marL="914400" rtl="0" algn="l">
              <a:spcBef>
                <a:spcPts val="500"/>
              </a:spcBef>
              <a:spcAft>
                <a:spcPts val="0"/>
              </a:spcAft>
              <a:buSzPts val="2200"/>
              <a:buChar char="•"/>
            </a:pPr>
            <a:r>
              <a:rPr lang="sv-SE"/>
              <a:t>Can failures be prevented?</a:t>
            </a:r>
            <a:endParaRPr/>
          </a:p>
          <a:p>
            <a:pPr indent="-368300" lvl="1" marL="914400" rtl="0" algn="l">
              <a:spcBef>
                <a:spcPts val="500"/>
              </a:spcBef>
              <a:spcAft>
                <a:spcPts val="0"/>
              </a:spcAft>
              <a:buSzPts val="2200"/>
              <a:buChar char="•"/>
            </a:pPr>
            <a:r>
              <a:rPr lang="sv-SE"/>
              <a:t>What notifications are required when failure occurs?</a:t>
            </a:r>
            <a:endParaRPr/>
          </a:p>
        </p:txBody>
      </p:sp>
      <p:sp>
        <p:nvSpPr>
          <p:cNvPr id="261" name="Google Shape;261;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Considerations</a:t>
            </a:r>
            <a:endParaRPr/>
          </a:p>
        </p:txBody>
      </p:sp>
      <p:sp>
        <p:nvSpPr>
          <p:cNvPr id="267" name="Google Shape;267;p36"/>
          <p:cNvSpPr txBox="1"/>
          <p:nvPr>
            <p:ph idx="1" type="body"/>
          </p:nvPr>
        </p:nvSpPr>
        <p:spPr>
          <a:xfrm>
            <a:off x="468900" y="1191700"/>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to repair is the time until the failure is no longer observable.</a:t>
            </a:r>
            <a:endParaRPr/>
          </a:p>
          <a:p>
            <a:pPr indent="-368300" lvl="1" marL="914400" rtl="0" algn="l">
              <a:spcBef>
                <a:spcPts val="500"/>
              </a:spcBef>
              <a:spcAft>
                <a:spcPts val="0"/>
              </a:spcAft>
              <a:buSzPts val="2200"/>
              <a:buChar char="•"/>
            </a:pPr>
            <a:r>
              <a:rPr lang="sv-SE"/>
              <a:t>Hard to define. </a:t>
            </a:r>
            <a:endParaRPr/>
          </a:p>
          <a:p>
            <a:pPr indent="-342900" lvl="2" marL="1371600" rtl="0" algn="l">
              <a:spcBef>
                <a:spcPts val="500"/>
              </a:spcBef>
              <a:spcAft>
                <a:spcPts val="0"/>
              </a:spcAft>
              <a:buSzPts val="1800"/>
              <a:buChar char="•"/>
            </a:pPr>
            <a:r>
              <a:rPr lang="sv-SE"/>
              <a:t>Stuxnet caused problems for months. </a:t>
            </a:r>
            <a:endParaRPr/>
          </a:p>
          <a:p>
            <a:pPr indent="-342900" lvl="2" marL="1371600" rtl="0" algn="l">
              <a:spcBef>
                <a:spcPts val="500"/>
              </a:spcBef>
              <a:spcAft>
                <a:spcPts val="0"/>
              </a:spcAft>
              <a:buSzPts val="1800"/>
              <a:buChar char="•"/>
            </a:pPr>
            <a:r>
              <a:rPr lang="sv-SE"/>
              <a:t>How does that impact availability?</a:t>
            </a:r>
            <a:endParaRPr/>
          </a:p>
          <a:p>
            <a:pPr indent="-393700" lvl="0" marL="457200" rtl="0" algn="l">
              <a:spcBef>
                <a:spcPts val="1000"/>
              </a:spcBef>
              <a:spcAft>
                <a:spcPts val="0"/>
              </a:spcAft>
              <a:buSzPts val="2600"/>
              <a:buChar char="•"/>
            </a:pPr>
            <a:r>
              <a:rPr lang="sv-SE"/>
              <a:t>Software can remain partially available more easily than hardware.</a:t>
            </a:r>
            <a:endParaRPr/>
          </a:p>
          <a:p>
            <a:pPr indent="-368300" lvl="1" marL="914400" rtl="0" algn="l">
              <a:spcBef>
                <a:spcPts val="500"/>
              </a:spcBef>
              <a:spcAft>
                <a:spcPts val="0"/>
              </a:spcAft>
              <a:buSzPts val="2200"/>
              <a:buChar char="•"/>
            </a:pPr>
            <a:r>
              <a:rPr lang="sv-SE"/>
              <a:t>If code containing fault is executed, but system is able to recover, there was no failure.</a:t>
            </a:r>
            <a:endParaRPr/>
          </a:p>
        </p:txBody>
      </p:sp>
      <p:sp>
        <p:nvSpPr>
          <p:cNvPr id="268" name="Google Shape;26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75" name="Google Shape;275;p37"/>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sz="3500"/>
              <a:t>Measuring Reliability and Availability</a:t>
            </a:r>
            <a:endParaRPr sz="3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How to Measure Reliability</a:t>
            </a:r>
            <a:endParaRPr/>
          </a:p>
        </p:txBody>
      </p:sp>
      <p:sp>
        <p:nvSpPr>
          <p:cNvPr id="281" name="Google Shape;28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a:t>
            </a:r>
            <a:r>
              <a:rPr lang="sv-SE"/>
              <a:t>ardware metrics often aren’t suitable for software. </a:t>
            </a:r>
            <a:endParaRPr/>
          </a:p>
          <a:p>
            <a:pPr indent="-368300" lvl="1" marL="914400" rtl="0" algn="l">
              <a:spcBef>
                <a:spcPts val="500"/>
              </a:spcBef>
              <a:spcAft>
                <a:spcPts val="0"/>
              </a:spcAft>
              <a:buSzPts val="2200"/>
              <a:buChar char="•"/>
            </a:pPr>
            <a:r>
              <a:rPr lang="sv-SE"/>
              <a:t>Based on component failures and the need to repair or replace a component once it has failed.</a:t>
            </a:r>
            <a:endParaRPr/>
          </a:p>
          <a:p>
            <a:pPr indent="-368300" lvl="1" marL="914400" rtl="0" algn="l">
              <a:spcBef>
                <a:spcPts val="500"/>
              </a:spcBef>
              <a:spcAft>
                <a:spcPts val="0"/>
              </a:spcAft>
              <a:buSzPts val="2200"/>
              <a:buChar char="•"/>
            </a:pPr>
            <a:r>
              <a:rPr lang="sv-SE"/>
              <a:t>Design is assumed to be correct.</a:t>
            </a:r>
            <a:endParaRPr/>
          </a:p>
          <a:p>
            <a:pPr indent="-393700" lvl="0" marL="457200" rtl="0" algn="l">
              <a:spcBef>
                <a:spcPts val="1000"/>
              </a:spcBef>
              <a:spcAft>
                <a:spcPts val="0"/>
              </a:spcAft>
              <a:buSzPts val="2600"/>
              <a:buChar char="•"/>
            </a:pPr>
            <a:r>
              <a:rPr lang="sv-SE"/>
              <a:t>Software failures are generally</a:t>
            </a:r>
            <a:r>
              <a:rPr b="1" lang="sv-SE"/>
              <a:t> </a:t>
            </a:r>
            <a:r>
              <a:rPr b="1" lang="sv-SE">
                <a:solidFill>
                  <a:schemeClr val="accent3"/>
                </a:solidFill>
              </a:rPr>
              <a:t>design failures</a:t>
            </a:r>
            <a:r>
              <a:rPr b="1" lang="sv-SE"/>
              <a:t>.</a:t>
            </a:r>
            <a:endParaRPr b="1"/>
          </a:p>
          <a:p>
            <a:pPr indent="-368300" lvl="1" marL="914400" rtl="0" algn="l">
              <a:spcBef>
                <a:spcPts val="500"/>
              </a:spcBef>
              <a:spcAft>
                <a:spcPts val="0"/>
              </a:spcAft>
              <a:buSzPts val="2200"/>
              <a:buChar char="•"/>
            </a:pPr>
            <a:r>
              <a:rPr lang="sv-SE"/>
              <a:t>System often available despite failure. </a:t>
            </a:r>
            <a:endParaRPr/>
          </a:p>
          <a:p>
            <a:pPr indent="-368300" lvl="1" marL="914400" rtl="0" algn="l">
              <a:spcBef>
                <a:spcPts val="500"/>
              </a:spcBef>
              <a:spcAft>
                <a:spcPts val="0"/>
              </a:spcAft>
              <a:buSzPts val="2200"/>
              <a:buChar char="•"/>
            </a:pPr>
            <a:r>
              <a:rPr lang="sv-SE"/>
              <a:t>Metrics consider </a:t>
            </a:r>
            <a:r>
              <a:rPr b="1" lang="sv-SE">
                <a:solidFill>
                  <a:schemeClr val="accent3"/>
                </a:solidFill>
              </a:rPr>
              <a:t>failure rates</a:t>
            </a:r>
            <a:r>
              <a:rPr lang="sv-SE"/>
              <a:t>, </a:t>
            </a:r>
            <a:r>
              <a:rPr b="1" lang="sv-SE">
                <a:solidFill>
                  <a:schemeClr val="accent3"/>
                </a:solidFill>
              </a:rPr>
              <a:t>uptime</a:t>
            </a:r>
            <a:r>
              <a:rPr lang="sv-SE"/>
              <a:t>, and </a:t>
            </a:r>
            <a:r>
              <a:rPr b="1" lang="sv-SE">
                <a:solidFill>
                  <a:schemeClr val="accent3"/>
                </a:solidFill>
              </a:rPr>
              <a:t>time between failures</a:t>
            </a:r>
            <a:r>
              <a:rPr lang="sv-SE"/>
              <a:t>.</a:t>
            </a:r>
            <a:endParaRPr/>
          </a:p>
        </p:txBody>
      </p:sp>
      <p:sp>
        <p:nvSpPr>
          <p:cNvPr id="282" name="Google Shape;28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 1: </a:t>
            </a:r>
            <a:r>
              <a:rPr lang="sv-SE"/>
              <a:t>Availability</a:t>
            </a:r>
            <a:endParaRPr/>
          </a:p>
        </p:txBody>
      </p:sp>
      <p:sp>
        <p:nvSpPr>
          <p:cNvPr id="288" name="Google Shape;288;p39"/>
          <p:cNvSpPr txBox="1"/>
          <p:nvPr>
            <p:ph idx="1" type="body"/>
          </p:nvPr>
        </p:nvSpPr>
        <p:spPr>
          <a:xfrm>
            <a:off x="468900" y="1122700"/>
            <a:ext cx="8217900" cy="3639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(uptime) / (total time observed)</a:t>
            </a:r>
            <a:endParaRPr/>
          </a:p>
          <a:p>
            <a:pPr indent="-368300" lvl="1" marL="914400" rtl="0" algn="l">
              <a:spcBef>
                <a:spcPts val="500"/>
              </a:spcBef>
              <a:spcAft>
                <a:spcPts val="0"/>
              </a:spcAft>
              <a:buSzPts val="2200"/>
              <a:buChar char="•"/>
            </a:pPr>
            <a:r>
              <a:rPr lang="sv-SE"/>
              <a:t>Takes repair and restart time into account.</a:t>
            </a:r>
            <a:endParaRPr/>
          </a:p>
          <a:p>
            <a:pPr indent="-368300" lvl="1" marL="914400" rtl="0" algn="l">
              <a:spcBef>
                <a:spcPts val="500"/>
              </a:spcBef>
              <a:spcAft>
                <a:spcPts val="0"/>
              </a:spcAft>
              <a:buSzPts val="2200"/>
              <a:buChar char="•"/>
            </a:pPr>
            <a:r>
              <a:rPr lang="sv-SE"/>
              <a:t>Does not consider incorrect computations.</a:t>
            </a:r>
            <a:endParaRPr/>
          </a:p>
          <a:p>
            <a:pPr indent="-368300" lvl="1" marL="914400" rtl="0" algn="l">
              <a:spcBef>
                <a:spcPts val="500"/>
              </a:spcBef>
              <a:spcAft>
                <a:spcPts val="0"/>
              </a:spcAft>
              <a:buSzPts val="2200"/>
              <a:buChar char="•"/>
            </a:pPr>
            <a:r>
              <a:rPr lang="sv-SE"/>
              <a:t>Only considers crashes/freezing.</a:t>
            </a:r>
            <a:endParaRPr/>
          </a:p>
          <a:p>
            <a:pPr indent="-368300" lvl="1" marL="914400" rtl="0" algn="l">
              <a:spcBef>
                <a:spcPts val="500"/>
              </a:spcBef>
              <a:spcAft>
                <a:spcPts val="0"/>
              </a:spcAft>
              <a:buSzPts val="2200"/>
              <a:buChar char="•"/>
            </a:pPr>
            <a:r>
              <a:rPr lang="sv-SE"/>
              <a:t>0.9 = down for 144 minutes a day.</a:t>
            </a:r>
            <a:endParaRPr/>
          </a:p>
          <a:p>
            <a:pPr indent="-342900" lvl="2" marL="1371600" rtl="0" algn="l">
              <a:spcBef>
                <a:spcPts val="500"/>
              </a:spcBef>
              <a:spcAft>
                <a:spcPts val="0"/>
              </a:spcAft>
              <a:buSzPts val="1800"/>
              <a:buChar char="•"/>
            </a:pPr>
            <a:r>
              <a:rPr lang="sv-SE"/>
              <a:t>0.99 =14.4 minutes</a:t>
            </a:r>
            <a:endParaRPr/>
          </a:p>
          <a:p>
            <a:pPr indent="-342900" lvl="2" marL="1371600" rtl="0" algn="l">
              <a:spcBef>
                <a:spcPts val="500"/>
              </a:spcBef>
              <a:spcAft>
                <a:spcPts val="0"/>
              </a:spcAft>
              <a:buSzPts val="1800"/>
              <a:buChar char="•"/>
            </a:pPr>
            <a:r>
              <a:rPr lang="sv-SE"/>
              <a:t>0.999 = 84 seconds</a:t>
            </a:r>
            <a:endParaRPr/>
          </a:p>
          <a:p>
            <a:pPr indent="-342900" lvl="2" marL="1371600" rtl="0" algn="l">
              <a:spcBef>
                <a:spcPts val="500"/>
              </a:spcBef>
              <a:spcAft>
                <a:spcPts val="0"/>
              </a:spcAft>
              <a:buSzPts val="1800"/>
              <a:buChar char="•"/>
            </a:pPr>
            <a:r>
              <a:rPr lang="sv-SE"/>
              <a:t>0.9999 = 8.4 seconds</a:t>
            </a:r>
            <a:endParaRPr/>
          </a:p>
        </p:txBody>
      </p:sp>
      <p:sp>
        <p:nvSpPr>
          <p:cNvPr id="289" name="Google Shape;28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as a Measurement</a:t>
            </a:r>
            <a:endParaRPr/>
          </a:p>
        </p:txBody>
      </p:sp>
      <p:sp>
        <p:nvSpPr>
          <p:cNvPr id="295" name="Google Shape;295;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As part of </a:t>
            </a:r>
            <a:r>
              <a:rPr b="1" lang="sv-SE">
                <a:solidFill>
                  <a:schemeClr val="accent3"/>
                </a:solidFill>
              </a:rPr>
              <a:t>reliability</a:t>
            </a:r>
            <a:r>
              <a:rPr b="1" lang="sv-SE"/>
              <a:t>: </a:t>
            </a:r>
            <a:endParaRPr b="1"/>
          </a:p>
          <a:p>
            <a:pPr indent="-368300" lvl="1" marL="914400" rtl="0" algn="l">
              <a:spcBef>
                <a:spcPts val="500"/>
              </a:spcBef>
              <a:spcAft>
                <a:spcPts val="0"/>
              </a:spcAft>
              <a:buSzPts val="2200"/>
              <a:buChar char="•"/>
            </a:pPr>
            <a:r>
              <a:rPr lang="sv-SE"/>
              <a:t>Measurement s</a:t>
            </a:r>
            <a:r>
              <a:rPr lang="sv-SE"/>
              <a:t>hows that system </a:t>
            </a:r>
            <a:r>
              <a:rPr i="1" lang="sv-SE"/>
              <a:t>generally</a:t>
            </a:r>
            <a:r>
              <a:rPr lang="sv-SE"/>
              <a:t> runs under normal circumstances.</a:t>
            </a:r>
            <a:endParaRPr/>
          </a:p>
          <a:p>
            <a:pPr indent="-393700" lvl="0" marL="457200" rtl="0" algn="l">
              <a:spcBef>
                <a:spcPts val="1000"/>
              </a:spcBef>
              <a:spcAft>
                <a:spcPts val="0"/>
              </a:spcAft>
              <a:buSzPts val="2600"/>
              <a:buChar char="•"/>
            </a:pPr>
            <a:r>
              <a:rPr lang="sv-SE"/>
              <a:t>As a </a:t>
            </a:r>
            <a:r>
              <a:rPr b="1" lang="sv-SE">
                <a:solidFill>
                  <a:schemeClr val="accent3"/>
                </a:solidFill>
              </a:rPr>
              <a:t>standalone quality attribute</a:t>
            </a:r>
            <a:r>
              <a:rPr b="1" lang="sv-SE"/>
              <a:t>:</a:t>
            </a:r>
            <a:endParaRPr/>
          </a:p>
          <a:p>
            <a:pPr indent="-368300" lvl="1" marL="914400" rtl="0" algn="l">
              <a:spcBef>
                <a:spcPts val="500"/>
              </a:spcBef>
              <a:spcAft>
                <a:spcPts val="0"/>
              </a:spcAft>
              <a:buSzPts val="2200"/>
              <a:buChar char="•"/>
            </a:pPr>
            <a:r>
              <a:rPr lang="sv-SE"/>
              <a:t>Measurement shows that, when a failure occurs, system can recover quickly.</a:t>
            </a:r>
            <a:endParaRPr/>
          </a:p>
        </p:txBody>
      </p:sp>
      <p:sp>
        <p:nvSpPr>
          <p:cNvPr id="296" name="Google Shape;296;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500"/>
              <a:t>Metric 2: </a:t>
            </a:r>
            <a:r>
              <a:rPr lang="sv-SE" sz="2500"/>
              <a:t>Probability of Failure on Demand (POFOD)</a:t>
            </a:r>
            <a:endParaRPr sz="2500"/>
          </a:p>
        </p:txBody>
      </p:sp>
      <p:sp>
        <p:nvSpPr>
          <p:cNvPr id="302" name="Google Shape;302;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a:t>
            </a:r>
            <a:r>
              <a:rPr lang="sv-SE"/>
              <a:t>ikelihood that a request will result in a failure </a:t>
            </a:r>
            <a:endParaRPr/>
          </a:p>
          <a:p>
            <a:pPr indent="-393700" lvl="0" marL="457200" rtl="0" algn="l">
              <a:spcBef>
                <a:spcPts val="1000"/>
              </a:spcBef>
              <a:spcAft>
                <a:spcPts val="0"/>
              </a:spcAft>
              <a:buClr>
                <a:schemeClr val="accent3"/>
              </a:buClr>
              <a:buSzPts val="2600"/>
              <a:buChar char="•"/>
            </a:pPr>
            <a:r>
              <a:rPr b="1" lang="sv-SE">
                <a:solidFill>
                  <a:schemeClr val="accent3"/>
                </a:solidFill>
              </a:rPr>
              <a:t>(failures/requests over observed period)</a:t>
            </a:r>
            <a:endParaRPr b="1">
              <a:solidFill>
                <a:schemeClr val="accent3"/>
              </a:solidFill>
            </a:endParaRPr>
          </a:p>
          <a:p>
            <a:pPr indent="-368300" lvl="1" marL="914400" rtl="0" algn="l">
              <a:spcBef>
                <a:spcPts val="500"/>
              </a:spcBef>
              <a:spcAft>
                <a:spcPts val="0"/>
              </a:spcAft>
              <a:buSzPts val="2200"/>
              <a:buChar char="•"/>
            </a:pPr>
            <a:r>
              <a:rPr lang="sv-SE"/>
              <a:t>POFOD = 0.001 means that 1 out of 1000 requests fail. </a:t>
            </a:r>
            <a:endParaRPr/>
          </a:p>
          <a:p>
            <a:pPr indent="-393700" lvl="0" marL="457200" rtl="0" algn="l">
              <a:spcBef>
                <a:spcPts val="1000"/>
              </a:spcBef>
              <a:spcAft>
                <a:spcPts val="0"/>
              </a:spcAft>
              <a:buSzPts val="2600"/>
              <a:buChar char="•"/>
            </a:pPr>
            <a:r>
              <a:rPr lang="sv-SE"/>
              <a:t>Used in situations where a failure is serious. </a:t>
            </a:r>
            <a:endParaRPr/>
          </a:p>
          <a:p>
            <a:pPr indent="-368300" lvl="1" marL="914400" rtl="0" algn="l">
              <a:spcBef>
                <a:spcPts val="500"/>
              </a:spcBef>
              <a:spcAft>
                <a:spcPts val="0"/>
              </a:spcAft>
              <a:buSzPts val="2200"/>
              <a:buChar char="•"/>
            </a:pPr>
            <a:r>
              <a:rPr lang="sv-SE"/>
              <a:t>Independent of frequency of requests.</a:t>
            </a:r>
            <a:endParaRPr/>
          </a:p>
          <a:p>
            <a:pPr indent="-368300" lvl="1" marL="914400" rtl="0" algn="l">
              <a:spcBef>
                <a:spcPts val="500"/>
              </a:spcBef>
              <a:spcAft>
                <a:spcPts val="0"/>
              </a:spcAft>
              <a:buSzPts val="2200"/>
              <a:buChar char="•"/>
            </a:pPr>
            <a:r>
              <a:rPr lang="sv-SE"/>
              <a:t>1/1000 failure rate sounds risky, but if one failure per lifetime, may be good.</a:t>
            </a:r>
            <a:endParaRPr/>
          </a:p>
        </p:txBody>
      </p:sp>
      <p:sp>
        <p:nvSpPr>
          <p:cNvPr id="303" name="Google Shape;30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800"/>
              <a:t>Metric 3: </a:t>
            </a:r>
            <a:r>
              <a:rPr lang="sv-SE" sz="2800"/>
              <a:t>Rate of Occurrence of Fault (ROCOF)</a:t>
            </a:r>
            <a:endParaRPr sz="2800"/>
          </a:p>
        </p:txBody>
      </p:sp>
      <p:sp>
        <p:nvSpPr>
          <p:cNvPr id="309" name="Google Shape;309;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Frequency of occurrence of unexpected behavior.</a:t>
            </a:r>
            <a:endParaRPr/>
          </a:p>
          <a:p>
            <a:pPr indent="-393700" lvl="0" marL="457200" rtl="0" algn="l">
              <a:spcBef>
                <a:spcPts val="1000"/>
              </a:spcBef>
              <a:spcAft>
                <a:spcPts val="0"/>
              </a:spcAft>
              <a:buClr>
                <a:schemeClr val="accent3"/>
              </a:buClr>
              <a:buSzPts val="2600"/>
              <a:buChar char="•"/>
            </a:pPr>
            <a:r>
              <a:rPr b="1" lang="sv-SE">
                <a:solidFill>
                  <a:schemeClr val="accent3"/>
                </a:solidFill>
              </a:rPr>
              <a:t>(number of failures / time elapsed)</a:t>
            </a:r>
            <a:endParaRPr b="1">
              <a:solidFill>
                <a:schemeClr val="accent3"/>
              </a:solidFill>
            </a:endParaRPr>
          </a:p>
          <a:p>
            <a:pPr indent="-368300" lvl="1" marL="914400" rtl="0" algn="l">
              <a:spcBef>
                <a:spcPts val="500"/>
              </a:spcBef>
              <a:spcAft>
                <a:spcPts val="0"/>
              </a:spcAft>
              <a:buSzPts val="2200"/>
              <a:buChar char="•"/>
            </a:pPr>
            <a:r>
              <a:rPr lang="sv-SE"/>
              <a:t>ROCOF of 0.02 means 2 failures per 100 time units.</a:t>
            </a:r>
            <a:endParaRPr/>
          </a:p>
          <a:p>
            <a:pPr indent="-368300" lvl="1" marL="914400" rtl="0" algn="l">
              <a:spcBef>
                <a:spcPts val="500"/>
              </a:spcBef>
              <a:spcAft>
                <a:spcPts val="0"/>
              </a:spcAft>
              <a:buSzPts val="2200"/>
              <a:buChar char="•"/>
            </a:pPr>
            <a:r>
              <a:rPr lang="sv-SE"/>
              <a:t>Often given as “N failures per M seconds/minutes/hours”</a:t>
            </a:r>
            <a:endParaRPr/>
          </a:p>
          <a:p>
            <a:pPr indent="-393700" lvl="0" marL="457200" rtl="0" algn="l">
              <a:spcBef>
                <a:spcPts val="1000"/>
              </a:spcBef>
              <a:spcAft>
                <a:spcPts val="0"/>
              </a:spcAft>
              <a:buSzPts val="2600"/>
              <a:buChar char="•"/>
            </a:pPr>
            <a:r>
              <a:rPr lang="sv-SE"/>
              <a:t>Most appropriate metric when requests are made on a regular basis (such as a shop).</a:t>
            </a:r>
            <a:endParaRPr/>
          </a:p>
        </p:txBody>
      </p:sp>
      <p:sp>
        <p:nvSpPr>
          <p:cNvPr id="310" name="Google Shape;310;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900"/>
              <a:t>Metric 4: </a:t>
            </a:r>
            <a:r>
              <a:rPr lang="sv-SE" sz="2900"/>
              <a:t>Mean Time Between Failures (MTBF)</a:t>
            </a:r>
            <a:endParaRPr sz="2900"/>
          </a:p>
        </p:txBody>
      </p:sp>
      <p:sp>
        <p:nvSpPr>
          <p:cNvPr id="316" name="Google Shape;316;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A</a:t>
            </a:r>
            <a:r>
              <a:rPr b="1" lang="sv-SE">
                <a:solidFill>
                  <a:schemeClr val="accent3"/>
                </a:solidFill>
              </a:rPr>
              <a:t>verage time between observed failures.</a:t>
            </a:r>
            <a:endParaRPr b="1">
              <a:solidFill>
                <a:schemeClr val="accent3"/>
              </a:solidFill>
            </a:endParaRPr>
          </a:p>
          <a:p>
            <a:pPr indent="-368300" lvl="1" marL="914400" rtl="0" algn="l">
              <a:spcBef>
                <a:spcPts val="500"/>
              </a:spcBef>
              <a:spcAft>
                <a:spcPts val="0"/>
              </a:spcAft>
              <a:buSzPts val="2200"/>
              <a:buChar char="•"/>
            </a:pPr>
            <a:r>
              <a:rPr lang="sv-SE"/>
              <a:t>Only considers time where system operating.</a:t>
            </a:r>
            <a:endParaRPr/>
          </a:p>
          <a:p>
            <a:pPr indent="-368300" lvl="1" marL="914400" rtl="0" algn="l">
              <a:spcBef>
                <a:spcPts val="500"/>
              </a:spcBef>
              <a:spcAft>
                <a:spcPts val="0"/>
              </a:spcAft>
              <a:buSzPts val="2200"/>
              <a:buChar char="•"/>
            </a:pPr>
            <a:r>
              <a:rPr lang="sv-SE"/>
              <a:t>Requires time of each failure and time when system resumed service.</a:t>
            </a:r>
            <a:endParaRPr/>
          </a:p>
          <a:p>
            <a:pPr indent="-393700" lvl="0" marL="457200" rtl="0" algn="l">
              <a:spcBef>
                <a:spcPts val="1000"/>
              </a:spcBef>
              <a:spcAft>
                <a:spcPts val="0"/>
              </a:spcAft>
              <a:buSzPts val="2600"/>
              <a:buChar char="•"/>
            </a:pPr>
            <a:r>
              <a:rPr lang="sv-SE"/>
              <a:t>Used for systems with long user sessions, where crashes can cause major issues.</a:t>
            </a:r>
            <a:endParaRPr/>
          </a:p>
          <a:p>
            <a:pPr indent="-368300" lvl="1" marL="914400" rtl="0" algn="l">
              <a:spcBef>
                <a:spcPts val="500"/>
              </a:spcBef>
              <a:spcAft>
                <a:spcPts val="0"/>
              </a:spcAft>
              <a:buSzPts val="2200"/>
              <a:buChar char="•"/>
            </a:pPr>
            <a:r>
              <a:rPr lang="sv-SE"/>
              <a:t>E.g., saving requires resource consumption.</a:t>
            </a:r>
            <a:endParaRPr/>
          </a:p>
        </p:txBody>
      </p:sp>
      <p:sp>
        <p:nvSpPr>
          <p:cNvPr id="317" name="Google Shape;317;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9" name="Google Shape;99;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100" name="Google Shape;100;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quality attributes</a:t>
            </a:r>
            <a:endParaRPr/>
          </a:p>
          <a:p>
            <a:pPr indent="-368300" lvl="1" marL="914400" rtl="0" algn="l">
              <a:spcBef>
                <a:spcPts val="500"/>
              </a:spcBef>
              <a:spcAft>
                <a:spcPts val="0"/>
              </a:spcAft>
              <a:buSzPts val="2200"/>
              <a:buChar char="•"/>
            </a:pPr>
            <a:r>
              <a:rPr lang="sv-SE"/>
              <a:t>D</a:t>
            </a:r>
            <a:r>
              <a:rPr lang="sv-SE"/>
              <a:t>ependability, availability, performance, scalability.</a:t>
            </a:r>
            <a:endParaRPr/>
          </a:p>
          <a:p>
            <a:pPr indent="-393700" lvl="0" marL="457200" rtl="0" algn="l">
              <a:spcBef>
                <a:spcPts val="1000"/>
              </a:spcBef>
              <a:spcAft>
                <a:spcPts val="0"/>
              </a:spcAft>
              <a:buSzPts val="2600"/>
              <a:buChar char="•"/>
            </a:pPr>
            <a:r>
              <a:rPr lang="sv-SE"/>
              <a:t>Discuss measurement of these attributes</a:t>
            </a:r>
            <a:endParaRPr/>
          </a:p>
          <a:p>
            <a:pPr indent="-368300" lvl="1" marL="914400" rtl="0" algn="l">
              <a:spcBef>
                <a:spcPts val="500"/>
              </a:spcBef>
              <a:spcAft>
                <a:spcPts val="0"/>
              </a:spcAft>
              <a:buSzPts val="2200"/>
              <a:buChar char="•"/>
            </a:pPr>
            <a:r>
              <a:rPr lang="sv-SE"/>
              <a:t>How we build evidence that the system is “good enough”.</a:t>
            </a:r>
            <a:endParaRPr/>
          </a:p>
          <a:p>
            <a:pPr indent="-368300" lvl="1" marL="914400" rtl="0" algn="l">
              <a:spcBef>
                <a:spcPts val="500"/>
              </a:spcBef>
              <a:spcAft>
                <a:spcPts val="0"/>
              </a:spcAft>
              <a:buSzPts val="2200"/>
              <a:buChar char="•"/>
            </a:pPr>
            <a:r>
              <a:rPr lang="sv-SE"/>
              <a:t>How to assess whether each attribute is met.</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24" name="Google Shape;324;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1" name="Google Shape;331;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Metrics</a:t>
            </a:r>
            <a:endParaRPr/>
          </a:p>
        </p:txBody>
      </p:sp>
      <p:sp>
        <p:nvSpPr>
          <p:cNvPr id="332" name="Google Shape;332;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a:t>
            </a:r>
            <a:r>
              <a:rPr b="1" lang="sv-SE">
                <a:solidFill>
                  <a:schemeClr val="accent3"/>
                </a:solidFill>
              </a:rPr>
              <a:t>(uptime) / (total time observed)</a:t>
            </a:r>
            <a:endParaRPr b="1">
              <a:solidFill>
                <a:schemeClr val="accent3"/>
              </a:solidFill>
            </a:endParaRPr>
          </a:p>
          <a:p>
            <a:pPr indent="-393700" lvl="0" marL="457200" rtl="0" algn="l">
              <a:spcBef>
                <a:spcPts val="1000"/>
              </a:spcBef>
              <a:spcAft>
                <a:spcPts val="0"/>
              </a:spcAft>
              <a:buSzPts val="2600"/>
              <a:buChar char="•"/>
            </a:pPr>
            <a:r>
              <a:rPr lang="sv-SE"/>
              <a:t>POFOD: </a:t>
            </a:r>
            <a:r>
              <a:rPr b="1" lang="sv-SE">
                <a:solidFill>
                  <a:schemeClr val="accent3"/>
                </a:solidFill>
              </a:rPr>
              <a:t>(failures/ requests over period)</a:t>
            </a:r>
            <a:endParaRPr b="1">
              <a:solidFill>
                <a:schemeClr val="accent3"/>
              </a:solidFill>
            </a:endParaRPr>
          </a:p>
          <a:p>
            <a:pPr indent="-393700" lvl="0" marL="457200" rtl="0" algn="l">
              <a:spcBef>
                <a:spcPts val="1000"/>
              </a:spcBef>
              <a:spcAft>
                <a:spcPts val="0"/>
              </a:spcAft>
              <a:buSzPts val="2600"/>
              <a:buChar char="•"/>
            </a:pPr>
            <a:r>
              <a:rPr lang="sv-SE"/>
              <a:t>ROCOF: </a:t>
            </a:r>
            <a:r>
              <a:rPr b="1" lang="sv-SE">
                <a:solidFill>
                  <a:schemeClr val="accent3"/>
                </a:solidFill>
              </a:rPr>
              <a:t>(failures / time elapsed in </a:t>
            </a:r>
            <a:r>
              <a:rPr b="1" lang="sv-SE">
                <a:solidFill>
                  <a:schemeClr val="accent3"/>
                </a:solidFill>
              </a:rPr>
              <a:t>target</a:t>
            </a:r>
            <a:r>
              <a:rPr b="1" lang="sv-SE">
                <a:solidFill>
                  <a:schemeClr val="accent3"/>
                </a:solidFill>
              </a:rPr>
              <a:t> unit)</a:t>
            </a:r>
            <a:endParaRPr b="1">
              <a:solidFill>
                <a:schemeClr val="accent3"/>
              </a:solidFill>
            </a:endParaRPr>
          </a:p>
          <a:p>
            <a:pPr indent="-393700" lvl="0" marL="457200" rtl="0" algn="l">
              <a:spcBef>
                <a:spcPts val="1000"/>
              </a:spcBef>
              <a:spcAft>
                <a:spcPts val="0"/>
              </a:spcAft>
              <a:buSzPts val="2600"/>
              <a:buChar char="•"/>
            </a:pPr>
            <a:r>
              <a:rPr lang="sv-SE"/>
              <a:t>MTBF: </a:t>
            </a:r>
            <a:r>
              <a:rPr b="1" lang="sv-SE">
                <a:solidFill>
                  <a:schemeClr val="accent3"/>
                </a:solidFill>
              </a:rPr>
              <a:t>A</a:t>
            </a:r>
            <a:r>
              <a:rPr b="1" lang="sv-SE">
                <a:solidFill>
                  <a:schemeClr val="accent3"/>
                </a:solidFill>
              </a:rPr>
              <a:t>verage time between observed failures</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Reliability Examples</a:t>
            </a:r>
            <a:endParaRPr/>
          </a:p>
        </p:txBody>
      </p:sp>
      <p:sp>
        <p:nvSpPr>
          <p:cNvPr id="338" name="Google Shape;338;p46"/>
          <p:cNvSpPr txBox="1"/>
          <p:nvPr>
            <p:ph idx="1" type="body"/>
          </p:nvPr>
        </p:nvSpPr>
        <p:spPr>
          <a:xfrm>
            <a:off x="468900" y="1218425"/>
            <a:ext cx="8217900" cy="3544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Provide software with 10000 requests.</a:t>
            </a:r>
            <a:endParaRPr/>
          </a:p>
          <a:p>
            <a:pPr indent="-368300" lvl="1" marL="914400" rtl="0" algn="l">
              <a:spcBef>
                <a:spcPts val="500"/>
              </a:spcBef>
              <a:spcAft>
                <a:spcPts val="0"/>
              </a:spcAft>
              <a:buSzPts val="2200"/>
              <a:buChar char="•"/>
            </a:pPr>
            <a:r>
              <a:rPr lang="sv-SE"/>
              <a:t>Wrong result on 35 requests, crash on 5 requests.</a:t>
            </a:r>
            <a:endParaRPr/>
          </a:p>
          <a:p>
            <a:pPr indent="-368300" lvl="1" marL="914400" rtl="0" algn="l">
              <a:spcBef>
                <a:spcPts val="500"/>
              </a:spcBef>
              <a:spcAft>
                <a:spcPts val="0"/>
              </a:spcAft>
              <a:buSzPts val="2200"/>
              <a:buChar char="•"/>
            </a:pPr>
            <a:r>
              <a:rPr lang="sv-SE"/>
              <a:t>What is the POFOD?</a:t>
            </a:r>
            <a:endParaRPr/>
          </a:p>
        </p:txBody>
      </p:sp>
      <p:sp>
        <p:nvSpPr>
          <p:cNvPr id="339" name="Google Shape;339;p46"/>
          <p:cNvSpPr txBox="1"/>
          <p:nvPr>
            <p:ph idx="1" type="body"/>
          </p:nvPr>
        </p:nvSpPr>
        <p:spPr>
          <a:xfrm>
            <a:off x="457200" y="2360981"/>
            <a:ext cx="8538600" cy="462000"/>
          </a:xfrm>
          <a:prstGeom prst="rect">
            <a:avLst/>
          </a:prstGeom>
        </p:spPr>
        <p:txBody>
          <a:bodyPr anchorCtr="0" anchor="t" bIns="45700" lIns="91425" spcFirstLastPara="1" rIns="91425" wrap="square" tIns="45700">
            <a:noAutofit/>
          </a:bodyPr>
          <a:lstStyle/>
          <a:p>
            <a:pPr indent="-419100" lvl="0" marL="457200" marR="0" rtl="0" algn="l">
              <a:lnSpc>
                <a:spcPct val="120000"/>
              </a:lnSpc>
              <a:spcBef>
                <a:spcPts val="0"/>
              </a:spcBef>
              <a:spcAft>
                <a:spcPts val="0"/>
              </a:spcAft>
              <a:buClr>
                <a:srgbClr val="FF0000"/>
              </a:buClr>
              <a:buSzPts val="3000"/>
              <a:buFont typeface="Arial"/>
              <a:buChar char="•"/>
            </a:pPr>
            <a:r>
              <a:rPr lang="sv-SE">
                <a:solidFill>
                  <a:srgbClr val="FF0000"/>
                </a:solidFill>
              </a:rPr>
              <a:t>40 / 10000 = 0.0004</a:t>
            </a:r>
            <a:endParaRPr>
              <a:solidFill>
                <a:srgbClr val="FF0000"/>
              </a:solidFill>
            </a:endParaRPr>
          </a:p>
        </p:txBody>
      </p:sp>
      <p:sp>
        <p:nvSpPr>
          <p:cNvPr id="340" name="Google Shape;340;p46"/>
          <p:cNvSpPr txBox="1"/>
          <p:nvPr>
            <p:ph idx="1" type="body"/>
          </p:nvPr>
        </p:nvSpPr>
        <p:spPr>
          <a:xfrm>
            <a:off x="457200" y="2822906"/>
            <a:ext cx="8538600" cy="1227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software for 24 hours </a:t>
            </a:r>
            <a:endParaRPr/>
          </a:p>
          <a:p>
            <a:pPr indent="-368300" lvl="1" marL="914400" rtl="0" algn="l">
              <a:spcBef>
                <a:spcPts val="500"/>
              </a:spcBef>
              <a:spcAft>
                <a:spcPts val="0"/>
              </a:spcAft>
              <a:buSzPts val="2200"/>
              <a:buChar char="•"/>
            </a:pPr>
            <a:r>
              <a:rPr lang="sv-SE"/>
              <a:t>(6 million requests). Software failed on 6 requests.</a:t>
            </a:r>
            <a:endParaRPr/>
          </a:p>
          <a:p>
            <a:pPr indent="-368300" lvl="1" marL="914400" rtl="0" algn="l">
              <a:spcBef>
                <a:spcPts val="500"/>
              </a:spcBef>
              <a:spcAft>
                <a:spcPts val="0"/>
              </a:spcAft>
              <a:buSzPts val="2200"/>
              <a:buChar char="•"/>
            </a:pPr>
            <a:r>
              <a:rPr lang="sv-SE"/>
              <a:t>What is the ROCOF in failure/hour? The POFOD?</a:t>
            </a:r>
            <a:endParaRPr/>
          </a:p>
        </p:txBody>
      </p:sp>
      <p:sp>
        <p:nvSpPr>
          <p:cNvPr id="341" name="Google Shape;341;p46"/>
          <p:cNvSpPr txBox="1"/>
          <p:nvPr>
            <p:ph idx="1" type="body"/>
          </p:nvPr>
        </p:nvSpPr>
        <p:spPr>
          <a:xfrm>
            <a:off x="457200" y="3958663"/>
            <a:ext cx="8538600" cy="8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rgbClr val="FF0000"/>
              </a:buClr>
              <a:buSzPts val="2600"/>
              <a:buChar char="•"/>
            </a:pPr>
            <a:r>
              <a:rPr lang="sv-SE">
                <a:solidFill>
                  <a:srgbClr val="FF0000"/>
                </a:solidFill>
              </a:rPr>
              <a:t>ROCOF = 6/24 = 0.25 failures per hour  </a:t>
            </a:r>
            <a:endParaRPr>
              <a:solidFill>
                <a:srgbClr val="FF0000"/>
              </a:solidFill>
            </a:endParaRPr>
          </a:p>
          <a:p>
            <a:pPr indent="-393700" lvl="0" marL="457200" rtl="0" algn="l">
              <a:spcBef>
                <a:spcPts val="1000"/>
              </a:spcBef>
              <a:spcAft>
                <a:spcPts val="0"/>
              </a:spcAft>
              <a:buClr>
                <a:srgbClr val="FF0000"/>
              </a:buClr>
              <a:buSzPts val="2600"/>
              <a:buChar char="•"/>
            </a:pPr>
            <a:r>
              <a:rPr lang="sv-SE">
                <a:solidFill>
                  <a:srgbClr val="FF0000"/>
                </a:solidFill>
              </a:rPr>
              <a:t>POFOD = 6/6000000 = (10</a:t>
            </a:r>
            <a:r>
              <a:rPr baseline="30000" lang="sv-SE">
                <a:solidFill>
                  <a:srgbClr val="FF0000"/>
                </a:solidFill>
              </a:rPr>
              <a:t>-6</a:t>
            </a:r>
            <a:r>
              <a:rPr lang="sv-SE">
                <a:solidFill>
                  <a:srgbClr val="FF0000"/>
                </a:solidFill>
              </a:rPr>
              <a:t>)</a:t>
            </a:r>
            <a:endParaRPr>
              <a:solidFill>
                <a:srgbClr val="FF0000"/>
              </a:solidFill>
            </a:endParaRPr>
          </a:p>
        </p:txBody>
      </p:sp>
      <p:sp>
        <p:nvSpPr>
          <p:cNvPr id="342" name="Google Shape;34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
                                        <p:tgtEl>
                                          <p:spTgt spid="3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
                                        <p:tgtEl>
                                          <p:spTgt spid="3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348" name="Google Shape;348;p47"/>
          <p:cNvSpPr txBox="1"/>
          <p:nvPr>
            <p:ph idx="1" type="body"/>
          </p:nvPr>
        </p:nvSpPr>
        <p:spPr>
          <a:xfrm>
            <a:off x="468900" y="1282395"/>
            <a:ext cx="8217900" cy="17781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Target: ROCOF &lt; 0.3 per hour, POFOD &lt; 0.1. </a:t>
            </a:r>
            <a:endParaRPr sz="2400"/>
          </a:p>
          <a:p>
            <a:pPr indent="-355600" lvl="1" marL="914400" rtl="0" algn="l">
              <a:spcBef>
                <a:spcPts val="500"/>
              </a:spcBef>
              <a:spcAft>
                <a:spcPts val="0"/>
              </a:spcAft>
              <a:buSzPts val="2000"/>
              <a:buChar char="•"/>
            </a:pPr>
            <a:r>
              <a:rPr lang="sv-SE" sz="2000"/>
              <a:t>After 7 days, 972 requests were made.</a:t>
            </a:r>
            <a:endParaRPr sz="2000"/>
          </a:p>
          <a:p>
            <a:pPr indent="-355600" lvl="1" marL="914400" rtl="0" algn="l">
              <a:spcBef>
                <a:spcPts val="500"/>
              </a:spcBef>
              <a:spcAft>
                <a:spcPts val="0"/>
              </a:spcAft>
              <a:buSzPts val="2000"/>
              <a:buChar char="•"/>
            </a:pPr>
            <a:r>
              <a:rPr lang="sv-SE" sz="2000"/>
              <a:t>Product failed 64 times (37 crashes, 27 incorrect output).</a:t>
            </a:r>
            <a:endParaRPr sz="2000"/>
          </a:p>
          <a:p>
            <a:pPr indent="-355600" lvl="1" marL="914400" rtl="0" algn="l">
              <a:spcBef>
                <a:spcPts val="500"/>
              </a:spcBef>
              <a:spcAft>
                <a:spcPts val="0"/>
              </a:spcAft>
              <a:buSzPts val="2000"/>
              <a:buChar char="•"/>
            </a:pPr>
            <a:r>
              <a:rPr lang="sv-SE" sz="2000"/>
              <a:t>Average of 2 minutes to restart after each failure.</a:t>
            </a:r>
            <a:endParaRPr b="1" sz="2400">
              <a:solidFill>
                <a:srgbClr val="FF0000"/>
              </a:solidFill>
            </a:endParaRPr>
          </a:p>
        </p:txBody>
      </p:sp>
      <p:sp>
        <p:nvSpPr>
          <p:cNvPr id="349" name="Google Shape;349;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50" name="Google Shape;350;p47"/>
          <p:cNvSpPr txBox="1"/>
          <p:nvPr/>
        </p:nvSpPr>
        <p:spPr>
          <a:xfrm>
            <a:off x="1020200" y="2941575"/>
            <a:ext cx="5696100" cy="1590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rgbClr val="FF0000"/>
              </a:buClr>
              <a:buSzPts val="2400"/>
              <a:buChar char="•"/>
            </a:pPr>
            <a:r>
              <a:rPr b="1" lang="sv-SE" sz="2400">
                <a:solidFill>
                  <a:srgbClr val="FF0000"/>
                </a:solidFill>
              </a:rPr>
              <a:t>ROCOF:  64/168 hours </a:t>
            </a:r>
            <a:endParaRPr b="1" sz="2400">
              <a:solidFill>
                <a:srgbClr val="FF0000"/>
              </a:solidFill>
            </a:endParaRPr>
          </a:p>
          <a:p>
            <a:pPr indent="-381000" lvl="1" marL="914400" rtl="0" algn="l">
              <a:lnSpc>
                <a:spcPct val="90000"/>
              </a:lnSpc>
              <a:spcBef>
                <a:spcPts val="500"/>
              </a:spcBef>
              <a:spcAft>
                <a:spcPts val="0"/>
              </a:spcAft>
              <a:buClr>
                <a:srgbClr val="FF0000"/>
              </a:buClr>
              <a:buSzPts val="2400"/>
              <a:buChar char="•"/>
            </a:pPr>
            <a:r>
              <a:rPr b="1" lang="sv-SE" sz="2400">
                <a:solidFill>
                  <a:srgbClr val="FF0000"/>
                </a:solidFill>
              </a:rPr>
              <a:t>= 0.38/hour </a:t>
            </a:r>
            <a:endParaRPr b="1" sz="2400">
              <a:solidFill>
                <a:srgbClr val="FF0000"/>
              </a:solidFill>
            </a:endParaRPr>
          </a:p>
          <a:p>
            <a:pPr indent="-381000" lvl="0" marL="457200" rtl="0" algn="l">
              <a:lnSpc>
                <a:spcPct val="90000"/>
              </a:lnSpc>
              <a:spcBef>
                <a:spcPts val="1000"/>
              </a:spcBef>
              <a:spcAft>
                <a:spcPts val="0"/>
              </a:spcAft>
              <a:buClr>
                <a:srgbClr val="FF0000"/>
              </a:buClr>
              <a:buSzPts val="2400"/>
              <a:buChar char="•"/>
            </a:pPr>
            <a:r>
              <a:rPr b="1" lang="sv-SE" sz="2400">
                <a:solidFill>
                  <a:srgbClr val="FF0000"/>
                </a:solidFill>
              </a:rPr>
              <a:t>POFOD: 64/972 = 0.066</a:t>
            </a:r>
            <a:endParaRPr b="1" sz="2400">
              <a:solidFill>
                <a:srgbClr val="FF0000"/>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0" st="0"/>
                                            </p:txEl>
                                          </p:spTgt>
                                        </p:tgtEl>
                                        <p:attrNameLst>
                                          <p:attrName>style.visibility</p:attrName>
                                        </p:attrNameLst>
                                      </p:cBhvr>
                                      <p:to>
                                        <p:strVal val="visible"/>
                                      </p:to>
                                    </p:set>
                                    <p:animEffect filter="fade" transition="in">
                                      <p:cBhvr>
                                        <p:cTn dur="1"/>
                                        <p:tgtEl>
                                          <p:spTgt spid="35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1" st="1"/>
                                            </p:txEl>
                                          </p:spTgt>
                                        </p:tgtEl>
                                        <p:attrNameLst>
                                          <p:attrName>style.visibility</p:attrName>
                                        </p:attrNameLst>
                                      </p:cBhvr>
                                      <p:to>
                                        <p:strVal val="visible"/>
                                      </p:to>
                                    </p:set>
                                    <p:animEffect filter="fade" transition="in">
                                      <p:cBhvr>
                                        <p:cTn dur="1"/>
                                        <p:tgtEl>
                                          <p:spTgt spid="35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2" st="2"/>
                                            </p:txEl>
                                          </p:spTgt>
                                        </p:tgtEl>
                                        <p:attrNameLst>
                                          <p:attrName>style.visibility</p:attrName>
                                        </p:attrNameLst>
                                      </p:cBhvr>
                                      <p:to>
                                        <p:strVal val="visible"/>
                                      </p:to>
                                    </p:set>
                                    <p:animEffect filter="fade" transition="in">
                                      <p:cBhvr>
                                        <p:cTn dur="1"/>
                                        <p:tgtEl>
                                          <p:spTgt spid="35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0">
                                            <p:txEl>
                                              <p:pRg end="3" st="3"/>
                                            </p:txEl>
                                          </p:spTgt>
                                        </p:tgtEl>
                                        <p:attrNameLst>
                                          <p:attrName>style.visibility</p:attrName>
                                        </p:attrNameLst>
                                      </p:cBhvr>
                                      <p:to>
                                        <p:strVal val="visible"/>
                                      </p:to>
                                    </p:set>
                                    <p:animEffect filter="fade" transition="in">
                                      <p:cBhvr>
                                        <p:cTn dur="1"/>
                                        <p:tgtEl>
                                          <p:spTgt spid="35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Additional Examples</a:t>
            </a:r>
            <a:endParaRPr/>
          </a:p>
        </p:txBody>
      </p:sp>
      <p:sp>
        <p:nvSpPr>
          <p:cNvPr id="356" name="Google Shape;356;p48"/>
          <p:cNvSpPr txBox="1"/>
          <p:nvPr>
            <p:ph idx="1" type="body"/>
          </p:nvPr>
        </p:nvSpPr>
        <p:spPr>
          <a:xfrm>
            <a:off x="468900" y="1282395"/>
            <a:ext cx="8217900" cy="16677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Target: Availability &gt;= 99%. </a:t>
            </a:r>
            <a:endParaRPr sz="2400"/>
          </a:p>
          <a:p>
            <a:pPr indent="-355600" lvl="1" marL="914400" rtl="0" algn="l">
              <a:spcBef>
                <a:spcPts val="500"/>
              </a:spcBef>
              <a:spcAft>
                <a:spcPts val="0"/>
              </a:spcAft>
              <a:buSzPts val="2000"/>
              <a:buChar char="•"/>
            </a:pPr>
            <a:r>
              <a:rPr lang="sv-SE" sz="2000"/>
              <a:t>After 7 days, 972 requests were made.</a:t>
            </a:r>
            <a:endParaRPr sz="2000"/>
          </a:p>
          <a:p>
            <a:pPr indent="-355600" lvl="1" marL="914400" rtl="0" algn="l">
              <a:spcBef>
                <a:spcPts val="500"/>
              </a:spcBef>
              <a:spcAft>
                <a:spcPts val="0"/>
              </a:spcAft>
              <a:buSzPts val="2000"/>
              <a:buChar char="•"/>
            </a:pPr>
            <a:r>
              <a:rPr lang="sv-SE" sz="2000"/>
              <a:t>Product failed 64 times (37 crashes, 27 incorrect output).</a:t>
            </a:r>
            <a:endParaRPr sz="2000"/>
          </a:p>
          <a:p>
            <a:pPr indent="-355600" lvl="1" marL="914400" rtl="0" algn="l">
              <a:spcBef>
                <a:spcPts val="500"/>
              </a:spcBef>
              <a:spcAft>
                <a:spcPts val="0"/>
              </a:spcAft>
              <a:buSzPts val="2000"/>
              <a:buChar char="•"/>
            </a:pPr>
            <a:r>
              <a:rPr lang="sv-SE" sz="2000"/>
              <a:t>Average of 2 minutes to restart after each failure.</a:t>
            </a:r>
            <a:endParaRPr b="1" sz="2400">
              <a:solidFill>
                <a:srgbClr val="FF0000"/>
              </a:solidFill>
            </a:endParaRPr>
          </a:p>
        </p:txBody>
      </p:sp>
      <p:sp>
        <p:nvSpPr>
          <p:cNvPr id="357" name="Google Shape;357;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58" name="Google Shape;358;p48"/>
          <p:cNvSpPr txBox="1"/>
          <p:nvPr/>
        </p:nvSpPr>
        <p:spPr>
          <a:xfrm>
            <a:off x="170050" y="2916075"/>
            <a:ext cx="8476200" cy="1707000"/>
          </a:xfrm>
          <a:prstGeom prst="rect">
            <a:avLst/>
          </a:prstGeom>
          <a:noFill/>
          <a:ln>
            <a:noFill/>
          </a:ln>
        </p:spPr>
        <p:txBody>
          <a:bodyPr anchorCtr="0" anchor="t" bIns="91425" lIns="91425" spcFirstLastPara="1" rIns="91425" wrap="square" tIns="91425">
            <a:spAutoFit/>
          </a:bodyPr>
          <a:lstStyle/>
          <a:p>
            <a:pPr indent="-381000" lvl="0" marL="457200" rtl="0" algn="l">
              <a:lnSpc>
                <a:spcPct val="90000"/>
              </a:lnSpc>
              <a:spcBef>
                <a:spcPts val="1000"/>
              </a:spcBef>
              <a:spcAft>
                <a:spcPts val="0"/>
              </a:spcAft>
              <a:buClr>
                <a:srgbClr val="FF0000"/>
              </a:buClr>
              <a:buSzPts val="2400"/>
              <a:buChar char="•"/>
            </a:pPr>
            <a:r>
              <a:rPr b="1" lang="sv-SE" sz="2400">
                <a:solidFill>
                  <a:srgbClr val="FF0000"/>
                </a:solidFill>
              </a:rPr>
              <a:t>Availability: Down for (37*2) = 74 minutes / 10089 minutes = 0.7% of the time = 99.3%</a:t>
            </a:r>
            <a:endParaRPr b="1" sz="2400">
              <a:solidFill>
                <a:srgbClr val="FF0000"/>
              </a:solidFill>
            </a:endParaRPr>
          </a:p>
          <a:p>
            <a:pPr indent="-393700" lvl="0" marL="457200" rtl="0" algn="l">
              <a:lnSpc>
                <a:spcPct val="90000"/>
              </a:lnSpc>
              <a:spcBef>
                <a:spcPts val="1000"/>
              </a:spcBef>
              <a:spcAft>
                <a:spcPts val="0"/>
              </a:spcAft>
              <a:buClr>
                <a:schemeClr val="dk1"/>
              </a:buClr>
              <a:buSzPts val="2600"/>
              <a:buChar char="•"/>
            </a:pPr>
            <a:r>
              <a:rPr lang="sv-SE" sz="2600">
                <a:solidFill>
                  <a:schemeClr val="dk1"/>
                </a:solidFill>
              </a:rPr>
              <a:t>Is the product ready to ship?</a:t>
            </a:r>
            <a:endParaRPr sz="2600">
              <a:solidFill>
                <a:schemeClr val="dk1"/>
              </a:solidFill>
            </a:endParaRPr>
          </a:p>
          <a:p>
            <a:pPr indent="-368300" lvl="1" marL="914400" rtl="0" algn="l">
              <a:lnSpc>
                <a:spcPct val="90000"/>
              </a:lnSpc>
              <a:spcBef>
                <a:spcPts val="500"/>
              </a:spcBef>
              <a:spcAft>
                <a:spcPts val="0"/>
              </a:spcAft>
              <a:buClr>
                <a:srgbClr val="FF0000"/>
              </a:buClr>
              <a:buSzPts val="2200"/>
              <a:buChar char="•"/>
            </a:pPr>
            <a:r>
              <a:rPr lang="sv-SE" sz="2200">
                <a:solidFill>
                  <a:srgbClr val="FF0000"/>
                </a:solidFill>
              </a:rPr>
              <a:t>No. Availability/POFOD are good, but ROCOF is too high.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0" st="0"/>
                                            </p:txEl>
                                          </p:spTgt>
                                        </p:tgtEl>
                                        <p:attrNameLst>
                                          <p:attrName>style.visibility</p:attrName>
                                        </p:attrNameLst>
                                      </p:cBhvr>
                                      <p:to>
                                        <p:strVal val="visible"/>
                                      </p:to>
                                    </p:set>
                                    <p:animEffect filter="fade" transition="in">
                                      <p:cBhvr>
                                        <p:cTn dur="1"/>
                                        <p:tgtEl>
                                          <p:spTgt spid="3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1" st="1"/>
                                            </p:txEl>
                                          </p:spTgt>
                                        </p:tgtEl>
                                        <p:attrNameLst>
                                          <p:attrName>style.visibility</p:attrName>
                                        </p:attrNameLst>
                                      </p:cBhvr>
                                      <p:to>
                                        <p:strVal val="visible"/>
                                      </p:to>
                                    </p:set>
                                    <p:animEffect filter="fade" transition="in">
                                      <p:cBhvr>
                                        <p:cTn dur="1"/>
                                        <p:tgtEl>
                                          <p:spTgt spid="3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8">
                                            <p:txEl>
                                              <p:pRg end="2" st="2"/>
                                            </p:txEl>
                                          </p:spTgt>
                                        </p:tgtEl>
                                        <p:attrNameLst>
                                          <p:attrName>style.visibility</p:attrName>
                                        </p:attrNameLst>
                                      </p:cBhvr>
                                      <p:to>
                                        <p:strVal val="visible"/>
                                      </p:to>
                                    </p:set>
                                    <p:animEffect filter="fade" transition="in">
                                      <p:cBhvr>
                                        <p:cTn dur="1"/>
                                        <p:tgtEl>
                                          <p:spTgt spid="358">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pic>
        <p:nvPicPr>
          <p:cNvPr id="365" name="Google Shape;365;p49"/>
          <p:cNvPicPr preferRelativeResize="0"/>
          <p:nvPr/>
        </p:nvPicPr>
        <p:blipFill>
          <a:blip r:embed="rId3">
            <a:alphaModFix/>
          </a:blip>
          <a:stretch>
            <a:fillRect/>
          </a:stretch>
        </p:blipFill>
        <p:spPr>
          <a:xfrm>
            <a:off x="6242787" y="2034400"/>
            <a:ext cx="2901224" cy="2901224"/>
          </a:xfrm>
          <a:prstGeom prst="rect">
            <a:avLst/>
          </a:prstGeom>
          <a:noFill/>
          <a:ln>
            <a:noFill/>
          </a:ln>
        </p:spPr>
      </p:pic>
      <p:sp>
        <p:nvSpPr>
          <p:cNvPr id="366" name="Google Shape;366;p49"/>
          <p:cNvSpPr txBox="1"/>
          <p:nvPr>
            <p:ph type="title"/>
          </p:nvPr>
        </p:nvSpPr>
        <p:spPr>
          <a:xfrm>
            <a:off x="468900" y="613975"/>
            <a:ext cx="72372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Quality Attributes: </a:t>
            </a:r>
            <a:br>
              <a:rPr lang="sv-SE"/>
            </a:br>
            <a:r>
              <a:rPr lang="sv-SE"/>
              <a:t>Performance and </a:t>
            </a:r>
            <a:br>
              <a:rPr lang="sv-SE"/>
            </a:br>
            <a:r>
              <a:rPr lang="sv-SE"/>
              <a:t>Scalability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a:t>
            </a:r>
            <a:endParaRPr/>
          </a:p>
        </p:txBody>
      </p:sp>
      <p:sp>
        <p:nvSpPr>
          <p:cNvPr id="372" name="Google Shape;372;p50"/>
          <p:cNvSpPr txBox="1"/>
          <p:nvPr>
            <p:ph idx="1" type="body"/>
          </p:nvPr>
        </p:nvSpPr>
        <p:spPr>
          <a:xfrm>
            <a:off x="468900" y="1150875"/>
            <a:ext cx="8217900" cy="361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meet timing requirements.</a:t>
            </a:r>
            <a:endParaRPr/>
          </a:p>
          <a:p>
            <a:pPr indent="-368300" lvl="1" marL="914400" rtl="0" algn="l">
              <a:spcBef>
                <a:spcPts val="500"/>
              </a:spcBef>
              <a:spcAft>
                <a:spcPts val="0"/>
              </a:spcAft>
              <a:buSzPts val="2200"/>
              <a:buChar char="•"/>
            </a:pPr>
            <a:r>
              <a:rPr lang="sv-SE"/>
              <a:t>When events occur, how fast does the system respond?</a:t>
            </a:r>
            <a:endParaRPr/>
          </a:p>
          <a:p>
            <a:pPr indent="-368300" lvl="1" marL="914400" rtl="0" algn="l">
              <a:spcBef>
                <a:spcPts val="500"/>
              </a:spcBef>
              <a:spcAft>
                <a:spcPts val="0"/>
              </a:spcAft>
              <a:buSzPts val="2200"/>
              <a:buChar char="•"/>
            </a:pPr>
            <a:r>
              <a:rPr lang="sv-SE"/>
              <a:t>Captures performance-per-user and across-users.</a:t>
            </a:r>
            <a:endParaRPr/>
          </a:p>
          <a:p>
            <a:pPr indent="-368300" lvl="1" marL="914400" rtl="0" algn="l">
              <a:spcBef>
                <a:spcPts val="500"/>
              </a:spcBef>
              <a:spcAft>
                <a:spcPts val="0"/>
              </a:spcAft>
              <a:buSzPts val="2200"/>
              <a:buChar char="•"/>
            </a:pPr>
            <a:r>
              <a:rPr lang="sv-SE"/>
              <a:t>Captures variance in performance.</a:t>
            </a:r>
            <a:endParaRPr/>
          </a:p>
          <a:p>
            <a:pPr indent="-393700" lvl="0" marL="457200" rtl="0" algn="l">
              <a:spcBef>
                <a:spcPts val="1000"/>
              </a:spcBef>
              <a:spcAft>
                <a:spcPts val="0"/>
              </a:spcAft>
              <a:buSzPts val="2600"/>
              <a:buChar char="•"/>
            </a:pPr>
            <a:r>
              <a:rPr lang="sv-SE"/>
              <a:t>Driving factor in software design. </a:t>
            </a:r>
            <a:endParaRPr/>
          </a:p>
          <a:p>
            <a:pPr indent="-368300" lvl="1" marL="914400" rtl="0" algn="l">
              <a:spcBef>
                <a:spcPts val="500"/>
              </a:spcBef>
              <a:spcAft>
                <a:spcPts val="0"/>
              </a:spcAft>
              <a:buSzPts val="2200"/>
              <a:buChar char="•"/>
            </a:pPr>
            <a:r>
              <a:rPr lang="sv-SE"/>
              <a:t>Often at expense of other quality attributes.</a:t>
            </a:r>
            <a:endParaRPr/>
          </a:p>
          <a:p>
            <a:pPr indent="-368300" lvl="1" marL="914400" rtl="0" algn="l">
              <a:spcBef>
                <a:spcPts val="500"/>
              </a:spcBef>
              <a:spcAft>
                <a:spcPts val="0"/>
              </a:spcAft>
              <a:buSzPts val="2200"/>
              <a:buChar char="•"/>
            </a:pPr>
            <a:r>
              <a:rPr b="1" lang="sv-SE"/>
              <a:t>All </a:t>
            </a:r>
            <a:r>
              <a:rPr lang="sv-SE"/>
              <a:t>systems have performance requirements.</a:t>
            </a:r>
            <a:endParaRPr/>
          </a:p>
        </p:txBody>
      </p:sp>
      <p:sp>
        <p:nvSpPr>
          <p:cNvPr id="373" name="Google Shape;37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379" name="Google Shape;379;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bility to maintain performance despite increasing number of requests.</a:t>
            </a:r>
            <a:endParaRPr/>
          </a:p>
          <a:p>
            <a:pPr indent="-368300" lvl="1" marL="914400" rtl="0" algn="l">
              <a:spcBef>
                <a:spcPts val="500"/>
              </a:spcBef>
              <a:spcAft>
                <a:spcPts val="0"/>
              </a:spcAft>
              <a:buSzPts val="2200"/>
              <a:buChar char="•"/>
            </a:pPr>
            <a:r>
              <a:rPr lang="sv-SE"/>
              <a:t>Horizontal scalability (“scaling out”)</a:t>
            </a:r>
            <a:endParaRPr/>
          </a:p>
          <a:p>
            <a:pPr indent="-342900" lvl="2" marL="1371600" rtl="0" algn="l">
              <a:spcBef>
                <a:spcPts val="500"/>
              </a:spcBef>
              <a:spcAft>
                <a:spcPts val="0"/>
              </a:spcAft>
              <a:buSzPts val="1800"/>
              <a:buChar char="•"/>
            </a:pPr>
            <a:r>
              <a:rPr lang="sv-SE"/>
              <a:t>Adding more resources to logical units.</a:t>
            </a:r>
            <a:endParaRPr/>
          </a:p>
          <a:p>
            <a:pPr indent="-330200" lvl="3" marL="1828800" rtl="0" algn="l">
              <a:spcBef>
                <a:spcPts val="500"/>
              </a:spcBef>
              <a:spcAft>
                <a:spcPts val="0"/>
              </a:spcAft>
              <a:buSzPts val="1600"/>
              <a:buChar char="•"/>
            </a:pPr>
            <a:r>
              <a:rPr lang="sv-SE"/>
              <a:t>Adding another server to a cluster.</a:t>
            </a:r>
            <a:endParaRPr/>
          </a:p>
          <a:p>
            <a:pPr indent="-330200" lvl="3" marL="1828800" rtl="0" algn="l">
              <a:spcBef>
                <a:spcPts val="500"/>
              </a:spcBef>
              <a:spcAft>
                <a:spcPts val="0"/>
              </a:spcAft>
              <a:buSzPts val="1600"/>
              <a:buChar char="•"/>
            </a:pPr>
            <a:r>
              <a:rPr lang="sv-SE"/>
              <a:t>“elasticity” (add or remove VMs from a pool)</a:t>
            </a:r>
            <a:endParaRPr/>
          </a:p>
          <a:p>
            <a:pPr indent="-368300" lvl="1" marL="914400" rtl="0" algn="l">
              <a:spcBef>
                <a:spcPts val="500"/>
              </a:spcBef>
              <a:spcAft>
                <a:spcPts val="0"/>
              </a:spcAft>
              <a:buSzPts val="2200"/>
              <a:buChar char="•"/>
            </a:pPr>
            <a:r>
              <a:rPr lang="sv-SE"/>
              <a:t>Vertical scalability (“scaling up”)</a:t>
            </a:r>
            <a:endParaRPr/>
          </a:p>
          <a:p>
            <a:pPr indent="-342900" lvl="2" marL="1371600" rtl="0" algn="l">
              <a:spcBef>
                <a:spcPts val="500"/>
              </a:spcBef>
              <a:spcAft>
                <a:spcPts val="0"/>
              </a:spcAft>
              <a:buSzPts val="1800"/>
              <a:buChar char="•"/>
            </a:pPr>
            <a:r>
              <a:rPr lang="sv-SE"/>
              <a:t>Adding more resources to a physical unit.</a:t>
            </a:r>
            <a:endParaRPr/>
          </a:p>
          <a:p>
            <a:pPr indent="-330200" lvl="3" marL="1828800" rtl="0" algn="l">
              <a:spcBef>
                <a:spcPts val="500"/>
              </a:spcBef>
              <a:spcAft>
                <a:spcPts val="0"/>
              </a:spcAft>
              <a:buSzPts val="1600"/>
              <a:buChar char="•"/>
            </a:pPr>
            <a:r>
              <a:rPr lang="sv-SE"/>
              <a:t>Adding memory to a single computer.</a:t>
            </a:r>
            <a:endParaRPr/>
          </a:p>
        </p:txBody>
      </p:sp>
      <p:sp>
        <p:nvSpPr>
          <p:cNvPr id="380" name="Google Shape;38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386" name="Google Shape;386;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How can we effectively utilize additional resources?</a:t>
            </a:r>
            <a:endParaRPr/>
          </a:p>
          <a:p>
            <a:pPr indent="-393700" lvl="0" marL="457200" rtl="0" algn="l">
              <a:spcBef>
                <a:spcPts val="1000"/>
              </a:spcBef>
              <a:spcAft>
                <a:spcPts val="0"/>
              </a:spcAft>
              <a:buSzPts val="2600"/>
              <a:buChar char="•"/>
            </a:pPr>
            <a:r>
              <a:rPr lang="sv-SE"/>
              <a:t>Requires that additional resources:</a:t>
            </a:r>
            <a:endParaRPr/>
          </a:p>
          <a:p>
            <a:pPr indent="-368300" lvl="1" marL="914400" rtl="0" algn="l">
              <a:spcBef>
                <a:spcPts val="500"/>
              </a:spcBef>
              <a:spcAft>
                <a:spcPts val="0"/>
              </a:spcAft>
              <a:buSzPts val="2200"/>
              <a:buChar char="•"/>
            </a:pPr>
            <a:r>
              <a:rPr lang="sv-SE"/>
              <a:t>Result in performance improvement.</a:t>
            </a:r>
            <a:endParaRPr/>
          </a:p>
          <a:p>
            <a:pPr indent="-368300" lvl="1" marL="914400" rtl="0" algn="l">
              <a:spcBef>
                <a:spcPts val="500"/>
              </a:spcBef>
              <a:spcAft>
                <a:spcPts val="0"/>
              </a:spcAft>
              <a:buSzPts val="2200"/>
              <a:buChar char="•"/>
            </a:pPr>
            <a:r>
              <a:rPr lang="sv-SE"/>
              <a:t>Did not require undue effort to add.</a:t>
            </a:r>
            <a:endParaRPr/>
          </a:p>
          <a:p>
            <a:pPr indent="-368300" lvl="1" marL="914400" rtl="0" algn="l">
              <a:spcBef>
                <a:spcPts val="500"/>
              </a:spcBef>
              <a:spcAft>
                <a:spcPts val="0"/>
              </a:spcAft>
              <a:buSzPts val="2200"/>
              <a:buChar char="•"/>
            </a:pPr>
            <a:r>
              <a:rPr lang="sv-SE"/>
              <a:t>Did not disrupt operations.</a:t>
            </a:r>
            <a:endParaRPr/>
          </a:p>
          <a:p>
            <a:pPr indent="-393700" lvl="0" marL="457200" rtl="0" algn="l">
              <a:spcBef>
                <a:spcPts val="1000"/>
              </a:spcBef>
              <a:spcAft>
                <a:spcPts val="0"/>
              </a:spcAft>
              <a:buSzPts val="2600"/>
              <a:buChar char="•"/>
            </a:pPr>
            <a:r>
              <a:rPr lang="sv-SE"/>
              <a:t>The system must be designed to scale </a:t>
            </a:r>
            <a:endParaRPr/>
          </a:p>
          <a:p>
            <a:pPr indent="-368300" lvl="1" marL="914400" rtl="0" algn="l">
              <a:spcBef>
                <a:spcPts val="500"/>
              </a:spcBef>
              <a:spcAft>
                <a:spcPts val="0"/>
              </a:spcAft>
              <a:buSzPts val="2200"/>
              <a:buChar char="•"/>
            </a:pPr>
            <a:r>
              <a:rPr lang="sv-SE"/>
              <a:t>(i.e., designed for concurrency).</a:t>
            </a:r>
            <a:endParaRPr/>
          </a:p>
        </p:txBody>
      </p:sp>
      <p:sp>
        <p:nvSpPr>
          <p:cNvPr id="387" name="Google Shape;387;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94" name="Google Shape;394;p53"/>
          <p:cNvSpPr txBox="1"/>
          <p:nvPr>
            <p:ph type="title"/>
          </p:nvPr>
        </p:nvSpPr>
        <p:spPr>
          <a:xfrm>
            <a:off x="468900" y="613975"/>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sz="3300"/>
              <a:t>Measuring Performance and Scalability</a:t>
            </a:r>
            <a:endParaRPr sz="3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7" name="Google Shape;10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Quality</a:t>
            </a:r>
            <a:endParaRPr/>
          </a:p>
        </p:txBody>
      </p:sp>
      <p:sp>
        <p:nvSpPr>
          <p:cNvPr id="108" name="Google Shape;108;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all want </a:t>
            </a:r>
            <a:r>
              <a:rPr b="1" lang="sv-SE">
                <a:solidFill>
                  <a:schemeClr val="accent3"/>
                </a:solidFill>
              </a:rPr>
              <a:t>high-quality</a:t>
            </a:r>
            <a:r>
              <a:rPr lang="sv-SE"/>
              <a:t> software.</a:t>
            </a:r>
            <a:endParaRPr/>
          </a:p>
          <a:p>
            <a:pPr indent="-368300" lvl="1" marL="914400" rtl="0" algn="l">
              <a:spcBef>
                <a:spcPts val="500"/>
              </a:spcBef>
              <a:spcAft>
                <a:spcPts val="0"/>
              </a:spcAft>
              <a:buSzPts val="2200"/>
              <a:buChar char="•"/>
            </a:pPr>
            <a:r>
              <a:rPr lang="sv-SE"/>
              <a:t>We don’t all agree on the definition of quality.</a:t>
            </a:r>
            <a:endParaRPr/>
          </a:p>
          <a:p>
            <a:pPr indent="-393700" lvl="0" marL="457200" rtl="0" algn="l">
              <a:spcBef>
                <a:spcPts val="1000"/>
              </a:spcBef>
              <a:spcAft>
                <a:spcPts val="0"/>
              </a:spcAft>
              <a:buSzPts val="2600"/>
              <a:buChar char="•"/>
            </a:pPr>
            <a:r>
              <a:rPr lang="sv-SE"/>
              <a:t>Quality encompasses </a:t>
            </a:r>
            <a:r>
              <a:rPr b="1" lang="sv-SE">
                <a:solidFill>
                  <a:schemeClr val="accent3"/>
                </a:solidFill>
              </a:rPr>
              <a:t>what</a:t>
            </a:r>
            <a:r>
              <a:rPr lang="sv-SE"/>
              <a:t> and </a:t>
            </a:r>
            <a:r>
              <a:rPr b="1" lang="sv-SE">
                <a:solidFill>
                  <a:schemeClr val="accent3"/>
                </a:solidFill>
              </a:rPr>
              <a:t>how</a:t>
            </a:r>
            <a:r>
              <a:rPr lang="sv-SE"/>
              <a:t>.</a:t>
            </a:r>
            <a:endParaRPr/>
          </a:p>
          <a:p>
            <a:pPr indent="-368300" lvl="1" marL="914400" rtl="0" algn="l">
              <a:spcBef>
                <a:spcPts val="500"/>
              </a:spcBef>
              <a:spcAft>
                <a:spcPts val="0"/>
              </a:spcAft>
              <a:buSzPts val="2200"/>
              <a:buChar char="•"/>
            </a:pPr>
            <a:r>
              <a:rPr lang="sv-SE"/>
              <a:t>How </a:t>
            </a:r>
            <a:r>
              <a:rPr i="1" lang="sv-SE"/>
              <a:t>dependable</a:t>
            </a:r>
            <a:r>
              <a:rPr lang="sv-SE"/>
              <a:t> it is.</a:t>
            </a:r>
            <a:endParaRPr/>
          </a:p>
          <a:p>
            <a:pPr indent="-368300" lvl="1" marL="914400" rtl="0" algn="l">
              <a:spcBef>
                <a:spcPts val="500"/>
              </a:spcBef>
              <a:spcAft>
                <a:spcPts val="0"/>
              </a:spcAft>
              <a:buSzPts val="2200"/>
              <a:buChar char="•"/>
            </a:pPr>
            <a:r>
              <a:rPr lang="sv-SE"/>
              <a:t>But also…</a:t>
            </a:r>
            <a:endParaRPr/>
          </a:p>
          <a:p>
            <a:pPr indent="-342900" lvl="2" marL="1371600" rtl="0" algn="l">
              <a:spcBef>
                <a:spcPts val="500"/>
              </a:spcBef>
              <a:spcAft>
                <a:spcPts val="0"/>
              </a:spcAft>
              <a:buSzPts val="1800"/>
              <a:buChar char="•"/>
            </a:pPr>
            <a:r>
              <a:rPr lang="sv-SE"/>
              <a:t>How </a:t>
            </a:r>
            <a:r>
              <a:rPr i="1" lang="sv-SE"/>
              <a:t>quickly</a:t>
            </a:r>
            <a:r>
              <a:rPr lang="sv-SE"/>
              <a:t> it runs.</a:t>
            </a:r>
            <a:endParaRPr/>
          </a:p>
          <a:p>
            <a:pPr indent="-342900" lvl="2" marL="1371600" rtl="0" algn="l">
              <a:spcBef>
                <a:spcPts val="500"/>
              </a:spcBef>
              <a:spcAft>
                <a:spcPts val="0"/>
              </a:spcAft>
              <a:buSzPts val="1800"/>
              <a:buChar char="•"/>
            </a:pPr>
            <a:r>
              <a:rPr lang="sv-SE"/>
              <a:t>How </a:t>
            </a:r>
            <a:r>
              <a:rPr i="1" lang="sv-SE"/>
              <a:t>available </a:t>
            </a:r>
            <a:r>
              <a:rPr lang="sv-SE"/>
              <a:t>its services are.</a:t>
            </a:r>
            <a:endParaRPr/>
          </a:p>
          <a:p>
            <a:pPr indent="-342900" lvl="2" marL="1371600" rtl="0" algn="l">
              <a:spcBef>
                <a:spcPts val="500"/>
              </a:spcBef>
              <a:spcAft>
                <a:spcPts val="0"/>
              </a:spcAft>
              <a:buSzPts val="1800"/>
              <a:buChar char="•"/>
            </a:pPr>
            <a:r>
              <a:rPr lang="sv-SE"/>
              <a:t>How easily it </a:t>
            </a:r>
            <a:r>
              <a:rPr i="1" lang="sv-SE"/>
              <a:t>scales</a:t>
            </a:r>
            <a:r>
              <a:rPr lang="sv-SE"/>
              <a:t> to more users.</a:t>
            </a:r>
            <a:endParaRPr/>
          </a:p>
          <a:p>
            <a:pPr indent="-393700" lvl="0" marL="457200" rtl="0" algn="l">
              <a:spcBef>
                <a:spcPts val="1000"/>
              </a:spcBef>
              <a:spcAft>
                <a:spcPts val="0"/>
              </a:spcAft>
              <a:buSzPts val="2600"/>
              <a:buChar char="•"/>
            </a:pPr>
            <a:r>
              <a:rPr lang="sv-SE"/>
              <a:t>Hard to measure and assess objectively.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Measurements</a:t>
            </a:r>
            <a:endParaRPr/>
          </a:p>
        </p:txBody>
      </p:sp>
      <p:sp>
        <p:nvSpPr>
          <p:cNvPr id="400" name="Google Shape;400;p54"/>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b="1" lang="sv-SE" sz="2300">
                <a:solidFill>
                  <a:schemeClr val="accent3"/>
                </a:solidFill>
              </a:rPr>
              <a:t>Latency</a:t>
            </a:r>
            <a:r>
              <a:rPr b="1" lang="sv-SE" sz="2300"/>
              <a:t>: </a:t>
            </a:r>
            <a:r>
              <a:rPr lang="sv-SE" sz="2300"/>
              <a:t>The time between the arrival of the stimulus and the system’s response to it.</a:t>
            </a:r>
            <a:endParaRPr sz="2300"/>
          </a:p>
          <a:p>
            <a:pPr indent="-374650" lvl="0" marL="457200" rtl="0" algn="l">
              <a:spcBef>
                <a:spcPts val="1000"/>
              </a:spcBef>
              <a:spcAft>
                <a:spcPts val="0"/>
              </a:spcAft>
              <a:buSzPts val="2300"/>
              <a:buChar char="•"/>
            </a:pPr>
            <a:r>
              <a:rPr b="1" lang="sv-SE" sz="2300">
                <a:solidFill>
                  <a:schemeClr val="accent3"/>
                </a:solidFill>
              </a:rPr>
              <a:t>Response Jitter</a:t>
            </a:r>
            <a:r>
              <a:rPr b="1" lang="sv-SE" sz="2300"/>
              <a:t>: </a:t>
            </a:r>
            <a:r>
              <a:rPr lang="sv-SE" sz="2300"/>
              <a:t>The allowable variation in latency.</a:t>
            </a:r>
            <a:endParaRPr sz="2300"/>
          </a:p>
          <a:p>
            <a:pPr indent="-374650" lvl="0" marL="457200" rtl="0" algn="l">
              <a:spcBef>
                <a:spcPts val="1000"/>
              </a:spcBef>
              <a:spcAft>
                <a:spcPts val="0"/>
              </a:spcAft>
              <a:buSzPts val="2300"/>
              <a:buChar char="•"/>
            </a:pPr>
            <a:r>
              <a:rPr b="1" lang="sv-SE" sz="2300">
                <a:solidFill>
                  <a:schemeClr val="accent3"/>
                </a:solidFill>
              </a:rPr>
              <a:t>Throughput</a:t>
            </a:r>
            <a:r>
              <a:rPr b="1" lang="sv-SE" sz="2300"/>
              <a:t>:</a:t>
            </a:r>
            <a:r>
              <a:rPr lang="sv-SE" sz="2300"/>
              <a:t> Usually number of transactions the system can process in a unit of time.</a:t>
            </a:r>
            <a:endParaRPr sz="2300"/>
          </a:p>
          <a:p>
            <a:pPr indent="-374650" lvl="0" marL="457200" rtl="0" algn="l">
              <a:spcBef>
                <a:spcPts val="1000"/>
              </a:spcBef>
              <a:spcAft>
                <a:spcPts val="0"/>
              </a:spcAft>
              <a:buSzPts val="2300"/>
              <a:buChar char="•"/>
            </a:pPr>
            <a:r>
              <a:rPr b="1" lang="sv-SE" sz="2300">
                <a:solidFill>
                  <a:schemeClr val="accent3"/>
                </a:solidFill>
              </a:rPr>
              <a:t>Processing </a:t>
            </a:r>
            <a:r>
              <a:rPr b="1" lang="sv-SE" sz="2300">
                <a:solidFill>
                  <a:schemeClr val="accent3"/>
                </a:solidFill>
              </a:rPr>
              <a:t>Deadlines</a:t>
            </a:r>
            <a:r>
              <a:rPr b="1" lang="sv-SE" sz="2300"/>
              <a:t>:</a:t>
            </a:r>
            <a:r>
              <a:rPr lang="sv-SE" sz="2300"/>
              <a:t> Points where processing must have reached a particular stage.</a:t>
            </a:r>
            <a:endParaRPr sz="2300"/>
          </a:p>
          <a:p>
            <a:pPr indent="-374650" lvl="0" marL="457200" rtl="0" algn="l">
              <a:spcBef>
                <a:spcPts val="1000"/>
              </a:spcBef>
              <a:spcAft>
                <a:spcPts val="0"/>
              </a:spcAft>
              <a:buSzPts val="2300"/>
              <a:buChar char="•"/>
            </a:pPr>
            <a:r>
              <a:rPr b="1" lang="sv-SE" sz="2300">
                <a:solidFill>
                  <a:schemeClr val="accent3"/>
                </a:solidFill>
              </a:rPr>
              <a:t>Number of events not processed</a:t>
            </a:r>
            <a:r>
              <a:rPr lang="sv-SE" sz="2300"/>
              <a:t> because the system was too busy to respond.</a:t>
            </a:r>
            <a:endParaRPr sz="2300"/>
          </a:p>
        </p:txBody>
      </p:sp>
      <p:sp>
        <p:nvSpPr>
          <p:cNvPr id="401" name="Google Shape;401;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a:t>
            </a:r>
            <a:endParaRPr/>
          </a:p>
        </p:txBody>
      </p:sp>
      <p:sp>
        <p:nvSpPr>
          <p:cNvPr id="407" name="Google Shape;407;p55"/>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it takes to complete an interaction.</a:t>
            </a:r>
            <a:endParaRPr/>
          </a:p>
          <a:p>
            <a:pPr indent="-393700" lvl="0" marL="457200" rtl="0" algn="l">
              <a:spcBef>
                <a:spcPts val="1000"/>
              </a:spcBef>
              <a:spcAft>
                <a:spcPts val="0"/>
              </a:spcAft>
              <a:buSzPts val="2600"/>
              <a:buChar char="•"/>
            </a:pPr>
            <a:r>
              <a:rPr b="1" lang="sv-SE">
                <a:solidFill>
                  <a:schemeClr val="accent3"/>
                </a:solidFill>
              </a:rPr>
              <a:t>Responsiveness</a:t>
            </a:r>
            <a:r>
              <a:rPr lang="sv-SE"/>
              <a:t> - how quickly system responds to routine tasks. </a:t>
            </a:r>
            <a:endParaRPr/>
          </a:p>
          <a:p>
            <a:pPr indent="-368300" lvl="1" marL="914400" rtl="0" algn="l">
              <a:spcBef>
                <a:spcPts val="500"/>
              </a:spcBef>
              <a:spcAft>
                <a:spcPts val="0"/>
              </a:spcAft>
              <a:buSzPts val="2200"/>
              <a:buChar char="•"/>
            </a:pPr>
            <a:r>
              <a:rPr lang="sv-SE"/>
              <a:t>How responsive is the user’s device? The system?</a:t>
            </a:r>
            <a:endParaRPr/>
          </a:p>
          <a:p>
            <a:pPr indent="-368300" lvl="1" marL="914400" rtl="0" algn="l">
              <a:spcBef>
                <a:spcPts val="500"/>
              </a:spcBef>
              <a:spcAft>
                <a:spcPts val="0"/>
              </a:spcAft>
              <a:buSzPts val="2200"/>
              <a:buChar char="•"/>
            </a:pPr>
            <a:r>
              <a:rPr lang="sv-SE"/>
              <a:t>Measured probabilistically (“... 95% of the time”) </a:t>
            </a:r>
            <a:endParaRPr/>
          </a:p>
          <a:p>
            <a:pPr indent="-368300" lvl="1" marL="914400" rtl="0" algn="l">
              <a:spcBef>
                <a:spcPts val="500"/>
              </a:spcBef>
              <a:spcAft>
                <a:spcPts val="0"/>
              </a:spcAft>
              <a:buSzPts val="2200"/>
              <a:buChar char="•"/>
            </a:pPr>
            <a:r>
              <a:rPr lang="sv-SE"/>
              <a:t>“Under load of 350 updates per minute, 90% of ‘open account’ requests should complete within 10 seconds. 99% should complete within 12 seconds”</a:t>
            </a:r>
            <a:endParaRPr u="sng"/>
          </a:p>
        </p:txBody>
      </p:sp>
      <p:sp>
        <p:nvSpPr>
          <p:cNvPr id="408" name="Google Shape;40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 </a:t>
            </a:r>
            <a:endParaRPr/>
          </a:p>
        </p:txBody>
      </p:sp>
      <p:sp>
        <p:nvSpPr>
          <p:cNvPr id="414" name="Google Shape;414;p56"/>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Turnaround time </a:t>
            </a:r>
            <a:r>
              <a:rPr lang="sv-SE"/>
              <a:t>= time to complete larger tasks.</a:t>
            </a:r>
            <a:endParaRPr/>
          </a:p>
          <a:p>
            <a:pPr indent="-342900" lvl="2" marL="1371600" rtl="0" algn="l">
              <a:spcBef>
                <a:spcPts val="500"/>
              </a:spcBef>
              <a:spcAft>
                <a:spcPts val="0"/>
              </a:spcAft>
              <a:buSzPts val="1800"/>
              <a:buChar char="•"/>
            </a:pPr>
            <a:r>
              <a:rPr lang="sv-SE"/>
              <a:t>Can task be completed in available time?</a:t>
            </a:r>
            <a:endParaRPr/>
          </a:p>
          <a:p>
            <a:pPr indent="-342900" lvl="2" marL="1371600" rtl="0" algn="l">
              <a:spcBef>
                <a:spcPts val="500"/>
              </a:spcBef>
              <a:spcAft>
                <a:spcPts val="0"/>
              </a:spcAft>
              <a:buSzPts val="1800"/>
              <a:buChar char="•"/>
            </a:pPr>
            <a:r>
              <a:rPr lang="sv-SE"/>
              <a:t>Impact on system while running?</a:t>
            </a:r>
            <a:endParaRPr/>
          </a:p>
          <a:p>
            <a:pPr indent="-342900" lvl="2" marL="1371600" rtl="0" algn="l">
              <a:spcBef>
                <a:spcPts val="500"/>
              </a:spcBef>
              <a:spcAft>
                <a:spcPts val="0"/>
              </a:spcAft>
              <a:buSzPts val="1800"/>
              <a:buChar char="•"/>
            </a:pPr>
            <a:r>
              <a:rPr lang="sv-SE"/>
              <a:t>Can partial results be produced?</a:t>
            </a:r>
            <a:endParaRPr/>
          </a:p>
          <a:p>
            <a:pPr indent="-368300" lvl="1" marL="914400" rtl="0" algn="l">
              <a:spcBef>
                <a:spcPts val="500"/>
              </a:spcBef>
              <a:spcAft>
                <a:spcPts val="0"/>
              </a:spcAft>
              <a:buSzPts val="2200"/>
              <a:buChar char="•"/>
            </a:pPr>
            <a:r>
              <a:rPr lang="sv-SE"/>
              <a:t>Ex: “With daily throughput of 850,000 requests, process must take a maximum of 4 hours, including writing to a database.” </a:t>
            </a:r>
            <a:endParaRPr/>
          </a:p>
          <a:p>
            <a:pPr indent="-368300" lvl="1" marL="914400" rtl="0" algn="l">
              <a:spcBef>
                <a:spcPts val="500"/>
              </a:spcBef>
              <a:spcAft>
                <a:spcPts val="0"/>
              </a:spcAft>
              <a:buSzPts val="2200"/>
              <a:buChar char="•"/>
            </a:pPr>
            <a:r>
              <a:rPr lang="sv-SE"/>
              <a:t>Ex: “In 99% of cases, it must be possible to resynchronize monitoring stations and reset database within 5 minutes.” </a:t>
            </a:r>
            <a:endParaRPr/>
          </a:p>
        </p:txBody>
      </p:sp>
      <p:sp>
        <p:nvSpPr>
          <p:cNvPr id="415" name="Google Shape;41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2" name="Google Shape;422;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Response Jitter</a:t>
            </a:r>
            <a:endParaRPr/>
          </a:p>
        </p:txBody>
      </p:sp>
      <p:sp>
        <p:nvSpPr>
          <p:cNvPr id="423" name="Google Shape;423;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is non-deterministic.</a:t>
            </a:r>
            <a:endParaRPr/>
          </a:p>
          <a:p>
            <a:pPr indent="-368300" lvl="1" marL="914400" rtl="0" algn="l">
              <a:spcBef>
                <a:spcPts val="500"/>
              </a:spcBef>
              <a:spcAft>
                <a:spcPts val="0"/>
              </a:spcAft>
              <a:buSzPts val="2200"/>
              <a:buChar char="•"/>
            </a:pPr>
            <a:r>
              <a:rPr lang="sv-SE"/>
              <a:t>If controlled, this is OK.</a:t>
            </a:r>
            <a:endParaRPr/>
          </a:p>
          <a:p>
            <a:pPr indent="-342900" lvl="2" marL="1371600" rtl="0" algn="l">
              <a:spcBef>
                <a:spcPts val="500"/>
              </a:spcBef>
              <a:spcAft>
                <a:spcPts val="0"/>
              </a:spcAft>
              <a:buSzPts val="1800"/>
              <a:buChar char="•"/>
            </a:pPr>
            <a:r>
              <a:rPr lang="sv-SE"/>
              <a:t>10s +- 1s, great! </a:t>
            </a:r>
            <a:endParaRPr/>
          </a:p>
          <a:p>
            <a:pPr indent="-342900" lvl="2" marL="1371600" rtl="0" algn="l">
              <a:spcBef>
                <a:spcPts val="500"/>
              </a:spcBef>
              <a:spcAft>
                <a:spcPts val="0"/>
              </a:spcAft>
              <a:buSzPts val="1800"/>
              <a:buChar char="•"/>
            </a:pPr>
            <a:r>
              <a:rPr lang="sv-SE"/>
              <a:t>10s +- 10 minutes, bad!</a:t>
            </a:r>
            <a:endParaRPr/>
          </a:p>
          <a:p>
            <a:pPr indent="-393700" lvl="0" marL="457200" rtl="0" algn="l">
              <a:spcBef>
                <a:spcPts val="1000"/>
              </a:spcBef>
              <a:spcAft>
                <a:spcPts val="0"/>
              </a:spcAft>
              <a:buSzPts val="2600"/>
              <a:buChar char="•"/>
            </a:pPr>
            <a:r>
              <a:rPr lang="sv-SE"/>
              <a:t>Jitter defines how much variation is allowed.</a:t>
            </a:r>
            <a:endParaRPr/>
          </a:p>
          <a:p>
            <a:pPr indent="-368300" lvl="1" marL="914400" rtl="0" algn="l">
              <a:spcBef>
                <a:spcPts val="500"/>
              </a:spcBef>
              <a:spcAft>
                <a:spcPts val="0"/>
              </a:spcAft>
              <a:buSzPts val="2200"/>
              <a:buChar char="•"/>
            </a:pPr>
            <a:r>
              <a:rPr lang="sv-SE"/>
              <a:t>Ex: “All writes to the database must be completed within an interval of 120 to 150 ms.”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429" name="Google Shape;429;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workload a system can handle in a time period.</a:t>
            </a:r>
            <a:endParaRPr/>
          </a:p>
          <a:p>
            <a:pPr indent="-368300" lvl="1" marL="914400" rtl="0" algn="l">
              <a:spcBef>
                <a:spcPts val="500"/>
              </a:spcBef>
              <a:spcAft>
                <a:spcPts val="0"/>
              </a:spcAft>
              <a:buSzPts val="2200"/>
              <a:buChar char="•"/>
            </a:pPr>
            <a:r>
              <a:rPr lang="sv-SE"/>
              <a:t>Measures performance </a:t>
            </a:r>
            <a:r>
              <a:rPr b="1" lang="sv-SE">
                <a:solidFill>
                  <a:schemeClr val="accent3"/>
                </a:solidFill>
              </a:rPr>
              <a:t>across</a:t>
            </a:r>
            <a:r>
              <a:rPr lang="sv-SE"/>
              <a:t> all users.</a:t>
            </a:r>
            <a:endParaRPr/>
          </a:p>
          <a:p>
            <a:pPr indent="-368300" lvl="1" marL="914400" rtl="0" algn="l">
              <a:spcBef>
                <a:spcPts val="500"/>
              </a:spcBef>
              <a:spcAft>
                <a:spcPts val="0"/>
              </a:spcAft>
              <a:buSzPts val="2200"/>
              <a:buChar char="•"/>
            </a:pPr>
            <a:r>
              <a:rPr lang="sv-SE"/>
              <a:t>Shorter the processing time, higher the throughput.</a:t>
            </a:r>
            <a:endParaRPr/>
          </a:p>
          <a:p>
            <a:pPr indent="-368300" lvl="1" marL="914400" rtl="0" algn="l">
              <a:spcBef>
                <a:spcPts val="500"/>
              </a:spcBef>
              <a:spcAft>
                <a:spcPts val="0"/>
              </a:spcAft>
              <a:buSzPts val="2200"/>
              <a:buChar char="•"/>
            </a:pPr>
            <a:r>
              <a:rPr lang="sv-SE"/>
              <a:t>As load increases (and throughput rises), response time for individual transactions tends to increase.</a:t>
            </a:r>
            <a:endParaRPr/>
          </a:p>
          <a:p>
            <a:pPr indent="-342900" lvl="2" marL="1371600" rtl="0" algn="l">
              <a:spcBef>
                <a:spcPts val="500"/>
              </a:spcBef>
              <a:spcAft>
                <a:spcPts val="0"/>
              </a:spcAft>
              <a:buSzPts val="1800"/>
              <a:buChar char="•"/>
            </a:pPr>
            <a:r>
              <a:rPr lang="sv-SE"/>
              <a:t>With 10 concurrent users, request takes 2s.</a:t>
            </a:r>
            <a:endParaRPr/>
          </a:p>
          <a:p>
            <a:pPr indent="-342900" lvl="2" marL="1371600" rtl="0" algn="l">
              <a:spcBef>
                <a:spcPts val="500"/>
              </a:spcBef>
              <a:spcAft>
                <a:spcPts val="0"/>
              </a:spcAft>
              <a:buSzPts val="1800"/>
              <a:buChar char="•"/>
            </a:pPr>
            <a:r>
              <a:rPr lang="sv-SE"/>
              <a:t>With 100 users, request takes 4s.</a:t>
            </a:r>
            <a:endParaRPr/>
          </a:p>
        </p:txBody>
      </p:sp>
      <p:sp>
        <p:nvSpPr>
          <p:cNvPr id="430" name="Google Shape;430;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436" name="Google Shape;436;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a:t>
            </a:r>
            <a:r>
              <a:rPr lang="sv-SE"/>
              <a:t>hroughput goals can conflict with latency goals.</a:t>
            </a:r>
            <a:endParaRPr/>
          </a:p>
          <a:p>
            <a:pPr indent="-368300" lvl="1" marL="914400" rtl="0" algn="l">
              <a:spcBef>
                <a:spcPts val="500"/>
              </a:spcBef>
              <a:spcAft>
                <a:spcPts val="0"/>
              </a:spcAft>
              <a:buSzPts val="2200"/>
              <a:buChar char="•"/>
            </a:pPr>
            <a:r>
              <a:rPr lang="sv-SE"/>
              <a:t>For example: </a:t>
            </a:r>
            <a:endParaRPr/>
          </a:p>
          <a:p>
            <a:pPr indent="-342900" lvl="2" marL="1371600" rtl="0" algn="l">
              <a:spcBef>
                <a:spcPts val="500"/>
              </a:spcBef>
              <a:spcAft>
                <a:spcPts val="0"/>
              </a:spcAft>
              <a:buSzPts val="1800"/>
              <a:buChar char="•"/>
            </a:pPr>
            <a:r>
              <a:rPr lang="sv-SE"/>
              <a:t>With 10 users, each user can perform 20 requests per minute (throughput: 200/m).</a:t>
            </a:r>
            <a:endParaRPr/>
          </a:p>
          <a:p>
            <a:pPr indent="-342900" lvl="2" marL="1371600" rtl="0" algn="l">
              <a:spcBef>
                <a:spcPts val="500"/>
              </a:spcBef>
              <a:spcAft>
                <a:spcPts val="0"/>
              </a:spcAft>
              <a:buSzPts val="1800"/>
              <a:buChar char="•"/>
            </a:pPr>
            <a:r>
              <a:rPr lang="sv-SE"/>
              <a:t>With 100 users, each can perform 12 per minute </a:t>
            </a:r>
            <a:br>
              <a:rPr lang="sv-SE"/>
            </a:br>
            <a:r>
              <a:rPr lang="sv-SE"/>
              <a:t>(throughput is 1200/m but at a cost for individual user).  </a:t>
            </a:r>
            <a:endParaRPr/>
          </a:p>
        </p:txBody>
      </p:sp>
      <p:sp>
        <p:nvSpPr>
          <p:cNvPr id="437" name="Google Shape;437;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4" name="Google Shape;444;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Event Deadlines</a:t>
            </a:r>
            <a:endParaRPr/>
          </a:p>
        </p:txBody>
      </p:sp>
      <p:sp>
        <p:nvSpPr>
          <p:cNvPr id="445" name="Google Shape;445;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Some tasks must take place as scheduled. </a:t>
            </a:r>
            <a:endParaRPr/>
          </a:p>
          <a:p>
            <a:pPr indent="-393700" lvl="0" marL="457200" rtl="0" algn="l">
              <a:spcBef>
                <a:spcPts val="1000"/>
              </a:spcBef>
              <a:spcAft>
                <a:spcPts val="0"/>
              </a:spcAft>
              <a:buSzPts val="2600"/>
              <a:buChar char="•"/>
            </a:pPr>
            <a:r>
              <a:rPr lang="sv-SE"/>
              <a:t>If times are missed, the system will fail.</a:t>
            </a:r>
            <a:endParaRPr/>
          </a:p>
          <a:p>
            <a:pPr indent="-393700" lvl="0" marL="457200" rtl="0" algn="l">
              <a:spcBef>
                <a:spcPts val="1000"/>
              </a:spcBef>
              <a:spcAft>
                <a:spcPts val="0"/>
              </a:spcAft>
              <a:buSzPts val="2600"/>
              <a:buChar char="•"/>
            </a:pPr>
            <a:r>
              <a:rPr lang="sv-SE"/>
              <a:t>Deadlines place boundaries on event completion.</a:t>
            </a:r>
            <a:endParaRPr/>
          </a:p>
          <a:p>
            <a:pPr indent="-393700" lvl="0" marL="457200" rtl="0" algn="l">
              <a:spcBef>
                <a:spcPts val="1000"/>
              </a:spcBef>
              <a:spcAft>
                <a:spcPts val="0"/>
              </a:spcAft>
              <a:buSzPts val="2600"/>
              <a:buChar char="•"/>
            </a:pPr>
            <a:r>
              <a:rPr lang="sv-SE"/>
              <a:t>Can also track how many input events are ignored because the system is too slow to respond.</a:t>
            </a:r>
            <a:endParaRPr/>
          </a:p>
          <a:p>
            <a:pPr indent="-368300" lvl="1" marL="914400" rtl="0" algn="l">
              <a:spcBef>
                <a:spcPts val="500"/>
              </a:spcBef>
              <a:spcAft>
                <a:spcPts val="0"/>
              </a:spcAft>
              <a:buSzPts val="2200"/>
              <a:buChar char="•"/>
            </a:pPr>
            <a:r>
              <a:rPr lang="sv-SE"/>
              <a:t>Set limit on how many events can be missed over time.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2" name="Google Shape;452;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100"/>
              <a:t>Which response measure should we use?</a:t>
            </a:r>
            <a:endParaRPr sz="3100"/>
          </a:p>
        </p:txBody>
      </p:sp>
      <p:sp>
        <p:nvSpPr>
          <p:cNvPr id="453" name="Google Shape;453;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pacemaker must shock the heart no more than 8ms after the last heartbeat. </a:t>
            </a:r>
            <a:endParaRPr/>
          </a:p>
          <a:p>
            <a:pPr indent="-368300" lvl="1" marL="914400" rtl="0" algn="l">
              <a:spcBef>
                <a:spcPts val="500"/>
              </a:spcBef>
              <a:spcAft>
                <a:spcPts val="0"/>
              </a:spcAft>
              <a:buSzPts val="2200"/>
              <a:buChar char="•"/>
            </a:pPr>
            <a:r>
              <a:rPr lang="sv-SE"/>
              <a:t>Event deadline - there is an absolute limit in performance</a:t>
            </a:r>
            <a:endParaRPr/>
          </a:p>
          <a:p>
            <a:pPr indent="-393700" lvl="0" marL="457200" rtl="0" algn="l">
              <a:spcBef>
                <a:spcPts val="1000"/>
              </a:spcBef>
              <a:spcAft>
                <a:spcPts val="0"/>
              </a:spcAft>
              <a:buSzPts val="2600"/>
              <a:buChar char="•"/>
            </a:pPr>
            <a:r>
              <a:rPr lang="sv-SE"/>
              <a:t>We want to make sure our web shop can handle Black Friday traffic.</a:t>
            </a:r>
            <a:endParaRPr/>
          </a:p>
          <a:p>
            <a:pPr indent="-368300" lvl="1" marL="914400" rtl="0" algn="l">
              <a:spcBef>
                <a:spcPts val="500"/>
              </a:spcBef>
              <a:spcAft>
                <a:spcPts val="0"/>
              </a:spcAft>
              <a:buSzPts val="2200"/>
              <a:buChar char="•"/>
            </a:pPr>
            <a:r>
              <a:rPr lang="sv-SE"/>
              <a:t>Throughput - make sure all requests are handled in a short </a:t>
            </a:r>
            <a:r>
              <a:rPr lang="sv-SE"/>
              <a:t>period</a:t>
            </a:r>
            <a:r>
              <a:rPr lang="sv-SE"/>
              <a:t> of time.</a:t>
            </a:r>
            <a:endParaRPr/>
          </a:p>
          <a:p>
            <a:pPr indent="-368300" lvl="1" marL="914400" rtl="0" algn="l">
              <a:spcBef>
                <a:spcPts val="500"/>
              </a:spcBef>
              <a:spcAft>
                <a:spcPts val="0"/>
              </a:spcAft>
              <a:buSzPts val="2200"/>
              <a:buChar char="•"/>
            </a:pPr>
            <a:r>
              <a:rPr lang="sv-SE"/>
              <a:t>May prioritize completing the batch over individual users.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60" name="Google Shape;46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100"/>
              <a:t>Which response measure should we use?</a:t>
            </a:r>
            <a:endParaRPr sz="3100"/>
          </a:p>
        </p:txBody>
      </p:sp>
      <p:sp>
        <p:nvSpPr>
          <p:cNvPr id="461" name="Google Shape;461;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want every user’s transaction on the web shop to complete in a satisfying timeframe.</a:t>
            </a:r>
            <a:endParaRPr/>
          </a:p>
          <a:p>
            <a:pPr indent="-368300" lvl="1" marL="914400" rtl="0" algn="l">
              <a:spcBef>
                <a:spcPts val="500"/>
              </a:spcBef>
              <a:spcAft>
                <a:spcPts val="0"/>
              </a:spcAft>
              <a:buSzPts val="2200"/>
              <a:buChar char="•"/>
            </a:pPr>
            <a:r>
              <a:rPr lang="sv-SE"/>
              <a:t>Latency</a:t>
            </a:r>
            <a:endParaRPr/>
          </a:p>
          <a:p>
            <a:pPr indent="-342900" lvl="2" marL="1371600" rtl="0" algn="l">
              <a:spcBef>
                <a:spcPts val="500"/>
              </a:spcBef>
              <a:spcAft>
                <a:spcPts val="0"/>
              </a:spcAft>
              <a:buSzPts val="1800"/>
              <a:buChar char="•"/>
            </a:pPr>
            <a:r>
              <a:rPr lang="sv-SE"/>
              <a:t>May choose to prioritize low latency over high </a:t>
            </a:r>
            <a:r>
              <a:rPr lang="sv-SE"/>
              <a:t>throughput</a:t>
            </a:r>
            <a:r>
              <a:rPr lang="sv-SE"/>
              <a:t>. </a:t>
            </a:r>
            <a:endParaRPr/>
          </a:p>
          <a:p>
            <a:pPr indent="-393700" lvl="0" marL="457200" rtl="0" algn="l">
              <a:spcBef>
                <a:spcPts val="1000"/>
              </a:spcBef>
              <a:spcAft>
                <a:spcPts val="0"/>
              </a:spcAft>
              <a:buSzPts val="2600"/>
              <a:buChar char="•"/>
            </a:pPr>
            <a:r>
              <a:rPr lang="sv-SE"/>
              <a:t>We want to ensure that database updates are properly synchronized.</a:t>
            </a:r>
            <a:endParaRPr/>
          </a:p>
          <a:p>
            <a:pPr indent="-368300" lvl="1" marL="914400" rtl="0" algn="l">
              <a:spcBef>
                <a:spcPts val="500"/>
              </a:spcBef>
              <a:spcAft>
                <a:spcPts val="0"/>
              </a:spcAft>
              <a:buSzPts val="2200"/>
              <a:buChar char="•"/>
            </a:pPr>
            <a:r>
              <a:rPr lang="sv-SE"/>
              <a:t>Response</a:t>
            </a:r>
            <a:r>
              <a:rPr lang="sv-SE"/>
              <a:t> jitter.</a:t>
            </a:r>
            <a:endParaRPr/>
          </a:p>
          <a:p>
            <a:pPr indent="-342900" lvl="2" marL="1371600" rtl="0" algn="l">
              <a:spcBef>
                <a:spcPts val="500"/>
              </a:spcBef>
              <a:spcAft>
                <a:spcPts val="0"/>
              </a:spcAft>
              <a:buSzPts val="1800"/>
              <a:buChar char="•"/>
            </a:pPr>
            <a:r>
              <a:rPr lang="sv-SE"/>
              <a:t>Imposes minimum and maximum timeframe on updates.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Assessing Scalability</a:t>
            </a:r>
            <a:endParaRPr/>
          </a:p>
        </p:txBody>
      </p:sp>
      <p:sp>
        <p:nvSpPr>
          <p:cNvPr id="467" name="Google Shape;467;p63"/>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Ability to address more requests is often part of </a:t>
            </a:r>
            <a:r>
              <a:rPr b="1" lang="sv-SE">
                <a:solidFill>
                  <a:schemeClr val="accent3"/>
                </a:solidFill>
              </a:rPr>
              <a:t>performance </a:t>
            </a:r>
            <a:r>
              <a:rPr lang="sv-SE"/>
              <a:t>or </a:t>
            </a:r>
            <a:r>
              <a:rPr b="1" lang="sv-SE">
                <a:solidFill>
                  <a:schemeClr val="accent3"/>
                </a:solidFill>
              </a:rPr>
              <a:t>reliability</a:t>
            </a:r>
            <a:r>
              <a:rPr b="1" lang="sv-SE"/>
              <a:t> </a:t>
            </a:r>
            <a:r>
              <a:rPr lang="sv-SE"/>
              <a:t>assessment.</a:t>
            </a:r>
            <a:endParaRPr/>
          </a:p>
          <a:p>
            <a:pPr indent="-393700" lvl="0" marL="457200" rtl="0" algn="l">
              <a:spcBef>
                <a:spcPts val="1000"/>
              </a:spcBef>
              <a:spcAft>
                <a:spcPts val="0"/>
              </a:spcAft>
              <a:buSzPts val="2600"/>
              <a:buChar char="•"/>
            </a:pPr>
            <a:r>
              <a:rPr lang="sv-SE"/>
              <a:t>Assessing scalability directly measures impact of adding or removing resources.</a:t>
            </a:r>
            <a:endParaRPr/>
          </a:p>
          <a:p>
            <a:pPr indent="-393700" lvl="0" marL="457200" rtl="0" algn="l">
              <a:spcBef>
                <a:spcPts val="1000"/>
              </a:spcBef>
              <a:spcAft>
                <a:spcPts val="0"/>
              </a:spcAft>
              <a:buSzPts val="2600"/>
              <a:buChar char="•"/>
            </a:pPr>
            <a:r>
              <a:rPr lang="sv-SE"/>
              <a:t>Response measures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t>
            </a:r>
            <a:r>
              <a:rPr lang="sv-SE"/>
              <a:t>reliability</a:t>
            </a:r>
            <a:r>
              <a:rPr lang="sv-SE"/>
              <a:t> or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468" name="Google Shape;468;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5" name="Google Shape;115;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16" name="Google Shape;116;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Describe </a:t>
            </a:r>
            <a:r>
              <a:rPr b="1" lang="sv-SE">
                <a:solidFill>
                  <a:schemeClr val="accent3"/>
                </a:solidFill>
              </a:rPr>
              <a:t>desired properties</a:t>
            </a:r>
            <a:r>
              <a:rPr lang="sv-SE"/>
              <a:t> of the system. </a:t>
            </a:r>
            <a:endParaRPr/>
          </a:p>
          <a:p>
            <a:pPr indent="-393700" lvl="0" marL="457200" rtl="0" algn="l">
              <a:spcBef>
                <a:spcPts val="1000"/>
              </a:spcBef>
              <a:spcAft>
                <a:spcPts val="0"/>
              </a:spcAft>
              <a:buSzPts val="2600"/>
              <a:buChar char="•"/>
            </a:pPr>
            <a:r>
              <a:rPr lang="sv-SE"/>
              <a:t>Developers prioritize attributes and design system that meets chosen thresholds.</a:t>
            </a:r>
            <a:endParaRPr/>
          </a:p>
          <a:p>
            <a:pPr indent="-393700" lvl="0" marL="457200" rtl="0" algn="l">
              <a:spcBef>
                <a:spcPts val="1000"/>
              </a:spcBef>
              <a:spcAft>
                <a:spcPts val="0"/>
              </a:spcAft>
              <a:buSzPts val="2600"/>
              <a:buChar char="•"/>
            </a:pPr>
            <a:r>
              <a:rPr lang="sv-SE"/>
              <a:t>Most relevant for this course: </a:t>
            </a:r>
            <a:r>
              <a:rPr b="1" lang="sv-SE">
                <a:solidFill>
                  <a:schemeClr val="accent3"/>
                </a:solidFill>
              </a:rPr>
              <a:t>dependability</a:t>
            </a:r>
            <a:endParaRPr b="1">
              <a:solidFill>
                <a:schemeClr val="accent3"/>
              </a:solidFill>
            </a:endParaRPr>
          </a:p>
          <a:p>
            <a:pPr indent="-368300" lvl="1" marL="914400" rtl="0" algn="l">
              <a:spcBef>
                <a:spcPts val="500"/>
              </a:spcBef>
              <a:spcAft>
                <a:spcPts val="0"/>
              </a:spcAft>
              <a:buSzPts val="2200"/>
              <a:buChar char="•"/>
            </a:pPr>
            <a:r>
              <a:rPr lang="sv-SE"/>
              <a:t>Ability to </a:t>
            </a:r>
            <a:r>
              <a:rPr i="1" lang="sv-SE"/>
              <a:t>consistently</a:t>
            </a:r>
            <a:r>
              <a:rPr lang="sv-SE"/>
              <a:t> offer </a:t>
            </a:r>
            <a:r>
              <a:rPr b="1" lang="sv-SE">
                <a:solidFill>
                  <a:schemeClr val="accent3"/>
                </a:solidFill>
              </a:rPr>
              <a:t>correct</a:t>
            </a:r>
            <a:r>
              <a:rPr b="1" lang="sv-SE"/>
              <a:t> </a:t>
            </a:r>
            <a:r>
              <a:rPr lang="sv-SE"/>
              <a:t>functionality, even under </a:t>
            </a:r>
            <a:r>
              <a:rPr i="1" lang="sv-SE"/>
              <a:t>unforeseen</a:t>
            </a:r>
            <a:r>
              <a:rPr lang="sv-SE"/>
              <a:t> or </a:t>
            </a:r>
            <a:r>
              <a:rPr i="1" lang="sv-SE"/>
              <a:t>unsafe</a:t>
            </a:r>
            <a:r>
              <a:rPr lang="sv-SE"/>
              <a:t> conditions.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474" name="Google Shape;474;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Dependability</a:t>
            </a:r>
            <a:r>
              <a:rPr lang="sv-SE"/>
              <a:t> is one of the most important software characteristics.</a:t>
            </a:r>
            <a:endParaRPr/>
          </a:p>
          <a:p>
            <a:pPr indent="-368300" lvl="1" marL="914400" rtl="0" algn="l">
              <a:spcBef>
                <a:spcPts val="500"/>
              </a:spcBef>
              <a:spcAft>
                <a:spcPts val="0"/>
              </a:spcAft>
              <a:buSzPts val="2200"/>
              <a:buChar char="•"/>
            </a:pPr>
            <a:r>
              <a:rPr lang="sv-SE"/>
              <a:t>Aim for correctness, reliability, safety, robustness.</a:t>
            </a:r>
            <a:endParaRPr/>
          </a:p>
          <a:p>
            <a:pPr indent="-368300" lvl="1" marL="914400" rtl="0" algn="l">
              <a:spcBef>
                <a:spcPts val="500"/>
              </a:spcBef>
              <a:spcAft>
                <a:spcPts val="0"/>
              </a:spcAft>
              <a:buSzPts val="2200"/>
              <a:buChar char="•"/>
            </a:pPr>
            <a:r>
              <a:rPr lang="sv-SE"/>
              <a:t>Often assessed using reliability.</a:t>
            </a:r>
            <a:endParaRPr/>
          </a:p>
          <a:p>
            <a:pPr indent="-393700" lvl="0" marL="457200" rtl="0" algn="l">
              <a:spcBef>
                <a:spcPts val="1000"/>
              </a:spcBef>
              <a:spcAft>
                <a:spcPts val="0"/>
              </a:spcAft>
              <a:buSzPts val="2600"/>
              <a:buChar char="•"/>
            </a:pPr>
            <a:r>
              <a:rPr lang="sv-SE"/>
              <a:t>Reliability depends on the pattern of usage of the software. Different users will interact differently.</a:t>
            </a:r>
            <a:endParaRPr/>
          </a:p>
          <a:p>
            <a:pPr indent="-393700" lvl="0" marL="457200" rtl="0" algn="l">
              <a:spcBef>
                <a:spcPts val="1000"/>
              </a:spcBef>
              <a:spcAft>
                <a:spcPts val="0"/>
              </a:spcAft>
              <a:buSzPts val="2600"/>
              <a:buChar char="•"/>
            </a:pPr>
            <a:r>
              <a:rPr lang="sv-SE"/>
              <a:t>Reliability measured using ROCOF, POFOD, Availability, MTBF</a:t>
            </a:r>
            <a:endParaRPr/>
          </a:p>
        </p:txBody>
      </p:sp>
      <p:sp>
        <p:nvSpPr>
          <p:cNvPr id="475" name="Google Shape;475;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481" name="Google Shape;481;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is the ability of the system to recover from a failure.</a:t>
            </a:r>
            <a:endParaRPr/>
          </a:p>
          <a:p>
            <a:pPr indent="-393700" lvl="0" marL="457200" rtl="0" algn="l">
              <a:spcBef>
                <a:spcPts val="1000"/>
              </a:spcBef>
              <a:spcAft>
                <a:spcPts val="0"/>
              </a:spcAft>
              <a:buSzPts val="2600"/>
              <a:buChar char="•"/>
            </a:pPr>
            <a:r>
              <a:rPr lang="sv-SE"/>
              <a:t>Performance is about management of resources in the face of demand to achieve acceptable timing. </a:t>
            </a:r>
            <a:endParaRPr/>
          </a:p>
          <a:p>
            <a:pPr indent="-368300" lvl="1" marL="914400" rtl="0" algn="l">
              <a:spcBef>
                <a:spcPts val="500"/>
              </a:spcBef>
              <a:spcAft>
                <a:spcPts val="0"/>
              </a:spcAft>
              <a:buSzPts val="2200"/>
              <a:buChar char="•"/>
            </a:pPr>
            <a:r>
              <a:rPr lang="sv-SE"/>
              <a:t>Usually measured in terms of throughput and latency.</a:t>
            </a:r>
            <a:endParaRPr/>
          </a:p>
          <a:p>
            <a:pPr indent="-393700" lvl="0" marL="457200" rtl="0" algn="l">
              <a:spcBef>
                <a:spcPts val="1000"/>
              </a:spcBef>
              <a:spcAft>
                <a:spcPts val="0"/>
              </a:spcAft>
              <a:buSzPts val="2600"/>
              <a:buChar char="•"/>
            </a:pPr>
            <a:r>
              <a:rPr lang="sv-SE"/>
              <a:t>Scalability is the ability to “grow” the system to process an increasing number of requests.</a:t>
            </a:r>
            <a:endParaRPr/>
          </a:p>
          <a:p>
            <a:pPr indent="-368300" lvl="1" marL="914400" rtl="0" algn="l">
              <a:spcBef>
                <a:spcPts val="500"/>
              </a:spcBef>
              <a:spcAft>
                <a:spcPts val="0"/>
              </a:spcAft>
              <a:buSzPts val="2200"/>
              <a:buChar char="•"/>
            </a:pPr>
            <a:r>
              <a:rPr lang="sv-SE"/>
              <a:t>While still meeting performance requirements.</a:t>
            </a:r>
            <a:endParaRPr/>
          </a:p>
        </p:txBody>
      </p:sp>
      <p:sp>
        <p:nvSpPr>
          <p:cNvPr id="482" name="Google Shape;48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9" name="Google Shape;489;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490" name="Google Shape;490;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Scenarios</a:t>
            </a:r>
            <a:endParaRPr/>
          </a:p>
          <a:p>
            <a:pPr indent="-393700" lvl="0" marL="457200" rtl="0" algn="l">
              <a:spcBef>
                <a:spcPts val="0"/>
              </a:spcBef>
              <a:spcAft>
                <a:spcPts val="0"/>
              </a:spcAft>
              <a:buSzPts val="2600"/>
              <a:buChar char="•"/>
            </a:pPr>
            <a:r>
              <a:rPr lang="sv-SE"/>
              <a:t>No exercise session this week.</a:t>
            </a:r>
            <a:br>
              <a:rPr lang="sv-SE"/>
            </a:br>
            <a:endParaRPr/>
          </a:p>
          <a:p>
            <a:pPr indent="-393700" lvl="0" marL="457200" rtl="0" algn="l">
              <a:spcBef>
                <a:spcPts val="0"/>
              </a:spcBef>
              <a:spcAft>
                <a:spcPts val="0"/>
              </a:spcAft>
              <a:buSzPts val="2600"/>
              <a:buChar char="•"/>
            </a:pPr>
            <a:r>
              <a:rPr b="1" lang="sv-SE"/>
              <a:t>Form your teams!</a:t>
            </a:r>
            <a:endParaRPr b="1"/>
          </a:p>
          <a:p>
            <a:pPr indent="-368300" lvl="1" marL="914400" rtl="0" algn="l">
              <a:spcBef>
                <a:spcPts val="0"/>
              </a:spcBef>
              <a:spcAft>
                <a:spcPts val="0"/>
              </a:spcAft>
              <a:buSzPts val="2200"/>
              <a:buChar char="•"/>
            </a:pPr>
            <a:r>
              <a:rPr lang="sv-SE"/>
              <a:t>Deadline: </a:t>
            </a:r>
            <a:r>
              <a:rPr lang="sv-SE"/>
              <a:t>January</a:t>
            </a:r>
            <a:r>
              <a:rPr lang="sv-SE"/>
              <a:t> 26</a:t>
            </a:r>
            <a:endParaRPr/>
          </a:p>
          <a:p>
            <a:pPr indent="-368300" lvl="1" marL="914400" rtl="0" algn="l">
              <a:spcBef>
                <a:spcPts val="0"/>
              </a:spcBef>
              <a:spcAft>
                <a:spcPts val="0"/>
              </a:spcAft>
              <a:buSzPts val="2200"/>
              <a:buChar char="•"/>
            </a:pPr>
            <a:r>
              <a:rPr lang="sv-SE"/>
              <a:t>Assignment 0 on Canvas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Attributes</a:t>
            </a:r>
            <a:endParaRPr/>
          </a:p>
        </p:txBody>
      </p:sp>
      <p:sp>
        <p:nvSpPr>
          <p:cNvPr id="122" name="Google Shape;122;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00000"/>
              </a:lnSpc>
              <a:spcBef>
                <a:spcPts val="600"/>
              </a:spcBef>
              <a:spcAft>
                <a:spcPts val="0"/>
              </a:spcAft>
              <a:buClr>
                <a:schemeClr val="accent3"/>
              </a:buClr>
              <a:buSzPts val="2600"/>
              <a:buChar char="•"/>
            </a:pPr>
            <a:r>
              <a:rPr b="1" lang="sv-SE">
                <a:solidFill>
                  <a:schemeClr val="accent3"/>
                </a:solidFill>
              </a:rPr>
              <a:t>Availability</a:t>
            </a:r>
            <a:endParaRPr b="1">
              <a:solidFill>
                <a:schemeClr val="accent3"/>
              </a:solidFill>
            </a:endParaRPr>
          </a:p>
          <a:p>
            <a:pPr indent="-368300" lvl="1" marL="914400" rtl="0" algn="l">
              <a:lnSpc>
                <a:spcPct val="100000"/>
              </a:lnSpc>
              <a:spcBef>
                <a:spcPts val="0"/>
              </a:spcBef>
              <a:spcAft>
                <a:spcPts val="0"/>
              </a:spcAft>
              <a:buSzPts val="2200"/>
              <a:buChar char="•"/>
            </a:pPr>
            <a:r>
              <a:rPr lang="sv-SE"/>
              <a:t>Ability to carry out a task when needed, to minimize “downtime”, and to recover from failures.</a:t>
            </a:r>
            <a:endParaRPr b="1">
              <a:solidFill>
                <a:schemeClr val="accent3"/>
              </a:solidFill>
            </a:endParaRPr>
          </a:p>
          <a:p>
            <a:pPr indent="-393700" lvl="0" marL="457200" marR="0" rtl="0" algn="l">
              <a:lnSpc>
                <a:spcPct val="100000"/>
              </a:lnSpc>
              <a:spcBef>
                <a:spcPts val="0"/>
              </a:spcBef>
              <a:spcAft>
                <a:spcPts val="0"/>
              </a:spcAft>
              <a:buClr>
                <a:schemeClr val="accent3"/>
              </a:buClr>
              <a:buSzPts val="2600"/>
              <a:buChar char="•"/>
            </a:pPr>
            <a:r>
              <a:rPr b="1" lang="sv-SE">
                <a:solidFill>
                  <a:schemeClr val="accent3"/>
                </a:solidFill>
              </a:rPr>
              <a:t>Performance</a:t>
            </a:r>
            <a:endParaRPr b="1">
              <a:solidFill>
                <a:schemeClr val="accent3"/>
              </a:solidFill>
            </a:endParaRPr>
          </a:p>
          <a:p>
            <a:pPr indent="-368300" lvl="1" marL="914400" marR="0" rtl="0" algn="l">
              <a:lnSpc>
                <a:spcPct val="100000"/>
              </a:lnSpc>
              <a:spcBef>
                <a:spcPts val="0"/>
              </a:spcBef>
              <a:spcAft>
                <a:spcPts val="0"/>
              </a:spcAft>
              <a:buSzPts val="2200"/>
              <a:buChar char="•"/>
            </a:pPr>
            <a:r>
              <a:rPr lang="sv-SE"/>
              <a:t>Ability to meet timing requirements. When events occur, the system must respond quickly.</a:t>
            </a:r>
            <a:endParaRPr/>
          </a:p>
          <a:p>
            <a:pPr indent="-393700" lvl="0" marL="457200" rtl="0" algn="l">
              <a:lnSpc>
                <a:spcPct val="100000"/>
              </a:lnSpc>
              <a:spcBef>
                <a:spcPts val="0"/>
              </a:spcBef>
              <a:spcAft>
                <a:spcPts val="0"/>
              </a:spcAft>
              <a:buClr>
                <a:schemeClr val="accent3"/>
              </a:buClr>
              <a:buSzPts val="2600"/>
              <a:buChar char="•"/>
            </a:pPr>
            <a:r>
              <a:rPr b="1" lang="sv-SE">
                <a:solidFill>
                  <a:schemeClr val="accent3"/>
                </a:solidFill>
              </a:rPr>
              <a:t>Scalability</a:t>
            </a:r>
            <a:endParaRPr b="1">
              <a:solidFill>
                <a:schemeClr val="accent3"/>
              </a:solidFill>
            </a:endParaRPr>
          </a:p>
          <a:p>
            <a:pPr indent="-368300" lvl="1" marL="914400" rtl="0" algn="l">
              <a:lnSpc>
                <a:spcPct val="100000"/>
              </a:lnSpc>
              <a:spcBef>
                <a:spcPts val="0"/>
              </a:spcBef>
              <a:spcAft>
                <a:spcPts val="0"/>
              </a:spcAft>
              <a:buSzPts val="2200"/>
              <a:buChar char="•"/>
            </a:pPr>
            <a:r>
              <a:rPr lang="sv-SE"/>
              <a:t>Ability to maintain dependability and performance as the number of concurrent requests grows.</a:t>
            </a:r>
            <a:endParaRPr/>
          </a:p>
        </p:txBody>
      </p:sp>
      <p:sp>
        <p:nvSpPr>
          <p:cNvPr id="123" name="Google Shape;123;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0" name="Google Shape;130;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Measurement</a:t>
            </a:r>
            <a:endParaRPr/>
          </a:p>
        </p:txBody>
      </p:sp>
      <p:sp>
        <p:nvSpPr>
          <p:cNvPr id="131" name="Google Shape;131;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Quality is </a:t>
            </a:r>
            <a:r>
              <a:rPr lang="sv-SE"/>
              <a:t>always</a:t>
            </a:r>
            <a:r>
              <a:rPr lang="sv-SE"/>
              <a:t> m</a:t>
            </a:r>
            <a:r>
              <a:rPr lang="sv-SE"/>
              <a:t>easured situationally.</a:t>
            </a:r>
            <a:endParaRPr/>
          </a:p>
          <a:p>
            <a:pPr indent="-368300" lvl="1" marL="914400" rtl="0" algn="l">
              <a:spcBef>
                <a:spcPts val="500"/>
              </a:spcBef>
              <a:spcAft>
                <a:spcPts val="0"/>
              </a:spcAft>
              <a:buClr>
                <a:schemeClr val="accent3"/>
              </a:buClr>
              <a:buSzPts val="2200"/>
              <a:buChar char="•"/>
            </a:pPr>
            <a:r>
              <a:rPr b="1" lang="sv-SE">
                <a:solidFill>
                  <a:schemeClr val="accent3"/>
                </a:solidFill>
              </a:rPr>
              <a:t>Never quality of the whole system</a:t>
            </a:r>
            <a:r>
              <a:rPr lang="sv-SE">
                <a:solidFill>
                  <a:schemeClr val="accent3"/>
                </a:solidFill>
              </a:rPr>
              <a:t>, </a:t>
            </a:r>
            <a:r>
              <a:rPr lang="sv-SE"/>
              <a:t>but of a component of the system.</a:t>
            </a:r>
            <a:endParaRPr/>
          </a:p>
          <a:p>
            <a:pPr indent="-342900" lvl="2" marL="1371600" rtl="0" algn="l">
              <a:spcBef>
                <a:spcPts val="500"/>
              </a:spcBef>
              <a:spcAft>
                <a:spcPts val="0"/>
              </a:spcAft>
              <a:buSzPts val="1800"/>
              <a:buChar char="•"/>
            </a:pPr>
            <a:r>
              <a:rPr lang="sv-SE"/>
              <a:t>Quality of a method, class, sub-system, API endpoint, user-facing function, …</a:t>
            </a:r>
            <a:endParaRPr/>
          </a:p>
          <a:p>
            <a:pPr indent="-368300" lvl="1" marL="914400" rtl="0" algn="l">
              <a:spcBef>
                <a:spcPts val="500"/>
              </a:spcBef>
              <a:spcAft>
                <a:spcPts val="0"/>
              </a:spcAft>
              <a:buSzPts val="2200"/>
              <a:buChar char="•"/>
            </a:pPr>
            <a:r>
              <a:rPr lang="sv-SE"/>
              <a:t>Measured relative to </a:t>
            </a:r>
            <a:r>
              <a:rPr b="1" lang="sv-SE">
                <a:solidFill>
                  <a:schemeClr val="accent3"/>
                </a:solidFill>
              </a:rPr>
              <a:t>usage profile</a:t>
            </a:r>
            <a:r>
              <a:rPr lang="sv-SE"/>
              <a:t>. </a:t>
            </a:r>
            <a:endParaRPr/>
          </a:p>
          <a:p>
            <a:pPr indent="-342900" lvl="2" marL="1371600" rtl="0" algn="l">
              <a:spcBef>
                <a:spcPts val="500"/>
              </a:spcBef>
              <a:spcAft>
                <a:spcPts val="0"/>
              </a:spcAft>
              <a:buSzPts val="1800"/>
              <a:buChar char="•"/>
            </a:pPr>
            <a:r>
              <a:rPr lang="sv-SE"/>
              <a:t>Expected interaction pattern.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Improving Quality</a:t>
            </a:r>
            <a:endParaRPr/>
          </a:p>
        </p:txBody>
      </p:sp>
      <p:sp>
        <p:nvSpPr>
          <p:cNvPr id="137" name="Google Shape;137;p22"/>
          <p:cNvSpPr txBox="1"/>
          <p:nvPr>
            <p:ph idx="1" type="body"/>
          </p:nvPr>
        </p:nvSpPr>
        <p:spPr>
          <a:xfrm>
            <a:off x="468900" y="1282400"/>
            <a:ext cx="56538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a:t>
            </a:r>
            <a:r>
              <a:rPr lang="sv-SE"/>
              <a:t>mproved when</a:t>
            </a:r>
            <a:r>
              <a:rPr b="1" lang="sv-SE"/>
              <a:t> </a:t>
            </a:r>
            <a:r>
              <a:rPr b="1" lang="sv-SE">
                <a:solidFill>
                  <a:schemeClr val="accent3"/>
                </a:solidFill>
              </a:rPr>
              <a:t>faults in the most frequently-used parts of the software are removed</a:t>
            </a:r>
            <a:r>
              <a:rPr b="1" lang="sv-SE"/>
              <a:t>.</a:t>
            </a:r>
            <a:endParaRPr b="1"/>
          </a:p>
          <a:p>
            <a:pPr indent="-368300" lvl="1" marL="914400" rtl="0" algn="l">
              <a:spcBef>
                <a:spcPts val="500"/>
              </a:spcBef>
              <a:spcAft>
                <a:spcPts val="0"/>
              </a:spcAft>
              <a:buSzPts val="2200"/>
              <a:buChar char="•"/>
            </a:pPr>
            <a:r>
              <a:rPr lang="sv-SE"/>
              <a:t>Removing X% of faults != X% improvement in quality.</a:t>
            </a:r>
            <a:endParaRPr/>
          </a:p>
          <a:p>
            <a:pPr indent="-342900" lvl="2" marL="1371600" rtl="0" algn="l">
              <a:spcBef>
                <a:spcPts val="500"/>
              </a:spcBef>
              <a:spcAft>
                <a:spcPts val="0"/>
              </a:spcAft>
              <a:buSzPts val="1800"/>
              <a:buChar char="•"/>
            </a:pPr>
            <a:r>
              <a:rPr lang="sv-SE"/>
              <a:t>“Removing 60% of faults led to </a:t>
            </a:r>
            <a:br>
              <a:rPr lang="sv-SE"/>
            </a:br>
            <a:r>
              <a:rPr lang="sv-SE"/>
              <a:t>3% reliability improvement.” </a:t>
            </a:r>
            <a:endParaRPr/>
          </a:p>
          <a:p>
            <a:pPr indent="-368300" lvl="1" marL="914400" rtl="0" algn="l">
              <a:spcBef>
                <a:spcPts val="500"/>
              </a:spcBef>
              <a:spcAft>
                <a:spcPts val="0"/>
              </a:spcAft>
              <a:buSzPts val="2200"/>
              <a:buChar char="•"/>
            </a:pPr>
            <a:r>
              <a:rPr lang="sv-SE"/>
              <a:t>Removing faults with serious consequences is the top priority.</a:t>
            </a:r>
            <a:endParaRPr/>
          </a:p>
        </p:txBody>
      </p:sp>
      <p:sp>
        <p:nvSpPr>
          <p:cNvPr id="138" name="Google Shape;138;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39" name="Google Shape;139;p22"/>
          <p:cNvSpPr/>
          <p:nvPr/>
        </p:nvSpPr>
        <p:spPr>
          <a:xfrm>
            <a:off x="5381450" y="2312350"/>
            <a:ext cx="3663300" cy="22728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22"/>
          <p:cNvSpPr/>
          <p:nvPr/>
        </p:nvSpPr>
        <p:spPr>
          <a:xfrm>
            <a:off x="5950424" y="3505365"/>
            <a:ext cx="1423200" cy="785400"/>
          </a:xfrm>
          <a:prstGeom prst="ellipse">
            <a:avLst/>
          </a:prstGeom>
          <a:solidFill>
            <a:srgbClr val="A64D79"/>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2</a:t>
            </a:r>
            <a:endParaRPr b="1" sz="1500"/>
          </a:p>
        </p:txBody>
      </p:sp>
      <p:sp>
        <p:nvSpPr>
          <p:cNvPr id="141" name="Google Shape;141;p22"/>
          <p:cNvSpPr/>
          <p:nvPr/>
        </p:nvSpPr>
        <p:spPr>
          <a:xfrm>
            <a:off x="5670667" y="2865483"/>
            <a:ext cx="959400" cy="785400"/>
          </a:xfrm>
          <a:prstGeom prst="ellipse">
            <a:avLst/>
          </a:prstGeom>
          <a:solidFill>
            <a:srgbClr val="D9EAD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1</a:t>
            </a:r>
            <a:endParaRPr b="1" sz="1500"/>
          </a:p>
        </p:txBody>
      </p:sp>
      <p:sp>
        <p:nvSpPr>
          <p:cNvPr id="142" name="Google Shape;142;p22"/>
          <p:cNvSpPr/>
          <p:nvPr/>
        </p:nvSpPr>
        <p:spPr>
          <a:xfrm>
            <a:off x="7240530" y="2966506"/>
            <a:ext cx="1219800" cy="1274100"/>
          </a:xfrm>
          <a:prstGeom prst="ellipse">
            <a:avLst/>
          </a:prstGeom>
          <a:solidFill>
            <a:schemeClr val="accent4"/>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500"/>
              <a:t>User 3</a:t>
            </a:r>
            <a:endParaRPr b="1" sz="1500"/>
          </a:p>
        </p:txBody>
      </p:sp>
      <p:sp>
        <p:nvSpPr>
          <p:cNvPr id="143" name="Google Shape;143;p22"/>
          <p:cNvSpPr/>
          <p:nvPr/>
        </p:nvSpPr>
        <p:spPr>
          <a:xfrm>
            <a:off x="6946475" y="2571750"/>
            <a:ext cx="1317900" cy="580200"/>
          </a:xfrm>
          <a:prstGeom prst="ellipse">
            <a:avLst/>
          </a:prstGeom>
          <a:solidFill>
            <a:srgbClr val="FF0000"/>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Input Causing Failure</a:t>
            </a:r>
            <a:endParaRPr b="1"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a:t>
            </a:r>
            <a:r>
              <a:rPr lang="sv-SE"/>
              <a:t> Economics</a:t>
            </a:r>
            <a:endParaRPr/>
          </a:p>
        </p:txBody>
      </p:sp>
      <p:sp>
        <p:nvSpPr>
          <p:cNvPr id="149" name="Google Shape;149;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ay be cheaper to accept a certain leave of quality and pay for failure costs.</a:t>
            </a:r>
            <a:endParaRPr/>
          </a:p>
          <a:p>
            <a:pPr indent="-393700" lvl="0" marL="457200" rtl="0" algn="l">
              <a:spcBef>
                <a:spcPts val="1000"/>
              </a:spcBef>
              <a:spcAft>
                <a:spcPts val="0"/>
              </a:spcAft>
              <a:buSzPts val="2600"/>
              <a:buChar char="•"/>
            </a:pPr>
            <a:r>
              <a:rPr lang="sv-SE"/>
              <a:t>Depends on social/political factors and system.</a:t>
            </a:r>
            <a:endParaRPr/>
          </a:p>
          <a:p>
            <a:pPr indent="-368300" lvl="1" marL="914400" rtl="0" algn="l">
              <a:spcBef>
                <a:spcPts val="500"/>
              </a:spcBef>
              <a:spcAft>
                <a:spcPts val="0"/>
              </a:spcAft>
              <a:buSzPts val="2200"/>
              <a:buChar char="•"/>
            </a:pPr>
            <a:r>
              <a:rPr lang="sv-SE"/>
              <a:t>Reputation versus cost of improvement.</a:t>
            </a:r>
            <a:endParaRPr/>
          </a:p>
          <a:p>
            <a:pPr indent="-368300" lvl="1" marL="914400" rtl="0" algn="l">
              <a:spcBef>
                <a:spcPts val="500"/>
              </a:spcBef>
              <a:spcAft>
                <a:spcPts val="0"/>
              </a:spcAft>
              <a:buSzPts val="2200"/>
              <a:buChar char="•"/>
            </a:pPr>
            <a:r>
              <a:rPr lang="sv-SE"/>
              <a:t>Cost depends on risks of failure. </a:t>
            </a:r>
            <a:endParaRPr/>
          </a:p>
          <a:p>
            <a:pPr indent="-342900" lvl="2" marL="1371600" rtl="0" algn="l">
              <a:spcBef>
                <a:spcPts val="500"/>
              </a:spcBef>
              <a:spcAft>
                <a:spcPts val="0"/>
              </a:spcAft>
              <a:buSzPts val="1800"/>
              <a:buChar char="•"/>
            </a:pPr>
            <a:r>
              <a:rPr lang="sv-SE"/>
              <a:t>Health risks or equipment failure risk requires high quality.</a:t>
            </a:r>
            <a:endParaRPr/>
          </a:p>
          <a:p>
            <a:pPr indent="-342900" lvl="2" marL="1371600" rtl="0" algn="l">
              <a:spcBef>
                <a:spcPts val="500"/>
              </a:spcBef>
              <a:spcAft>
                <a:spcPts val="0"/>
              </a:spcAft>
              <a:buSzPts val="1800"/>
              <a:buChar char="•"/>
            </a:pPr>
            <a:r>
              <a:rPr lang="sv-SE"/>
              <a:t>Minor annoyances can be tolerated.</a:t>
            </a:r>
            <a:endParaRPr/>
          </a:p>
        </p:txBody>
      </p:sp>
      <p:sp>
        <p:nvSpPr>
          <p:cNvPr id="150" name="Google Shape;150;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