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4f9f9bc3d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4f9f9bc3d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scenario is a well-defined description of an interaction between an external entity (e.g., a user) and the system.  It defines the event that triggers the scenario, the interaction initiated by the external entity, and the response required of the system, defined in terms of a measurement based on an appropriate quality attribute - for instance, if we are interested in performance, we might define a task and the current load, and measure the performance of the system against a threshold - number of jobs completed in a time frame, average speed of a job, and so on. Similar to use cases or user stories, but examines both quality and functionality.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4f9f9bc3d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4f9f9bc3d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a:t>
            </a:r>
            <a:r>
              <a:rPr lang="sv-SE"/>
              <a:t>cenarios can be used to capture a wide range of requirements, such as: • A particular set of interactions with its users to which the system must be</a:t>
            </a:r>
            <a:endParaRPr/>
          </a:p>
          <a:p>
            <a:pPr indent="0" lvl="0" marL="0" rtl="0" algn="l">
              <a:spcBef>
                <a:spcPts val="0"/>
              </a:spcBef>
              <a:spcAft>
                <a:spcPts val="0"/>
              </a:spcAft>
              <a:buClr>
                <a:schemeClr val="dk1"/>
              </a:buClr>
              <a:buSzPts val="1100"/>
              <a:buFont typeface="Arial"/>
              <a:buNone/>
            </a:pPr>
            <a:r>
              <a:rPr lang="sv-SE"/>
              <a:t>able to respond • The processing that must happen automatically at a particular point in time,</a:t>
            </a:r>
            <a:endParaRPr/>
          </a:p>
          <a:p>
            <a:pPr indent="0" lvl="0" marL="0" rtl="0" algn="l">
              <a:spcBef>
                <a:spcPts val="0"/>
              </a:spcBef>
              <a:spcAft>
                <a:spcPts val="0"/>
              </a:spcAft>
              <a:buClr>
                <a:schemeClr val="dk1"/>
              </a:buClr>
              <a:buSzPts val="1100"/>
              <a:buFont typeface="Arial"/>
              <a:buNone/>
            </a:pPr>
            <a:r>
              <a:rPr lang="sv-SE"/>
              <a:t>such as month end • A particular peak load situation that could occur • A demand that an external regulator might make of a system • How the system must respond to a particular type of failure • A change that a maintainer might need to be made to the system • Any other situation with which the design of the system must be able to cope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b4f9f9bc3d_0_2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b4f9f9bc3d_0_2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 are different formats for writing scenarios. I know you used one in the architecture class, but we are going to use a </a:t>
            </a:r>
            <a:r>
              <a:rPr lang="sv-SE"/>
              <a:t>slightly</a:t>
            </a:r>
            <a:r>
              <a:rPr lang="sv-SE"/>
              <a:t> different one here that prepares us nicely for writing test cases. </a:t>
            </a:r>
            <a:r>
              <a:rPr lang="sv-SE"/>
              <a:t>When creating a scenario, you define six pieces of information. (click) First, you give a brief overview, desribing the goal of the scenario. What do you hope to show about the system using a scenario? What are the execution conditions you want to highlight for that part of the system? </a:t>
            </a:r>
            <a:r>
              <a:rPr lang="sv-SE"/>
              <a:t>(click) Then, we set pre-considitions. What is the the internal state of the system when the stimulus occurs (if significant). This may revolve around information stored in the system that will affect the execution, current number of concurrent users, number of waiting tasks in a queue, that could influence the resulting quality with regard to the attribute we care about. (click) we then look at the relevant factors in the system’s external environment - any significant observations about the environment that the system is running in, related to other pieces of software, infrastructure, even the physical world - such as the unavailability of external systems, current network conditions, particular infrastructure behavior, whether we can access a piece of hardware, if there is a fire in a room, and so on. Is there any special external factor that might influence system quality beyond the direct stimulus.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abdecb4597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abdecb4597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then, we define the stimulus. All scenarios start with a stimulus. This is some kind of event that forces the systme to act. This can be a request made to the system by a user or exernal system, or some change in the system’s environment that forces it to act, like a timer going off or a sensor getting a reading. It could be a failure of the system that triggers a sequence of events. This is some kind of trigger that makes the system act.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bdecb4597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abdecb459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a:p>
            <a:pPr indent="0" lvl="0" marL="0" rtl="0" algn="l">
              <a:spcBef>
                <a:spcPts val="0"/>
              </a:spcBef>
              <a:spcAft>
                <a:spcPts val="0"/>
              </a:spcAft>
              <a:buNone/>
            </a:pPr>
            <a:r>
              <a:t/>
            </a:r>
            <a:endParaRPr>
              <a:solidFill>
                <a:srgbClr val="4F4F4F"/>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4f9f9bc3d_0_3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4f9f9bc3d_0_3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Performance, availability, scalability especially-</a:t>
            </a:r>
            <a:r>
              <a:rPr lang="sv-SE"/>
              <a:t> Due to a variety of factors, you won’t always get the same exact measurement back. This is especially true with time bounds, like those you see in performance measurements. (2) If your </a:t>
            </a:r>
            <a:r>
              <a:rPr lang="sv-SE"/>
              <a:t>performance</a:t>
            </a:r>
            <a:r>
              <a:rPr lang="sv-SE"/>
              <a:t> goals aren’t met in 1% of cases, that might be acceptable. </a:t>
            </a:r>
            <a:r>
              <a:rPr lang="sv-SE"/>
              <a:t>Therefore</a:t>
            </a:r>
            <a:r>
              <a:rPr lang="sv-SE"/>
              <a:t> in most cases, you should present the response measure probabilistically. Give a standard case, then give one or two worst-case scenario - (4-5). </a:t>
            </a:r>
            <a:r>
              <a:rPr lang="sv-SE"/>
              <a:t>Reliability measures like POFOD or ROCOF, those you can give as absolute. I will accept a ROCOF of 2 per hour. That still reflects the fact that the system will fail occasionally, but the measurement itself is not non-deterministic.  </a:t>
            </a:r>
            <a:r>
              <a:rPr lang="sv-SE"/>
              <a:t>Now, if you have strict time requirements, if user </a:t>
            </a:r>
            <a:r>
              <a:rPr lang="sv-SE"/>
              <a:t>safety</a:t>
            </a:r>
            <a:r>
              <a:rPr lang="sv-SE"/>
              <a:t> is at risk, should also present present absolute deadlines - the worst case you will possibly accept.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4f9f9bc3d_0_3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4f9f9bc3d_0_3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a couple of examples so you can see what </a:t>
            </a:r>
            <a:r>
              <a:rPr lang="sv-SE"/>
              <a:t>these look like, then we can break down by quality attrbitute a bit later. Here is a reliability scenario, where we discuss how to avoid a failure when load suddenly increases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b4f9f9bc3d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b4f9f9bc3d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go over an example. We’ll talk more about availability specifically later, but as a quick example. (go over)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4f9f9bc3d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4f9f9bc3d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good examples? specific and has a reasonable and testable response measure.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267d3cbb60_0_1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267d3cbb60_0_1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major focus of this class is software testing. And a question that might be </a:t>
            </a:r>
            <a:r>
              <a:rPr lang="sv-SE"/>
              <a:t>occurring</a:t>
            </a:r>
            <a:r>
              <a:rPr lang="sv-SE"/>
              <a:t> to you is </a:t>
            </a:r>
            <a:r>
              <a:rPr lang="sv-SE"/>
              <a:t>whether</a:t>
            </a:r>
            <a:r>
              <a:rPr lang="sv-SE"/>
              <a:t> a scenario is a test case. The answer is that it’s not quite, it’s more like a recipe for many similar test cases. A scenario outlines general execution conditions and general goals under those conditions, but it does not prescribe the exact input that </a:t>
            </a:r>
            <a:r>
              <a:rPr lang="sv-SE"/>
              <a:t>occurred</a:t>
            </a:r>
            <a:r>
              <a:rPr lang="sv-SE"/>
              <a:t>. The scenario doesn’t say that the user pressed a particular equation into the calculator, just that the put in a valid equation or an invalid one. A test case is concrete and repeatable. From a scenario, we can create many individual concrete test cases. Therefore, scenarios are typically used to guide the creation of actual test cases that we can execute later on.</a:t>
            </a:r>
            <a:endParaRPr/>
          </a:p>
        </p:txBody>
      </p:sp>
      <p:sp>
        <p:nvSpPr>
          <p:cNvPr id="281" name="Google Shape;281;g3267d3cbb60_0_1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67d3cbb60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67d3cbb6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seen this slide, but it’s our current running them. I posed a question </a:t>
            </a:r>
            <a:r>
              <a:rPr lang="sv-SE">
                <a:solidFill>
                  <a:schemeClr val="dk1"/>
                </a:solidFill>
              </a:rPr>
              <a:t>(title)</a:t>
            </a:r>
            <a:r>
              <a:rPr lang="sv-SE"/>
              <a:t>. And the basic, but not really simple answer, is </a:t>
            </a:r>
            <a:r>
              <a:rPr lang="sv-SE">
                <a:solidFill>
                  <a:schemeClr val="dk1"/>
                </a:solidFill>
              </a:rPr>
              <a:t>that (</a:t>
            </a:r>
            <a:r>
              <a:rPr lang="sv-SE"/>
              <a:t>go over)</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4f9f9bc3d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4f9f9bc3d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Makes a Good Scenario? Key ones are Credible: A scenario should describe a realistic situation that could occur, and it should include enough detail for the reader to accept the scenario as a valid situation. • Valuable: a scenario should be of direct use somewhere in the development process, whether that is explaining the architecture to a stakeholder, ensuring the architecture is sound, or illustrating how the system works to a development team. It should then be useful during the testing process to help verify the requirements, as a source of potentially many </a:t>
            </a:r>
            <a:r>
              <a:rPr lang="sv-SE"/>
              <a:t>concrete test cases. </a:t>
            </a:r>
            <a:r>
              <a:rPr lang="sv-SE"/>
              <a:t>• Specific: A good scenario describes a particular situation accurately, rather than trying to generalize the system’s behavior over a whole class of situations. it becomes difficult to describe many situations  succinctly. • Precise: The definition of the scenario should be precise enough for the intended user of the scenario to be quite clear about what situation the scenario is describing and the required response of the system. • Comprehensible: scenarios should be comprehensible by those stakeholders who need to use them. This means writing them clearly, using widely understood terms, and avoiding acronyms and jargon.</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4f9f9bc3d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4f9f9bc3d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Scenarios are a straightforward technique. However, here are a few general practices that are helpful in applying scenarios effectively. (1) it isn’t often useful to end up with dozens and dozens of them. the net result is a lack of focus that prevents them from providing guidance. It is difficult to be prescriptive about the precise number of scenarios. However, more than 15 or 20 important scenarios across ALL quality attributes, not just one, is likely to be too many to use effectively for most systems, so work with your stakeholders to prioritize the set you end up with and focus on the riskiest and most important ones to guide decision making. (4) It is easy to create a number of scenarios that, although they seem different initially, are really very similar in terms of the requirements they place on the system. to avoid this situation, revisit the scenarios you identify and consider what demands each places on the system. (7) scenarios can be used throughout the software development lifecycle, but they have the most impact when applied early, when the design of the system is taking shape. If you don’t consider scenarios at an early stage but leave them until, say, they are needed for system testing, much of their potential benefit is likely to be lost. Of course, you may identify additional scenarios as development progresses ( for testing purposes). Still, the biggest role these have to play is to help you focus design activities on the most important aspects of the system. Later, we can use these as the basis for creating test cases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abdecb459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abdecb4597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(title). They are used at multiple stages of development. Often, these are used as a design brainstorming tool. We design them when we design the system architecture and perform mental exercises to see if we think the designed the system will meet our goals. This often leads to architecture redesign and additional requirements - both functional and non-functional. They are also used to communicate and negotiate with stakeholders. We can persent them and see if the stakeholders have feedback - do they agree with your views on quality? will they accept a system behavior that reduces attainment of one quality for gains in another - for example, performance and security are often at odds with each other. Third, we can assess them during exploratory testing - when human users interact with the system - either internal or an alpha/beta test. We can execute these scenarios in multiple ways and see if the quality goals are met. Foruth, we can translate these into one or more formal test cases by assigning specific input and including calculations of the response measure.</a:t>
            </a:r>
            <a:endParaRPr/>
          </a:p>
        </p:txBody>
      </p:sp>
      <p:sp>
        <p:nvSpPr>
          <p:cNvPr id="303" name="Google Shape;303;gabdecb4597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15" name="Google Shape;315;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549c681d9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549c681d9_0_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is a statistical approximation of correctness. Over an observed period, how likely is the system to fail in an observable manner. As a quality, reliability is the ability of the system to function correctly. Scenarios show that it operated in the correct manner. Reliability  is something again that cannot be stated universally, but is instead dependent on the functionality accessed or the type of user, and that context must be given when we write scenarios. We must specify a specific user-level function of the system or small set of functions, and if we can, may even want to give context about the type of user - what frequency and ordering of functions do they use - or on the gorup of users - the load on the system. Functionlity is accessede by an user or external system through a defined interface.</a:t>
            </a:r>
            <a:endParaRPr/>
          </a:p>
        </p:txBody>
      </p:sp>
      <p:sp>
        <p:nvSpPr>
          <p:cNvPr id="323" name="Google Shape;323;gb549c681d9_0_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b549c681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b549c681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gb549c681d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You might want to examine reliability in specific scenarios, like following a specific type of failure, and the impact that leaves on reliability after the face. Same for environment state (3) - available disc space, memory, CPU capacity, networking environment - all of these can have a major impact on the reliability. If the network connection is flaky, requests to certain services might fail, leading to a visible system failure. Likewise, if the disc can’t be written to, we might see additional failures. These factors can be examined when we write scenarios, noting the expected outcome in resource-restricted environments.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549c681d9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549c681d9_1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through a system interface. The user or external system wants to use your system to perform some functionality. (2)  In general, we do NOT state reliability universally, but focus on a specific functionality of the system we are examining. When we use this function in this scenario, we expect this reliability. Not availability is 99.999999% no matter what we do. This is because we have to actually be able to run a scenario, and for that, we need to look at specific situation and not state some universal truth. (3)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549c681d9_1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549c681d9_1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all). The first is absolute - never violate this - the second allows exceptions if there is a bad day or two. It’s a little more relaxed.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49c681d9_1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49c681d9_1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fairly basic, we’ll do more complicated, but gives you a good starting place.</a:t>
            </a:r>
            <a:endParaRPr/>
          </a:p>
        </p:txBody>
      </p:sp>
      <p:sp>
        <p:nvSpPr>
          <p:cNvPr id="366" name="Google Shape;366;gb549c681d9_1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67d3cbb60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67d3cbb60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Most relevant for this course: dependability. Ability of the system to consistently offer correct functionality, even under unforeseen or unsafe conditions.</a:t>
            </a:r>
            <a:endParaRPr/>
          </a:p>
        </p:txBody>
      </p:sp>
      <p:sp>
        <p:nvSpPr>
          <p:cNvPr id="159" name="Google Shape;159;g3267d3cbb60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b549c681d9_1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b549c681d9_1_2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74" name="Google Shape;374;gb549c681d9_1_2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b549c681d9_1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b549c681d9_1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Give a spefiic user type. Give their MTBF</a:t>
            </a:r>
            <a:endParaRPr/>
          </a:p>
          <a:p>
            <a:pPr indent="0" lvl="0" marL="0" rtl="0" algn="l">
              <a:spcBef>
                <a:spcPts val="0"/>
              </a:spcBef>
              <a:spcAft>
                <a:spcPts val="0"/>
              </a:spcAft>
              <a:buNone/>
            </a:pPr>
            <a:r>
              <a:rPr lang="sv-SE"/>
              <a:t>power user - large data quantity can decrease reliability potentially. On the other hand, if they use this function often, we may be able to use past data to improve the efficiency of the operation or to recover from partial failure. </a:t>
            </a:r>
            <a:endParaRPr/>
          </a:p>
        </p:txBody>
      </p:sp>
      <p:sp>
        <p:nvSpPr>
          <p:cNvPr id="382" name="Google Shape;382;gb549c681d9_1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390" name="Google Shape;390;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97" name="Google Shape;397;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availability is (1). Availability scenarios (rest)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f6966575a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f6966575a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 show how the system should operate under normal usage. In a normal situation, what does this function do? As a result, </a:t>
            </a:r>
            <a:r>
              <a:rPr lang="sv-SE"/>
              <a:t>the r</a:t>
            </a:r>
            <a:r>
              <a:rPr lang="sv-SE"/>
              <a:t>esponse measures show how often it is allowed to fail. Availability scenarios focus on what happens when it fails. The scenarios show how the failure is avoided, or how the system recovers when it does fail. As a result, the response measures are based on how the system handles the failure. (last point)</a:t>
            </a:r>
            <a:endParaRPr/>
          </a:p>
        </p:txBody>
      </p:sp>
      <p:sp>
        <p:nvSpPr>
          <p:cNvPr id="412" name="Google Shape;412;g1f6966575a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result, (1). If we are trying to show that the system avoids failing or comes back quickly - (2-3). Or, we can use other measurements to show that it recovers quickly when it fails (rest)</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This can be failures internally in the software or in the environment.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 The kinds of scenarios that are managed by availability fall into three types: failure of a component of the software itself (code or hardware) or </a:t>
            </a:r>
            <a:r>
              <a:rPr lang="sv-SE"/>
              <a:t>failure</a:t>
            </a:r>
            <a:r>
              <a:rPr lang="sv-SE"/>
              <a:t> in an external system that is used by the software, reconfiguration of the physical system (e.g., adding or removing additional hardware resources), or maintenance or reconfiguration of the software: for example, patching the running software, especially if it requires restarting different processes that are part of the system, or entering a “maintenance mode” that 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549c681d9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549c681d9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We need to specify the resource or element of the system that is required to be highly available, such as a subsystem, a processor, acommunication channel, process, or storage.</a:t>
            </a:r>
            <a:endParaRPr/>
          </a:p>
          <a:p>
            <a:pPr indent="0" lvl="0" marL="0" rtl="0" algn="l">
              <a:spcBef>
                <a:spcPts val="0"/>
              </a:spcBef>
              <a:spcAft>
                <a:spcPts val="0"/>
              </a:spcAft>
              <a:buNone/>
            </a:pPr>
            <a:r>
              <a:rPr lang="sv-SE"/>
              <a:t> ■ State and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67d3cbb60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67d3cbb60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 a reminder, these are the four attributes we have focused on. (go over)</a:t>
            </a:r>
            <a:endParaRPr/>
          </a:p>
          <a:p>
            <a:pPr indent="0" lvl="0" marL="0" rtl="0" algn="l">
              <a:spcBef>
                <a:spcPts val="0"/>
              </a:spcBef>
              <a:spcAft>
                <a:spcPts val="0"/>
              </a:spcAft>
              <a:buNone/>
            </a:pPr>
            <a:r>
              <a:rPr lang="sv-SE"/>
              <a:t>availability, related to dependability, how systems recover</a:t>
            </a:r>
            <a:endParaRPr/>
          </a:p>
          <a:p>
            <a:pPr indent="0" lvl="0" marL="0" rtl="0" algn="l">
              <a:spcBef>
                <a:spcPts val="0"/>
              </a:spcBef>
              <a:spcAft>
                <a:spcPts val="0"/>
              </a:spcAft>
              <a:buNone/>
            </a:pPr>
            <a:r>
              <a:rPr lang="sv-SE"/>
              <a:t>scalability, related to performance, how the system is designed to scale its resource usage to maointan performance at a consistent level as the userbase increases</a:t>
            </a:r>
            <a:endParaRPr/>
          </a:p>
          <a:p>
            <a:pPr indent="0" lvl="0" marL="0" rtl="0" algn="l">
              <a:spcBef>
                <a:spcPts val="0"/>
              </a:spcBef>
              <a:spcAft>
                <a:spcPts val="0"/>
              </a:spcAft>
              <a:buNone/>
            </a:pPr>
            <a:r>
              <a:rPr lang="sv-SE"/>
              <a:t>there are others, but these are the four we will focus on - dependability, availability, performance, scalability</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failure must be detected and isolated (correlated) before any other response is possible. (One exception to this is when the failure is prevented before it occurs.) After the failureis detected, the system must recover from it. Actions associated with these possibilities include logging the failure, notifying selected users or other systems, taking actions to limit the damage caused by the failure,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we stay available, when an external dependency goes down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point out probabilistic </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abdecb4597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abdecb459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84" name="Google Shape;484;gabdecb4597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b50594d30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b50594d30b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one or more events arriving that the system must respond to. Responding correctly to the event requires resources (including time) to be consumed. While this is happening, the system may be simultaneously servicing other events. When characterizing performance, we need to understand how those events arrive at the system. Events can arrive in predictable patterns or mathematical distributions, or be unpredictable. An arrival pattern for events is characterized as periodic, stochastic, or sporadic: Periodic events arrive predictably at regular time intervals. For instance, an event may arrive every 10 milliseconds. Periodic event arrival is most often seen in real-time systems. Stochastic arrival means that events arrive according to some probabilistic distribution. 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for understanding perfor,ance, even though we don’t know when any single event will arrive.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50594d30b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50594d30b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 we went over these last class, but to reiterate: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 This is why it is so important to specify these probabilitiies - 95% 99% etc.</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be clear about what aspect of performance you care about and what elements of the system you are focusing on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abdecb4597_0_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abdecb4597_0_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abdecb4597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abdecb4597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abdecb4597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abdecb4597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abdecb4597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abdecb4597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bdecb4597_0_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abdecb4597_0_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thnroughput focus</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Ability to address more and more requests are often part of performance scenarios. Scenarios assessing scalability directly (the ability to adjust available resources to the system) deal with the impact of adding or removing resources and what that does to the system. Response measures reflect: Changes to performance after you add more resources to one unit or add more logical units to a pool - more servers to a server pool. Look at performance before and after and either quantify the improvement that should happen from adding resources or the worst allowable decrease in performance as you remove resources. Changes to availability after adding or removing resources. Look at availablility before and after. Load assigned to existing and new resources - look at how evenly load is spread among units.</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change in resources is part of environment state.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0" name="Google Shape;590;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is looking at change in performance</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abdecb4597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abdecb4597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67d3cbb60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67d3cbb60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how do we assess quality? There are </a:t>
            </a:r>
            <a:r>
              <a:rPr lang="sv-SE"/>
              <a:t>different ways, but the most basic - the root of most dynamic verification techniques - is to run the system, and to measure the level of attainment of the quality of interest when we run it. Couple of caveats there. As we said last time, you can’t derive one single quality value for the whole system. Different aspects of the system may have different potential levels of quality and different quality goals. Some functions or code elements may need to be more reliable than others, or may have different needed performance levels. Further, even those goals may differ for the same aspect of the system under different operating conditions or for different groups of users. So, we first need to establish different execution scenarios - different ways ot executing the functionality or code element of interest.</a:t>
            </a:r>
            <a:endParaRPr/>
          </a:p>
        </p:txBody>
      </p:sp>
      <p:sp>
        <p:nvSpPr>
          <p:cNvPr id="181" name="Google Shape;181;g3267d3cbb60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49c681d9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49c681d9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look at change in availability</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4f9f9bc3d_0_5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4f9f9bc3d_0_5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 It can also help reveal omissions and errors in the requirements and is useful when it comes to testing the system. We defined two classes of scenarios: functional scenarios, which are nearly</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always defined in terms of a sequence of external events the system must respond to in a particular way; and system quality scenarios, which are defined in terms of how the system should react to a change in its environment, as a</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consequence of one of the quality properties it is meant to exhibit. (4)</a:t>
            </a:r>
            <a:endParaRPr/>
          </a:p>
        </p:txBody>
      </p:sp>
      <p:sp>
        <p:nvSpPr>
          <p:cNvPr id="612" name="Google Shape;612;gb4f9f9bc3d_0_5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267d3cbb60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267d3cbb60_0_1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these </a:t>
            </a:r>
            <a:r>
              <a:rPr lang="sv-SE"/>
              <a:t>scenarios</a:t>
            </a:r>
            <a:r>
              <a:rPr lang="sv-SE"/>
              <a:t> now. For each, we then can set thresholds on the required level of quality under that scenario. That gives us a target. Now, we can run the system in that scenario, take measurements, compare to the threshold. If it’s met, good. If not, there is a problem we need to fix. Is that enough? (discuss)</a:t>
            </a:r>
            <a:endParaRPr/>
          </a:p>
        </p:txBody>
      </p:sp>
      <p:sp>
        <p:nvSpPr>
          <p:cNvPr id="189" name="Google Shape;189;g3267d3cbb60_0_1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67d3cbb60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67d3cbb60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is often non-deterministic. For example, performance will always vary. Hopefully, it only varies a little, but sometimes, it might vary quite a lot - for example, if you have a weak network connection, you may lose packets, or if other programs are using CPU cycles, you might lose some speed in the program under test. So, one run doesn’t give the complete picture of quality. Similarly, the project evolves. We will make many code changes. Those may affect quality in good or bad ways. So, again, one run is not enough. Quality needs to be assessed over time, and scenarios need to be re-executed many times. The result of this is that when we set quality </a:t>
            </a:r>
            <a:r>
              <a:rPr lang="sv-SE"/>
              <a:t>thresholds</a:t>
            </a:r>
            <a:r>
              <a:rPr lang="sv-SE"/>
              <a:t>, we set them in terms of either average or probabilities - on average, the function runs in 10 seconds, 99% of the time, it runs in 12 seconds or less - or we set absolute limits that must never be broken. However, we only do that in severe cases, where the safety of the user is at stake. </a:t>
            </a:r>
            <a:endParaRPr/>
          </a:p>
        </p:txBody>
      </p:sp>
      <p:sp>
        <p:nvSpPr>
          <p:cNvPr id="197" name="Google Shape;197;g3267d3cbb60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67d3cbb60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267d3cbb60_0_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05" name="Google Shape;205;g3267d3cbb60_0_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4.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6.jpg"/><Relationship Id="rId4" Type="http://schemas.openxmlformats.org/officeDocument/2006/relationships/image" Target="../media/image8.jpg"/><Relationship Id="rId5" Type="http://schemas.openxmlformats.org/officeDocument/2006/relationships/image" Target="../media/image9.jpg"/><Relationship Id="rId6"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3.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5.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5.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Scenarios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27,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214" name="Google Shape;214;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escription of interaction between external entity and system. Defines:</a:t>
            </a:r>
            <a:endParaRPr/>
          </a:p>
          <a:p>
            <a:pPr indent="-368300" lvl="1" marL="914400" rtl="0" algn="l">
              <a:spcBef>
                <a:spcPts val="500"/>
              </a:spcBef>
              <a:spcAft>
                <a:spcPts val="0"/>
              </a:spcAft>
              <a:buSzPts val="2200"/>
              <a:buChar char="•"/>
            </a:pPr>
            <a:r>
              <a:rPr lang="sv-SE"/>
              <a:t>Event that triggers the scenario.</a:t>
            </a:r>
            <a:endParaRPr/>
          </a:p>
          <a:p>
            <a:pPr indent="-368300" lvl="1" marL="914400" rtl="0" algn="l">
              <a:spcBef>
                <a:spcPts val="500"/>
              </a:spcBef>
              <a:spcAft>
                <a:spcPts val="0"/>
              </a:spcAft>
              <a:buSzPts val="2200"/>
              <a:buChar char="•"/>
            </a:pPr>
            <a:r>
              <a:rPr lang="sv-SE"/>
              <a:t>Interaction initiated by the external entity.</a:t>
            </a:r>
            <a:endParaRPr/>
          </a:p>
          <a:p>
            <a:pPr indent="-368300" lvl="1" marL="914400" rtl="0" algn="l">
              <a:spcBef>
                <a:spcPts val="500"/>
              </a:spcBef>
              <a:spcAft>
                <a:spcPts val="0"/>
              </a:spcAft>
              <a:buSzPts val="2200"/>
              <a:buChar char="•"/>
            </a:pPr>
            <a:r>
              <a:rPr lang="sv-SE"/>
              <a:t>Response required (in terms of quality attribute).</a:t>
            </a:r>
            <a:endParaRPr/>
          </a:p>
          <a:p>
            <a:pPr indent="-393700" lvl="0" marL="457200" rtl="0" algn="l">
              <a:spcBef>
                <a:spcPts val="1000"/>
              </a:spcBef>
              <a:spcAft>
                <a:spcPts val="0"/>
              </a:spcAft>
              <a:buSzPts val="2600"/>
              <a:buChar char="•"/>
            </a:pPr>
            <a:r>
              <a:rPr lang="sv-SE"/>
              <a:t>Similar to use cases or user stories, but examines both quality </a:t>
            </a:r>
            <a:r>
              <a:rPr b="1" lang="sv-SE">
                <a:solidFill>
                  <a:schemeClr val="accent3"/>
                </a:solidFill>
              </a:rPr>
              <a:t>and</a:t>
            </a:r>
            <a:r>
              <a:rPr lang="sv-SE"/>
              <a:t> functionality.</a:t>
            </a:r>
            <a:endParaRPr/>
          </a:p>
        </p:txBody>
      </p:sp>
      <p:sp>
        <p:nvSpPr>
          <p:cNvPr id="215" name="Google Shape;215;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Scenarios</a:t>
            </a:r>
            <a:endParaRPr/>
          </a:p>
        </p:txBody>
      </p:sp>
      <p:sp>
        <p:nvSpPr>
          <p:cNvPr id="221" name="Google Shape;22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Capture a range of requirements:</a:t>
            </a:r>
            <a:endParaRPr/>
          </a:p>
          <a:p>
            <a:pPr indent="-342900" lvl="0" marL="457200" rtl="0" algn="l">
              <a:spcBef>
                <a:spcPts val="1000"/>
              </a:spcBef>
              <a:spcAft>
                <a:spcPts val="0"/>
              </a:spcAft>
              <a:buSzPts val="1800"/>
              <a:buChar char="•"/>
            </a:pPr>
            <a:r>
              <a:rPr lang="sv-SE" sz="1800"/>
              <a:t>A set of interactions with users to which a system must respond.</a:t>
            </a:r>
            <a:endParaRPr sz="1800"/>
          </a:p>
          <a:p>
            <a:pPr indent="-342900" lvl="0" marL="457200" rtl="0" algn="l">
              <a:spcBef>
                <a:spcPts val="1000"/>
              </a:spcBef>
              <a:spcAft>
                <a:spcPts val="0"/>
              </a:spcAft>
              <a:buSzPts val="1800"/>
              <a:buChar char="•"/>
            </a:pPr>
            <a:r>
              <a:rPr lang="sv-SE" sz="1800"/>
              <a:t>Processing in response to timed events.</a:t>
            </a:r>
            <a:endParaRPr sz="1800"/>
          </a:p>
          <a:p>
            <a:pPr indent="-342900" lvl="0" marL="457200" rtl="0" algn="l">
              <a:spcBef>
                <a:spcPts val="1000"/>
              </a:spcBef>
              <a:spcAft>
                <a:spcPts val="0"/>
              </a:spcAft>
              <a:buSzPts val="1800"/>
              <a:buChar char="•"/>
            </a:pPr>
            <a:r>
              <a:rPr lang="sv-SE" sz="1800"/>
              <a:t>Peak load situations that could occur.</a:t>
            </a:r>
            <a:endParaRPr sz="1800"/>
          </a:p>
          <a:p>
            <a:pPr indent="-342900" lvl="0" marL="457200" rtl="0" algn="l">
              <a:spcBef>
                <a:spcPts val="1000"/>
              </a:spcBef>
              <a:spcAft>
                <a:spcPts val="0"/>
              </a:spcAft>
              <a:buSzPts val="1800"/>
              <a:buChar char="•"/>
            </a:pPr>
            <a:r>
              <a:rPr lang="sv-SE" sz="1800"/>
              <a:t>Regulator demands.</a:t>
            </a:r>
            <a:endParaRPr sz="1800"/>
          </a:p>
          <a:p>
            <a:pPr indent="-342900" lvl="0" marL="457200" rtl="0" algn="l">
              <a:spcBef>
                <a:spcPts val="1000"/>
              </a:spcBef>
              <a:spcAft>
                <a:spcPts val="0"/>
              </a:spcAft>
              <a:buSzPts val="1800"/>
              <a:buChar char="•"/>
            </a:pPr>
            <a:r>
              <a:rPr lang="sv-SE" sz="1800"/>
              <a:t>Failure response.</a:t>
            </a:r>
            <a:endParaRPr sz="1800"/>
          </a:p>
          <a:p>
            <a:pPr indent="-342900" lvl="0" marL="457200" rtl="0" algn="l">
              <a:spcBef>
                <a:spcPts val="1000"/>
              </a:spcBef>
              <a:spcAft>
                <a:spcPts val="0"/>
              </a:spcAft>
              <a:buSzPts val="1800"/>
              <a:buChar char="•"/>
            </a:pPr>
            <a:r>
              <a:rPr lang="sv-SE" sz="1800"/>
              <a:t>A change that a maintainer might make.</a:t>
            </a:r>
            <a:endParaRPr sz="1800"/>
          </a:p>
          <a:p>
            <a:pPr indent="-342900" lvl="0" marL="457200" rtl="0" algn="l">
              <a:spcBef>
                <a:spcPts val="1000"/>
              </a:spcBef>
              <a:spcAft>
                <a:spcPts val="0"/>
              </a:spcAft>
              <a:buSzPts val="1800"/>
              <a:buChar char="•"/>
            </a:pPr>
            <a:r>
              <a:rPr lang="sv-SE" sz="1800"/>
              <a:t>Any situation that the design must handle.</a:t>
            </a:r>
            <a:endParaRPr sz="1800"/>
          </a:p>
        </p:txBody>
      </p:sp>
      <p:sp>
        <p:nvSpPr>
          <p:cNvPr id="222" name="Google Shape;222;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28" name="Google Shape;22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29" name="Google Shape;229;p36"/>
          <p:cNvPicPr preferRelativeResize="0"/>
          <p:nvPr/>
        </p:nvPicPr>
        <p:blipFill>
          <a:blip r:embed="rId3">
            <a:alphaModFix/>
          </a:blip>
          <a:stretch>
            <a:fillRect/>
          </a:stretch>
        </p:blipFill>
        <p:spPr>
          <a:xfrm>
            <a:off x="326775" y="1952000"/>
            <a:ext cx="3594950" cy="1606100"/>
          </a:xfrm>
          <a:prstGeom prst="rect">
            <a:avLst/>
          </a:prstGeom>
          <a:noFill/>
          <a:ln>
            <a:noFill/>
          </a:ln>
        </p:spPr>
      </p:pic>
      <p:sp>
        <p:nvSpPr>
          <p:cNvPr id="230" name="Google Shape;230;p36"/>
          <p:cNvSpPr/>
          <p:nvPr/>
        </p:nvSpPr>
        <p:spPr>
          <a:xfrm>
            <a:off x="5029875" y="596175"/>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231" name="Google Shape;231;p36"/>
          <p:cNvSpPr/>
          <p:nvPr/>
        </p:nvSpPr>
        <p:spPr>
          <a:xfrm>
            <a:off x="4638075" y="163985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important information stored in the system, current load)</a:t>
            </a:r>
            <a:endParaRPr sz="2000">
              <a:solidFill>
                <a:schemeClr val="dk1"/>
              </a:solidFill>
            </a:endParaRPr>
          </a:p>
        </p:txBody>
      </p:sp>
      <p:sp>
        <p:nvSpPr>
          <p:cNvPr id="232" name="Google Shape;232;p36"/>
          <p:cNvSpPr/>
          <p:nvPr/>
        </p:nvSpPr>
        <p:spPr>
          <a:xfrm>
            <a:off x="4638075" y="3256225"/>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Environment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O</a:t>
            </a:r>
            <a:r>
              <a:rPr lang="sv-SE" sz="2000">
                <a:solidFill>
                  <a:schemeClr val="dk1"/>
                </a:solidFill>
              </a:rPr>
              <a:t>bservations about the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38" name="Google Shape;23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9" name="Google Shape;239;p37"/>
          <p:cNvSpPr/>
          <p:nvPr/>
        </p:nvSpPr>
        <p:spPr>
          <a:xfrm>
            <a:off x="698850" y="1491625"/>
            <a:ext cx="3983700" cy="2695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Event (i</a:t>
            </a:r>
            <a:r>
              <a:rPr lang="sv-SE" sz="2000">
                <a:solidFill>
                  <a:schemeClr val="dk1"/>
                </a:solidFill>
              </a:rPr>
              <a:t>nput or environmental factor) that triggers a response from the system.</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attacks, expiration of time limit)</a:t>
            </a:r>
            <a:endParaRPr sz="2000">
              <a:solidFill>
                <a:schemeClr val="dk1"/>
              </a:solidFill>
            </a:endParaRPr>
          </a:p>
        </p:txBody>
      </p:sp>
      <p:pic>
        <p:nvPicPr>
          <p:cNvPr id="240" name="Google Shape;240;p37"/>
          <p:cNvPicPr preferRelativeResize="0"/>
          <p:nvPr/>
        </p:nvPicPr>
        <p:blipFill>
          <a:blip r:embed="rId3">
            <a:alphaModFix/>
          </a:blip>
          <a:stretch>
            <a:fillRect/>
          </a:stretch>
        </p:blipFill>
        <p:spPr>
          <a:xfrm>
            <a:off x="5288725" y="1867275"/>
            <a:ext cx="3594950" cy="1606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246" name="Google Shape;24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47" name="Google Shape;247;p38"/>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248" name="Google Shape;248;p38"/>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b="1" lang="sv-SE" sz="2400">
                <a:solidFill>
                  <a:schemeClr val="dk1"/>
                </a:solidFill>
              </a:rPr>
              <a: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pic>
        <p:nvPicPr>
          <p:cNvPr id="249" name="Google Shape;249;p38"/>
          <p:cNvPicPr preferRelativeResize="0"/>
          <p:nvPr/>
        </p:nvPicPr>
        <p:blipFill>
          <a:blip r:embed="rId3">
            <a:alphaModFix/>
          </a:blip>
          <a:stretch>
            <a:fillRect/>
          </a:stretch>
        </p:blipFill>
        <p:spPr>
          <a:xfrm>
            <a:off x="774550" y="2000400"/>
            <a:ext cx="3594950" cy="1606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Measures</a:t>
            </a:r>
            <a:endParaRPr/>
          </a:p>
        </p:txBody>
      </p:sp>
      <p:sp>
        <p:nvSpPr>
          <p:cNvPr id="255" name="Google Shape;255;p39"/>
          <p:cNvSpPr txBox="1"/>
          <p:nvPr>
            <p:ph idx="1" type="body"/>
          </p:nvPr>
        </p:nvSpPr>
        <p:spPr>
          <a:xfrm>
            <a:off x="468900" y="1282400"/>
            <a:ext cx="831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quality measurements are non-deterministic.</a:t>
            </a:r>
            <a:endParaRPr/>
          </a:p>
          <a:p>
            <a:pPr indent="-393700" lvl="0" marL="457200" rtl="0" algn="l">
              <a:spcBef>
                <a:spcPts val="1000"/>
              </a:spcBef>
              <a:spcAft>
                <a:spcPts val="0"/>
              </a:spcAft>
              <a:buSzPts val="2600"/>
              <a:buChar char="•"/>
            </a:pPr>
            <a:r>
              <a:rPr lang="sv-SE"/>
              <a:t>May be OK if quality goals are violated </a:t>
            </a:r>
            <a:r>
              <a:rPr i="1" lang="sv-SE"/>
              <a:t>occasionally</a:t>
            </a:r>
            <a:r>
              <a:rPr lang="sv-SE"/>
              <a:t>.</a:t>
            </a:r>
            <a:endParaRPr/>
          </a:p>
          <a:p>
            <a:pPr indent="-368300" lvl="1" marL="914400" rtl="0" algn="l">
              <a:spcBef>
                <a:spcPts val="500"/>
              </a:spcBef>
              <a:spcAft>
                <a:spcPts val="0"/>
              </a:spcAft>
              <a:buSzPts val="2200"/>
              <a:buChar char="•"/>
            </a:pPr>
            <a:r>
              <a:rPr b="1" lang="sv-SE">
                <a:solidFill>
                  <a:schemeClr val="accent3"/>
                </a:solidFill>
              </a:rPr>
              <a:t>Most</a:t>
            </a:r>
            <a:r>
              <a:rPr b="1" lang="sv-SE">
                <a:solidFill>
                  <a:schemeClr val="accent3"/>
                </a:solidFill>
              </a:rPr>
              <a:t> measures </a:t>
            </a:r>
            <a:r>
              <a:rPr b="1" lang="sv-SE">
                <a:solidFill>
                  <a:schemeClr val="accent3"/>
                </a:solidFill>
              </a:rPr>
              <a:t>should be probabilistic</a:t>
            </a:r>
            <a:r>
              <a:rPr b="1" lang="sv-SE"/>
              <a:t>.</a:t>
            </a:r>
            <a:endParaRPr b="1"/>
          </a:p>
          <a:p>
            <a:pPr indent="-342900" lvl="2" marL="1371600" rtl="0" algn="l">
              <a:spcBef>
                <a:spcPts val="500"/>
              </a:spcBef>
              <a:spcAft>
                <a:spcPts val="0"/>
              </a:spcAft>
              <a:buSzPts val="1800"/>
              <a:buChar char="•"/>
            </a:pPr>
            <a:r>
              <a:rPr lang="sv-SE"/>
              <a:t>95% of the time, the response should be N. </a:t>
            </a:r>
            <a:r>
              <a:rPr b="1" lang="sv-SE">
                <a:solidFill>
                  <a:schemeClr val="accent3"/>
                </a:solidFill>
              </a:rPr>
              <a:t>(common case)</a:t>
            </a:r>
            <a:endParaRPr b="1">
              <a:solidFill>
                <a:schemeClr val="accent3"/>
              </a:solidFill>
            </a:endParaRPr>
          </a:p>
          <a:p>
            <a:pPr indent="-342900" lvl="2" marL="1371600" rtl="0" algn="l">
              <a:spcBef>
                <a:spcPts val="500"/>
              </a:spcBef>
              <a:spcAft>
                <a:spcPts val="0"/>
              </a:spcAft>
              <a:buSzPts val="1800"/>
              <a:buChar char="•"/>
            </a:pPr>
            <a:r>
              <a:rPr lang="sv-SE"/>
              <a:t>99% of the time, the response should be M. </a:t>
            </a:r>
            <a:r>
              <a:rPr b="1" lang="sv-SE">
                <a:solidFill>
                  <a:schemeClr val="accent3"/>
                </a:solidFill>
              </a:rPr>
              <a:t>(worst case)</a:t>
            </a:r>
            <a:endParaRPr b="1">
              <a:solidFill>
                <a:schemeClr val="accent3"/>
              </a:solidFill>
            </a:endParaRPr>
          </a:p>
          <a:p>
            <a:pPr indent="-342900" lvl="2" marL="1371600" rtl="0" algn="l">
              <a:spcBef>
                <a:spcPts val="1000"/>
              </a:spcBef>
              <a:spcAft>
                <a:spcPts val="0"/>
              </a:spcAft>
              <a:buClr>
                <a:schemeClr val="accent3"/>
              </a:buClr>
              <a:buSzPts val="1800"/>
              <a:buChar char="•"/>
            </a:pPr>
            <a:r>
              <a:rPr lang="sv-SE"/>
              <a:t>If not non-deterministic, can give an absolute threshold.</a:t>
            </a:r>
            <a:endParaRPr b="1">
              <a:solidFill>
                <a:schemeClr val="accent3"/>
              </a:solidFill>
            </a:endParaRPr>
          </a:p>
          <a:p>
            <a:pPr indent="-368300" lvl="1" marL="914400" rtl="0" algn="l">
              <a:spcBef>
                <a:spcPts val="500"/>
              </a:spcBef>
              <a:spcAft>
                <a:spcPts val="0"/>
              </a:spcAft>
              <a:buSzPts val="2200"/>
              <a:buChar char="•"/>
            </a:pPr>
            <a:r>
              <a:rPr lang="sv-SE"/>
              <a:t>When safety is affected, measurements should also give a </a:t>
            </a:r>
            <a:r>
              <a:rPr b="1" lang="sv-SE">
                <a:solidFill>
                  <a:schemeClr val="accent3"/>
                </a:solidFill>
              </a:rPr>
              <a:t>worst-case limit</a:t>
            </a:r>
            <a:r>
              <a:rPr lang="sv-SE"/>
              <a:t>.</a:t>
            </a:r>
            <a:endParaRPr/>
          </a:p>
        </p:txBody>
      </p:sp>
      <p:sp>
        <p:nvSpPr>
          <p:cNvPr id="256" name="Google Shape;256;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Reliability Example</a:t>
            </a:r>
            <a:endParaRPr sz="2400"/>
          </a:p>
        </p:txBody>
      </p:sp>
      <p:sp>
        <p:nvSpPr>
          <p:cNvPr id="262" name="Google Shape;262;p40"/>
          <p:cNvSpPr txBox="1"/>
          <p:nvPr>
            <p:ph idx="1" type="body"/>
          </p:nvPr>
        </p:nvSpPr>
        <p:spPr>
          <a:xfrm>
            <a:off x="468900" y="936125"/>
            <a:ext cx="8217900" cy="3826500"/>
          </a:xfrm>
          <a:prstGeom prst="rect">
            <a:avLst/>
          </a:prstGeom>
        </p:spPr>
        <p:txBody>
          <a:bodyPr anchorCtr="0" anchor="t" bIns="45700" lIns="91425" spcFirstLastPara="1" rIns="91425" wrap="square" tIns="45700">
            <a:noAutofit/>
          </a:bodyPr>
          <a:lstStyle/>
          <a:p>
            <a:pPr indent="-330200" lvl="0" marL="457200" rtl="0" algn="l">
              <a:spcBef>
                <a:spcPts val="1000"/>
              </a:spcBef>
              <a:spcAft>
                <a:spcPts val="0"/>
              </a:spcAft>
              <a:buSzPts val="1600"/>
              <a:buChar char="•"/>
            </a:pPr>
            <a:r>
              <a:rPr b="1" lang="sv-SE" sz="1600">
                <a:solidFill>
                  <a:schemeClr val="accent3"/>
                </a:solidFill>
              </a:rPr>
              <a:t>Overview</a:t>
            </a:r>
            <a:r>
              <a:rPr b="1" lang="sv-SE" sz="1600"/>
              <a:t>:</a:t>
            </a:r>
            <a:r>
              <a:rPr lang="sv-SE" sz="1600"/>
              <a:t> How the system’s end-of-day processing behaves when regular data volumes are suddenly greatly exceeded.</a:t>
            </a:r>
            <a:endParaRPr sz="1600"/>
          </a:p>
          <a:p>
            <a:pPr indent="-330200" lvl="0" marL="457200" rtl="0" algn="l">
              <a:spcBef>
                <a:spcPts val="1000"/>
              </a:spcBef>
              <a:spcAft>
                <a:spcPts val="0"/>
              </a:spcAft>
              <a:buSzPts val="1600"/>
              <a:buChar char="•"/>
            </a:pPr>
            <a:r>
              <a:rPr b="1" lang="sv-SE" sz="1600">
                <a:solidFill>
                  <a:schemeClr val="accent3"/>
                </a:solidFill>
              </a:rPr>
              <a:t>System State</a:t>
            </a:r>
            <a:r>
              <a:rPr b="1" lang="sv-SE" sz="1600"/>
              <a:t>:</a:t>
            </a:r>
            <a:r>
              <a:rPr lang="sv-SE" sz="1600"/>
              <a:t> The system has stored summary statistics in its database for data that has been processed, and the system’s processing elements are under light load (</a:t>
            </a:r>
            <a:r>
              <a:rPr lang="sv-SE" sz="1600"/>
              <a:t>1,000 to 1,500 data items per hour</a:t>
            </a:r>
            <a:r>
              <a:rPr lang="sv-SE" sz="1600"/>
              <a:t>).</a:t>
            </a:r>
            <a:endParaRPr sz="1600"/>
          </a:p>
          <a:p>
            <a:pPr indent="-330200" lvl="0" marL="457200" rtl="0" algn="l">
              <a:spcBef>
                <a:spcPts val="1000"/>
              </a:spcBef>
              <a:spcAft>
                <a:spcPts val="0"/>
              </a:spcAft>
              <a:buSzPts val="1600"/>
              <a:buChar char="•"/>
            </a:pPr>
            <a:r>
              <a:rPr b="1" lang="sv-SE" sz="1600">
                <a:solidFill>
                  <a:schemeClr val="accent3"/>
                </a:solidFill>
              </a:rPr>
              <a:t>Environment State</a:t>
            </a:r>
            <a:r>
              <a:rPr b="1" lang="sv-SE" sz="1600"/>
              <a:t>: </a:t>
            </a:r>
            <a:r>
              <a:rPr lang="sv-SE" sz="1600"/>
              <a:t>The deployment environment is working correctly. The network connection is adequate. </a:t>
            </a:r>
            <a:endParaRPr sz="1600"/>
          </a:p>
          <a:p>
            <a:pPr indent="-330200" lvl="0" marL="457200" rtl="0" algn="l">
              <a:spcBef>
                <a:spcPts val="1000"/>
              </a:spcBef>
              <a:spcAft>
                <a:spcPts val="0"/>
              </a:spcAft>
              <a:buSzPts val="1600"/>
              <a:buChar char="•"/>
            </a:pPr>
            <a:r>
              <a:rPr b="1" lang="sv-SE" sz="1600">
                <a:solidFill>
                  <a:schemeClr val="accent3"/>
                </a:solidFill>
              </a:rPr>
              <a:t>External Stimulus</a:t>
            </a:r>
            <a:r>
              <a:rPr b="1" lang="sv-SE" sz="1600"/>
              <a:t>: </a:t>
            </a:r>
            <a:r>
              <a:rPr lang="sv-SE" sz="1600"/>
              <a:t>The data update rate suddenly increases to 4,000 items/hour.</a:t>
            </a:r>
            <a:endParaRPr sz="1600"/>
          </a:p>
          <a:p>
            <a:pPr indent="-330200" lvl="0" marL="457200" rtl="0" algn="l">
              <a:spcBef>
                <a:spcPts val="1000"/>
              </a:spcBef>
              <a:spcAft>
                <a:spcPts val="0"/>
              </a:spcAft>
              <a:buSzPts val="1600"/>
              <a:buChar char="•"/>
            </a:pPr>
            <a:r>
              <a:rPr b="1" lang="sv-SE" sz="1600">
                <a:solidFill>
                  <a:schemeClr val="accent3"/>
                </a:solidFill>
              </a:rPr>
              <a:t>Required System Behavior</a:t>
            </a:r>
            <a:r>
              <a:rPr b="1" lang="sv-SE" sz="1600"/>
              <a:t>: </a:t>
            </a:r>
            <a:r>
              <a:rPr lang="sv-SE" sz="1600"/>
              <a:t>When end-of-day processing starts, the system should process the data set until processing time exceeds a system-configurable limit. At that point, the system should stop, leave the summary statistics in place, and log a diagnostic message.</a:t>
            </a:r>
            <a:endParaRPr sz="1600"/>
          </a:p>
          <a:p>
            <a:pPr indent="-330200" lvl="0" marL="457200" rtl="0" algn="l">
              <a:spcBef>
                <a:spcPts val="1000"/>
              </a:spcBef>
              <a:spcAft>
                <a:spcPts val="0"/>
              </a:spcAft>
              <a:buSzPts val="1600"/>
              <a:buChar char="•"/>
            </a:pPr>
            <a:r>
              <a:rPr b="1" lang="sv-SE" sz="1600">
                <a:solidFill>
                  <a:schemeClr val="accent3"/>
                </a:solidFill>
              </a:rPr>
              <a:t>Response Measure</a:t>
            </a:r>
            <a:r>
              <a:rPr b="1" lang="sv-SE" sz="1600"/>
              <a:t>: </a:t>
            </a:r>
            <a:r>
              <a:rPr lang="sv-SE" sz="1600"/>
              <a:t>Availability should remain at 99.999%. </a:t>
            </a:r>
            <a:endParaRPr sz="1600"/>
          </a:p>
        </p:txBody>
      </p:sp>
      <p:sp>
        <p:nvSpPr>
          <p:cNvPr id="263" name="Google Shape;263;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Availability Example</a:t>
            </a:r>
            <a:endParaRPr sz="3200"/>
          </a:p>
        </p:txBody>
      </p:sp>
      <p:sp>
        <p:nvSpPr>
          <p:cNvPr id="269" name="Google Shape;269;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Overview</a:t>
            </a:r>
            <a:r>
              <a:rPr b="1" lang="sv-SE" sz="2200"/>
              <a:t>:</a:t>
            </a:r>
            <a:r>
              <a:rPr lang="sv-SE" sz="2200"/>
              <a:t> Client-facing web service fails during transmission of page update.</a:t>
            </a:r>
            <a:endParaRPr sz="2200"/>
          </a:p>
          <a:p>
            <a:pPr indent="-368300" lvl="0" marL="457200" rtl="0" algn="l">
              <a:spcBef>
                <a:spcPts val="1000"/>
              </a:spcBef>
              <a:spcAft>
                <a:spcPts val="0"/>
              </a:spcAft>
              <a:buSzPts val="2200"/>
              <a:buChar char="•"/>
            </a:pPr>
            <a:r>
              <a:rPr b="1" lang="sv-SE" sz="2200">
                <a:solidFill>
                  <a:schemeClr val="accent3"/>
                </a:solidFill>
              </a:rPr>
              <a:t>System State</a:t>
            </a:r>
            <a:r>
              <a:rPr b="1" lang="sv-SE" sz="2200"/>
              <a:t>: </a:t>
            </a:r>
            <a:r>
              <a:rPr lang="sv-SE" sz="2200"/>
              <a:t>System is working correctly under normal load (10,000 concurrent users). </a:t>
            </a:r>
            <a:endParaRPr sz="2200"/>
          </a:p>
          <a:p>
            <a:pPr indent="-368300" lvl="0" marL="457200" rtl="0" algn="l">
              <a:spcBef>
                <a:spcPts val="1000"/>
              </a:spcBef>
              <a:spcAft>
                <a:spcPts val="0"/>
              </a:spcAft>
              <a:buSzPts val="2200"/>
              <a:buChar char="•"/>
            </a:pPr>
            <a:r>
              <a:rPr b="1" lang="sv-SE" sz="2200">
                <a:solidFill>
                  <a:schemeClr val="accent3"/>
                </a:solidFill>
              </a:rPr>
              <a:t>Environment State</a:t>
            </a:r>
            <a:r>
              <a:rPr b="1" lang="sv-SE" sz="2200"/>
              <a:t>:</a:t>
            </a:r>
            <a:r>
              <a:rPr lang="sv-SE" sz="2200"/>
              <a:t> Deployment env. is operating normally. All services have adequate network connection.</a:t>
            </a:r>
            <a:endParaRPr sz="2200"/>
          </a:p>
          <a:p>
            <a:pPr indent="-368300" lvl="0" marL="457200" rtl="0" algn="l">
              <a:spcBef>
                <a:spcPts val="1000"/>
              </a:spcBef>
              <a:spcAft>
                <a:spcPts val="0"/>
              </a:spcAft>
              <a:buSzPts val="2200"/>
              <a:buChar char="•"/>
            </a:pPr>
            <a:r>
              <a:rPr b="1" lang="sv-SE" sz="2200">
                <a:solidFill>
                  <a:schemeClr val="accent3"/>
                </a:solidFill>
              </a:rPr>
              <a:t>External Stimulus</a:t>
            </a:r>
            <a:r>
              <a:rPr b="1" lang="sv-SE" sz="2200"/>
              <a:t>: </a:t>
            </a:r>
            <a:r>
              <a:rPr lang="sv-SE" sz="2200"/>
              <a:t>Customer has generated a “add item to cart” post request, which was routed to Server &lt;X&gt; in transaction pool. </a:t>
            </a:r>
            <a:r>
              <a:rPr lang="sv-SE" sz="2200"/>
              <a:t>&lt;X&gt; crashes during response generation.</a:t>
            </a:r>
            <a:endParaRPr sz="2200"/>
          </a:p>
        </p:txBody>
      </p:sp>
      <p:sp>
        <p:nvSpPr>
          <p:cNvPr id="270" name="Google Shape;27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200"/>
              <a:t>Availability Example</a:t>
            </a:r>
            <a:endParaRPr sz="3200"/>
          </a:p>
          <a:p>
            <a:pPr indent="0" lvl="0" marL="0" rtl="0" algn="l">
              <a:spcBef>
                <a:spcPts val="0"/>
              </a:spcBef>
              <a:spcAft>
                <a:spcPts val="0"/>
              </a:spcAft>
              <a:buNone/>
            </a:pPr>
            <a:r>
              <a:t/>
            </a:r>
            <a:endParaRPr/>
          </a:p>
        </p:txBody>
      </p:sp>
      <p:sp>
        <p:nvSpPr>
          <p:cNvPr id="276" name="Google Shape;276;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Required System Behavior</a:t>
            </a:r>
            <a:r>
              <a:rPr b="1" lang="sv-SE" sz="2100"/>
              <a:t>: </a:t>
            </a:r>
            <a:r>
              <a:rPr lang="sv-SE" sz="2100"/>
              <a:t>Load balancer should remove the service from the service pool after 2s of missed heartbeat messages, or on next request sent to the service. A page reload will be routed to alternate service by load balancer and the reloaded page should be correctly displayed on client-side.</a:t>
            </a:r>
            <a:endParaRPr sz="2100"/>
          </a:p>
          <a:p>
            <a:pPr indent="-361950" lvl="0" marL="457200" rtl="0" algn="l">
              <a:spcBef>
                <a:spcPts val="1000"/>
              </a:spcBef>
              <a:spcAft>
                <a:spcPts val="0"/>
              </a:spcAft>
              <a:buSzPts val="2100"/>
              <a:buChar char="•"/>
            </a:pPr>
            <a:r>
              <a:rPr b="1" lang="sv-SE" sz="2100">
                <a:solidFill>
                  <a:schemeClr val="accent3"/>
                </a:solidFill>
              </a:rPr>
              <a:t>Response Measure</a:t>
            </a:r>
            <a:r>
              <a:rPr b="1" lang="sv-SE" sz="2100"/>
              <a:t>:</a:t>
            </a:r>
            <a:r>
              <a:rPr lang="sv-SE" sz="2100"/>
              <a:t> On client-side page refresh, client state and display contains state after last transaction. Time for re-routed refresh is equivalent to “standard” refresh (&lt;1 second 95% of the time, &lt;3 seconds 99% of the time).</a:t>
            </a:r>
            <a:endParaRPr sz="2100"/>
          </a:p>
        </p:txBody>
      </p:sp>
      <p:sp>
        <p:nvSpPr>
          <p:cNvPr id="277" name="Google Shape;277;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4" name="Google Shape;284;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Is a Scenario a Test Case?</a:t>
            </a:r>
            <a:endParaRPr/>
          </a:p>
        </p:txBody>
      </p:sp>
      <p:sp>
        <p:nvSpPr>
          <p:cNvPr id="285" name="Google Shape;285;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prescribe general execution conditions and goals under those conditions.</a:t>
            </a:r>
            <a:endParaRPr/>
          </a:p>
          <a:p>
            <a:pPr indent="-368300" lvl="1" marL="914400" rtl="0" algn="l">
              <a:spcBef>
                <a:spcPts val="500"/>
              </a:spcBef>
              <a:spcAft>
                <a:spcPts val="0"/>
              </a:spcAft>
              <a:buSzPts val="2200"/>
              <a:buChar char="•"/>
            </a:pPr>
            <a:r>
              <a:rPr lang="sv-SE"/>
              <a:t>Describe the “type” of event and response that occurs, not the specific input or output.</a:t>
            </a:r>
            <a:endParaRPr/>
          </a:p>
          <a:p>
            <a:pPr indent="-393700" lvl="0" marL="457200" rtl="0" algn="l">
              <a:spcBef>
                <a:spcPts val="1000"/>
              </a:spcBef>
              <a:spcAft>
                <a:spcPts val="0"/>
              </a:spcAft>
              <a:buSzPts val="2600"/>
              <a:buChar char="•"/>
            </a:pPr>
            <a:r>
              <a:rPr lang="sv-SE"/>
              <a:t>Test cases require concrete, specific input. </a:t>
            </a:r>
            <a:endParaRPr/>
          </a:p>
          <a:p>
            <a:pPr indent="-393700" lvl="0" marL="457200" rtl="0" algn="l">
              <a:spcBef>
                <a:spcPts val="1000"/>
              </a:spcBef>
              <a:spcAft>
                <a:spcPts val="0"/>
              </a:spcAft>
              <a:buSzPts val="2600"/>
              <a:buChar char="•"/>
            </a:pPr>
            <a:r>
              <a:rPr b="1" lang="sv-SE">
                <a:solidFill>
                  <a:schemeClr val="accent3"/>
                </a:solidFill>
              </a:rPr>
              <a:t>One</a:t>
            </a:r>
            <a:r>
              <a:rPr lang="sv-SE"/>
              <a:t> </a:t>
            </a:r>
            <a:r>
              <a:rPr b="1" lang="sv-SE">
                <a:solidFill>
                  <a:schemeClr val="accent3"/>
                </a:solidFill>
              </a:rPr>
              <a:t>scenario</a:t>
            </a:r>
            <a:r>
              <a:rPr lang="sv-SE"/>
              <a:t> can be used to create </a:t>
            </a:r>
            <a:r>
              <a:rPr b="1" lang="sv-SE">
                <a:solidFill>
                  <a:schemeClr val="accent3"/>
                </a:solidFill>
              </a:rPr>
              <a:t>many concrete test cases</a:t>
            </a:r>
            <a:r>
              <a:rPr lang="sv-SE"/>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900" y="614000"/>
            <a:ext cx="84420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is Software Ready for Release?</a:t>
            </a:r>
            <a:endParaRPr/>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Software is ready for release when you can argue that it shows sufficient quality. </a:t>
            </a:r>
            <a:endParaRPr/>
          </a:p>
          <a:p>
            <a:pPr indent="-393700" lvl="0" marL="457200" rtl="0" algn="l">
              <a:spcBef>
                <a:spcPts val="1000"/>
              </a:spcBef>
              <a:spcAft>
                <a:spcPts val="0"/>
              </a:spcAft>
              <a:buSzPts val="2600"/>
              <a:buChar char="•"/>
            </a:pPr>
            <a:r>
              <a:rPr lang="sv-SE"/>
              <a:t>Requires choosing </a:t>
            </a:r>
            <a:r>
              <a:rPr b="1" lang="sv-SE">
                <a:solidFill>
                  <a:schemeClr val="accent3"/>
                </a:solidFill>
              </a:rPr>
              <a:t>quality attributes</a:t>
            </a:r>
            <a:r>
              <a:rPr lang="sv-SE"/>
              <a:t>.</a:t>
            </a:r>
            <a:endParaRPr/>
          </a:p>
          <a:p>
            <a:pPr indent="-368300" lvl="1" marL="914400" rtl="0" algn="l">
              <a:spcBef>
                <a:spcPts val="500"/>
              </a:spcBef>
              <a:spcAft>
                <a:spcPts val="0"/>
              </a:spcAft>
              <a:buSzPts val="2200"/>
              <a:buChar char="•"/>
            </a:pPr>
            <a:r>
              <a:rPr lang="sv-SE"/>
              <a:t>Requires specifying </a:t>
            </a:r>
            <a:r>
              <a:rPr b="1" lang="sv-SE">
                <a:solidFill>
                  <a:schemeClr val="accent3"/>
                </a:solidFill>
              </a:rPr>
              <a:t>measurements</a:t>
            </a:r>
            <a:r>
              <a:rPr lang="sv-SE"/>
              <a:t> and </a:t>
            </a:r>
            <a:r>
              <a:rPr b="1" lang="sv-SE">
                <a:solidFill>
                  <a:schemeClr val="accent3"/>
                </a:solidFill>
              </a:rPr>
              <a:t>thresholds</a:t>
            </a:r>
            <a:r>
              <a:rPr lang="sv-SE"/>
              <a:t>.</a:t>
            </a:r>
            <a:endParaRPr/>
          </a:p>
          <a:p>
            <a:pPr indent="-368300" lvl="1" marL="914400" rtl="0" algn="l">
              <a:spcBef>
                <a:spcPts val="500"/>
              </a:spcBef>
              <a:spcAft>
                <a:spcPts val="0"/>
              </a:spcAft>
              <a:buSzPts val="2200"/>
              <a:buChar char="•"/>
            </a:pPr>
            <a:r>
              <a:rPr lang="sv-SE"/>
              <a:t>May require different measurements and thresholds for </a:t>
            </a:r>
            <a:r>
              <a:rPr b="1" lang="sv-SE">
                <a:solidFill>
                  <a:schemeClr val="accent3"/>
                </a:solidFill>
              </a:rPr>
              <a:t>different functionality and execution scenarios</a:t>
            </a:r>
            <a:r>
              <a:rPr lang="sv-SE"/>
              <a:t>.</a:t>
            </a:r>
            <a:endParaRPr/>
          </a:p>
          <a:p>
            <a:pPr indent="-393700" lvl="0" marL="457200" rtl="0" algn="l">
              <a:spcBef>
                <a:spcPts val="1000"/>
              </a:spcBef>
              <a:spcAft>
                <a:spcPts val="0"/>
              </a:spcAft>
              <a:buSzPts val="2600"/>
              <a:buChar char="•"/>
            </a:pPr>
            <a:r>
              <a:rPr lang="sv-SE"/>
              <a:t>Assessed through </a:t>
            </a:r>
            <a:r>
              <a:rPr b="1" lang="sv-SE">
                <a:solidFill>
                  <a:schemeClr val="accent3"/>
                </a:solidFill>
              </a:rPr>
              <a:t>Verification and Validation</a:t>
            </a:r>
            <a:r>
              <a:rPr lang="sv-SE"/>
              <a:t>.</a:t>
            </a:r>
            <a:endParaRPr/>
          </a:p>
          <a:p>
            <a:pPr indent="0" lvl="0" marL="0" rtl="0" algn="l">
              <a:spcBef>
                <a:spcPts val="1000"/>
              </a:spcBef>
              <a:spcAft>
                <a:spcPts val="0"/>
              </a:spcAft>
              <a:buNone/>
            </a:pPr>
            <a:r>
              <a:t/>
            </a:r>
            <a:endParaRPr/>
          </a:p>
        </p:txBody>
      </p:sp>
      <p:sp>
        <p:nvSpPr>
          <p:cNvPr id="155" name="Google Shape;15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Scenarios</a:t>
            </a:r>
            <a:endParaRPr/>
          </a:p>
        </p:txBody>
      </p:sp>
      <p:sp>
        <p:nvSpPr>
          <p:cNvPr id="291" name="Google Shape;291;p44"/>
          <p:cNvSpPr txBox="1"/>
          <p:nvPr>
            <p:ph idx="1" type="body"/>
          </p:nvPr>
        </p:nvSpPr>
        <p:spPr>
          <a:xfrm>
            <a:off x="468900" y="1188500"/>
            <a:ext cx="8217900" cy="35742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lang="sv-SE" sz="1800"/>
              <a:t>Credible</a:t>
            </a:r>
            <a:endParaRPr sz="1800"/>
          </a:p>
          <a:p>
            <a:pPr indent="-342900" lvl="1" marL="914400" rtl="0" algn="l">
              <a:spcBef>
                <a:spcPts val="500"/>
              </a:spcBef>
              <a:spcAft>
                <a:spcPts val="0"/>
              </a:spcAft>
              <a:buSzPts val="1800"/>
              <a:buChar char="•"/>
            </a:pPr>
            <a:r>
              <a:rPr lang="sv-SE" sz="1800"/>
              <a:t>Describes a realistic scenario.</a:t>
            </a:r>
            <a:endParaRPr sz="1800"/>
          </a:p>
          <a:p>
            <a:pPr indent="-342900" lvl="0" marL="457200" rtl="0" algn="l">
              <a:spcBef>
                <a:spcPts val="1000"/>
              </a:spcBef>
              <a:spcAft>
                <a:spcPts val="0"/>
              </a:spcAft>
              <a:buSzPts val="1800"/>
              <a:buChar char="•"/>
            </a:pPr>
            <a:r>
              <a:rPr lang="sv-SE" sz="1800"/>
              <a:t>Valuable</a:t>
            </a:r>
            <a:endParaRPr sz="1800"/>
          </a:p>
          <a:p>
            <a:pPr indent="-342900" lvl="1" marL="914400" rtl="0" algn="l">
              <a:spcBef>
                <a:spcPts val="500"/>
              </a:spcBef>
              <a:spcAft>
                <a:spcPts val="0"/>
              </a:spcAft>
              <a:buSzPts val="1800"/>
              <a:buChar char="•"/>
            </a:pPr>
            <a:r>
              <a:rPr lang="sv-SE" sz="1800"/>
              <a:t>Can be directly used to design and verify system.</a:t>
            </a:r>
            <a:endParaRPr sz="1800"/>
          </a:p>
          <a:p>
            <a:pPr indent="-342900" lvl="0" marL="457200" rtl="0" algn="l">
              <a:spcBef>
                <a:spcPts val="1000"/>
              </a:spcBef>
              <a:spcAft>
                <a:spcPts val="0"/>
              </a:spcAft>
              <a:buSzPts val="1800"/>
              <a:buChar char="•"/>
            </a:pPr>
            <a:r>
              <a:rPr lang="sv-SE" sz="1800"/>
              <a:t>Specific</a:t>
            </a:r>
            <a:endParaRPr sz="1800"/>
          </a:p>
          <a:p>
            <a:pPr indent="-342900" lvl="1" marL="914400" rtl="0" algn="l">
              <a:spcBef>
                <a:spcPts val="500"/>
              </a:spcBef>
              <a:spcAft>
                <a:spcPts val="0"/>
              </a:spcAft>
              <a:buSzPts val="1800"/>
              <a:buChar char="•"/>
            </a:pPr>
            <a:r>
              <a:rPr lang="sv-SE" sz="1800"/>
              <a:t>Addresses a single, concrete situation.</a:t>
            </a:r>
            <a:endParaRPr sz="1800"/>
          </a:p>
          <a:p>
            <a:pPr indent="-342900" lvl="0" marL="457200" rtl="0" algn="l">
              <a:spcBef>
                <a:spcPts val="1000"/>
              </a:spcBef>
              <a:spcAft>
                <a:spcPts val="0"/>
              </a:spcAft>
              <a:buSzPts val="1800"/>
              <a:buChar char="•"/>
            </a:pPr>
            <a:r>
              <a:rPr lang="sv-SE" sz="1800"/>
              <a:t>Precise</a:t>
            </a:r>
            <a:endParaRPr sz="1800"/>
          </a:p>
          <a:p>
            <a:pPr indent="-342900" lvl="1" marL="914400" rtl="0" algn="l">
              <a:spcBef>
                <a:spcPts val="500"/>
              </a:spcBef>
              <a:spcAft>
                <a:spcPts val="0"/>
              </a:spcAft>
              <a:buSzPts val="1800"/>
              <a:buChar char="•"/>
            </a:pPr>
            <a:r>
              <a:rPr lang="sv-SE" sz="1800"/>
              <a:t>User should be clear about the described situation and response.</a:t>
            </a:r>
            <a:endParaRPr sz="1800"/>
          </a:p>
          <a:p>
            <a:pPr indent="-342900" lvl="0" marL="457200" rtl="0" algn="l">
              <a:spcBef>
                <a:spcPts val="1000"/>
              </a:spcBef>
              <a:spcAft>
                <a:spcPts val="0"/>
              </a:spcAft>
              <a:buSzPts val="1800"/>
              <a:buChar char="•"/>
            </a:pPr>
            <a:r>
              <a:rPr lang="sv-SE" sz="1800"/>
              <a:t>Comprehensible</a:t>
            </a:r>
            <a:endParaRPr sz="1800"/>
          </a:p>
          <a:p>
            <a:pPr indent="-342900" lvl="1" marL="914400" rtl="0" algn="l">
              <a:spcBef>
                <a:spcPts val="500"/>
              </a:spcBef>
              <a:spcAft>
                <a:spcPts val="0"/>
              </a:spcAft>
              <a:buSzPts val="1800"/>
              <a:buChar char="•"/>
            </a:pPr>
            <a:r>
              <a:rPr lang="sv-SE" sz="1800"/>
              <a:t>Writing should be unambiguous and free of jargon.</a:t>
            </a:r>
            <a:endParaRPr sz="1800"/>
          </a:p>
        </p:txBody>
      </p:sp>
      <p:sp>
        <p:nvSpPr>
          <p:cNvPr id="292" name="Google Shape;292;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Effective Scenario Use</a:t>
            </a:r>
            <a:endParaRPr/>
          </a:p>
        </p:txBody>
      </p:sp>
      <p:sp>
        <p:nvSpPr>
          <p:cNvPr id="298" name="Google Shape;298;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Identify a focused scenario set</a:t>
            </a:r>
            <a:endParaRPr sz="2500"/>
          </a:p>
          <a:p>
            <a:pPr indent="-361950" lvl="1" marL="914400" rtl="0" algn="l">
              <a:spcBef>
                <a:spcPts val="500"/>
              </a:spcBef>
              <a:spcAft>
                <a:spcPts val="0"/>
              </a:spcAft>
              <a:buSzPts val="2100"/>
              <a:buChar char="•"/>
            </a:pPr>
            <a:r>
              <a:rPr lang="sv-SE" sz="2100"/>
              <a:t>Too many scenarios can be distracting.</a:t>
            </a:r>
            <a:endParaRPr sz="2100"/>
          </a:p>
          <a:p>
            <a:pPr indent="-361950" lvl="1" marL="914400" rtl="0" algn="l">
              <a:spcBef>
                <a:spcPts val="500"/>
              </a:spcBef>
              <a:spcAft>
                <a:spcPts val="0"/>
              </a:spcAft>
              <a:buSzPts val="2100"/>
              <a:buChar char="•"/>
            </a:pPr>
            <a:r>
              <a:rPr lang="sv-SE" sz="2100"/>
              <a:t>Prioritize no more than 15-20.</a:t>
            </a:r>
            <a:endParaRPr sz="2100"/>
          </a:p>
          <a:p>
            <a:pPr indent="-387350" lvl="0" marL="457200" rtl="0" algn="l">
              <a:spcBef>
                <a:spcPts val="1000"/>
              </a:spcBef>
              <a:spcAft>
                <a:spcPts val="0"/>
              </a:spcAft>
              <a:buSzPts val="2500"/>
              <a:buChar char="•"/>
            </a:pPr>
            <a:r>
              <a:rPr lang="sv-SE" sz="2500"/>
              <a:t>Use distinct scenarios</a:t>
            </a:r>
            <a:endParaRPr sz="2500"/>
          </a:p>
          <a:p>
            <a:pPr indent="-361950" lvl="1" marL="914400" rtl="0" algn="l">
              <a:spcBef>
                <a:spcPts val="500"/>
              </a:spcBef>
              <a:spcAft>
                <a:spcPts val="0"/>
              </a:spcAft>
              <a:buSzPts val="2100"/>
              <a:buChar char="•"/>
            </a:pPr>
            <a:r>
              <a:rPr lang="sv-SE" sz="2100"/>
              <a:t>Avoid redundant scenarios. </a:t>
            </a:r>
            <a:endParaRPr sz="2100"/>
          </a:p>
          <a:p>
            <a:pPr indent="-361950" lvl="1" marL="914400" rtl="0" algn="l">
              <a:spcBef>
                <a:spcPts val="500"/>
              </a:spcBef>
              <a:spcAft>
                <a:spcPts val="0"/>
              </a:spcAft>
              <a:buSzPts val="2100"/>
              <a:buChar char="•"/>
            </a:pPr>
            <a:r>
              <a:rPr lang="sv-SE" sz="2100"/>
              <a:t>Consider demands placed on the system.</a:t>
            </a:r>
            <a:endParaRPr sz="2100"/>
          </a:p>
          <a:p>
            <a:pPr indent="-387350" lvl="0" marL="457200" rtl="0" algn="l">
              <a:spcBef>
                <a:spcPts val="1000"/>
              </a:spcBef>
              <a:spcAft>
                <a:spcPts val="0"/>
              </a:spcAft>
              <a:buSzPts val="2500"/>
              <a:buChar char="•"/>
            </a:pPr>
            <a:r>
              <a:rPr lang="sv-SE" sz="2500"/>
              <a:t>Use scenarios early</a:t>
            </a:r>
            <a:endParaRPr sz="2500"/>
          </a:p>
          <a:p>
            <a:pPr indent="-361950" lvl="1" marL="914400" rtl="0" algn="l">
              <a:spcBef>
                <a:spcPts val="500"/>
              </a:spcBef>
              <a:spcAft>
                <a:spcPts val="0"/>
              </a:spcAft>
              <a:buSzPts val="2100"/>
              <a:buChar char="•"/>
            </a:pPr>
            <a:r>
              <a:rPr lang="sv-SE" sz="2100"/>
              <a:t>Can focus design activities.</a:t>
            </a:r>
            <a:endParaRPr sz="2100"/>
          </a:p>
        </p:txBody>
      </p:sp>
      <p:sp>
        <p:nvSpPr>
          <p:cNvPr id="299" name="Google Shape;29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6" name="Google Shape;30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do we do with Scenarios?</a:t>
            </a:r>
            <a:endParaRPr/>
          </a:p>
        </p:txBody>
      </p:sp>
      <p:sp>
        <p:nvSpPr>
          <p:cNvPr id="307" name="Google Shape;30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Design</a:t>
            </a:r>
            <a:endParaRPr/>
          </a:p>
          <a:p>
            <a:pPr indent="-393700" lvl="0" marL="457200" rtl="0" algn="l">
              <a:spcBef>
                <a:spcPts val="1000"/>
              </a:spcBef>
              <a:spcAft>
                <a:spcPts val="0"/>
              </a:spcAft>
              <a:buSzPts val="2600"/>
              <a:buChar char="•"/>
            </a:pPr>
            <a:r>
              <a:rPr lang="sv-SE"/>
              <a:t>Stakeholder Negotiation</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Human experiments with app.</a:t>
            </a:r>
            <a:endParaRPr/>
          </a:p>
          <a:p>
            <a:pPr indent="-393700" lvl="0" marL="457200" rtl="0" algn="l">
              <a:spcBef>
                <a:spcPts val="1000"/>
              </a:spcBef>
              <a:spcAft>
                <a:spcPts val="0"/>
              </a:spcAft>
              <a:buSzPts val="2600"/>
              <a:buChar char="•"/>
            </a:pPr>
            <a:r>
              <a:rPr lang="sv-SE"/>
              <a:t>Formal Test Cases</a:t>
            </a:r>
            <a:endParaRPr/>
          </a:p>
          <a:p>
            <a:pPr indent="-368300" lvl="1" marL="914400" rtl="0" algn="l">
              <a:spcBef>
                <a:spcPts val="500"/>
              </a:spcBef>
              <a:spcAft>
                <a:spcPts val="0"/>
              </a:spcAft>
              <a:buSzPts val="2200"/>
              <a:buChar char="•"/>
            </a:pPr>
            <a:r>
              <a:rPr lang="sv-SE"/>
              <a:t>Assign specific input and check response.</a:t>
            </a:r>
            <a:endParaRPr/>
          </a:p>
        </p:txBody>
      </p:sp>
      <p:pic>
        <p:nvPicPr>
          <p:cNvPr id="308" name="Google Shape;308;p46"/>
          <p:cNvPicPr preferRelativeResize="0"/>
          <p:nvPr/>
        </p:nvPicPr>
        <p:blipFill>
          <a:blip r:embed="rId3">
            <a:alphaModFix/>
          </a:blip>
          <a:stretch>
            <a:fillRect/>
          </a:stretch>
        </p:blipFill>
        <p:spPr>
          <a:xfrm>
            <a:off x="5665674" y="1149675"/>
            <a:ext cx="1054850" cy="1301000"/>
          </a:xfrm>
          <a:prstGeom prst="rect">
            <a:avLst/>
          </a:prstGeom>
          <a:noFill/>
          <a:ln>
            <a:noFill/>
          </a:ln>
        </p:spPr>
      </p:pic>
      <p:pic>
        <p:nvPicPr>
          <p:cNvPr id="309" name="Google Shape;309;p46"/>
          <p:cNvPicPr preferRelativeResize="0"/>
          <p:nvPr/>
        </p:nvPicPr>
        <p:blipFill>
          <a:blip r:embed="rId4">
            <a:alphaModFix/>
          </a:blip>
          <a:stretch>
            <a:fillRect/>
          </a:stretch>
        </p:blipFill>
        <p:spPr>
          <a:xfrm>
            <a:off x="6938675" y="1811988"/>
            <a:ext cx="1543051" cy="867974"/>
          </a:xfrm>
          <a:prstGeom prst="rect">
            <a:avLst/>
          </a:prstGeom>
          <a:noFill/>
          <a:ln>
            <a:noFill/>
          </a:ln>
        </p:spPr>
      </p:pic>
      <p:pic>
        <p:nvPicPr>
          <p:cNvPr id="310" name="Google Shape;310;p46"/>
          <p:cNvPicPr preferRelativeResize="0"/>
          <p:nvPr/>
        </p:nvPicPr>
        <p:blipFill>
          <a:blip r:embed="rId5">
            <a:alphaModFix/>
          </a:blip>
          <a:stretch>
            <a:fillRect/>
          </a:stretch>
        </p:blipFill>
        <p:spPr>
          <a:xfrm>
            <a:off x="5600699" y="2628324"/>
            <a:ext cx="1184825" cy="788450"/>
          </a:xfrm>
          <a:prstGeom prst="rect">
            <a:avLst/>
          </a:prstGeom>
          <a:noFill/>
          <a:ln>
            <a:noFill/>
          </a:ln>
        </p:spPr>
      </p:pic>
      <p:pic>
        <p:nvPicPr>
          <p:cNvPr id="311" name="Google Shape;311;p46"/>
          <p:cNvPicPr preferRelativeResize="0"/>
          <p:nvPr/>
        </p:nvPicPr>
        <p:blipFill>
          <a:blip r:embed="rId6">
            <a:alphaModFix/>
          </a:blip>
          <a:stretch>
            <a:fillRect/>
          </a:stretch>
        </p:blipFill>
        <p:spPr>
          <a:xfrm>
            <a:off x="6932124" y="3043625"/>
            <a:ext cx="1556162" cy="14039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8" name="Google Shape;318;p47"/>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Reliability </a:t>
            </a:r>
            <a:endParaRPr/>
          </a:p>
          <a:p>
            <a:pPr indent="0" lvl="0" marL="0" rtl="0" algn="l">
              <a:spcBef>
                <a:spcPts val="0"/>
              </a:spcBef>
              <a:spcAft>
                <a:spcPts val="0"/>
              </a:spcAft>
              <a:buNone/>
            </a:pPr>
            <a:r>
              <a:rPr lang="sv-SE"/>
              <a:t>Scenarios</a:t>
            </a:r>
            <a:endParaRPr/>
          </a:p>
        </p:txBody>
      </p:sp>
      <p:pic>
        <p:nvPicPr>
          <p:cNvPr id="319" name="Google Shape;319;p47"/>
          <p:cNvPicPr preferRelativeResize="0"/>
          <p:nvPr/>
        </p:nvPicPr>
        <p:blipFill>
          <a:blip r:embed="rId3">
            <a:alphaModFix/>
          </a:blip>
          <a:stretch>
            <a:fillRect/>
          </a:stretch>
        </p:blipFill>
        <p:spPr>
          <a:xfrm>
            <a:off x="3930625" y="1292433"/>
            <a:ext cx="4756176" cy="29904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6" name="Google Shape;32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27" name="Google Shape;32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Ability to operate correctly over an observation period</a:t>
            </a:r>
            <a:r>
              <a:rPr lang="sv-SE">
                <a:solidFill>
                  <a:schemeClr val="accent3"/>
                </a:solidFill>
              </a:rPr>
              <a:t> (time or executions).</a:t>
            </a:r>
            <a:endParaRPr>
              <a:solidFill>
                <a:schemeClr val="accent3"/>
              </a:solidFill>
            </a:endParaRPr>
          </a:p>
          <a:p>
            <a:pPr indent="-368300" lvl="1" marL="914400" rtl="0" algn="l">
              <a:spcBef>
                <a:spcPts val="500"/>
              </a:spcBef>
              <a:spcAft>
                <a:spcPts val="0"/>
              </a:spcAft>
              <a:buSzPts val="2200"/>
              <a:buChar char="•"/>
            </a:pPr>
            <a:r>
              <a:rPr lang="sv-SE"/>
              <a:t>A statistical approximation of correctness.</a:t>
            </a:r>
            <a:endParaRPr/>
          </a:p>
          <a:p>
            <a:pPr indent="-393700" lvl="0" marL="457200" rtl="0" algn="l">
              <a:spcBef>
                <a:spcPts val="1000"/>
              </a:spcBef>
              <a:spcAft>
                <a:spcPts val="0"/>
              </a:spcAft>
              <a:buSzPts val="2600"/>
              <a:buChar char="•"/>
            </a:pPr>
            <a:r>
              <a:rPr lang="sv-SE"/>
              <a:t>Scenarios revolve around one function/code component (or closely-related components).</a:t>
            </a:r>
            <a:endParaRPr/>
          </a:p>
          <a:p>
            <a:pPr indent="-368300" lvl="1" marL="914400" rtl="0" algn="l">
              <a:spcBef>
                <a:spcPts val="500"/>
              </a:spcBef>
              <a:spcAft>
                <a:spcPts val="0"/>
              </a:spcAft>
              <a:buSzPts val="2200"/>
              <a:buChar char="•"/>
            </a:pPr>
            <a:r>
              <a:rPr lang="sv-SE"/>
              <a:t>Demonstrates that the function operates correctly.</a:t>
            </a:r>
            <a:endParaRPr/>
          </a:p>
          <a:p>
            <a:pPr indent="-368300" lvl="1" marL="914400" rtl="0" algn="l">
              <a:spcBef>
                <a:spcPts val="500"/>
              </a:spcBef>
              <a:spcAft>
                <a:spcPts val="0"/>
              </a:spcAft>
              <a:buSzPts val="2200"/>
              <a:buChar char="•"/>
            </a:pPr>
            <a:r>
              <a:rPr lang="sv-SE"/>
              <a:t>Give context on type of user or </a:t>
            </a:r>
            <a:r>
              <a:rPr lang="sv-SE"/>
              <a:t>system load</a:t>
            </a:r>
            <a:r>
              <a:rPr lang="sv-SE"/>
              <a:t> if it impacts system execution or </a:t>
            </a:r>
            <a:r>
              <a:rPr lang="sv-SE"/>
              <a:t>perceived</a:t>
            </a:r>
            <a:r>
              <a:rPr lang="sv-SE"/>
              <a:t> reliability.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4" name="Google Shape;334;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335" name="Google Shape;335;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POFOD: </a:t>
            </a:r>
            <a:r>
              <a:rPr b="1" lang="sv-SE"/>
              <a:t>(failures/ requests over period)</a:t>
            </a:r>
            <a:endParaRPr b="1"/>
          </a:p>
          <a:p>
            <a:pPr indent="-393700" lvl="0" marL="457200" rtl="0" algn="l">
              <a:spcBef>
                <a:spcPts val="1000"/>
              </a:spcBef>
              <a:spcAft>
                <a:spcPts val="0"/>
              </a:spcAft>
              <a:buSzPts val="2600"/>
              <a:buChar char="•"/>
            </a:pPr>
            <a:r>
              <a:rPr lang="sv-SE"/>
              <a:t>ROCOF: </a:t>
            </a:r>
            <a:r>
              <a:rPr b="1" lang="sv-SE"/>
              <a:t>(failures / total time observed)</a:t>
            </a:r>
            <a:endParaRPr b="1"/>
          </a:p>
          <a:p>
            <a:pPr indent="-393700" lvl="0" marL="457200" rtl="0" algn="l">
              <a:spcBef>
                <a:spcPts val="1000"/>
              </a:spcBef>
              <a:spcAft>
                <a:spcPts val="0"/>
              </a:spcAft>
              <a:buSzPts val="2600"/>
              <a:buChar char="•"/>
            </a:pPr>
            <a:r>
              <a:rPr lang="sv-SE"/>
              <a:t>Availability: </a:t>
            </a:r>
            <a:r>
              <a:rPr b="1" lang="sv-SE"/>
              <a:t>(uptime / total time observed)</a:t>
            </a:r>
            <a:endParaRPr/>
          </a:p>
          <a:p>
            <a:pPr indent="-393700" lvl="0" marL="457200" rtl="0" algn="l">
              <a:spcBef>
                <a:spcPts val="1000"/>
              </a:spcBef>
              <a:spcAft>
                <a:spcPts val="0"/>
              </a:spcAft>
              <a:buSzPts val="2600"/>
              <a:buChar char="•"/>
            </a:pPr>
            <a:r>
              <a:rPr lang="sv-SE"/>
              <a:t>MTBF: </a:t>
            </a:r>
            <a:r>
              <a:rPr b="1" lang="sv-SE"/>
              <a:t>Average time between observed failures.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r>
              <a:rPr lang="sv-SE"/>
              <a:t> Scenarios</a:t>
            </a:r>
            <a:endParaRPr/>
          </a:p>
        </p:txBody>
      </p:sp>
      <p:sp>
        <p:nvSpPr>
          <p:cNvPr id="341" name="Google Shape;34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Highlight the function(s)</a:t>
            </a:r>
            <a:br>
              <a:rPr lang="sv-SE" sz="2400"/>
            </a:br>
            <a:r>
              <a:rPr lang="sv-SE" sz="2400"/>
              <a:t>being used and the context used in. </a:t>
            </a:r>
            <a:br>
              <a:rPr lang="sv-SE" sz="2400"/>
            </a:br>
            <a:r>
              <a:rPr lang="sv-SE" sz="2400"/>
              <a:t>Explain the type of user/load, if relevant.</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 </a:t>
            </a:r>
            <a:r>
              <a:rPr lang="sv-SE" sz="2400"/>
              <a:t>Data stored in system, past events (multiple failures may leave system vulnerable), load may impact reliability.</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Available resources may impact reliability (resources, networking).</a:t>
            </a:r>
            <a:endParaRPr sz="2400"/>
          </a:p>
        </p:txBody>
      </p:sp>
      <p:sp>
        <p:nvSpPr>
          <p:cNvPr id="342" name="Google Shape;34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43" name="Google Shape;343;p50"/>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44" name="Google Shape;344;p50"/>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50" name="Google Shape;35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External Stimulus</a:t>
            </a:r>
            <a:r>
              <a:rPr b="1" lang="sv-SE"/>
              <a:t>: </a:t>
            </a:r>
            <a:endParaRPr b="1"/>
          </a:p>
          <a:p>
            <a:pPr indent="-368300" lvl="1" marL="914400" rtl="0" algn="l">
              <a:spcBef>
                <a:spcPts val="500"/>
              </a:spcBef>
              <a:spcAft>
                <a:spcPts val="0"/>
              </a:spcAft>
              <a:buSzPts val="2200"/>
              <a:buChar char="•"/>
            </a:pPr>
            <a:r>
              <a:rPr lang="sv-SE"/>
              <a:t>User or external software performs one or more input interactions.</a:t>
            </a:r>
            <a:endParaRPr/>
          </a:p>
          <a:p>
            <a:pPr indent="-368300" lvl="1" marL="914400" rtl="0" algn="l">
              <a:spcBef>
                <a:spcPts val="500"/>
              </a:spcBef>
              <a:spcAft>
                <a:spcPts val="0"/>
              </a:spcAft>
              <a:buSzPts val="2200"/>
              <a:buChar char="•"/>
            </a:pPr>
            <a:r>
              <a:rPr lang="sv-SE"/>
              <a:t>State specific interaction(s) performed.</a:t>
            </a:r>
            <a:endParaRPr/>
          </a:p>
          <a:p>
            <a:pPr indent="-368300" lvl="1" marL="914400" rtl="0" algn="l">
              <a:spcBef>
                <a:spcPts val="500"/>
              </a:spcBef>
              <a:spcAft>
                <a:spcPts val="0"/>
              </a:spcAft>
              <a:buSzPts val="2200"/>
              <a:buChar char="•"/>
            </a:pPr>
            <a:r>
              <a:rPr lang="sv-SE"/>
              <a:t>If relevant, explain the type of user and reason they would </a:t>
            </a:r>
            <a:r>
              <a:rPr lang="sv-SE"/>
              <a:t>perceive</a:t>
            </a:r>
            <a:r>
              <a:rPr lang="sv-SE"/>
              <a:t> reliability differently. </a:t>
            </a:r>
            <a:endParaRPr/>
          </a:p>
        </p:txBody>
      </p:sp>
      <p:sp>
        <p:nvSpPr>
          <p:cNvPr id="351" name="Google Shape;35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52" name="Google Shape;352;p51"/>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53" name="Google Shape;353;p51"/>
          <p:cNvSpPr/>
          <p:nvPr/>
        </p:nvSpPr>
        <p:spPr>
          <a:xfrm>
            <a:off x="6437750" y="590150"/>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Scenarios</a:t>
            </a:r>
            <a:endParaRPr/>
          </a:p>
        </p:txBody>
      </p:sp>
      <p:sp>
        <p:nvSpPr>
          <p:cNvPr id="359" name="Google Shape;359;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b="1" lang="sv-SE"/>
              <a:t>:</a:t>
            </a:r>
            <a:endParaRPr b="1"/>
          </a:p>
          <a:p>
            <a:pPr indent="-368300" lvl="1" marL="914400" rtl="0" algn="l">
              <a:spcBef>
                <a:spcPts val="500"/>
              </a:spcBef>
              <a:spcAft>
                <a:spcPts val="0"/>
              </a:spcAft>
              <a:buSzPts val="2200"/>
              <a:buChar char="•"/>
            </a:pPr>
            <a:r>
              <a:rPr lang="sv-SE"/>
              <a:t>The functional response of the system.</a:t>
            </a:r>
            <a:endParaRPr/>
          </a:p>
          <a:p>
            <a:pPr indent="-368300" lvl="1" marL="914400" rtl="0" algn="l">
              <a:spcBef>
                <a:spcPts val="500"/>
              </a:spcBef>
              <a:spcAft>
                <a:spcPts val="0"/>
              </a:spcAft>
              <a:buSzPts val="2200"/>
              <a:buChar char="•"/>
            </a:pPr>
            <a:r>
              <a:rPr lang="sv-SE"/>
              <a:t>Generally, the normal operation of that function.</a:t>
            </a:r>
            <a:endParaRPr/>
          </a:p>
          <a:p>
            <a:pPr indent="-393700" lvl="0" marL="457200" rtl="0" algn="l">
              <a:spcBef>
                <a:spcPts val="1000"/>
              </a:spcBef>
              <a:spcAft>
                <a:spcPts val="0"/>
              </a:spcAft>
              <a:buSzPts val="2600"/>
              <a:buChar char="•"/>
            </a:pPr>
            <a:r>
              <a:rPr b="1" lang="sv-SE">
                <a:solidFill>
                  <a:schemeClr val="accent3"/>
                </a:solidFill>
              </a:rPr>
              <a:t>Reliability Measure</a:t>
            </a:r>
            <a:r>
              <a:rPr b="1" lang="sv-SE"/>
              <a:t>:</a:t>
            </a:r>
            <a:endParaRPr b="1"/>
          </a:p>
          <a:p>
            <a:pPr indent="-368300" lvl="1" marL="914400" rtl="0" algn="l">
              <a:spcBef>
                <a:spcPts val="500"/>
              </a:spcBef>
              <a:spcAft>
                <a:spcPts val="0"/>
              </a:spcAft>
              <a:buSzPts val="2200"/>
              <a:buChar char="•"/>
            </a:pPr>
            <a:r>
              <a:rPr lang="sv-SE"/>
              <a:t>ROCOF, POFOD, Availability, MTBF</a:t>
            </a:r>
            <a:endParaRPr/>
          </a:p>
          <a:p>
            <a:pPr indent="-368300" lvl="1" marL="914400" rtl="0" algn="l">
              <a:spcBef>
                <a:spcPts val="500"/>
              </a:spcBef>
              <a:spcAft>
                <a:spcPts val="0"/>
              </a:spcAft>
              <a:buSzPts val="2200"/>
              <a:buChar char="•"/>
            </a:pPr>
            <a:r>
              <a:rPr lang="sv-SE"/>
              <a:t>Can be either absolute or average.</a:t>
            </a:r>
            <a:endParaRPr/>
          </a:p>
          <a:p>
            <a:pPr indent="-342900" lvl="2" marL="1371600" rtl="0" algn="l">
              <a:spcBef>
                <a:spcPts val="500"/>
              </a:spcBef>
              <a:spcAft>
                <a:spcPts val="0"/>
              </a:spcAft>
              <a:buSzPts val="1800"/>
              <a:buChar char="•"/>
            </a:pPr>
            <a:r>
              <a:rPr lang="sv-SE"/>
              <a:t>Every time scenario evaluated, ROCOF must be &lt; 2 failures/day.</a:t>
            </a:r>
            <a:endParaRPr/>
          </a:p>
          <a:p>
            <a:pPr indent="-342900" lvl="2" marL="1371600" rtl="0" algn="l">
              <a:spcBef>
                <a:spcPts val="500"/>
              </a:spcBef>
              <a:spcAft>
                <a:spcPts val="0"/>
              </a:spcAft>
              <a:buSzPts val="1800"/>
              <a:buChar char="•"/>
            </a:pPr>
            <a:r>
              <a:rPr lang="sv-SE"/>
              <a:t>Across all evaluations, the average ROCOF must be &lt; 2 failures/day.</a:t>
            </a:r>
            <a:endParaRPr/>
          </a:p>
        </p:txBody>
      </p:sp>
      <p:sp>
        <p:nvSpPr>
          <p:cNvPr id="360" name="Google Shape;36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361" name="Google Shape;361;p5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362" name="Google Shape;362;p52"/>
          <p:cNvSpPr/>
          <p:nvPr/>
        </p:nvSpPr>
        <p:spPr>
          <a:xfrm>
            <a:off x="7921175" y="661488"/>
            <a:ext cx="993300" cy="11568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9" name="Google Shape;36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a:t>
            </a:r>
            <a:endParaRPr/>
          </a:p>
        </p:txBody>
      </p:sp>
      <p:sp>
        <p:nvSpPr>
          <p:cNvPr id="370" name="Google Shape;370;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solidFill>
                  <a:schemeClr val="accent3"/>
                </a:solidFill>
              </a:rPr>
              <a:t>Overview</a:t>
            </a:r>
            <a:r>
              <a:rPr lang="sv-SE" sz="1800"/>
              <a:t>: A user adds an item to the shopping cart.</a:t>
            </a:r>
            <a:endParaRPr sz="1800"/>
          </a:p>
          <a:p>
            <a:pPr indent="-342900" lvl="0" marL="457200" rtl="0" algn="l">
              <a:spcBef>
                <a:spcPts val="1000"/>
              </a:spcBef>
              <a:spcAft>
                <a:spcPts val="0"/>
              </a:spcAft>
              <a:buSzPts val="1800"/>
              <a:buChar char="•"/>
            </a:pPr>
            <a:r>
              <a:rPr b="1" lang="sv-SE" sz="1800">
                <a:solidFill>
                  <a:schemeClr val="accent3"/>
                </a:solidFill>
              </a:rPr>
              <a:t>System State</a:t>
            </a:r>
            <a:r>
              <a:rPr lang="sv-SE" sz="1800"/>
              <a:t>: The system is operating under normal load (500 concurrent users). The shopping cart is empty.</a:t>
            </a:r>
            <a:endParaRPr sz="1800"/>
          </a:p>
          <a:p>
            <a:pPr indent="-342900" lvl="0" marL="457200" rtl="0" algn="l">
              <a:spcBef>
                <a:spcPts val="1000"/>
              </a:spcBef>
              <a:spcAft>
                <a:spcPts val="0"/>
              </a:spcAft>
              <a:buSzPts val="1800"/>
              <a:buChar char="•"/>
            </a:pPr>
            <a:r>
              <a:rPr b="1" lang="sv-SE" sz="1800">
                <a:solidFill>
                  <a:schemeClr val="accent3"/>
                </a:solidFill>
              </a:rPr>
              <a:t>Environment State</a:t>
            </a:r>
            <a:r>
              <a:rPr lang="sv-SE" sz="1800"/>
              <a:t>: The environment is operating normally, with standard network and database connectivity. </a:t>
            </a:r>
            <a:endParaRPr sz="1800"/>
          </a:p>
          <a:p>
            <a:pPr indent="-342900" lvl="0" marL="457200" rtl="0" algn="l">
              <a:spcBef>
                <a:spcPts val="1000"/>
              </a:spcBef>
              <a:spcAft>
                <a:spcPts val="0"/>
              </a:spcAft>
              <a:buSzPts val="1800"/>
              <a:buChar char="•"/>
            </a:pPr>
            <a:r>
              <a:rPr b="1" lang="sv-SE" sz="1800">
                <a:solidFill>
                  <a:schemeClr val="accent3"/>
                </a:solidFill>
              </a:rPr>
              <a:t>External Stimulus</a:t>
            </a:r>
            <a:r>
              <a:rPr lang="sv-SE" sz="1800"/>
              <a:t>: A user selects the “add to cart button” with the quantity set to “1”.</a:t>
            </a:r>
            <a:endParaRPr sz="1800"/>
          </a:p>
          <a:p>
            <a:pPr indent="-342900" lvl="0" marL="457200" rtl="0" algn="l">
              <a:spcBef>
                <a:spcPts val="1000"/>
              </a:spcBef>
              <a:spcAft>
                <a:spcPts val="0"/>
              </a:spcAft>
              <a:buSzPts val="1800"/>
              <a:buChar char="•"/>
            </a:pPr>
            <a:r>
              <a:rPr b="1" lang="sv-SE" sz="1800">
                <a:solidFill>
                  <a:schemeClr val="accent3"/>
                </a:solidFill>
              </a:rPr>
              <a:t>Required Response</a:t>
            </a:r>
            <a:r>
              <a:rPr lang="sv-SE" sz="1800"/>
              <a:t>: The item is successfully added to the shopping cart. The number of items displayed on the cart icon is incremented by one.</a:t>
            </a:r>
            <a:endParaRPr sz="1800"/>
          </a:p>
          <a:p>
            <a:pPr indent="-342900" lvl="0" marL="457200" rtl="0" algn="l">
              <a:spcBef>
                <a:spcPts val="1000"/>
              </a:spcBef>
              <a:spcAft>
                <a:spcPts val="0"/>
              </a:spcAft>
              <a:buSzPts val="1800"/>
              <a:buChar char="•"/>
            </a:pPr>
            <a:r>
              <a:rPr b="1" lang="sv-SE" sz="1800">
                <a:solidFill>
                  <a:schemeClr val="accent3"/>
                </a:solidFill>
              </a:rPr>
              <a:t>Response Measure</a:t>
            </a:r>
            <a:r>
              <a:rPr lang="sv-SE" sz="1800"/>
              <a:t>: The average ROCOF is 0.015 (15/1000 requests).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2" name="Google Shape;162;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63" name="Google Shape;163;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solidFill>
                  <a:schemeClr val="accent3"/>
                </a:solidFill>
              </a:rPr>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relevant for this course: </a:t>
            </a:r>
            <a:r>
              <a:rPr b="1" lang="sv-SE">
                <a:solidFill>
                  <a:schemeClr val="accent3"/>
                </a:solidFill>
              </a:rPr>
              <a:t>dependability</a:t>
            </a:r>
            <a:endParaRPr b="1">
              <a:solidFill>
                <a:schemeClr val="accent3"/>
              </a:solidFill>
            </a:endParaRPr>
          </a:p>
          <a:p>
            <a:pPr indent="-368300" lvl="1" marL="914400" rtl="0" algn="l">
              <a:spcBef>
                <a:spcPts val="500"/>
              </a:spcBef>
              <a:spcAft>
                <a:spcPts val="0"/>
              </a:spcAft>
              <a:buSzPts val="2200"/>
              <a:buChar char="•"/>
            </a:pPr>
            <a:r>
              <a:rPr lang="sv-SE"/>
              <a:t>Ability to </a:t>
            </a:r>
            <a:r>
              <a:rPr i="1" lang="sv-SE"/>
              <a:t>consistently</a:t>
            </a:r>
            <a:r>
              <a:rPr lang="sv-SE"/>
              <a:t> offer </a:t>
            </a:r>
            <a:r>
              <a:rPr b="1" lang="sv-SE">
                <a:solidFill>
                  <a:schemeClr val="accent3"/>
                </a:solidFill>
              </a:rPr>
              <a:t>correct</a:t>
            </a:r>
            <a:r>
              <a:rPr b="1" lang="sv-SE"/>
              <a:t> </a:t>
            </a:r>
            <a:r>
              <a:rPr lang="sv-SE"/>
              <a:t>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77" name="Google Shape;37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78" name="Google Shape;378;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Overview</a:t>
            </a:r>
            <a:r>
              <a:rPr b="1" lang="sv-SE" sz="2300"/>
              <a:t>:</a:t>
            </a:r>
            <a:r>
              <a:rPr lang="sv-SE" sz="2300"/>
              <a:t> A “power user” requests summary statistics for data in the spreadsheet.</a:t>
            </a:r>
            <a:endParaRPr sz="2300"/>
          </a:p>
          <a:p>
            <a:pPr indent="-374650" lvl="0" marL="457200" rtl="0" algn="l">
              <a:spcBef>
                <a:spcPts val="0"/>
              </a:spcBef>
              <a:spcAft>
                <a:spcPts val="0"/>
              </a:spcAft>
              <a:buSzPts val="2300"/>
              <a:buChar char="•"/>
            </a:pPr>
            <a:r>
              <a:rPr b="1" lang="sv-SE" sz="2300">
                <a:solidFill>
                  <a:schemeClr val="accent3"/>
                </a:solidFill>
              </a:rPr>
              <a:t>System State</a:t>
            </a:r>
            <a:r>
              <a:rPr b="1" lang="sv-SE" sz="2300"/>
              <a:t>:</a:t>
            </a:r>
            <a:r>
              <a:rPr lang="sv-SE" sz="2300"/>
              <a:t> The system is operating under normal load (100 concurrent users). </a:t>
            </a:r>
            <a:endParaRPr sz="2300"/>
          </a:p>
          <a:p>
            <a:pPr indent="-374650" lvl="0" marL="457200" rtl="0" algn="l">
              <a:spcBef>
                <a:spcPts val="0"/>
              </a:spcBef>
              <a:spcAft>
                <a:spcPts val="0"/>
              </a:spcAft>
              <a:buSzPts val="2300"/>
              <a:buChar char="•"/>
            </a:pPr>
            <a:r>
              <a:rPr b="1" lang="sv-SE" sz="2300">
                <a:solidFill>
                  <a:schemeClr val="accent3"/>
                </a:solidFill>
              </a:rPr>
              <a:t>Environment State</a:t>
            </a:r>
            <a:r>
              <a:rPr b="1" lang="sv-SE" sz="2300"/>
              <a:t>:</a:t>
            </a:r>
            <a:r>
              <a:rPr lang="sv-SE" sz="2300"/>
              <a:t> The environment is operating normally, with adequate network connection.</a:t>
            </a:r>
            <a:endParaRPr sz="2300"/>
          </a:p>
          <a:p>
            <a:pPr indent="-393700" lvl="0" marL="457200" rtl="0" algn="l">
              <a:spcBef>
                <a:spcPts val="0"/>
              </a:spcBef>
              <a:spcAft>
                <a:spcPts val="0"/>
              </a:spcAft>
              <a:buSzPts val="2600"/>
              <a:buChar char="•"/>
            </a:pPr>
            <a:r>
              <a:rPr b="1" lang="sv-SE" sz="2300">
                <a:solidFill>
                  <a:schemeClr val="accent3"/>
                </a:solidFill>
              </a:rPr>
              <a:t>External Stimulus</a:t>
            </a:r>
            <a:r>
              <a:rPr b="1" lang="sv-SE" sz="2300"/>
              <a:t>:</a:t>
            </a:r>
            <a:r>
              <a:rPr lang="sv-SE" sz="2300"/>
              <a:t> A “power user” clicks the data summary button. </a:t>
            </a:r>
            <a:endParaRPr sz="2300"/>
          </a:p>
          <a:p>
            <a:pPr indent="-368300" lvl="1" marL="914400" rtl="0" algn="l">
              <a:spcBef>
                <a:spcPts val="0"/>
              </a:spcBef>
              <a:spcAft>
                <a:spcPts val="0"/>
              </a:spcAft>
              <a:buSzPts val="2200"/>
              <a:buChar char="•"/>
            </a:pPr>
            <a:r>
              <a:rPr lang="sv-SE"/>
              <a:t>A power user manages a large volume of data (&gt; 20000 rows), and accesses this function at least once per hour.</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5" name="Google Shape;385;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Reliability Scenario 2</a:t>
            </a:r>
            <a:endParaRPr/>
          </a:p>
        </p:txBody>
      </p:sp>
      <p:sp>
        <p:nvSpPr>
          <p:cNvPr id="386" name="Google Shape;386;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Response</a:t>
            </a:r>
            <a:r>
              <a:rPr b="1" lang="sv-SE"/>
              <a:t>:</a:t>
            </a:r>
            <a:endParaRPr b="1"/>
          </a:p>
          <a:p>
            <a:pPr indent="-368300" lvl="1" marL="914400" rtl="0" algn="l">
              <a:spcBef>
                <a:spcPts val="500"/>
              </a:spcBef>
              <a:spcAft>
                <a:spcPts val="0"/>
              </a:spcAft>
              <a:buSzPts val="2200"/>
              <a:buChar char="•"/>
            </a:pPr>
            <a:r>
              <a:rPr lang="sv-SE"/>
              <a:t>The summary statistics are calculated and displayed to the screen. The statistics are also written to a CSV file (appended to the file if it already exists).</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a:t>
            </a:r>
            <a:endParaRPr b="1"/>
          </a:p>
          <a:p>
            <a:pPr indent="-368300" lvl="1" marL="914400" rtl="0" algn="l">
              <a:spcBef>
                <a:spcPts val="500"/>
              </a:spcBef>
              <a:spcAft>
                <a:spcPts val="0"/>
              </a:spcAft>
              <a:buSzPts val="2200"/>
              <a:buChar char="•"/>
            </a:pPr>
            <a:r>
              <a:rPr lang="sv-SE"/>
              <a:t>The MTBF for this function must be at least 8 hours. </a:t>
            </a:r>
            <a:endParaRPr/>
          </a:p>
          <a:p>
            <a:pPr indent="-342900" lvl="2" marL="1371600" rtl="0" algn="l">
              <a:spcBef>
                <a:spcPts val="500"/>
              </a:spcBef>
              <a:spcAft>
                <a:spcPts val="0"/>
              </a:spcAft>
              <a:buSzPts val="1800"/>
              <a:buChar char="•"/>
            </a:pPr>
            <a:r>
              <a:rPr lang="sv-SE"/>
              <a:t>Power uses expect long, uninterrupted sessions, and expect accurate results on a regular basis.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3" name="Google Shape;393;p5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00" name="Google Shape;400;p5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pic>
        <p:nvPicPr>
          <p:cNvPr id="401" name="Google Shape;401;p57"/>
          <p:cNvPicPr preferRelativeResize="0"/>
          <p:nvPr/>
        </p:nvPicPr>
        <p:blipFill>
          <a:blip r:embed="rId3">
            <a:alphaModFix/>
          </a:blip>
          <a:stretch>
            <a:fillRect/>
          </a:stretch>
        </p:blipFill>
        <p:spPr>
          <a:xfrm>
            <a:off x="5166625" y="468625"/>
            <a:ext cx="3977376" cy="18296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07" name="Google Shape;407;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recover from or </a:t>
            </a:r>
            <a:r>
              <a:rPr lang="sv-SE"/>
              <a:t>work around</a:t>
            </a:r>
            <a:r>
              <a:rPr lang="sv-SE"/>
              <a:t> failures in a reasonable manner and time period</a:t>
            </a:r>
            <a:r>
              <a:rPr lang="sv-SE"/>
              <a:t>.</a:t>
            </a:r>
            <a:endParaRPr/>
          </a:p>
          <a:p>
            <a:pPr indent="-393700" lvl="0" marL="457200" rtl="0" algn="l">
              <a:spcBef>
                <a:spcPts val="1000"/>
              </a:spcBef>
              <a:spcAft>
                <a:spcPts val="0"/>
              </a:spcAft>
              <a:buSzPts val="2600"/>
              <a:buChar char="•"/>
            </a:pPr>
            <a:r>
              <a:rPr lang="sv-SE"/>
              <a:t>Measure how the system</a:t>
            </a:r>
            <a:r>
              <a:rPr b="1" lang="sv-SE">
                <a:solidFill>
                  <a:schemeClr val="accent3"/>
                </a:solidFill>
              </a:rPr>
              <a:t> responds to failure</a:t>
            </a:r>
            <a:r>
              <a:rPr b="1" lang="sv-SE"/>
              <a:t>.</a:t>
            </a:r>
            <a:endParaRPr b="1"/>
          </a:p>
          <a:p>
            <a:pPr indent="-368300" lvl="1" marL="914400" rtl="0" algn="l">
              <a:spcBef>
                <a:spcPts val="500"/>
              </a:spcBef>
              <a:spcAft>
                <a:spcPts val="0"/>
              </a:spcAft>
              <a:buSzPts val="2200"/>
              <a:buChar char="•"/>
            </a:pPr>
            <a:r>
              <a:rPr lang="sv-SE"/>
              <a:t>How is the failure detected?</a:t>
            </a:r>
            <a:endParaRPr/>
          </a:p>
          <a:p>
            <a:pPr indent="-368300" lvl="1" marL="914400" rtl="0" algn="l">
              <a:spcBef>
                <a:spcPts val="500"/>
              </a:spcBef>
              <a:spcAft>
                <a:spcPts val="0"/>
              </a:spcAft>
              <a:buSzPts val="2200"/>
              <a:buChar char="•"/>
            </a:pPr>
            <a:r>
              <a:rPr lang="sv-SE"/>
              <a:t>What does the system do to return to normal?</a:t>
            </a:r>
            <a:endParaRPr/>
          </a:p>
          <a:p>
            <a:pPr indent="-368300" lvl="1" marL="914400" rtl="0" algn="l">
              <a:spcBef>
                <a:spcPts val="500"/>
              </a:spcBef>
              <a:spcAft>
                <a:spcPts val="0"/>
              </a:spcAft>
              <a:buSzPts val="2200"/>
              <a:buChar char="•"/>
            </a:pPr>
            <a:r>
              <a:rPr lang="sv-SE"/>
              <a:t>How long does it take?</a:t>
            </a:r>
            <a:endParaRPr/>
          </a:p>
          <a:p>
            <a:pPr indent="-393700" lvl="0" marL="457200" rtl="0" algn="l">
              <a:spcBef>
                <a:spcPts val="1000"/>
              </a:spcBef>
              <a:spcAft>
                <a:spcPts val="0"/>
              </a:spcAft>
              <a:buSzPts val="2600"/>
              <a:buChar char="•"/>
            </a:pPr>
            <a:r>
              <a:rPr b="1" lang="sv-SE">
                <a:solidFill>
                  <a:schemeClr val="accent3"/>
                </a:solidFill>
              </a:rPr>
              <a:t>Stimuli should always be a failure</a:t>
            </a:r>
            <a:r>
              <a:rPr b="1" lang="sv-SE"/>
              <a:t>.</a:t>
            </a:r>
            <a:endParaRPr b="1"/>
          </a:p>
        </p:txBody>
      </p:sp>
      <p:sp>
        <p:nvSpPr>
          <p:cNvPr id="408" name="Google Shape;408;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5" name="Google Shape;41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vs Reliability</a:t>
            </a:r>
            <a:endParaRPr/>
          </a:p>
        </p:txBody>
      </p:sp>
      <p:sp>
        <p:nvSpPr>
          <p:cNvPr id="416" name="Google Shape;416;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Reliability scenarios: </a:t>
            </a:r>
            <a:endParaRPr/>
          </a:p>
          <a:p>
            <a:pPr indent="-368300" lvl="1" marL="914400" rtl="0" algn="l">
              <a:spcBef>
                <a:spcPts val="500"/>
              </a:spcBef>
              <a:spcAft>
                <a:spcPts val="0"/>
              </a:spcAft>
              <a:buSzPts val="2200"/>
              <a:buChar char="•"/>
            </a:pPr>
            <a:r>
              <a:rPr lang="sv-SE"/>
              <a:t>How a function operates normally.</a:t>
            </a:r>
            <a:endParaRPr/>
          </a:p>
          <a:p>
            <a:pPr indent="-368300" lvl="1" marL="914400" rtl="0" algn="l">
              <a:spcBef>
                <a:spcPts val="500"/>
              </a:spcBef>
              <a:spcAft>
                <a:spcPts val="0"/>
              </a:spcAft>
              <a:buSzPts val="2200"/>
              <a:buChar char="•"/>
            </a:pPr>
            <a:r>
              <a:rPr lang="sv-SE"/>
              <a:t>Measures show </a:t>
            </a:r>
            <a:r>
              <a:rPr b="1" lang="sv-SE">
                <a:solidFill>
                  <a:schemeClr val="accent3"/>
                </a:solidFill>
              </a:rPr>
              <a:t>how often</a:t>
            </a:r>
            <a:r>
              <a:rPr lang="sv-SE"/>
              <a:t> </a:t>
            </a:r>
            <a:r>
              <a:rPr b="1" lang="sv-SE">
                <a:solidFill>
                  <a:schemeClr val="accent3"/>
                </a:solidFill>
              </a:rPr>
              <a:t>it is allowed to fail</a:t>
            </a:r>
            <a:r>
              <a:rPr lang="sv-SE"/>
              <a:t>.</a:t>
            </a:r>
            <a:endParaRPr/>
          </a:p>
          <a:p>
            <a:pPr indent="-393700" lvl="0" marL="457200" rtl="0" algn="l">
              <a:spcBef>
                <a:spcPts val="1000"/>
              </a:spcBef>
              <a:spcAft>
                <a:spcPts val="0"/>
              </a:spcAft>
              <a:buSzPts val="2600"/>
              <a:buChar char="•"/>
            </a:pPr>
            <a:r>
              <a:rPr lang="sv-SE"/>
              <a:t>Availability scenarios:</a:t>
            </a:r>
            <a:endParaRPr/>
          </a:p>
          <a:p>
            <a:pPr indent="-368300" lvl="1" marL="914400" rtl="0" algn="l">
              <a:spcBef>
                <a:spcPts val="500"/>
              </a:spcBef>
              <a:spcAft>
                <a:spcPts val="0"/>
              </a:spcAft>
              <a:buSzPts val="2200"/>
              <a:buChar char="•"/>
            </a:pPr>
            <a:r>
              <a:rPr lang="sv-SE"/>
              <a:t>What happens when the function fails.</a:t>
            </a:r>
            <a:endParaRPr/>
          </a:p>
          <a:p>
            <a:pPr indent="-368300" lvl="1" marL="914400" rtl="0" algn="l">
              <a:spcBef>
                <a:spcPts val="500"/>
              </a:spcBef>
              <a:spcAft>
                <a:spcPts val="0"/>
              </a:spcAft>
              <a:buSzPts val="2200"/>
              <a:buChar char="•"/>
            </a:pPr>
            <a:r>
              <a:rPr lang="sv-SE"/>
              <a:t>How system avoids failing or recovers from failure.</a:t>
            </a:r>
            <a:endParaRPr/>
          </a:p>
          <a:p>
            <a:pPr indent="-368300" lvl="1" marL="914400" rtl="0" algn="l">
              <a:spcBef>
                <a:spcPts val="500"/>
              </a:spcBef>
              <a:spcAft>
                <a:spcPts val="0"/>
              </a:spcAft>
              <a:buSzPts val="2200"/>
              <a:buChar char="•"/>
            </a:pPr>
            <a:r>
              <a:rPr lang="sv-SE"/>
              <a:t>Response measures based on </a:t>
            </a:r>
            <a:r>
              <a:rPr b="1" lang="sv-SE">
                <a:solidFill>
                  <a:schemeClr val="accent3"/>
                </a:solidFill>
              </a:rPr>
              <a:t>successful avoidance or recovery time</a:t>
            </a:r>
            <a:r>
              <a:rPr lang="sv-SE"/>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22" name="Google Shape;422;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threshold </a:t>
            </a:r>
            <a:endParaRPr/>
          </a:p>
          <a:p>
            <a:pPr indent="-342900" lvl="2" marL="1371600" rtl="0" algn="l">
              <a:spcBef>
                <a:spcPts val="500"/>
              </a:spcBef>
              <a:spcAft>
                <a:spcPts val="0"/>
              </a:spcAft>
              <a:buSzPts val="1800"/>
              <a:buChar char="•"/>
            </a:pPr>
            <a:r>
              <a:rPr lang="sv-SE"/>
              <a:t>(“Availability must be at least 0.9999”)</a:t>
            </a:r>
            <a:endParaRPr/>
          </a:p>
          <a:p>
            <a:pPr indent="-368300" lvl="1" marL="914400" rtl="0" algn="l">
              <a:spcBef>
                <a:spcPts val="500"/>
              </a:spcBef>
              <a:spcAft>
                <a:spcPts val="0"/>
              </a:spcAft>
              <a:buSzPts val="2200"/>
              <a:buChar char="•"/>
            </a:pPr>
            <a:r>
              <a:rPr lang="sv-SE"/>
              <a:t>time to detect or repair fault</a:t>
            </a:r>
            <a:endParaRPr/>
          </a:p>
          <a:p>
            <a:pPr indent="-342900" lvl="2" marL="1371600" rtl="0" algn="l">
              <a:spcBef>
                <a:spcPts val="500"/>
              </a:spcBef>
              <a:spcAft>
                <a:spcPts val="0"/>
              </a:spcAft>
              <a:buSzPts val="1800"/>
              <a:buChar char="•"/>
            </a:pPr>
            <a:r>
              <a:rPr lang="sv-SE"/>
              <a:t>(“95% of the time, the failure is detected within 5ms”)</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10 minutes”)</a:t>
            </a:r>
            <a:endParaRPr/>
          </a:p>
        </p:txBody>
      </p:sp>
      <p:sp>
        <p:nvSpPr>
          <p:cNvPr id="423" name="Google Shape;42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29" name="Google Shape;429;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
            </a:r>
            <a:r>
              <a:rPr lang="sv-SE"/>
              <a:t>istinguish between failures and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internal component or external system.</a:t>
            </a:r>
            <a:endParaRPr/>
          </a:p>
          <a:p>
            <a:pPr indent="-368300" lvl="1" marL="914400" rtl="0" algn="l">
              <a:spcBef>
                <a:spcPts val="500"/>
              </a:spcBef>
              <a:spcAft>
                <a:spcPts val="0"/>
              </a:spcAft>
              <a:buSzPts val="2200"/>
              <a:buChar char="•"/>
            </a:pPr>
            <a:r>
              <a:rPr lang="sv-SE"/>
              <a:t>Reconfiguration of physical system.</a:t>
            </a:r>
            <a:endParaRPr/>
          </a:p>
          <a:p>
            <a:pPr indent="-368300" lvl="1" marL="914400" rtl="0" algn="l">
              <a:spcBef>
                <a:spcPts val="500"/>
              </a:spcBef>
              <a:spcAft>
                <a:spcPts val="0"/>
              </a:spcAft>
              <a:buSzPts val="2200"/>
              <a:buChar char="•"/>
            </a:pPr>
            <a:r>
              <a:rPr lang="sv-SE"/>
              <a:t>Maintenance or reconfiguration of software.</a:t>
            </a:r>
            <a:endParaRPr/>
          </a:p>
        </p:txBody>
      </p:sp>
      <p:sp>
        <p:nvSpPr>
          <p:cNvPr id="430" name="Google Shape;43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36" name="Google Shape;436;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Be clear about what failed </a:t>
            </a:r>
            <a:br>
              <a:rPr lang="sv-SE" sz="2400"/>
            </a:br>
            <a:r>
              <a:rPr lang="sv-SE" sz="2400"/>
              <a:t>and what needs to be available.</a:t>
            </a:r>
            <a:endParaRPr sz="2400"/>
          </a:p>
          <a:p>
            <a:pPr indent="-381000" lvl="0" marL="457200" rtl="0" algn="l">
              <a:spcBef>
                <a:spcPts val="1000"/>
              </a:spcBef>
              <a:spcAft>
                <a:spcPts val="0"/>
              </a:spcAft>
              <a:buSzPts val="2400"/>
              <a:buChar char="•"/>
            </a:pPr>
            <a:r>
              <a:rPr b="1" lang="sv-SE" sz="2400">
                <a:solidFill>
                  <a:schemeClr val="accent3"/>
                </a:solidFill>
              </a:rPr>
              <a:t>System/Environment State</a:t>
            </a:r>
            <a:r>
              <a:rPr b="1" lang="sv-SE" sz="2400"/>
              <a:t>:</a:t>
            </a:r>
            <a:r>
              <a:rPr lang="sv-SE" sz="2400"/>
              <a:t> The state of the system when failure occurs may affect the response. </a:t>
            </a:r>
            <a:endParaRPr sz="2400"/>
          </a:p>
          <a:p>
            <a:pPr indent="-381000" lvl="1" marL="914400" rtl="0" algn="l">
              <a:spcBef>
                <a:spcPts val="500"/>
              </a:spcBef>
              <a:spcAft>
                <a:spcPts val="0"/>
              </a:spcAft>
              <a:buSzPts val="2400"/>
              <a:buChar char="•"/>
            </a:pPr>
            <a:r>
              <a:rPr lang="sv-SE" sz="2400"/>
              <a:t>If this is the first failure, may choose degradation of response time or functionality.</a:t>
            </a:r>
            <a:endParaRPr sz="2400"/>
          </a:p>
          <a:p>
            <a:pPr indent="-381000" lvl="1" marL="914400" rtl="0" algn="l">
              <a:spcBef>
                <a:spcPts val="500"/>
              </a:spcBef>
              <a:spcAft>
                <a:spcPts val="0"/>
              </a:spcAft>
              <a:buSzPts val="2400"/>
              <a:buChar char="•"/>
            </a:pPr>
            <a:r>
              <a:rPr lang="sv-SE" sz="2400"/>
              <a:t>If the system has already failed and is not in normal mode, may choose to shut it down. </a:t>
            </a:r>
            <a:endParaRPr sz="2400"/>
          </a:p>
        </p:txBody>
      </p:sp>
      <p:sp>
        <p:nvSpPr>
          <p:cNvPr id="437" name="Google Shape;43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38" name="Google Shape;438;p6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39" name="Google Shape;439;p62"/>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45" name="Google Shape;445;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Differentiate </a:t>
            </a:r>
            <a:br>
              <a:rPr lang="sv-SE" sz="2400"/>
            </a:br>
            <a:r>
              <a:rPr lang="sv-SE" sz="2400"/>
              <a:t>internal/external failure - desired </a:t>
            </a:r>
            <a:br>
              <a:rPr lang="sv-SE" sz="2400"/>
            </a:br>
            <a:r>
              <a:rPr lang="sv-SE" sz="2400"/>
              <a:t>response may differ.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b="1" i="1" lang="sv-SE">
                <a:solidFill>
                  <a:schemeClr val="accent3"/>
                </a:solidFill>
              </a:rPr>
              <a:t>omission</a:t>
            </a:r>
            <a:r>
              <a:rPr lang="sv-SE"/>
              <a:t> (component fails to respond)</a:t>
            </a:r>
            <a:endParaRPr/>
          </a:p>
          <a:p>
            <a:pPr indent="-368300" lvl="1" marL="914400" rtl="0" algn="l">
              <a:spcBef>
                <a:spcPts val="500"/>
              </a:spcBef>
              <a:spcAft>
                <a:spcPts val="0"/>
              </a:spcAft>
              <a:buSzPts val="2200"/>
              <a:buChar char="•"/>
            </a:pPr>
            <a:r>
              <a:rPr lang="sv-SE"/>
              <a:t>A </a:t>
            </a:r>
            <a:r>
              <a:rPr b="1" i="1" lang="sv-SE">
                <a:solidFill>
                  <a:schemeClr val="accent3"/>
                </a:solidFill>
              </a:rPr>
              <a:t>crash</a:t>
            </a:r>
            <a:r>
              <a:rPr lang="sv-SE">
                <a:solidFill>
                  <a:schemeClr val="accent3"/>
                </a:solidFill>
              </a:rPr>
              <a:t> </a:t>
            </a:r>
            <a:endParaRPr/>
          </a:p>
          <a:p>
            <a:pPr indent="-368300" lvl="1" marL="914400" rtl="0" algn="l">
              <a:spcBef>
                <a:spcPts val="500"/>
              </a:spcBef>
              <a:spcAft>
                <a:spcPts val="0"/>
              </a:spcAft>
              <a:buSzPts val="2200"/>
              <a:buChar char="•"/>
            </a:pPr>
            <a:r>
              <a:rPr b="1" i="1" lang="sv-SE">
                <a:solidFill>
                  <a:schemeClr val="accent3"/>
                </a:solidFill>
              </a:rPr>
              <a:t>timing</a:t>
            </a:r>
            <a:r>
              <a:rPr i="1" lang="sv-SE"/>
              <a:t> </a:t>
            </a:r>
            <a:r>
              <a:rPr lang="sv-SE"/>
              <a:t>(component responds but is early/late)</a:t>
            </a:r>
            <a:endParaRPr/>
          </a:p>
          <a:p>
            <a:pPr indent="-368300" lvl="1" marL="914400" rtl="0" algn="l">
              <a:spcBef>
                <a:spcPts val="500"/>
              </a:spcBef>
              <a:spcAft>
                <a:spcPts val="0"/>
              </a:spcAft>
              <a:buSzPts val="2200"/>
              <a:buChar char="•"/>
            </a:pPr>
            <a:r>
              <a:rPr b="1" i="1" lang="sv-SE">
                <a:solidFill>
                  <a:schemeClr val="accent3"/>
                </a:solidFill>
              </a:rPr>
              <a:t>incorrect response</a:t>
            </a:r>
            <a:endParaRPr/>
          </a:p>
        </p:txBody>
      </p:sp>
      <p:sp>
        <p:nvSpPr>
          <p:cNvPr id="446" name="Google Shape;44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447" name="Google Shape;447;p6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48" name="Google Shape;448;p63"/>
          <p:cNvSpPr/>
          <p:nvPr/>
        </p:nvSpPr>
        <p:spPr>
          <a:xfrm>
            <a:off x="6440009" y="518783"/>
            <a:ext cx="882000" cy="1185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69" name="Google Shape;16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D</a:t>
            </a:r>
            <a:r>
              <a:rPr b="1" lang="sv-SE" sz="2100">
                <a:solidFill>
                  <a:schemeClr val="accent3"/>
                </a:solidFill>
              </a:rPr>
              <a:t>ependability</a:t>
            </a:r>
            <a:endParaRPr b="1" sz="2100">
              <a:solidFill>
                <a:schemeClr val="accent3"/>
              </a:solidFill>
            </a:endParaRPr>
          </a:p>
          <a:p>
            <a:pPr indent="-336550" lvl="1" marL="914400" rtl="0" algn="l">
              <a:spcBef>
                <a:spcPts val="500"/>
              </a:spcBef>
              <a:spcAft>
                <a:spcPts val="0"/>
              </a:spcAft>
              <a:buSzPts val="1700"/>
              <a:buChar char="•"/>
            </a:pPr>
            <a:r>
              <a:rPr lang="sv-SE" sz="1700"/>
              <a:t>Ability to offer correct functionality, even under unforeseen or unsafe conditions. Encompasses correctness, </a:t>
            </a:r>
            <a:r>
              <a:rPr b="1" lang="sv-SE" sz="1700">
                <a:solidFill>
                  <a:schemeClr val="accent3"/>
                </a:solidFill>
              </a:rPr>
              <a:t>reliability</a:t>
            </a:r>
            <a:r>
              <a:rPr lang="sv-SE" sz="1700"/>
              <a:t>, safety, robustness</a:t>
            </a:r>
            <a:endParaRPr sz="1700"/>
          </a:p>
          <a:p>
            <a:pPr indent="-361950" lvl="0" marL="457200" rtl="0" algn="l">
              <a:lnSpc>
                <a:spcPct val="100000"/>
              </a:lnSpc>
              <a:spcBef>
                <a:spcPts val="0"/>
              </a:spcBef>
              <a:spcAft>
                <a:spcPts val="0"/>
              </a:spcAft>
              <a:buClr>
                <a:schemeClr val="accent3"/>
              </a:buClr>
              <a:buSzPts val="2100"/>
              <a:buChar char="•"/>
            </a:pPr>
            <a:r>
              <a:rPr b="1" lang="sv-SE" sz="2100">
                <a:solidFill>
                  <a:schemeClr val="accent3"/>
                </a:solidFill>
              </a:rPr>
              <a:t>Availability</a:t>
            </a:r>
            <a:endParaRPr b="1" sz="2100">
              <a:solidFill>
                <a:schemeClr val="accent3"/>
              </a:solidFill>
            </a:endParaRPr>
          </a:p>
          <a:p>
            <a:pPr indent="-336550" lvl="1" marL="914400" rtl="0" algn="l">
              <a:lnSpc>
                <a:spcPct val="100000"/>
              </a:lnSpc>
              <a:spcBef>
                <a:spcPts val="0"/>
              </a:spcBef>
              <a:spcAft>
                <a:spcPts val="0"/>
              </a:spcAft>
              <a:buSzPts val="1700"/>
              <a:buChar char="•"/>
            </a:pPr>
            <a:r>
              <a:rPr lang="sv-SE" sz="1700"/>
              <a:t>Ability to carry out a task when needed, to minimize “downtime”, and to recover from failures.</a:t>
            </a:r>
            <a:endParaRPr b="1" sz="1700">
              <a:solidFill>
                <a:schemeClr val="accent3"/>
              </a:solidFill>
            </a:endParaRPr>
          </a:p>
          <a:p>
            <a:pPr indent="-361950" lvl="0" marL="457200" marR="0" rtl="0" algn="l">
              <a:lnSpc>
                <a:spcPct val="100000"/>
              </a:lnSpc>
              <a:spcBef>
                <a:spcPts val="0"/>
              </a:spcBef>
              <a:spcAft>
                <a:spcPts val="0"/>
              </a:spcAft>
              <a:buClr>
                <a:schemeClr val="accent3"/>
              </a:buClr>
              <a:buSzPts val="2100"/>
              <a:buChar char="•"/>
            </a:pPr>
            <a:r>
              <a:rPr b="1" lang="sv-SE" sz="2100">
                <a:solidFill>
                  <a:schemeClr val="accent3"/>
                </a:solidFill>
              </a:rPr>
              <a:t>Performance</a:t>
            </a:r>
            <a:endParaRPr b="1" sz="2100">
              <a:solidFill>
                <a:schemeClr val="accent3"/>
              </a:solidFill>
            </a:endParaRPr>
          </a:p>
          <a:p>
            <a:pPr indent="-336550" lvl="1" marL="914400" marR="0" rtl="0" algn="l">
              <a:lnSpc>
                <a:spcPct val="100000"/>
              </a:lnSpc>
              <a:spcBef>
                <a:spcPts val="0"/>
              </a:spcBef>
              <a:spcAft>
                <a:spcPts val="0"/>
              </a:spcAft>
              <a:buSzPts val="1700"/>
              <a:buChar char="•"/>
            </a:pPr>
            <a:r>
              <a:rPr lang="sv-SE" sz="1700"/>
              <a:t>Ability to meet timing requirements. When events occur, the system must respond quickly.</a:t>
            </a:r>
            <a:endParaRPr sz="1700"/>
          </a:p>
          <a:p>
            <a:pPr indent="-361950" lvl="0" marL="457200" rtl="0" algn="l">
              <a:lnSpc>
                <a:spcPct val="100000"/>
              </a:lnSpc>
              <a:spcBef>
                <a:spcPts val="0"/>
              </a:spcBef>
              <a:spcAft>
                <a:spcPts val="0"/>
              </a:spcAft>
              <a:buClr>
                <a:schemeClr val="accent3"/>
              </a:buClr>
              <a:buSzPts val="2100"/>
              <a:buChar char="•"/>
            </a:pPr>
            <a:r>
              <a:rPr b="1" lang="sv-SE" sz="2100">
                <a:solidFill>
                  <a:schemeClr val="accent3"/>
                </a:solidFill>
              </a:rPr>
              <a:t>Scalability</a:t>
            </a:r>
            <a:endParaRPr b="1" sz="2100">
              <a:solidFill>
                <a:schemeClr val="accent3"/>
              </a:solidFill>
            </a:endParaRPr>
          </a:p>
          <a:p>
            <a:pPr indent="-336550" lvl="1" marL="914400" rtl="0" algn="l">
              <a:lnSpc>
                <a:spcPct val="100000"/>
              </a:lnSpc>
              <a:spcBef>
                <a:spcPts val="0"/>
              </a:spcBef>
              <a:spcAft>
                <a:spcPts val="0"/>
              </a:spcAft>
              <a:buSzPts val="1700"/>
              <a:buChar char="•"/>
            </a:pPr>
            <a:r>
              <a:rPr lang="sv-SE" sz="1700"/>
              <a:t>Ability to maintain dependability and performance as the number of concurrent requests grows.</a:t>
            </a:r>
            <a:endParaRPr sz="1700"/>
          </a:p>
        </p:txBody>
      </p:sp>
      <p:sp>
        <p:nvSpPr>
          <p:cNvPr id="170" name="Google Shape;17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54" name="Google Shape;45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Response:</a:t>
            </a:r>
            <a:r>
              <a:rPr b="1" lang="sv-SE" sz="2200"/>
              <a:t> </a:t>
            </a:r>
            <a:br>
              <a:rPr b="1" lang="sv-SE" sz="2200"/>
            </a:br>
            <a:r>
              <a:rPr lang="sv-SE" sz="2200"/>
              <a:t>Failure must be detected and isolated before recovery. Can:</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users or systems</a:t>
            </a:r>
            <a:endParaRPr sz="1800"/>
          </a:p>
          <a:p>
            <a:pPr indent="-342900" lvl="1" marL="914400" rtl="0" algn="l">
              <a:spcBef>
                <a:spcPts val="500"/>
              </a:spcBef>
              <a:spcAft>
                <a:spcPts val="0"/>
              </a:spcAft>
              <a:buSzPts val="1800"/>
              <a:buChar char="•"/>
            </a:pPr>
            <a:r>
              <a:rPr lang="sv-SE" sz="1800"/>
              <a:t>T</a:t>
            </a:r>
            <a:r>
              <a:rPr lang="sv-SE" sz="1800"/>
              <a:t>aking actions to limit the damage </a:t>
            </a:r>
            <a:endParaRPr sz="1800"/>
          </a:p>
          <a:p>
            <a:pPr indent="-342900" lvl="1" marL="914400" rtl="0" algn="l">
              <a:spcBef>
                <a:spcPts val="500"/>
              </a:spcBef>
              <a:spcAft>
                <a:spcPts val="0"/>
              </a:spcAft>
              <a:buSzPts val="1800"/>
              <a:buChar char="•"/>
            </a:pPr>
            <a:r>
              <a:rPr lang="sv-SE" sz="1800"/>
              <a:t>S</a:t>
            </a:r>
            <a:r>
              <a:rPr lang="sv-SE" sz="1800"/>
              <a:t>witching to a degraded mode</a:t>
            </a:r>
            <a:endParaRPr sz="1800"/>
          </a:p>
          <a:p>
            <a:pPr indent="-342900" lvl="1" marL="914400" rtl="0" algn="l">
              <a:spcBef>
                <a:spcPts val="500"/>
              </a:spcBef>
              <a:spcAft>
                <a:spcPts val="0"/>
              </a:spcAft>
              <a:buSzPts val="1800"/>
              <a:buChar char="•"/>
            </a:pPr>
            <a:r>
              <a:rPr lang="sv-SE" sz="1800"/>
              <a:t>S</a:t>
            </a:r>
            <a:r>
              <a:rPr lang="sv-SE" sz="1800"/>
              <a:t>hutting down external systems</a:t>
            </a:r>
            <a:endParaRPr sz="1800"/>
          </a:p>
          <a:p>
            <a:pPr indent="-342900" lvl="1" marL="914400" rtl="0" algn="l">
              <a:spcBef>
                <a:spcPts val="500"/>
              </a:spcBef>
              <a:spcAft>
                <a:spcPts val="0"/>
              </a:spcAft>
              <a:buSzPts val="1800"/>
              <a:buChar char="•"/>
            </a:pPr>
            <a:r>
              <a:rPr lang="sv-SE" sz="1800"/>
              <a:t>Becoming unavailable during repair.</a:t>
            </a:r>
            <a:endParaRPr sz="1800"/>
          </a:p>
        </p:txBody>
      </p:sp>
      <p:sp>
        <p:nvSpPr>
          <p:cNvPr id="455" name="Google Shape;45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456" name="Google Shape;456;p64"/>
          <p:cNvPicPr preferRelativeResize="0"/>
          <p:nvPr/>
        </p:nvPicPr>
        <p:blipFill>
          <a:blip r:embed="rId3">
            <a:alphaModFix/>
          </a:blip>
          <a:stretch>
            <a:fillRect/>
          </a:stretch>
        </p:blipFill>
        <p:spPr>
          <a:xfrm>
            <a:off x="6136500" y="525477"/>
            <a:ext cx="2801875" cy="1251775"/>
          </a:xfrm>
          <a:prstGeom prst="rect">
            <a:avLst/>
          </a:prstGeom>
          <a:noFill/>
          <a:ln>
            <a:noFill/>
          </a:ln>
        </p:spPr>
      </p:pic>
      <p:sp>
        <p:nvSpPr>
          <p:cNvPr id="457" name="Google Shape;457;p64"/>
          <p:cNvSpPr/>
          <p:nvPr/>
        </p:nvSpPr>
        <p:spPr>
          <a:xfrm>
            <a:off x="7902375" y="985525"/>
            <a:ext cx="448200" cy="5877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Scenarios</a:t>
            </a:r>
            <a:endParaRPr/>
          </a:p>
        </p:txBody>
      </p:sp>
      <p:sp>
        <p:nvSpPr>
          <p:cNvPr id="463" name="Google Shape;463;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Response Measure</a:t>
            </a:r>
            <a:r>
              <a:rPr b="1" lang="sv-SE"/>
              <a:t>: </a:t>
            </a:r>
            <a:endParaRPr b="1"/>
          </a:p>
          <a:p>
            <a:pPr indent="-368300" lvl="1" marL="914400" rtl="0" algn="l">
              <a:spcBef>
                <a:spcPts val="500"/>
              </a:spcBef>
              <a:spcAft>
                <a:spcPts val="0"/>
              </a:spcAft>
              <a:buSzPts val="2200"/>
              <a:buChar char="•"/>
            </a:pPr>
            <a:r>
              <a:rPr lang="sv-SE"/>
              <a:t>Can specify an availability percentage</a:t>
            </a:r>
            <a:endParaRPr/>
          </a:p>
          <a:p>
            <a:pPr indent="-368300" lvl="1" marL="914400" rtl="0" algn="l">
              <a:spcBef>
                <a:spcPts val="500"/>
              </a:spcBef>
              <a:spcAft>
                <a:spcPts val="0"/>
              </a:spcAft>
              <a:buSzPts val="2200"/>
              <a:buChar char="•"/>
            </a:pPr>
            <a:r>
              <a:rPr lang="sv-SE"/>
              <a:t>Can specify a time:</a:t>
            </a:r>
            <a:endParaRPr/>
          </a:p>
          <a:p>
            <a:pPr indent="-342900" lvl="2" marL="1371600" rtl="0" algn="l">
              <a:spcBef>
                <a:spcPts val="500"/>
              </a:spcBef>
              <a:spcAft>
                <a:spcPts val="0"/>
              </a:spcAft>
              <a:buSzPts val="1800"/>
              <a:buChar char="•"/>
            </a:pPr>
            <a:r>
              <a:rPr lang="sv-SE"/>
              <a:t>to detect the fault</a:t>
            </a:r>
            <a:endParaRPr/>
          </a:p>
          <a:p>
            <a:pPr indent="-342900" lvl="2" marL="1371600" rtl="0" algn="l">
              <a:spcBef>
                <a:spcPts val="500"/>
              </a:spcBef>
              <a:spcAft>
                <a:spcPts val="0"/>
              </a:spcAft>
              <a:buSzPts val="1800"/>
              <a:buChar char="•"/>
            </a:pPr>
            <a:r>
              <a:rPr lang="sv-SE"/>
              <a:t>to repair the fault</a:t>
            </a:r>
            <a:endParaRPr/>
          </a:p>
          <a:p>
            <a:pPr indent="-342900" lvl="2" marL="1371600" rtl="0" algn="l">
              <a:spcBef>
                <a:spcPts val="500"/>
              </a:spcBef>
              <a:spcAft>
                <a:spcPts val="0"/>
              </a:spcAft>
              <a:buSzPts val="1800"/>
              <a:buChar char="•"/>
            </a:pPr>
            <a:r>
              <a:rPr lang="sv-SE"/>
              <a:t>times where system must be available</a:t>
            </a:r>
            <a:endParaRPr/>
          </a:p>
          <a:p>
            <a:pPr indent="-342900" lvl="2" marL="1371600" rtl="0" algn="l">
              <a:spcBef>
                <a:spcPts val="500"/>
              </a:spcBef>
              <a:spcAft>
                <a:spcPts val="0"/>
              </a:spcAft>
              <a:buSzPts val="1800"/>
              <a:buChar char="•"/>
            </a:pPr>
            <a:r>
              <a:rPr lang="sv-SE"/>
              <a:t>duration system must be available</a:t>
            </a:r>
            <a:endParaRPr/>
          </a:p>
        </p:txBody>
      </p:sp>
      <p:sp>
        <p:nvSpPr>
          <p:cNvPr id="464" name="Google Shape;464;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465" name="Google Shape;465;p6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466" name="Google Shape;466;p65"/>
          <p:cNvSpPr/>
          <p:nvPr/>
        </p:nvSpPr>
        <p:spPr>
          <a:xfrm>
            <a:off x="8406638" y="942363"/>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472" name="Google Shape;472;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How the server-side components handle non-response from external payment system.</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 </a:t>
            </a:r>
            <a:r>
              <a:rPr lang="sv-SE" sz="2400"/>
              <a:t>System is operating under heavy load (&gt;10000 concurrent users). </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External payment processing system has exceeded load limits.</a:t>
            </a:r>
            <a:endParaRPr sz="2400"/>
          </a:p>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Multiple (5+) queries to the external system have gone without response without any successful responses between.</a:t>
            </a:r>
            <a:endParaRPr sz="2400"/>
          </a:p>
        </p:txBody>
      </p:sp>
      <p:sp>
        <p:nvSpPr>
          <p:cNvPr id="473" name="Google Shape;47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Availability Scenario</a:t>
            </a:r>
            <a:endParaRPr/>
          </a:p>
        </p:txBody>
      </p:sp>
      <p:sp>
        <p:nvSpPr>
          <p:cNvPr id="479" name="Google Shape;479;p67"/>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Required System Behavior</a:t>
            </a:r>
            <a:r>
              <a:rPr b="1" lang="sv-SE" sz="2000"/>
              <a:t>: </a:t>
            </a:r>
            <a:r>
              <a:rPr lang="sv-SE" sz="2000"/>
              <a:t>The system will cease to allow any further orders until the external system responds to a heartbeat message. An error page will be displayed to all clients to prevent further order attempts. Once the external system has returned for sufficient time (100 responses over at least a five minute period), normal operations will be resumed.</a:t>
            </a:r>
            <a:endParaRPr sz="2000"/>
          </a:p>
          <a:p>
            <a:pPr indent="-355600" lvl="0" marL="457200" rtl="0" algn="l">
              <a:spcBef>
                <a:spcPts val="1000"/>
              </a:spcBef>
              <a:spcAft>
                <a:spcPts val="0"/>
              </a:spcAft>
              <a:buSzPts val="2000"/>
              <a:buChar char="•"/>
            </a:pPr>
            <a:r>
              <a:rPr b="1" lang="sv-SE" sz="2000">
                <a:solidFill>
                  <a:schemeClr val="accent3"/>
                </a:solidFill>
              </a:rPr>
              <a:t>Response Measure</a:t>
            </a:r>
            <a:r>
              <a:rPr b="1" lang="sv-SE" sz="2000"/>
              <a:t>:</a:t>
            </a:r>
            <a:r>
              <a:rPr lang="sv-SE" sz="2000"/>
              <a:t> Following detection of the failure, all order attempts will be stopped within one minute (90% of the time) and two minutes (99% of the time). Once the failure is resolved, normal operations will be resumed within one minute (following the five minutes of successful responses) 90% of the time and three minutes 99% of the time.</a:t>
            </a:r>
            <a:endParaRPr sz="2000"/>
          </a:p>
        </p:txBody>
      </p:sp>
      <p:sp>
        <p:nvSpPr>
          <p:cNvPr id="480" name="Google Shape;48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87" name="Google Shape;487;p68"/>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a:t>
            </a:r>
            <a:endParaRPr/>
          </a:p>
          <a:p>
            <a:pPr indent="0" lvl="0" marL="0" rtl="0" algn="l">
              <a:spcBef>
                <a:spcPts val="0"/>
              </a:spcBef>
              <a:spcAft>
                <a:spcPts val="0"/>
              </a:spcAft>
              <a:buNone/>
            </a:pPr>
            <a:r>
              <a:rPr lang="sv-SE"/>
              <a:t>Scalability Scenarios</a:t>
            </a:r>
            <a:endParaRPr/>
          </a:p>
        </p:txBody>
      </p:sp>
      <p:pic>
        <p:nvPicPr>
          <p:cNvPr id="488" name="Google Shape;488;p68"/>
          <p:cNvPicPr preferRelativeResize="0"/>
          <p:nvPr/>
        </p:nvPicPr>
        <p:blipFill>
          <a:blip r:embed="rId3">
            <a:alphaModFix/>
          </a:blip>
          <a:stretch>
            <a:fillRect/>
          </a:stretch>
        </p:blipFill>
        <p:spPr>
          <a:xfrm>
            <a:off x="6242787" y="2034400"/>
            <a:ext cx="2901224" cy="290122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494" name="Google Shape;494;p69"/>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Begin with events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495" name="Google Shape;495;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501" name="Google Shape;501;p70"/>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Latency</a:t>
            </a:r>
            <a:r>
              <a:rPr b="1" lang="sv-SE" sz="2300"/>
              <a:t>: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solidFill>
                  <a:schemeClr val="accent3"/>
                </a:solidFill>
              </a:rPr>
              <a:t>Response Jitter</a:t>
            </a:r>
            <a:r>
              <a:rPr b="1" lang="sv-SE" sz="2300"/>
              <a:t>: </a:t>
            </a:r>
            <a:r>
              <a:rPr lang="sv-SE" sz="2300"/>
              <a:t>The allowable variation in latency.</a:t>
            </a:r>
            <a:endParaRPr sz="2300"/>
          </a:p>
          <a:p>
            <a:pPr indent="-374650" lvl="0" marL="457200" rtl="0" algn="l">
              <a:spcBef>
                <a:spcPts val="1000"/>
              </a:spcBef>
              <a:spcAft>
                <a:spcPts val="0"/>
              </a:spcAft>
              <a:buSzPts val="2300"/>
              <a:buChar char="•"/>
            </a:pPr>
            <a:r>
              <a:rPr b="1" lang="sv-SE" sz="2300">
                <a:solidFill>
                  <a:schemeClr val="accent3"/>
                </a:solidFill>
              </a:rPr>
              <a:t>Throughput</a:t>
            </a:r>
            <a:r>
              <a:rPr b="1" lang="sv-SE" sz="2300"/>
              <a:t>:</a:t>
            </a:r>
            <a:r>
              <a:rPr lang="sv-SE" sz="2300"/>
              <a:t> Number of transactions system can process in a unit of time.</a:t>
            </a:r>
            <a:endParaRPr sz="2300"/>
          </a:p>
          <a:p>
            <a:pPr indent="-374650" lvl="0" marL="457200" rtl="0" algn="l">
              <a:spcBef>
                <a:spcPts val="1000"/>
              </a:spcBef>
              <a:spcAft>
                <a:spcPts val="0"/>
              </a:spcAft>
              <a:buSzPts val="2300"/>
              <a:buChar char="•"/>
            </a:pPr>
            <a:r>
              <a:rPr b="1" lang="sv-SE" sz="2300">
                <a:solidFill>
                  <a:schemeClr val="accent3"/>
                </a:solidFill>
              </a:rPr>
              <a:t>Deadlines in processing</a:t>
            </a:r>
            <a:r>
              <a:rPr b="1" lang="sv-SE" sz="2300"/>
              <a:t>:</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solidFill>
                  <a:schemeClr val="accent3"/>
                </a:solidFill>
              </a:rPr>
              <a:t>Number of events not processed</a:t>
            </a:r>
            <a:r>
              <a:rPr lang="sv-SE" sz="2300"/>
              <a:t> because the system was too busy to respond.</a:t>
            </a:r>
            <a:endParaRPr sz="2300"/>
          </a:p>
        </p:txBody>
      </p:sp>
      <p:sp>
        <p:nvSpPr>
          <p:cNvPr id="502" name="Google Shape;50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508" name="Google Shape;508;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Specify a clearly-defined response time goal.</a:t>
            </a:r>
            <a:endParaRPr/>
          </a:p>
          <a:p>
            <a:pPr indent="-342900" lvl="2" marL="1371600" rtl="0" algn="l">
              <a:spcBef>
                <a:spcPts val="500"/>
              </a:spcBef>
              <a:spcAft>
                <a:spcPts val="0"/>
              </a:spcAft>
              <a:buSzPts val="1800"/>
              <a:buChar char="•"/>
            </a:pPr>
            <a:r>
              <a:rPr lang="sv-SE"/>
              <a:t>Define when a transaction starts and ends.</a:t>
            </a:r>
            <a:endParaRPr/>
          </a:p>
          <a:p>
            <a:pPr indent="-393700" lvl="0" marL="457200" rtl="0" algn="l">
              <a:spcBef>
                <a:spcPts val="1000"/>
              </a:spcBef>
              <a:spcAft>
                <a:spcPts val="0"/>
              </a:spcAft>
              <a:buSzPts val="2600"/>
              <a:buChar char="•"/>
            </a:pPr>
            <a:r>
              <a:rPr lang="sv-SE"/>
              <a:t>Not all requests take the same amount of time, even with constant load.</a:t>
            </a:r>
            <a:endParaRPr/>
          </a:p>
        </p:txBody>
      </p:sp>
      <p:sp>
        <p:nvSpPr>
          <p:cNvPr id="509" name="Google Shape;509;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515" name="Google Shape;515;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Description of the scenario.</a:t>
            </a:r>
            <a:endParaRPr sz="2400"/>
          </a:p>
          <a:p>
            <a:pPr indent="-381000" lvl="0" marL="457200" rtl="0" algn="l">
              <a:spcBef>
                <a:spcPts val="1000"/>
              </a:spcBef>
              <a:spcAft>
                <a:spcPts val="0"/>
              </a:spcAft>
              <a:buSzPts val="2400"/>
              <a:buChar char="•"/>
            </a:pPr>
            <a:r>
              <a:rPr b="1" lang="sv-SE" sz="2400">
                <a:solidFill>
                  <a:schemeClr val="accent3"/>
                </a:solidFill>
              </a:rPr>
              <a:t>System Stat</a:t>
            </a:r>
            <a:r>
              <a:rPr b="1" lang="sv-SE" sz="2400">
                <a:solidFill>
                  <a:schemeClr val="accent3"/>
                </a:solidFill>
              </a:rPr>
              <a:t>e</a:t>
            </a:r>
            <a:r>
              <a:rPr b="1" lang="sv-SE" sz="2400"/>
              <a:t>:</a:t>
            </a:r>
            <a:r>
              <a:rPr lang="sv-SE" sz="2400"/>
              <a:t> System can be in various levels of load (normal, emergency, peak load, or overload).</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Be clear on conditions that can impact performance.</a:t>
            </a:r>
            <a:endParaRPr sz="2400"/>
          </a:p>
          <a:p>
            <a:pPr indent="-368300" lvl="1" marL="914400" rtl="0" algn="l">
              <a:spcBef>
                <a:spcPts val="500"/>
              </a:spcBef>
              <a:spcAft>
                <a:spcPts val="0"/>
              </a:spcAft>
              <a:buSzPts val="2200"/>
              <a:buChar char="•"/>
            </a:pPr>
            <a:r>
              <a:rPr lang="sv-SE"/>
              <a:t>Limited resources (disc, memory, CPU)</a:t>
            </a:r>
            <a:endParaRPr/>
          </a:p>
          <a:p>
            <a:pPr indent="-368300" lvl="1" marL="914400" rtl="0" algn="l">
              <a:spcBef>
                <a:spcPts val="500"/>
              </a:spcBef>
              <a:spcAft>
                <a:spcPts val="0"/>
              </a:spcAft>
              <a:buSzPts val="2200"/>
              <a:buChar char="•"/>
            </a:pPr>
            <a:r>
              <a:rPr lang="sv-SE"/>
              <a:t>Networking conditions</a:t>
            </a:r>
            <a:endParaRPr/>
          </a:p>
        </p:txBody>
      </p:sp>
      <p:sp>
        <p:nvSpPr>
          <p:cNvPr id="516" name="Google Shape;516;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17" name="Google Shape;517;p72"/>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18" name="Google Shape;518;p72"/>
          <p:cNvSpPr/>
          <p:nvPr/>
        </p:nvSpPr>
        <p:spPr>
          <a:xfrm>
            <a:off x="7408188" y="881838"/>
            <a:ext cx="514200" cy="71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524" name="Google Shape;524;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Stimuli arrive from</a:t>
            </a:r>
            <a:br>
              <a:rPr lang="sv-SE" sz="2400"/>
            </a:br>
            <a:r>
              <a:rPr lang="sv-SE" sz="2400"/>
              <a:t>external or internal sources. </a:t>
            </a:r>
            <a:endParaRPr sz="2400"/>
          </a:p>
          <a:p>
            <a:pPr indent="-381000" lvl="1" marL="914400" rtl="0" algn="l">
              <a:spcBef>
                <a:spcPts val="500"/>
              </a:spcBef>
              <a:spcAft>
                <a:spcPts val="0"/>
              </a:spcAft>
              <a:buSzPts val="2400"/>
              <a:buChar char="•"/>
            </a:pPr>
            <a:r>
              <a:rPr lang="sv-SE" sz="2400"/>
              <a:t>The stimuli are event arrivals. </a:t>
            </a:r>
            <a:endParaRPr sz="2400"/>
          </a:p>
          <a:p>
            <a:pPr indent="-381000" lvl="1" marL="914400" rtl="0" algn="l">
              <a:spcBef>
                <a:spcPts val="500"/>
              </a:spcBef>
              <a:spcAft>
                <a:spcPts val="0"/>
              </a:spcAft>
              <a:buSzPts val="2400"/>
              <a:buChar char="•"/>
            </a:pPr>
            <a:r>
              <a:rPr lang="sv-SE" sz="2400"/>
              <a:t>Arrival pattern can be periodic, stochastic, or sporadic, characterized by numeric parameters.</a:t>
            </a:r>
            <a:endParaRPr sz="2400"/>
          </a:p>
          <a:p>
            <a:pPr indent="-381000" lvl="1" marL="914400" rtl="0" algn="l">
              <a:spcBef>
                <a:spcPts val="500"/>
              </a:spcBef>
              <a:spcAft>
                <a:spcPts val="0"/>
              </a:spcAft>
              <a:buSzPts val="2400"/>
              <a:buChar char="•"/>
            </a:pPr>
            <a:r>
              <a:rPr lang="sv-SE" sz="2400"/>
              <a:t>Be clear on number, duration, concurrency of stimuli.</a:t>
            </a:r>
            <a:endParaRPr sz="2400"/>
          </a:p>
        </p:txBody>
      </p:sp>
      <p:sp>
        <p:nvSpPr>
          <p:cNvPr id="525" name="Google Shape;52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526" name="Google Shape;526;p73"/>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27" name="Google Shape;527;p73"/>
          <p:cNvSpPr/>
          <p:nvPr/>
        </p:nvSpPr>
        <p:spPr>
          <a:xfrm>
            <a:off x="6470275" y="566300"/>
            <a:ext cx="882000" cy="1138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6" name="Google Shape;176;p29"/>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77" name="Google Shape;177;p29"/>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discussed what “quality” can mean (attributes).</a:t>
            </a:r>
            <a:endParaRPr/>
          </a:p>
          <a:p>
            <a:pPr indent="-393700" lvl="0" marL="457200" rtl="0" algn="l">
              <a:spcBef>
                <a:spcPts val="1000"/>
              </a:spcBef>
              <a:spcAft>
                <a:spcPts val="0"/>
              </a:spcAft>
              <a:buSzPts val="2600"/>
              <a:buChar char="•"/>
            </a:pPr>
            <a:r>
              <a:rPr lang="sv-SE"/>
              <a:t>We have discussed how to measure reliability, availability, performance, and scalability.</a:t>
            </a:r>
            <a:endParaRPr/>
          </a:p>
          <a:p>
            <a:pPr indent="-393700" lvl="0" marL="457200" rtl="0" algn="l">
              <a:spcBef>
                <a:spcPts val="1000"/>
              </a:spcBef>
              <a:spcAft>
                <a:spcPts val="0"/>
              </a:spcAft>
              <a:buSzPts val="2600"/>
              <a:buChar char="•"/>
            </a:pPr>
            <a:r>
              <a:rPr lang="sv-SE"/>
              <a:t>Today: How to assess each using </a:t>
            </a:r>
            <a:r>
              <a:rPr b="1" lang="sv-SE">
                <a:solidFill>
                  <a:schemeClr val="accent3"/>
                </a:solidFill>
              </a:rPr>
              <a:t>scenarios</a:t>
            </a:r>
            <a:r>
              <a:rPr lang="sv-SE"/>
              <a:t>.</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533" name="Google Shape;533;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endParaRPr b="1" sz="2400"/>
          </a:p>
          <a:p>
            <a:pPr indent="-381000" lvl="1" marL="914400" rtl="0" algn="l">
              <a:spcBef>
                <a:spcPts val="500"/>
              </a:spcBef>
              <a:spcAft>
                <a:spcPts val="0"/>
              </a:spcAft>
              <a:buSzPts val="2400"/>
              <a:buChar char="•"/>
            </a:pPr>
            <a:r>
              <a:rPr lang="sv-SE" sz="2400"/>
              <a:t>S</a:t>
            </a:r>
            <a:r>
              <a:rPr lang="sv-SE" sz="2400"/>
              <a:t>ystem must process arriving events. </a:t>
            </a:r>
            <a:endParaRPr sz="2400"/>
          </a:p>
          <a:p>
            <a:pPr indent="-381000" lvl="1" marL="914400" rtl="0" algn="l">
              <a:spcBef>
                <a:spcPts val="500"/>
              </a:spcBef>
              <a:spcAft>
                <a:spcPts val="0"/>
              </a:spcAft>
              <a:buSzPts val="2400"/>
              <a:buChar char="•"/>
            </a:pPr>
            <a:r>
              <a:rPr lang="sv-SE" sz="2400"/>
              <a:t>May cause change in system </a:t>
            </a:r>
            <a:endParaRPr sz="2400"/>
          </a:p>
          <a:p>
            <a:pPr indent="-381000" lvl="2" marL="1371600" rtl="0" algn="l">
              <a:spcBef>
                <a:spcPts val="500"/>
              </a:spcBef>
              <a:spcAft>
                <a:spcPts val="0"/>
              </a:spcAft>
              <a:buSzPts val="2400"/>
              <a:buChar char="•"/>
            </a:pPr>
            <a:r>
              <a:rPr lang="sv-SE" sz="2400"/>
              <a:t>(e.g., shift from normal to overload mode). </a:t>
            </a:r>
            <a:endParaRPr sz="2400"/>
          </a:p>
          <a:p>
            <a:pPr indent="-381000" lvl="1" marL="914400" rtl="0" algn="l">
              <a:spcBef>
                <a:spcPts val="500"/>
              </a:spcBef>
              <a:spcAft>
                <a:spcPts val="0"/>
              </a:spcAft>
              <a:buSzPts val="2400"/>
              <a:buChar char="•"/>
            </a:pPr>
            <a:r>
              <a:rPr lang="sv-SE" sz="2400"/>
              <a:t>May cause change in environment </a:t>
            </a:r>
            <a:endParaRPr sz="2400"/>
          </a:p>
          <a:p>
            <a:pPr indent="-381000" lvl="2" marL="1371600" rtl="0" algn="l">
              <a:spcBef>
                <a:spcPts val="500"/>
              </a:spcBef>
              <a:spcAft>
                <a:spcPts val="0"/>
              </a:spcAft>
              <a:buSzPts val="2400"/>
              <a:buChar char="•"/>
            </a:pPr>
            <a:r>
              <a:rPr lang="sv-SE" sz="2400"/>
              <a:t>(e.g., reduction of available memory)</a:t>
            </a:r>
            <a:endParaRPr sz="2400"/>
          </a:p>
        </p:txBody>
      </p:sp>
      <p:sp>
        <p:nvSpPr>
          <p:cNvPr id="534" name="Google Shape;53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535" name="Google Shape;535;p74"/>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36" name="Google Shape;536;p74"/>
          <p:cNvSpPr/>
          <p:nvPr/>
        </p:nvSpPr>
        <p:spPr>
          <a:xfrm>
            <a:off x="7932625" y="1008525"/>
            <a:ext cx="448200" cy="544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Scenarios</a:t>
            </a:r>
            <a:endParaRPr/>
          </a:p>
        </p:txBody>
      </p:sp>
      <p:sp>
        <p:nvSpPr>
          <p:cNvPr id="542" name="Google Shape;542;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Response Measure</a:t>
            </a:r>
            <a:r>
              <a:rPr b="1" lang="sv-SE" sz="2400"/>
              <a:t>: </a:t>
            </a:r>
            <a:endParaRPr b="1" sz="2400"/>
          </a:p>
          <a:p>
            <a:pPr indent="-368300" lvl="1" marL="914400" rtl="0" algn="l">
              <a:spcBef>
                <a:spcPts val="500"/>
              </a:spcBef>
              <a:spcAft>
                <a:spcPts val="0"/>
              </a:spcAft>
              <a:buSzPts val="2200"/>
              <a:buChar char="•"/>
            </a:pPr>
            <a:r>
              <a:rPr lang="sv-SE"/>
              <a:t>T</a:t>
            </a:r>
            <a:r>
              <a:rPr lang="sv-SE"/>
              <a:t>ime to process arriving events (</a:t>
            </a:r>
            <a:r>
              <a:rPr b="1" lang="sv-SE">
                <a:solidFill>
                  <a:schemeClr val="accent3"/>
                </a:solidFill>
              </a:rPr>
              <a:t>latency or a deadline</a:t>
            </a:r>
            <a:r>
              <a:rPr lang="sv-SE"/>
              <a:t>)</a:t>
            </a:r>
            <a:endParaRPr/>
          </a:p>
          <a:p>
            <a:pPr indent="-368300" lvl="1" marL="914400" rtl="0" algn="l">
              <a:spcBef>
                <a:spcPts val="500"/>
              </a:spcBef>
              <a:spcAft>
                <a:spcPts val="0"/>
              </a:spcAft>
              <a:buSzPts val="2200"/>
              <a:buChar char="•"/>
            </a:pPr>
            <a:r>
              <a:rPr lang="sv-SE"/>
              <a:t>Variation in latency time (</a:t>
            </a:r>
            <a:r>
              <a:rPr b="1" lang="sv-SE">
                <a:solidFill>
                  <a:schemeClr val="accent3"/>
                </a:solidFill>
              </a:rPr>
              <a:t>jitter</a:t>
            </a:r>
            <a:r>
              <a:rPr lang="sv-SE"/>
              <a:t>)</a:t>
            </a:r>
            <a:endParaRPr/>
          </a:p>
          <a:p>
            <a:pPr indent="-368300" lvl="1" marL="914400" rtl="0" algn="l">
              <a:spcBef>
                <a:spcPts val="500"/>
              </a:spcBef>
              <a:spcAft>
                <a:spcPts val="0"/>
              </a:spcAft>
              <a:buSzPts val="2200"/>
              <a:buChar char="•"/>
            </a:pPr>
            <a:r>
              <a:rPr lang="sv-SE"/>
              <a:t>Number of events that can be processed within a time interval (</a:t>
            </a:r>
            <a:r>
              <a:rPr b="1" lang="sv-SE">
                <a:solidFill>
                  <a:schemeClr val="accent3"/>
                </a:solidFill>
              </a:rPr>
              <a:t>throughput</a:t>
            </a:r>
            <a:r>
              <a:rPr lang="sv-SE"/>
              <a:t>)</a:t>
            </a:r>
            <a:endParaRPr/>
          </a:p>
          <a:p>
            <a:pPr indent="-368300" lvl="1" marL="914400" rtl="0" algn="l">
              <a:spcBef>
                <a:spcPts val="500"/>
              </a:spcBef>
              <a:spcAft>
                <a:spcPts val="0"/>
              </a:spcAft>
              <a:buSzPts val="2200"/>
              <a:buChar char="•"/>
            </a:pPr>
            <a:r>
              <a:rPr lang="sv-SE"/>
              <a:t>Characterization of the events that cannot be processed (</a:t>
            </a:r>
            <a:r>
              <a:rPr b="1" lang="sv-SE">
                <a:solidFill>
                  <a:schemeClr val="accent3"/>
                </a:solidFill>
              </a:rPr>
              <a:t>miss rate</a:t>
            </a:r>
            <a:r>
              <a:rPr lang="sv-SE"/>
              <a:t>).</a:t>
            </a:r>
            <a:endParaRPr/>
          </a:p>
        </p:txBody>
      </p:sp>
      <p:sp>
        <p:nvSpPr>
          <p:cNvPr id="543" name="Google Shape;543;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544" name="Google Shape;544;p75"/>
          <p:cNvPicPr preferRelativeResize="0"/>
          <p:nvPr/>
        </p:nvPicPr>
        <p:blipFill>
          <a:blip r:embed="rId3">
            <a:alphaModFix/>
          </a:blip>
          <a:stretch>
            <a:fillRect/>
          </a:stretch>
        </p:blipFill>
        <p:spPr>
          <a:xfrm>
            <a:off x="6264350" y="614002"/>
            <a:ext cx="2801875" cy="1251775"/>
          </a:xfrm>
          <a:prstGeom prst="rect">
            <a:avLst/>
          </a:prstGeom>
          <a:noFill/>
          <a:ln>
            <a:noFill/>
          </a:ln>
        </p:spPr>
      </p:pic>
      <p:sp>
        <p:nvSpPr>
          <p:cNvPr id="545" name="Google Shape;545;p75"/>
          <p:cNvSpPr/>
          <p:nvPr/>
        </p:nvSpPr>
        <p:spPr>
          <a:xfrm>
            <a:off x="8340550" y="877425"/>
            <a:ext cx="605100" cy="837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a:t>
            </a:r>
            <a:r>
              <a:rPr lang="sv-SE"/>
              <a:t>Performance Scenario</a:t>
            </a:r>
            <a:endParaRPr/>
          </a:p>
        </p:txBody>
      </p:sp>
      <p:sp>
        <p:nvSpPr>
          <p:cNvPr id="551" name="Google Shape;551;p76"/>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Overview</a:t>
            </a:r>
            <a:r>
              <a:rPr b="1" lang="sv-SE"/>
              <a:t>:</a:t>
            </a:r>
            <a:r>
              <a:rPr lang="sv-SE"/>
              <a:t> Check responsiveness for adding items to shopping cart under normal conditions.</a:t>
            </a:r>
            <a:endParaRPr/>
          </a:p>
          <a:p>
            <a:pPr indent="-393700" lvl="0" marL="457200" rtl="0" algn="l">
              <a:spcBef>
                <a:spcPts val="1000"/>
              </a:spcBef>
              <a:spcAft>
                <a:spcPts val="0"/>
              </a:spcAft>
              <a:buSzPts val="2600"/>
              <a:buChar char="•"/>
            </a:pPr>
            <a:r>
              <a:rPr b="1" lang="sv-SE">
                <a:solidFill>
                  <a:schemeClr val="accent3"/>
                </a:solidFill>
              </a:rPr>
              <a:t>System State</a:t>
            </a:r>
            <a:r>
              <a:rPr b="1" lang="sv-SE"/>
              <a:t>:</a:t>
            </a:r>
            <a:r>
              <a:rPr lang="sv-SE"/>
              <a:t> Normal load (less than 20 customer requests per second). </a:t>
            </a:r>
            <a:endParaRPr/>
          </a:p>
          <a:p>
            <a:pPr indent="-393700" lvl="0" marL="457200" rtl="0" algn="l">
              <a:spcBef>
                <a:spcPts val="1000"/>
              </a:spcBef>
              <a:spcAft>
                <a:spcPts val="0"/>
              </a:spcAft>
              <a:buSzPts val="2600"/>
              <a:buChar char="•"/>
            </a:pPr>
            <a:r>
              <a:rPr b="1" lang="sv-SE">
                <a:solidFill>
                  <a:schemeClr val="accent3"/>
                </a:solidFill>
              </a:rPr>
              <a:t>Environment State</a:t>
            </a:r>
            <a:r>
              <a:rPr b="1" lang="sv-SE"/>
              <a:t>:</a:t>
            </a:r>
            <a:r>
              <a:rPr lang="sv-SE"/>
              <a:t> Sufficient internet connection to client. External dependencies are functioning.</a:t>
            </a:r>
            <a:endParaRPr/>
          </a:p>
          <a:p>
            <a:pPr indent="-393700" lvl="0" marL="457200" rtl="0" algn="l">
              <a:spcBef>
                <a:spcPts val="1000"/>
              </a:spcBef>
              <a:spcAft>
                <a:spcPts val="0"/>
              </a:spcAft>
              <a:buSzPts val="2600"/>
              <a:buChar char="•"/>
            </a:pPr>
            <a:r>
              <a:rPr b="1" lang="sv-SE">
                <a:solidFill>
                  <a:schemeClr val="accent3"/>
                </a:solidFill>
              </a:rPr>
              <a:t>External Stimulus</a:t>
            </a:r>
            <a:r>
              <a:rPr b="1" lang="sv-SE"/>
              <a:t>:</a:t>
            </a:r>
            <a:r>
              <a:rPr lang="sv-SE"/>
              <a:t> Customer adds product to cart.</a:t>
            </a:r>
            <a:endParaRPr sz="2400"/>
          </a:p>
        </p:txBody>
      </p:sp>
      <p:sp>
        <p:nvSpPr>
          <p:cNvPr id="552" name="Google Shape;55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a:t>
            </a:r>
            <a:endParaRPr/>
          </a:p>
        </p:txBody>
      </p:sp>
      <p:sp>
        <p:nvSpPr>
          <p:cNvPr id="558" name="Google Shape;558;p77"/>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System Behavior</a:t>
            </a:r>
            <a:r>
              <a:rPr b="1" lang="sv-SE"/>
              <a:t>:</a:t>
            </a:r>
            <a:r>
              <a:rPr lang="sv-SE"/>
              <a:t> Web page refreshes. Icon on right side of web page displays last item added to cart. If item is out of stock, cart icon has exclamation point overlay on top of cart icon.</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 </a:t>
            </a:r>
            <a:r>
              <a:rPr lang="sv-SE"/>
              <a:t>In 95% of requests, web page is loaded and displayed to user within 1 second. In 99.9% of requests, web page is loaded and displayed to user within 5 seconds.</a:t>
            </a:r>
            <a:endParaRPr/>
          </a:p>
        </p:txBody>
      </p:sp>
      <p:sp>
        <p:nvSpPr>
          <p:cNvPr id="559" name="Google Shape;55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65" name="Google Shape;565;p78"/>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solidFill>
                  <a:schemeClr val="accent3"/>
                </a:solidFill>
              </a:rPr>
              <a:t>Overview</a:t>
            </a:r>
            <a:r>
              <a:rPr b="1" lang="sv-SE" sz="2000"/>
              <a:t>:</a:t>
            </a:r>
            <a:r>
              <a:rPr lang="sv-SE" sz="2000"/>
              <a:t> Ensure that credit card processing can still meet throughput targets when many users are competing for resources.</a:t>
            </a:r>
            <a:endParaRPr sz="2000"/>
          </a:p>
          <a:p>
            <a:pPr indent="-355600" lvl="0" marL="457200" rtl="0" algn="l">
              <a:spcBef>
                <a:spcPts val="1000"/>
              </a:spcBef>
              <a:spcAft>
                <a:spcPts val="0"/>
              </a:spcAft>
              <a:buSzPts val="2000"/>
              <a:buChar char="•"/>
            </a:pPr>
            <a:r>
              <a:rPr b="1" lang="sv-SE" sz="2000">
                <a:solidFill>
                  <a:schemeClr val="accent3"/>
                </a:solidFill>
              </a:rPr>
              <a:t>System State</a:t>
            </a:r>
            <a:r>
              <a:rPr b="1" lang="sv-SE" sz="2000"/>
              <a:t>: </a:t>
            </a:r>
            <a:r>
              <a:rPr lang="sv-SE" sz="2000"/>
              <a:t>System is operating under heavy load (10000 concurrent users are logged in). </a:t>
            </a:r>
            <a:endParaRPr sz="2000"/>
          </a:p>
          <a:p>
            <a:pPr indent="-355600" lvl="0" marL="457200" rtl="0" algn="l">
              <a:spcBef>
                <a:spcPts val="1000"/>
              </a:spcBef>
              <a:spcAft>
                <a:spcPts val="0"/>
              </a:spcAft>
              <a:buSzPts val="2000"/>
              <a:buChar char="•"/>
            </a:pPr>
            <a:r>
              <a:rPr b="1" lang="sv-SE" sz="2000">
                <a:solidFill>
                  <a:schemeClr val="accent3"/>
                </a:solidFill>
              </a:rPr>
              <a:t>Environment State</a:t>
            </a:r>
            <a:r>
              <a:rPr b="1" lang="sv-SE" sz="2000"/>
              <a:t>:</a:t>
            </a:r>
            <a:r>
              <a:rPr lang="sv-SE" sz="2000"/>
              <a:t> Load balancer </a:t>
            </a:r>
            <a:r>
              <a:rPr lang="sv-SE" sz="2000"/>
              <a:t>distributes</a:t>
            </a:r>
            <a:r>
              <a:rPr lang="sv-SE" sz="2000"/>
              <a:t> user requests approximately evenly between 100 servers.</a:t>
            </a:r>
            <a:endParaRPr sz="2000"/>
          </a:p>
          <a:p>
            <a:pPr indent="-355600" lvl="0" marL="457200" rtl="0" algn="l">
              <a:spcBef>
                <a:spcPts val="1000"/>
              </a:spcBef>
              <a:spcAft>
                <a:spcPts val="0"/>
              </a:spcAft>
              <a:buSzPts val="2000"/>
              <a:buChar char="•"/>
            </a:pPr>
            <a:r>
              <a:rPr b="1" lang="sv-SE" sz="2000">
                <a:solidFill>
                  <a:schemeClr val="accent3"/>
                </a:solidFill>
              </a:rPr>
              <a:t>External Stimulus</a:t>
            </a:r>
            <a:r>
              <a:rPr b="1" lang="sv-SE" sz="2000"/>
              <a:t>: </a:t>
            </a:r>
            <a:r>
              <a:rPr lang="sv-SE" sz="2000"/>
              <a:t>A large number of credit card processing requests come within a short window (8500 requests within a one minute window).</a:t>
            </a:r>
            <a:endParaRPr sz="2000"/>
          </a:p>
        </p:txBody>
      </p:sp>
      <p:sp>
        <p:nvSpPr>
          <p:cNvPr id="566" name="Google Shape;56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Performance Scenario 2</a:t>
            </a:r>
            <a:endParaRPr/>
          </a:p>
        </p:txBody>
      </p:sp>
      <p:sp>
        <p:nvSpPr>
          <p:cNvPr id="572" name="Google Shape;572;p79"/>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solidFill>
                  <a:schemeClr val="accent3"/>
                </a:solidFill>
              </a:rPr>
              <a:t>Required System Behavior</a:t>
            </a:r>
            <a:r>
              <a:rPr b="1" lang="sv-SE" sz="2200"/>
              <a:t>: </a:t>
            </a:r>
            <a:r>
              <a:rPr lang="sv-SE" sz="2200"/>
              <a:t>Each server maintains a queue of requests and processes requests as resources become available. The load balancer distributes requests to servers, favoring servers with shorter queues.</a:t>
            </a:r>
            <a:r>
              <a:rPr b="1" lang="sv-SE" sz="2200"/>
              <a:t> </a:t>
            </a:r>
            <a:r>
              <a:rPr lang="sv-SE" sz="2200"/>
              <a:t>All requests are completed successfully.</a:t>
            </a:r>
            <a:endParaRPr sz="2200"/>
          </a:p>
          <a:p>
            <a:pPr indent="-368300" lvl="0" marL="457200" rtl="0" algn="l">
              <a:spcBef>
                <a:spcPts val="1000"/>
              </a:spcBef>
              <a:spcAft>
                <a:spcPts val="0"/>
              </a:spcAft>
              <a:buSzPts val="2200"/>
              <a:buChar char="•"/>
            </a:pPr>
            <a:r>
              <a:rPr b="1" lang="sv-SE" sz="2200">
                <a:solidFill>
                  <a:schemeClr val="accent3"/>
                </a:solidFill>
              </a:rPr>
              <a:t>Response Measure</a:t>
            </a:r>
            <a:r>
              <a:rPr b="1" lang="sv-SE" sz="2200"/>
              <a:t>: </a:t>
            </a:r>
            <a:r>
              <a:rPr lang="sv-SE" sz="2200"/>
              <a:t>All 8500 requests are completed within two minutes, 85% of the time. All requests are completed within three minutes 99% of the time.</a:t>
            </a:r>
            <a:endParaRPr sz="2200"/>
          </a:p>
        </p:txBody>
      </p:sp>
      <p:sp>
        <p:nvSpPr>
          <p:cNvPr id="573" name="Google Shape;573;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579" name="Google Shape;579;p80"/>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T</a:t>
            </a:r>
            <a:r>
              <a:rPr b="1" lang="sv-SE">
                <a:solidFill>
                  <a:schemeClr val="accent3"/>
                </a:solidFill>
              </a:rPr>
              <a:t>he ability to effectively use available resources</a:t>
            </a:r>
            <a:endParaRPr/>
          </a:p>
          <a:p>
            <a:pPr indent="-393700" lvl="0" marL="457200" rtl="0" algn="l">
              <a:spcBef>
                <a:spcPts val="1000"/>
              </a:spcBef>
              <a:spcAft>
                <a:spcPts val="0"/>
              </a:spcAft>
              <a:buSzPts val="2600"/>
              <a:buChar char="•"/>
            </a:pPr>
            <a:r>
              <a:rPr lang="sv-SE"/>
              <a:t>Scenarios directly deal with impact of</a:t>
            </a:r>
            <a:r>
              <a:rPr lang="sv-SE">
                <a:solidFill>
                  <a:schemeClr val="accent3"/>
                </a:solidFill>
              </a:rPr>
              <a:t> </a:t>
            </a:r>
            <a:r>
              <a:rPr b="1" lang="sv-SE">
                <a:solidFill>
                  <a:schemeClr val="accent3"/>
                </a:solidFill>
              </a:rPr>
              <a:t>adding or removing resources</a:t>
            </a:r>
            <a:r>
              <a:rPr lang="sv-SE"/>
              <a:t>.</a:t>
            </a:r>
            <a:endParaRPr/>
          </a:p>
          <a:p>
            <a:pPr indent="-393700" lvl="0" marL="457200" rtl="0" algn="l">
              <a:spcBef>
                <a:spcPts val="1000"/>
              </a:spcBef>
              <a:spcAft>
                <a:spcPts val="0"/>
              </a:spcAft>
              <a:buSzPts val="2600"/>
              <a:buChar char="•"/>
            </a:pPr>
            <a:r>
              <a:rPr lang="sv-SE"/>
              <a:t>Performance measures to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580" name="Google Shape;58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86" name="Google Shape;586;p81"/>
          <p:cNvSpPr txBox="1"/>
          <p:nvPr>
            <p:ph idx="1" type="body"/>
          </p:nvPr>
        </p:nvSpPr>
        <p:spPr>
          <a:xfrm>
            <a:off x="468900" y="1282400"/>
            <a:ext cx="84264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Overview</a:t>
            </a:r>
            <a:r>
              <a:rPr b="1" lang="sv-SE" sz="2400"/>
              <a:t>:</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solidFill>
                  <a:schemeClr val="accent3"/>
                </a:solidFill>
              </a:rPr>
              <a:t>System State</a:t>
            </a:r>
            <a:r>
              <a:rPr b="1" lang="sv-SE" sz="2400"/>
              <a:t>:</a:t>
            </a:r>
            <a:r>
              <a:rPr lang="sv-SE" sz="2400"/>
              <a:t> Before addition of new hardware, 95% of credit card transactions were completed within 10 seconds, 99.9% within 15s. </a:t>
            </a:r>
            <a:r>
              <a:rPr lang="sv-SE" sz="2400"/>
              <a:t>System is under normal load (1500 users). </a:t>
            </a:r>
            <a:endParaRPr sz="2400"/>
          </a:p>
          <a:p>
            <a:pPr indent="-381000" lvl="0" marL="457200" rtl="0" algn="l">
              <a:spcBef>
                <a:spcPts val="1000"/>
              </a:spcBef>
              <a:spcAft>
                <a:spcPts val="0"/>
              </a:spcAft>
              <a:buSzPts val="2400"/>
              <a:buChar char="•"/>
            </a:pPr>
            <a:r>
              <a:rPr b="1" lang="sv-SE" sz="2400">
                <a:solidFill>
                  <a:schemeClr val="accent3"/>
                </a:solidFill>
              </a:rPr>
              <a:t>Environment State</a:t>
            </a:r>
            <a:r>
              <a:rPr b="1" lang="sv-SE" sz="2400"/>
              <a:t>:</a:t>
            </a:r>
            <a:r>
              <a:rPr lang="sv-SE" sz="2400"/>
              <a:t> An additional server has doubled threads available for processing requests. Environment is otherwise operating normally, with adequate connectivity.</a:t>
            </a:r>
            <a:endParaRPr sz="2400"/>
          </a:p>
        </p:txBody>
      </p:sp>
      <p:sp>
        <p:nvSpPr>
          <p:cNvPr id="587" name="Google Shape;587;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593" name="Google Shape;593;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solidFill>
                  <a:schemeClr val="accent3"/>
                </a:solidFill>
              </a:rPr>
              <a:t>External Stimulus</a:t>
            </a:r>
            <a:r>
              <a:rPr b="1" lang="sv-SE" sz="2400"/>
              <a:t>: </a:t>
            </a:r>
            <a:r>
              <a:rPr lang="sv-SE" sz="2400"/>
              <a:t>Customer completes a purchase.</a:t>
            </a:r>
            <a:endParaRPr sz="2400"/>
          </a:p>
          <a:p>
            <a:pPr indent="-381000" lvl="0" marL="457200" rtl="0" algn="l">
              <a:spcBef>
                <a:spcPts val="1000"/>
              </a:spcBef>
              <a:spcAft>
                <a:spcPts val="0"/>
              </a:spcAft>
              <a:buSzPts val="2400"/>
              <a:buChar char="•"/>
            </a:pPr>
            <a:r>
              <a:rPr b="1" lang="sv-SE" sz="2400">
                <a:solidFill>
                  <a:schemeClr val="accent3"/>
                </a:solidFill>
              </a:rPr>
              <a:t>Required System Behavior</a:t>
            </a:r>
            <a:r>
              <a:rPr b="1" lang="sv-SE" sz="2400"/>
              <a:t>: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solidFill>
                  <a:schemeClr val="accent3"/>
                </a:solidFill>
              </a:rPr>
              <a:t>Response Measure</a:t>
            </a:r>
            <a:r>
              <a:rPr b="1" lang="sv-SE" sz="2400"/>
              <a:t>: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594" name="Google Shape;594;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600" name="Google Shape;600;p83"/>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b="1" lang="sv-SE" sz="2100">
                <a:solidFill>
                  <a:schemeClr val="accent3"/>
                </a:solidFill>
              </a:rPr>
              <a:t>Overview</a:t>
            </a:r>
            <a:r>
              <a:rPr b="1" lang="sv-SE" sz="2100"/>
              <a:t>:</a:t>
            </a:r>
            <a:r>
              <a:rPr lang="sv-SE" sz="2100"/>
              <a:t> Addition of additional VMs improves availability of account authorization service.</a:t>
            </a:r>
            <a:endParaRPr sz="2100"/>
          </a:p>
          <a:p>
            <a:pPr indent="-361950" lvl="0" marL="457200" rtl="0" algn="l">
              <a:spcBef>
                <a:spcPts val="1000"/>
              </a:spcBef>
              <a:spcAft>
                <a:spcPts val="0"/>
              </a:spcAft>
              <a:buSzPts val="2100"/>
              <a:buChar char="•"/>
            </a:pPr>
            <a:r>
              <a:rPr b="1" lang="sv-SE" sz="2100">
                <a:solidFill>
                  <a:schemeClr val="accent3"/>
                </a:solidFill>
              </a:rPr>
              <a:t>System State</a:t>
            </a:r>
            <a:r>
              <a:rPr b="1" lang="sv-SE" sz="2100"/>
              <a:t>: </a:t>
            </a:r>
            <a:r>
              <a:rPr lang="sv-SE" sz="2100"/>
              <a:t>The average availability of the authorization service was previously 97.35% per week. System is under normal load (15,000 users). </a:t>
            </a:r>
            <a:endParaRPr sz="2100"/>
          </a:p>
          <a:p>
            <a:pPr indent="-361950" lvl="0" marL="457200" rtl="0" algn="l">
              <a:spcBef>
                <a:spcPts val="1000"/>
              </a:spcBef>
              <a:spcAft>
                <a:spcPts val="0"/>
              </a:spcAft>
              <a:buSzPts val="2100"/>
              <a:buChar char="•"/>
            </a:pPr>
            <a:r>
              <a:rPr b="1" lang="sv-SE" sz="2100">
                <a:solidFill>
                  <a:schemeClr val="accent3"/>
                </a:solidFill>
              </a:rPr>
              <a:t>Environment State</a:t>
            </a:r>
            <a:r>
              <a:rPr b="1" lang="sv-SE" sz="2100"/>
              <a:t>: </a:t>
            </a:r>
            <a:r>
              <a:rPr lang="sv-SE" sz="2100"/>
              <a:t>The VM pool has now been increased by 150%. Environment is otherwise operating normally, with adequate connection.</a:t>
            </a:r>
            <a:endParaRPr b="1" sz="2100"/>
          </a:p>
          <a:p>
            <a:pPr indent="-361950" lvl="0" marL="457200" rtl="0" algn="l">
              <a:spcBef>
                <a:spcPts val="1000"/>
              </a:spcBef>
              <a:spcAft>
                <a:spcPts val="0"/>
              </a:spcAft>
              <a:buSzPts val="2100"/>
              <a:buChar char="•"/>
            </a:pPr>
            <a:r>
              <a:rPr b="1" lang="sv-SE" sz="2100">
                <a:solidFill>
                  <a:schemeClr val="accent3"/>
                </a:solidFill>
              </a:rPr>
              <a:t>External Stimulus</a:t>
            </a:r>
            <a:r>
              <a:rPr b="1" lang="sv-SE" sz="2100"/>
              <a:t>:</a:t>
            </a:r>
            <a:r>
              <a:rPr lang="sv-SE" sz="2100"/>
              <a:t> A user submits their username and password for authentication. The password is correct.</a:t>
            </a:r>
            <a:endParaRPr sz="2100"/>
          </a:p>
        </p:txBody>
      </p:sp>
      <p:sp>
        <p:nvSpPr>
          <p:cNvPr id="601" name="Google Shape;601;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4" name="Google Shape;184;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Quality</a:t>
            </a:r>
            <a:endParaRPr/>
          </a:p>
        </p:txBody>
      </p:sp>
      <p:sp>
        <p:nvSpPr>
          <p:cNvPr id="185" name="Google Shape;185;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goals</a:t>
            </a:r>
            <a:r>
              <a:rPr lang="sv-SE"/>
              <a:t> differ between parts of the system.</a:t>
            </a:r>
            <a:endParaRPr/>
          </a:p>
          <a:p>
            <a:pPr indent="-368300" lvl="1" marL="914400" rtl="0" algn="l">
              <a:spcBef>
                <a:spcPts val="500"/>
              </a:spcBef>
              <a:spcAft>
                <a:spcPts val="0"/>
              </a:spcAft>
              <a:buSzPts val="2200"/>
              <a:buChar char="•"/>
            </a:pPr>
            <a:r>
              <a:rPr lang="sv-SE"/>
              <a:t>(e.g., user-facing functionality, code components).</a:t>
            </a:r>
            <a:endParaRPr/>
          </a:p>
          <a:p>
            <a:pPr indent="-393700" lvl="0" marL="457200" rtl="0" algn="l">
              <a:spcBef>
                <a:spcPts val="1000"/>
              </a:spcBef>
              <a:spcAft>
                <a:spcPts val="0"/>
              </a:spcAft>
              <a:buSzPts val="2600"/>
              <a:buChar char="•"/>
            </a:pPr>
            <a:r>
              <a:rPr lang="sv-SE"/>
              <a:t>For those parts, required quality may differ:</a:t>
            </a:r>
            <a:endParaRPr/>
          </a:p>
          <a:p>
            <a:pPr indent="-368300" lvl="1" marL="914400" rtl="0" algn="l">
              <a:spcBef>
                <a:spcPts val="500"/>
              </a:spcBef>
              <a:spcAft>
                <a:spcPts val="0"/>
              </a:spcAft>
              <a:buSzPts val="2200"/>
              <a:buChar char="•"/>
            </a:pPr>
            <a:r>
              <a:rPr lang="sv-SE"/>
              <a:t>Between situations.</a:t>
            </a:r>
            <a:endParaRPr/>
          </a:p>
          <a:p>
            <a:pPr indent="-342900" lvl="2" marL="1371600" rtl="0" algn="l">
              <a:spcBef>
                <a:spcPts val="500"/>
              </a:spcBef>
              <a:spcAft>
                <a:spcPts val="0"/>
              </a:spcAft>
              <a:buSzPts val="1800"/>
              <a:buChar char="•"/>
            </a:pPr>
            <a:r>
              <a:rPr lang="sv-SE"/>
              <a:t>(e.g., system under normal use, heavy load, partially down)</a:t>
            </a:r>
            <a:endParaRPr/>
          </a:p>
          <a:p>
            <a:pPr indent="-368300" lvl="1" marL="914400" rtl="0" algn="l">
              <a:spcBef>
                <a:spcPts val="500"/>
              </a:spcBef>
              <a:spcAft>
                <a:spcPts val="0"/>
              </a:spcAft>
              <a:buSzPts val="2200"/>
              <a:buChar char="•"/>
            </a:pPr>
            <a:r>
              <a:rPr lang="sv-SE"/>
              <a:t>Between different groups of users. </a:t>
            </a:r>
            <a:endParaRPr/>
          </a:p>
          <a:p>
            <a:pPr indent="-342900" lvl="2" marL="1371600" rtl="0" algn="l">
              <a:spcBef>
                <a:spcPts val="500"/>
              </a:spcBef>
              <a:spcAft>
                <a:spcPts val="0"/>
              </a:spcAft>
              <a:buSzPts val="1800"/>
              <a:buChar char="•"/>
            </a:pPr>
            <a:r>
              <a:rPr lang="sv-SE"/>
              <a:t>(e.g., new versus experienced users)</a:t>
            </a:r>
            <a:endParaRPr/>
          </a:p>
          <a:p>
            <a:pPr indent="-393700" lvl="0" marL="457200" rtl="0" algn="l">
              <a:spcBef>
                <a:spcPts val="1000"/>
              </a:spcBef>
              <a:spcAft>
                <a:spcPts val="0"/>
              </a:spcAft>
              <a:buSzPts val="2600"/>
              <a:buChar char="•"/>
            </a:pPr>
            <a:r>
              <a:rPr b="1" lang="sv-SE">
                <a:solidFill>
                  <a:schemeClr val="accent3"/>
                </a:solidFill>
              </a:rPr>
              <a:t>Scenarios</a:t>
            </a:r>
            <a:r>
              <a:rPr lang="sv-SE"/>
              <a:t> describe different execution conditions.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 2</a:t>
            </a:r>
            <a:endParaRPr/>
          </a:p>
        </p:txBody>
      </p:sp>
      <p:sp>
        <p:nvSpPr>
          <p:cNvPr id="607" name="Google Shape;607;p84"/>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Required System Behavior</a:t>
            </a:r>
            <a:r>
              <a:rPr b="1" lang="sv-SE"/>
              <a:t>: </a:t>
            </a:r>
            <a:endParaRPr b="1"/>
          </a:p>
          <a:p>
            <a:pPr indent="-368300" lvl="1" marL="914400" rtl="0" algn="l">
              <a:spcBef>
                <a:spcPts val="500"/>
              </a:spcBef>
              <a:spcAft>
                <a:spcPts val="0"/>
              </a:spcAft>
              <a:buSzPts val="2200"/>
              <a:buChar char="•"/>
            </a:pPr>
            <a:r>
              <a:rPr lang="sv-SE"/>
              <a:t>Authentication completes successfully. </a:t>
            </a:r>
            <a:endParaRPr/>
          </a:p>
          <a:p>
            <a:pPr indent="-368300" lvl="1" marL="914400" rtl="0" algn="l">
              <a:spcBef>
                <a:spcPts val="500"/>
              </a:spcBef>
              <a:spcAft>
                <a:spcPts val="0"/>
              </a:spcAft>
              <a:buSzPts val="2200"/>
              <a:buChar char="•"/>
            </a:pPr>
            <a:r>
              <a:rPr lang="sv-SE"/>
              <a:t>A session is established, and the user’s customized homepage is displayed on the client browser.   </a:t>
            </a:r>
            <a:endParaRPr/>
          </a:p>
          <a:p>
            <a:pPr indent="-393700" lvl="0" marL="457200" rtl="0" algn="l">
              <a:spcBef>
                <a:spcPts val="1000"/>
              </a:spcBef>
              <a:spcAft>
                <a:spcPts val="0"/>
              </a:spcAft>
              <a:buSzPts val="2600"/>
              <a:buChar char="•"/>
            </a:pPr>
            <a:r>
              <a:rPr b="1" lang="sv-SE">
                <a:solidFill>
                  <a:schemeClr val="accent3"/>
                </a:solidFill>
              </a:rPr>
              <a:t>Response Measure</a:t>
            </a:r>
            <a:r>
              <a:rPr b="1" lang="sv-SE"/>
              <a:t>: </a:t>
            </a:r>
            <a:endParaRPr b="1"/>
          </a:p>
          <a:p>
            <a:pPr indent="-368300" lvl="1" marL="914400" rtl="0" algn="l">
              <a:spcBef>
                <a:spcPts val="500"/>
              </a:spcBef>
              <a:spcAft>
                <a:spcPts val="0"/>
              </a:spcAft>
              <a:buSzPts val="2200"/>
              <a:buChar char="•"/>
            </a:pPr>
            <a:r>
              <a:rPr lang="sv-SE"/>
              <a:t>The average availability of the authorization service is increased to at least 99% per week.</a:t>
            </a:r>
            <a:endParaRPr/>
          </a:p>
        </p:txBody>
      </p:sp>
      <p:sp>
        <p:nvSpPr>
          <p:cNvPr id="608" name="Google Shape;608;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5" name="Google Shape;615;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616" name="Google Shape;616;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Defining and applying scenarios ensures that desired quality attributes are shown. </a:t>
            </a:r>
            <a:endParaRPr/>
          </a:p>
          <a:p>
            <a:pPr indent="-393700" lvl="0" marL="457200" rtl="0" algn="l">
              <a:spcBef>
                <a:spcPts val="1000"/>
              </a:spcBef>
              <a:spcAft>
                <a:spcPts val="0"/>
              </a:spcAft>
              <a:buSzPts val="2600"/>
              <a:buChar char="•"/>
            </a:pPr>
            <a:r>
              <a:rPr lang="sv-SE"/>
              <a:t>S</a:t>
            </a:r>
            <a:r>
              <a:rPr lang="sv-SE"/>
              <a:t>cenarios</a:t>
            </a:r>
            <a:r>
              <a:rPr lang="sv-SE"/>
              <a:t> define how the system responds to factors that affect quality properties.</a:t>
            </a:r>
            <a:endParaRPr/>
          </a:p>
          <a:p>
            <a:pPr indent="-393700" lvl="0" marL="457200" rtl="0" algn="l">
              <a:spcBef>
                <a:spcPts val="1000"/>
              </a:spcBef>
              <a:spcAft>
                <a:spcPts val="0"/>
              </a:spcAft>
              <a:buSzPts val="2600"/>
              <a:buChar char="•"/>
            </a:pPr>
            <a:r>
              <a:rPr lang="sv-SE"/>
              <a:t>Should include the initial system state and environment state, external stimulus, required system response, and how to assess response.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3" name="Google Shape;623;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624" name="Google Shape;624;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93700" lvl="0" marL="457200" rtl="0" algn="l">
              <a:spcBef>
                <a:spcPts val="0"/>
              </a:spcBef>
              <a:spcAft>
                <a:spcPts val="0"/>
              </a:spcAft>
              <a:buSzPts val="2600"/>
              <a:buChar char="•"/>
            </a:pPr>
            <a:r>
              <a:rPr lang="sv-SE"/>
              <a:t>Exercise session: Scenarios</a:t>
            </a:r>
            <a:endParaRPr/>
          </a:p>
          <a:p>
            <a:pPr indent="0" lvl="0" marL="0" rtl="0" algn="l">
              <a:spcBef>
                <a:spcPts val="1000"/>
              </a:spcBef>
              <a:spcAft>
                <a:spcPts val="0"/>
              </a:spcAft>
              <a:buNone/>
            </a:pPr>
            <a:r>
              <a:t/>
            </a:r>
            <a:endParaRPr b="1"/>
          </a:p>
          <a:p>
            <a:pPr indent="-393700" lvl="0" marL="457200" rtl="0" algn="l">
              <a:spcBef>
                <a:spcPts val="1000"/>
              </a:spcBef>
              <a:spcAft>
                <a:spcPts val="0"/>
              </a:spcAft>
              <a:buSzPts val="2600"/>
              <a:buChar char="•"/>
            </a:pPr>
            <a:r>
              <a:rPr b="1" lang="sv-SE"/>
              <a:t>Assignment 1 due Feb 6.</a:t>
            </a:r>
            <a:endParaRPr b="1"/>
          </a:p>
          <a:p>
            <a:pPr indent="-368300" lvl="1" marL="914400" rtl="0" algn="l">
              <a:spcBef>
                <a:spcPts val="0"/>
              </a:spcBef>
              <a:spcAft>
                <a:spcPts val="0"/>
              </a:spcAft>
              <a:buSzPts val="2200"/>
              <a:buChar char="•"/>
            </a:pPr>
            <a:r>
              <a:rPr b="1" lang="sv-SE"/>
              <a:t>Will be posted after team formation complete.</a:t>
            </a:r>
            <a:endParaRPr b="1"/>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2" name="Google Shape;192;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Quality</a:t>
            </a:r>
            <a:endParaRPr/>
          </a:p>
        </p:txBody>
      </p:sp>
      <p:sp>
        <p:nvSpPr>
          <p:cNvPr id="193" name="Google Shape;193;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each scenario, set quality </a:t>
            </a:r>
            <a:r>
              <a:rPr b="1" lang="sv-SE">
                <a:solidFill>
                  <a:schemeClr val="accent3"/>
                </a:solidFill>
              </a:rPr>
              <a:t>thresholds</a:t>
            </a:r>
            <a:r>
              <a:rPr lang="sv-SE"/>
              <a:t> (targets).</a:t>
            </a:r>
            <a:endParaRPr/>
          </a:p>
          <a:p>
            <a:pPr indent="-393700" lvl="0" marL="457200" rtl="0" algn="l">
              <a:spcBef>
                <a:spcPts val="1000"/>
              </a:spcBef>
              <a:spcAft>
                <a:spcPts val="0"/>
              </a:spcAft>
              <a:buSzPts val="2600"/>
              <a:buChar char="•"/>
            </a:pPr>
            <a:r>
              <a:rPr lang="sv-SE"/>
              <a:t>Execute the </a:t>
            </a:r>
            <a:r>
              <a:rPr lang="sv-SE"/>
              <a:t>scenario</a:t>
            </a:r>
            <a:r>
              <a:rPr lang="sv-SE"/>
              <a:t>, measure quality, compare to the threshold.</a:t>
            </a:r>
            <a:endParaRPr/>
          </a:p>
          <a:p>
            <a:pPr indent="-368300" lvl="1" marL="914400" rtl="0" algn="l">
              <a:spcBef>
                <a:spcPts val="500"/>
              </a:spcBef>
              <a:spcAft>
                <a:spcPts val="0"/>
              </a:spcAft>
              <a:buSzPts val="2200"/>
              <a:buChar char="•"/>
            </a:pPr>
            <a:r>
              <a:rPr lang="sv-SE"/>
              <a:t>If the </a:t>
            </a:r>
            <a:r>
              <a:rPr lang="sv-SE"/>
              <a:t>threshold</a:t>
            </a:r>
            <a:r>
              <a:rPr lang="sv-SE"/>
              <a:t> is met, good!</a:t>
            </a:r>
            <a:endParaRPr/>
          </a:p>
          <a:p>
            <a:pPr indent="-368300" lvl="1" marL="914400" rtl="0" algn="l">
              <a:spcBef>
                <a:spcPts val="500"/>
              </a:spcBef>
              <a:spcAft>
                <a:spcPts val="0"/>
              </a:spcAft>
              <a:buSzPts val="2200"/>
              <a:buChar char="•"/>
            </a:pPr>
            <a:r>
              <a:rPr lang="sv-SE"/>
              <a:t>If not, there is a fault in the system. </a:t>
            </a:r>
            <a:endParaRPr/>
          </a:p>
          <a:p>
            <a:pPr indent="-393700" lvl="0" marL="457200" rtl="0" algn="l">
              <a:spcBef>
                <a:spcPts val="1000"/>
              </a:spcBef>
              <a:spcAft>
                <a:spcPts val="0"/>
              </a:spcAft>
              <a:buSzPts val="2600"/>
              <a:buChar char="•"/>
            </a:pPr>
            <a:r>
              <a:rPr lang="sv-SE"/>
              <a:t>Is that enough?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0" name="Google Shape;200;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Quality</a:t>
            </a:r>
            <a:endParaRPr/>
          </a:p>
        </p:txBody>
      </p:sp>
      <p:sp>
        <p:nvSpPr>
          <p:cNvPr id="201" name="Google Shape;201;p32"/>
          <p:cNvSpPr txBox="1"/>
          <p:nvPr>
            <p:ph idx="1" type="body"/>
          </p:nvPr>
        </p:nvSpPr>
        <p:spPr>
          <a:xfrm>
            <a:off x="468900" y="1282400"/>
            <a:ext cx="8308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is often non-deterministic.</a:t>
            </a:r>
            <a:endParaRPr/>
          </a:p>
          <a:p>
            <a:pPr indent="-368300" lvl="1" marL="914400" rtl="0" algn="l">
              <a:spcBef>
                <a:spcPts val="500"/>
              </a:spcBef>
              <a:spcAft>
                <a:spcPts val="0"/>
              </a:spcAft>
              <a:buSzPts val="2200"/>
              <a:buChar char="•"/>
            </a:pPr>
            <a:r>
              <a:rPr lang="sv-SE"/>
              <a:t>Performance differs every time code is run.</a:t>
            </a:r>
            <a:endParaRPr/>
          </a:p>
          <a:p>
            <a:pPr indent="-393700" lvl="0" marL="457200" rtl="0" algn="l">
              <a:spcBef>
                <a:spcPts val="1000"/>
              </a:spcBef>
              <a:spcAft>
                <a:spcPts val="0"/>
              </a:spcAft>
              <a:buSzPts val="2600"/>
              <a:buChar char="•"/>
            </a:pPr>
            <a:r>
              <a:rPr lang="sv-SE"/>
              <a:t>Quality evolves with the code.</a:t>
            </a:r>
            <a:endParaRPr/>
          </a:p>
          <a:p>
            <a:pPr indent="-393700" lvl="0" marL="457200" rtl="0" algn="l">
              <a:spcBef>
                <a:spcPts val="1000"/>
              </a:spcBef>
              <a:spcAft>
                <a:spcPts val="0"/>
              </a:spcAft>
              <a:buSzPts val="2600"/>
              <a:buChar char="•"/>
            </a:pPr>
            <a:r>
              <a:rPr lang="sv-SE"/>
              <a:t>Scenarios must be executed many times.</a:t>
            </a:r>
            <a:endParaRPr/>
          </a:p>
          <a:p>
            <a:pPr indent="-368300" lvl="1" marL="914400" rtl="0" algn="l">
              <a:spcBef>
                <a:spcPts val="500"/>
              </a:spcBef>
              <a:spcAft>
                <a:spcPts val="0"/>
              </a:spcAft>
              <a:buSzPts val="2200"/>
              <a:buChar char="•"/>
            </a:pPr>
            <a:r>
              <a:rPr lang="sv-SE"/>
              <a:t>Thresholds usually set based on averages or probabilities (“95% of the time…”).</a:t>
            </a:r>
            <a:endParaRPr/>
          </a:p>
          <a:p>
            <a:pPr indent="-368300" lvl="1" marL="914400" rtl="0" algn="l">
              <a:spcBef>
                <a:spcPts val="500"/>
              </a:spcBef>
              <a:spcAft>
                <a:spcPts val="0"/>
              </a:spcAft>
              <a:buSzPts val="2200"/>
              <a:buChar char="•"/>
            </a:pPr>
            <a:r>
              <a:rPr lang="sv-SE"/>
              <a:t>Absolute thresholds when there must never be a violation.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Writing Scenarios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