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a:t>
            </a:r>
            <a:r>
              <a:rPr lang="sv-SE">
                <a:solidFill>
                  <a:schemeClr val="dk1"/>
                </a:solidFill>
              </a:rPr>
              <a:t>). The state of an object or of the software is some description of what it is currently doing. What mode is it in? What is guiding its behavior? It is n</a:t>
            </a:r>
            <a:r>
              <a:rPr lang="sv-SE"/>
              <a:t>ot the actual values of its variables - as that would lead to an explosion of states - but it is some descirption of what is currently happening in the system when you are at this stage of execution (examples 2-4)</a:t>
            </a:r>
            <a:r>
              <a:rPr lang="sv-SE">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lgn="l">
              <a:spcBef>
                <a:spcPts val="0"/>
              </a:spcBef>
              <a:spcAft>
                <a:spcPts val="0"/>
              </a:spcAft>
              <a:buNone/>
            </a:pP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f1c5bec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f1c5bec8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rgbClr val="4F4F4F"/>
              </a:buClr>
              <a:buSzPts val="1100"/>
              <a:buFont typeface="Arial"/>
              <a:buNone/>
            </a:pPr>
            <a:r>
              <a:rPr lang="sv-SE">
                <a:solidFill>
                  <a:srgbClr val="4F4F4F"/>
                </a:solidFill>
              </a:rPr>
              <a:t>As an example, we might sell products to customers, and when the product is not working, the customers might send it in for maintenance. In out system, we have a maintenance functionality that records the history of items undergoing maintenance and tracks their current status. The status is governed by a set of rules. We have some requirements describing those rules and we want ot create a state machine model of this function. Now, somne things to keep in mind before we look at the requirements. We are modeling the software function, not the actual maintenance process. So, this matters because the states should reflect only what the software does and what it keeps track of. A natural choice in this case is that the states will describe the current state of maintenance, and the transitions represent input events that change that state.  The model is not omnipotent. It is supposed to reflect part of the software, so we need to design it to reflect how the software would step between different stages of a process it performs. So, as we read the requirements, let’s keep an eye out for the states of the software process. Keep in mind too, that there is a lot of subjectivity in htis. We are simplifying a process, and two people may create different models. That’s fine, as long as both account for the entire process in a reasonable and realistic way. However, as we look at examples, keep in mind that we might not always have the same answer in mind.</a:t>
            </a:r>
            <a:endParaRPr/>
          </a:p>
        </p:txBody>
      </p:sp>
      <p:sp>
        <p:nvSpPr>
          <p:cNvPr id="238" name="Google Shape;238;gbf1c5bec8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Software is no different in this regard, and it too can be modeled. (3)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 If that fails (main)</a:t>
            </a:r>
            <a:endParaRPr/>
          </a:p>
          <a:p>
            <a:pPr indent="0" lvl="0" marL="0" rtl="0" algn="l">
              <a:lnSpc>
                <a:spcPct val="115000"/>
              </a:lnSpc>
              <a:spcBef>
                <a:spcPts val="0"/>
              </a:spcBef>
              <a:spcAft>
                <a:spcPts val="0"/>
              </a:spcAft>
              <a:buNone/>
            </a:pPr>
            <a:r>
              <a:rPr lang="sv-SE"/>
              <a:t>- wait-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f1c5bec8a_0_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f1c5bec8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 second example, where we look at extracting a model from an existing class in the code. In this case, we have a system for a computer store. We sell various models of computer. We have a class that represents that model. It has class variables, including the model type and a set of hardware slots - where we assign a CPU, memory, etc. The methods of the class relate to setting the type of model, the contents of the slots, and checking whether the configuration selected for the slots is legal given the model we selected. We can also look at the class Slot, which has the variables Model, Component, and Required and methods relating to the links between this slot and its model and assigned component.</a:t>
            </a:r>
            <a:endParaRPr/>
          </a:p>
          <a:p>
            <a:pPr indent="0" lvl="0" marL="0" rtl="0" algn="l">
              <a:lnSpc>
                <a:spcPct val="115000"/>
              </a:lnSpc>
              <a:spcBef>
                <a:spcPts val="0"/>
              </a:spcBef>
              <a:spcAft>
                <a:spcPts val="0"/>
              </a:spcAft>
              <a:buNone/>
            </a:pPr>
            <a:r>
              <a:rPr lang="sv-SE"/>
              <a:t>Many classes, like these, have stateful behavior. The states are different configurations of those class variables. Again, we do NOT want to base this on specific variable values, like Model = AX75B, but on the modes of operation - how the class variables can influence the outcome of calling the methods. Then, the transitions between states are method calls, as those are what changes the values of the class variables - what changes the state. We can derive a model from the class and use that to help us create test cases, as that will suggest certain sequences of method calls based on the stateful behavior. This allows very thorough testing of particular impoertant classes.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f1c5bec8a_0_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f1c5bec8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f1c5bec8a_0_4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f1c5bec8a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f1c5bec8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f1c5bec8a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f1c5bec8a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f1c5bec8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f1c5bec8a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f1c5bec8a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f1c5bec8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bf1c5bec8a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a:t>
            </a:r>
            <a:r>
              <a:rPr lang="sv-SE"/>
              <a:t>simplify a problem by identifying and focusing on important aspects while ignoring all other details. </a:t>
            </a: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 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software controls the entire system described above. When designing your state machine, model the state from the perspective of the software - that is, what the software is aware of, and what it can control (e.g., states like “lock revealed” or “candle removed”, and not “Dracula in the room”).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f1c5bec8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f1c5bec8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36" name="Google Shape;436;gbf1c5bec8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655e0d84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655e0d84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43" name="Google Shape;443;g11655e0d84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a:t>
            </a:r>
            <a:endParaRPr>
              <a:solidFill>
                <a:schemeClr val="dk1"/>
              </a:solidFill>
            </a:endParaRPr>
          </a:p>
          <a:p>
            <a:pPr indent="0" lvl="0" marL="0" rtl="0" algn="l">
              <a:spcBef>
                <a:spcPts val="600"/>
              </a:spcBef>
              <a:spcAft>
                <a:spcPts val="0"/>
              </a:spcAft>
              <a:buNone/>
            </a:pPr>
            <a:r>
              <a:rPr lang="sv-SE">
                <a:solidFill>
                  <a:schemeClr val="dk1"/>
                </a:solidFill>
              </a:rPr>
              <a:t>(1)</a:t>
            </a:r>
            <a:endParaRPr>
              <a:solidFill>
                <a:schemeClr val="dk1"/>
              </a:solidFill>
            </a:endParaRPr>
          </a:p>
          <a:p>
            <a:pPr indent="0" lvl="0" marL="0" rtl="0" algn="l">
              <a:spcBef>
                <a:spcPts val="600"/>
              </a:spcBef>
              <a:spcAft>
                <a:spcPts val="0"/>
              </a:spcAft>
              <a:buNone/>
            </a:pPr>
            <a:r>
              <a:rPr lang="sv-SE">
                <a:solidFill>
                  <a:schemeClr val="dk1"/>
                </a:solidFill>
              </a:rPr>
              <a:t>the natural analog to statement coverage - (2)</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 What this does is exercise the stateful behavior of the software in different ways, and may reveal faults where an action leaves us in the wrong state. Transition coverage simply requires that (4-5). This subsumes state coverage</a:t>
            </a:r>
            <a:endParaRPr/>
          </a:p>
          <a:p>
            <a:pPr indent="0" lvl="0" marL="0" rtl="0" algn="l">
              <a:lnSpc>
                <a:spcPct val="115000"/>
              </a:lnSpc>
              <a:spcBef>
                <a:spcPts val="0"/>
              </a:spcBef>
              <a:spcAft>
                <a:spcPts val="0"/>
              </a:spcAft>
              <a:buNone/>
            </a:pPr>
            <a:r>
              <a:rPr lang="sv-SE"/>
              <a:t>if we’ve covered all transitions, we’ve obviously hit each state.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 (3</a:t>
            </a:r>
            <a:r>
              <a:rPr lang="sv-SE"/>
              <a:t>)</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c3bf2a0d8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c3bf2a0d8_3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to show each path)</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f1c5bec8a_0_2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f1c5bec8a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Again, we could easilt do this in one test case, but it’s nice to split it up a little to look at different scenarios. Here, I chose to split into three. First, we focus on the transitions in the NoComponentBound state (click), incorporate slot into a model, then try unbind and isBound. both should have no effect here on the state, but you’ll get a different outcome than if you call those in the component bound state. Second (click) - we focus on binding a component and making sure it is bound. Third (click), bind and unbind, then make sure it is no longer bound.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design. </a:t>
            </a:r>
            <a:r>
              <a:rPr lang="sv-SE">
                <a:solidFill>
                  <a:schemeClr val="dk1"/>
                </a:solidFill>
              </a:rPr>
              <a:t>As long as the model still reflects the program, </a:t>
            </a:r>
            <a:r>
              <a:rPr lang="sv-SE"/>
              <a:t>By abstracting unnecessary details, powerful analyses can be performed.</a:t>
            </a:r>
            <a:endParaRPr/>
          </a:p>
          <a:p>
            <a:pPr indent="0" lvl="0" marL="0" rtl="0" algn="l">
              <a:lnSpc>
                <a:spcPct val="115000"/>
              </a:lnSpc>
              <a:spcBef>
                <a:spcPts val="0"/>
              </a:spcBef>
              <a:spcAft>
                <a:spcPts val="0"/>
              </a:spcAft>
              <a:buNone/>
            </a:pPr>
            <a:r>
              <a:rPr lang="sv-SE"/>
              <a:t>(2 )</a:t>
            </a:r>
            <a:endParaRPr/>
          </a:p>
          <a:p>
            <a:pPr indent="0" lvl="0" marL="0" rtl="0" algn="l">
              <a:lnSpc>
                <a:spcPct val="115000"/>
              </a:lnSpc>
              <a:spcBef>
                <a:spcPts val="0"/>
              </a:spcBef>
              <a:spcAft>
                <a:spcPts val="0"/>
              </a:spcAft>
              <a:buNone/>
            </a:pPr>
            <a:r>
              <a:rPr lang="sv-SE"/>
              <a:t>Models can be (3), in which case they (5-7)</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f1c5bec8a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f1c5bec8a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Now,again  you could cover th</a:t>
            </a:r>
            <a:r>
              <a:rPr lang="sv-SE"/>
              <a:t>e transitions</a:t>
            </a:r>
            <a:r>
              <a:rPr lang="sv-SE">
                <a:solidFill>
                  <a:schemeClr val="dk1"/>
                </a:solidFill>
              </a:rPr>
              <a:t> with one big test case. I don’t recommend that. Instead, you should focus on smaller test cases designed around one thing at a time. </a:t>
            </a:r>
            <a:r>
              <a:rPr lang="sv-SE"/>
              <a:t>Here’s w</a:t>
            </a:r>
            <a:r>
              <a:rPr lang="sv-SE">
                <a:solidFill>
                  <a:schemeClr val="dk1"/>
                </a:solidFill>
              </a:rPr>
              <a:t>e’ll focus on certain method calls and try them out in each state. Th</a:t>
            </a:r>
            <a:r>
              <a:rPr lang="sv-SE"/>
              <a:t>is will cover the transitions and states.</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based on assumption that transitions out of a state are independent of transitions into a state. Basically, that all transitions are independent. That is not always true, and some state machines have a history sensitivity where the transitions available depend on the history of previous actions - aka: the path we took to get to this point. </a:t>
            </a:r>
            <a:endParaRPr/>
          </a:p>
          <a:p>
            <a:pPr indent="0" lvl="0" marL="0" rtl="0" algn="l">
              <a:lnSpc>
                <a:spcPct val="115000"/>
              </a:lnSpc>
              <a:spcBef>
                <a:spcPts val="0"/>
              </a:spcBef>
              <a:spcAft>
                <a:spcPts val="0"/>
              </a:spcAft>
              <a:buNone/>
            </a:pPr>
            <a:r>
              <a:rPr lang="sv-SE"/>
              <a:t>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maintenacne example - take the “wait for component” state. Once we’re in that state, we can transition to any of the repair states. Which one do we take? There is actually an order -A,B,C that must be followed. We need to take a particular path. We need that path history to know that we made the right choice. There are some path-based coverage metrics that can cope with history sensitivity. That require we take certain important paths, and that can reveal faults missed by the simpler criteria.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r>
              <a:rPr lang="sv-SE"/>
              <a:t> </a:t>
            </a: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a:t>
            </a:r>
            <a:r>
              <a:rPr lang="sv-SE"/>
              <a:t>7</a:t>
            </a:r>
            <a:r>
              <a:rPr lang="sv-SE">
                <a:solidFill>
                  <a:schemeClr val="dk1"/>
                </a:solidFill>
              </a:rPr>
              <a:t> clicks). I am not going to go over tests for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a:t>
            </a:r>
            <a:r>
              <a:rPr lang="sv-SE"/>
              <a:t>Here is a loop</a:t>
            </a:r>
            <a:endParaRPr>
              <a:solidFill>
                <a:schemeClr val="dk1"/>
              </a:solidFill>
            </a:endParaRPr>
          </a:p>
          <a:p>
            <a:pPr indent="0" lvl="0" marL="0" rtl="0" algn="l">
              <a:spcBef>
                <a:spcPts val="0"/>
              </a:spcBef>
              <a:spcAft>
                <a:spcPts val="0"/>
              </a:spcAft>
              <a:buNone/>
            </a:pPr>
            <a:r>
              <a:rPr lang="sv-SE"/>
              <a:t>This is just like in loop coverage in code coverage. We want to make sure here that if we exercise a loop N times, it always leads to the same sequence of  states</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11655e0d841_0_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11655e0d84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Sample test case, explain, annotate path</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1655e0d841_0_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1655e0d841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 ask for one input at a time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1655e0d841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1655e0d841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f1c5bec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f1c5bec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probably heard the term model-driven development before. This is where we use models to assist in different aspects of development, including testing. Typically, models are crerated during requirements analysis. They are used to improve the requirements by analyzing the model for inconsistencies, incomplete elements, and by using verification techniques to check whether the models meet certain properties - that’ll be the focus of next class. If they meet those properties, and if the program itself follows the same interpretation of the requirements, then we are more likely to produce a correct program as well. Once the model and requirements are strong and consistent, we can use models to support aspects of development. In embedded systems development, like at Volvo locally, they will develop the model first and then generate C code from the model directly that can be flashed to the device. For testing purposes, we can also use the model to derive test cases. Those test cases can then be applied to the real program, and we can see if we get the same results. If the model and program disagree, there is likely a fault. We can even derive a model from stateful behavior in the code - like classes where the class variables determine the outcome of functionality - and create tests based on that behavior as well. </a:t>
            </a:r>
            <a:endParaRPr/>
          </a:p>
        </p:txBody>
      </p:sp>
      <p:sp>
        <p:nvSpPr>
          <p:cNvPr id="111" name="Google Shape;111;gbf1c5bec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8" name="Google Shape;7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They take types of functionality and let us reason purely in terms of that functionality. In a way, they provide structure to the requirements. Just as source code has structure, and structural coverage can let us use the structure of the code as a way to create test cases, we can also exploit the structure of a model in order to derive rerquirements-based tests for a class or system. Coverage criteria over models identify important paths through the structure of functionality - sequences of steps we might take to complete an action, to perform the functionality in different ways or to get different outcomes. These tests are a potentially rich way to assess whether the final code meets the requirements and results in the correct functionality with hte right seiquence of events.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26" name="Google Shape;126;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 program execution can be viewed as a sequence of states where hte state is transformed by the actions.</a:t>
            </a:r>
            <a:r>
              <a:rPr lang="sv-SE"/>
              <a:t> performed by the program. A computation is performed, leaving the program in a new state, then another computation is performed - based on the input - and the program enters another state. </a:t>
            </a:r>
            <a:endParaRPr/>
          </a:p>
          <a:p>
            <a:pPr indent="0" lvl="0" marL="0" rtl="0" algn="l">
              <a:lnSpc>
                <a:spcPct val="115000"/>
              </a:lnSpc>
              <a:spcBef>
                <a:spcPts val="0"/>
              </a:spcBef>
              <a:spcAft>
                <a:spcPts val="0"/>
              </a:spcAft>
              <a:buNone/>
            </a:pPr>
            <a:r>
              <a:rPr lang="sv-SE"/>
              <a:t>So, (read 2). If we abstract away the physical limits of a piece of computing hardware, (read 3). We call the whole set of states and transitions the “state space” of the program.</a:t>
            </a:r>
            <a:endParaRPr/>
          </a:p>
          <a:p>
            <a:pPr indent="0" lvl="0" marL="0" rtl="0" algn="l">
              <a:lnSpc>
                <a:spcPct val="115000"/>
              </a:lnSpc>
              <a:spcBef>
                <a:spcPts val="0"/>
              </a:spcBef>
              <a:spcAft>
                <a:spcPts val="0"/>
              </a:spcAft>
              <a:buNone/>
            </a:pPr>
            <a:r>
              <a:rPr lang="sv-SE"/>
              <a:t>Models of execution are finite abstractions (simplifications) of the state space of a class or a high-level functionality of the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Models are often constructed prior to the code and may serve as a specification of the allowed behavior of a high-level function or a particular class. They can also be extracted from the code of a class of function. In either case, the most common way to model system behavior is to take the original natural language specification, choose a function, and represent the behavior of the system when performing that function as a finite state machine. </a:t>
            </a:r>
            <a:endParaRPr/>
          </a:p>
          <a:p>
            <a:pPr indent="0" lvl="0" marL="0" rtl="0" algn="l">
              <a:lnSpc>
                <a:spcPct val="115000"/>
              </a:lnSpc>
              <a:spcBef>
                <a:spcPts val="0"/>
              </a:spcBef>
              <a:spcAft>
                <a:spcPts val="0"/>
              </a:spcAft>
              <a:buNone/>
            </a:pPr>
            <a:r>
              <a:rPr lang="sv-SE"/>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 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28,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0" name="Google Shape;15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Event</a:t>
            </a:r>
            <a:r>
              <a:rPr lang="sv-SE"/>
              <a:t> - An input that occurs at a defined time.</a:t>
            </a:r>
            <a:endParaRPr/>
          </a:p>
          <a:p>
            <a:pPr indent="-368300" lvl="1" marL="914400" rtl="0" algn="l">
              <a:spcBef>
                <a:spcPts val="500"/>
              </a:spcBef>
              <a:spcAft>
                <a:spcPts val="0"/>
              </a:spcAft>
              <a:buSzPts val="2200"/>
              <a:buChar char="•"/>
            </a:pPr>
            <a:r>
              <a:rPr lang="sv-SE"/>
              <a:t>The user presses a self-test button.</a:t>
            </a:r>
            <a:endParaRPr/>
          </a:p>
          <a:p>
            <a:pPr indent="-368300" lvl="1" marL="914400" rtl="0" algn="l">
              <a:spcBef>
                <a:spcPts val="500"/>
              </a:spcBef>
              <a:spcAft>
                <a:spcPts val="0"/>
              </a:spcAft>
              <a:buSzPts val="2200"/>
              <a:buChar char="•"/>
            </a:pPr>
            <a:r>
              <a:rPr lang="sv-SE"/>
              <a:t>The alarm goes off.</a:t>
            </a:r>
            <a:endParaRPr/>
          </a:p>
          <a:p>
            <a:pPr indent="-393700" lvl="0" marL="457200" rtl="0" algn="l">
              <a:spcBef>
                <a:spcPts val="1000"/>
              </a:spcBef>
              <a:spcAft>
                <a:spcPts val="0"/>
              </a:spcAft>
              <a:buSzPts val="2600"/>
              <a:buChar char="•"/>
            </a:pPr>
            <a:r>
              <a:rPr b="1" lang="sv-SE"/>
              <a:t>Condition</a:t>
            </a:r>
            <a:r>
              <a:rPr lang="sv-SE"/>
              <a:t> - Internal or external property describing a change over time.</a:t>
            </a:r>
            <a:endParaRPr/>
          </a:p>
          <a:p>
            <a:pPr indent="-368300" lvl="1" marL="914400" rtl="0" algn="l">
              <a:spcBef>
                <a:spcPts val="500"/>
              </a:spcBef>
              <a:spcAft>
                <a:spcPts val="0"/>
              </a:spcAft>
              <a:buSzPts val="2200"/>
              <a:buChar char="•"/>
            </a:pPr>
            <a:r>
              <a:rPr lang="sv-SE"/>
              <a:t>The fuel level has risen over a threshold.</a:t>
            </a:r>
            <a:endParaRPr/>
          </a:p>
          <a:p>
            <a:pPr indent="-368300" lvl="1" marL="914400" rtl="0" algn="l">
              <a:spcBef>
                <a:spcPts val="500"/>
              </a:spcBef>
              <a:spcAft>
                <a:spcPts val="0"/>
              </a:spcAft>
              <a:buSzPts val="2200"/>
              <a:buChar char="•"/>
            </a:pPr>
            <a:r>
              <a:rPr lang="sv-SE"/>
              <a:t>The alarm has been on for ten seconds.</a:t>
            </a:r>
            <a:endParaRPr/>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57" name="Google Shape;15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State</a:t>
            </a:r>
            <a:r>
              <a:rPr lang="sv-SE"/>
              <a:t> - Abstract description of the current value of the entity’s attributes.</a:t>
            </a:r>
            <a:endParaRPr/>
          </a:p>
          <a:p>
            <a:pPr indent="-368300" lvl="1" marL="914400" rtl="0" algn="l">
              <a:spcBef>
                <a:spcPts val="500"/>
              </a:spcBef>
              <a:spcAft>
                <a:spcPts val="0"/>
              </a:spcAft>
              <a:buSzPts val="2200"/>
              <a:buChar char="•"/>
            </a:pPr>
            <a:r>
              <a:rPr lang="sv-SE"/>
              <a:t>(ex: Not “X=5; Y=10”, but “Normal Operating Mode”)</a:t>
            </a:r>
            <a:endParaRPr/>
          </a:p>
          <a:p>
            <a:pPr indent="-368300" lvl="1" marL="914400" rtl="0" algn="l">
              <a:spcBef>
                <a:spcPts val="500"/>
              </a:spcBef>
              <a:spcAft>
                <a:spcPts val="0"/>
              </a:spcAft>
              <a:buSzPts val="2200"/>
              <a:buChar char="•"/>
            </a:pPr>
            <a:r>
              <a:rPr lang="sv-SE"/>
              <a:t>The controller is in the “self-test” state after the self-test button has been pressed, and leaves it when the reset button has been pressed.</a:t>
            </a:r>
            <a:endParaRPr/>
          </a:p>
          <a:p>
            <a:pPr indent="-368300" lvl="1" marL="914400" rtl="0" algn="l">
              <a:spcBef>
                <a:spcPts val="500"/>
              </a:spcBef>
              <a:spcAft>
                <a:spcPts val="0"/>
              </a:spcAft>
              <a:buSzPts val="2200"/>
              <a:buChar char="•"/>
            </a:pPr>
            <a:r>
              <a:rPr lang="sv-SE"/>
              <a:t>The tank is in the “too-low” state when the fuel level is below the set threshold for N seconds. </a:t>
            </a:r>
            <a:endParaRPr sz="2000"/>
          </a:p>
        </p:txBody>
      </p:sp>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64" name="Google Shape;16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States change in response to events (</a:t>
            </a:r>
            <a:r>
              <a:rPr b="1" lang="sv-SE"/>
              <a:t>transition</a:t>
            </a:r>
            <a:r>
              <a:rPr lang="sv-SE"/>
              <a:t>).</a:t>
            </a:r>
            <a:endParaRPr/>
          </a:p>
          <a:p>
            <a:pPr indent="-393700" lvl="0" marL="457200" marR="0" rtl="0" algn="l">
              <a:lnSpc>
                <a:spcPct val="100000"/>
              </a:lnSpc>
              <a:spcBef>
                <a:spcPts val="0"/>
              </a:spcBef>
              <a:spcAft>
                <a:spcPts val="0"/>
              </a:spcAft>
              <a:buSzPts val="2600"/>
              <a:buChar char="•"/>
            </a:pPr>
            <a:r>
              <a:rPr lang="sv-SE"/>
              <a:t>When multiple transitions are possible, the choice is guided by the current conditions.</a:t>
            </a:r>
            <a:endParaRPr/>
          </a:p>
          <a:p>
            <a:pPr indent="-368300" lvl="1" marL="914400" marR="0" rtl="0" algn="l">
              <a:lnSpc>
                <a:spcPct val="100000"/>
              </a:lnSpc>
              <a:spcBef>
                <a:spcPts val="0"/>
              </a:spcBef>
              <a:spcAft>
                <a:spcPts val="0"/>
              </a:spcAft>
              <a:buSzPts val="2200"/>
              <a:buChar char="•"/>
            </a:pPr>
            <a:r>
              <a:rPr lang="sv-SE"/>
              <a:t>Also called the </a:t>
            </a:r>
            <a:r>
              <a:rPr b="1" lang="sv-SE"/>
              <a:t>guards</a:t>
            </a:r>
            <a:r>
              <a:rPr lang="sv-SE"/>
              <a:t> on a transition.</a:t>
            </a:r>
            <a:endParaRPr/>
          </a:p>
          <a:p>
            <a:pPr indent="-368300" lvl="1" marL="914400" marR="0" rtl="0" algn="l">
              <a:lnSpc>
                <a:spcPct val="100000"/>
              </a:lnSpc>
              <a:spcBef>
                <a:spcPts val="0"/>
              </a:spcBef>
              <a:spcAft>
                <a:spcPts val="0"/>
              </a:spcAft>
              <a:buSzPts val="2200"/>
              <a:buChar char="•"/>
            </a:pPr>
            <a:r>
              <a:rPr lang="sv-SE"/>
              <a:t>We take the transition that satisfies all guards.</a:t>
            </a:r>
            <a:endParaRPr/>
          </a:p>
        </p:txBody>
      </p:sp>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1" name="Google Shape;17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labeled as:</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guard</a:t>
            </a:r>
            <a:r>
              <a:rPr lang="sv-SE"/>
              <a:t>: Conditions required to take this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activity</a:t>
            </a:r>
            <a:r>
              <a:rPr lang="sv-SE"/>
              <a:t>: Output when this transition is taken. </a:t>
            </a:r>
            <a:endParaRPr/>
          </a:p>
        </p:txBody>
      </p:sp>
      <p:sp>
        <p:nvSpPr>
          <p:cNvPr id="172" name="Google Shape;17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78" name="Google Shape;17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transition following event.</a:t>
            </a:r>
            <a:endParaRPr/>
          </a:p>
          <a:p>
            <a:pPr indent="-368300" lvl="1" marL="914400" marR="0" rtl="0" algn="l">
              <a:lnSpc>
                <a:spcPct val="100000"/>
              </a:lnSpc>
              <a:spcBef>
                <a:spcPts val="0"/>
              </a:spcBef>
              <a:spcAft>
                <a:spcPts val="0"/>
              </a:spcAft>
              <a:buSzPts val="2200"/>
              <a:buChar char="•"/>
            </a:pPr>
            <a:r>
              <a:rPr lang="sv-SE"/>
              <a:t>Missing Event: Take this transition immediately after entering </a:t>
            </a:r>
            <a:r>
              <a:rPr lang="sv-SE"/>
              <a:t>preceding</a:t>
            </a:r>
            <a:r>
              <a:rPr lang="sv-SE"/>
              <a:t> state (if guards met).</a:t>
            </a:r>
            <a:endParaRPr/>
          </a:p>
        </p:txBody>
      </p:sp>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185" name="Google Shape;185;p29"/>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600"/>
              </a:spcBef>
              <a:spcAft>
                <a:spcPts val="0"/>
              </a:spcAft>
              <a:buNone/>
            </a:pPr>
            <a:r>
              <a:t/>
            </a:r>
            <a:endParaRPr>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rtl="0" algn="l">
              <a:spcBef>
                <a:spcPts val="1000"/>
              </a:spcBef>
              <a:spcAft>
                <a:spcPts val="0"/>
              </a:spcAft>
              <a:buSzPts val="2600"/>
              <a:buChar char="•"/>
            </a:pPr>
            <a:r>
              <a:rPr lang="sv-SE"/>
              <a:t>C</a:t>
            </a:r>
            <a:r>
              <a:rPr lang="sv-SE"/>
              <a:t>ontroller enters “self-test” mode after test button is pressed, leaves when reset button is pressed.</a:t>
            </a:r>
            <a:endParaRPr/>
          </a:p>
          <a:p>
            <a:pPr indent="-368300" lvl="1" marL="914400" rtl="0" algn="l">
              <a:spcBef>
                <a:spcPts val="0"/>
              </a:spcBef>
              <a:spcAft>
                <a:spcPts val="0"/>
              </a:spcAft>
              <a:buSzPts val="2200"/>
              <a:buChar char="•"/>
            </a:pPr>
            <a:r>
              <a:rPr lang="sv-SE"/>
              <a:t>User pressing self-test, reset buttons are </a:t>
            </a:r>
            <a:r>
              <a:rPr b="1" lang="sv-SE">
                <a:latin typeface="Courier New"/>
                <a:ea typeface="Courier New"/>
                <a:cs typeface="Courier New"/>
                <a:sym typeface="Courier New"/>
              </a:rPr>
              <a:t>events</a:t>
            </a:r>
            <a:r>
              <a:rPr b="1" lang="sv-SE"/>
              <a:t>.</a:t>
            </a:r>
            <a:endParaRPr/>
          </a:p>
          <a:p>
            <a:pPr indent="-393700" lvl="0" marL="457200" rtl="0" algn="l">
              <a:spcBef>
                <a:spcPts val="0"/>
              </a:spcBef>
              <a:spcAft>
                <a:spcPts val="0"/>
              </a:spcAft>
              <a:buSzPts val="2600"/>
              <a:buChar char="•"/>
            </a:pPr>
            <a:r>
              <a:rPr lang="sv-SE"/>
              <a:t>The tank enters “too-low” state when fuel level &lt; threshold for N seconds.</a:t>
            </a:r>
            <a:endParaRPr/>
          </a:p>
          <a:p>
            <a:pPr indent="-368300" lvl="1" marL="914400" rtl="0" algn="l">
              <a:spcBef>
                <a:spcPts val="0"/>
              </a:spcBef>
              <a:spcAft>
                <a:spcPts val="0"/>
              </a:spcAft>
              <a:buSzPts val="2200"/>
              <a:buChar char="•"/>
            </a:pPr>
            <a:r>
              <a:rPr lang="sv-SE"/>
              <a:t>Fuel level &lt;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192" name="Google Shape;192;p30"/>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193" name="Google Shape;193;p30"/>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30"/>
          <p:cNvCxnSpPr>
            <a:stCxn id="193" idx="4"/>
            <a:endCxn id="192"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30"/>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196" name="Google Shape;196;p30"/>
          <p:cNvCxnSpPr>
            <a:stCxn id="192" idx="2"/>
            <a:endCxn id="195"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7" name="Google Shape;197;p30"/>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198" name="Google Shape;198;p30"/>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199" name="Google Shape;199;p30"/>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00" name="Google Shape;200;p30"/>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01" name="Google Shape;201;p30"/>
          <p:cNvCxnSpPr>
            <a:endCxn id="200"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02" name="Google Shape;202;p30"/>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03" name="Google Shape;203;p30"/>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04" name="Google Shape;204;p30"/>
          <p:cNvCxnSpPr>
            <a:endCxn id="203"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30"/>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06" name="Google Shape;206;p30"/>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07" name="Google Shape;207;p30"/>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08" name="Google Shape;208;p30"/>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09" name="Google Shape;209;p30"/>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10" name="Google Shape;21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16" name="Google Shape;21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17" name="Google Shape;217;p31"/>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event occurs and no transition is valid, then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sv-SE" sz="2400">
                <a:solidFill>
                  <a:schemeClr val="dk1"/>
                </a:solidFill>
              </a:rPr>
              <a:t>last bill ejected [balance &gt; 0 &amp;&amp; balance &gt;= needed]</a:t>
            </a:r>
            <a:endParaRPr b="1" sz="2400">
              <a:solidFill>
                <a:schemeClr val="dk1"/>
              </a:solidFill>
            </a:endParaRPr>
          </a:p>
        </p:txBody>
      </p:sp>
      <p:sp>
        <p:nvSpPr>
          <p:cNvPr id="218" name="Google Shape;218;p31"/>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19" name="Google Shape;219;p31"/>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20" name="Google Shape;220;p31"/>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21" name="Google Shape;221;p31"/>
          <p:cNvCxnSpPr>
            <a:stCxn id="218" idx="2"/>
            <a:endCxn id="220"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22" name="Google Shape;222;p31"/>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23" name="Google Shape;223;p31"/>
          <p:cNvCxnSpPr>
            <a:stCxn id="218" idx="2"/>
            <a:endCxn id="222"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24" name="Google Shape;224;p31"/>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25" name="Google Shape;22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31" name="Google Shape;231;p32"/>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a:t>
            </a:r>
            <a:r>
              <a:rPr lang="sv-SE" sz="2400"/>
              <a:t>an react to events and conditions without transitioning using internal activities.</a:t>
            </a:r>
            <a:endParaRPr sz="2400"/>
          </a:p>
        </p:txBody>
      </p:sp>
      <p:sp>
        <p:nvSpPr>
          <p:cNvPr id="232" name="Google Shape;232;p32"/>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each “time step”, until a transition occurs.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a:t>
            </a:r>
            <a:endParaRPr sz="1800">
              <a:solidFill>
                <a:schemeClr val="dk1"/>
              </a:solidFill>
            </a:endParaRPr>
          </a:p>
        </p:txBody>
      </p:sp>
      <p:sp>
        <p:nvSpPr>
          <p:cNvPr id="233" name="Google Shape;233;p32"/>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34" name="Google Shape;23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42" name="Google Shape;242;p33"/>
          <p:cNvSpPr txBox="1"/>
          <p:nvPr>
            <p:ph idx="1" type="body"/>
          </p:nvPr>
        </p:nvSpPr>
        <p:spPr>
          <a:xfrm>
            <a:off x="468898" y="1282400"/>
            <a:ext cx="6255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Customers send products for maintenance.</a:t>
            </a:r>
            <a:endParaRPr/>
          </a:p>
          <a:p>
            <a:pPr indent="-393700" lvl="0" marL="457200" rtl="0" algn="l">
              <a:spcBef>
                <a:spcPts val="1000"/>
              </a:spcBef>
              <a:spcAft>
                <a:spcPts val="0"/>
              </a:spcAft>
              <a:buSzPts val="2600"/>
              <a:buChar char="•"/>
            </a:pPr>
            <a:r>
              <a:rPr b="1" lang="sv-SE"/>
              <a:t>Maintenance tracking </a:t>
            </a:r>
            <a:r>
              <a:rPr lang="sv-SE"/>
              <a:t>notes current stage of process.</a:t>
            </a:r>
            <a:endParaRPr/>
          </a:p>
          <a:p>
            <a:pPr indent="-393700" lvl="0" marL="457200" rtl="0" algn="l">
              <a:spcBef>
                <a:spcPts val="1000"/>
              </a:spcBef>
              <a:spcAft>
                <a:spcPts val="0"/>
              </a:spcAft>
              <a:buSzPts val="2600"/>
              <a:buChar char="•"/>
            </a:pPr>
            <a:r>
              <a:rPr b="1" lang="sv-SE"/>
              <a:t>Model only what software tracks and controls!</a:t>
            </a:r>
            <a:endParaRPr b="1"/>
          </a:p>
        </p:txBody>
      </p:sp>
      <p:sp>
        <p:nvSpPr>
          <p:cNvPr id="243" name="Google Shape;243;p33"/>
          <p:cNvSpPr/>
          <p:nvPr/>
        </p:nvSpPr>
        <p:spPr>
          <a:xfrm>
            <a:off x="6767325" y="1530975"/>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cxnSp>
        <p:nvCxnSpPr>
          <p:cNvPr id="244" name="Google Shape;244;p33"/>
          <p:cNvCxnSpPr/>
          <p:nvPr/>
        </p:nvCxnSpPr>
        <p:spPr>
          <a:xfrm>
            <a:off x="6767325" y="1876425"/>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245" name="Google Shape;245;p33"/>
          <p:cNvCxnSpPr/>
          <p:nvPr/>
        </p:nvCxnSpPr>
        <p:spPr>
          <a:xfrm>
            <a:off x="6767325" y="2476500"/>
            <a:ext cx="2133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and while building products, engineers analyze models to address design questions.</a:t>
            </a:r>
            <a:endParaRPr/>
          </a:p>
          <a:p>
            <a:pPr indent="-393700" lvl="0" marL="457200" rtl="0" algn="l">
              <a:spcBef>
                <a:spcPts val="1000"/>
              </a:spcBef>
              <a:spcAft>
                <a:spcPts val="0"/>
              </a:spcAft>
              <a:buSzPts val="2600"/>
              <a:buChar char="•"/>
            </a:pPr>
            <a:r>
              <a:rPr lang="sv-SE"/>
              <a:t>Software is no different.</a:t>
            </a:r>
            <a:endParaRPr/>
          </a:p>
          <a:p>
            <a:pPr indent="-393700" lvl="0" marL="457200" rtl="0" algn="l">
              <a:spcBef>
                <a:spcPts val="1000"/>
              </a:spcBef>
              <a:spcAft>
                <a:spcPts val="0"/>
              </a:spcAft>
              <a:buSzPts val="2600"/>
              <a:buChar char="•"/>
            </a:pPr>
            <a:r>
              <a:rPr lang="sv-SE"/>
              <a:t>Software models capture different ways that the software </a:t>
            </a:r>
            <a:r>
              <a:rPr i="1" lang="sv-SE"/>
              <a:t>behaves</a:t>
            </a:r>
            <a:r>
              <a:rPr lang="sv-SE"/>
              <a:t> during execution.</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51" name="Google Shape;25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software.</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rPr lang="sv-SE" sz="2000"/>
              <a:t>If the product is not covered by warranty, the software informs the customer of the estimated cost. Maintenance starts when the customer accepts the estimate. If the customer does not accept, the item is returned.</a:t>
            </a:r>
            <a:endParaRPr sz="2000"/>
          </a:p>
        </p:txBody>
      </p:sp>
      <p:sp>
        <p:nvSpPr>
          <p:cNvPr id="252" name="Google Shape;252;p34"/>
          <p:cNvSpPr/>
          <p:nvPr/>
        </p:nvSpPr>
        <p:spPr>
          <a:xfrm>
            <a:off x="7149000" y="1755569"/>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53" name="Google Shape;253;p34"/>
          <p:cNvSpPr/>
          <p:nvPr/>
        </p:nvSpPr>
        <p:spPr>
          <a:xfrm>
            <a:off x="2778575" y="2255800"/>
            <a:ext cx="1183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Warranty</a:t>
            </a:r>
            <a:endParaRPr/>
          </a:p>
        </p:txBody>
      </p:sp>
      <p:sp>
        <p:nvSpPr>
          <p:cNvPr id="254" name="Google Shape;254;p34"/>
          <p:cNvSpPr/>
          <p:nvPr/>
        </p:nvSpPr>
        <p:spPr>
          <a:xfrm>
            <a:off x="1808875" y="3432900"/>
            <a:ext cx="1077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255" name="Google Shape;25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61" name="Google Shape;26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All repairs start at a local </a:t>
            </a:r>
            <a:r>
              <a:rPr lang="sv-SE" sz="2400"/>
              <a:t>station. If the station cannot solve the problem, the product is sent to the main headquarters.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62" name="Google Shape;262;p35"/>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Under Local Repair</a:t>
            </a:r>
            <a:endParaRPr/>
          </a:p>
        </p:txBody>
      </p:sp>
      <p:sp>
        <p:nvSpPr>
          <p:cNvPr id="263" name="Google Shape;263;p35"/>
          <p:cNvSpPr/>
          <p:nvPr/>
        </p:nvSpPr>
        <p:spPr>
          <a:xfrm>
            <a:off x="7121675" y="2161125"/>
            <a:ext cx="17460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64" name="Google Shape;264;p35"/>
          <p:cNvSpPr/>
          <p:nvPr/>
        </p:nvSpPr>
        <p:spPr>
          <a:xfrm>
            <a:off x="2163625" y="309443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Component</a:t>
            </a:r>
            <a:endParaRPr/>
          </a:p>
        </p:txBody>
      </p:sp>
      <p:sp>
        <p:nvSpPr>
          <p:cNvPr id="265" name="Google Shape;265;p35"/>
          <p:cNvSpPr/>
          <p:nvPr/>
        </p:nvSpPr>
        <p:spPr>
          <a:xfrm>
            <a:off x="5535400" y="3900025"/>
            <a:ext cx="11607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266" name="Google Shape;26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Maintenance Tracking</a:t>
            </a:r>
            <a:endParaRPr sz="2400"/>
          </a:p>
        </p:txBody>
      </p:sp>
      <p:sp>
        <p:nvSpPr>
          <p:cNvPr id="272" name="Google Shape;27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3" name="Google Shape;273;p36"/>
          <p:cNvSpPr/>
          <p:nvPr/>
        </p:nvSpPr>
        <p:spPr>
          <a:xfrm>
            <a:off x="185550" y="1494000"/>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sp>
        <p:nvSpPr>
          <p:cNvPr id="274" name="Google Shape;274;p36"/>
          <p:cNvSpPr/>
          <p:nvPr/>
        </p:nvSpPr>
        <p:spPr>
          <a:xfrm>
            <a:off x="5857875" y="66162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6"/>
          <p:cNvSpPr/>
          <p:nvPr/>
        </p:nvSpPr>
        <p:spPr>
          <a:xfrm>
            <a:off x="5395875" y="1185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276" name="Google Shape;276;p36"/>
          <p:cNvCxnSpPr>
            <a:stCxn id="274" idx="4"/>
            <a:endCxn id="275" idx="0"/>
          </p:cNvCxnSpPr>
          <p:nvPr/>
        </p:nvCxnSpPr>
        <p:spPr>
          <a:xfrm>
            <a:off x="6024525" y="985625"/>
            <a:ext cx="0" cy="199800"/>
          </a:xfrm>
          <a:prstGeom prst="straightConnector1">
            <a:avLst/>
          </a:prstGeom>
          <a:noFill/>
          <a:ln cap="flat" cmpd="sng" w="19050">
            <a:solidFill>
              <a:schemeClr val="dk2"/>
            </a:solidFill>
            <a:prstDash val="solid"/>
            <a:round/>
            <a:headEnd len="med" w="med" type="none"/>
            <a:tailEnd len="med" w="med" type="triangle"/>
          </a:ln>
        </p:spPr>
      </p:cxnSp>
      <p:sp>
        <p:nvSpPr>
          <p:cNvPr id="277" name="Google Shape;277;p36"/>
          <p:cNvSpPr/>
          <p:nvPr/>
        </p:nvSpPr>
        <p:spPr>
          <a:xfrm>
            <a:off x="4205325" y="24712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278" name="Google Shape;278;p36"/>
          <p:cNvSpPr/>
          <p:nvPr/>
        </p:nvSpPr>
        <p:spPr>
          <a:xfrm>
            <a:off x="5395875" y="3484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279" name="Google Shape;279;p36"/>
          <p:cNvCxnSpPr>
            <a:stCxn id="275" idx="2"/>
            <a:endCxn id="277" idx="0"/>
          </p:cNvCxnSpPr>
          <p:nvPr/>
        </p:nvCxnSpPr>
        <p:spPr>
          <a:xfrm flipH="1">
            <a:off x="4833825" y="1700000"/>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36"/>
          <p:cNvSpPr txBox="1"/>
          <p:nvPr/>
        </p:nvSpPr>
        <p:spPr>
          <a:xfrm>
            <a:off x="4312425" y="163198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281" name="Google Shape;281;p36"/>
          <p:cNvSpPr txBox="1"/>
          <p:nvPr/>
        </p:nvSpPr>
        <p:spPr>
          <a:xfrm>
            <a:off x="6024525" y="208850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282" name="Google Shape;282;p36"/>
          <p:cNvCxnSpPr>
            <a:stCxn id="275" idx="2"/>
            <a:endCxn id="278" idx="0"/>
          </p:cNvCxnSpPr>
          <p:nvPr/>
        </p:nvCxnSpPr>
        <p:spPr>
          <a:xfrm>
            <a:off x="6024525" y="170000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283" name="Google Shape;283;p36"/>
          <p:cNvSpPr txBox="1"/>
          <p:nvPr/>
        </p:nvSpPr>
        <p:spPr>
          <a:xfrm>
            <a:off x="4067475" y="302191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284" name="Google Shape;284;p36"/>
          <p:cNvCxnSpPr>
            <a:stCxn id="277" idx="3"/>
          </p:cNvCxnSpPr>
          <p:nvPr/>
        </p:nvCxnSpPr>
        <p:spPr>
          <a:xfrm>
            <a:off x="5462625" y="272853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285" name="Google Shape;285;p36"/>
          <p:cNvSpPr/>
          <p:nvPr/>
        </p:nvSpPr>
        <p:spPr>
          <a:xfrm>
            <a:off x="3014538" y="16507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286" name="Google Shape;286;p36"/>
          <p:cNvCxnSpPr>
            <a:stCxn id="277" idx="1"/>
            <a:endCxn id="285" idx="2"/>
          </p:cNvCxnSpPr>
          <p:nvPr/>
        </p:nvCxnSpPr>
        <p:spPr>
          <a:xfrm rot="10800000">
            <a:off x="3643125" y="2165438"/>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287" name="Google Shape;287;p36"/>
          <p:cNvCxnSpPr>
            <a:stCxn id="285" idx="0"/>
            <a:endCxn id="275" idx="1"/>
          </p:cNvCxnSpPr>
          <p:nvPr/>
        </p:nvCxnSpPr>
        <p:spPr>
          <a:xfrm flipH="1" rot="10800000">
            <a:off x="3643188" y="1442888"/>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288" name="Google Shape;288;p36"/>
          <p:cNvSpPr txBox="1"/>
          <p:nvPr/>
        </p:nvSpPr>
        <p:spPr>
          <a:xfrm>
            <a:off x="3386775" y="218887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289" name="Google Shape;289;p36"/>
          <p:cNvSpPr txBox="1"/>
          <p:nvPr/>
        </p:nvSpPr>
        <p:spPr>
          <a:xfrm>
            <a:off x="3890850" y="118542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290" name="Google Shape;290;p36"/>
          <p:cNvSpPr/>
          <p:nvPr/>
        </p:nvSpPr>
        <p:spPr>
          <a:xfrm>
            <a:off x="5395875" y="43763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291" name="Google Shape;291;p36"/>
          <p:cNvCxnSpPr>
            <a:stCxn id="278" idx="2"/>
            <a:endCxn id="290" idx="0"/>
          </p:cNvCxnSpPr>
          <p:nvPr/>
        </p:nvCxnSpPr>
        <p:spPr>
          <a:xfrm>
            <a:off x="6024525" y="3998675"/>
            <a:ext cx="0" cy="377700"/>
          </a:xfrm>
          <a:prstGeom prst="straightConnector1">
            <a:avLst/>
          </a:prstGeom>
          <a:noFill/>
          <a:ln cap="flat" cmpd="sng" w="19050">
            <a:solidFill>
              <a:schemeClr val="dk2"/>
            </a:solidFill>
            <a:prstDash val="solid"/>
            <a:round/>
            <a:headEnd len="med" w="med" type="none"/>
            <a:tailEnd len="med" w="med" type="triangle"/>
          </a:ln>
        </p:spPr>
      </p:cxnSp>
      <p:sp>
        <p:nvSpPr>
          <p:cNvPr id="292" name="Google Shape;292;p36"/>
          <p:cNvSpPr txBox="1"/>
          <p:nvPr/>
        </p:nvSpPr>
        <p:spPr>
          <a:xfrm>
            <a:off x="5252925" y="401816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293" name="Google Shape;293;p36"/>
          <p:cNvSpPr/>
          <p:nvPr/>
        </p:nvSpPr>
        <p:spPr>
          <a:xfrm>
            <a:off x="7762875" y="38201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294" name="Google Shape;294;p36"/>
          <p:cNvCxnSpPr>
            <a:stCxn id="278" idx="3"/>
          </p:cNvCxnSpPr>
          <p:nvPr/>
        </p:nvCxnSpPr>
        <p:spPr>
          <a:xfrm>
            <a:off x="6653175" y="374142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295" name="Google Shape;295;p36"/>
          <p:cNvSpPr txBox="1"/>
          <p:nvPr/>
        </p:nvSpPr>
        <p:spPr>
          <a:xfrm>
            <a:off x="6815175" y="348425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296" name="Google Shape;296;p36"/>
          <p:cNvCxnSpPr/>
          <p:nvPr/>
        </p:nvCxnSpPr>
        <p:spPr>
          <a:xfrm rot="10800000">
            <a:off x="6657975" y="388632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297" name="Google Shape;297;p36"/>
          <p:cNvSpPr txBox="1"/>
          <p:nvPr/>
        </p:nvSpPr>
        <p:spPr>
          <a:xfrm>
            <a:off x="6288975" y="3908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cxnSp>
        <p:nvCxnSpPr>
          <p:cNvPr id="298" name="Google Shape;298;p36"/>
          <p:cNvCxnSpPr/>
          <p:nvPr/>
        </p:nvCxnSpPr>
        <p:spPr>
          <a:xfrm>
            <a:off x="185550" y="1839450"/>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6"/>
          <p:cNvCxnSpPr/>
          <p:nvPr/>
        </p:nvCxnSpPr>
        <p:spPr>
          <a:xfrm>
            <a:off x="185550" y="2439525"/>
            <a:ext cx="2133600" cy="0"/>
          </a:xfrm>
          <a:prstGeom prst="straightConnector1">
            <a:avLst/>
          </a:prstGeom>
          <a:noFill/>
          <a:ln cap="flat" cmpd="sng" w="19050">
            <a:solidFill>
              <a:schemeClr val="dk2"/>
            </a:solidFill>
            <a:prstDash val="solid"/>
            <a:round/>
            <a:headEnd len="med" w="med" type="none"/>
            <a:tailEnd len="med" w="med" type="none"/>
          </a:ln>
        </p:spPr>
      </p:cxnSp>
      <p:sp>
        <p:nvSpPr>
          <p:cNvPr id="300" name="Google Shape;300;p36"/>
          <p:cNvSpPr/>
          <p:nvPr/>
        </p:nvSpPr>
        <p:spPr>
          <a:xfrm>
            <a:off x="3276600" y="220027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301" name="Google Shape;301;p36"/>
          <p:cNvSpPr txBox="1"/>
          <p:nvPr/>
        </p:nvSpPr>
        <p:spPr>
          <a:xfrm>
            <a:off x="4543275" y="36539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302" name="Google Shape;302;p36"/>
          <p:cNvSpPr/>
          <p:nvPr/>
        </p:nvSpPr>
        <p:spPr>
          <a:xfrm>
            <a:off x="2914650" y="223837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303" name="Google Shape;303;p36"/>
          <p:cNvSpPr txBox="1"/>
          <p:nvPr/>
        </p:nvSpPr>
        <p:spPr>
          <a:xfrm>
            <a:off x="4410075" y="43823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304" name="Google Shape;304;p36"/>
          <p:cNvCxnSpPr>
            <a:stCxn id="290" idx="3"/>
          </p:cNvCxnSpPr>
          <p:nvPr/>
        </p:nvCxnSpPr>
        <p:spPr>
          <a:xfrm flipH="1" rot="10800000">
            <a:off x="6653175" y="436242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305" name="Google Shape;305;p36"/>
          <p:cNvSpPr txBox="1"/>
          <p:nvPr/>
        </p:nvSpPr>
        <p:spPr>
          <a:xfrm>
            <a:off x="6676950" y="420993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306" name="Google Shape;306;p36"/>
          <p:cNvCxnSpPr>
            <a:stCxn id="293" idx="2"/>
          </p:cNvCxnSpPr>
          <p:nvPr/>
        </p:nvCxnSpPr>
        <p:spPr>
          <a:xfrm flipH="1">
            <a:off x="6696225" y="433462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307" name="Google Shape;307;p36"/>
          <p:cNvSpPr txBox="1"/>
          <p:nvPr/>
        </p:nvSpPr>
        <p:spPr>
          <a:xfrm>
            <a:off x="7315275" y="454865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Computer Model</a:t>
            </a:r>
            <a:endParaRPr/>
          </a:p>
        </p:txBody>
      </p:sp>
      <p:sp>
        <p:nvSpPr>
          <p:cNvPr id="313" name="Google Shape;313;p37"/>
          <p:cNvSpPr txBox="1"/>
          <p:nvPr>
            <p:ph idx="1" type="body"/>
          </p:nvPr>
        </p:nvSpPr>
        <p:spPr>
          <a:xfrm>
            <a:off x="468900" y="1282400"/>
            <a:ext cx="625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classes have stateful behavior.</a:t>
            </a:r>
            <a:endParaRPr/>
          </a:p>
          <a:p>
            <a:pPr indent="-368300" lvl="1" marL="914400" rtl="0" algn="l">
              <a:spcBef>
                <a:spcPts val="500"/>
              </a:spcBef>
              <a:spcAft>
                <a:spcPts val="0"/>
              </a:spcAft>
              <a:buSzPts val="2200"/>
              <a:buChar char="•"/>
            </a:pPr>
            <a:r>
              <a:rPr lang="sv-SE"/>
              <a:t>States = class variables </a:t>
            </a:r>
            <a:endParaRPr/>
          </a:p>
          <a:p>
            <a:pPr indent="-368300" lvl="1" marL="914400" rtl="0" algn="l">
              <a:spcBef>
                <a:spcPts val="500"/>
              </a:spcBef>
              <a:spcAft>
                <a:spcPts val="0"/>
              </a:spcAft>
              <a:buSzPts val="2200"/>
              <a:buChar char="•"/>
            </a:pPr>
            <a:r>
              <a:rPr lang="sv-SE"/>
              <a:t>Transitions = method calls</a:t>
            </a:r>
            <a:endParaRPr/>
          </a:p>
          <a:p>
            <a:pPr indent="-368300" lvl="1" marL="914400" rtl="0" algn="l">
              <a:spcBef>
                <a:spcPts val="500"/>
              </a:spcBef>
              <a:spcAft>
                <a:spcPts val="0"/>
              </a:spcAft>
              <a:buSzPts val="2200"/>
              <a:buChar char="•"/>
            </a:pPr>
            <a:r>
              <a:rPr lang="sv-SE"/>
              <a:t>Derive model from class and create tests.</a:t>
            </a:r>
            <a:endParaRPr/>
          </a:p>
          <a:p>
            <a:pPr indent="-393700" lvl="0" marL="457200" rtl="0" algn="l">
              <a:spcBef>
                <a:spcPts val="1000"/>
              </a:spcBef>
              <a:spcAft>
                <a:spcPts val="0"/>
              </a:spcAft>
              <a:buSzPts val="2600"/>
              <a:buChar char="•"/>
            </a:pPr>
            <a:r>
              <a:rPr lang="sv-SE"/>
              <a:t>We sell computers on our website. Model class represents a model of computer.</a:t>
            </a:r>
            <a:endParaRPr/>
          </a:p>
        </p:txBody>
      </p:sp>
      <p:sp>
        <p:nvSpPr>
          <p:cNvPr id="314" name="Google Shape;314;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5" name="Google Shape;315;p37"/>
          <p:cNvSpPr/>
          <p:nvPr/>
        </p:nvSpPr>
        <p:spPr>
          <a:xfrm>
            <a:off x="7046650" y="519125"/>
            <a:ext cx="1869000" cy="21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ModelID</a:t>
            </a:r>
            <a:endParaRPr sz="1200"/>
          </a:p>
          <a:p>
            <a:pPr indent="0" lvl="0" marL="0" rtl="0" algn="l">
              <a:spcBef>
                <a:spcPts val="0"/>
              </a:spcBef>
              <a:spcAft>
                <a:spcPts val="0"/>
              </a:spcAft>
              <a:buNone/>
            </a:pPr>
            <a:r>
              <a:rPr lang="sv-SE" sz="1200"/>
              <a:t>Slots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selectModel(modelID)</a:t>
            </a:r>
            <a:endParaRPr sz="1200"/>
          </a:p>
          <a:p>
            <a:pPr indent="0" lvl="0" marL="0" rtl="0" algn="l">
              <a:spcBef>
                <a:spcPts val="0"/>
              </a:spcBef>
              <a:spcAft>
                <a:spcPts val="0"/>
              </a:spcAft>
              <a:buNone/>
            </a:pPr>
            <a:r>
              <a:rPr lang="sv-SE" sz="1200"/>
              <a:t>deselectModel</a:t>
            </a:r>
            <a:endParaRPr sz="1200"/>
          </a:p>
          <a:p>
            <a:pPr indent="0" lvl="0" marL="0" rtl="0" algn="l">
              <a:spcBef>
                <a:spcPts val="0"/>
              </a:spcBef>
              <a:spcAft>
                <a:spcPts val="0"/>
              </a:spcAft>
              <a:buNone/>
            </a:pPr>
            <a:r>
              <a:rPr lang="sv-SE" sz="1200"/>
              <a:t>addComponent(slot, component)</a:t>
            </a:r>
            <a:endParaRPr sz="1200"/>
          </a:p>
          <a:p>
            <a:pPr indent="0" lvl="0" marL="0" rtl="0" algn="l">
              <a:spcBef>
                <a:spcPts val="0"/>
              </a:spcBef>
              <a:spcAft>
                <a:spcPts val="0"/>
              </a:spcAft>
              <a:buNone/>
            </a:pPr>
            <a:r>
              <a:rPr lang="sv-SE" sz="1200"/>
              <a:t>removeComponent(slot)</a:t>
            </a:r>
            <a:endParaRPr sz="1200"/>
          </a:p>
          <a:p>
            <a:pPr indent="0" lvl="0" marL="0" rtl="0" algn="l">
              <a:spcBef>
                <a:spcPts val="0"/>
              </a:spcBef>
              <a:spcAft>
                <a:spcPts val="0"/>
              </a:spcAft>
              <a:buNone/>
            </a:pPr>
            <a:r>
              <a:rPr lang="sv-SE" sz="1200"/>
              <a:t>isLegalConfiguration()</a:t>
            </a:r>
            <a:endParaRPr sz="1200"/>
          </a:p>
        </p:txBody>
      </p:sp>
      <p:cxnSp>
        <p:nvCxnSpPr>
          <p:cNvPr id="316" name="Google Shape;316;p37"/>
          <p:cNvCxnSpPr/>
          <p:nvPr/>
        </p:nvCxnSpPr>
        <p:spPr>
          <a:xfrm>
            <a:off x="7046650" y="903325"/>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7"/>
          <p:cNvCxnSpPr/>
          <p:nvPr/>
        </p:nvCxnSpPr>
        <p:spPr>
          <a:xfrm>
            <a:off x="7039650" y="1464000"/>
            <a:ext cx="1869000" cy="0"/>
          </a:xfrm>
          <a:prstGeom prst="straightConnector1">
            <a:avLst/>
          </a:prstGeom>
          <a:noFill/>
          <a:ln cap="flat" cmpd="sng" w="9525">
            <a:solidFill>
              <a:schemeClr val="dk2"/>
            </a:solidFill>
            <a:prstDash val="solid"/>
            <a:round/>
            <a:headEnd len="med" w="med" type="none"/>
            <a:tailEnd len="med" w="med" type="none"/>
          </a:ln>
        </p:spPr>
      </p:cxnSp>
      <p:sp>
        <p:nvSpPr>
          <p:cNvPr id="318" name="Google Shape;318;p37"/>
          <p:cNvSpPr/>
          <p:nvPr/>
        </p:nvSpPr>
        <p:spPr>
          <a:xfrm>
            <a:off x="7046650" y="2817275"/>
            <a:ext cx="1869000" cy="19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Slot</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a:t>
            </a:r>
            <a:endParaRPr sz="1200"/>
          </a:p>
          <a:p>
            <a:pPr indent="0" lvl="0" marL="0" rtl="0" algn="l">
              <a:spcBef>
                <a:spcPts val="0"/>
              </a:spcBef>
              <a:spcAft>
                <a:spcPts val="0"/>
              </a:spcAft>
              <a:buNone/>
            </a:pPr>
            <a:r>
              <a:rPr lang="sv-SE" sz="1200"/>
              <a:t>Component</a:t>
            </a:r>
            <a:endParaRPr sz="1200"/>
          </a:p>
          <a:p>
            <a:pPr indent="0" lvl="0" marL="0" rtl="0" algn="l">
              <a:spcBef>
                <a:spcPts val="0"/>
              </a:spcBef>
              <a:spcAft>
                <a:spcPts val="0"/>
              </a:spcAft>
              <a:buNone/>
            </a:pPr>
            <a:r>
              <a:rPr lang="sv-SE" sz="1200"/>
              <a:t>Required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incorporate(model)</a:t>
            </a:r>
            <a:endParaRPr sz="1200"/>
          </a:p>
          <a:p>
            <a:pPr indent="0" lvl="0" marL="0" rtl="0" algn="l">
              <a:spcBef>
                <a:spcPts val="0"/>
              </a:spcBef>
              <a:spcAft>
                <a:spcPts val="0"/>
              </a:spcAft>
              <a:buNone/>
            </a:pPr>
            <a:r>
              <a:rPr lang="sv-SE" sz="1200"/>
              <a:t>bind(component)</a:t>
            </a:r>
            <a:endParaRPr sz="1200"/>
          </a:p>
          <a:p>
            <a:pPr indent="0" lvl="0" marL="0" rtl="0" algn="l">
              <a:spcBef>
                <a:spcPts val="0"/>
              </a:spcBef>
              <a:spcAft>
                <a:spcPts val="0"/>
              </a:spcAft>
              <a:buNone/>
            </a:pPr>
            <a:r>
              <a:rPr lang="sv-SE" sz="1200"/>
              <a:t>unbind()</a:t>
            </a:r>
            <a:endParaRPr sz="1200"/>
          </a:p>
          <a:p>
            <a:pPr indent="0" lvl="0" marL="0" rtl="0" algn="l">
              <a:spcBef>
                <a:spcPts val="0"/>
              </a:spcBef>
              <a:spcAft>
                <a:spcPts val="0"/>
              </a:spcAft>
              <a:buNone/>
            </a:pPr>
            <a:r>
              <a:rPr lang="sv-SE" sz="1200"/>
              <a:t>isBound()</a:t>
            </a:r>
            <a:endParaRPr sz="1200"/>
          </a:p>
        </p:txBody>
      </p:sp>
      <p:cxnSp>
        <p:nvCxnSpPr>
          <p:cNvPr id="319" name="Google Shape;319;p37"/>
          <p:cNvCxnSpPr/>
          <p:nvPr/>
        </p:nvCxnSpPr>
        <p:spPr>
          <a:xfrm>
            <a:off x="7039650" y="3118500"/>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7"/>
          <p:cNvCxnSpPr/>
          <p:nvPr/>
        </p:nvCxnSpPr>
        <p:spPr>
          <a:xfrm>
            <a:off x="7046650" y="3880025"/>
            <a:ext cx="18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a:t>
            </a:r>
            <a:r>
              <a:rPr lang="sv-SE"/>
              <a:t> Specification</a:t>
            </a:r>
            <a:endParaRPr/>
          </a:p>
        </p:txBody>
      </p:sp>
      <p:sp>
        <p:nvSpPr>
          <p:cNvPr id="326" name="Google Shape;326;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methods:</a:t>
            </a:r>
            <a:endParaRPr sz="1800"/>
          </a:p>
          <a:p>
            <a:pPr indent="-342900" lvl="0" marL="457200" marR="0" rtl="0" algn="l">
              <a:lnSpc>
                <a:spcPct val="100000"/>
              </a:lnSpc>
              <a:spcBef>
                <a:spcPts val="600"/>
              </a:spcBef>
              <a:spcAft>
                <a:spcPts val="0"/>
              </a:spcAft>
              <a:buSzPts val="1800"/>
              <a:buChar char="•"/>
            </a:pPr>
            <a:r>
              <a:rPr b="1" lang="sv-SE" sz="1800"/>
              <a:t>Incorporate:</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t>Bind:</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t>Unbind:</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t>IsBound</a:t>
            </a:r>
            <a:r>
              <a:rPr lang="sv-SE" sz="1800"/>
              <a:t>:</a:t>
            </a:r>
            <a:r>
              <a:rPr b="1" lang="sv-SE" sz="1800"/>
              <a:t> </a:t>
            </a:r>
            <a:r>
              <a:rPr lang="sv-SE" sz="1800"/>
              <a:t>Returns true if a component is currently bound to a slot, or false if the slot is currently empty.</a:t>
            </a:r>
            <a:endParaRPr sz="1800"/>
          </a:p>
        </p:txBody>
      </p:sp>
      <p:sp>
        <p:nvSpPr>
          <p:cNvPr id="327" name="Google Shape;327;p38"/>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 State Machine</a:t>
            </a:r>
            <a:endParaRPr/>
          </a:p>
        </p:txBody>
      </p:sp>
      <p:sp>
        <p:nvSpPr>
          <p:cNvPr id="336" name="Google Shape;336;p39"/>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variables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337" name="Google Shape;337;p39"/>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338" name="Google Shape;338;p39"/>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339" name="Google Shape;339;p39"/>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340" name="Google Shape;340;p39"/>
          <p:cNvCxnSpPr>
            <a:stCxn id="337" idx="3"/>
            <a:endCxn id="338"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39"/>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342" name="Google Shape;342;p39"/>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343" name="Google Shape;343;p39"/>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344" name="Google Shape;344;p39"/>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9"/>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46" name="Google Shape;346;p39"/>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47" name="Google Shape;347;p39"/>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48" name="Google Shape;348;p39"/>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49" name="Google Shape;349;p39"/>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50" name="Google Shape;350;p39"/>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51" name="Google Shape;351;p39"/>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52" name="Google Shape;35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58" name="Google Shape;358;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359" name="Google Shape;35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65" name="Google Shape;36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t>deselectModel():</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addComponent(slot, component):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isLegalConfiguration():</a:t>
            </a:r>
            <a:r>
              <a:rPr lang="sv-SE" sz="1600"/>
              <a:t> Compares the current configuration to the entry in ModelDB. If the configuration is valid, the Model’s isLegal field is set to “true”. </a:t>
            </a:r>
            <a:endParaRPr sz="1600"/>
          </a:p>
        </p:txBody>
      </p:sp>
      <p:sp>
        <p:nvSpPr>
          <p:cNvPr id="366" name="Google Shape;36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372" name="Google Shape;372;p42"/>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e.g.,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e.g., 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e.g., we may not have set the model yet, we could still be making decisions and have not determined legality.</a:t>
            </a:r>
            <a:endParaRPr/>
          </a:p>
        </p:txBody>
      </p:sp>
      <p:sp>
        <p:nvSpPr>
          <p:cNvPr id="373" name="Google Shape;37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4" name="Google Shape;374;p42"/>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75" name="Google Shape;375;p42"/>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76" name="Google Shape;376;p42"/>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382" name="Google Shape;382;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383" name="Google Shape;383;p43"/>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384" name="Google Shape;384;p43"/>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43"/>
          <p:cNvCxnSpPr>
            <a:stCxn id="384" idx="2"/>
            <a:endCxn id="383"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386" name="Google Shape;386;p43"/>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387" name="Google Shape;387;p43"/>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388" name="Google Shape;388;p43"/>
          <p:cNvCxnSpPr>
            <a:stCxn id="383" idx="2"/>
            <a:endCxn id="386"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3"/>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390" name="Google Shape;390;p43"/>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391" name="Google Shape;391;p43"/>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392" name="Google Shape;392;p43"/>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93" name="Google Shape;393;p43"/>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394" name="Google Shape;394;p43"/>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395" name="Google Shape;395;p43"/>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96" name="Google Shape;396;p43"/>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397" name="Google Shape;397;p43"/>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398" name="Google Shape;398;p43"/>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399" name="Google Shape;399;p43"/>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400" name="Google Shape;400;p43"/>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401" name="Google Shape;401;p43"/>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402" name="Google Shape;402;p43"/>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403" name="Google Shape;403;p43"/>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404" name="Google Shape;404;p43"/>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405" name="Google Shape;40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Abstraction</a:t>
            </a:r>
            <a:r>
              <a:rPr lang="sv-SE"/>
              <a:t> - simplify problem by identifying and focusing </a:t>
            </a:r>
            <a:r>
              <a:rPr b="1" i="1" lang="sv-SE"/>
              <a:t>only</a:t>
            </a:r>
            <a:r>
              <a:rPr lang="sv-SE"/>
              <a:t> on important aspects.</a:t>
            </a:r>
            <a:endParaRPr/>
          </a:p>
          <a:p>
            <a:pPr indent="-368300" lvl="1" marL="914400" rtl="0" algn="l">
              <a:spcBef>
                <a:spcPts val="500"/>
              </a:spcBef>
              <a:spcAft>
                <a:spcPts val="0"/>
              </a:spcAft>
              <a:buSzPts val="2200"/>
              <a:buChar char="•"/>
            </a:pPr>
            <a:r>
              <a:rPr lang="sv-SE"/>
              <a:t>Solve a simpler problem, then apply to the big problem.</a:t>
            </a:r>
            <a:endParaRPr/>
          </a:p>
          <a:p>
            <a:pPr indent="-393700" lvl="0" marL="457200" rtl="0" algn="l">
              <a:spcBef>
                <a:spcPts val="1000"/>
              </a:spcBef>
              <a:spcAft>
                <a:spcPts val="0"/>
              </a:spcAft>
              <a:buSzPts val="2600"/>
              <a:buChar char="•"/>
            </a:pPr>
            <a:r>
              <a:rPr lang="sv-SE"/>
              <a:t>A </a:t>
            </a:r>
            <a:r>
              <a:rPr b="1" lang="sv-SE"/>
              <a:t>model</a:t>
            </a:r>
            <a:r>
              <a:rPr lang="sv-SE"/>
              <a:t> is a simplified representation of an artifact.</a:t>
            </a:r>
            <a:endParaRPr/>
          </a:p>
          <a:p>
            <a:pPr indent="-368300" lvl="1" marL="914400" rtl="0" algn="l">
              <a:spcBef>
                <a:spcPts val="500"/>
              </a:spcBef>
              <a:spcAft>
                <a:spcPts val="0"/>
              </a:spcAft>
              <a:buSzPts val="2200"/>
              <a:buChar char="•"/>
            </a:pPr>
            <a:r>
              <a:rPr lang="sv-SE"/>
              <a:t>Ignores all irrelevant elements of that artifact.</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411" name="Google Shape;411;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412" name="Google Shape;41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418" name="Google Shape;418;p45"/>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419" name="Google Shape;419;p45"/>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45"/>
          <p:cNvCxnSpPr>
            <a:stCxn id="419" idx="6"/>
            <a:endCxn id="418"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421" name="Google Shape;421;p45"/>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422" name="Google Shape;422;p45"/>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423" name="Google Shape;423;p45"/>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424" name="Google Shape;424;p45"/>
          <p:cNvCxnSpPr>
            <a:stCxn id="418" idx="3"/>
            <a:endCxn id="422"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425" name="Google Shape;425;p45"/>
          <p:cNvSpPr txBox="1"/>
          <p:nvPr/>
        </p:nvSpPr>
        <p:spPr>
          <a:xfrm>
            <a:off x="3022600" y="299525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426" name="Google Shape;426;p45"/>
          <p:cNvCxnSpPr>
            <a:stCxn id="422" idx="0"/>
            <a:endCxn id="421"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427" name="Google Shape;427;p45"/>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428" name="Google Shape;428;p45"/>
          <p:cNvCxnSpPr>
            <a:stCxn id="421" idx="1"/>
            <a:endCxn id="418"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429" name="Google Shape;429;p45"/>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430" name="Google Shape;430;p45"/>
          <p:cNvCxnSpPr>
            <a:stCxn id="422" idx="2"/>
            <a:endCxn id="423"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431" name="Google Shape;431;p45"/>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432" name="Google Shape;43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9" name="Google Shape;439;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6" name="Google Shape;446;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Coverage Criteria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Creation</a:t>
            </a:r>
            <a:endParaRPr/>
          </a:p>
        </p:txBody>
      </p:sp>
      <p:sp>
        <p:nvSpPr>
          <p:cNvPr id="452" name="Google Shape;452;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created from models can be applied to the real program.</a:t>
            </a:r>
            <a:endParaRPr/>
          </a:p>
          <a:p>
            <a:pPr indent="-368300" lvl="1" marL="914400" rtl="0" algn="l">
              <a:spcBef>
                <a:spcPts val="500"/>
              </a:spcBef>
              <a:spcAft>
                <a:spcPts val="0"/>
              </a:spcAft>
              <a:buSzPts val="2200"/>
              <a:buChar char="•"/>
            </a:pPr>
            <a:r>
              <a:rPr lang="sv-SE"/>
              <a:t>Events translated into method/API calls.</a:t>
            </a:r>
            <a:endParaRPr/>
          </a:p>
          <a:p>
            <a:pPr indent="-368300" lvl="1" marL="914400" rtl="0" algn="l">
              <a:spcBef>
                <a:spcPts val="500"/>
              </a:spcBef>
              <a:spcAft>
                <a:spcPts val="0"/>
              </a:spcAft>
              <a:buSzPts val="2200"/>
              <a:buChar char="•"/>
            </a:pPr>
            <a:r>
              <a:rPr lang="sv-SE"/>
              <a:t>Program output (abstracted) should match model output.</a:t>
            </a:r>
            <a:endParaRPr/>
          </a:p>
          <a:p>
            <a:pPr indent="-393700" lvl="0" marL="457200" rtl="0" algn="l">
              <a:spcBef>
                <a:spcPts val="1000"/>
              </a:spcBef>
              <a:spcAft>
                <a:spcPts val="0"/>
              </a:spcAft>
              <a:buSzPts val="2600"/>
              <a:buChar char="•"/>
            </a:pPr>
            <a:r>
              <a:rPr lang="sv-SE"/>
              <a:t>Model coverage maps to requirements coverage. </a:t>
            </a:r>
            <a:endParaRPr/>
          </a:p>
          <a:p>
            <a:pPr indent="-368300" lvl="1" marL="914400" rtl="0" algn="l">
              <a:spcBef>
                <a:spcPts val="500"/>
              </a:spcBef>
              <a:spcAft>
                <a:spcPts val="0"/>
              </a:spcAft>
              <a:buSzPts val="2200"/>
              <a:buChar char="•"/>
            </a:pPr>
            <a:r>
              <a:rPr lang="sv-SE"/>
              <a:t>Tests should be effective for verification.</a:t>
            </a:r>
            <a:endParaRPr/>
          </a:p>
          <a:p>
            <a:pPr indent="-368300" lvl="1" marL="914400" rtl="0" algn="l">
              <a:spcBef>
                <a:spcPts val="500"/>
              </a:spcBef>
              <a:spcAft>
                <a:spcPts val="0"/>
              </a:spcAft>
              <a:buSzPts val="2200"/>
              <a:buChar char="•"/>
            </a:pPr>
            <a:r>
              <a:rPr lang="sv-SE"/>
              <a:t>Exercises stateful behavior thoroughly.</a:t>
            </a:r>
            <a:endParaRPr/>
          </a:p>
          <a:p>
            <a:pPr indent="-368300" lvl="1" marL="914400" rtl="0" algn="l">
              <a:spcBef>
                <a:spcPts val="500"/>
              </a:spcBef>
              <a:spcAft>
                <a:spcPts val="0"/>
              </a:spcAft>
              <a:buSzPts val="2200"/>
              <a:buChar char="•"/>
            </a:pPr>
            <a:r>
              <a:rPr lang="sv-SE"/>
              <a:t>Coverage criteria based on states, transitions, paths.</a:t>
            </a:r>
            <a:endParaRPr/>
          </a:p>
        </p:txBody>
      </p:sp>
      <p:sp>
        <p:nvSpPr>
          <p:cNvPr id="453" name="Google Shape;45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459" name="Google Shape;459;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Each state must be reached by test cases.</a:t>
            </a:r>
            <a:endParaRPr b="1"/>
          </a:p>
          <a:p>
            <a:pPr indent="-368300" lvl="1" marL="914400" rtl="0" algn="l">
              <a:spcBef>
                <a:spcPts val="500"/>
              </a:spcBef>
              <a:spcAft>
                <a:spcPts val="0"/>
              </a:spcAft>
              <a:buSzPts val="2200"/>
              <a:buChar char="•"/>
            </a:pPr>
            <a:r>
              <a:rPr lang="sv-SE"/>
              <a:t>Unless model has been placed in each state, faults cannot be revealed.</a:t>
            </a:r>
            <a:endParaRPr/>
          </a:p>
          <a:p>
            <a:pPr indent="-368300" lvl="1" marL="914400" rtl="0" algn="l">
              <a:spcBef>
                <a:spcPts val="500"/>
              </a:spcBef>
              <a:spcAft>
                <a:spcPts val="0"/>
              </a:spcAft>
              <a:buSzPts val="2200"/>
              <a:buChar char="•"/>
            </a:pPr>
            <a:r>
              <a:rPr b="1" lang="sv-SE"/>
              <a:t>Num. of Covered States / Number of States</a:t>
            </a:r>
            <a:endParaRPr b="1"/>
          </a:p>
          <a:p>
            <a:pPr indent="-393700" lvl="0" marL="457200" rtl="0" algn="l">
              <a:spcBef>
                <a:spcPts val="1000"/>
              </a:spcBef>
              <a:spcAft>
                <a:spcPts val="0"/>
              </a:spcAft>
              <a:buSzPts val="2600"/>
              <a:buChar char="•"/>
            </a:pPr>
            <a:r>
              <a:rPr lang="sv-SE"/>
              <a:t>Easy to understand and obtain, but low fault-revealing power.</a:t>
            </a:r>
            <a:endParaRPr/>
          </a:p>
          <a:p>
            <a:pPr indent="-368300" lvl="1" marL="914400" rtl="0" algn="l">
              <a:spcBef>
                <a:spcPts val="500"/>
              </a:spcBef>
              <a:spcAft>
                <a:spcPts val="0"/>
              </a:spcAft>
              <a:buSzPts val="2200"/>
              <a:buChar char="•"/>
            </a:pPr>
            <a:r>
              <a:rPr lang="sv-SE"/>
              <a:t>Software takes action during transitions</a:t>
            </a:r>
            <a:endParaRPr/>
          </a:p>
          <a:p>
            <a:pPr indent="-368300" lvl="1" marL="914400" rtl="0" algn="l">
              <a:spcBef>
                <a:spcPts val="500"/>
              </a:spcBef>
              <a:spcAft>
                <a:spcPts val="0"/>
              </a:spcAft>
              <a:buSzPts val="2200"/>
              <a:buChar char="•"/>
            </a:pPr>
            <a:r>
              <a:rPr lang="sv-SE"/>
              <a:t>Most states can be reached through multiple transitions.</a:t>
            </a:r>
            <a:endParaRPr/>
          </a:p>
        </p:txBody>
      </p:sp>
      <p:sp>
        <p:nvSpPr>
          <p:cNvPr id="460" name="Google Shape;46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466" name="Google Shape;466;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Faulty system could violate (pre, post-condition) pairs.</a:t>
            </a:r>
            <a:endParaRPr/>
          </a:p>
          <a:p>
            <a:pPr indent="-393700" lvl="0" marL="457200" marR="0" rtl="0" algn="l">
              <a:lnSpc>
                <a:spcPct val="100000"/>
              </a:lnSpc>
              <a:spcBef>
                <a:spcPts val="0"/>
              </a:spcBef>
              <a:spcAft>
                <a:spcPts val="0"/>
              </a:spcAft>
              <a:buSzPts val="2600"/>
              <a:buChar char="•"/>
            </a:pPr>
            <a:r>
              <a:rPr lang="sv-SE"/>
              <a:t>Every transition must be covered by test cases.</a:t>
            </a:r>
            <a:endParaRPr/>
          </a:p>
          <a:p>
            <a:pPr indent="-368300" lvl="1" marL="914400" marR="0" rtl="0" algn="l">
              <a:lnSpc>
                <a:spcPct val="100000"/>
              </a:lnSpc>
              <a:spcBef>
                <a:spcPts val="0"/>
              </a:spcBef>
              <a:spcAft>
                <a:spcPts val="0"/>
              </a:spcAft>
              <a:buSzPts val="2200"/>
              <a:buChar char="•"/>
            </a:pPr>
            <a:r>
              <a:rPr b="1" lang="sv-SE"/>
              <a:t>Num. Covered Transitions / Number of Transitions</a:t>
            </a:r>
            <a:endParaRPr b="1"/>
          </a:p>
        </p:txBody>
      </p:sp>
      <p:sp>
        <p:nvSpPr>
          <p:cNvPr id="467" name="Google Shape;46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nvSpPr>
        <p:spPr>
          <a:xfrm>
            <a:off x="5629500" y="753225"/>
            <a:ext cx="31476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target sections in different test cases.</a:t>
            </a:r>
            <a:endParaRPr sz="1800"/>
          </a:p>
          <a:p>
            <a:pPr indent="-342900" lvl="0" marL="457200" rtl="0" algn="l">
              <a:spcBef>
                <a:spcPts val="0"/>
              </a:spcBef>
              <a:spcAft>
                <a:spcPts val="0"/>
              </a:spcAft>
              <a:buSzPts val="1800"/>
              <a:buChar char="●"/>
            </a:pPr>
            <a:r>
              <a:rPr lang="sv-SE" sz="1800"/>
              <a:t>Map input to method calls or variable assignments.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473" name="Google Shape;47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74" name="Google Shape;474;p51"/>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1"/>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476" name="Google Shape;476;p51"/>
          <p:cNvCxnSpPr>
            <a:stCxn id="474" idx="4"/>
            <a:endCxn id="475"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477" name="Google Shape;477;p51"/>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478" name="Google Shape;478;p51"/>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479" name="Google Shape;479;p51"/>
          <p:cNvCxnSpPr>
            <a:stCxn id="475" idx="2"/>
            <a:endCxn id="477"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51"/>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481" name="Google Shape;481;p51"/>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482" name="Google Shape;482;p51"/>
          <p:cNvCxnSpPr>
            <a:stCxn id="475" idx="2"/>
            <a:endCxn id="478"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483" name="Google Shape;483;p51"/>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484" name="Google Shape;484;p51"/>
          <p:cNvCxnSpPr>
            <a:stCxn id="477"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51"/>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486" name="Google Shape;486;p51"/>
          <p:cNvCxnSpPr>
            <a:stCxn id="477" idx="1"/>
            <a:endCxn id="485"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51"/>
          <p:cNvCxnSpPr>
            <a:stCxn id="485" idx="0"/>
            <a:endCxn id="475"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488" name="Google Shape;488;p51"/>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489" name="Google Shape;489;p51"/>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490" name="Google Shape;490;p51"/>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491" name="Google Shape;491;p51"/>
          <p:cNvCxnSpPr>
            <a:stCxn id="478" idx="2"/>
            <a:endCxn id="490"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492" name="Google Shape;492;p51"/>
          <p:cNvSpPr txBox="1"/>
          <p:nvPr/>
        </p:nvSpPr>
        <p:spPr>
          <a:xfrm>
            <a:off x="2441375"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493" name="Google Shape;493;p51"/>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494" name="Google Shape;494;p51"/>
          <p:cNvCxnSpPr>
            <a:stCxn id="478"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495" name="Google Shape;495;p51"/>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496" name="Google Shape;496;p51"/>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497" name="Google Shape;497;p51"/>
          <p:cNvSpPr txBox="1"/>
          <p:nvPr/>
        </p:nvSpPr>
        <p:spPr>
          <a:xfrm>
            <a:off x="3477425"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498" name="Google Shape;498;p51"/>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499" name="Google Shape;499;p51"/>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00" name="Google Shape;500;p51"/>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01" name="Google Shape;501;p51"/>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02" name="Google Shape;502;p51"/>
          <p:cNvCxnSpPr>
            <a:stCxn id="490"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51"/>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04" name="Google Shape;504;p51"/>
          <p:cNvCxnSpPr>
            <a:stCxn id="493"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05" name="Google Shape;505;p51"/>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1" name="Google Shape;511;p52"/>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2"/>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513" name="Google Shape;513;p52"/>
          <p:cNvCxnSpPr>
            <a:stCxn id="511" idx="4"/>
            <a:endCxn id="512"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514" name="Google Shape;514;p52"/>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515" name="Google Shape;515;p52"/>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516" name="Google Shape;516;p52"/>
          <p:cNvCxnSpPr>
            <a:stCxn id="512" idx="2"/>
            <a:endCxn id="514"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517" name="Google Shape;517;p52"/>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518" name="Google Shape;518;p52"/>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519" name="Google Shape;519;p52"/>
          <p:cNvCxnSpPr>
            <a:stCxn id="512" idx="2"/>
            <a:endCxn id="515"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520" name="Google Shape;520;p52"/>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521" name="Google Shape;521;p52"/>
          <p:cNvCxnSpPr>
            <a:stCxn id="514"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522" name="Google Shape;522;p52"/>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523" name="Google Shape;523;p52"/>
          <p:cNvCxnSpPr>
            <a:stCxn id="514" idx="1"/>
            <a:endCxn id="522"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52"/>
          <p:cNvCxnSpPr>
            <a:stCxn id="522" idx="0"/>
            <a:endCxn id="512"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525" name="Google Shape;525;p52"/>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526" name="Google Shape;526;p52"/>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527" name="Google Shape;527;p52"/>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528" name="Google Shape;528;p52"/>
          <p:cNvCxnSpPr>
            <a:stCxn id="515" idx="2"/>
            <a:endCxn id="527"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529" name="Google Shape;529;p52"/>
          <p:cNvSpPr txBox="1"/>
          <p:nvPr/>
        </p:nvSpPr>
        <p:spPr>
          <a:xfrm>
            <a:off x="2336600" y="3970550"/>
            <a:ext cx="78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530" name="Google Shape;530;p52"/>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531" name="Google Shape;531;p52"/>
          <p:cNvCxnSpPr>
            <a:stCxn id="515"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532" name="Google Shape;532;p52"/>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33" name="Google Shape;533;p52"/>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534" name="Google Shape;534;p52"/>
          <p:cNvSpPr txBox="1"/>
          <p:nvPr/>
        </p:nvSpPr>
        <p:spPr>
          <a:xfrm>
            <a:off x="3477425" y="39279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535" name="Google Shape;535;p52"/>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536" name="Google Shape;536;p52"/>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37" name="Google Shape;537;p52"/>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38" name="Google Shape;538;p52"/>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39" name="Google Shape;539;p52"/>
          <p:cNvCxnSpPr>
            <a:stCxn id="527"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40" name="Google Shape;540;p52"/>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41" name="Google Shape;541;p52"/>
          <p:cNvCxnSpPr>
            <a:stCxn id="530"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42" name="Google Shape;542;p52"/>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543" name="Google Shape;543;p52"/>
          <p:cNvSpPr txBox="1"/>
          <p:nvPr/>
        </p:nvSpPr>
        <p:spPr>
          <a:xfrm>
            <a:off x="4322875" y="494525"/>
            <a:ext cx="2671800" cy="1877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1 (“no warranty”, accept)</a:t>
            </a:r>
            <a:br>
              <a:rPr lang="sv-SE" sz="1000"/>
            </a:br>
            <a:r>
              <a:rPr lang="sv-SE" sz="1000">
                <a:solidFill>
                  <a:srgbClr val="2388DB"/>
                </a:solidFill>
              </a:rPr>
              <a:t>warranty = False;</a:t>
            </a:r>
            <a:br>
              <a:rPr lang="sv-SE" sz="1000">
                <a:solidFill>
                  <a:srgbClr val="2388DB"/>
                </a:solidFill>
              </a:rPr>
            </a:br>
            <a:r>
              <a:rPr lang="sv-SE" sz="1000">
                <a:solidFill>
                  <a:srgbClr val="2388DB"/>
                </a:solidFill>
              </a:rPr>
              <a:t>request();</a:t>
            </a:r>
            <a:br>
              <a:rPr lang="sv-SE" sz="1000">
                <a:solidFill>
                  <a:srgbClr val="2388DB"/>
                </a:solidFill>
              </a:rPr>
            </a:br>
            <a:r>
              <a:rPr lang="sv-SE" sz="1000">
                <a:solidFill>
                  <a:srgbClr val="2388DB"/>
                </a:solidFill>
              </a:rPr>
              <a:t>estimateResponse(True);</a:t>
            </a:r>
            <a:br>
              <a:rPr lang="sv-SE" sz="1000">
                <a:solidFill>
                  <a:srgbClr val="2388DB"/>
                </a:solidFill>
              </a:rPr>
            </a:br>
            <a:r>
              <a:rPr lang="sv-SE" sz="1000">
                <a:solidFill>
                  <a:srgbClr val="2388DB"/>
                </a:solidFill>
              </a:rPr>
              <a:t>return();</a:t>
            </a:r>
            <a:br>
              <a:rPr lang="sv-SE" sz="1000">
                <a:solidFill>
                  <a:srgbClr val="2388DB"/>
                </a:solidFill>
              </a:rPr>
            </a:br>
            <a:r>
              <a:rPr lang="sv-SE" sz="1000">
                <a:solidFill>
                  <a:srgbClr val="2388DB"/>
                </a:solidFill>
              </a:rPr>
              <a:t>status = “delivered”;</a:t>
            </a:r>
            <a:endParaRPr sz="1000">
              <a:solidFill>
                <a:srgbClr val="2388DB"/>
              </a:solidFill>
            </a:endParaRPr>
          </a:p>
          <a:p>
            <a:pPr indent="-292100" lvl="0" marL="457200" rtl="0" algn="l">
              <a:spcBef>
                <a:spcPts val="0"/>
              </a:spcBef>
              <a:spcAft>
                <a:spcPts val="0"/>
              </a:spcAft>
              <a:buSzPts val="1000"/>
              <a:buChar char="●"/>
            </a:pPr>
            <a:r>
              <a:rPr lang="sv-SE" sz="1000"/>
              <a:t>Test 2 (“no warranty”, reject)</a:t>
            </a:r>
            <a:br>
              <a:rPr lang="sv-SE" sz="1000"/>
            </a:br>
            <a:r>
              <a:rPr lang="sv-SE" sz="1000">
                <a:solidFill>
                  <a:srgbClr val="9900FF"/>
                </a:solidFill>
              </a:rPr>
              <a:t>warranty = False;</a:t>
            </a:r>
            <a:br>
              <a:rPr lang="sv-SE" sz="1000">
                <a:solidFill>
                  <a:srgbClr val="9900FF"/>
                </a:solidFill>
              </a:rPr>
            </a:br>
            <a:r>
              <a:rPr lang="sv-SE" sz="1000">
                <a:solidFill>
                  <a:srgbClr val="9900FF"/>
                </a:solidFill>
              </a:rPr>
              <a:t>request();</a:t>
            </a:r>
            <a:br>
              <a:rPr lang="sv-SE" sz="1000">
                <a:solidFill>
                  <a:srgbClr val="9900FF"/>
                </a:solidFill>
              </a:rPr>
            </a:br>
            <a:r>
              <a:rPr lang="sv-SE" sz="1000">
                <a:solidFill>
                  <a:srgbClr val="9900FF"/>
                </a:solidFill>
              </a:rPr>
              <a:t>estimateResponse(False);</a:t>
            </a:r>
            <a:br>
              <a:rPr lang="sv-SE" sz="1000">
                <a:solidFill>
                  <a:srgbClr val="9900FF"/>
                </a:solidFill>
              </a:rPr>
            </a:br>
            <a:r>
              <a:rPr lang="sv-SE" sz="1000">
                <a:solidFill>
                  <a:srgbClr val="9900FF"/>
                </a:solidFill>
              </a:rPr>
              <a:t>status = “delivered”;</a:t>
            </a:r>
            <a:endParaRPr sz="1000"/>
          </a:p>
        </p:txBody>
      </p:sp>
      <p:cxnSp>
        <p:nvCxnSpPr>
          <p:cNvPr id="544" name="Google Shape;544;p52"/>
          <p:cNvCxnSpPr/>
          <p:nvPr/>
        </p:nvCxnSpPr>
        <p:spPr>
          <a:xfrm flipH="1">
            <a:off x="2022275" y="1627775"/>
            <a:ext cx="1190700" cy="771300"/>
          </a:xfrm>
          <a:prstGeom prst="straightConnector1">
            <a:avLst/>
          </a:prstGeom>
          <a:noFill/>
          <a:ln cap="flat" cmpd="sng" w="19050">
            <a:solidFill>
              <a:srgbClr val="2388DB"/>
            </a:solidFill>
            <a:prstDash val="solid"/>
            <a:round/>
            <a:headEnd len="med" w="med" type="none"/>
            <a:tailEnd len="med" w="med" type="triangle"/>
          </a:ln>
        </p:spPr>
      </p:cxnSp>
      <p:cxnSp>
        <p:nvCxnSpPr>
          <p:cNvPr id="545" name="Google Shape;545;p52"/>
          <p:cNvCxnSpPr/>
          <p:nvPr/>
        </p:nvCxnSpPr>
        <p:spPr>
          <a:xfrm>
            <a:off x="2651075" y="2680913"/>
            <a:ext cx="233400" cy="767100"/>
          </a:xfrm>
          <a:prstGeom prst="straightConnector1">
            <a:avLst/>
          </a:prstGeom>
          <a:noFill/>
          <a:ln cap="flat" cmpd="sng" w="19050">
            <a:solidFill>
              <a:srgbClr val="2388DB"/>
            </a:solidFill>
            <a:prstDash val="solid"/>
            <a:round/>
            <a:headEnd len="med" w="med" type="none"/>
            <a:tailEnd len="med" w="med" type="triangle"/>
          </a:ln>
        </p:spPr>
      </p:cxnSp>
      <p:sp>
        <p:nvSpPr>
          <p:cNvPr id="546" name="Google Shape;546;p52"/>
          <p:cNvSpPr/>
          <p:nvPr/>
        </p:nvSpPr>
        <p:spPr>
          <a:xfrm>
            <a:off x="465050" y="2119813"/>
            <a:ext cx="2114550" cy="1571625"/>
          </a:xfrm>
          <a:custGeom>
            <a:rect b="b" l="l" r="r" t="t"/>
            <a:pathLst>
              <a:path extrusionOk="0" h="62865" w="84582">
                <a:moveTo>
                  <a:pt x="84582" y="62865"/>
                </a:moveTo>
                <a:lnTo>
                  <a:pt x="0" y="44577"/>
                </a:lnTo>
                <a:lnTo>
                  <a:pt x="1905" y="0"/>
                </a:lnTo>
              </a:path>
            </a:pathLst>
          </a:custGeom>
          <a:noFill/>
          <a:ln cap="flat" cmpd="sng" w="19050">
            <a:solidFill>
              <a:srgbClr val="2388DB"/>
            </a:solidFill>
            <a:prstDash val="solid"/>
            <a:round/>
            <a:headEnd len="med" w="med" type="none"/>
            <a:tailEnd len="med" w="med" type="triangle"/>
          </a:ln>
        </p:spPr>
      </p:sp>
      <p:cxnSp>
        <p:nvCxnSpPr>
          <p:cNvPr id="547" name="Google Shape;547;p52"/>
          <p:cNvCxnSpPr/>
          <p:nvPr/>
        </p:nvCxnSpPr>
        <p:spPr>
          <a:xfrm flipH="1" rot="10800000">
            <a:off x="831638" y="1395263"/>
            <a:ext cx="1752600" cy="207900"/>
          </a:xfrm>
          <a:prstGeom prst="straightConnector1">
            <a:avLst/>
          </a:prstGeom>
          <a:noFill/>
          <a:ln cap="flat" cmpd="sng" w="19050">
            <a:solidFill>
              <a:srgbClr val="2388DB"/>
            </a:solidFill>
            <a:prstDash val="solid"/>
            <a:round/>
            <a:headEnd len="med" w="med" type="none"/>
            <a:tailEnd len="med" w="med" type="triangle"/>
          </a:ln>
        </p:spPr>
      </p:cxnSp>
      <p:cxnSp>
        <p:nvCxnSpPr>
          <p:cNvPr id="548" name="Google Shape;548;p52"/>
          <p:cNvCxnSpPr/>
          <p:nvPr/>
        </p:nvCxnSpPr>
        <p:spPr>
          <a:xfrm flipH="1">
            <a:off x="2057425" y="1627775"/>
            <a:ext cx="1190700" cy="771300"/>
          </a:xfrm>
          <a:prstGeom prst="straightConnector1">
            <a:avLst/>
          </a:prstGeom>
          <a:noFill/>
          <a:ln cap="flat" cmpd="sng" w="19050">
            <a:solidFill>
              <a:srgbClr val="9900FF"/>
            </a:solidFill>
            <a:prstDash val="solid"/>
            <a:round/>
            <a:headEnd len="med" w="med" type="none"/>
            <a:tailEnd len="med" w="med" type="triangle"/>
          </a:ln>
        </p:spPr>
      </p:cxnSp>
      <p:cxnSp>
        <p:nvCxnSpPr>
          <p:cNvPr id="549" name="Google Shape;549;p52"/>
          <p:cNvCxnSpPr/>
          <p:nvPr/>
        </p:nvCxnSpPr>
        <p:spPr>
          <a:xfrm rot="10800000">
            <a:off x="831575" y="2117813"/>
            <a:ext cx="562200" cy="563100"/>
          </a:xfrm>
          <a:prstGeom prst="straightConnector1">
            <a:avLst/>
          </a:prstGeom>
          <a:noFill/>
          <a:ln cap="flat" cmpd="sng" w="19050">
            <a:solidFill>
              <a:srgbClr val="9900FF"/>
            </a:solidFill>
            <a:prstDash val="solid"/>
            <a:round/>
            <a:headEnd len="med" w="med" type="none"/>
            <a:tailEnd len="med" w="med" type="triangle"/>
          </a:ln>
        </p:spPr>
      </p:cxnSp>
      <p:cxnSp>
        <p:nvCxnSpPr>
          <p:cNvPr id="550" name="Google Shape;550;p52"/>
          <p:cNvCxnSpPr/>
          <p:nvPr/>
        </p:nvCxnSpPr>
        <p:spPr>
          <a:xfrm flipH="1" rot="10800000">
            <a:off x="831638" y="1393113"/>
            <a:ext cx="1752600" cy="207900"/>
          </a:xfrm>
          <a:prstGeom prst="straightConnector1">
            <a:avLst/>
          </a:prstGeom>
          <a:noFill/>
          <a:ln cap="flat" cmpd="sng" w="19050">
            <a:solidFill>
              <a:srgbClr val="9900FF"/>
            </a:solidFill>
            <a:prstDash val="solid"/>
            <a:round/>
            <a:headEnd len="med" w="med" type="none"/>
            <a:tailEnd len="med" w="med" type="triangle"/>
          </a:ln>
        </p:spPr>
      </p:cxnSp>
      <p:sp>
        <p:nvSpPr>
          <p:cNvPr id="551" name="Google Shape;551;p52"/>
          <p:cNvSpPr txBox="1"/>
          <p:nvPr/>
        </p:nvSpPr>
        <p:spPr>
          <a:xfrm>
            <a:off x="6600100" y="494525"/>
            <a:ext cx="2457600" cy="2709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3 (Local Repair)</a:t>
            </a:r>
            <a:br>
              <a:rPr lang="sv-SE" sz="1000"/>
            </a:br>
            <a:r>
              <a:rPr lang="sv-SE" sz="1000">
                <a:solidFill>
                  <a:srgbClr val="FF00FF"/>
                </a:solidFill>
              </a:rPr>
              <a:t>warranty = True;</a:t>
            </a:r>
            <a:br>
              <a:rPr lang="sv-SE" sz="1000">
                <a:solidFill>
                  <a:srgbClr val="FF00FF"/>
                </a:solidFill>
              </a:rPr>
            </a:br>
            <a:r>
              <a:rPr lang="sv-SE" sz="1000">
                <a:solidFill>
                  <a:srgbClr val="FF00FF"/>
                </a:solidFill>
              </a:rPr>
              <a:t>request();</a:t>
            </a:r>
            <a:br>
              <a:rPr lang="sv-SE" sz="1000">
                <a:solidFill>
                  <a:srgbClr val="FF00FF"/>
                </a:solidFill>
              </a:rPr>
            </a:br>
            <a:r>
              <a:rPr lang="sv-SE" sz="1000">
                <a:solidFill>
                  <a:srgbClr val="FF00FF"/>
                </a:solidFill>
              </a:rPr>
              <a:t>orderParts();</a:t>
            </a:r>
            <a:br>
              <a:rPr lang="sv-SE" sz="1000">
                <a:solidFill>
                  <a:srgbClr val="FF00FF"/>
                </a:solidFill>
              </a:rPr>
            </a:br>
            <a:r>
              <a:rPr lang="sv-SE" sz="1000">
                <a:solidFill>
                  <a:srgbClr val="FF00FF"/>
                </a:solidFill>
              </a:rPr>
              <a:t>status = “repair_local”;</a:t>
            </a:r>
            <a:br>
              <a:rPr lang="sv-SE" sz="1000">
                <a:solidFill>
                  <a:srgbClr val="FF00FF"/>
                </a:solidFill>
              </a:rPr>
            </a:br>
            <a:r>
              <a:rPr lang="sv-SE" sz="1000">
                <a:solidFill>
                  <a:srgbClr val="FF00FF"/>
                </a:solidFill>
              </a:rPr>
              <a:t>return();</a:t>
            </a:r>
            <a:br>
              <a:rPr lang="sv-SE" sz="1000">
                <a:solidFill>
                  <a:srgbClr val="FF00FF"/>
                </a:solidFill>
              </a:rPr>
            </a:br>
            <a:r>
              <a:rPr lang="sv-SE" sz="1000">
                <a:solidFill>
                  <a:srgbClr val="FF00FF"/>
                </a:solidFill>
              </a:rPr>
              <a:t>status=”delivered”;</a:t>
            </a:r>
            <a:endParaRPr sz="1000">
              <a:solidFill>
                <a:srgbClr val="FF00FF"/>
              </a:solidFill>
            </a:endParaRPr>
          </a:p>
          <a:p>
            <a:pPr indent="-292100" lvl="0" marL="457200" rtl="0" algn="l">
              <a:spcBef>
                <a:spcPts val="0"/>
              </a:spcBef>
              <a:spcAft>
                <a:spcPts val="0"/>
              </a:spcAft>
              <a:buSzPts val="1000"/>
              <a:buChar char="●"/>
            </a:pPr>
            <a:r>
              <a:rPr lang="sv-SE" sz="1000"/>
              <a:t>Test 4 (Main HQ Repair)</a:t>
            </a:r>
            <a:br>
              <a:rPr lang="sv-SE" sz="1000"/>
            </a:br>
            <a:r>
              <a:rPr lang="sv-SE" sz="1000">
                <a:solidFill>
                  <a:srgbClr val="FF9900"/>
                </a:solidFill>
              </a:rPr>
              <a:t>warranty = True;</a:t>
            </a:r>
            <a:br>
              <a:rPr lang="sv-SE" sz="1000">
                <a:solidFill>
                  <a:srgbClr val="FF9900"/>
                </a:solidFill>
              </a:rPr>
            </a:br>
            <a:r>
              <a:rPr lang="sv-SE" sz="1000">
                <a:solidFill>
                  <a:srgbClr val="FF9900"/>
                </a:solidFill>
              </a:rPr>
              <a:t>request();</a:t>
            </a:r>
            <a:br>
              <a:rPr lang="sv-SE" sz="1000">
                <a:solidFill>
                  <a:srgbClr val="FF9900"/>
                </a:solidFill>
              </a:rPr>
            </a:br>
            <a:r>
              <a:rPr lang="sv-SE" sz="1000">
                <a:solidFill>
                  <a:srgbClr val="FF9900"/>
                </a:solidFill>
              </a:rPr>
              <a:t>transfer();</a:t>
            </a:r>
            <a:br>
              <a:rPr lang="sv-SE" sz="1000">
                <a:solidFill>
                  <a:srgbClr val="FF9900"/>
                </a:solidFill>
              </a:rPr>
            </a:br>
            <a:r>
              <a:rPr lang="sv-SE" sz="1000">
                <a:solidFill>
                  <a:srgbClr val="FF9900"/>
                </a:solidFill>
              </a:rPr>
              <a:t>orderParts();</a:t>
            </a:r>
            <a:br>
              <a:rPr lang="sv-SE" sz="1000">
                <a:solidFill>
                  <a:srgbClr val="FF9900"/>
                </a:solidFill>
              </a:rPr>
            </a:br>
            <a:r>
              <a:rPr lang="sv-SE" sz="1000">
                <a:solidFill>
                  <a:srgbClr val="FF9900"/>
                </a:solidFill>
              </a:rPr>
              <a:t>status = “repair_main;</a:t>
            </a:r>
            <a:br>
              <a:rPr lang="sv-SE" sz="1000">
                <a:solidFill>
                  <a:srgbClr val="FF9900"/>
                </a:solidFill>
              </a:rPr>
            </a:br>
            <a:r>
              <a:rPr lang="sv-SE" sz="1000">
                <a:solidFill>
                  <a:srgbClr val="FF9900"/>
                </a:solidFill>
              </a:rPr>
              <a:t>return();</a:t>
            </a:r>
            <a:br>
              <a:rPr lang="sv-SE" sz="1000">
                <a:solidFill>
                  <a:srgbClr val="FF9900"/>
                </a:solidFill>
              </a:rPr>
            </a:br>
            <a:r>
              <a:rPr lang="sv-SE" sz="1000">
                <a:solidFill>
                  <a:srgbClr val="FF9900"/>
                </a:solidFill>
              </a:rPr>
              <a:t>status=”delivered”;</a:t>
            </a:r>
            <a:br>
              <a:rPr lang="sv-SE" sz="1000"/>
            </a:br>
            <a:endParaRPr/>
          </a:p>
        </p:txBody>
      </p:sp>
      <p:cxnSp>
        <p:nvCxnSpPr>
          <p:cNvPr id="552" name="Google Shape;552;p52"/>
          <p:cNvCxnSpPr/>
          <p:nvPr/>
        </p:nvCxnSpPr>
        <p:spPr>
          <a:xfrm>
            <a:off x="3196850" y="1632950"/>
            <a:ext cx="0" cy="1784100"/>
          </a:xfrm>
          <a:prstGeom prst="straightConnector1">
            <a:avLst/>
          </a:prstGeom>
          <a:noFill/>
          <a:ln cap="flat" cmpd="sng" w="19050">
            <a:solidFill>
              <a:srgbClr val="FF00FF"/>
            </a:solidFill>
            <a:prstDash val="solid"/>
            <a:round/>
            <a:headEnd len="med" w="med" type="none"/>
            <a:tailEnd len="med" w="med" type="triangle"/>
          </a:ln>
        </p:spPr>
      </p:cxnSp>
      <p:cxnSp>
        <p:nvCxnSpPr>
          <p:cNvPr id="553" name="Google Shape;553;p52"/>
          <p:cNvCxnSpPr/>
          <p:nvPr/>
        </p:nvCxnSpPr>
        <p:spPr>
          <a:xfrm>
            <a:off x="3841625" y="3693800"/>
            <a:ext cx="1090800" cy="163800"/>
          </a:xfrm>
          <a:prstGeom prst="straightConnector1">
            <a:avLst/>
          </a:prstGeom>
          <a:noFill/>
          <a:ln cap="flat" cmpd="sng" w="19050">
            <a:solidFill>
              <a:srgbClr val="FF00FF"/>
            </a:solidFill>
            <a:prstDash val="solid"/>
            <a:round/>
            <a:headEnd len="med" w="med" type="none"/>
            <a:tailEnd len="med" w="med" type="triangle"/>
          </a:ln>
        </p:spPr>
      </p:cxnSp>
      <p:cxnSp>
        <p:nvCxnSpPr>
          <p:cNvPr id="554" name="Google Shape;554;p52"/>
          <p:cNvCxnSpPr/>
          <p:nvPr/>
        </p:nvCxnSpPr>
        <p:spPr>
          <a:xfrm rot="10800000">
            <a:off x="3846425" y="3838700"/>
            <a:ext cx="1095300" cy="142800"/>
          </a:xfrm>
          <a:prstGeom prst="straightConnector1">
            <a:avLst/>
          </a:prstGeom>
          <a:noFill/>
          <a:ln cap="flat" cmpd="sng" w="19050">
            <a:solidFill>
              <a:srgbClr val="FF00FF"/>
            </a:solidFill>
            <a:prstDash val="solid"/>
            <a:round/>
            <a:headEnd len="med" w="med" type="none"/>
            <a:tailEnd len="med" w="med" type="triangle"/>
          </a:ln>
        </p:spPr>
      </p:cxnSp>
      <p:sp>
        <p:nvSpPr>
          <p:cNvPr id="555" name="Google Shape;555;p52"/>
          <p:cNvSpPr/>
          <p:nvPr/>
        </p:nvSpPr>
        <p:spPr>
          <a:xfrm>
            <a:off x="465050" y="2119800"/>
            <a:ext cx="2114550" cy="1571625"/>
          </a:xfrm>
          <a:custGeom>
            <a:rect b="b" l="l" r="r" t="t"/>
            <a:pathLst>
              <a:path extrusionOk="0" h="62865" w="84582">
                <a:moveTo>
                  <a:pt x="84582" y="62865"/>
                </a:moveTo>
                <a:lnTo>
                  <a:pt x="0" y="44577"/>
                </a:lnTo>
                <a:lnTo>
                  <a:pt x="1905" y="0"/>
                </a:lnTo>
              </a:path>
            </a:pathLst>
          </a:custGeom>
          <a:noFill/>
          <a:ln cap="flat" cmpd="sng" w="19050">
            <a:solidFill>
              <a:srgbClr val="FF00FF"/>
            </a:solidFill>
            <a:prstDash val="solid"/>
            <a:round/>
            <a:headEnd len="med" w="med" type="none"/>
            <a:tailEnd len="med" w="med" type="triangle"/>
          </a:ln>
        </p:spPr>
      </p:sp>
      <p:cxnSp>
        <p:nvCxnSpPr>
          <p:cNvPr id="556" name="Google Shape;556;p52"/>
          <p:cNvCxnSpPr/>
          <p:nvPr/>
        </p:nvCxnSpPr>
        <p:spPr>
          <a:xfrm flipH="1" rot="10800000">
            <a:off x="831638" y="1395263"/>
            <a:ext cx="1752600" cy="207900"/>
          </a:xfrm>
          <a:prstGeom prst="straightConnector1">
            <a:avLst/>
          </a:prstGeom>
          <a:noFill/>
          <a:ln cap="flat" cmpd="sng" w="19050">
            <a:solidFill>
              <a:srgbClr val="FF00FF"/>
            </a:solidFill>
            <a:prstDash val="solid"/>
            <a:round/>
            <a:headEnd len="med" w="med" type="none"/>
            <a:tailEnd len="med" w="med" type="triangle"/>
          </a:ln>
        </p:spPr>
      </p:cxnSp>
      <p:cxnSp>
        <p:nvCxnSpPr>
          <p:cNvPr id="557" name="Google Shape;557;p52"/>
          <p:cNvCxnSpPr/>
          <p:nvPr/>
        </p:nvCxnSpPr>
        <p:spPr>
          <a:xfrm>
            <a:off x="3202725" y="1632950"/>
            <a:ext cx="0" cy="1784100"/>
          </a:xfrm>
          <a:prstGeom prst="straightConnector1">
            <a:avLst/>
          </a:prstGeom>
          <a:noFill/>
          <a:ln cap="flat" cmpd="sng" w="19050">
            <a:solidFill>
              <a:srgbClr val="FF9900"/>
            </a:solidFill>
            <a:prstDash val="solid"/>
            <a:round/>
            <a:headEnd len="med" w="med" type="none"/>
            <a:tailEnd len="med" w="med" type="triangle"/>
          </a:ln>
        </p:spPr>
      </p:cxnSp>
      <p:cxnSp>
        <p:nvCxnSpPr>
          <p:cNvPr id="558" name="Google Shape;558;p52"/>
          <p:cNvCxnSpPr/>
          <p:nvPr/>
        </p:nvCxnSpPr>
        <p:spPr>
          <a:xfrm>
            <a:off x="3218850" y="3951050"/>
            <a:ext cx="0" cy="377700"/>
          </a:xfrm>
          <a:prstGeom prst="straightConnector1">
            <a:avLst/>
          </a:prstGeom>
          <a:noFill/>
          <a:ln cap="flat" cmpd="sng" w="19050">
            <a:solidFill>
              <a:srgbClr val="FF9900"/>
            </a:solidFill>
            <a:prstDash val="solid"/>
            <a:round/>
            <a:headEnd len="med" w="med" type="none"/>
            <a:tailEnd len="med" w="med" type="triangle"/>
          </a:ln>
        </p:spPr>
      </p:cxnSp>
      <p:cxnSp>
        <p:nvCxnSpPr>
          <p:cNvPr id="559" name="Google Shape;559;p52"/>
          <p:cNvCxnSpPr/>
          <p:nvPr/>
        </p:nvCxnSpPr>
        <p:spPr>
          <a:xfrm flipH="1" rot="10800000">
            <a:off x="3841625" y="4336900"/>
            <a:ext cx="1319400" cy="271200"/>
          </a:xfrm>
          <a:prstGeom prst="straightConnector1">
            <a:avLst/>
          </a:prstGeom>
          <a:noFill/>
          <a:ln cap="flat" cmpd="sng" w="19050">
            <a:solidFill>
              <a:srgbClr val="FF9900"/>
            </a:solidFill>
            <a:prstDash val="solid"/>
            <a:round/>
            <a:headEnd len="med" w="med" type="none"/>
            <a:tailEnd len="med" w="med" type="triangle"/>
          </a:ln>
        </p:spPr>
      </p:cxnSp>
      <p:cxnSp>
        <p:nvCxnSpPr>
          <p:cNvPr id="560" name="Google Shape;560;p52"/>
          <p:cNvCxnSpPr/>
          <p:nvPr/>
        </p:nvCxnSpPr>
        <p:spPr>
          <a:xfrm flipH="1">
            <a:off x="3865400" y="4287000"/>
            <a:ext cx="1695300" cy="485100"/>
          </a:xfrm>
          <a:prstGeom prst="straightConnector1">
            <a:avLst/>
          </a:prstGeom>
          <a:noFill/>
          <a:ln cap="flat" cmpd="sng" w="19050">
            <a:solidFill>
              <a:srgbClr val="FF9900"/>
            </a:solidFill>
            <a:prstDash val="solid"/>
            <a:round/>
            <a:headEnd len="med" w="med" type="none"/>
            <a:tailEnd len="med" w="med" type="triangle"/>
          </a:ln>
        </p:spPr>
      </p:cxnSp>
      <p:sp>
        <p:nvSpPr>
          <p:cNvPr id="561" name="Google Shape;561;p52"/>
          <p:cNvSpPr/>
          <p:nvPr/>
        </p:nvSpPr>
        <p:spPr>
          <a:xfrm>
            <a:off x="122075" y="2190750"/>
            <a:ext cx="2457450" cy="2409825"/>
          </a:xfrm>
          <a:custGeom>
            <a:rect b="b" l="l" r="r" t="t"/>
            <a:pathLst>
              <a:path extrusionOk="0" h="96393" w="98298">
                <a:moveTo>
                  <a:pt x="98298" y="96393"/>
                </a:moveTo>
                <a:lnTo>
                  <a:pt x="0" y="57150"/>
                </a:lnTo>
                <a:lnTo>
                  <a:pt x="8382" y="0"/>
                </a:lnTo>
              </a:path>
            </a:pathLst>
          </a:custGeom>
          <a:noFill/>
          <a:ln cap="flat" cmpd="sng" w="19050">
            <a:solidFill>
              <a:srgbClr val="FF9900"/>
            </a:solidFill>
            <a:prstDash val="solid"/>
            <a:round/>
            <a:headEnd len="med" w="med" type="none"/>
            <a:tailEnd len="med" w="med" type="triangle"/>
          </a:ln>
        </p:spPr>
      </p:sp>
      <p:cxnSp>
        <p:nvCxnSpPr>
          <p:cNvPr id="562" name="Google Shape;562;p52"/>
          <p:cNvCxnSpPr/>
          <p:nvPr/>
        </p:nvCxnSpPr>
        <p:spPr>
          <a:xfrm flipH="1" rot="10800000">
            <a:off x="831638" y="1395263"/>
            <a:ext cx="1752600" cy="207900"/>
          </a:xfrm>
          <a:prstGeom prst="straightConnector1">
            <a:avLst/>
          </a:prstGeom>
          <a:noFill/>
          <a:ln cap="flat" cmpd="sng" w="19050">
            <a:solidFill>
              <a:srgbClr val="FF99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Slot</a:t>
            </a:r>
            <a:endParaRPr/>
          </a:p>
        </p:txBody>
      </p:sp>
      <p:sp>
        <p:nvSpPr>
          <p:cNvPr id="568" name="Google Shape;568;p53"/>
          <p:cNvSpPr txBox="1"/>
          <p:nvPr>
            <p:ph idx="1" type="body"/>
          </p:nvPr>
        </p:nvSpPr>
        <p:spPr>
          <a:xfrm>
            <a:off x="468900" y="2909600"/>
            <a:ext cx="8217900" cy="1853100"/>
          </a:xfrm>
          <a:prstGeom prst="rect">
            <a:avLst/>
          </a:prstGeom>
        </p:spPr>
        <p:txBody>
          <a:bodyPr anchorCtr="0" anchor="t" bIns="45700" lIns="91425" spcFirstLastPara="1" rIns="91425" wrap="square" tIns="45700">
            <a:noAutofit/>
          </a:bodyPr>
          <a:lstStyle/>
          <a:p>
            <a:pPr indent="-368300" lvl="1" marL="914400" marR="0" rtl="0" algn="l">
              <a:lnSpc>
                <a:spcPct val="100000"/>
              </a:lnSpc>
              <a:spcBef>
                <a:spcPts val="600"/>
              </a:spcBef>
              <a:spcAft>
                <a:spcPts val="0"/>
              </a:spcAft>
              <a:buClr>
                <a:srgbClr val="FF0000"/>
              </a:buClr>
              <a:buSzPts val="2200"/>
              <a:buChar char="•"/>
            </a:pPr>
            <a:r>
              <a:rPr lang="sv-SE">
                <a:solidFill>
                  <a:srgbClr val="FF0000"/>
                </a:solidFill>
              </a:rPr>
              <a:t>incorporate(model), isBound(), unbind()</a:t>
            </a:r>
            <a:endParaRPr>
              <a:solidFill>
                <a:srgbClr val="FF0000"/>
              </a:solidFill>
            </a:endParaRPr>
          </a:p>
          <a:p>
            <a:pPr indent="-368300" lvl="1" marL="914400" marR="0" rtl="0" algn="l">
              <a:lnSpc>
                <a:spcPct val="100000"/>
              </a:lnSpc>
              <a:spcBef>
                <a:spcPts val="0"/>
              </a:spcBef>
              <a:spcAft>
                <a:spcPts val="0"/>
              </a:spcAft>
              <a:buClr>
                <a:srgbClr val="9900FF"/>
              </a:buClr>
              <a:buSzPts val="2200"/>
              <a:buChar char="•"/>
            </a:pPr>
            <a:r>
              <a:rPr lang="sv-SE">
                <a:solidFill>
                  <a:srgbClr val="9900FF"/>
                </a:solidFill>
              </a:rPr>
              <a:t>incorporate(model), bind(component), isBound()</a:t>
            </a:r>
            <a:endParaRPr>
              <a:solidFill>
                <a:srgbClr val="9900FF"/>
              </a:solidFill>
            </a:endParaRPr>
          </a:p>
          <a:p>
            <a:pPr indent="-368300" lvl="1" marL="914400" marR="0" rtl="0" algn="l">
              <a:lnSpc>
                <a:spcPct val="100000"/>
              </a:lnSpc>
              <a:spcBef>
                <a:spcPts val="0"/>
              </a:spcBef>
              <a:spcAft>
                <a:spcPts val="0"/>
              </a:spcAft>
              <a:buClr>
                <a:srgbClr val="274E13"/>
              </a:buClr>
              <a:buSzPts val="2200"/>
              <a:buChar char="•"/>
            </a:pPr>
            <a:r>
              <a:rPr lang="sv-SE">
                <a:solidFill>
                  <a:srgbClr val="274E13"/>
                </a:solidFill>
              </a:rPr>
              <a:t>incorporate(model), bind(component), unbind(), isBound()</a:t>
            </a:r>
            <a:endParaRPr>
              <a:solidFill>
                <a:srgbClr val="274E13"/>
              </a:solidFill>
            </a:endParaRPr>
          </a:p>
        </p:txBody>
      </p:sp>
      <p:sp>
        <p:nvSpPr>
          <p:cNvPr id="569" name="Google Shape;569;p53"/>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570" name="Google Shape;570;p53"/>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571" name="Google Shape;571;p53"/>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572" name="Google Shape;572;p53"/>
          <p:cNvCxnSpPr>
            <a:stCxn id="569" idx="3"/>
            <a:endCxn id="570"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573" name="Google Shape;573;p53"/>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574" name="Google Shape;574;p53"/>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575" name="Google Shape;575;p53"/>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576" name="Google Shape;576;p53"/>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577" name="Google Shape;577;p53"/>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578" name="Google Shape;578;p53"/>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579" name="Google Shape;579;p53"/>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580" name="Google Shape;580;p53"/>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581" name="Google Shape;581;p53"/>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582" name="Google Shape;582;p53"/>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583" name="Google Shape;583;p53"/>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584" name="Google Shape;584;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cxnSp>
        <p:nvCxnSpPr>
          <p:cNvPr id="585" name="Google Shape;585;p53"/>
          <p:cNvCxnSpPr/>
          <p:nvPr/>
        </p:nvCxnSpPr>
        <p:spPr>
          <a:xfrm>
            <a:off x="1907600" y="1940600"/>
            <a:ext cx="1647600" cy="0"/>
          </a:xfrm>
          <a:prstGeom prst="straightConnector1">
            <a:avLst/>
          </a:prstGeom>
          <a:noFill/>
          <a:ln cap="flat" cmpd="sng" w="9525">
            <a:solidFill>
              <a:srgbClr val="FF0000"/>
            </a:solidFill>
            <a:prstDash val="solid"/>
            <a:round/>
            <a:headEnd len="med" w="med" type="none"/>
            <a:tailEnd len="med" w="med" type="triangle"/>
          </a:ln>
        </p:spPr>
      </p:cxnSp>
      <p:sp>
        <p:nvSpPr>
          <p:cNvPr id="586" name="Google Shape;586;p53"/>
          <p:cNvSpPr/>
          <p:nvPr/>
        </p:nvSpPr>
        <p:spPr>
          <a:xfrm>
            <a:off x="3403275" y="1829125"/>
            <a:ext cx="1585150" cy="733725"/>
          </a:xfrm>
          <a:custGeom>
            <a:rect b="b" l="l" r="r" t="t"/>
            <a:pathLst>
              <a:path extrusionOk="0" h="29349" w="63406">
                <a:moveTo>
                  <a:pt x="0" y="553"/>
                </a:moveTo>
                <a:lnTo>
                  <a:pt x="23812" y="29349"/>
                </a:lnTo>
                <a:lnTo>
                  <a:pt x="63406" y="0"/>
                </a:lnTo>
              </a:path>
            </a:pathLst>
          </a:custGeom>
          <a:noFill/>
          <a:ln cap="flat" cmpd="sng" w="9525">
            <a:solidFill>
              <a:srgbClr val="FF0000"/>
            </a:solidFill>
            <a:prstDash val="solid"/>
            <a:round/>
            <a:headEnd len="med" w="med" type="none"/>
            <a:tailEnd len="med" w="med" type="triangle"/>
          </a:ln>
        </p:spPr>
      </p:sp>
      <p:sp>
        <p:nvSpPr>
          <p:cNvPr id="587" name="Google Shape;587;p53"/>
          <p:cNvSpPr/>
          <p:nvPr/>
        </p:nvSpPr>
        <p:spPr>
          <a:xfrm>
            <a:off x="3609563" y="1351563"/>
            <a:ext cx="1280575" cy="408400"/>
          </a:xfrm>
          <a:custGeom>
            <a:rect b="b" l="l" r="r" t="t"/>
            <a:pathLst>
              <a:path extrusionOk="0" h="16336" w="51223">
                <a:moveTo>
                  <a:pt x="51223" y="16336"/>
                </a:moveTo>
                <a:lnTo>
                  <a:pt x="23812" y="0"/>
                </a:lnTo>
                <a:lnTo>
                  <a:pt x="0" y="14121"/>
                </a:lnTo>
              </a:path>
            </a:pathLst>
          </a:custGeom>
          <a:noFill/>
          <a:ln cap="flat" cmpd="sng" w="9525">
            <a:solidFill>
              <a:srgbClr val="FF0000"/>
            </a:solidFill>
            <a:prstDash val="solid"/>
            <a:round/>
            <a:headEnd len="med" w="med" type="none"/>
            <a:tailEnd len="med" w="med" type="triangle"/>
          </a:ln>
        </p:spPr>
      </p:sp>
      <p:cxnSp>
        <p:nvCxnSpPr>
          <p:cNvPr id="588" name="Google Shape;588;p53"/>
          <p:cNvCxnSpPr/>
          <p:nvPr/>
        </p:nvCxnSpPr>
        <p:spPr>
          <a:xfrm flipH="1" rot="10800000">
            <a:off x="1838738" y="2109413"/>
            <a:ext cx="5203500" cy="26700"/>
          </a:xfrm>
          <a:prstGeom prst="straightConnector1">
            <a:avLst/>
          </a:prstGeom>
          <a:noFill/>
          <a:ln cap="flat" cmpd="sng" w="9525">
            <a:solidFill>
              <a:srgbClr val="9900FF"/>
            </a:solidFill>
            <a:prstDash val="solid"/>
            <a:round/>
            <a:headEnd len="med" w="med" type="none"/>
            <a:tailEnd len="med" w="med" type="triangle"/>
          </a:ln>
        </p:spPr>
      </p:cxnSp>
      <p:sp>
        <p:nvSpPr>
          <p:cNvPr id="589" name="Google Shape;589;p53"/>
          <p:cNvSpPr/>
          <p:nvPr/>
        </p:nvSpPr>
        <p:spPr>
          <a:xfrm>
            <a:off x="7099500" y="1670700"/>
            <a:ext cx="429875" cy="528400"/>
          </a:xfrm>
          <a:custGeom>
            <a:rect b="b" l="l" r="r" t="t"/>
            <a:pathLst>
              <a:path extrusionOk="0" h="21136" w="17195">
                <a:moveTo>
                  <a:pt x="0" y="8239"/>
                </a:moveTo>
                <a:lnTo>
                  <a:pt x="17195" y="0"/>
                </a:lnTo>
                <a:lnTo>
                  <a:pt x="16478" y="21136"/>
                </a:lnTo>
                <a:lnTo>
                  <a:pt x="2865" y="13971"/>
                </a:lnTo>
              </a:path>
            </a:pathLst>
          </a:custGeom>
          <a:noFill/>
          <a:ln cap="flat" cmpd="sng" w="9525">
            <a:solidFill>
              <a:srgbClr val="9900FF"/>
            </a:solidFill>
            <a:prstDash val="solid"/>
            <a:round/>
            <a:headEnd len="med" w="med" type="none"/>
            <a:tailEnd len="med" w="med" type="triangle"/>
          </a:ln>
        </p:spPr>
      </p:sp>
      <p:cxnSp>
        <p:nvCxnSpPr>
          <p:cNvPr id="590" name="Google Shape;590;p53"/>
          <p:cNvCxnSpPr/>
          <p:nvPr/>
        </p:nvCxnSpPr>
        <p:spPr>
          <a:xfrm flipH="1" rot="10800000">
            <a:off x="1896950" y="2031563"/>
            <a:ext cx="5087100" cy="18000"/>
          </a:xfrm>
          <a:prstGeom prst="straightConnector1">
            <a:avLst/>
          </a:prstGeom>
          <a:noFill/>
          <a:ln cap="flat" cmpd="sng" w="9525">
            <a:solidFill>
              <a:srgbClr val="274E13"/>
            </a:solidFill>
            <a:prstDash val="solid"/>
            <a:round/>
            <a:headEnd len="med" w="med" type="none"/>
            <a:tailEnd len="med" w="med" type="triangle"/>
          </a:ln>
        </p:spPr>
      </p:cxnSp>
      <p:cxnSp>
        <p:nvCxnSpPr>
          <p:cNvPr id="591" name="Google Shape;591;p53"/>
          <p:cNvCxnSpPr/>
          <p:nvPr/>
        </p:nvCxnSpPr>
        <p:spPr>
          <a:xfrm rot="10800000">
            <a:off x="4736975" y="1871806"/>
            <a:ext cx="1196100" cy="0"/>
          </a:xfrm>
          <a:prstGeom prst="straightConnector1">
            <a:avLst/>
          </a:prstGeom>
          <a:noFill/>
          <a:ln cap="flat" cmpd="sng" w="9525">
            <a:solidFill>
              <a:schemeClr val="accent3"/>
            </a:solidFill>
            <a:prstDash val="solid"/>
            <a:round/>
            <a:headEnd len="med" w="med" type="none"/>
            <a:tailEnd len="med" w="med" type="triangle"/>
          </a:ln>
        </p:spPr>
      </p:cxnSp>
      <p:sp>
        <p:nvSpPr>
          <p:cNvPr id="592" name="Google Shape;592;p53"/>
          <p:cNvSpPr/>
          <p:nvPr/>
        </p:nvSpPr>
        <p:spPr>
          <a:xfrm>
            <a:off x="3770450" y="1441900"/>
            <a:ext cx="850800" cy="286600"/>
          </a:xfrm>
          <a:custGeom>
            <a:rect b="b" l="l" r="r" t="t"/>
            <a:pathLst>
              <a:path extrusionOk="0" h="11464" w="34032">
                <a:moveTo>
                  <a:pt x="34032" y="11464"/>
                </a:moveTo>
                <a:lnTo>
                  <a:pt x="13971" y="0"/>
                </a:lnTo>
                <a:lnTo>
                  <a:pt x="0" y="9314"/>
                </a:lnTo>
              </a:path>
            </a:pathLst>
          </a:custGeom>
          <a:noFill/>
          <a:ln cap="flat" cmpd="sng" w="9525">
            <a:solidFill>
              <a:srgbClr val="274E13"/>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a:t>
            </a:r>
            <a:r>
              <a:rPr lang="sv-SE"/>
              <a:t>bstractions of system being developed.</a:t>
            </a:r>
            <a:endParaRPr/>
          </a:p>
          <a:p>
            <a:pPr indent="-393700" lvl="0" marL="457200" rtl="0" algn="l">
              <a:spcBef>
                <a:spcPts val="1000"/>
              </a:spcBef>
              <a:spcAft>
                <a:spcPts val="0"/>
              </a:spcAft>
              <a:buSzPts val="2600"/>
              <a:buChar char="•"/>
            </a:pPr>
            <a:r>
              <a:rPr lang="sv-SE"/>
              <a:t>Can be extracted from specifications and design </a:t>
            </a:r>
            <a:endParaRPr/>
          </a:p>
          <a:p>
            <a:pPr indent="-368300" lvl="1" marL="914400" rtl="0" algn="l">
              <a:spcBef>
                <a:spcPts val="500"/>
              </a:spcBef>
              <a:spcAft>
                <a:spcPts val="0"/>
              </a:spcAft>
              <a:buSzPts val="2200"/>
              <a:buChar char="•"/>
            </a:pPr>
            <a:r>
              <a:rPr lang="sv-SE"/>
              <a:t>(or from code)</a:t>
            </a:r>
            <a:endParaRPr/>
          </a:p>
          <a:p>
            <a:pPr indent="-368300" lvl="1" marL="914400" rtl="0" algn="l">
              <a:spcBef>
                <a:spcPts val="500"/>
              </a:spcBef>
              <a:spcAft>
                <a:spcPts val="0"/>
              </a:spcAft>
              <a:buSzPts val="2200"/>
              <a:buChar char="•"/>
            </a:pPr>
            <a:r>
              <a:rPr lang="sv-SE"/>
              <a:t>Illustrates </a:t>
            </a:r>
            <a:r>
              <a:rPr i="1" lang="sv-SE"/>
              <a:t>intended</a:t>
            </a:r>
            <a:r>
              <a:rPr lang="sv-SE"/>
              <a:t> behavior of the system.</a:t>
            </a:r>
            <a:endParaRPr/>
          </a:p>
          <a:p>
            <a:pPr indent="-368300" lvl="1" marL="914400" rtl="0" algn="l">
              <a:spcBef>
                <a:spcPts val="500"/>
              </a:spcBef>
              <a:spcAft>
                <a:spcPts val="0"/>
              </a:spcAft>
              <a:buSzPts val="2200"/>
              <a:buChar char="•"/>
            </a:pPr>
            <a:r>
              <a:rPr lang="sv-SE"/>
              <a:t>Often </a:t>
            </a:r>
            <a:r>
              <a:rPr b="1" lang="sv-SE"/>
              <a:t>state machines</a:t>
            </a:r>
            <a:r>
              <a:rPr lang="sv-SE"/>
              <a:t>.</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598" name="Google Shape;598;p54"/>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599" name="Google Shape;599;p54"/>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54"/>
          <p:cNvCxnSpPr>
            <a:stCxn id="599" idx="2"/>
            <a:endCxn id="598"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601" name="Google Shape;601;p54"/>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602" name="Google Shape;602;p54"/>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603" name="Google Shape;603;p54"/>
          <p:cNvCxnSpPr>
            <a:stCxn id="598" idx="2"/>
            <a:endCxn id="601"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604" name="Google Shape;604;p54"/>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605" name="Google Shape;605;p54"/>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606" name="Google Shape;606;p54"/>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607" name="Google Shape;607;p54"/>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08" name="Google Shape;608;p54"/>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09" name="Google Shape;609;p54"/>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610" name="Google Shape;610;p54"/>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11" name="Google Shape;611;p54"/>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612" name="Google Shape;612;p54"/>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13" name="Google Shape;613;p54"/>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614" name="Google Shape;614;p54"/>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615" name="Google Shape;615;p54"/>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616" name="Google Shape;616;p54"/>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617" name="Google Shape;617;p54"/>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618" name="Google Shape;618;p54"/>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619" name="Google Shape;619;p54"/>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620" name="Google Shape;620;p54"/>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621" name="Google Shape;621;p54"/>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22" name="Google Shape;622;p54"/>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623" name="Google Shape;623;p54"/>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624" name="Google Shape;624;p54"/>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625" name="Google Shape;625;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21"/>
                                        </p:tgtEl>
                                      </p:cBhvr>
                                    </p:animEffect>
                                    <p:set>
                                      <p:cBhvr>
                                        <p:cTn dur="1" fill="hold">
                                          <p:stCondLst>
                                            <p:cond delay="0"/>
                                          </p:stCondLst>
                                        </p:cTn>
                                        <p:tgtEl>
                                          <p:spTgt spid="6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Criteria</a:t>
            </a:r>
            <a:endParaRPr/>
          </a:p>
        </p:txBody>
      </p:sp>
      <p:sp>
        <p:nvSpPr>
          <p:cNvPr id="631" name="Google Shape;631;p55"/>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 coverage based on assumption that transitions are independent.</a:t>
            </a:r>
            <a:endParaRPr/>
          </a:p>
          <a:p>
            <a:pPr indent="-393700" lvl="0" marL="457200" rtl="0" algn="l">
              <a:spcBef>
                <a:spcPts val="1000"/>
              </a:spcBef>
              <a:spcAft>
                <a:spcPts val="0"/>
              </a:spcAft>
              <a:buSzPts val="2600"/>
              <a:buChar char="•"/>
            </a:pPr>
            <a:r>
              <a:rPr lang="sv-SE"/>
              <a:t>Many machines exhibit “history sensitivity”. </a:t>
            </a:r>
            <a:endParaRPr/>
          </a:p>
          <a:p>
            <a:pPr indent="-368300" lvl="1" marL="914400" rtl="0" algn="l">
              <a:spcBef>
                <a:spcPts val="500"/>
              </a:spcBef>
              <a:spcAft>
                <a:spcPts val="0"/>
              </a:spcAft>
              <a:buSzPts val="2200"/>
              <a:buChar char="•"/>
            </a:pPr>
            <a:r>
              <a:rPr lang="sv-SE"/>
              <a:t>Transitions available depend on path taken.</a:t>
            </a:r>
            <a:endParaRPr/>
          </a:p>
          <a:p>
            <a:pPr indent="-342900" lvl="2" marL="1371600" rtl="0" algn="l">
              <a:spcBef>
                <a:spcPts val="500"/>
              </a:spcBef>
              <a:spcAft>
                <a:spcPts val="0"/>
              </a:spcAft>
              <a:buSzPts val="1800"/>
              <a:buChar char="•"/>
            </a:pPr>
            <a:r>
              <a:rPr lang="sv-SE"/>
              <a:t>“wait for component” in Maintenance Tracking example.</a:t>
            </a:r>
            <a:endParaRPr/>
          </a:p>
          <a:p>
            <a:pPr indent="-393700" lvl="0" marL="457200" rtl="0" algn="l">
              <a:spcBef>
                <a:spcPts val="1000"/>
              </a:spcBef>
              <a:spcAft>
                <a:spcPts val="0"/>
              </a:spcAft>
              <a:buSzPts val="2600"/>
              <a:buChar char="•"/>
            </a:pPr>
            <a:r>
              <a:rPr lang="sv-SE"/>
              <a:t>Path-based metrics can cope with sensitivity.</a:t>
            </a:r>
            <a:endParaRPr/>
          </a:p>
        </p:txBody>
      </p:sp>
      <p:sp>
        <p:nvSpPr>
          <p:cNvPr id="632" name="Google Shape;63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638" name="Google Shape;638;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639" name="Google Shape;63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State/Transition</a:t>
            </a:r>
            <a:endParaRPr sz="3000"/>
          </a:p>
          <a:p>
            <a:pPr indent="0" lvl="0" marL="0" rtl="0" algn="l">
              <a:spcBef>
                <a:spcPts val="0"/>
              </a:spcBef>
              <a:spcAft>
                <a:spcPts val="0"/>
              </a:spcAft>
              <a:buNone/>
            </a:pPr>
            <a:r>
              <a:rPr lang="sv-SE" sz="3000"/>
              <a:t>Path Coverage</a:t>
            </a:r>
            <a:endParaRPr sz="3000"/>
          </a:p>
        </p:txBody>
      </p:sp>
      <p:sp>
        <p:nvSpPr>
          <p:cNvPr id="645" name="Google Shape;645;p57"/>
          <p:cNvSpPr txBox="1"/>
          <p:nvPr/>
        </p:nvSpPr>
        <p:spPr>
          <a:xfrm>
            <a:off x="457200" y="1270525"/>
            <a:ext cx="23124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t>
            </a:r>
            <a:r>
              <a:rPr lang="sv-SE" sz="2000">
                <a:solidFill>
                  <a:schemeClr val="dk1"/>
                </a:solidFill>
              </a:rPr>
              <a:t>ach subpath </a:t>
            </a:r>
            <a:br>
              <a:rPr lang="sv-SE" sz="2000">
                <a:solidFill>
                  <a:schemeClr val="dk1"/>
                </a:solidFill>
              </a:rPr>
            </a:br>
            <a:r>
              <a:rPr lang="sv-SE" sz="2000">
                <a:solidFill>
                  <a:schemeClr val="dk1"/>
                </a:solidFill>
              </a:rPr>
              <a:t>that traverses a state (or transition) </a:t>
            </a:r>
            <a:r>
              <a:rPr b="1" lang="sv-SE" sz="2000">
                <a:solidFill>
                  <a:schemeClr val="dk1"/>
                </a:solidFill>
              </a:rPr>
              <a:t>at most once</a:t>
            </a:r>
            <a:r>
              <a:rPr lang="sv-SE" sz="2000">
                <a:solidFill>
                  <a:schemeClr val="dk1"/>
                </a:solidFill>
              </a:rPr>
              <a:t> must be exercised.</a:t>
            </a:r>
            <a:endParaRPr sz="1000"/>
          </a:p>
        </p:txBody>
      </p:sp>
      <p:sp>
        <p:nvSpPr>
          <p:cNvPr id="646" name="Google Shape;64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47" name="Google Shape;647;p57"/>
          <p:cNvSpPr/>
          <p:nvPr/>
        </p:nvSpPr>
        <p:spPr>
          <a:xfrm>
            <a:off x="5927400"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57"/>
          <p:cNvSpPr/>
          <p:nvPr/>
        </p:nvSpPr>
        <p:spPr>
          <a:xfrm>
            <a:off x="5465400"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649" name="Google Shape;649;p57"/>
          <p:cNvCxnSpPr>
            <a:stCxn id="647" idx="4"/>
            <a:endCxn id="648" idx="0"/>
          </p:cNvCxnSpPr>
          <p:nvPr/>
        </p:nvCxnSpPr>
        <p:spPr>
          <a:xfrm>
            <a:off x="6094050"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650" name="Google Shape;650;p57"/>
          <p:cNvSpPr/>
          <p:nvPr/>
        </p:nvSpPr>
        <p:spPr>
          <a:xfrm>
            <a:off x="4274850"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651" name="Google Shape;651;p57"/>
          <p:cNvSpPr/>
          <p:nvPr/>
        </p:nvSpPr>
        <p:spPr>
          <a:xfrm>
            <a:off x="5465400"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652" name="Google Shape;652;p57"/>
          <p:cNvCxnSpPr>
            <a:stCxn id="648" idx="2"/>
            <a:endCxn id="650" idx="0"/>
          </p:cNvCxnSpPr>
          <p:nvPr/>
        </p:nvCxnSpPr>
        <p:spPr>
          <a:xfrm flipH="1">
            <a:off x="4903350"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653" name="Google Shape;653;p57"/>
          <p:cNvSpPr txBox="1"/>
          <p:nvPr/>
        </p:nvSpPr>
        <p:spPr>
          <a:xfrm>
            <a:off x="4381950"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654" name="Google Shape;654;p57"/>
          <p:cNvSpPr txBox="1"/>
          <p:nvPr/>
        </p:nvSpPr>
        <p:spPr>
          <a:xfrm>
            <a:off x="6094050"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655" name="Google Shape;655;p57"/>
          <p:cNvCxnSpPr>
            <a:stCxn id="648" idx="2"/>
            <a:endCxn id="651" idx="0"/>
          </p:cNvCxnSpPr>
          <p:nvPr/>
        </p:nvCxnSpPr>
        <p:spPr>
          <a:xfrm>
            <a:off x="6094050"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656" name="Google Shape;656;p57"/>
          <p:cNvSpPr txBox="1"/>
          <p:nvPr/>
        </p:nvSpPr>
        <p:spPr>
          <a:xfrm>
            <a:off x="4137000"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657" name="Google Shape;657;p57"/>
          <p:cNvCxnSpPr>
            <a:stCxn id="650" idx="3"/>
          </p:cNvCxnSpPr>
          <p:nvPr/>
        </p:nvCxnSpPr>
        <p:spPr>
          <a:xfrm>
            <a:off x="5532150"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658" name="Google Shape;658;p57"/>
          <p:cNvSpPr/>
          <p:nvPr/>
        </p:nvSpPr>
        <p:spPr>
          <a:xfrm>
            <a:off x="3084063"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659" name="Google Shape;659;p57"/>
          <p:cNvCxnSpPr>
            <a:stCxn id="650" idx="1"/>
            <a:endCxn id="658" idx="2"/>
          </p:cNvCxnSpPr>
          <p:nvPr/>
        </p:nvCxnSpPr>
        <p:spPr>
          <a:xfrm rot="10800000">
            <a:off x="3712650"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660" name="Google Shape;660;p57"/>
          <p:cNvCxnSpPr>
            <a:stCxn id="658" idx="0"/>
            <a:endCxn id="648" idx="1"/>
          </p:cNvCxnSpPr>
          <p:nvPr/>
        </p:nvCxnSpPr>
        <p:spPr>
          <a:xfrm flipH="1" rot="10800000">
            <a:off x="3712713"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661" name="Google Shape;661;p57"/>
          <p:cNvSpPr txBox="1"/>
          <p:nvPr/>
        </p:nvSpPr>
        <p:spPr>
          <a:xfrm>
            <a:off x="3456300"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662" name="Google Shape;662;p57"/>
          <p:cNvSpPr txBox="1"/>
          <p:nvPr/>
        </p:nvSpPr>
        <p:spPr>
          <a:xfrm>
            <a:off x="3960375"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663" name="Google Shape;663;p57"/>
          <p:cNvSpPr/>
          <p:nvPr/>
        </p:nvSpPr>
        <p:spPr>
          <a:xfrm>
            <a:off x="5465400"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664" name="Google Shape;664;p57"/>
          <p:cNvCxnSpPr>
            <a:stCxn id="651" idx="2"/>
            <a:endCxn id="663" idx="0"/>
          </p:cNvCxnSpPr>
          <p:nvPr/>
        </p:nvCxnSpPr>
        <p:spPr>
          <a:xfrm>
            <a:off x="6094050"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665" name="Google Shape;665;p57"/>
          <p:cNvSpPr txBox="1"/>
          <p:nvPr/>
        </p:nvSpPr>
        <p:spPr>
          <a:xfrm>
            <a:off x="5322450"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666" name="Google Shape;666;p57"/>
          <p:cNvSpPr/>
          <p:nvPr/>
        </p:nvSpPr>
        <p:spPr>
          <a:xfrm>
            <a:off x="7832400"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667" name="Google Shape;667;p57"/>
          <p:cNvCxnSpPr>
            <a:stCxn id="651" idx="3"/>
          </p:cNvCxnSpPr>
          <p:nvPr/>
        </p:nvCxnSpPr>
        <p:spPr>
          <a:xfrm>
            <a:off x="6722700"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668" name="Google Shape;668;p57"/>
          <p:cNvSpPr txBox="1"/>
          <p:nvPr/>
        </p:nvSpPr>
        <p:spPr>
          <a:xfrm>
            <a:off x="6884700"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669" name="Google Shape;669;p57"/>
          <p:cNvCxnSpPr/>
          <p:nvPr/>
        </p:nvCxnSpPr>
        <p:spPr>
          <a:xfrm rot="10800000">
            <a:off x="6727500"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670" name="Google Shape;670;p57"/>
          <p:cNvSpPr txBox="1"/>
          <p:nvPr/>
        </p:nvSpPr>
        <p:spPr>
          <a:xfrm>
            <a:off x="6358500"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671" name="Google Shape;671;p57"/>
          <p:cNvSpPr/>
          <p:nvPr/>
        </p:nvSpPr>
        <p:spPr>
          <a:xfrm>
            <a:off x="3346125"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672" name="Google Shape;672;p57"/>
          <p:cNvSpPr txBox="1"/>
          <p:nvPr/>
        </p:nvSpPr>
        <p:spPr>
          <a:xfrm>
            <a:off x="4612800"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673" name="Google Shape;673;p57"/>
          <p:cNvSpPr/>
          <p:nvPr/>
        </p:nvSpPr>
        <p:spPr>
          <a:xfrm>
            <a:off x="2984175"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674" name="Google Shape;674;p57"/>
          <p:cNvSpPr txBox="1"/>
          <p:nvPr/>
        </p:nvSpPr>
        <p:spPr>
          <a:xfrm>
            <a:off x="4479600"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675" name="Google Shape;675;p57"/>
          <p:cNvCxnSpPr>
            <a:stCxn id="663" idx="3"/>
          </p:cNvCxnSpPr>
          <p:nvPr/>
        </p:nvCxnSpPr>
        <p:spPr>
          <a:xfrm flipH="1" rot="10800000">
            <a:off x="6722700"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676" name="Google Shape;676;p57"/>
          <p:cNvSpPr txBox="1"/>
          <p:nvPr/>
        </p:nvSpPr>
        <p:spPr>
          <a:xfrm>
            <a:off x="6746475"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677" name="Google Shape;677;p57"/>
          <p:cNvCxnSpPr>
            <a:stCxn id="666" idx="2"/>
          </p:cNvCxnSpPr>
          <p:nvPr/>
        </p:nvCxnSpPr>
        <p:spPr>
          <a:xfrm flipH="1">
            <a:off x="6765750"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678" name="Google Shape;678;p57"/>
          <p:cNvSpPr txBox="1"/>
          <p:nvPr/>
        </p:nvSpPr>
        <p:spPr>
          <a:xfrm>
            <a:off x="7384800"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679" name="Google Shape;679;p57"/>
          <p:cNvSpPr/>
          <p:nvPr/>
        </p:nvSpPr>
        <p:spPr>
          <a:xfrm>
            <a:off x="3770350" y="1404175"/>
            <a:ext cx="2203250" cy="1295575"/>
          </a:xfrm>
          <a:custGeom>
            <a:rect b="b" l="l" r="r" t="t"/>
            <a:pathLst>
              <a:path extrusionOk="0" h="51823" w="88130">
                <a:moveTo>
                  <a:pt x="88130" y="11482"/>
                </a:moveTo>
                <a:lnTo>
                  <a:pt x="24205" y="51823"/>
                </a:lnTo>
                <a:lnTo>
                  <a:pt x="0" y="10861"/>
                </a:lnTo>
                <a:lnTo>
                  <a:pt x="79131" y="0"/>
                </a:lnTo>
              </a:path>
            </a:pathLst>
          </a:custGeom>
          <a:noFill/>
          <a:ln cap="flat" cmpd="sng" w="19050">
            <a:solidFill>
              <a:srgbClr val="FF00FF"/>
            </a:solidFill>
            <a:prstDash val="solid"/>
            <a:round/>
            <a:headEnd len="med" w="med" type="none"/>
            <a:tailEnd len="med" w="med" type="triangle"/>
          </a:ln>
        </p:spPr>
      </p:sp>
      <p:sp>
        <p:nvSpPr>
          <p:cNvPr id="680" name="Google Shape;680;p57"/>
          <p:cNvSpPr/>
          <p:nvPr/>
        </p:nvSpPr>
        <p:spPr>
          <a:xfrm>
            <a:off x="3467800" y="1435225"/>
            <a:ext cx="2653200" cy="2086875"/>
          </a:xfrm>
          <a:custGeom>
            <a:rect b="b" l="l" r="r" t="t"/>
            <a:pathLst>
              <a:path extrusionOk="0" h="83475" w="106128">
                <a:moveTo>
                  <a:pt x="106128" y="6827"/>
                </a:moveTo>
                <a:lnTo>
                  <a:pt x="62994" y="42203"/>
                </a:lnTo>
                <a:lnTo>
                  <a:pt x="94646" y="83475"/>
                </a:lnTo>
                <a:lnTo>
                  <a:pt x="0" y="69821"/>
                </a:lnTo>
                <a:lnTo>
                  <a:pt x="3103" y="21411"/>
                </a:lnTo>
                <a:lnTo>
                  <a:pt x="94646" y="0"/>
                </a:lnTo>
              </a:path>
            </a:pathLst>
          </a:custGeom>
          <a:noFill/>
          <a:ln cap="flat" cmpd="sng" w="19050">
            <a:solidFill>
              <a:srgbClr val="9900FF"/>
            </a:solidFill>
            <a:prstDash val="solid"/>
            <a:round/>
            <a:headEnd len="med" w="med" type="none"/>
            <a:tailEnd len="med" w="med" type="triangle"/>
          </a:ln>
        </p:spPr>
      </p:sp>
      <p:sp>
        <p:nvSpPr>
          <p:cNvPr id="681" name="Google Shape;681;p57"/>
          <p:cNvSpPr/>
          <p:nvPr/>
        </p:nvSpPr>
        <p:spPr>
          <a:xfrm>
            <a:off x="5360725" y="1660200"/>
            <a:ext cx="2583375" cy="2412700"/>
          </a:xfrm>
          <a:custGeom>
            <a:rect b="b" l="l" r="r" t="t"/>
            <a:pathLst>
              <a:path extrusionOk="0" h="96508" w="103335">
                <a:moveTo>
                  <a:pt x="32583" y="0"/>
                </a:moveTo>
                <a:lnTo>
                  <a:pt x="0" y="36927"/>
                </a:lnTo>
                <a:lnTo>
                  <a:pt x="20170" y="71683"/>
                </a:lnTo>
                <a:lnTo>
                  <a:pt x="103335" y="88440"/>
                </a:lnTo>
                <a:lnTo>
                  <a:pt x="103025" y="96508"/>
                </a:lnTo>
                <a:lnTo>
                  <a:pt x="51202" y="87819"/>
                </a:lnTo>
              </a:path>
            </a:pathLst>
          </a:custGeom>
          <a:noFill/>
          <a:ln cap="flat" cmpd="sng" w="19050">
            <a:solidFill>
              <a:srgbClr val="0000FF"/>
            </a:solidFill>
            <a:prstDash val="solid"/>
            <a:round/>
            <a:headEnd len="med" w="med" type="none"/>
            <a:tailEnd len="med" w="med" type="triangle"/>
          </a:ln>
        </p:spPr>
      </p:sp>
      <p:sp>
        <p:nvSpPr>
          <p:cNvPr id="682" name="Google Shape;682;p57"/>
          <p:cNvSpPr/>
          <p:nvPr/>
        </p:nvSpPr>
        <p:spPr>
          <a:xfrm>
            <a:off x="6190825" y="1613650"/>
            <a:ext cx="1807600" cy="2513575"/>
          </a:xfrm>
          <a:custGeom>
            <a:rect b="b" l="l" r="r" t="t"/>
            <a:pathLst>
              <a:path extrusionOk="0" h="100543" w="72304">
                <a:moveTo>
                  <a:pt x="0" y="0"/>
                </a:moveTo>
                <a:lnTo>
                  <a:pt x="620" y="72304"/>
                </a:lnTo>
                <a:lnTo>
                  <a:pt x="72304" y="88750"/>
                </a:lnTo>
                <a:lnTo>
                  <a:pt x="71993" y="100543"/>
                </a:lnTo>
                <a:lnTo>
                  <a:pt x="10861" y="86578"/>
                </a:lnTo>
              </a:path>
            </a:pathLst>
          </a:custGeom>
          <a:noFill/>
          <a:ln cap="flat" cmpd="sng" w="19050">
            <a:solidFill>
              <a:srgbClr val="00FFFF"/>
            </a:solidFill>
            <a:prstDash val="solid"/>
            <a:round/>
            <a:headEnd len="med" w="med" type="none"/>
            <a:tailEnd len="med" w="med" type="triangle"/>
          </a:ln>
        </p:spPr>
      </p:sp>
      <p:sp>
        <p:nvSpPr>
          <p:cNvPr id="683" name="Google Shape;683;p57"/>
          <p:cNvSpPr/>
          <p:nvPr/>
        </p:nvSpPr>
        <p:spPr>
          <a:xfrm>
            <a:off x="6299425" y="1605900"/>
            <a:ext cx="1885175" cy="3079875"/>
          </a:xfrm>
          <a:custGeom>
            <a:rect b="b" l="l" r="r" t="t"/>
            <a:pathLst>
              <a:path extrusionOk="0" h="123195" w="75407">
                <a:moveTo>
                  <a:pt x="0" y="0"/>
                </a:moveTo>
                <a:lnTo>
                  <a:pt x="2483" y="110472"/>
                </a:lnTo>
                <a:lnTo>
                  <a:pt x="68270" y="105197"/>
                </a:lnTo>
                <a:lnTo>
                  <a:pt x="75407" y="114196"/>
                </a:lnTo>
                <a:lnTo>
                  <a:pt x="11792" y="123195"/>
                </a:lnTo>
              </a:path>
            </a:pathLst>
          </a:custGeom>
          <a:noFill/>
          <a:ln cap="flat" cmpd="sng" w="19050">
            <a:solidFill>
              <a:srgbClr val="00FF00"/>
            </a:solidFill>
            <a:prstDash val="solid"/>
            <a:round/>
            <a:headEnd len="med" w="med" type="none"/>
            <a:tailEnd len="med" w="med" type="triangle"/>
          </a:ln>
        </p:spPr>
      </p:sp>
      <p:sp>
        <p:nvSpPr>
          <p:cNvPr id="684" name="Google Shape;684;p57"/>
          <p:cNvSpPr/>
          <p:nvPr/>
        </p:nvSpPr>
        <p:spPr>
          <a:xfrm>
            <a:off x="3273850" y="1264550"/>
            <a:ext cx="2839400" cy="2467000"/>
          </a:xfrm>
          <a:custGeom>
            <a:rect b="b" l="l" r="r" t="t"/>
            <a:pathLst>
              <a:path extrusionOk="0" h="98680" w="113576">
                <a:moveTo>
                  <a:pt x="112955" y="6516"/>
                </a:moveTo>
                <a:lnTo>
                  <a:pt x="113576" y="98680"/>
                </a:lnTo>
                <a:lnTo>
                  <a:pt x="0" y="79130"/>
                </a:lnTo>
                <a:lnTo>
                  <a:pt x="6827" y="15205"/>
                </a:lnTo>
                <a:lnTo>
                  <a:pt x="95577" y="0"/>
                </a:lnTo>
              </a:path>
            </a:pathLst>
          </a:custGeom>
          <a:noFill/>
          <a:ln cap="flat" cmpd="sng" w="19050">
            <a:solidFill>
              <a:srgbClr val="FFFF00"/>
            </a:solidFill>
            <a:prstDash val="solid"/>
            <a:round/>
            <a:headEnd len="med" w="med" type="none"/>
            <a:tailEnd len="med" w="med" type="triangle"/>
          </a:ln>
        </p:spPr>
      </p:sp>
      <p:sp>
        <p:nvSpPr>
          <p:cNvPr id="685" name="Google Shape;685;p57"/>
          <p:cNvSpPr/>
          <p:nvPr/>
        </p:nvSpPr>
        <p:spPr>
          <a:xfrm>
            <a:off x="2971275" y="1171450"/>
            <a:ext cx="3312650" cy="3382450"/>
          </a:xfrm>
          <a:custGeom>
            <a:rect b="b" l="l" r="r" t="t"/>
            <a:pathLst>
              <a:path extrusionOk="0" h="135298" w="132506">
                <a:moveTo>
                  <a:pt x="132506" y="9309"/>
                </a:moveTo>
                <a:lnTo>
                  <a:pt x="131264" y="135298"/>
                </a:lnTo>
                <a:lnTo>
                  <a:pt x="0" y="92474"/>
                </a:lnTo>
                <a:lnTo>
                  <a:pt x="14275" y="14274"/>
                </a:lnTo>
                <a:lnTo>
                  <a:pt x="105818" y="0"/>
                </a:lnTo>
              </a:path>
            </a:pathLst>
          </a:custGeom>
          <a:noFill/>
          <a:ln cap="flat" cmpd="sng" w="19050">
            <a:solidFill>
              <a:srgbClr val="FF990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1"/>
                                        <p:tgtEl>
                                          <p:spTgt spid="6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1"/>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8"/>
          <p:cNvSpPr txBox="1"/>
          <p:nvPr>
            <p:ph type="title"/>
          </p:nvPr>
        </p:nvSpPr>
        <p:spPr>
          <a:xfrm>
            <a:off x="175640" y="4976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Boundary Interior </a:t>
            </a:r>
            <a:endParaRPr sz="2900"/>
          </a:p>
          <a:p>
            <a:pPr indent="0" lvl="0" marL="0" rtl="0" algn="l">
              <a:spcBef>
                <a:spcPts val="0"/>
              </a:spcBef>
              <a:spcAft>
                <a:spcPts val="0"/>
              </a:spcAft>
              <a:buNone/>
            </a:pPr>
            <a:r>
              <a:rPr lang="sv-SE" sz="2900"/>
              <a:t>Loop Coverage</a:t>
            </a:r>
            <a:endParaRPr sz="2900"/>
          </a:p>
        </p:txBody>
      </p:sp>
      <p:sp>
        <p:nvSpPr>
          <p:cNvPr id="691" name="Google Shape;691;p58"/>
          <p:cNvSpPr txBox="1"/>
          <p:nvPr/>
        </p:nvSpPr>
        <p:spPr>
          <a:xfrm>
            <a:off x="457200" y="1270525"/>
            <a:ext cx="22557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6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Each loop must be exercised 1, 2, N  times.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(N = some higher number)</a:t>
            </a:r>
            <a:endParaRPr sz="2000">
              <a:solidFill>
                <a:schemeClr val="dk1"/>
              </a:solidFill>
            </a:endParaRPr>
          </a:p>
        </p:txBody>
      </p:sp>
      <p:sp>
        <p:nvSpPr>
          <p:cNvPr id="692" name="Google Shape;69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93" name="Google Shape;693;p58"/>
          <p:cNvSpPr/>
          <p:nvPr/>
        </p:nvSpPr>
        <p:spPr>
          <a:xfrm>
            <a:off x="5927400" y="55967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
          <p:cNvSpPr/>
          <p:nvPr/>
        </p:nvSpPr>
        <p:spPr>
          <a:xfrm>
            <a:off x="5465400" y="1083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695" name="Google Shape;695;p58"/>
          <p:cNvCxnSpPr>
            <a:stCxn id="693" idx="4"/>
            <a:endCxn id="694" idx="0"/>
          </p:cNvCxnSpPr>
          <p:nvPr/>
        </p:nvCxnSpPr>
        <p:spPr>
          <a:xfrm>
            <a:off x="6094050" y="883675"/>
            <a:ext cx="0" cy="199800"/>
          </a:xfrm>
          <a:prstGeom prst="straightConnector1">
            <a:avLst/>
          </a:prstGeom>
          <a:noFill/>
          <a:ln cap="flat" cmpd="sng" w="19050">
            <a:solidFill>
              <a:schemeClr val="dk2"/>
            </a:solidFill>
            <a:prstDash val="solid"/>
            <a:round/>
            <a:headEnd len="med" w="med" type="none"/>
            <a:tailEnd len="med" w="med" type="triangle"/>
          </a:ln>
        </p:spPr>
      </p:cxnSp>
      <p:sp>
        <p:nvSpPr>
          <p:cNvPr id="696" name="Google Shape;696;p58"/>
          <p:cNvSpPr/>
          <p:nvPr/>
        </p:nvSpPr>
        <p:spPr>
          <a:xfrm>
            <a:off x="4274850" y="23693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697" name="Google Shape;697;p58"/>
          <p:cNvSpPr/>
          <p:nvPr/>
        </p:nvSpPr>
        <p:spPr>
          <a:xfrm>
            <a:off x="5465400" y="33822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698" name="Google Shape;698;p58"/>
          <p:cNvCxnSpPr>
            <a:stCxn id="694" idx="2"/>
            <a:endCxn id="696" idx="0"/>
          </p:cNvCxnSpPr>
          <p:nvPr/>
        </p:nvCxnSpPr>
        <p:spPr>
          <a:xfrm flipH="1">
            <a:off x="4903350" y="1598050"/>
            <a:ext cx="1190700" cy="771300"/>
          </a:xfrm>
          <a:prstGeom prst="straightConnector1">
            <a:avLst/>
          </a:prstGeom>
          <a:noFill/>
          <a:ln cap="flat" cmpd="sng" w="28575">
            <a:solidFill>
              <a:srgbClr val="FF0000"/>
            </a:solidFill>
            <a:prstDash val="solid"/>
            <a:round/>
            <a:headEnd len="med" w="med" type="none"/>
            <a:tailEnd len="med" w="med" type="triangle"/>
          </a:ln>
        </p:spPr>
      </p:cxnSp>
      <p:sp>
        <p:nvSpPr>
          <p:cNvPr id="699" name="Google Shape;699;p58"/>
          <p:cNvSpPr txBox="1"/>
          <p:nvPr/>
        </p:nvSpPr>
        <p:spPr>
          <a:xfrm>
            <a:off x="4381950" y="153003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700" name="Google Shape;700;p58"/>
          <p:cNvSpPr txBox="1"/>
          <p:nvPr/>
        </p:nvSpPr>
        <p:spPr>
          <a:xfrm>
            <a:off x="6094050" y="198655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701" name="Google Shape;701;p58"/>
          <p:cNvCxnSpPr>
            <a:stCxn id="694" idx="2"/>
            <a:endCxn id="697" idx="0"/>
          </p:cNvCxnSpPr>
          <p:nvPr/>
        </p:nvCxnSpPr>
        <p:spPr>
          <a:xfrm>
            <a:off x="6094050" y="159805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702" name="Google Shape;702;p58"/>
          <p:cNvSpPr txBox="1"/>
          <p:nvPr/>
        </p:nvSpPr>
        <p:spPr>
          <a:xfrm>
            <a:off x="4137000" y="291996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703" name="Google Shape;703;p58"/>
          <p:cNvCxnSpPr>
            <a:stCxn id="696" idx="3"/>
          </p:cNvCxnSpPr>
          <p:nvPr/>
        </p:nvCxnSpPr>
        <p:spPr>
          <a:xfrm>
            <a:off x="5532150" y="262658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704" name="Google Shape;704;p58"/>
          <p:cNvSpPr/>
          <p:nvPr/>
        </p:nvSpPr>
        <p:spPr>
          <a:xfrm>
            <a:off x="3084063" y="15488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705" name="Google Shape;705;p58"/>
          <p:cNvCxnSpPr>
            <a:stCxn id="696" idx="1"/>
            <a:endCxn id="704" idx="2"/>
          </p:cNvCxnSpPr>
          <p:nvPr/>
        </p:nvCxnSpPr>
        <p:spPr>
          <a:xfrm rot="10800000">
            <a:off x="3712650" y="2063488"/>
            <a:ext cx="562200" cy="563100"/>
          </a:xfrm>
          <a:prstGeom prst="straightConnector1">
            <a:avLst/>
          </a:prstGeom>
          <a:noFill/>
          <a:ln cap="flat" cmpd="sng" w="28575">
            <a:solidFill>
              <a:srgbClr val="FF0000"/>
            </a:solidFill>
            <a:prstDash val="solid"/>
            <a:round/>
            <a:headEnd len="med" w="med" type="none"/>
            <a:tailEnd len="med" w="med" type="triangle"/>
          </a:ln>
        </p:spPr>
      </p:cxnSp>
      <p:cxnSp>
        <p:nvCxnSpPr>
          <p:cNvPr id="706" name="Google Shape;706;p58"/>
          <p:cNvCxnSpPr>
            <a:stCxn id="704" idx="0"/>
            <a:endCxn id="694" idx="1"/>
          </p:cNvCxnSpPr>
          <p:nvPr/>
        </p:nvCxnSpPr>
        <p:spPr>
          <a:xfrm flipH="1" rot="10800000">
            <a:off x="3712713" y="1340938"/>
            <a:ext cx="1752600" cy="207900"/>
          </a:xfrm>
          <a:prstGeom prst="straightConnector1">
            <a:avLst/>
          </a:prstGeom>
          <a:noFill/>
          <a:ln cap="flat" cmpd="sng" w="28575">
            <a:solidFill>
              <a:srgbClr val="FF0000"/>
            </a:solidFill>
            <a:prstDash val="solid"/>
            <a:round/>
            <a:headEnd len="med" w="med" type="none"/>
            <a:tailEnd len="med" w="med" type="triangle"/>
          </a:ln>
        </p:spPr>
      </p:cxnSp>
      <p:sp>
        <p:nvSpPr>
          <p:cNvPr id="707" name="Google Shape;707;p58"/>
          <p:cNvSpPr txBox="1"/>
          <p:nvPr/>
        </p:nvSpPr>
        <p:spPr>
          <a:xfrm>
            <a:off x="3456300" y="208692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708" name="Google Shape;708;p58"/>
          <p:cNvSpPr txBox="1"/>
          <p:nvPr/>
        </p:nvSpPr>
        <p:spPr>
          <a:xfrm>
            <a:off x="3960375" y="108347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709" name="Google Shape;709;p58"/>
          <p:cNvSpPr/>
          <p:nvPr/>
        </p:nvSpPr>
        <p:spPr>
          <a:xfrm>
            <a:off x="5465400" y="42744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710" name="Google Shape;710;p58"/>
          <p:cNvCxnSpPr>
            <a:stCxn id="697" idx="2"/>
            <a:endCxn id="709" idx="0"/>
          </p:cNvCxnSpPr>
          <p:nvPr/>
        </p:nvCxnSpPr>
        <p:spPr>
          <a:xfrm>
            <a:off x="6094050" y="3896725"/>
            <a:ext cx="0" cy="377700"/>
          </a:xfrm>
          <a:prstGeom prst="straightConnector1">
            <a:avLst/>
          </a:prstGeom>
          <a:noFill/>
          <a:ln cap="flat" cmpd="sng" w="19050">
            <a:solidFill>
              <a:schemeClr val="dk2"/>
            </a:solidFill>
            <a:prstDash val="solid"/>
            <a:round/>
            <a:headEnd len="med" w="med" type="none"/>
            <a:tailEnd len="med" w="med" type="triangle"/>
          </a:ln>
        </p:spPr>
      </p:cxnSp>
      <p:sp>
        <p:nvSpPr>
          <p:cNvPr id="711" name="Google Shape;711;p58"/>
          <p:cNvSpPr txBox="1"/>
          <p:nvPr/>
        </p:nvSpPr>
        <p:spPr>
          <a:xfrm>
            <a:off x="5322450" y="391621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712" name="Google Shape;712;p58"/>
          <p:cNvSpPr/>
          <p:nvPr/>
        </p:nvSpPr>
        <p:spPr>
          <a:xfrm>
            <a:off x="7832400" y="3718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713" name="Google Shape;713;p58"/>
          <p:cNvCxnSpPr>
            <a:stCxn id="697" idx="3"/>
          </p:cNvCxnSpPr>
          <p:nvPr/>
        </p:nvCxnSpPr>
        <p:spPr>
          <a:xfrm>
            <a:off x="6722700" y="363947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714" name="Google Shape;714;p58"/>
          <p:cNvSpPr txBox="1"/>
          <p:nvPr/>
        </p:nvSpPr>
        <p:spPr>
          <a:xfrm>
            <a:off x="6884700" y="338230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15" name="Google Shape;715;p58"/>
          <p:cNvCxnSpPr/>
          <p:nvPr/>
        </p:nvCxnSpPr>
        <p:spPr>
          <a:xfrm rot="10800000">
            <a:off x="6727500" y="378437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716" name="Google Shape;716;p58"/>
          <p:cNvSpPr txBox="1"/>
          <p:nvPr/>
        </p:nvSpPr>
        <p:spPr>
          <a:xfrm>
            <a:off x="6358500" y="380607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717" name="Google Shape;717;p58"/>
          <p:cNvSpPr/>
          <p:nvPr/>
        </p:nvSpPr>
        <p:spPr>
          <a:xfrm>
            <a:off x="3346125" y="209832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718" name="Google Shape;718;p58"/>
          <p:cNvSpPr txBox="1"/>
          <p:nvPr/>
        </p:nvSpPr>
        <p:spPr>
          <a:xfrm>
            <a:off x="4612800" y="35520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719" name="Google Shape;719;p58"/>
          <p:cNvSpPr/>
          <p:nvPr/>
        </p:nvSpPr>
        <p:spPr>
          <a:xfrm>
            <a:off x="2984175" y="213642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720" name="Google Shape;720;p58"/>
          <p:cNvSpPr txBox="1"/>
          <p:nvPr/>
        </p:nvSpPr>
        <p:spPr>
          <a:xfrm>
            <a:off x="4479600" y="42804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721" name="Google Shape;721;p58"/>
          <p:cNvCxnSpPr>
            <a:stCxn id="709" idx="3"/>
          </p:cNvCxnSpPr>
          <p:nvPr/>
        </p:nvCxnSpPr>
        <p:spPr>
          <a:xfrm flipH="1" rot="10800000">
            <a:off x="6722700" y="426047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722" name="Google Shape;722;p58"/>
          <p:cNvSpPr txBox="1"/>
          <p:nvPr/>
        </p:nvSpPr>
        <p:spPr>
          <a:xfrm>
            <a:off x="6746475" y="410798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23" name="Google Shape;723;p58"/>
          <p:cNvCxnSpPr>
            <a:stCxn id="712" idx="2"/>
          </p:cNvCxnSpPr>
          <p:nvPr/>
        </p:nvCxnSpPr>
        <p:spPr>
          <a:xfrm flipH="1">
            <a:off x="6765750" y="423267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724" name="Google Shape;724;p58"/>
          <p:cNvSpPr txBox="1"/>
          <p:nvPr/>
        </p:nvSpPr>
        <p:spPr>
          <a:xfrm>
            <a:off x="7384800" y="44467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730" name="Google Shape;73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731" name="Google Shape;731;p59"/>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732" name="Google Shape;732;p59"/>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733" name="Google Shape;733;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Getting Started</a:t>
            </a:r>
            <a:endParaRPr/>
          </a:p>
        </p:txBody>
      </p:sp>
      <p:sp>
        <p:nvSpPr>
          <p:cNvPr id="739" name="Google Shape;739;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740" name="Google Shape;740;p60"/>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741" name="Google Shape;74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42" name="Google Shape;742;p60"/>
          <p:cNvSpPr txBox="1"/>
          <p:nvPr/>
        </p:nvSpPr>
        <p:spPr>
          <a:xfrm>
            <a:off x="5861225" y="2208900"/>
            <a:ext cx="274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a:t>Input: [sense (bool), time (int)]</a:t>
            </a:r>
            <a:endParaRPr b="1"/>
          </a:p>
          <a:p>
            <a:pPr indent="0" lvl="0" marL="0" rtl="0" algn="l">
              <a:spcBef>
                <a:spcPts val="0"/>
              </a:spcBef>
              <a:spcAft>
                <a:spcPts val="0"/>
              </a:spcAft>
              <a:buNone/>
            </a:pPr>
            <a:r>
              <a:rPr lang="sv-SE"/>
              <a:t>[false, 1]</a:t>
            </a:r>
            <a:endParaRPr/>
          </a:p>
          <a:p>
            <a:pPr indent="0" lvl="0" marL="0" rtl="0" algn="l">
              <a:spcBef>
                <a:spcPts val="0"/>
              </a:spcBef>
              <a:spcAft>
                <a:spcPts val="0"/>
              </a:spcAft>
              <a:buNone/>
            </a:pPr>
            <a:r>
              <a:rPr lang="sv-SE"/>
              <a:t>[false, 61]</a:t>
            </a:r>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State</a:t>
            </a:r>
            <a:endParaRPr/>
          </a:p>
        </p:txBody>
      </p:sp>
      <p:sp>
        <p:nvSpPr>
          <p:cNvPr id="748" name="Google Shape;748;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749" name="Google Shape;749;p61"/>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750" name="Google Shape;75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State</a:t>
            </a:r>
            <a:endParaRPr/>
          </a:p>
        </p:txBody>
      </p:sp>
      <p:sp>
        <p:nvSpPr>
          <p:cNvPr id="756" name="Google Shape;756;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Input:</a:t>
            </a:r>
            <a:endParaRPr b="1" sz="2400"/>
          </a:p>
          <a:p>
            <a:pPr indent="0" lvl="0" marL="0" marR="0" rtl="0" algn="l">
              <a:lnSpc>
                <a:spcPct val="100000"/>
              </a:lnSpc>
              <a:spcBef>
                <a:spcPts val="600"/>
              </a:spcBef>
              <a:spcAft>
                <a:spcPts val="0"/>
              </a:spcAft>
              <a:buNone/>
            </a:pPr>
            <a:r>
              <a:rPr lang="sv-SE" sz="2400"/>
              <a:t>[true,1], [false,2], [false, 65] </a:t>
            </a:r>
            <a:endParaRPr sz="2400"/>
          </a:p>
        </p:txBody>
      </p:sp>
      <p:pic>
        <p:nvPicPr>
          <p:cNvPr descr="model-top.png" id="757" name="Google Shape;757;p62"/>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758" name="Google Shape;758;p62"/>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759" name="Google Shape;759;p62"/>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760" name="Google Shape;760;p62"/>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761" name="Google Shape;761;p62"/>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762" name="Google Shape;76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Transition</a:t>
            </a:r>
            <a:endParaRPr/>
          </a:p>
        </p:txBody>
      </p:sp>
      <p:sp>
        <p:nvSpPr>
          <p:cNvPr id="768" name="Google Shape;76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png" id="769" name="Google Shape;769;p63"/>
          <p:cNvPicPr preferRelativeResize="0"/>
          <p:nvPr/>
        </p:nvPicPr>
        <p:blipFill>
          <a:blip r:embed="rId3">
            <a:alphaModFix/>
          </a:blip>
          <a:stretch>
            <a:fillRect/>
          </a:stretch>
        </p:blipFill>
        <p:spPr>
          <a:xfrm>
            <a:off x="468900" y="2431656"/>
            <a:ext cx="5252979" cy="1949014"/>
          </a:xfrm>
          <a:prstGeom prst="rect">
            <a:avLst/>
          </a:prstGeom>
          <a:noFill/>
          <a:ln cap="flat" cmpd="sng" w="38100">
            <a:solidFill>
              <a:srgbClr val="000000"/>
            </a:solidFill>
            <a:prstDash val="solid"/>
            <a:round/>
            <a:headEnd len="sm" w="sm" type="none"/>
            <a:tailEnd len="sm" w="sm" type="none"/>
          </a:ln>
        </p:spPr>
      </p:pic>
      <p:sp>
        <p:nvSpPr>
          <p:cNvPr id="770" name="Google Shape;77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Model-Driven Development</a:t>
            </a:r>
            <a:endParaRPr/>
          </a:p>
        </p:txBody>
      </p:sp>
      <p:sp>
        <p:nvSpPr>
          <p:cNvPr id="115" name="Google Shape;115;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often created during requirements analysis.</a:t>
            </a:r>
            <a:endParaRPr/>
          </a:p>
          <a:p>
            <a:pPr indent="-368300" lvl="1" marL="914400" rtl="0" algn="l">
              <a:spcBef>
                <a:spcPts val="500"/>
              </a:spcBef>
              <a:spcAft>
                <a:spcPts val="0"/>
              </a:spcAft>
              <a:buSzPts val="2200"/>
              <a:buChar char="•"/>
            </a:pPr>
            <a:r>
              <a:rPr lang="sv-SE"/>
              <a:t>Allows refinement of requirements.</a:t>
            </a:r>
            <a:endParaRPr/>
          </a:p>
          <a:p>
            <a:pPr indent="-368300" lvl="1" marL="914400" rtl="0" algn="l">
              <a:spcBef>
                <a:spcPts val="500"/>
              </a:spcBef>
              <a:spcAft>
                <a:spcPts val="0"/>
              </a:spcAft>
              <a:buSzPts val="2200"/>
              <a:buChar char="•"/>
            </a:pPr>
            <a:r>
              <a:rPr lang="sv-SE"/>
              <a:t>Prove that properties hold over model.</a:t>
            </a:r>
            <a:endParaRPr/>
          </a:p>
          <a:p>
            <a:pPr indent="-342900" lvl="2" marL="1371600" rtl="0" algn="l">
              <a:spcBef>
                <a:spcPts val="500"/>
              </a:spcBef>
              <a:spcAft>
                <a:spcPts val="0"/>
              </a:spcAft>
              <a:buSzPts val="1800"/>
              <a:buChar char="•"/>
            </a:pPr>
            <a:r>
              <a:rPr b="1" lang="sv-SE"/>
              <a:t>Finite State Verification</a:t>
            </a:r>
            <a:r>
              <a:rPr lang="sv-SE"/>
              <a:t> (next class) - used to analyze requirements, plan development, create test cases.</a:t>
            </a:r>
            <a:endParaRPr/>
          </a:p>
          <a:p>
            <a:pPr indent="-393700" lvl="0" marL="457200" rtl="0" algn="l">
              <a:spcBef>
                <a:spcPts val="1000"/>
              </a:spcBef>
              <a:spcAft>
                <a:spcPts val="0"/>
              </a:spcAft>
              <a:buSzPts val="2600"/>
              <a:buChar char="•"/>
            </a:pPr>
            <a:r>
              <a:rPr lang="sv-SE"/>
              <a:t>Can generate code from models.</a:t>
            </a:r>
            <a:endParaRPr/>
          </a:p>
          <a:p>
            <a:pPr indent="-368300" lvl="1" marL="914400" rtl="0" algn="l">
              <a:spcBef>
                <a:spcPts val="500"/>
              </a:spcBef>
              <a:spcAft>
                <a:spcPts val="0"/>
              </a:spcAft>
              <a:buSzPts val="2200"/>
              <a:buChar char="•"/>
            </a:pPr>
            <a:r>
              <a:rPr lang="sv-SE"/>
              <a:t>Used heavily in automotive, embedded</a:t>
            </a:r>
            <a:endParaRPr/>
          </a:p>
          <a:p>
            <a:pPr indent="-393700" lvl="0" marL="457200" rtl="0" algn="l">
              <a:spcBef>
                <a:spcPts val="1000"/>
              </a:spcBef>
              <a:spcAft>
                <a:spcPts val="0"/>
              </a:spcAft>
              <a:buSzPts val="2600"/>
              <a:buChar char="•"/>
            </a:pPr>
            <a:r>
              <a:rPr b="1" lang="sv-SE"/>
              <a:t>Can create tests using model.</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Transition</a:t>
            </a:r>
            <a:endParaRPr/>
          </a:p>
        </p:txBody>
      </p:sp>
      <p:sp>
        <p:nvSpPr>
          <p:cNvPr id="776" name="Google Shape;77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Input:</a:t>
            </a:r>
            <a:r>
              <a:rPr lang="sv-SE" sz="1800"/>
              <a:t> </a:t>
            </a:r>
            <a:endParaRPr sz="1800"/>
          </a:p>
          <a:p>
            <a:pPr indent="-342900" lvl="0" marL="457200" marR="0" rtl="0" algn="l">
              <a:lnSpc>
                <a:spcPct val="100000"/>
              </a:lnSpc>
              <a:spcBef>
                <a:spcPts val="600"/>
              </a:spcBef>
              <a:spcAft>
                <a:spcPts val="0"/>
              </a:spcAft>
              <a:buSzPts val="1800"/>
              <a:buAutoNum type="arabicPeriod"/>
            </a:pPr>
            <a:r>
              <a:rPr lang="sv-SE" sz="1800"/>
              <a:t>[true,1], [false,2], [false, 65], [true, 66], [false, 77], [true, 78], [false, 79], [false, 140], [false, 141]</a:t>
            </a:r>
            <a:endParaRPr sz="1800"/>
          </a:p>
          <a:p>
            <a:pPr indent="-342900" lvl="0" marL="457200" marR="0" rtl="0" algn="l">
              <a:lnSpc>
                <a:spcPct val="100000"/>
              </a:lnSpc>
              <a:spcBef>
                <a:spcPts val="0"/>
              </a:spcBef>
              <a:spcAft>
                <a:spcPts val="0"/>
              </a:spcAft>
              <a:buSzPts val="1800"/>
              <a:buAutoNum type="arabicPeriod"/>
            </a:pPr>
            <a:r>
              <a:rPr lang="sv-SE" sz="1800"/>
              <a:t>[false, 1]</a:t>
            </a:r>
            <a:endParaRPr sz="1800"/>
          </a:p>
        </p:txBody>
      </p:sp>
      <p:pic>
        <p:nvPicPr>
          <p:cNvPr descr="model.png" id="777" name="Google Shape;777;p64"/>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778" name="Google Shape;778;p64"/>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779" name="Google Shape;779;p64"/>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780" name="Google Shape;780;p64"/>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781" name="Google Shape;781;p64"/>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782" name="Google Shape;782;p64"/>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783" name="Google Shape;783;p64"/>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784" name="Google Shape;784;p64"/>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785" name="Google Shape;785;p64"/>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786" name="Google Shape;786;p64"/>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787" name="Google Shape;787;p64"/>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788" name="Google Shape;78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1"/>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1"/>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1"/>
                                        <p:tgtEl>
                                          <p:spTgt spid="7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1"/>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1"/>
                                        <p:tgtEl>
                                          <p:spTgt spid="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3"/>
                                        </p:tgtEl>
                                        <p:attrNameLst>
                                          <p:attrName>style.visibility</p:attrName>
                                        </p:attrNameLst>
                                      </p:cBhvr>
                                      <p:to>
                                        <p:strVal val="visible"/>
                                      </p:to>
                                    </p:set>
                                    <p:animEffect filter="fade" transition="in">
                                      <p:cBhvr>
                                        <p:cTn dur="1"/>
                                        <p:tgtEl>
                                          <p:spTgt spid="7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4"/>
                                        </p:tgtEl>
                                        <p:attrNameLst>
                                          <p:attrName>style.visibility</p:attrName>
                                        </p:attrNameLst>
                                      </p:cBhvr>
                                      <p:to>
                                        <p:strVal val="visible"/>
                                      </p:to>
                                    </p:set>
                                    <p:animEffect filter="fade" transition="in">
                                      <p:cBhvr>
                                        <p:cTn dur="1"/>
                                        <p:tgtEl>
                                          <p:spTgt spid="7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gtEl>
                                        <p:attrNameLst>
                                          <p:attrName>style.visibility</p:attrName>
                                        </p:attrNameLst>
                                      </p:cBhvr>
                                      <p:to>
                                        <p:strVal val="visible"/>
                                      </p:to>
                                    </p:set>
                                    <p:animEffect filter="fade" transition="in">
                                      <p:cBhvr>
                                        <p:cTn dur="1"/>
                                        <p:tgtEl>
                                          <p:spTgt spid="7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6"/>
                                        </p:tgtEl>
                                        <p:attrNameLst>
                                          <p:attrName>style.visibility</p:attrName>
                                        </p:attrNameLst>
                                      </p:cBhvr>
                                      <p:to>
                                        <p:strVal val="visible"/>
                                      </p:to>
                                    </p:set>
                                    <p:animEffect filter="fade" transition="in">
                                      <p:cBhvr>
                                        <p:cTn dur="1"/>
                                        <p:tgtEl>
                                          <p:spTgt spid="7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1"/>
                                        <p:tgtEl>
                                          <p:spTgt spid="7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94" name="Google Shape;79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odels can be used to systematically create tests.</a:t>
            </a:r>
            <a:endParaRPr/>
          </a:p>
          <a:p>
            <a:pPr indent="-368300" lvl="1" marL="914400" rtl="0" algn="l">
              <a:spcBef>
                <a:spcPts val="500"/>
              </a:spcBef>
              <a:spcAft>
                <a:spcPts val="0"/>
              </a:spcAft>
              <a:buSzPts val="2200"/>
              <a:buChar char="•"/>
            </a:pPr>
            <a:r>
              <a:rPr lang="sv-SE"/>
              <a:t>Exercises stateful behavior of a class or functionality.</a:t>
            </a:r>
            <a:endParaRPr/>
          </a:p>
          <a:p>
            <a:pPr indent="-368300" lvl="1" marL="914400" rtl="0" algn="l">
              <a:spcBef>
                <a:spcPts val="500"/>
              </a:spcBef>
              <a:spcAft>
                <a:spcPts val="0"/>
              </a:spcAft>
              <a:buSzPts val="2200"/>
              <a:buChar char="•"/>
            </a:pPr>
            <a:r>
              <a:rPr lang="sv-SE"/>
              <a:t>Maps well to requirements.</a:t>
            </a:r>
            <a:endParaRPr/>
          </a:p>
          <a:p>
            <a:pPr indent="-393700" lvl="0" marL="457200" rtl="0" algn="l">
              <a:lnSpc>
                <a:spcPct val="100000"/>
              </a:lnSpc>
              <a:spcBef>
                <a:spcPts val="0"/>
              </a:spcBef>
              <a:spcAft>
                <a:spcPts val="0"/>
              </a:spcAft>
              <a:buSzPts val="2600"/>
              <a:buChar char="•"/>
            </a:pPr>
            <a:r>
              <a:rPr lang="sv-SE"/>
              <a:t>State machines model expected behavior.</a:t>
            </a:r>
            <a:endParaRPr/>
          </a:p>
          <a:p>
            <a:pPr indent="-368300" lvl="1" marL="914400" rtl="0" algn="l">
              <a:lnSpc>
                <a:spcPct val="100000"/>
              </a:lnSpc>
              <a:spcBef>
                <a:spcPts val="0"/>
              </a:spcBef>
              <a:spcAft>
                <a:spcPts val="0"/>
              </a:spcAft>
              <a:buSzPts val="2200"/>
              <a:buChar char="•"/>
            </a:pPr>
            <a:r>
              <a:rPr lang="sv-SE"/>
              <a:t>Cover states, transitions, non-looping paths, loops.</a:t>
            </a:r>
            <a:endParaRPr/>
          </a:p>
          <a:p>
            <a:pPr indent="-368300" lvl="1" marL="914400" rtl="0" algn="l">
              <a:lnSpc>
                <a:spcPct val="100000"/>
              </a:lnSpc>
              <a:spcBef>
                <a:spcPts val="0"/>
              </a:spcBef>
              <a:spcAft>
                <a:spcPts val="0"/>
              </a:spcAft>
              <a:buSzPts val="2200"/>
              <a:buChar char="•"/>
            </a:pPr>
            <a:r>
              <a:rPr lang="sv-SE"/>
              <a:t>Can also verify properties over models as part of verification (next class).</a:t>
            </a:r>
            <a:endParaRPr/>
          </a:p>
        </p:txBody>
      </p:sp>
      <p:sp>
        <p:nvSpPr>
          <p:cNvPr id="795" name="Google Shape;79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6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01" name="Google Shape;801;p6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02" name="Google Shape;802;p6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03" name="Google Shape;803;p6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804" name="Google Shape;804;p6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Finite State Verification</a:t>
            </a:r>
            <a:endParaRPr/>
          </a:p>
          <a:p>
            <a:pPr indent="-368300" lvl="1" marL="914400" rtl="0" algn="l">
              <a:spcBef>
                <a:spcPts val="500"/>
              </a:spcBef>
              <a:spcAft>
                <a:spcPts val="0"/>
              </a:spcAft>
              <a:buSzPts val="2200"/>
              <a:buChar char="•"/>
            </a:pPr>
            <a:r>
              <a:rPr lang="sv-SE"/>
              <a:t>Optional Reading - Pezze and Young, Chapter 8</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Sunday, March 12</a:t>
            </a:r>
            <a:endParaRPr/>
          </a:p>
          <a:p>
            <a:pPr indent="-368300" lvl="1" marL="914400" rtl="0" algn="l">
              <a:spcBef>
                <a:spcPts val="500"/>
              </a:spcBef>
              <a:spcAft>
                <a:spcPts val="0"/>
              </a:spcAft>
              <a:buSzPts val="2200"/>
              <a:buChar char="•"/>
            </a:pPr>
            <a:r>
              <a:rPr lang="sv-SE"/>
              <a:t>Questions?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describe what happens input applied to certain functionality.</a:t>
            </a:r>
            <a:endParaRPr/>
          </a:p>
          <a:p>
            <a:pPr indent="-393700" lvl="0" marL="457200" rtl="0" algn="l">
              <a:spcBef>
                <a:spcPts val="1000"/>
              </a:spcBef>
              <a:spcAft>
                <a:spcPts val="0"/>
              </a:spcAft>
              <a:buSzPts val="2600"/>
              <a:buChar char="•"/>
            </a:pPr>
            <a:r>
              <a:rPr lang="sv-SE"/>
              <a:t>Model structure can be exploited:</a:t>
            </a:r>
            <a:endParaRPr/>
          </a:p>
          <a:p>
            <a:pPr indent="-368300" lvl="1" marL="914400" rtl="0" algn="l">
              <a:spcBef>
                <a:spcPts val="500"/>
              </a:spcBef>
              <a:spcAft>
                <a:spcPts val="0"/>
              </a:spcAft>
              <a:buSzPts val="2200"/>
              <a:buChar char="•"/>
            </a:pPr>
            <a:r>
              <a:rPr lang="sv-SE"/>
              <a:t>Coverage criteria used to identify important paths.</a:t>
            </a:r>
            <a:endParaRPr/>
          </a:p>
          <a:p>
            <a:pPr indent="-368300" lvl="1" marL="914400" rtl="0" algn="l">
              <a:spcBef>
                <a:spcPts val="500"/>
              </a:spcBef>
              <a:spcAft>
                <a:spcPts val="0"/>
              </a:spcAft>
              <a:buSzPts val="2200"/>
              <a:buChar char="•"/>
            </a:pPr>
            <a:r>
              <a:rPr lang="sv-SE"/>
              <a:t>Steps taken to perform functionality in different ways or to get different outcomes.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Machines</a:t>
            </a:r>
            <a:endParaRPr/>
          </a:p>
        </p:txBody>
      </p:sp>
      <p:sp>
        <p:nvSpPr>
          <p:cNvPr id="135" name="Google Shape;135;p22"/>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execution as sequence of states transformed by actions.</a:t>
            </a:r>
            <a:endParaRPr/>
          </a:p>
          <a:p>
            <a:pPr indent="-368300" lvl="1" marL="914400" rtl="0" algn="l">
              <a:spcBef>
                <a:spcPts val="500"/>
              </a:spcBef>
              <a:spcAft>
                <a:spcPts val="0"/>
              </a:spcAft>
              <a:buSzPts val="2200"/>
              <a:buChar char="•"/>
            </a:pPr>
            <a:r>
              <a:rPr lang="sv-SE"/>
              <a:t>“Behavior” is state -&gt; action -&gt; state transitions. </a:t>
            </a:r>
            <a:endParaRPr/>
          </a:p>
          <a:p>
            <a:pPr indent="-393700" lvl="0" marL="457200" rtl="0" algn="l">
              <a:spcBef>
                <a:spcPts val="1000"/>
              </a:spcBef>
              <a:spcAft>
                <a:spcPts val="0"/>
              </a:spcAft>
              <a:buSzPts val="2600"/>
              <a:buChar char="•"/>
            </a:pPr>
            <a:r>
              <a:rPr lang="sv-SE"/>
              <a:t>Set of all possible</a:t>
            </a:r>
            <a:r>
              <a:rPr b="1" lang="sv-SE"/>
              <a:t> real </a:t>
            </a:r>
            <a:r>
              <a:rPr lang="sv-SE"/>
              <a:t>behaviors is often infinite.</a:t>
            </a:r>
            <a:endParaRPr/>
          </a:p>
          <a:p>
            <a:pPr indent="-368300" lvl="1" marL="914400" rtl="0" algn="l">
              <a:spcBef>
                <a:spcPts val="500"/>
              </a:spcBef>
              <a:spcAft>
                <a:spcPts val="0"/>
              </a:spcAft>
              <a:buSzPts val="2200"/>
              <a:buChar char="•"/>
            </a:pPr>
            <a:r>
              <a:rPr lang="sv-SE"/>
              <a:t>Called the “</a:t>
            </a:r>
            <a:r>
              <a:rPr b="1" lang="sv-SE"/>
              <a:t>state space</a:t>
            </a:r>
            <a:r>
              <a:rPr lang="sv-SE"/>
              <a:t>” of the program.</a:t>
            </a:r>
            <a:endParaRPr/>
          </a:p>
          <a:p>
            <a:pPr indent="-368300" lvl="1" marL="914400" rtl="0" algn="l">
              <a:spcBef>
                <a:spcPts val="500"/>
              </a:spcBef>
              <a:spcAft>
                <a:spcPts val="0"/>
              </a:spcAft>
              <a:buSzPts val="2200"/>
              <a:buChar char="•"/>
            </a:pPr>
            <a:r>
              <a:rPr lang="sv-SE"/>
              <a:t>Models simplify a functionality or class state space into a finite set of states.</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36" name="Google Shape;13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42" name="Google Shape;14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a:t>
            </a:r>
            <a:endParaRPr sz="2400"/>
          </a:p>
          <a:p>
            <a:pPr indent="-355600" lvl="1" marL="914400" marR="0" rtl="0" algn="l">
              <a:lnSpc>
                <a:spcPct val="100000"/>
              </a:lnSpc>
              <a:spcBef>
                <a:spcPts val="0"/>
              </a:spcBef>
              <a:spcAft>
                <a:spcPts val="0"/>
              </a:spcAft>
              <a:buSzPts val="2000"/>
              <a:buChar char="•"/>
            </a:pPr>
            <a:r>
              <a:rPr lang="sv-SE" sz="2000"/>
              <a:t>Events cause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guard</a:t>
            </a:r>
            <a:r>
              <a:rPr lang="sv-SE"/>
              <a:t>: Conditions that must be true to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activity</a:t>
            </a:r>
            <a:r>
              <a:rPr lang="sv-SE"/>
              <a:t>: Output behavior when this transition is taken. </a:t>
            </a:r>
            <a:endParaRPr/>
          </a:p>
        </p:txBody>
      </p:sp>
      <p:pic>
        <p:nvPicPr>
          <p:cNvPr descr="2.gif" id="143" name="Google Shape;143;p23"/>
          <p:cNvPicPr preferRelativeResize="0"/>
          <p:nvPr/>
        </p:nvPicPr>
        <p:blipFill>
          <a:blip r:embed="rId3">
            <a:alphaModFix/>
          </a:blip>
          <a:stretch>
            <a:fillRect/>
          </a:stretch>
        </p:blipFill>
        <p:spPr>
          <a:xfrm>
            <a:off x="5935325" y="694975"/>
            <a:ext cx="2908106" cy="1619137"/>
          </a:xfrm>
          <a:prstGeom prst="rect">
            <a:avLst/>
          </a:prstGeom>
          <a:noFill/>
          <a:ln>
            <a:noFill/>
          </a:ln>
        </p:spPr>
      </p:pic>
      <p:sp>
        <p:nvSpPr>
          <p:cNvPr id="144" name="Google Shape;14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