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9B316F-7143-4427-816F-B7A507A32C41}">
  <a:tblStyle styleId="{1F9B316F-7143-4427-816F-B7A507A32C4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software for air-traffic control at an airport (say, GOT).  Air traffic control (ATC) is a service provided by ground-based air traffic controllers (the users of this system) who direct aircraft on the ground and through controlled airspace with the help of the software. The purpose of this software is to prevent collisions, organize and expedite the flow of air traffic, and provide information and other support for pilots.</a:t>
            </a:r>
            <a:endParaRPr/>
          </a:p>
          <a:p>
            <a:pPr indent="0" lvl="0" marL="0" rtl="0" algn="l">
              <a:spcBef>
                <a:spcPts val="0"/>
              </a:spcBef>
              <a:spcAft>
                <a:spcPts val="0"/>
              </a:spcAft>
              <a:buNone/>
            </a:pPr>
            <a:r>
              <a:rPr lang="sv-SE"/>
              <a:t>The software offers the following features:</a:t>
            </a:r>
            <a:endParaRPr/>
          </a:p>
          <a:p>
            <a:pPr indent="0" lvl="0" marL="0" rtl="0" algn="l">
              <a:spcBef>
                <a:spcPts val="0"/>
              </a:spcBef>
              <a:spcAft>
                <a:spcPts val="0"/>
              </a:spcAft>
              <a:buNone/>
            </a:pPr>
            <a:r>
              <a:rPr lang="sv-SE"/>
              <a:t>Monitors the location of all aircraft in a user’s assigned airspace.</a:t>
            </a:r>
            <a:endParaRPr/>
          </a:p>
          <a:p>
            <a:pPr indent="0" lvl="0" marL="0" rtl="0" algn="l">
              <a:spcBef>
                <a:spcPts val="0"/>
              </a:spcBef>
              <a:spcAft>
                <a:spcPts val="0"/>
              </a:spcAft>
              <a:buNone/>
            </a:pPr>
            <a:r>
              <a:rPr lang="sv-SE"/>
              <a:t>Communication with the pilots by radio. </a:t>
            </a:r>
            <a:endParaRPr/>
          </a:p>
          <a:p>
            <a:pPr indent="0" lvl="0" marL="0" rtl="0" algn="l">
              <a:spcBef>
                <a:spcPts val="0"/>
              </a:spcBef>
              <a:spcAft>
                <a:spcPts val="0"/>
              </a:spcAft>
              <a:buNone/>
            </a:pPr>
            <a:r>
              <a:rPr lang="sv-SE"/>
              <a:t>Generation of routes for individual aircraft, intended to prevent collisions.</a:t>
            </a:r>
            <a:endParaRPr/>
          </a:p>
          <a:p>
            <a:pPr indent="0" lvl="0" marL="0" rtl="0" algn="l">
              <a:spcBef>
                <a:spcPts val="0"/>
              </a:spcBef>
              <a:spcAft>
                <a:spcPts val="0"/>
              </a:spcAft>
              <a:buNone/>
            </a:pPr>
            <a:r>
              <a:rPr lang="sv-SE"/>
              <a:t>Scheduling of takeoff for planes, intended to prevent potential collisions.</a:t>
            </a:r>
            <a:endParaRPr/>
          </a:p>
          <a:p>
            <a:pPr indent="0" lvl="0" marL="0" rtl="0" algn="l">
              <a:spcBef>
                <a:spcPts val="0"/>
              </a:spcBef>
              <a:spcAft>
                <a:spcPts val="0"/>
              </a:spcAft>
              <a:buNone/>
            </a:pPr>
            <a:r>
              <a:rPr lang="sv-SE"/>
              <a:t>Alerts of potential collisions based on current bearing of all aircraft.</a:t>
            </a:r>
            <a:endParaRPr/>
          </a:p>
          <a:p>
            <a:pPr indent="0" lvl="0" marL="0" rtl="0" algn="l">
              <a:spcBef>
                <a:spcPts val="0"/>
              </a:spcBef>
              <a:spcAft>
                <a:spcPts val="0"/>
              </a:spcAft>
              <a:buNone/>
            </a:pPr>
            <a:r>
              <a:rPr lang="sv-SE"/>
              <a:t>To prevent collisions, ATC applies a set of traffic separation rules, which ensure each aircraft maintains a minimum amount of empty space around it at all times.</a:t>
            </a:r>
            <a:endParaRPr/>
          </a:p>
          <a:p>
            <a:pPr indent="0" lvl="0" marL="0" rtl="0" algn="l">
              <a:spcBef>
                <a:spcPts val="0"/>
              </a:spcBef>
              <a:spcAft>
                <a:spcPts val="0"/>
              </a:spcAft>
              <a:buNone/>
            </a:pPr>
            <a:r>
              <a:rPr lang="sv-SE"/>
              <a:t>The route advice can be either of “mandatory” priority (to prevent an imminent collision, pilots should follow this command unless there is a good reason not to) or “advisory” priority (this advice is likely to result in a safe route, but a pilot can choose to ignore it).</a:t>
            </a:r>
            <a:endParaRPr/>
          </a:p>
          <a:p>
            <a:pPr indent="0" lvl="0" marL="0" rtl="0" algn="l">
              <a:spcBef>
                <a:spcPts val="0"/>
              </a:spcBef>
              <a:spcAft>
                <a:spcPts val="0"/>
              </a:spcAft>
              <a:buNone/>
            </a:pPr>
            <a:r>
              <a:rPr lang="sv-SE"/>
              <a:t>You may add additional features or make decisions on how these features are implemented, as long as they fit the overall purpose of the system. In any case, state any assumptions that you make.</a:t>
            </a:r>
            <a:endParaRPr/>
          </a:p>
          <a:p>
            <a:pPr indent="0" lvl="0" marL="0" rtl="0" algn="l">
              <a:spcBef>
                <a:spcPts val="0"/>
              </a:spcBef>
              <a:spcAft>
                <a:spcPts val="0"/>
              </a:spcAft>
              <a:buNone/>
            </a:pPr>
            <a:r>
              <a:rPr lang="sv-SE"/>
              <a:t>Identify one performance, one availability, and one security requirement that you think would be necessary for this software and develop a quality attribute scenario for each.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0025971e9_0_10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025971e9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The airport connection check is part of a travel reservation system. It is intended to check the validity of a single connection between two flights in an itinerary. For instance, if the arrival airport of Flight A differs from the departure airport of Flight B, the connection is invalid. Likewise, if the departure time of Flight B is too close to the arrival time of Flight A, the connection is invalid. (last) and so 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Recall the lectures on system testing. The approximate process of writing system tests is the following:</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Note that you do not have to use all constraints (i.e., you do not need to use SINGLE unless it makes sense to do so).</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b="1" sz="1100">
              <a:latin typeface="Arial"/>
              <a:ea typeface="Arial"/>
              <a:cs typeface="Arial"/>
              <a:sym typeface="Arial"/>
            </a:endParaRPr>
          </a:p>
          <a:p>
            <a:pPr indent="0" lvl="0" marL="0" rtl="0" algn="l">
              <a:spcBef>
                <a:spcPts val="0"/>
              </a:spcBef>
              <a:spcAft>
                <a:spcPts val="0"/>
              </a:spcAft>
              <a:buNone/>
            </a:pPr>
            <a:r>
              <a:rPr b="1"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 IF-constraints are also a good way to indicate when representative values for two choices should be paired.</a:t>
            </a:r>
            <a:endParaRPr b="1" i="1" sz="110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177e58944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177e58944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are designing system-level tests for a web browser with multiple configuration options. You have extracted the following choices, with the following representative values for each: (go over table) The full set of possible test specifications contains 144 options. Create a covering array of specifications that covers all pairwise value combinations in fewer test specifications.</a:t>
            </a:r>
            <a:endParaRPr/>
          </a:p>
          <a:p>
            <a:pPr indent="0" lvl="0" marL="0" rtl="0" algn="l">
              <a:spcBef>
                <a:spcPts val="0"/>
              </a:spcBef>
              <a:spcAft>
                <a:spcPts val="0"/>
              </a:spcAft>
              <a:buNone/>
            </a:pPr>
            <a:r>
              <a:rPr lang="sv-SE"/>
              <a:t>(hint: start with two variables with the most values and add additional variables one at a time)</a:t>
            </a:r>
            <a:endParaRPr/>
          </a:p>
          <a:p>
            <a:pPr indent="0" lvl="0" marL="0" rtl="0" algn="l">
              <a:spcBef>
                <a:spcPts val="0"/>
              </a:spcBef>
              <a:spcAft>
                <a:spcPts val="0"/>
              </a:spcAft>
              <a:buNone/>
            </a:pPr>
            <a:r>
              <a:t/>
            </a:r>
            <a:endParaRPr/>
          </a:p>
        </p:txBody>
      </p:sp>
      <p:sp>
        <p:nvSpPr>
          <p:cNvPr id="277" name="Google Shape;277;gc177e58944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177e58944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177e58944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Your specific answer might vary, but you should be able to cover this in 9 tests (3*3). In most cases (at least, those that would be given on a test), you should be able to cover the pairwise combinations in N*M tests where N and M are the number of representative values for the two variables with the most values. Always start with those two variables, then add additional ones in order of their number of representative values).</a:t>
            </a:r>
            <a:endParaRPr/>
          </a:p>
        </p:txBody>
      </p:sp>
      <p:sp>
        <p:nvSpPr>
          <p:cNvPr id="286" name="Google Shape;286;gc177e58944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177e58944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177e5894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typically is guided by “tours”. Each tour describes a different way of thinking about the system-under-test, and prescribes how the tester should act when they explore the functionality of the system. </a:t>
            </a:r>
            <a:endParaRPr/>
          </a:p>
          <a:p>
            <a:pPr indent="0" lvl="0" marL="0" rtl="0" algn="l">
              <a:spcBef>
                <a:spcPts val="0"/>
              </a:spcBef>
              <a:spcAft>
                <a:spcPts val="0"/>
              </a:spcAft>
              <a:buNone/>
            </a:pPr>
            <a:r>
              <a:rPr lang="sv-SE"/>
              <a:t>Describe one of the tours that we discussed in class. </a:t>
            </a:r>
            <a:endParaRPr/>
          </a:p>
          <a:p>
            <a:pPr indent="0" lvl="0" marL="0" rtl="0" algn="l">
              <a:spcBef>
                <a:spcPts val="0"/>
              </a:spcBef>
              <a:spcAft>
                <a:spcPts val="0"/>
              </a:spcAft>
              <a:buNone/>
            </a:pPr>
            <a:r>
              <a:rPr lang="sv-SE"/>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a:p>
          <a:p>
            <a:pPr indent="0" lvl="0" marL="0" rtl="0" algn="l">
              <a:spcBef>
                <a:spcPts val="0"/>
              </a:spcBef>
              <a:spcAft>
                <a:spcPts val="0"/>
              </a:spcAft>
              <a:buNone/>
            </a:pPr>
            <a:r>
              <a:t/>
            </a:r>
            <a:endParaRPr/>
          </a:p>
        </p:txBody>
      </p:sp>
      <p:sp>
        <p:nvSpPr>
          <p:cNvPr id="294" name="Google Shape;294;gc177e5894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bold are most important. Anything from lectures, including the one with industrial experiences, are fair game - but assume that the bolded will be on there.</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177e58944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177e58944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supermodel tour is focused on testing the GUI of the application. It is not concerned with functional correctness (e.g., that the correct data is displayed on the screen). Rather, it is concerned with the visual appearance of the GUI and whether it is correct. It focused on whether graphical elements display in the correct locations and without “glitches” (e.g., rendering errors, size or rotation issues). It also examines timing aspects of the GUI, such as how long it takes for a mouse cursor to move, text to update on the screen, for new screens to be drawn, etc. This tour can also look for typos in displayed text, or for usability issues (e.g., suggestions on how to make the GUI easier for new users to learn how to work with).</a:t>
            </a:r>
            <a:endParaRPr/>
          </a:p>
          <a:p>
            <a:pPr indent="0" lvl="0" marL="0" rtl="0" algn="l">
              <a:spcBef>
                <a:spcPts val="0"/>
              </a:spcBef>
              <a:spcAft>
                <a:spcPts val="0"/>
              </a:spcAft>
              <a:buNone/>
            </a:pPr>
            <a:r>
              <a:t/>
            </a:r>
            <a:endParaRPr/>
          </a:p>
        </p:txBody>
      </p:sp>
      <p:sp>
        <p:nvSpPr>
          <p:cNvPr id="302" name="Google Shape;302;gc177e58944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177e58944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177e58944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For the banking website, you might examine: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Click on a drop down menu and ensure that the menu displays quickly, that all required items are present and displayed correctly, and that the menu does not cause any issues when it appears over other on-screen items.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an account is selected, ensure that account information is displayed on the screen, that it is displayed in the correct locations, and that this information is easy for a user to see if they are searching for it on the screen (e.g., that good font, color, and size choices are made).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the user goes to edit personal information, ensure that the existing information is displayed on the screen and that edited segments are refreshed and displayed to the user correctly. </a:t>
            </a:r>
            <a:endParaRPr/>
          </a:p>
        </p:txBody>
      </p:sp>
      <p:sp>
        <p:nvSpPr>
          <p:cNvPr id="310" name="Google Shape;310;gc177e58944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0025971e9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0025971e9_0_5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900">
                <a:latin typeface="Arial"/>
                <a:ea typeface="Arial"/>
                <a:cs typeface="Arial"/>
                <a:sym typeface="Arial"/>
              </a:rPr>
              <a:t> I included multiple assertions to illustrate ways you could show this - your answer would not need to have multiple assertions.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177e5894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177e5894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36" name="Google Shape;336;gc177e5894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There are several reasons. The most obvious one being doing a poor job finding the black-box test cases. Since we assume we did a good job, this is not the case. 	</a:t>
            </a:r>
            <a:endParaRPr i="1"/>
          </a:p>
          <a:p>
            <a:pPr indent="0" lvl="0" marL="0" rtl="0" algn="l">
              <a:lnSpc>
                <a:spcPct val="115000"/>
              </a:lnSpc>
              <a:spcBef>
                <a:spcPts val="0"/>
              </a:spcBef>
              <a:spcAft>
                <a:spcPts val="0"/>
              </a:spcAft>
              <a:buNone/>
            </a:pPr>
            <a:r>
              <a:rPr i="1" lang="sv-SE"/>
              <a:t>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endParaRPr i="1"/>
          </a:p>
          <a:p>
            <a:pPr indent="0" lvl="0" marL="0" rtl="0" algn="l">
              <a:lnSpc>
                <a:spcPct val="115000"/>
              </a:lnSpc>
              <a:spcBef>
                <a:spcPts val="0"/>
              </a:spcBef>
              <a:spcAft>
                <a:spcPts val="0"/>
              </a:spcAft>
              <a:buNone/>
            </a:pPr>
            <a:r>
              <a:rPr i="1" lang="sv-SE"/>
              <a:t>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endParaRPr i="1"/>
          </a:p>
          <a:p>
            <a:pPr indent="0" lvl="0" marL="0" rtl="0" algn="l">
              <a:lnSpc>
                <a:spcPct val="115000"/>
              </a:lnSpc>
              <a:spcBef>
                <a:spcPts val="0"/>
              </a:spcBef>
              <a:spcAft>
                <a:spcPts val="0"/>
              </a:spcAft>
              <a:buNone/>
            </a:pPr>
            <a:r>
              <a:rPr i="1" lang="sv-SE"/>
              <a:t>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requirements-based testing you are unlikely to cover much of those switch statements. 		</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 criterion may call for an impossible combination of conditions within a decision statement. You may have also performed defensive programming, resulting in error-handling code that cannot actually be triggered. In addition, there may be unreachable or unused code that cannot be called directly or reached through normal execution paths.</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77e589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77e589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07" name="Google Shape;107;gc177e589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Now, the code in the practice midterm is too big for one slide, the answers for that will go up today. Let’s work together on a smaller example, though.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result will be the same</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won’t compile</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almost always fail if method is called correctly (as long as end!=start).</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not always fail. Requires input that triggers that specific else if, and may still return the right result as long as it doesn’t skip the correct entry.</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tells us that a property we expect to hold is not held by the model. This implies one of the following:</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model. The model is made by interpreting the requirements, and there could be a mistake in the model (fault in the model code, bad assumptions, incorrect interpretation of requirements).</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property. The property may not say what you intended it to say. It can be difficult to formulate a property in temporal logic.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your requirements. The requirement may be incorrect, unclear, or incomplete.</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The action you take depends on which of the above is true. You should look at each angle, and find the source of the problem. If the model is incorrect, you should locate and correct the fault. If the property is incorrect, it should be reformulated. If the requirement is incorrect, it should be reformulated - then the property must also be rewritten to match. Fixing the requirement may also require updating the model as well or updating related requirements.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16: </a:t>
            </a:r>
            <a:endParaRPr sz="3000"/>
          </a:p>
          <a:p>
            <a:pPr indent="0" lvl="0" marL="0" rtl="0" algn="l">
              <a:spcBef>
                <a:spcPts val="0"/>
              </a:spcBef>
              <a:spcAft>
                <a:spcPts val="0"/>
              </a:spcAft>
              <a:buClr>
                <a:schemeClr val="lt1"/>
              </a:buClr>
              <a:buSzPts val="4000"/>
              <a:buNone/>
            </a:pPr>
            <a:r>
              <a:rPr lang="sv-SE" sz="3000"/>
              <a:t>Course Summary and Review</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9,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one availability, and one security requirement that you think would be necessary for this software and develop a quality scenario for each.</a:t>
            </a:r>
            <a:endParaRPr/>
          </a:p>
        </p:txBody>
      </p:sp>
      <p:sp>
        <p:nvSpPr>
          <p:cNvPr id="152" name="Google Shape;15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Performance Requirement:</a:t>
            </a:r>
            <a:r>
              <a:rPr lang="sv-SE" sz="1500"/>
              <a:t> Under normal load (&lt; 500 aircraft), displayed aircraft positions shall be updated on a user’s display at least every 50 ms.</a:t>
            </a:r>
            <a:br>
              <a:rPr lang="sv-SE" sz="1500"/>
            </a:br>
            <a:br>
              <a:rPr lang="sv-SE" sz="1500"/>
            </a:br>
            <a:r>
              <a:rPr b="1" lang="sv-SE" sz="1500"/>
              <a:t>Performance Scenario:</a:t>
            </a:r>
            <a:endParaRPr sz="1500"/>
          </a:p>
          <a:p>
            <a:pPr indent="-323850" lvl="0" marL="457200" rtl="0" algn="l">
              <a:spcBef>
                <a:spcPts val="1000"/>
              </a:spcBef>
              <a:spcAft>
                <a:spcPts val="0"/>
              </a:spcAft>
              <a:buSzPts val="1500"/>
              <a:buChar char="•"/>
            </a:pPr>
            <a:r>
              <a:rPr lang="sv-SE" sz="1500"/>
              <a:t>Overview: Check system responsiveness for displaying aircraft positions</a:t>
            </a:r>
            <a:endParaRPr sz="1500"/>
          </a:p>
          <a:p>
            <a:pPr indent="-323850" lvl="0" marL="457200" rtl="0" algn="l">
              <a:spcBef>
                <a:spcPts val="1000"/>
              </a:spcBef>
              <a:spcAft>
                <a:spcPts val="0"/>
              </a:spcAft>
              <a:buSzPts val="1500"/>
              <a:buChar char="•"/>
            </a:pPr>
            <a:r>
              <a:rPr lang="sv-SE" sz="1500"/>
              <a:t>System state: Deployment environment working correctly with less than 500 tracked aircraft.</a:t>
            </a:r>
            <a:endParaRPr sz="1500"/>
          </a:p>
          <a:p>
            <a:pPr indent="-323850" lvl="0" marL="457200" rtl="0" algn="l">
              <a:spcBef>
                <a:spcPts val="1000"/>
              </a:spcBef>
              <a:spcAft>
                <a:spcPts val="0"/>
              </a:spcAft>
              <a:buSzPts val="1500"/>
              <a:buChar char="•"/>
            </a:pPr>
            <a:r>
              <a:rPr lang="sv-SE" sz="1500"/>
              <a:t>Environment state: All aircraft tracking hardware is functional.</a:t>
            </a:r>
            <a:endParaRPr sz="1500"/>
          </a:p>
          <a:p>
            <a:pPr indent="-323850" lvl="0" marL="457200" rtl="0" algn="l">
              <a:spcBef>
                <a:spcPts val="1000"/>
              </a:spcBef>
              <a:spcAft>
                <a:spcPts val="0"/>
              </a:spcAft>
              <a:buSzPts val="1500"/>
              <a:buChar char="•"/>
            </a:pPr>
            <a:r>
              <a:rPr lang="sv-SE" sz="1500"/>
              <a:t>External stimulus: 50 Hz update of ATC system.</a:t>
            </a:r>
            <a:endParaRPr sz="1500"/>
          </a:p>
          <a:p>
            <a:pPr indent="-323850" lvl="0" marL="457200" rtl="0" algn="l">
              <a:spcBef>
                <a:spcPts val="1000"/>
              </a:spcBef>
              <a:spcAft>
                <a:spcPts val="0"/>
              </a:spcAft>
              <a:buSzPts val="1500"/>
              <a:buChar char="•"/>
            </a:pPr>
            <a:r>
              <a:rPr lang="sv-SE" sz="1500"/>
              <a:t>System response: radar/sensor values are computed, new position is displayed to the air traffic controller with maximum error of 5 meters.</a:t>
            </a:r>
            <a:endParaRPr sz="1500"/>
          </a:p>
          <a:p>
            <a:pPr indent="-323850" lvl="0" marL="457200" rtl="0" algn="l">
              <a:spcBef>
                <a:spcPts val="1000"/>
              </a:spcBef>
              <a:spcAft>
                <a:spcPts val="0"/>
              </a:spcAft>
              <a:buSzPts val="1500"/>
              <a:buChar char="•"/>
            </a:pPr>
            <a:r>
              <a:rPr lang="sv-SE" sz="1500"/>
              <a:t>Response measure: </a:t>
            </a:r>
            <a:r>
              <a:rPr lang="sv-SE" sz="1500"/>
              <a:t>Fusion and display process completes in less than 45 ms 95% of the time, and in less than 50 ms 99% of the time. There is an absolute deadline of 55 ms.</a:t>
            </a:r>
            <a:endParaRPr sz="1500"/>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65" name="Google Shape;16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Availability Requirement:</a:t>
            </a:r>
            <a:r>
              <a:rPr lang="sv-SE" sz="1500"/>
              <a:t> The system shall be able to tolerate the failure of any single server host, graphics card, display or network link.</a:t>
            </a:r>
            <a:br>
              <a:rPr lang="sv-SE" sz="1500"/>
            </a:br>
            <a:br>
              <a:rPr lang="sv-SE" sz="1500"/>
            </a:br>
            <a:r>
              <a:rPr b="1" lang="sv-SE" sz="1500"/>
              <a:t>Availability Scenario:</a:t>
            </a:r>
            <a:endParaRPr sz="1500"/>
          </a:p>
          <a:p>
            <a:pPr indent="-323850" lvl="0" marL="457200" rtl="0" algn="l">
              <a:spcBef>
                <a:spcPts val="1000"/>
              </a:spcBef>
              <a:spcAft>
                <a:spcPts val="0"/>
              </a:spcAft>
              <a:buSzPts val="1500"/>
              <a:buChar char="•"/>
            </a:pPr>
            <a:r>
              <a:rPr lang="sv-SE" sz="1500"/>
              <a:t>Overview: One of the monitor display cards fails during transmission of a screen refresh.</a:t>
            </a:r>
            <a:endParaRPr sz="1500"/>
          </a:p>
          <a:p>
            <a:pPr indent="-323850" lvl="0" marL="457200" rtl="0" algn="l">
              <a:spcBef>
                <a:spcPts val="1000"/>
              </a:spcBef>
              <a:spcAft>
                <a:spcPts val="0"/>
              </a:spcAft>
              <a:buSzPts val="1500"/>
              <a:buChar char="•"/>
            </a:pPr>
            <a:r>
              <a:rPr lang="sv-SE" sz="1500"/>
              <a:t>System State: </a:t>
            </a:r>
            <a:r>
              <a:rPr lang="sv-SE" sz="1500"/>
              <a:t>System is working correctly under normal load with no failures. </a:t>
            </a:r>
            <a:endParaRPr sz="1500"/>
          </a:p>
          <a:p>
            <a:pPr indent="-323850" lvl="0" marL="457200" rtl="0" algn="l">
              <a:spcBef>
                <a:spcPts val="1000"/>
              </a:spcBef>
              <a:spcAft>
                <a:spcPts val="0"/>
              </a:spcAft>
              <a:buSzPts val="1500"/>
              <a:buChar char="•"/>
            </a:pPr>
            <a:r>
              <a:rPr lang="sv-SE" sz="1500"/>
              <a:t>Environment state: No relevant environment factors.</a:t>
            </a:r>
            <a:endParaRPr sz="1500"/>
          </a:p>
          <a:p>
            <a:pPr indent="-323850" lvl="0" marL="457200" rtl="0" algn="l">
              <a:spcBef>
                <a:spcPts val="1000"/>
              </a:spcBef>
              <a:spcAft>
                <a:spcPts val="0"/>
              </a:spcAft>
              <a:buSzPts val="1500"/>
              <a:buChar char="•"/>
            </a:pPr>
            <a:r>
              <a:rPr lang="sv-SE" sz="1500"/>
              <a:t>External stimulus: display card fails</a:t>
            </a:r>
            <a:endParaRPr sz="1500"/>
          </a:p>
          <a:p>
            <a:pPr indent="-323850" lvl="0" marL="457200" rtl="0" algn="l">
              <a:spcBef>
                <a:spcPts val="1000"/>
              </a:spcBef>
              <a:spcAft>
                <a:spcPts val="0"/>
              </a:spcAft>
              <a:buSzPts val="1500"/>
              <a:buChar char="•"/>
            </a:pPr>
            <a:r>
              <a:rPr lang="sv-SE" sz="1500"/>
              <a:t>Required system response: failure detected within 10 ms and display information routed through redundant graphics card with no user-discernable change to display. Graphics card failure will be displayed as error message at bottom right hand of ATC display.</a:t>
            </a:r>
            <a:endParaRPr sz="1500"/>
          </a:p>
          <a:p>
            <a:pPr indent="-323850" lvl="0" marL="457200" rtl="0" algn="l">
              <a:spcBef>
                <a:spcPts val="1000"/>
              </a:spcBef>
              <a:spcAft>
                <a:spcPts val="0"/>
              </a:spcAft>
              <a:buSzPts val="1500"/>
              <a:buChar char="•"/>
            </a:pPr>
            <a:r>
              <a:rPr lang="sv-SE" sz="1500"/>
              <a:t>Response measure: no loss in continuity of visual display and failover with visual warning completes within 1 s.</a:t>
            </a:r>
            <a:br>
              <a:rPr lang="sv-SE" sz="1500"/>
            </a:br>
            <a:endParaRPr sz="15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72" name="Google Shape;172;p27"/>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Security Requirement:</a:t>
            </a:r>
            <a:r>
              <a:rPr lang="sv-SE" sz="1600"/>
              <a:t> The system shall maintain audit logs of any logins to the ATC database, containing sufficient information to identify an attacker.</a:t>
            </a:r>
            <a:br>
              <a:rPr lang="sv-SE" sz="1600"/>
            </a:br>
            <a:r>
              <a:rPr b="1" lang="sv-SE" sz="1600"/>
              <a:t>Security Scenario:</a:t>
            </a:r>
            <a:endParaRPr sz="1600"/>
          </a:p>
          <a:p>
            <a:pPr indent="-330200" lvl="0" marL="457200" rtl="0" algn="l">
              <a:spcBef>
                <a:spcPts val="1000"/>
              </a:spcBef>
              <a:spcAft>
                <a:spcPts val="0"/>
              </a:spcAft>
              <a:buSzPts val="1600"/>
              <a:buChar char="•"/>
            </a:pPr>
            <a:r>
              <a:rPr lang="sv-SE" sz="1600"/>
              <a:t>Overview: A malicious agent gains access to the flight records database in the ATC.</a:t>
            </a:r>
            <a:endParaRPr sz="1600"/>
          </a:p>
          <a:p>
            <a:pPr indent="-330200" lvl="0" marL="457200" rtl="0" algn="l">
              <a:spcBef>
                <a:spcPts val="1000"/>
              </a:spcBef>
              <a:spcAft>
                <a:spcPts val="0"/>
              </a:spcAft>
              <a:buSzPts val="1600"/>
              <a:buChar char="•"/>
            </a:pPr>
            <a:r>
              <a:rPr lang="sv-SE" sz="1600"/>
              <a:t>System state: The system is working correctly under normal load.</a:t>
            </a:r>
            <a:endParaRPr sz="1600"/>
          </a:p>
          <a:p>
            <a:pPr indent="-330200" lvl="0" marL="457200" rtl="0" algn="l">
              <a:spcBef>
                <a:spcPts val="1000"/>
              </a:spcBef>
              <a:spcAft>
                <a:spcPts val="0"/>
              </a:spcAft>
              <a:buSzPts val="1600"/>
              <a:buChar char="•"/>
            </a:pPr>
            <a:r>
              <a:rPr lang="sv-SE" sz="1600"/>
              <a:t>Environment state: No relevant environmental factors.</a:t>
            </a:r>
            <a:endParaRPr sz="1600"/>
          </a:p>
          <a:p>
            <a:pPr indent="-330200" lvl="0" marL="457200" rtl="0" algn="l">
              <a:spcBef>
                <a:spcPts val="1000"/>
              </a:spcBef>
              <a:spcAft>
                <a:spcPts val="0"/>
              </a:spcAft>
              <a:buSzPts val="1600"/>
              <a:buChar char="•"/>
            </a:pPr>
            <a:r>
              <a:rPr lang="sv-SE" sz="1600"/>
              <a:t>External stimulus: A malicious agent obtains access to the flight records database through password cracking, and downloads flight plans for commercial aircraft.</a:t>
            </a:r>
            <a:endParaRPr sz="1600"/>
          </a:p>
          <a:p>
            <a:pPr indent="-330200" lvl="0" marL="457200" rtl="0" algn="l">
              <a:spcBef>
                <a:spcPts val="1000"/>
              </a:spcBef>
              <a:spcAft>
                <a:spcPts val="0"/>
              </a:spcAft>
              <a:buSzPts val="1600"/>
              <a:buChar char="•"/>
            </a:pPr>
            <a:r>
              <a:rPr lang="sv-SE" sz="1600"/>
              <a:t>Required system response: An audit log will be updated with login and download information to support future prosecution of malicious users.</a:t>
            </a:r>
            <a:endParaRPr sz="1600"/>
          </a:p>
          <a:p>
            <a:pPr indent="-330200" lvl="0" marL="457200" rtl="0" algn="l">
              <a:spcBef>
                <a:spcPts val="1000"/>
              </a:spcBef>
              <a:spcAft>
                <a:spcPts val="0"/>
              </a:spcAft>
              <a:buSzPts val="1600"/>
              <a:buChar char="•"/>
            </a:pPr>
            <a:r>
              <a:rPr lang="sv-SE" sz="1600"/>
              <a:t>Response measure: The system audit contains time, IP address, and related information for the download. This information will assist in identifying and analyzing possible attacks.</a:t>
            </a:r>
            <a:endParaRPr sz="1600"/>
          </a:p>
        </p:txBody>
      </p:sp>
      <p:sp>
        <p:nvSpPr>
          <p:cNvPr id="173" name="Google Shape;17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79" name="Google Shape;17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180" name="Google Shape;18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86" name="Google Shape;186;p29"/>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87" name="Google Shape;18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88" name="Google Shape;188;p2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94" name="Google Shape;194;p30"/>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95" name="Google Shape;195;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96" name="Google Shape;196;p3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3.04/8 hour work day</a:t>
            </a:r>
            <a:endParaRPr b="1"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02" name="Google Shape;202;p31"/>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03" name="Google Shape;20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04" name="Google Shape;204;p3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0" name="Google Shape;210;p3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11" name="Google Shape;21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12" name="Google Shape;212;p3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0.066</a:t>
            </a:r>
            <a:endParaRPr b="1"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8" name="Google Shape;218;p3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19" name="Google Shape;21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0" name="Google Shape;220;p3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Wednesday</a:t>
            </a:r>
            <a:r>
              <a:rPr lang="sv-SE"/>
              <a:t>, March 15, 8:30 - 12:30</a:t>
            </a:r>
            <a:endParaRPr/>
          </a:p>
          <a:p>
            <a:pPr indent="-419100" lvl="0" marL="457200" marR="0" rtl="0" algn="l">
              <a:lnSpc>
                <a:spcPct val="120000"/>
              </a:lnSpc>
              <a:spcBef>
                <a:spcPts val="0"/>
              </a:spcBef>
              <a:spcAft>
                <a:spcPts val="0"/>
              </a:spcAft>
              <a:buClr>
                <a:schemeClr val="dk1"/>
              </a:buClr>
              <a:buSzPts val="3000"/>
              <a:buFont typeface="Arial"/>
              <a:buChar char="•"/>
            </a:pPr>
            <a:r>
              <a:rPr lang="sv-SE"/>
              <a:t>Practice exam on Canvas.</a:t>
            </a:r>
            <a:endParaRPr/>
          </a:p>
          <a:p>
            <a:pPr indent="-368300" lvl="1" marL="914400" marR="0" rtl="0" algn="l">
              <a:lnSpc>
                <a:spcPct val="120000"/>
              </a:lnSpc>
              <a:spcBef>
                <a:spcPts val="0"/>
              </a:spcBef>
              <a:spcAft>
                <a:spcPts val="0"/>
              </a:spcAft>
              <a:buSzPts val="2200"/>
              <a:buChar char="•"/>
            </a:pPr>
            <a:r>
              <a:rPr lang="sv-SE"/>
              <a:t>Let’s go over it!</a:t>
            </a:r>
            <a:endParaRPr/>
          </a:p>
          <a:p>
            <a:pPr indent="-368300" lvl="1" marL="914400" marR="0" rtl="0" algn="l">
              <a:lnSpc>
                <a:spcPct val="120000"/>
              </a:lnSpc>
              <a:spcBef>
                <a:spcPts val="0"/>
              </a:spcBef>
              <a:spcAft>
                <a:spcPts val="0"/>
              </a:spcAft>
              <a:buSzPts val="2200"/>
              <a:buChar char="•"/>
            </a:pPr>
            <a:r>
              <a:rPr lang="sv-SE"/>
              <a:t>Try solving the exam without using the sample solutions. Compare your answers. </a:t>
            </a:r>
            <a:endParaRPr/>
          </a:p>
          <a:p>
            <a:pPr indent="-393700" lvl="0" marL="457200" marR="0" rtl="0" algn="l">
              <a:lnSpc>
                <a:spcPct val="120000"/>
              </a:lnSpc>
              <a:spcBef>
                <a:spcPts val="0"/>
              </a:spcBef>
              <a:spcAft>
                <a:spcPts val="0"/>
              </a:spcAft>
              <a:buSzPts val="2600"/>
              <a:buChar char="•"/>
            </a:pPr>
            <a:r>
              <a:rPr lang="sv-SE"/>
              <a:t>Ask questions about any course content!</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26" name="Google Shape;226;p34"/>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27" name="Google Shape;22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8" name="Google Shape;228;p3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 74/10089 minutes = 0.7% of the time. Availability = 99.3%</a:t>
            </a:r>
            <a:endParaRPr b="1"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34" name="Google Shape;234;p35"/>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35" name="Google Shape;23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36" name="Google Shape;236;p3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42" name="Google Shape;242;p36"/>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43" name="Google Shape;24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44" name="Google Shape;244;p3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No. Availability, POFOD are good. ROCOF is too low. How would you improve it?</a:t>
            </a:r>
            <a:endParaRPr b="1"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airport connection check is part of a travel reservation system. It checks the validity of a single connection between two flights in an itinerary. </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If the arrival airport of Flight A differs from the departure airport of Flight B, the connection is invalid. </a:t>
            </a:r>
            <a:endParaRPr/>
          </a:p>
          <a:p>
            <a:pPr indent="-368300" lvl="1" marL="914400" rtl="0" algn="l">
              <a:spcBef>
                <a:spcPts val="500"/>
              </a:spcBef>
              <a:spcAft>
                <a:spcPts val="0"/>
              </a:spcAft>
              <a:buSzPts val="2200"/>
              <a:buChar char="•"/>
            </a:pPr>
            <a:r>
              <a:rPr lang="sv-SE"/>
              <a:t>If the departure time of Flight B is too close to the arrival time of Flight A, the connection is invalid.</a:t>
            </a:r>
            <a:endParaRPr/>
          </a:p>
          <a:p>
            <a:pPr indent="-368300" lvl="1" marL="914400" rtl="0" algn="l">
              <a:spcBef>
                <a:spcPts val="500"/>
              </a:spcBef>
              <a:spcAft>
                <a:spcPts val="0"/>
              </a:spcAft>
              <a:buSzPts val="2200"/>
              <a:buChar char="•"/>
            </a:pPr>
            <a:r>
              <a:rPr lang="sv-SE"/>
              <a:t>If an airport doesn’t exist, the connection is invalid…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7" name="Google Shape;257;p38"/>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400">
                <a:latin typeface="Consolas"/>
                <a:ea typeface="Consolas"/>
                <a:cs typeface="Consolas"/>
                <a:sym typeface="Consolas"/>
              </a:rPr>
              <a:t>validConnection(Flight FlightA, Flight FlightB) </a:t>
            </a:r>
            <a:br>
              <a:rPr b="1" lang="sv-SE" sz="2400">
                <a:latin typeface="Consolas"/>
                <a:ea typeface="Consolas"/>
                <a:cs typeface="Consolas"/>
                <a:sym typeface="Consolas"/>
              </a:rPr>
            </a:br>
            <a:r>
              <a:rPr b="1" lang="sv-SE" sz="2400">
                <a:latin typeface="Consolas"/>
                <a:ea typeface="Consolas"/>
                <a:cs typeface="Consolas"/>
                <a:sym typeface="Consolas"/>
              </a:rPr>
              <a:t>                 returns ValidityCode</a:t>
            </a:r>
            <a:endParaRPr b="1"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sv-SE" sz="2000"/>
              <a:t>A Flight is a data structure consisting of:</a:t>
            </a:r>
            <a:endParaRPr sz="2000"/>
          </a:p>
          <a:p>
            <a:pPr indent="-355600" lvl="0" marL="457200" rtl="0" algn="l">
              <a:spcBef>
                <a:spcPts val="0"/>
              </a:spcBef>
              <a:spcAft>
                <a:spcPts val="0"/>
              </a:spcAft>
              <a:buSzPts val="2000"/>
              <a:buChar char="●"/>
            </a:pPr>
            <a:r>
              <a:rPr lang="sv-SE" sz="2000"/>
              <a:t>A unique identifying flight code (string, three characters followed by four numbers).</a:t>
            </a:r>
            <a:endParaRPr sz="2000"/>
          </a:p>
          <a:p>
            <a:pPr indent="-355600" lvl="0" marL="457200" rtl="0" algn="l">
              <a:spcBef>
                <a:spcPts val="0"/>
              </a:spcBef>
              <a:spcAft>
                <a:spcPts val="0"/>
              </a:spcAft>
              <a:buSzPts val="2000"/>
              <a:buChar char="●"/>
            </a:pPr>
            <a:r>
              <a:rPr lang="sv-SE" sz="2000"/>
              <a:t>The originating airport code (three character string).</a:t>
            </a:r>
            <a:endParaRPr sz="2000"/>
          </a:p>
          <a:p>
            <a:pPr indent="-355600" lvl="0" marL="457200" rtl="0" algn="l">
              <a:spcBef>
                <a:spcPts val="0"/>
              </a:spcBef>
              <a:spcAft>
                <a:spcPts val="0"/>
              </a:spcAft>
              <a:buSzPts val="2000"/>
              <a:buChar char="●"/>
            </a:pPr>
            <a:r>
              <a:rPr lang="sv-SE" sz="2000"/>
              <a:t>The scheduled departure time (in universal time).</a:t>
            </a:r>
            <a:endParaRPr sz="2000"/>
          </a:p>
          <a:p>
            <a:pPr indent="-355600" lvl="0" marL="457200" rtl="0" algn="l">
              <a:spcBef>
                <a:spcPts val="0"/>
              </a:spcBef>
              <a:spcAft>
                <a:spcPts val="0"/>
              </a:spcAft>
              <a:buSzPts val="2000"/>
              <a:buChar char="●"/>
            </a:pPr>
            <a:r>
              <a:rPr lang="sv-SE" sz="2000"/>
              <a:t>The destination airport code (three character string).</a:t>
            </a:r>
            <a:endParaRPr sz="2000"/>
          </a:p>
          <a:p>
            <a:pPr indent="-355600" lvl="0" marL="457200" rtl="0" algn="l">
              <a:spcBef>
                <a:spcPts val="0"/>
              </a:spcBef>
              <a:spcAft>
                <a:spcPts val="0"/>
              </a:spcAft>
              <a:buSzPts val="2000"/>
              <a:buChar char="●"/>
            </a:pPr>
            <a:r>
              <a:rPr lang="sv-SE" sz="2000"/>
              <a:t>The scheduled arrival time (in universal time).</a:t>
            </a:r>
            <a:endParaRPr sz="2000"/>
          </a:p>
          <a:p>
            <a:pPr indent="0" lvl="0" marL="0" rtl="0" algn="l">
              <a:spcBef>
                <a:spcPts val="0"/>
              </a:spcBef>
              <a:spcAft>
                <a:spcPts val="0"/>
              </a:spcAft>
              <a:buNone/>
            </a:pPr>
            <a:r>
              <a:t/>
            </a:r>
            <a:endParaRPr sz="1800"/>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times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ValidityCode</a:t>
            </a:r>
            <a:r>
              <a:rPr lang="sv-SE" sz="1800"/>
              <a:t> is an integer with value:</a:t>
            </a:r>
            <a:endParaRPr sz="1800"/>
          </a:p>
          <a:p>
            <a:pPr indent="-342900" lvl="0" marL="457200" rtl="0" algn="l">
              <a:spcBef>
                <a:spcPts val="0"/>
              </a:spcBef>
              <a:spcAft>
                <a:spcPts val="0"/>
              </a:spcAft>
              <a:buSzPts val="1800"/>
              <a:buChar char="•"/>
            </a:pPr>
            <a:r>
              <a:rPr lang="sv-SE" sz="1800"/>
              <a:t>0 for OK</a:t>
            </a:r>
            <a:endParaRPr sz="1800"/>
          </a:p>
          <a:p>
            <a:pPr indent="-342900" lvl="0" marL="457200" rtl="0" algn="l">
              <a:spcBef>
                <a:spcPts val="0"/>
              </a:spcBef>
              <a:spcAft>
                <a:spcPts val="0"/>
              </a:spcAft>
              <a:buSzPts val="1800"/>
              <a:buChar char="•"/>
            </a:pPr>
            <a:r>
              <a:rPr lang="sv-SE" sz="1800"/>
              <a:t>1 for invalid airport code</a:t>
            </a:r>
            <a:endParaRPr sz="1800"/>
          </a:p>
          <a:p>
            <a:pPr indent="-342900" lvl="0" marL="457200" rtl="0" algn="l">
              <a:spcBef>
                <a:spcPts val="0"/>
              </a:spcBef>
              <a:spcAft>
                <a:spcPts val="0"/>
              </a:spcAft>
              <a:buSzPts val="1800"/>
              <a:buChar char="•"/>
            </a:pPr>
            <a:r>
              <a:rPr lang="sv-SE" sz="1800"/>
              <a:t>2 for a connection that is too short</a:t>
            </a:r>
            <a:endParaRPr sz="1800"/>
          </a:p>
          <a:p>
            <a:pPr indent="-342900" lvl="0" marL="457200" rtl="0" algn="l">
              <a:spcBef>
                <a:spcPts val="0"/>
              </a:spcBef>
              <a:spcAft>
                <a:spcPts val="0"/>
              </a:spcAft>
              <a:buSzPts val="1800"/>
              <a:buChar char="•"/>
            </a:pPr>
            <a:r>
              <a:rPr lang="sv-SE" sz="1800"/>
              <a:t>3 for flights that do not connect (arrivingFlight does not land in the same location as departingFlight)</a:t>
            </a:r>
            <a:endParaRPr sz="1800"/>
          </a:p>
          <a:p>
            <a:pPr indent="-342900" lvl="0" marL="457200" rtl="0" algn="l">
              <a:spcBef>
                <a:spcPts val="0"/>
              </a:spcBef>
              <a:spcAft>
                <a:spcPts val="0"/>
              </a:spcAft>
              <a:buSzPts val="1800"/>
              <a:buChar char="•"/>
            </a:pPr>
            <a:r>
              <a:rPr lang="sv-SE" sz="1800"/>
              <a:t>4 for any other errors (malformed input or any other unexpected errors).</a:t>
            </a:r>
            <a:endParaRPr sz="1800"/>
          </a:p>
          <a:p>
            <a:pPr indent="0" lvl="0" marL="0" rtl="0" algn="l">
              <a:spcBef>
                <a:spcPts val="0"/>
              </a:spcBef>
              <a:spcAft>
                <a:spcPts val="0"/>
              </a:spcAft>
              <a:buClr>
                <a:schemeClr val="dk1"/>
              </a:buClr>
              <a:buSzPts val="1100"/>
              <a:buFont typeface="Arial"/>
              <a:buNone/>
            </a:pPr>
            <a:r>
              <a:t/>
            </a:r>
            <a:endParaRPr sz="1800"/>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468900" y="480225"/>
            <a:ext cx="2533800" cy="4282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sv-SE" sz="1200" u="sng"/>
              <a:t>Parameter: Arriving flight</a:t>
            </a:r>
            <a:endParaRPr b="1" i="1" sz="1200" u="sng"/>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Flight code:</a:t>
            </a:r>
            <a:endParaRPr b="1" i="1" sz="1200"/>
          </a:p>
          <a:p>
            <a:pPr indent="-304800" lvl="0" marL="457200" rtl="0" algn="l">
              <a:spcBef>
                <a:spcPts val="0"/>
              </a:spcBef>
              <a:spcAft>
                <a:spcPts val="0"/>
              </a:spcAft>
              <a:buSzPts val="1200"/>
              <a:buChar char="•"/>
            </a:pPr>
            <a:r>
              <a:rPr b="1" i="1" lang="sv-SE" sz="1200"/>
              <a:t>malformed</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Originating airport code:</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 </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departure time:</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Destination airport (transfer airport):</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arrival time (tA):</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sz="1200"/>
          </a:p>
        </p:txBody>
      </p:sp>
      <p:sp>
        <p:nvSpPr>
          <p:cNvPr id="271" name="Google Shape;271;p40"/>
          <p:cNvSpPr txBox="1"/>
          <p:nvPr>
            <p:ph idx="1" type="body"/>
          </p:nvPr>
        </p:nvSpPr>
        <p:spPr>
          <a:xfrm>
            <a:off x="2942400" y="848325"/>
            <a:ext cx="2978400" cy="40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sv-SE" sz="1100" u="sng">
                <a:solidFill>
                  <a:schemeClr val="dk1"/>
                </a:solidFill>
              </a:rPr>
              <a:t>Parameter: Departing flight</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Flight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Originating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differs from transfer airport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same as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Scheduled departure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syntactically 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before arriving flight time (tA)</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between tA and tA + minimum connection time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equal to tA +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greater than tA + CT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Destination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 city</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272" name="Google Shape;272;p40"/>
          <p:cNvSpPr txBox="1"/>
          <p:nvPr>
            <p:ph idx="2" type="body"/>
          </p:nvPr>
        </p:nvSpPr>
        <p:spPr>
          <a:xfrm>
            <a:off x="5788175" y="945175"/>
            <a:ext cx="2978400" cy="39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sv-SE" sz="1100">
                <a:solidFill>
                  <a:schemeClr val="dk1"/>
                </a:solidFill>
              </a:rPr>
              <a:t>Scheduled arrival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legal</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u="sng">
                <a:solidFill>
                  <a:schemeClr val="dk1"/>
                </a:solidFill>
              </a:rPr>
              <a:t>Parameter: Database record</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This parameter refers to the database record corresponding to the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(not a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Minimum connection time: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273" name="Google Shape;273;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0" name="Google Shape;28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81" name="Google Shape;281;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Full set of test </a:t>
            </a:r>
            <a:r>
              <a:rPr lang="sv-SE"/>
              <a:t>specifications</a:t>
            </a:r>
            <a:r>
              <a:rPr lang="sv-SE"/>
              <a:t> = 144 tests</a:t>
            </a:r>
            <a:endParaRPr/>
          </a:p>
          <a:p>
            <a:pPr indent="-393700" lvl="0" marL="457200" rtl="0" algn="l">
              <a:spcBef>
                <a:spcPts val="0"/>
              </a:spcBef>
              <a:spcAft>
                <a:spcPts val="0"/>
              </a:spcAft>
              <a:buSzPts val="2600"/>
              <a:buChar char="•"/>
            </a:pPr>
            <a:r>
              <a:rPr lang="sv-SE"/>
              <a:t>Create a covering array covering all pairwise combinations.</a:t>
            </a:r>
            <a:endParaRPr/>
          </a:p>
        </p:txBody>
      </p:sp>
      <p:graphicFrame>
        <p:nvGraphicFramePr>
          <p:cNvPr id="282" name="Google Shape;282;p41"/>
          <p:cNvGraphicFramePr/>
          <p:nvPr/>
        </p:nvGraphicFramePr>
        <p:xfrm>
          <a:off x="1610813" y="1521850"/>
          <a:ext cx="3000000" cy="3000000"/>
        </p:xfrm>
        <a:graphic>
          <a:graphicData uri="http://schemas.openxmlformats.org/drawingml/2006/table">
            <a:tbl>
              <a:tblPr>
                <a:noFill/>
                <a:tableStyleId>{1F9B316F-7143-4427-816F-B7A507A32C41}</a:tableStyleId>
              </a:tblPr>
              <a:tblGrid>
                <a:gridCol w="895350"/>
                <a:gridCol w="990600"/>
                <a:gridCol w="1114425"/>
                <a:gridCol w="971550"/>
                <a:gridCol w="1000125"/>
                <a:gridCol w="962025"/>
              </a:tblGrid>
              <a:tr h="12700">
                <a:tc>
                  <a:txBody>
                    <a:bodyPr/>
                    <a:lstStyle/>
                    <a:p>
                      <a:pPr indent="0" lvl="0" marL="0" rtl="0" algn="l">
                        <a:spcBef>
                          <a:spcPts val="0"/>
                        </a:spcBef>
                        <a:spcAft>
                          <a:spcPts val="0"/>
                        </a:spcAft>
                        <a:buNone/>
                      </a:pPr>
                      <a:r>
                        <a:rPr b="1" lang="sv-SE" sz="1100"/>
                        <a:t>Allow Content to Load</a:t>
                      </a:r>
                      <a:endParaRPr b="1" sz="1100"/>
                    </a:p>
                  </a:txBody>
                  <a:tcPr marT="63500" marB="63500" marR="63500" marL="63500"/>
                </a:tc>
                <a:tc>
                  <a:txBody>
                    <a:bodyPr/>
                    <a:lstStyle/>
                    <a:p>
                      <a:pPr indent="0" lvl="0" marL="0" rtl="0" algn="l">
                        <a:spcBef>
                          <a:spcPts val="0"/>
                        </a:spcBef>
                        <a:spcAft>
                          <a:spcPts val="0"/>
                        </a:spcAft>
                        <a:buNone/>
                      </a:pPr>
                      <a:r>
                        <a:rPr b="1" lang="sv-SE" sz="1100"/>
                        <a:t>Notify About Pop-Ups</a:t>
                      </a:r>
                      <a:endParaRPr b="1" sz="1100"/>
                    </a:p>
                  </a:txBody>
                  <a:tcPr marT="63500" marB="63500" marR="63500" marL="63500"/>
                </a:tc>
                <a:tc>
                  <a:txBody>
                    <a:bodyPr/>
                    <a:lstStyle/>
                    <a:p>
                      <a:pPr indent="0" lvl="0" marL="0" rtl="0" algn="l">
                        <a:spcBef>
                          <a:spcPts val="0"/>
                        </a:spcBef>
                        <a:spcAft>
                          <a:spcPts val="0"/>
                        </a:spcAft>
                        <a:buNone/>
                      </a:pPr>
                      <a:r>
                        <a:rPr b="1" lang="sv-SE" sz="1100"/>
                        <a:t>Allow Cookies</a:t>
                      </a:r>
                      <a:endParaRPr b="1" sz="1100"/>
                    </a:p>
                  </a:txBody>
                  <a:tcPr marT="63500" marB="63500" marR="63500" marL="63500"/>
                </a:tc>
                <a:tc>
                  <a:txBody>
                    <a:bodyPr/>
                    <a:lstStyle/>
                    <a:p>
                      <a:pPr indent="0" lvl="0" marL="0" rtl="0" algn="l">
                        <a:spcBef>
                          <a:spcPts val="0"/>
                        </a:spcBef>
                        <a:spcAft>
                          <a:spcPts val="0"/>
                        </a:spcAft>
                        <a:buNone/>
                      </a:pPr>
                      <a:r>
                        <a:rPr b="1" lang="sv-SE" sz="1100"/>
                        <a:t>Warn About Add-Ons</a:t>
                      </a:r>
                      <a:endParaRPr b="1" sz="1100"/>
                    </a:p>
                  </a:txBody>
                  <a:tcPr marT="63500" marB="63500" marR="63500" marL="63500"/>
                </a:tc>
                <a:tc>
                  <a:txBody>
                    <a:bodyPr/>
                    <a:lstStyle/>
                    <a:p>
                      <a:pPr indent="0" lvl="0" marL="0" rtl="0" algn="l">
                        <a:spcBef>
                          <a:spcPts val="0"/>
                        </a:spcBef>
                        <a:spcAft>
                          <a:spcPts val="0"/>
                        </a:spcAft>
                        <a:buNone/>
                      </a:pPr>
                      <a:r>
                        <a:rPr b="1" lang="sv-SE" sz="1100"/>
                        <a:t>Warn About Attack Sites</a:t>
                      </a:r>
                      <a:endParaRPr b="1" sz="1100"/>
                    </a:p>
                  </a:txBody>
                  <a:tcPr marT="63500" marB="63500" marR="63500" marL="63500"/>
                </a:tc>
                <a:tc>
                  <a:txBody>
                    <a:bodyPr/>
                    <a:lstStyle/>
                    <a:p>
                      <a:pPr indent="0" lvl="0" marL="0" rtl="0" algn="l">
                        <a:spcBef>
                          <a:spcPts val="0"/>
                        </a:spcBef>
                        <a:spcAft>
                          <a:spcPts val="0"/>
                        </a:spcAft>
                        <a:buNone/>
                      </a:pPr>
                      <a:r>
                        <a:rPr b="1" lang="sv-SE" sz="1100"/>
                        <a:t>Warn About Forgeries</a:t>
                      </a:r>
                      <a:endParaRPr b="1" sz="1100"/>
                    </a:p>
                  </a:txBody>
                  <a:tcPr marT="63500" marB="63500" marR="63500" marL="63500"/>
                </a:tc>
              </a:tr>
              <a:tr h="12700">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r>
              <a:tr h="12700">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r>
              <a:tr h="12700">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9" name="Google Shape;28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pic>
        <p:nvPicPr>
          <p:cNvPr id="290" name="Google Shape;290;p42"/>
          <p:cNvPicPr preferRelativeResize="0"/>
          <p:nvPr/>
        </p:nvPicPr>
        <p:blipFill>
          <a:blip r:embed="rId3">
            <a:alphaModFix/>
          </a:blip>
          <a:stretch>
            <a:fillRect/>
          </a:stretch>
        </p:blipFill>
        <p:spPr>
          <a:xfrm>
            <a:off x="1446375" y="1441400"/>
            <a:ext cx="5810250" cy="316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7" name="Google Shape;297;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298" name="Google Shape;298;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Exploratory testing typically is guided by “tours”.</a:t>
            </a:r>
            <a:endParaRPr/>
          </a:p>
          <a:p>
            <a:pPr indent="-368300" lvl="0" marL="457200" rtl="0" algn="l">
              <a:spcBef>
                <a:spcPts val="1000"/>
              </a:spcBef>
              <a:spcAft>
                <a:spcPts val="0"/>
              </a:spcAft>
              <a:buSzPts val="2200"/>
              <a:buAutoNum type="arabicPeriod"/>
            </a:pPr>
            <a:r>
              <a:rPr lang="sv-SE" sz="2200"/>
              <a:t>Describe one of the tours that we discussed in class. </a:t>
            </a:r>
            <a:endParaRPr sz="2200"/>
          </a:p>
          <a:p>
            <a:pPr indent="-368300" lvl="0" marL="457200" rtl="0" algn="l">
              <a:spcBef>
                <a:spcPts val="1000"/>
              </a:spcBef>
              <a:spcAft>
                <a:spcPts val="0"/>
              </a:spcAft>
              <a:buSzPts val="2200"/>
              <a:buAutoNum type="arabicPeriod"/>
            </a:pPr>
            <a:r>
              <a:rPr lang="sv-SE" sz="2200"/>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sz="2200"/>
          </a:p>
          <a:p>
            <a:pPr indent="0" lvl="0" marL="0" rtl="0" algn="l">
              <a:spcBef>
                <a:spcPts val="10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9" name="Google Shape;9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00" name="Google Shape;10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1" name="Google Shape;10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02" name="Google Shape;102;p17"/>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Quality Attributes and Scenarios</a:t>
            </a:r>
            <a:endParaRPr b="1"/>
          </a:p>
          <a:p>
            <a:pPr indent="-393700" lvl="0" marL="457200" rtl="0" algn="l">
              <a:lnSpc>
                <a:spcPct val="90000"/>
              </a:lnSpc>
              <a:spcBef>
                <a:spcPts val="0"/>
              </a:spcBef>
              <a:spcAft>
                <a:spcPts val="0"/>
              </a:spcAft>
              <a:buSzPts val="2600"/>
              <a:buChar char="•"/>
            </a:pPr>
            <a:r>
              <a:rPr lang="sv-SE"/>
              <a:t>System Testing</a:t>
            </a:r>
            <a:endParaRPr/>
          </a:p>
          <a:p>
            <a:pPr indent="-368300" lvl="1" marL="914400" rtl="0" algn="l">
              <a:lnSpc>
                <a:spcPct val="90000"/>
              </a:lnSpc>
              <a:spcBef>
                <a:spcPts val="0"/>
              </a:spcBef>
              <a:spcAft>
                <a:spcPts val="0"/>
              </a:spcAft>
              <a:buSzPts val="2200"/>
              <a:buChar char="•"/>
            </a:pPr>
            <a:r>
              <a:rPr b="1" lang="sv-SE"/>
              <a:t>Category Partition Method</a:t>
            </a:r>
            <a:endParaRPr b="1"/>
          </a:p>
          <a:p>
            <a:pPr indent="-368300" lvl="1" marL="914400" rtl="0" algn="l">
              <a:lnSpc>
                <a:spcPct val="90000"/>
              </a:lnSpc>
              <a:spcBef>
                <a:spcPts val="0"/>
              </a:spcBef>
              <a:spcAft>
                <a:spcPts val="0"/>
              </a:spcAft>
              <a:buSzPts val="2200"/>
              <a:buChar char="•"/>
            </a:pPr>
            <a:r>
              <a:rPr lang="sv-SE"/>
              <a:t>Combinatorial Interaction Testing</a:t>
            </a:r>
            <a:endParaRPr/>
          </a:p>
          <a:p>
            <a:pPr indent="-393700" lvl="0" marL="457200" rtl="0" algn="l">
              <a:lnSpc>
                <a:spcPct val="90000"/>
              </a:lnSpc>
              <a:spcBef>
                <a:spcPts val="0"/>
              </a:spcBef>
              <a:spcAft>
                <a:spcPts val="0"/>
              </a:spcAft>
              <a:buSzPts val="2600"/>
              <a:buChar char="•"/>
            </a:pPr>
            <a:r>
              <a:rPr lang="sv-SE"/>
              <a:t>Exploratory Testing</a:t>
            </a:r>
            <a:endParaRPr/>
          </a:p>
          <a:p>
            <a:pPr indent="-393700" lvl="0" marL="457200" rtl="0" algn="l">
              <a:lnSpc>
                <a:spcPct val="90000"/>
              </a:lnSpc>
              <a:spcBef>
                <a:spcPts val="0"/>
              </a:spcBef>
              <a:spcAft>
                <a:spcPts val="0"/>
              </a:spcAft>
              <a:buSzPts val="2600"/>
              <a:buChar char="•"/>
            </a:pPr>
            <a:r>
              <a:rPr b="1" lang="sv-SE"/>
              <a:t>Unit Testing</a:t>
            </a:r>
            <a:endParaRPr b="1"/>
          </a:p>
        </p:txBody>
      </p:sp>
      <p:sp>
        <p:nvSpPr>
          <p:cNvPr id="103" name="Google Shape;103;p17"/>
          <p:cNvSpPr txBox="1"/>
          <p:nvPr>
            <p:ph idx="1" type="body"/>
          </p:nvPr>
        </p:nvSpPr>
        <p:spPr>
          <a:xfrm>
            <a:off x="48110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Structural Coverage Criteria</a:t>
            </a:r>
            <a:endParaRPr b="1"/>
          </a:p>
          <a:p>
            <a:pPr indent="-368300" lvl="1" marL="914400" rtl="0" algn="l">
              <a:lnSpc>
                <a:spcPct val="90000"/>
              </a:lnSpc>
              <a:spcBef>
                <a:spcPts val="0"/>
              </a:spcBef>
              <a:spcAft>
                <a:spcPts val="0"/>
              </a:spcAft>
              <a:buSzPts val="2200"/>
              <a:buChar char="•"/>
            </a:pPr>
            <a:r>
              <a:rPr b="1" lang="sv-SE"/>
              <a:t>Control-Flow</a:t>
            </a:r>
            <a:endParaRPr b="1"/>
          </a:p>
          <a:p>
            <a:pPr indent="-368300" lvl="1" marL="914400" rtl="0" algn="l">
              <a:lnSpc>
                <a:spcPct val="90000"/>
              </a:lnSpc>
              <a:spcBef>
                <a:spcPts val="0"/>
              </a:spcBef>
              <a:spcAft>
                <a:spcPts val="0"/>
              </a:spcAft>
              <a:buSzPts val="2200"/>
              <a:buChar char="•"/>
            </a:pPr>
            <a:r>
              <a:rPr b="1" lang="sv-SE"/>
              <a:t>Data-Flow</a:t>
            </a:r>
            <a:endParaRPr b="1"/>
          </a:p>
          <a:p>
            <a:pPr indent="-393700" lvl="0" marL="457200" rtl="0" algn="l">
              <a:lnSpc>
                <a:spcPct val="90000"/>
              </a:lnSpc>
              <a:spcBef>
                <a:spcPts val="0"/>
              </a:spcBef>
              <a:spcAft>
                <a:spcPts val="0"/>
              </a:spcAft>
              <a:buSzPts val="2600"/>
              <a:buChar char="•"/>
            </a:pPr>
            <a:r>
              <a:rPr b="1" lang="sv-SE"/>
              <a:t>Mutation Testing</a:t>
            </a:r>
            <a:endParaRPr b="1"/>
          </a:p>
          <a:p>
            <a:pPr indent="-393700" lvl="0" marL="457200" rtl="0" algn="l">
              <a:lnSpc>
                <a:spcPct val="90000"/>
              </a:lnSpc>
              <a:spcBef>
                <a:spcPts val="0"/>
              </a:spcBef>
              <a:spcAft>
                <a:spcPts val="0"/>
              </a:spcAft>
              <a:buSzPts val="2600"/>
              <a:buChar char="•"/>
            </a:pPr>
            <a:r>
              <a:rPr lang="sv-SE"/>
              <a:t>Automated Test Generation</a:t>
            </a:r>
            <a:endParaRPr/>
          </a:p>
          <a:p>
            <a:pPr indent="-393700" lvl="0" marL="457200" rtl="0" algn="l">
              <a:lnSpc>
                <a:spcPct val="90000"/>
              </a:lnSpc>
              <a:spcBef>
                <a:spcPts val="0"/>
              </a:spcBef>
              <a:spcAft>
                <a:spcPts val="0"/>
              </a:spcAft>
              <a:buSzPts val="2600"/>
              <a:buChar char="•"/>
            </a:pPr>
            <a:r>
              <a:rPr lang="sv-SE"/>
              <a:t>Model-Based Testing</a:t>
            </a:r>
            <a:endParaRPr/>
          </a:p>
          <a:p>
            <a:pPr indent="-393700" lvl="0" marL="457200" rtl="0" algn="l">
              <a:lnSpc>
                <a:spcPct val="90000"/>
              </a:lnSpc>
              <a:spcBef>
                <a:spcPts val="0"/>
              </a:spcBef>
              <a:spcAft>
                <a:spcPts val="0"/>
              </a:spcAft>
              <a:buSzPts val="2600"/>
              <a:buChar char="•"/>
            </a:pPr>
            <a:r>
              <a:rPr b="1" lang="sv-SE"/>
              <a:t>Finite State Verification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5" name="Google Shape;30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06" name="Google Shape;306;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one of the tours.</a:t>
            </a:r>
            <a:endParaRPr b="1"/>
          </a:p>
          <a:p>
            <a:pPr indent="-393700" lvl="0" marL="457200" rtl="0" algn="l">
              <a:spcBef>
                <a:spcPts val="1000"/>
              </a:spcBef>
              <a:spcAft>
                <a:spcPts val="0"/>
              </a:spcAft>
              <a:buSzPts val="2600"/>
              <a:buChar char="•"/>
            </a:pPr>
            <a:r>
              <a:rPr lang="sv-SE"/>
              <a:t>Supermodel Tour</a:t>
            </a:r>
            <a:endParaRPr/>
          </a:p>
          <a:p>
            <a:pPr indent="-368300" lvl="1" marL="914400" rtl="0" algn="l">
              <a:spcBef>
                <a:spcPts val="0"/>
              </a:spcBef>
              <a:spcAft>
                <a:spcPts val="0"/>
              </a:spcAft>
              <a:buSzPts val="2200"/>
              <a:buChar char="•"/>
            </a:pPr>
            <a:r>
              <a:rPr lang="sv-SE"/>
              <a:t>Tests the GUI, not the functional correctness.</a:t>
            </a:r>
            <a:endParaRPr/>
          </a:p>
          <a:p>
            <a:pPr indent="-368300" lvl="1" marL="914400" rtl="0" algn="l">
              <a:spcBef>
                <a:spcPts val="0"/>
              </a:spcBef>
              <a:spcAft>
                <a:spcPts val="0"/>
              </a:spcAft>
              <a:buSzPts val="2200"/>
              <a:buChar char="•"/>
            </a:pPr>
            <a:r>
              <a:rPr lang="sv-SE"/>
              <a:t>Visual appearance - are graphical elements in </a:t>
            </a:r>
            <a:r>
              <a:rPr lang="sv-SE"/>
              <a:t>correct locations, correct size, free of rendering errors. </a:t>
            </a:r>
            <a:endParaRPr/>
          </a:p>
          <a:p>
            <a:pPr indent="-368300" lvl="1" marL="914400" rtl="0" algn="l">
              <a:spcBef>
                <a:spcPts val="0"/>
              </a:spcBef>
              <a:spcAft>
                <a:spcPts val="0"/>
              </a:spcAft>
              <a:buSzPts val="2200"/>
              <a:buChar char="•"/>
            </a:pPr>
            <a:r>
              <a:rPr lang="sv-SE"/>
              <a:t>Are graphical elements/colors/fonts consistent?</a:t>
            </a:r>
            <a:endParaRPr/>
          </a:p>
          <a:p>
            <a:pPr indent="-368300" lvl="1" marL="914400" rtl="0" algn="l">
              <a:spcBef>
                <a:spcPts val="0"/>
              </a:spcBef>
              <a:spcAft>
                <a:spcPts val="0"/>
              </a:spcAft>
              <a:buSzPts val="2200"/>
              <a:buChar char="•"/>
            </a:pPr>
            <a:r>
              <a:rPr lang="sv-SE"/>
              <a:t>How long does it take elements to appear?</a:t>
            </a:r>
            <a:endParaRPr/>
          </a:p>
          <a:p>
            <a:pPr indent="-368300" lvl="1" marL="914400" rtl="0" algn="l">
              <a:spcBef>
                <a:spcPts val="0"/>
              </a:spcBef>
              <a:spcAft>
                <a:spcPts val="0"/>
              </a:spcAft>
              <a:buSzPts val="2200"/>
              <a:buChar char="•"/>
            </a:pPr>
            <a:r>
              <a:rPr lang="sv-SE"/>
              <a:t>Are there typos?</a:t>
            </a:r>
            <a:endParaRPr/>
          </a:p>
          <a:p>
            <a:pPr indent="-368300" lvl="1" marL="914400" rtl="0" algn="l">
              <a:spcBef>
                <a:spcPts val="0"/>
              </a:spcBef>
              <a:spcAft>
                <a:spcPts val="0"/>
              </a:spcAft>
              <a:buSzPts val="2200"/>
              <a:buChar char="•"/>
            </a:pPr>
            <a:r>
              <a:rPr lang="sv-SE"/>
              <a:t>Usability issues (could this be easier to use?)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3" name="Google Shape;31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14" name="Google Shape;31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three actions you might take during exploratory testing of banking system</a:t>
            </a:r>
            <a:endParaRPr b="1"/>
          </a:p>
          <a:p>
            <a:pPr indent="-368300" lvl="0" marL="457200" rtl="0" algn="l">
              <a:spcBef>
                <a:spcPts val="1000"/>
              </a:spcBef>
              <a:spcAft>
                <a:spcPts val="0"/>
              </a:spcAft>
              <a:buSzPts val="2200"/>
              <a:buAutoNum type="arabicPeriod"/>
            </a:pPr>
            <a:r>
              <a:rPr lang="sv-SE" sz="2200"/>
              <a:t>Click on drop down menu - is it displayed quickly? all items present? does menu cause issues when appearing over other elements?</a:t>
            </a:r>
            <a:endParaRPr sz="2200"/>
          </a:p>
          <a:p>
            <a:pPr indent="-368300" lvl="0" marL="457200" rtl="0" algn="l">
              <a:spcBef>
                <a:spcPts val="1000"/>
              </a:spcBef>
              <a:spcAft>
                <a:spcPts val="0"/>
              </a:spcAft>
              <a:buSzPts val="2200"/>
              <a:buAutoNum type="arabicPeriod"/>
            </a:pPr>
            <a:r>
              <a:rPr lang="sv-SE" sz="2200"/>
              <a:t>Select account - is all information displayed? is location of info correct? is info easy to find?</a:t>
            </a:r>
            <a:endParaRPr sz="2200"/>
          </a:p>
          <a:p>
            <a:pPr indent="-368300" lvl="0" marL="457200" rtl="0" algn="l">
              <a:spcBef>
                <a:spcPts val="1000"/>
              </a:spcBef>
              <a:spcAft>
                <a:spcPts val="0"/>
              </a:spcAft>
              <a:buSzPts val="2200"/>
              <a:buAutoNum type="arabicPeriod"/>
            </a:pPr>
            <a:r>
              <a:rPr lang="sv-SE" sz="2200"/>
              <a:t>Edit personal info - is </a:t>
            </a:r>
            <a:r>
              <a:rPr lang="sv-SE" sz="2200"/>
              <a:t>existing</a:t>
            </a:r>
            <a:r>
              <a:rPr lang="sv-SE" sz="2200"/>
              <a:t> info displayed? are edited segments updated and displayed correctly?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20" name="Google Shape;320;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following method:</a:t>
            </a:r>
            <a:br>
              <a:rPr lang="sv-SE"/>
            </a:br>
            <a:br>
              <a:rPr b="1" lang="sv-SE">
                <a:latin typeface="Consolas"/>
                <a:ea typeface="Consolas"/>
                <a:cs typeface="Consolas"/>
                <a:sym typeface="Consolas"/>
              </a:rPr>
            </a:br>
            <a:r>
              <a:rPr b="1" lang="sv-SE">
                <a:latin typeface="Consolas"/>
                <a:ea typeface="Consolas"/>
                <a:cs typeface="Consolas"/>
                <a:sym typeface="Consolas"/>
              </a:rPr>
              <a:t>public double max(double a, double b);</a:t>
            </a:r>
            <a:br>
              <a:rPr lang="sv-SE"/>
            </a:br>
            <a:br>
              <a:rPr lang="sv-SE"/>
            </a:br>
            <a:r>
              <a:rPr lang="sv-SE"/>
              <a:t>Devise four executable test cases for this method in the JUnit notation. </a:t>
            </a:r>
            <a:endParaRPr/>
          </a:p>
        </p:txBody>
      </p:sp>
      <p:sp>
        <p:nvSpPr>
          <p:cNvPr id="321" name="Google Shape;321;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idx="1" type="body"/>
          </p:nvPr>
        </p:nvSpPr>
        <p:spPr>
          <a:xfrm>
            <a:off x="468900" y="577100"/>
            <a:ext cx="3822300" cy="41856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aLarger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assertTrue(“a should be larger”, actual&gt;b);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assertThat(“b should be larger”, actual&gt;a);</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A71D5D"/>
              </a:solidFill>
              <a:latin typeface="Consolas"/>
              <a:ea typeface="Consolas"/>
              <a:cs typeface="Consolas"/>
              <a:sym typeface="Consolas"/>
            </a:endParaRPr>
          </a:p>
        </p:txBody>
      </p:sp>
      <p:sp>
        <p:nvSpPr>
          <p:cNvPr id="327" name="Google Shape;327;p47"/>
          <p:cNvSpPr txBox="1"/>
          <p:nvPr>
            <p:ph idx="1" type="body"/>
          </p:nvPr>
        </p:nvSpPr>
        <p:spPr>
          <a:xfrm>
            <a:off x="4562550" y="577100"/>
            <a:ext cx="4124100" cy="43488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bothEqual</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bothNegative</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-2.0;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assertTrue(“should be negative”,actual&lt;0);</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p:txBody>
      </p:sp>
      <p:sp>
        <p:nvSpPr>
          <p:cNvPr id="328" name="Google Shape;32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9" name="Google Shape;329;p47"/>
          <p:cNvSpPr/>
          <p:nvPr/>
        </p:nvSpPr>
        <p:spPr>
          <a:xfrm>
            <a:off x="2577125" y="77637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is larger than B</a:t>
            </a:r>
            <a:endParaRPr/>
          </a:p>
        </p:txBody>
      </p:sp>
      <p:sp>
        <p:nvSpPr>
          <p:cNvPr id="330" name="Google Shape;330;p47"/>
          <p:cNvSpPr/>
          <p:nvPr/>
        </p:nvSpPr>
        <p:spPr>
          <a:xfrm>
            <a:off x="2459950" y="267562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r>
              <a:rPr lang="sv-SE"/>
              <a:t> is larger than A</a:t>
            </a:r>
            <a:endParaRPr/>
          </a:p>
        </p:txBody>
      </p:sp>
      <p:sp>
        <p:nvSpPr>
          <p:cNvPr id="331" name="Google Shape;331;p47"/>
          <p:cNvSpPr/>
          <p:nvPr/>
        </p:nvSpPr>
        <p:spPr>
          <a:xfrm>
            <a:off x="7000125" y="577100"/>
            <a:ext cx="8283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 B</a:t>
            </a:r>
            <a:endParaRPr/>
          </a:p>
        </p:txBody>
      </p:sp>
      <p:sp>
        <p:nvSpPr>
          <p:cNvPr id="332" name="Google Shape;332;p47"/>
          <p:cNvSpPr/>
          <p:nvPr/>
        </p:nvSpPr>
        <p:spPr>
          <a:xfrm>
            <a:off x="7120175" y="2756363"/>
            <a:ext cx="14739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Tests negative values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9" name="Google Shape;339;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45" name="Google Shape;345;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346" name="Google Shape;346;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52" name="Google Shape;352;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353" name="Google Shape;353;p50"/>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Few tests or p</a:t>
            </a:r>
            <a:r>
              <a:rPr lang="sv-SE" sz="2400">
                <a:solidFill>
                  <a:schemeClr val="dk1"/>
                </a:solidFill>
              </a:rPr>
              <a:t>oor job choosing test cases.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Missing requirements.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Dead or inactive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Error-handling.</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used only in special cases.</a:t>
            </a:r>
            <a:endParaRPr sz="2400">
              <a:solidFill>
                <a:schemeClr val="dk1"/>
              </a:solidFill>
            </a:endParaRPr>
          </a:p>
        </p:txBody>
      </p:sp>
      <p:sp>
        <p:nvSpPr>
          <p:cNvPr id="354" name="Google Shape;35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60" name="Google Shape;36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361" name="Google Shape;361;p51"/>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No.</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There are almost always special cases not covered by requirements.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optimizations, debug code, exception handling.</a:t>
            </a:r>
            <a:endParaRPr sz="2400">
              <a:solidFill>
                <a:schemeClr val="dk1"/>
              </a:solidFill>
            </a:endParaRPr>
          </a:p>
        </p:txBody>
      </p:sp>
      <p:sp>
        <p:nvSpPr>
          <p:cNvPr id="362" name="Google Shape;36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68" name="Google Shape;36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369" name="Google Shape;369;p52"/>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Impossible combination of conditions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Defensive programming (situations that may not happen in practice are planned for).</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situations that result in unused code (i.e., code implemented for future use that is not currently reachable).</a:t>
            </a:r>
            <a:endParaRPr sz="2400">
              <a:solidFill>
                <a:schemeClr val="dk1"/>
              </a:solidFill>
            </a:endParaRPr>
          </a:p>
        </p:txBody>
      </p:sp>
      <p:sp>
        <p:nvSpPr>
          <p:cNvPr id="370" name="Google Shape;37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376" name="Google Shape;376;p53"/>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377" name="Google Shape;377;p53"/>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(a&gt;b)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(c&gt;temp)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378" name="Google Shape;37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Practice Exam</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384" name="Google Shape;384;p54"/>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385" name="Google Shape;385;p54"/>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386" name="Google Shape;386;p54"/>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387" name="Google Shape;387;p54"/>
          <p:cNvCxnSpPr>
            <a:stCxn id="385" idx="2"/>
            <a:endCxn id="386"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388" name="Google Shape;388;p54"/>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389" name="Google Shape;389;p54"/>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390" name="Google Shape;390;p54"/>
          <p:cNvCxnSpPr>
            <a:stCxn id="386" idx="2"/>
            <a:endCxn id="388"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391" name="Google Shape;391;p54"/>
          <p:cNvCxnSpPr>
            <a:stCxn id="386" idx="3"/>
            <a:endCxn id="389"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392" name="Google Shape;392;p54"/>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93" name="Google Shape;393;p54"/>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94" name="Google Shape;394;p54"/>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395" name="Google Shape;395;p54"/>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96" name="Google Shape;396;p54"/>
          <p:cNvCxnSpPr>
            <a:stCxn id="388" idx="2"/>
            <a:endCxn id="395"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54"/>
          <p:cNvCxnSpPr>
            <a:stCxn id="395" idx="2"/>
            <a:endCxn id="394"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398" name="Google Shape;398;p54"/>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399" name="Google Shape;399;p54"/>
          <p:cNvCxnSpPr>
            <a:stCxn id="394" idx="2"/>
            <a:endCxn id="398"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400" name="Google Shape;400;p54"/>
          <p:cNvCxnSpPr>
            <a:stCxn id="389" idx="2"/>
            <a:endCxn id="395"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54"/>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402" name="Google Shape;402;p54"/>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03" name="Google Shape;403;p54"/>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04" name="Google Shape;404;p54"/>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405" name="Google Shape;405;p54"/>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406" name="Google Shape;406;p54"/>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407" name="Google Shape;407;p54"/>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408" name="Google Shape;408;p54"/>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409" name="Google Shape;409;p54"/>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410" name="Google Shape;410;p54"/>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411" name="Google Shape;411;p54"/>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412" name="Google Shape;412;p54"/>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413" name="Google Shape;413;p54"/>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414" name="Google Shape;41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5"/>
                                        </p:tgtEl>
                                      </p:cBhvr>
                                    </p:animEffect>
                                    <p:set>
                                      <p:cBhvr>
                                        <p:cTn dur="1" fill="hold">
                                          <p:stCondLst>
                                            <p:cond delay="0"/>
                                          </p:stCondLst>
                                        </p:cTn>
                                        <p:tgtEl>
                                          <p:spTgt spid="4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6"/>
                                        </p:tgtEl>
                                      </p:cBhvr>
                                    </p:animEffect>
                                    <p:set>
                                      <p:cBhvr>
                                        <p:cTn dur="1" fill="hold">
                                          <p:stCondLst>
                                            <p:cond delay="0"/>
                                          </p:stCondLst>
                                        </p:cTn>
                                        <p:tgtEl>
                                          <p:spTgt spid="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20" name="Google Shape;420;p55"/>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a:t>
            </a:r>
            <a:r>
              <a:rPr i="1" lang="sv-SE" sz="2200"/>
              <a:t>could</a:t>
            </a:r>
            <a:r>
              <a:rPr lang="sv-SE" sz="2200"/>
              <a:t> miss the fault. </a:t>
            </a:r>
            <a:endParaRPr sz="2200"/>
          </a:p>
        </p:txBody>
      </p:sp>
      <p:sp>
        <p:nvSpPr>
          <p:cNvPr id="421" name="Google Shape;421;p55"/>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22" name="Google Shape;422;p55"/>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423" name="Google Shape;42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29" name="Google Shape;429;p56"/>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430" name="Google Shape;430;p56"/>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431" name="Google Shape;43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37" name="Google Shape;437;p57"/>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438" name="Google Shape;438;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439" name="Google Shape;439;p57"/>
          <p:cNvGraphicFramePr/>
          <p:nvPr/>
        </p:nvGraphicFramePr>
        <p:xfrm>
          <a:off x="4861000" y="1743850"/>
          <a:ext cx="3000000" cy="3000000"/>
        </p:xfrm>
        <a:graphic>
          <a:graphicData uri="http://schemas.openxmlformats.org/drawingml/2006/table">
            <a:tbl>
              <a:tblPr>
                <a:noFill/>
                <a:tableStyleId>{1F9B316F-7143-4427-816F-B7A507A32C41}</a:tableStyleId>
              </a:tblPr>
              <a:tblGrid>
                <a:gridCol w="688950"/>
                <a:gridCol w="3136850"/>
              </a:tblGrid>
              <a:tr h="12700">
                <a:tc>
                  <a:txBody>
                    <a:bodyPr/>
                    <a:lstStyle/>
                    <a:p>
                      <a:pPr indent="0" lvl="0" marL="0" rtl="0" algn="l">
                        <a:spcBef>
                          <a:spcPts val="0"/>
                        </a:spcBef>
                        <a:spcAft>
                          <a:spcPts val="0"/>
                        </a:spcAft>
                        <a:buNone/>
                      </a:pPr>
                      <a:r>
                        <a:rPr b="1" lang="sv-SE" sz="1000"/>
                        <a:t>Variable</a:t>
                      </a:r>
                      <a:endParaRPr b="1" sz="1000"/>
                    </a:p>
                  </a:txBody>
                  <a:tcPr marT="63500" marB="63500" marR="63500" marL="63500"/>
                </a:tc>
                <a:tc>
                  <a:txBody>
                    <a:bodyPr/>
                    <a:lstStyle/>
                    <a:p>
                      <a:pPr indent="0" lvl="0" marL="0" rtl="0" algn="l">
                        <a:spcBef>
                          <a:spcPts val="0"/>
                        </a:spcBef>
                        <a:spcAft>
                          <a:spcPts val="0"/>
                        </a:spcAft>
                        <a:buNone/>
                      </a:pPr>
                      <a:r>
                        <a:rPr b="1" lang="sv-SE" sz="1000"/>
                        <a:t>DU Pairs</a:t>
                      </a:r>
                      <a:endParaRPr b="1" sz="1000"/>
                    </a:p>
                  </a:txBody>
                  <a:tcPr marT="63500" marB="63500" marR="63500" marL="63500"/>
                </a:tc>
              </a:tr>
              <a:tr h="12700">
                <a:tc>
                  <a:txBody>
                    <a:bodyPr/>
                    <a:lstStyle/>
                    <a:p>
                      <a:pPr indent="0" lvl="0" marL="0" rtl="0" algn="l">
                        <a:spcBef>
                          <a:spcPts val="0"/>
                        </a:spcBef>
                        <a:spcAft>
                          <a:spcPts val="0"/>
                        </a:spcAft>
                        <a:buNone/>
                      </a:pPr>
                      <a:r>
                        <a:rPr lang="sv-SE" sz="1000"/>
                        <a:t>a</a:t>
                      </a:r>
                      <a:endParaRPr sz="1000"/>
                    </a:p>
                  </a:txBody>
                  <a:tcPr marT="63500" marB="63500" marR="63500" marL="63500"/>
                </a:tc>
                <a:tc>
                  <a:txBody>
                    <a:bodyPr/>
                    <a:lstStyle/>
                    <a:p>
                      <a:pPr indent="0" lvl="0" marL="0" rtl="0" algn="l">
                        <a:spcBef>
                          <a:spcPts val="0"/>
                        </a:spcBef>
                        <a:spcAft>
                          <a:spcPts val="0"/>
                        </a:spcAft>
                        <a:buNone/>
                      </a:pPr>
                      <a:r>
                        <a:rPr lang="sv-SE" sz="1000"/>
                        <a:t>(1, 6), (1, 8), (1,9)</a:t>
                      </a:r>
                      <a:endParaRPr sz="1000"/>
                    </a:p>
                  </a:txBody>
                  <a:tcPr marT="63500" marB="63500" marR="63500" marL="63500"/>
                </a:tc>
              </a:tr>
              <a:tr h="12700">
                <a:tc>
                  <a:txBody>
                    <a:bodyPr/>
                    <a:lstStyle/>
                    <a:p>
                      <a:pPr indent="0" lvl="0" marL="0" rtl="0" algn="l">
                        <a:spcBef>
                          <a:spcPts val="0"/>
                        </a:spcBef>
                        <a:spcAft>
                          <a:spcPts val="0"/>
                        </a:spcAft>
                        <a:buNone/>
                      </a:pPr>
                      <a:r>
                        <a:rPr lang="sv-SE" sz="1000"/>
                        <a:t>n</a:t>
                      </a:r>
                      <a:endParaRPr sz="1000"/>
                    </a:p>
                  </a:txBody>
                  <a:tcPr marT="63500" marB="63500" marR="63500" marL="63500"/>
                </a:tc>
                <a:tc>
                  <a:txBody>
                    <a:bodyPr/>
                    <a:lstStyle/>
                    <a:p>
                      <a:pPr indent="0" lvl="0" marL="0" rtl="0" algn="l">
                        <a:spcBef>
                          <a:spcPts val="0"/>
                        </a:spcBef>
                        <a:spcAft>
                          <a:spcPts val="0"/>
                        </a:spcAft>
                        <a:buNone/>
                      </a:pPr>
                      <a:r>
                        <a:rPr lang="sv-SE" sz="1000"/>
                        <a:t>(1, 4), (1, 5), (5, 6), (5, 8), (5, 9), (5, 4), (5, 5)</a:t>
                      </a:r>
                      <a:endParaRPr sz="1000"/>
                    </a:p>
                  </a:txBody>
                  <a:tcPr marT="63500" marB="63500" marR="63500" marL="63500"/>
                </a:tc>
              </a:tr>
              <a:tr h="12700">
                <a:tc>
                  <a:txBody>
                    <a:bodyPr/>
                    <a:lstStyle/>
                    <a:p>
                      <a:pPr indent="0" lvl="0" marL="0" rtl="0" algn="l">
                        <a:spcBef>
                          <a:spcPts val="0"/>
                        </a:spcBef>
                        <a:spcAft>
                          <a:spcPts val="0"/>
                        </a:spcAft>
                        <a:buNone/>
                      </a:pPr>
                      <a:r>
                        <a:rPr lang="sv-SE" sz="1000"/>
                        <a:t>v</a:t>
                      </a:r>
                      <a:endParaRPr sz="1000"/>
                    </a:p>
                  </a:txBody>
                  <a:tcPr marT="63500" marB="63500" marR="63500" marL="63500"/>
                </a:tc>
                <a:tc>
                  <a:txBody>
                    <a:bodyPr/>
                    <a:lstStyle/>
                    <a:p>
                      <a:pPr indent="0" lvl="0" marL="0" rtl="0" algn="l">
                        <a:spcBef>
                          <a:spcPts val="0"/>
                        </a:spcBef>
                        <a:spcAft>
                          <a:spcPts val="0"/>
                        </a:spcAft>
                        <a:buNone/>
                      </a:pPr>
                      <a:r>
                        <a:rPr lang="sv-SE" sz="1000"/>
                        <a:t>(2, 7), (2, 11), (7, 7), (7, 11)</a:t>
                      </a:r>
                      <a:endParaRPr sz="1000"/>
                    </a:p>
                  </a:txBody>
                  <a:tcPr marT="63500" marB="63500" marR="63500" marL="63500"/>
                </a:tc>
              </a:tr>
              <a:tr h="76200">
                <a:tc>
                  <a:txBody>
                    <a:bodyPr/>
                    <a:lstStyle/>
                    <a:p>
                      <a:pPr indent="0" lvl="0" marL="0" rtl="0" algn="l">
                        <a:spcBef>
                          <a:spcPts val="0"/>
                        </a:spcBef>
                        <a:spcAft>
                          <a:spcPts val="0"/>
                        </a:spcAft>
                        <a:buNone/>
                      </a:pPr>
                      <a:r>
                        <a:rPr lang="sv-SE" sz="1000"/>
                        <a:t>d</a:t>
                      </a:r>
                      <a:endParaRPr sz="1000"/>
                    </a:p>
                  </a:txBody>
                  <a:tcPr marT="63500" marB="63500" marR="63500" marL="63500"/>
                </a:tc>
                <a:tc>
                  <a:txBody>
                    <a:bodyPr/>
                    <a:lstStyle/>
                    <a:p>
                      <a:pPr indent="0" lvl="0" marL="0" rtl="0" algn="l">
                        <a:spcBef>
                          <a:spcPts val="0"/>
                        </a:spcBef>
                        <a:spcAft>
                          <a:spcPts val="0"/>
                        </a:spcAft>
                        <a:buNone/>
                      </a:pPr>
                      <a:r>
                        <a:rPr lang="sv-SE" sz="1000"/>
                        <a:t>(3, 6), (9, 6)</a:t>
                      </a:r>
                      <a:endParaRPr sz="1000"/>
                    </a:p>
                  </a:txBody>
                  <a:tcPr marT="63500" marB="63500" marR="63500" marL="635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45" name="Google Shape;445;p58"/>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446" name="Google Shape;44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447" name="Google Shape;447;p58"/>
          <p:cNvGraphicFramePr/>
          <p:nvPr/>
        </p:nvGraphicFramePr>
        <p:xfrm>
          <a:off x="4843275" y="1763975"/>
          <a:ext cx="3000000" cy="3000000"/>
        </p:xfrm>
        <a:graphic>
          <a:graphicData uri="http://schemas.openxmlformats.org/drawingml/2006/table">
            <a:tbl>
              <a:tblPr>
                <a:noFill/>
                <a:tableStyleId>{1F9B316F-7143-4427-816F-B7A507A32C41}</a:tableStyleId>
              </a:tblPr>
              <a:tblGrid>
                <a:gridCol w="1237150"/>
                <a:gridCol w="2858225"/>
              </a:tblGrid>
              <a:tr h="12700">
                <a:tc>
                  <a:txBody>
                    <a:bodyPr/>
                    <a:lstStyle/>
                    <a:p>
                      <a:pPr indent="0" lvl="0" marL="0" rtl="0" algn="l">
                        <a:spcBef>
                          <a:spcPts val="0"/>
                        </a:spcBef>
                        <a:spcAft>
                          <a:spcPts val="0"/>
                        </a:spcAft>
                        <a:buNone/>
                      </a:pPr>
                      <a:r>
                        <a:rPr b="1" lang="sv-SE" sz="1000"/>
                        <a:t>Input</a:t>
                      </a:r>
                      <a:endParaRPr b="1" sz="1000"/>
                    </a:p>
                  </a:txBody>
                  <a:tcPr marT="63500" marB="63500" marR="63500" marL="63500"/>
                </a:tc>
                <a:tc>
                  <a:txBody>
                    <a:bodyPr/>
                    <a:lstStyle/>
                    <a:p>
                      <a:pPr indent="0" lvl="0" marL="0" rtl="0" algn="l">
                        <a:spcBef>
                          <a:spcPts val="0"/>
                        </a:spcBef>
                        <a:spcAft>
                          <a:spcPts val="0"/>
                        </a:spcAft>
                        <a:buNone/>
                      </a:pPr>
                      <a:r>
                        <a:rPr b="1" lang="sv-SE" sz="1000"/>
                        <a:t>Additional DU Pairs Covered</a:t>
                      </a:r>
                      <a:endParaRPr b="1" sz="1000"/>
                    </a:p>
                  </a:txBody>
                  <a:tcPr marT="63500" marB="63500" marR="63500" marL="63500"/>
                </a:tc>
              </a:tr>
              <a:tr h="12700">
                <a:tc>
                  <a:txBody>
                    <a:bodyPr/>
                    <a:lstStyle/>
                    <a:p>
                      <a:pPr indent="0" lvl="0" marL="0" rtl="0" algn="l">
                        <a:spcBef>
                          <a:spcPts val="0"/>
                        </a:spcBef>
                        <a:spcAft>
                          <a:spcPts val="0"/>
                        </a:spcAft>
                        <a:buNone/>
                      </a:pPr>
                      <a:r>
                        <a:rPr lang="sv-SE" sz="1000"/>
                        <a:t>[1,2,3], 3</a:t>
                      </a:r>
                      <a:endParaRPr sz="1000"/>
                    </a:p>
                  </a:txBody>
                  <a:tcPr marT="63500" marB="63500" marR="63500" marL="63500"/>
                </a:tc>
                <a:tc>
                  <a:txBody>
                    <a:bodyPr/>
                    <a:lstStyle/>
                    <a:p>
                      <a:pPr indent="0" lvl="0" marL="0" rtl="0" algn="l">
                        <a:spcBef>
                          <a:spcPts val="0"/>
                        </a:spcBef>
                        <a:spcAft>
                          <a:spcPts val="0"/>
                        </a:spcAft>
                        <a:buNone/>
                      </a:pPr>
                      <a:r>
                        <a:rPr lang="sv-SE" sz="1000"/>
                        <a:t>a: (1, 6), (1, 8), (1, 9)</a:t>
                      </a:r>
                      <a:br>
                        <a:rPr lang="sv-SE" sz="1000"/>
                      </a:br>
                      <a:r>
                        <a:rPr lang="sv-SE" sz="1000"/>
                        <a:t>n: (1, 4), (1, 5), (5, 6), (5, 8), (5, 9), (5, 4), (5, 5) </a:t>
                      </a:r>
                      <a:br>
                        <a:rPr lang="sv-SE" sz="1000"/>
                      </a:br>
                      <a:r>
                        <a:rPr lang="sv-SE" sz="1000"/>
                        <a:t>v: (2, 11) </a:t>
                      </a:r>
                      <a:br>
                        <a:rPr lang="sv-SE" sz="1000"/>
                      </a:br>
                      <a:r>
                        <a:rPr lang="sv-SE" sz="1000"/>
                        <a:t>d: (3, 6), (9, 6)</a:t>
                      </a:r>
                      <a:endParaRPr sz="1000"/>
                    </a:p>
                  </a:txBody>
                  <a:tcPr marT="63500" marB="63500" marR="63500" marL="63500"/>
                </a:tc>
              </a:tr>
              <a:tr h="12700">
                <a:tc>
                  <a:txBody>
                    <a:bodyPr/>
                    <a:lstStyle/>
                    <a:p>
                      <a:pPr indent="0" lvl="0" marL="0" rtl="0" algn="l">
                        <a:spcBef>
                          <a:spcPts val="0"/>
                        </a:spcBef>
                        <a:spcAft>
                          <a:spcPts val="0"/>
                        </a:spcAft>
                        <a:buNone/>
                      </a:pPr>
                      <a:r>
                        <a:rPr lang="sv-SE" sz="1000"/>
                        <a:t>[2,1,3], 3</a:t>
                      </a:r>
                      <a:endParaRPr sz="1000"/>
                    </a:p>
                  </a:txBody>
                  <a:tcPr marT="63500" marB="63500" marR="63500" marL="63500"/>
                </a:tc>
                <a:tc>
                  <a:txBody>
                    <a:bodyPr/>
                    <a:lstStyle/>
                    <a:p>
                      <a:pPr indent="0" lvl="0" marL="0" rtl="0" algn="l">
                        <a:spcBef>
                          <a:spcPts val="0"/>
                        </a:spcBef>
                        <a:spcAft>
                          <a:spcPts val="0"/>
                        </a:spcAft>
                        <a:buNone/>
                      </a:pPr>
                      <a:r>
                        <a:rPr lang="sv-SE" sz="1000"/>
                        <a:t>v: (2, 7), (7, 11) (requires at least one inflection point)</a:t>
                      </a:r>
                      <a:endParaRPr sz="1000"/>
                    </a:p>
                  </a:txBody>
                  <a:tcPr marT="63500" marB="63500" marR="63500" marL="63500"/>
                </a:tc>
              </a:tr>
              <a:tr h="12700">
                <a:tc>
                  <a:txBody>
                    <a:bodyPr/>
                    <a:lstStyle/>
                    <a:p>
                      <a:pPr indent="0" lvl="0" marL="0" rtl="0" algn="l">
                        <a:spcBef>
                          <a:spcPts val="0"/>
                        </a:spcBef>
                        <a:spcAft>
                          <a:spcPts val="0"/>
                        </a:spcAft>
                        <a:buNone/>
                      </a:pPr>
                      <a:r>
                        <a:rPr lang="sv-SE" sz="1000"/>
                        <a:t>[2, 1, 2, 1, 2], 5</a:t>
                      </a:r>
                      <a:endParaRPr sz="1000"/>
                    </a:p>
                  </a:txBody>
                  <a:tcPr marT="63500" marB="63500" marR="63500" marL="63500"/>
                </a:tc>
                <a:tc>
                  <a:txBody>
                    <a:bodyPr/>
                    <a:lstStyle/>
                    <a:p>
                      <a:pPr indent="0" lvl="0" marL="0" rtl="0" algn="l">
                        <a:spcBef>
                          <a:spcPts val="0"/>
                        </a:spcBef>
                        <a:spcAft>
                          <a:spcPts val="0"/>
                        </a:spcAft>
                        <a:buNone/>
                      </a:pPr>
                      <a:r>
                        <a:rPr lang="sv-SE" sz="1000"/>
                        <a:t>v: (7, 7) (requires at least two inflection points)</a:t>
                      </a:r>
                      <a:endParaRPr sz="1000"/>
                    </a:p>
                  </a:txBody>
                  <a:tcPr marT="63500" marB="63500" marR="63500" marL="635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53" name="Google Shape;453;p59"/>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54" name="Google Shape;45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5" name="Google Shape;455;p59"/>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61" name="Google Shape;461;p60"/>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62" name="Google Shape;46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63" name="Google Shape;463;p60"/>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69" name="Google Shape;469;p61"/>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70" name="Google Shape;47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71" name="Google Shape;471;p61"/>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77" name="Google Shape;477;p62"/>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78" name="Google Shape;478;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79" name="Google Shape;479;p62"/>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85" name="Google Shape;485;p63"/>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86" name="Google Shape;48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87" name="Google Shape;487;p63"/>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16" name="Google Shape;11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b="1" lang="sv-SE" sz="1800"/>
              <a:t>True</a:t>
            </a:r>
            <a:endParaRPr b="1"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b="1" lang="sv-SE" sz="1800"/>
              <a:t>Its availability is about 98% (approximated to the nearest integer)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17" name="Google Shape;11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493" name="Google Shape;493;p64"/>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94" name="Google Shape;494;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95" name="Google Shape;495;p64"/>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01" name="Google Shape;501;p65"/>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02" name="Google Shape;50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3" name="Google Shape;503;p65"/>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a:t>
            </a:r>
            <a:r>
              <a:rPr b="1" lang="sv-SE" sz="1800">
                <a:solidFill>
                  <a:srgbClr val="FF0000"/>
                </a:solidFill>
              </a:rPr>
              <a:t>+2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09" name="Google Shape;50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for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sv-SE"/>
              <a:t>Briefly describe what follow-up actions would you take and why?</a:t>
            </a:r>
            <a:endParaRPr/>
          </a:p>
        </p:txBody>
      </p:sp>
      <p:sp>
        <p:nvSpPr>
          <p:cNvPr id="510" name="Google Shape;51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16" name="Google Shape;51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517" name="Google Shape;51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23" name="Google Shape;523;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t>
            </a:r>
            <a:endParaRPr sz="2400"/>
          </a:p>
          <a:p>
            <a:pPr indent="-311150" lvl="0" marL="457200" rtl="0" algn="l">
              <a:lnSpc>
                <a:spcPct val="115000"/>
              </a:lnSpc>
              <a:spcBef>
                <a:spcPts val="0"/>
              </a:spcBef>
              <a:spcAft>
                <a:spcPts val="0"/>
              </a:spcAft>
              <a:buSzPts val="1300"/>
              <a:buChar char="●"/>
            </a:pPr>
            <a:r>
              <a:rPr b="1" lang="sv-SE" sz="1900"/>
              <a:t>G p:</a:t>
            </a:r>
            <a:r>
              <a:rPr lang="sv-SE" sz="1900"/>
              <a:t> p holds globally at every state on the path from now until the end</a:t>
            </a:r>
            <a:endParaRPr sz="1900"/>
          </a:p>
          <a:p>
            <a:pPr indent="-311150" lvl="0" marL="457200" rtl="0" algn="l">
              <a:lnSpc>
                <a:spcPct val="115000"/>
              </a:lnSpc>
              <a:spcBef>
                <a:spcPts val="0"/>
              </a:spcBef>
              <a:spcAft>
                <a:spcPts val="0"/>
              </a:spcAft>
              <a:buSzPts val="1300"/>
              <a:buChar char="●"/>
            </a:pPr>
            <a:r>
              <a:rPr b="1" lang="sv-SE" sz="1900"/>
              <a:t>F p:</a:t>
            </a:r>
            <a:r>
              <a:rPr lang="sv-SE" sz="1900"/>
              <a:t> p holds at some future state on the path (but not all future states)</a:t>
            </a:r>
            <a:endParaRPr sz="1900"/>
          </a:p>
          <a:p>
            <a:pPr indent="-311150" lvl="0" marL="457200" rtl="0" algn="l">
              <a:lnSpc>
                <a:spcPct val="115000"/>
              </a:lnSpc>
              <a:spcBef>
                <a:spcPts val="0"/>
              </a:spcBef>
              <a:spcAft>
                <a:spcPts val="0"/>
              </a:spcAft>
              <a:buSzPts val="1300"/>
              <a:buChar char="●"/>
            </a:pPr>
            <a:r>
              <a:rPr b="1" lang="sv-SE" sz="1900"/>
              <a:t>X p:</a:t>
            </a:r>
            <a:r>
              <a:rPr lang="sv-SE" sz="1900"/>
              <a:t> p holds at the next state on the path</a:t>
            </a:r>
            <a:endParaRPr sz="1900"/>
          </a:p>
          <a:p>
            <a:pPr indent="-311150" lvl="0" marL="457200" rtl="0" algn="l">
              <a:lnSpc>
                <a:spcPct val="115000"/>
              </a:lnSpc>
              <a:spcBef>
                <a:spcPts val="0"/>
              </a:spcBef>
              <a:spcAft>
                <a:spcPts val="0"/>
              </a:spcAft>
              <a:buSzPts val="1300"/>
              <a:buChar char="●"/>
            </a:pPr>
            <a:r>
              <a:rPr b="1" lang="sv-SE" sz="1900"/>
              <a:t>p U q:</a:t>
            </a:r>
            <a:r>
              <a:rPr lang="sv-SE" sz="1900"/>
              <a:t> q holds at some state on the path and p holds at every state before the first state at which q holds.</a:t>
            </a:r>
            <a:endParaRPr sz="1900"/>
          </a:p>
          <a:p>
            <a:pPr indent="-311150" lvl="0" marL="457200" rtl="0" algn="l">
              <a:lnSpc>
                <a:spcPct val="115000"/>
              </a:lnSpc>
              <a:spcBef>
                <a:spcPts val="0"/>
              </a:spcBef>
              <a:spcAft>
                <a:spcPts val="0"/>
              </a:spcAft>
              <a:buSzPts val="1300"/>
              <a:buChar char="●"/>
            </a:pPr>
            <a:r>
              <a:rPr b="1" lang="sv-SE" sz="1900"/>
              <a:t>A:</a:t>
            </a:r>
            <a:r>
              <a:rPr lang="sv-SE" sz="1900"/>
              <a:t> for all paths reaching out from a state, used in CTL as a modifier for the above properties (i.e., </a:t>
            </a:r>
            <a:r>
              <a:rPr b="1" lang="sv-SE" sz="1900"/>
              <a:t>AG p</a:t>
            </a:r>
            <a:r>
              <a:rPr lang="sv-SE" sz="1900"/>
              <a:t>)</a:t>
            </a:r>
            <a:endParaRPr sz="1900"/>
          </a:p>
          <a:p>
            <a:pPr indent="-311150" lvl="0" marL="457200" rtl="0" algn="l">
              <a:lnSpc>
                <a:spcPct val="115000"/>
              </a:lnSpc>
              <a:spcBef>
                <a:spcPts val="0"/>
              </a:spcBef>
              <a:spcAft>
                <a:spcPts val="0"/>
              </a:spcAft>
              <a:buSzPts val="1300"/>
              <a:buChar char="●"/>
            </a:pPr>
            <a:r>
              <a:rPr b="1" lang="sv-SE" sz="1900"/>
              <a:t>E: </a:t>
            </a:r>
            <a:r>
              <a:rPr lang="sv-SE" sz="1900"/>
              <a:t>for one or more paths reaching out from a state (but not all), used in CTL as a modifier for the above properties (i.e., </a:t>
            </a:r>
            <a:r>
              <a:rPr b="1" lang="sv-SE" sz="1900"/>
              <a:t>EG p</a:t>
            </a:r>
            <a:r>
              <a:rPr lang="sv-SE" sz="1900"/>
              <a:t>)</a:t>
            </a:r>
            <a:endParaRPr sz="1900"/>
          </a:p>
        </p:txBody>
      </p:sp>
      <p:sp>
        <p:nvSpPr>
          <p:cNvPr id="524" name="Google Shape;52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30" name="Google Shape;530;p69"/>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31" name="Google Shape;53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2" name="Google Shape;532;p69"/>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33" name="Google Shape;533;p69"/>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534" name="Google Shape;534;p69"/>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40" name="Google Shape;540;p70"/>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41" name="Google Shape;541;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42" name="Google Shape;542;p70"/>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43" name="Google Shape;543;p70"/>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544" name="Google Shape;544;p70"/>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50" name="Google Shape;550;p71"/>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51" name="Google Shape;551;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2" name="Google Shape;552;p71"/>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53" name="Google Shape;553;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554" name="Google Shape;554;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555" name="Google Shape;555;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61" name="Google Shape;561;p72"/>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62" name="Google Shape;56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3" name="Google Shape;563;p72"/>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1"/>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1"/>
                                        <p:tgtEl>
                                          <p:spTgt spid="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1"/>
                                        <p:tgtEl>
                                          <p:spTgt spid="5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Effect filter="fade" transition="in">
                                      <p:cBhvr>
                                        <p:cTn dur="1"/>
                                        <p:tgtEl>
                                          <p:spTgt spid="5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69" name="Google Shape;569;p7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70" name="Google Shape;57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1" name="Google Shape;571;p7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animEffect filter="fade" transition="in">
                                      <p:cBhvr>
                                        <p:cTn dur="1"/>
                                        <p:tgtEl>
                                          <p:spTgt spid="5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animEffect filter="fade" transition="in">
                                      <p:cBhvr>
                                        <p:cTn dur="1"/>
                                        <p:tgtEl>
                                          <p:spTgt spid="5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 st="2"/>
                                            </p:txEl>
                                          </p:spTgt>
                                        </p:tgtEl>
                                        <p:attrNameLst>
                                          <p:attrName>style.visibility</p:attrName>
                                        </p:attrNameLst>
                                      </p:cBhvr>
                                      <p:to>
                                        <p:strVal val="visible"/>
                                      </p:to>
                                    </p:set>
                                    <p:animEffect filter="fade" transition="in">
                                      <p:cBhvr>
                                        <p:cTn dur="1"/>
                                        <p:tgtEl>
                                          <p:spTgt spid="5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3" st="3"/>
                                            </p:txEl>
                                          </p:spTgt>
                                        </p:tgtEl>
                                        <p:attrNameLst>
                                          <p:attrName>style.visibility</p:attrName>
                                        </p:attrNameLst>
                                      </p:cBhvr>
                                      <p:to>
                                        <p:strVal val="visible"/>
                                      </p:to>
                                    </p:set>
                                    <p:animEffect filter="fade" transition="in">
                                      <p:cBhvr>
                                        <p:cTn dur="1"/>
                                        <p:tgtEl>
                                          <p:spTgt spid="5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23" name="Google Shape;12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77" name="Google Shape;577;p7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78" name="Google Shape;57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9" name="Google Shape;579;p7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animEffect filter="fade" transition="in">
                                      <p:cBhvr>
                                        <p:cTn dur="1"/>
                                        <p:tgtEl>
                                          <p:spTgt spid="5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animEffect filter="fade" transition="in">
                                      <p:cBhvr>
                                        <p:cTn dur="1"/>
                                        <p:tgtEl>
                                          <p:spTgt spid="5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animEffect filter="fade" transition="in">
                                      <p:cBhvr>
                                        <p:cTn dur="1"/>
                                        <p:tgtEl>
                                          <p:spTgt spid="5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xEl>
                                              <p:pRg end="3" st="3"/>
                                            </p:txEl>
                                          </p:spTgt>
                                        </p:tgtEl>
                                        <p:attrNameLst>
                                          <p:attrName>style.visibility</p:attrName>
                                        </p:attrNameLst>
                                      </p:cBhvr>
                                      <p:to>
                                        <p:strVal val="visible"/>
                                      </p:to>
                                    </p:set>
                                    <p:animEffect filter="fade" transition="in">
                                      <p:cBhvr>
                                        <p:cTn dur="1"/>
                                        <p:tgtEl>
                                          <p:spTgt spid="5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85" name="Google Shape;585;p75"/>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86" name="Google Shape;586;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7" name="Google Shape;587;p75"/>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Effect filter="fade" transition="in">
                                      <p:cBhvr>
                                        <p:cTn dur="1"/>
                                        <p:tgtEl>
                                          <p:spTgt spid="5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Effect filter="fade" transition="in">
                                      <p:cBhvr>
                                        <p:cTn dur="1"/>
                                        <p:tgtEl>
                                          <p:spTgt spid="5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Effect filter="fade" transition="in">
                                      <p:cBhvr>
                                        <p:cTn dur="1"/>
                                        <p:tgtEl>
                                          <p:spTgt spid="5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3" st="3"/>
                                            </p:txEl>
                                          </p:spTgt>
                                        </p:tgtEl>
                                        <p:attrNameLst>
                                          <p:attrName>style.visibility</p:attrName>
                                        </p:attrNameLst>
                                      </p:cBhvr>
                                      <p:to>
                                        <p:strVal val="visible"/>
                                      </p:to>
                                    </p:set>
                                    <p:animEffect filter="fade" transition="in">
                                      <p:cBhvr>
                                        <p:cTn dur="1"/>
                                        <p:tgtEl>
                                          <p:spTgt spid="5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93" name="Google Shape;593;p76"/>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94" name="Google Shape;59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95" name="Google Shape;595;p76"/>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0" st="0"/>
                                            </p:txEl>
                                          </p:spTgt>
                                        </p:tgtEl>
                                        <p:attrNameLst>
                                          <p:attrName>style.visibility</p:attrName>
                                        </p:attrNameLst>
                                      </p:cBhvr>
                                      <p:to>
                                        <p:strVal val="visible"/>
                                      </p:to>
                                    </p:set>
                                    <p:animEffect filter="fade" transition="in">
                                      <p:cBhvr>
                                        <p:cTn dur="1"/>
                                        <p:tgtEl>
                                          <p:spTgt spid="5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1" st="1"/>
                                            </p:txEl>
                                          </p:spTgt>
                                        </p:tgtEl>
                                        <p:attrNameLst>
                                          <p:attrName>style.visibility</p:attrName>
                                        </p:attrNameLst>
                                      </p:cBhvr>
                                      <p:to>
                                        <p:strVal val="visible"/>
                                      </p:to>
                                    </p:set>
                                    <p:animEffect filter="fade" transition="in">
                                      <p:cBhvr>
                                        <p:cTn dur="1"/>
                                        <p:tgtEl>
                                          <p:spTgt spid="5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2" st="2"/>
                                            </p:txEl>
                                          </p:spTgt>
                                        </p:tgtEl>
                                        <p:attrNameLst>
                                          <p:attrName>style.visibility</p:attrName>
                                        </p:attrNameLst>
                                      </p:cBhvr>
                                      <p:to>
                                        <p:strVal val="visible"/>
                                      </p:to>
                                    </p:set>
                                    <p:animEffect filter="fade" transition="in">
                                      <p:cBhvr>
                                        <p:cTn dur="1"/>
                                        <p:tgtEl>
                                          <p:spTgt spid="5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xEl>
                                              <p:pRg end="3" st="3"/>
                                            </p:txEl>
                                          </p:spTgt>
                                        </p:tgtEl>
                                        <p:attrNameLst>
                                          <p:attrName>style.visibility</p:attrName>
                                        </p:attrNameLst>
                                      </p:cBhvr>
                                      <p:to>
                                        <p:strVal val="visible"/>
                                      </p:to>
                                    </p:set>
                                    <p:animEffect filter="fade" transition="in">
                                      <p:cBhvr>
                                        <p:cTn dur="1"/>
                                        <p:tgtEl>
                                          <p:spTgt spid="5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01" name="Google Shape;601;p77"/>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02" name="Google Shape;602;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3" name="Google Shape;603;p77"/>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1"/>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1"/>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1"/>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1"/>
                                        <p:tgtEl>
                                          <p:spTgt spid="6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8"/>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0" name="Google Shape;13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5"/>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b="1" lang="sv-SE" sz="1800"/>
              <a:t>False</a:t>
            </a:r>
            <a:endParaRPr b="1" sz="1800"/>
          </a:p>
          <a:p>
            <a:pPr indent="-368300" lvl="0" marL="457200" rtl="0" algn="l">
              <a:spcBef>
                <a:spcPts val="0"/>
              </a:spcBef>
              <a:spcAft>
                <a:spcPts val="0"/>
              </a:spcAft>
              <a:buSzPts val="2200"/>
              <a:buAutoNum type="arabicPeriod" startAt="5"/>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b="1" lang="sv-SE" sz="1800"/>
              <a:t>Every statement in the program.</a:t>
            </a:r>
            <a:endParaRPr b="1" sz="1800"/>
          </a:p>
          <a:p>
            <a:pPr indent="-342900" lvl="1" marL="914400" rtl="0" algn="l">
              <a:spcBef>
                <a:spcPts val="0"/>
              </a:spcBef>
              <a:spcAft>
                <a:spcPts val="0"/>
              </a:spcAft>
              <a:buSzPts val="1800"/>
              <a:buChar char="•"/>
            </a:pPr>
            <a:r>
              <a:rPr b="1" lang="sv-SE" sz="1800"/>
              <a:t>Every branch in the program.</a:t>
            </a:r>
            <a:endParaRPr b="1"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7" name="Google Shape;137;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7"/>
            </a:pPr>
            <a:r>
              <a:rPr lang="sv-SE" sz="2400"/>
              <a:t>Category-Partition Testing technique requires identification of:</a:t>
            </a:r>
            <a:endParaRPr sz="2400"/>
          </a:p>
          <a:p>
            <a:pPr indent="-342900" lvl="1" marL="914400" rtl="0" algn="l">
              <a:spcBef>
                <a:spcPts val="0"/>
              </a:spcBef>
              <a:spcAft>
                <a:spcPts val="0"/>
              </a:spcAft>
              <a:buSzPts val="1800"/>
              <a:buChar char="•"/>
            </a:pPr>
            <a:r>
              <a:rPr b="1" lang="sv-SE" sz="1800"/>
              <a:t>Choices</a:t>
            </a:r>
            <a:endParaRPr b="1" sz="1800"/>
          </a:p>
          <a:p>
            <a:pPr indent="-342900" lvl="1" marL="914400" rtl="0" algn="l">
              <a:spcBef>
                <a:spcPts val="0"/>
              </a:spcBef>
              <a:spcAft>
                <a:spcPts val="0"/>
              </a:spcAft>
              <a:buSzPts val="1800"/>
              <a:buChar char="•"/>
            </a:pPr>
            <a:r>
              <a:rPr b="1" lang="sv-SE" sz="1800"/>
              <a:t>Representative values</a:t>
            </a:r>
            <a:endParaRPr b="1"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a:p>
            <a:pPr indent="-342900" lvl="0" marL="457200" rtl="0" algn="l">
              <a:spcBef>
                <a:spcPts val="0"/>
              </a:spcBef>
              <a:spcAft>
                <a:spcPts val="0"/>
              </a:spcAft>
              <a:buSzPts val="1800"/>
              <a:buAutoNum type="arabicPeriod" startAt="7"/>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a:t>
            </a:r>
            <a:r>
              <a:rPr b="1" lang="sv-SE" sz="1800"/>
              <a:t>False</a:t>
            </a:r>
            <a:endParaRPr b="1" sz="1800"/>
          </a:p>
          <a:p>
            <a:pPr indent="-342900" lvl="0" marL="457200" rtl="0" algn="l">
              <a:spcBef>
                <a:spcPts val="0"/>
              </a:spcBef>
              <a:spcAft>
                <a:spcPts val="0"/>
              </a:spcAft>
              <a:buSzPts val="1800"/>
              <a:buAutoNum type="arabicPeriod" startAt="7"/>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a:t>
            </a:r>
            <a:r>
              <a:rPr b="1" lang="sv-SE" sz="1800"/>
              <a:t>False</a:t>
            </a:r>
            <a:endParaRPr sz="1800"/>
          </a:p>
        </p:txBody>
      </p:sp>
      <p:sp>
        <p:nvSpPr>
          <p:cNvPr id="138" name="Google Shape;13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44" name="Google Shape;144;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0"/>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b="1" lang="sv-SE" sz="1800"/>
              <a:t>True</a:t>
            </a:r>
            <a:r>
              <a:rPr lang="sv-SE" sz="1800"/>
              <a:t> or False</a:t>
            </a:r>
            <a:endParaRPr sz="1800"/>
          </a:p>
          <a:p>
            <a:pPr indent="-342900" lvl="0" marL="457200" rtl="0" algn="l">
              <a:spcBef>
                <a:spcPts val="0"/>
              </a:spcBef>
              <a:spcAft>
                <a:spcPts val="0"/>
              </a:spcAft>
              <a:buSzPts val="1800"/>
              <a:buAutoNum type="arabicPeriod" startAt="10"/>
            </a:pPr>
            <a:r>
              <a:rPr lang="sv-SE" sz="1800"/>
              <a:t>A system that fails to meet its user’s needs may still be:</a:t>
            </a:r>
            <a:endParaRPr sz="1800"/>
          </a:p>
          <a:p>
            <a:pPr indent="-342900" lvl="1" marL="914400" rtl="0" algn="l">
              <a:spcBef>
                <a:spcPts val="0"/>
              </a:spcBef>
              <a:spcAft>
                <a:spcPts val="0"/>
              </a:spcAft>
              <a:buSzPts val="1800"/>
              <a:buChar char="•"/>
            </a:pPr>
            <a:r>
              <a:rPr b="1" lang="sv-SE" sz="1800"/>
              <a:t>Correct with respect to its specification.</a:t>
            </a:r>
            <a:endParaRPr b="1" sz="1800"/>
          </a:p>
          <a:p>
            <a:pPr indent="-342900" lvl="1" marL="914400" rtl="0" algn="l">
              <a:spcBef>
                <a:spcPts val="0"/>
              </a:spcBef>
              <a:spcAft>
                <a:spcPts val="0"/>
              </a:spcAft>
              <a:buSzPts val="1800"/>
              <a:buChar char="•"/>
            </a:pPr>
            <a:r>
              <a:rPr b="1" lang="sv-SE" sz="1800"/>
              <a:t>Safe to operate.</a:t>
            </a:r>
            <a:endParaRPr b="1" sz="1800"/>
          </a:p>
          <a:p>
            <a:pPr indent="-342900" lvl="1" marL="914400" rtl="0" algn="l">
              <a:spcBef>
                <a:spcPts val="0"/>
              </a:spcBef>
              <a:spcAft>
                <a:spcPts val="0"/>
              </a:spcAft>
              <a:buSzPts val="1800"/>
              <a:buChar char="•"/>
            </a:pPr>
            <a:r>
              <a:rPr b="1" lang="sv-SE" sz="1800"/>
              <a:t>Robust in the presence of exceptional conditions.</a:t>
            </a:r>
            <a:endParaRPr b="1" sz="1800"/>
          </a:p>
          <a:p>
            <a:pPr indent="-342900" lvl="1" marL="914400" rtl="0" algn="l">
              <a:spcBef>
                <a:spcPts val="0"/>
              </a:spcBef>
              <a:spcAft>
                <a:spcPts val="0"/>
              </a:spcAft>
              <a:buSzPts val="1800"/>
              <a:buChar char="•"/>
            </a:pPr>
            <a:r>
              <a:rPr b="1" lang="sv-SE" sz="1800"/>
              <a:t>Considered to have passed verification.</a:t>
            </a:r>
            <a:endParaRPr b="1" sz="1800"/>
          </a:p>
          <a:p>
            <a:pPr indent="0" lvl="0" marL="0" marR="0" rtl="0" algn="l">
              <a:lnSpc>
                <a:spcPct val="100000"/>
              </a:lnSpc>
              <a:spcBef>
                <a:spcPts val="0"/>
              </a:spcBef>
              <a:spcAft>
                <a:spcPts val="0"/>
              </a:spcAft>
              <a:buNone/>
            </a:pPr>
            <a:r>
              <a:t/>
            </a:r>
            <a:endParaRPr sz="2400"/>
          </a:p>
        </p:txBody>
      </p:sp>
      <p:sp>
        <p:nvSpPr>
          <p:cNvPr id="145" name="Google Shape;14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