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4f2e93b77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4f2e93b77_0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is part of dependability, but also its own attribute)</a:t>
            </a:r>
            <a:endParaRPr/>
          </a:p>
        </p:txBody>
      </p:sp>
      <p:sp>
        <p:nvSpPr>
          <p:cNvPr id="214" name="Google Shape;214;gb4f2e93b77_0_2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66ac90cdc_0_8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66ac90cdc_0_8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222" name="Google Shape;222;g766ac90cdc_0_8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66ac90cdc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66ac90cd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(title) </a:t>
            </a:r>
            <a:r>
              <a:rPr lang="sv-SE">
                <a:solidFill>
                  <a:schemeClr val="dk1"/>
                </a:solidFill>
              </a:rPr>
              <a:t>The answer - we need evidence. </a:t>
            </a:r>
            <a:r>
              <a:rPr lang="sv-SE"/>
              <a:t>Can we can argue that we’ve done enough? Often, this actually boils down to (1). Dependability is a sort of meta-quality attribute. It actiually means four things - (go over 2-end)</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66ac90cd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66ac90cd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simplest of these properties in definition, if not in use, is correctness - </a:t>
            </a:r>
            <a:r>
              <a:rPr lang="sv-SE"/>
              <a:t>A program is correct if it is consistent with its specifications</a:t>
            </a:r>
            <a:r>
              <a:rPr lang="sv-SE"/>
              <a:t>. By definition, a specification divides all system behaviors into two classes - </a:t>
            </a:r>
            <a:r>
              <a:rPr lang="sv-SE"/>
              <a:t>successful</a:t>
            </a:r>
            <a:r>
              <a:rPr lang="sv-SE"/>
              <a:t> or correct executions - those that match what was specified in the requirements - and failures, or incorrect executions - all of those that are inconsistent. All possible behaviors of a correct system result in successful executions that are consistent with the specifications.  </a:t>
            </a:r>
            <a:r>
              <a:rPr lang="sv-SE"/>
              <a:t>A program cannot be 30% correct. It is either correct or not correct. The difficulty of utility of showing correctness depend on the quality and thoroughness of your requirements. </a:t>
            </a:r>
            <a:endParaRPr/>
          </a:p>
          <a:p>
            <a:pPr indent="0" lvl="0" marL="0" rtl="0" algn="l">
              <a:spcBef>
                <a:spcPts val="0"/>
              </a:spcBef>
              <a:spcAft>
                <a:spcPts val="0"/>
              </a:spcAft>
              <a:buNone/>
            </a:pPr>
            <a:r>
              <a:rPr lang="sv-SE"/>
              <a:t>A program can easily be shown to be correct with respect to a weak specification. However, it is often impossible to prove correctness with a good, detailed specification, as that would require showing every possible behavior of the program. Correctness is a goal to aim for, but is rarely provably achieved.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66ac90cdc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66ac90cdc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 we often aim for </a:t>
            </a:r>
            <a:r>
              <a:rPr b="1" lang="sv-SE"/>
              <a:t>reliability </a:t>
            </a:r>
            <a:r>
              <a:rPr lang="sv-SE"/>
              <a:t>as a specific quality goal, as it is an approximation of acceptable correctness. (read 2-5)</a:t>
            </a:r>
            <a:endParaRPr/>
          </a:p>
          <a:p>
            <a:pPr indent="0" lvl="0" marL="0" rtl="0" algn="l">
              <a:spcBef>
                <a:spcPts val="0"/>
              </a:spcBef>
              <a:spcAft>
                <a:spcPts val="0"/>
              </a:spcAft>
              <a:buNone/>
            </a:pPr>
            <a:r>
              <a:rPr lang="sv-SE"/>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66ac90cd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66ac90cdc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Those definitions of correctness and reliability have two weaknesses - first, success or failure is relative to a specification, they are only as strong as the specification. If you have a weak spec, lacking detail, then it’s easy to say the system is correct or reliable. It’s all relative. If the specification is detailed, we cannot show correctness and only can build some evidence for reliability. Second, those two qualities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help deal with both of these issues. Safety revolves around a limited specificaition of a set of major safety hazards that we must avoid above all else. Robustness revolves around everything we haven’t thought of specifying. Of course, we don’t need to be psychics, we don’t need to handle everything possible, but robustness tasks us with putting safeguards in place to prevent these unforeseen risks from causing catastrophic errors.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4f2e93b77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4f2e93b77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where, by hazard, I mean a known, defined undesirable situation, generally prioritized by the severity of the problem. It might be annoying any time your word processor crashes, but it it corrupts your document - preventing recovery - then that is a hazard you want to avoid. If there is a brief graphical glitch on your aircraft display, that’s fine. If a software bug prevents the altitude from ever being displayed to the screen, then that is a serious hazard to avoid. Demonstrating safety (4). Rather than fosucsing on the full specification, we create a small ,focused hazard specification that defines what each hazard is and imposes requirements on how it will be avoided. We then, ideally, prove that the software does avoid the hazard by doing what we promised. If proofs are not possible, we at least will gather observations and build evidence, like in reliability. </a:t>
            </a:r>
            <a:endParaRPr/>
          </a:p>
          <a:p>
            <a:pPr indent="0" lvl="0" marL="0" rtl="0" algn="l">
              <a:spcBef>
                <a:spcPts val="0"/>
              </a:spcBef>
              <a:spcAft>
                <a:spcPts val="0"/>
              </a:spcAft>
              <a:buNone/>
            </a:pPr>
            <a:r>
              <a:rPr lang="sv-SE"/>
              <a:t>By ignoring other elements of correctness, a safety specification is often easier to analyze than the full specification. And, by looking at hazards  in isolation, you can better think through what those hazards are and how to avoid them. Because we have this small, focused specification, we can often prove safety, unlike correctness.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66ac90cd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66ac90cdc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 reliability, and safety are contingent on normal operating conditions. They depend on specifications to define what “normal” is - what conditions we expect to use the system under, and how behavior occurs in those situations. All specifications make assumptions, implicit or explicit. What happens when those assumptions are violated? What happens when we land outside of the specification? that is where robustness comes in. (1)</a:t>
            </a:r>
            <a:endParaRPr/>
          </a:p>
          <a:p>
            <a:pPr indent="0" lvl="0" marL="0" rtl="0" algn="l">
              <a:spcBef>
                <a:spcPts val="0"/>
              </a:spcBef>
              <a:spcAft>
                <a:spcPts val="0"/>
              </a:spcAft>
              <a:buNone/>
            </a:pPr>
            <a:r>
              <a:rPr lang="sv-SE"/>
              <a: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sv-SE"/>
              <a:t>(read 3) This is not something you prove or can even demonstrate in a meaningful way. Instead, this is something you aspire to in the software design. </a:t>
            </a:r>
            <a:endParaRPr/>
          </a:p>
          <a:p>
            <a:pPr indent="0" lvl="0" marL="0" rtl="0" algn="l">
              <a:spcBef>
                <a:spcPts val="0"/>
              </a:spcBef>
              <a:spcAft>
                <a:spcPts val="0"/>
              </a:spcAft>
              <a:buNone/>
            </a:pPr>
            <a:r>
              <a:rPr lang="sv-SE"/>
              <a:t>When designing software to be robust, you accept that failure might occur. and you try to control how it fails. (4) You can design software to be able to recover some portion of a document if something that happens that causes a crash, or use redundancy to recover if part of an app crashes or if there is some data loss,  or design a webpage that will turn away users when load is too high. You design the software to recover from or prevent issues that could come up if there is a problem. You don’t know what will happen - but you may know how many problems would manifest - crashes, slowdown, inability to connect to a service - and you design the software to react to those problems.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66ac90cdc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66ac90cd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ideally would have all four. Software that is correct is also reliable, but not vice-versa (top-left). Software that is safe is also robust, but not vice-versa (top-right). Software can be correct but not safe (bottom left). It can also be safe, but not correct (bottom right).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66ac90cd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66ac90cd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esting is there to reveal faults so they can be removed. Identifying and removing as many faults as possible is a useful goal, but finding all faults is nearly impossible in any complex system, and is definitely not cost-effective. We can always test more. However, Testing cannot go on forever. Products must be delivered at some point, and to do so, we need to establish criteria for when we are done - when we can claim to be dependable enough.</a:t>
            </a:r>
            <a:endParaRPr/>
          </a:p>
          <a:p>
            <a:pPr indent="0" lvl="0" marL="0" rtl="0" algn="l">
              <a:spcBef>
                <a:spcPts val="0"/>
              </a:spcBef>
              <a:spcAft>
                <a:spcPts val="0"/>
              </a:spcAft>
              <a:buNone/>
            </a:pPr>
            <a:r>
              <a:rPr lang="sv-SE"/>
              <a:t>Correctness is not a good basis for this, your software is either correct or not, and it’s unlikely to ever be provably correct if your specification is any goof. That’s an aim, but not realistically 100% achieveable. </a:t>
            </a:r>
            <a:endParaRPr/>
          </a:p>
          <a:p>
            <a:pPr indent="0" lvl="0" marL="0" rtl="0" algn="l">
              <a:spcBef>
                <a:spcPts val="0"/>
              </a:spcBef>
              <a:spcAft>
                <a:spcPts val="0"/>
              </a:spcAft>
              <a:buNone/>
            </a:pPr>
            <a:r>
              <a:rPr lang="sv-SE"/>
              <a:t>Robustness and Safety are important, but hard to measure, and not necessarily the best grounds to base your release on - you could be safe, but the rest of your software could be an mess, putting out the wrong output constantly. </a:t>
            </a:r>
            <a:endParaRPr/>
          </a:p>
          <a:p>
            <a:pPr indent="0" lvl="0" marL="0" rtl="0" algn="l">
              <a:spcBef>
                <a:spcPts val="0"/>
              </a:spcBef>
              <a:spcAft>
                <a:spcPts val="0"/>
              </a:spcAft>
              <a:buNone/>
            </a:pPr>
            <a:r>
              <a:rPr lang="sv-SE"/>
              <a:t>Reliability is the best basis for establishing the level of dependability of your software. (last two points). Next, we will talk about how you measure reliability.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66ac90cdc_0_8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66ac90cdc_0_8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will take more later</a:t>
            </a:r>
            <a:endParaRPr/>
          </a:p>
        </p:txBody>
      </p:sp>
      <p:sp>
        <p:nvSpPr>
          <p:cNvPr id="311" name="Google Shape;311;g766ac90cdc_0_8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66ac90cdc_0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66ac90cdc_0_8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18" name="Google Shape;318;g766ac90cdc_0_8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66ac90cdc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66ac90cdc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 know we already defined it, but what is reliability, really?</a:t>
            </a:r>
            <a:r>
              <a:rPr lang="sv-SE"/>
              <a:t> Reliability is the probability of failure-free operation for a specified time in a specified environment for a given purpose. </a:t>
            </a:r>
            <a:r>
              <a:rPr lang="sv-SE">
                <a:solidFill>
                  <a:srgbClr val="4F4F4F"/>
                </a:solidFill>
              </a:rPr>
              <a:t>now, notice the qualifiers there. That’s because</a:t>
            </a:r>
            <a:endParaRPr/>
          </a:p>
          <a:p>
            <a:pPr indent="0" lvl="0" marL="0" rtl="0" algn="l">
              <a:lnSpc>
                <a:spcPct val="120000"/>
              </a:lnSpc>
              <a:spcBef>
                <a:spcPts val="0"/>
              </a:spcBef>
              <a:spcAft>
                <a:spcPts val="0"/>
              </a:spcAft>
              <a:buNone/>
            </a:pPr>
            <a:r>
              <a:rPr lang="sv-SE"/>
              <a:t>This means different things depending on the system and the users of that system. Informally, reliability is a measure of how well users think the system provides the services they require.</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66ac90cdc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66ac90cdc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Reliability is improved when software faults that occur in the most frequently-used parts of the software are removed. </a:t>
            </a:r>
            <a:r>
              <a:rPr lang="sv-SE">
                <a:solidFill>
                  <a:schemeClr val="dk1"/>
                </a:solidFill>
              </a:rPr>
              <a:t> We find and fix faults, and as we do so, we track the improvement in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That said, not all faults impact reliability equally - some faults are rarer than others, and </a:t>
            </a:r>
            <a:r>
              <a:rPr lang="sv-SE"/>
              <a:t>Removing X% of  faults will not necessarily lead to an X% improvement in reliability (3)</a:t>
            </a:r>
            <a:r>
              <a:rPr lang="sv-SE">
                <a:solidFill>
                  <a:schemeClr val="dk1"/>
                </a:solidFill>
              </a:rPr>
              <a:t>. Not all faults are equal and often don’t affect the system in the same way.</a:t>
            </a:r>
            <a:r>
              <a:rPr lang="sv-SE"/>
              <a:t> </a:t>
            </a:r>
            <a:r>
              <a:rPr lang="sv-SE">
                <a:solidFill>
                  <a:schemeClr val="dk1"/>
                </a:solidFill>
              </a:rPr>
              <a:t>So, (read), as those have the biggest impact on perceived reliability. </a:t>
            </a:r>
            <a:r>
              <a:rPr lang="sv-SE">
                <a:solidFill>
                  <a:srgbClr val="4F4F4F"/>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So, measuring reliability requires setting the context. It requires all of those qualifications we mentioned earlier. You want to establish different operating scenarios, different profiles of the users you think will interact with the system and the actions they will take, so that you can measure reliability for the different types of users.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66ac90cdc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66ac90cdc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a:t>
            </a:r>
            <a:r>
              <a:rPr lang="sv-SE">
                <a:solidFill>
                  <a:schemeClr val="dk1"/>
                </a:solidFill>
              </a:rPr>
              <a:t>eliability is fundamentally something that can be measured, unlike correctness or robustness. We can set conditions, and measure reliability for those scenarios. Reliability  -once defined -is something you can measure and argue for. It can be divided into levels, and you can specify a level of required reliability. </a:t>
            </a:r>
            <a:r>
              <a:rPr lang="sv-SE"/>
              <a:t> </a:t>
            </a:r>
            <a:r>
              <a:rPr lang="sv-SE">
                <a:solidFill>
                  <a:schemeClr val="dk1"/>
                </a:solidFill>
              </a:rPr>
              <a:t>This starts with the system requirements. Non-functional requirements can define the number of failures that are acceptable during normal use of the system, or the time in which the system is allowed to be unavailable for use.</a:t>
            </a:r>
            <a:r>
              <a:rPr lang="sv-SE"/>
              <a:t> </a:t>
            </a:r>
            <a:r>
              <a:rPr lang="sv-SE">
                <a:solidFill>
                  <a:schemeClr val="dk1"/>
                </a:solidFill>
              </a:rPr>
              <a:t>Functional requirements can define how the software avoids, detects, and tolerates failures and corrects for them. The non-functional requirements can define how we judge reliability, and functional requir</a:t>
            </a:r>
            <a:r>
              <a:rPr lang="sv-SE"/>
              <a:t>ements determine </a:t>
            </a:r>
            <a:r>
              <a:rPr lang="sv-SE">
                <a:solidFill>
                  <a:schemeClr val="dk1"/>
                </a:solidFill>
              </a:rPr>
              <a:t>what the system does to be more reliable. We can check these requirements to make sure they are met. We can make measurements and establish a level of reliability. The functional requirements then can be tested and verified.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66ac90cdc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66ac90cdc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that said, given an operational profile, how do we measure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a:t>
            </a:r>
            <a:r>
              <a:rPr lang="sv-SE"/>
              <a:t>Measuring reliability is normal when building hardware, but hardware metrics often aren’t suitable for software. </a:t>
            </a:r>
            <a:r>
              <a:rPr lang="sv-SE">
                <a:solidFill>
                  <a:schemeClr val="dk1"/>
                </a:solidFill>
              </a:rPr>
              <a:t> (2) once the hardware fails, it has failed until you replace the part. How it failed didn’t really matter. It’s working or not. Software isn’t quite so binary. In software, failure can be more easily recovered from, and may only be partial. You can fail in degrees.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the thing is, with hardware, the design is assumed to be correct - you just had a component wear out or go bad. in software, parts don’t fail - there’s no hardware degradation. (read </a:t>
            </a:r>
            <a:r>
              <a:rPr lang="sv-SE"/>
              <a:t>4-6</a:t>
            </a:r>
            <a:r>
              <a:rPr lang="sv-SE">
                <a:solidFill>
                  <a:schemeClr val="dk1"/>
                </a:solidFill>
              </a:rPr>
              <a: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4f2e93b77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4f2e93b77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rgbClr val="4F4F4F"/>
                </a:solidFill>
              </a:rPr>
              <a:t>One measurement that originated from hardware is still works as a good starting place to talk about how you measure reliability in software is the availability. </a:t>
            </a:r>
            <a:r>
              <a:rPr lang="sv-SE"/>
              <a:t>Availability refers to a property of software that it is there and ready to carry out its task when you need it to be. This encompasses what is normally called reliability (4) (although it may encompass additional considerations such as downtime due to periodic maintenance). In fact, availability builds upon the concept of reliability by adding the notion of recovery—that is, when the system breaks, it repairs itself. To define it formally:  “Availability refers to the ability of a system to mask or repair faults such that the cumulative service outage period does not exceed a required value over a specified time interval.” This is both a way to measure reliability AND a quality attribute on its own that is often examined.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66ac90cdc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66ac90cdc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(1) </a:t>
            </a:r>
            <a:r>
              <a:rPr lang="sv-SE"/>
              <a:t>(2)</a:t>
            </a:r>
            <a:r>
              <a:rPr lang="sv-SE"/>
              <a:t>), and gives us a clear indicator of when the system is able to respond. now, this is important, but not perfect on its own, as Does not tend to take incorrect computations (partial failures) into account. If the system doesn’y crash, it doesn’t affect the availability. </a:t>
            </a:r>
            <a:r>
              <a:rPr lang="sv-SE">
                <a:solidFill>
                  <a:schemeClr val="dk1"/>
                </a:solidFill>
              </a:rPr>
              <a:t>be careful when looking at availability figures. One decimal point makes a huge difference.</a:t>
            </a:r>
            <a:r>
              <a:rPr lang="sv-SE"/>
              <a:t> (go over last bit)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4f2e93b77_0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4f2e93b77_0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One of the most demanding tasks in building a high-availability, fault-tolerant system is to understand the nature of the failures that can arise during operation. Once those are understood, mitigation strategies can be designed into the software.Faults can be prevented, tolerated, removed, or forecast. In this way a system becomes “resilient” to faults. Among the areas with which we are concerned are how system faults are detected, how frequently failures may occur, what happens when a failure occurs, how long a system is allowed to be out of operation, when faults or failures may occur safely, how faults or failures can be prevented, and what kinds of notifications are required when a failure occurs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4f2e93b77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4f2e93b77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Because a system failure is observable by users, the time to repair is the time until the failure is no longer observable. This may be a brief delay in the response time or it may be the time it takes someone to fly to a remote location in the Andes to repair a piece of mining machinery (as was recounted to us by a person responsible for repairing the software in a mining machine engine). The notion of “observability” can be a tricky one: the Stuxnet virus, as an example, went unobserved for a very long time even though it was doing damage. In addition, unlike hardware, we are often concerned with the level of capability that remains when a failure has occurred—a degraded operating mode.</a:t>
            </a:r>
            <a:endParaRPr/>
          </a:p>
          <a:p>
            <a:pPr indent="0" lvl="0" marL="0" rtl="0" algn="l">
              <a:spcBef>
                <a:spcPts val="0"/>
              </a:spcBef>
              <a:spcAft>
                <a:spcPts val="0"/>
              </a:spcAft>
              <a:buNone/>
            </a:pPr>
            <a:r>
              <a:rPr lang="sv-SE"/>
              <a:t>The distinction between faults and failures allows discussion of automatic repair strategies. That is, if code containing a fault is executed but the system is able to recover from the fault without any deviation from specified behavior being observable, there is no failure.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4f2e93b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4f2e93b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stated last class. </a:t>
            </a:r>
            <a:r>
              <a:rPr lang="sv-SE"/>
              <a:t>We all want high-quality software, we all agree that quality is necessary. However, we don’t all agree on what quality means. Ask ten people, and they may describe ten things. Why? (3) </a:t>
            </a:r>
            <a:r>
              <a:rPr lang="sv-SE" sz="1100">
                <a:solidFill>
                  <a:srgbClr val="000000"/>
                </a:solidFill>
                <a:latin typeface="Arial"/>
                <a:ea typeface="Arial"/>
                <a:cs typeface="Arial"/>
                <a:sym typeface="Arial"/>
              </a:rPr>
              <a:t>what a system does is only part of the story and that how the system provides its services often has a huge impact on the perceptions that stakeholders have of it. (rest) </a:t>
            </a:r>
            <a:endParaRPr/>
          </a:p>
          <a:p>
            <a:pPr indent="0" lvl="0" marL="0" rtl="0" algn="l">
              <a:spcBef>
                <a:spcPts val="0"/>
              </a:spcBef>
              <a:spcAft>
                <a:spcPts val="0"/>
              </a:spcAft>
              <a:buNone/>
            </a:pPr>
            <a:r>
              <a:t/>
            </a:r>
            <a:endParaRPr/>
          </a:p>
        </p:txBody>
      </p:sp>
      <p:sp>
        <p:nvSpPr>
          <p:cNvPr id="161" name="Google Shape;161;gb4f2e93b7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66ac90cdc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66ac90cdc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5)</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66ac90cdc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66ac90cdc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factor to consider is how often failures occur, which you can do through ROCOF. (read 1-</a:t>
            </a:r>
            <a:r>
              <a:rPr lang="sv-SE"/>
              <a:t>5</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in a online store, you might want to set a ROCOF of 10 transactions per day that fail. You’re willing to accept 10 failed transactions per day. As opposed to </a:t>
            </a:r>
            <a:r>
              <a:rPr lang="sv-SE"/>
              <a:t>POFOD, where you might seta threshold of </a:t>
            </a:r>
            <a:r>
              <a:rPr lang="sv-SE">
                <a:solidFill>
                  <a:schemeClr val="dk1"/>
                </a:solidFill>
              </a:rPr>
              <a:t>10 failed transactions out of every 1000.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66ac90cdc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66ac90cdc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 This is important in situations where the time in operation is crucially important</a:t>
            </a:r>
            <a:r>
              <a:rPr lang="sv-SE"/>
              <a:t>, like when users have long sessions where crashes can cause problems. </a:t>
            </a:r>
            <a:r>
              <a:rPr lang="sv-SE">
                <a:solidFill>
                  <a:schemeClr val="dk1"/>
                </a:solidFill>
              </a:rPr>
              <a:t>For instance, in a CAD system, an architect might spend the whole day on a design. Saving work takes rendering time and might take up a lot of storage space, so you might no</a:t>
            </a:r>
            <a:r>
              <a:rPr lang="sv-SE"/>
              <a:t>t</a:t>
            </a:r>
            <a:r>
              <a:rPr lang="sv-SE">
                <a:solidFill>
                  <a:schemeClr val="dk1"/>
                </a:solidFill>
              </a:rPr>
              <a:t> save often. So, you want a MT</a:t>
            </a:r>
            <a:r>
              <a:rPr lang="sv-SE"/>
              <a:t>B</a:t>
            </a:r>
            <a:r>
              <a:rPr lang="sv-SE">
                <a:solidFill>
                  <a:schemeClr val="dk1"/>
                </a:solidFill>
              </a:rPr>
              <a:t>F that is higher than the average time a user spends working on their design model. You want it to be unlikely that they lose their work before saving</a:t>
            </a:r>
            <a:r>
              <a:rPr lang="sv-SE"/>
              <a:t> and rendering, especially if you can’t consume the resources needed to save regularly or you can’t save partial results.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4f2e93b77_0_5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4f2e93b77_0_5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availability of a system can also be calculated as the probability that it will provide the specified services within required bounds over a specified time interval. (2-5)</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4f2e93b77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4f2e93b77_0_6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b4f2e93b77_0_6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766ac90cd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66ac90cdc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66ac90cdc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66ac90cdc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 so, how would we go about figuring this out. Availability is uptime over a period of time. So, we need a period of time. How about a year. Figure out failure per year. WE can use that to calculate the uptime. </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766ac90cdc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66ac90cdc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4f2e93b77_0_1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4f2e93b77_0_1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4f2e93b77_0_1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4f2e93b77_0_1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4f2e93b7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4f2e93b77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 describe desired properties of the system under development.  Developers must prioritize quality attributes and design a system that meets chosen thresholds.</a:t>
            </a:r>
            <a:endParaRPr/>
          </a:p>
          <a:p>
            <a:pPr indent="0" lvl="0" marL="0" rtl="0" algn="l">
              <a:spcBef>
                <a:spcPts val="0"/>
              </a:spcBef>
              <a:spcAft>
                <a:spcPts val="0"/>
              </a:spcAft>
              <a:buNone/>
            </a:pPr>
            <a:r>
              <a:rPr lang="sv-SE"/>
              <a:t>Most relevant for this course: dependability. Ability of the system to consistently offer correct functionality, even under unforeseen or unsafe conditions.</a:t>
            </a:r>
            <a:endParaRPr/>
          </a:p>
        </p:txBody>
      </p:sp>
      <p:sp>
        <p:nvSpPr>
          <p:cNvPr id="169" name="Google Shape;169;gb4f2e93b77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766ac90cdc_0_2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66ac90cdc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check my math on this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766ac90cdc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66ac90cd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t>
            </a:r>
            <a:r>
              <a:rPr lang="sv-SE"/>
              <a:t>Raising reliability is expensive. It may be cheaper to accept unreliability and pay for failure costs.</a:t>
            </a:r>
            <a:r>
              <a:rPr lang="sv-SE">
                <a:solidFill>
                  <a:schemeClr val="dk1"/>
                </a:solidFill>
              </a:rPr>
              <a:t>) - this is an optimization problem. How do we balance reliability improvement over accepting liability. We should improve reliability, but there is a tipping point.</a:t>
            </a:r>
            <a:r>
              <a:rPr lang="sv-SE"/>
              <a:t>The balancing point depends on social and political factors and the system type. A reputation for unreliable products may hurt more than the cost of improving reliability. Cost of failure depends on risks of failure. (last points)</a:t>
            </a:r>
            <a:endParaRPr/>
          </a:p>
          <a:p>
            <a:pPr indent="0" lvl="0" marL="0" rtl="0" algn="l">
              <a:lnSpc>
                <a:spcPct val="120000"/>
              </a:lnSpc>
              <a:spcBef>
                <a:spcPts val="0"/>
              </a:spcBef>
              <a:spcAft>
                <a:spcPts val="0"/>
              </a:spcAft>
              <a:buNone/>
            </a:pPr>
            <a:r>
              <a:rPr lang="sv-SE"/>
              <a:t>Minor annoyances (crashes, occasional data loss) (rest)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4f2e93b77_0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4f2e93b77_0_3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minutes</a:t>
            </a:r>
            <a:endParaRPr/>
          </a:p>
        </p:txBody>
      </p:sp>
      <p:sp>
        <p:nvSpPr>
          <p:cNvPr id="476" name="Google Shape;476;gb4f2e93b77_0_3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4f2e93b77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4f2e93b77_0_3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483" name="Google Shape;483;gb4f2e93b77_0_3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4f2e93b77_0_6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4f2e93b77_0_6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about time and the software system’s ability to meet timing requirements. When events occur—interrupts, messages, requests from users or other systems, or clock events marking the passage of time—the system, or some element of the system, must respond to them in time. Characterizing the events that can occur (and when they can occur) and the system’s time-based response to those events is the essence is discussing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Web-based system events come in the form of requests from users (numbering in the tens or tens of millions) via their clients such as web browsers. In a control system for an internal combustion engine, events come from the operator’s controls and the passage of time; the system must control both the firing of the ignition when a cylinder is in the correct position and the mixture of the fuel to maximize power and efficiency and minimize pollution. For a web-based system, the desired response might be expressed as number of transactions that can be processed in a minute. For the engine control system, the response might be the allowable variation in the firing time. In each case, the pattern of events arriving and the pattern of responses can be characterized, and this characterization forms the language with which to construct performance scenarios.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For much of the history of software engineering, performance has been the driving factor in how we design systems. It has frequently compromised the achievement of all other qualities. As the price/performance ratio of hardware continues to plummet and the cost of developing software continues to rise, other qualities have risen in importance. Still, all systems have performance requirements, even if they are not expressed. A word processer may not have explicit performance requirement, but no doubt everyone would agree that waiting an hour (or a minute, or a second) before seeing a typed character appear on the screen is too long. Performance continues to be a fundamentally important quality attribute for all software.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b4f2e93b77_0_1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b4f2e93b77_0_1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4f2e93b77_0_1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4f2e93b77_0_1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LAtency is one of the most common ways to assess performance. LAtency is the length of time it takes for a specified interaction with the system to complete. For a human-oriented system, this could be the length of time between the user initiating the request and the response being available for their use (e.g., the time from clicking a user interface button to seeing the response screen populated with data). For an infrastructure-oriented system such as a database, this could be the time between invoking a service and the service returning a response (e.g., the time from calling a query application programming interface to obtaining the query results).</a:t>
            </a:r>
            <a:endParaRPr/>
          </a:p>
          <a:p>
            <a:pPr indent="0" lvl="0" marL="0" rtl="0" algn="l">
              <a:spcBef>
                <a:spcPts val="0"/>
              </a:spcBef>
              <a:spcAft>
                <a:spcPts val="0"/>
              </a:spcAft>
              <a:buNone/>
            </a:pPr>
            <a:r>
              <a:rPr lang="sv-SE"/>
              <a:t>We define two ways of looking at latency measurements you may want to consider separately.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sv-SE"/>
              <a:t>1. Responsiveness considers how quickly the system responds to routine workloads such as interactive user requests. The response time for such operations is typically on the order of a few seconds. The key consideration</a:t>
            </a:r>
            <a:endParaRPr/>
          </a:p>
          <a:p>
            <a:pPr indent="0" lvl="0" marL="0" rtl="0" algn="l">
              <a:spcBef>
                <a:spcPts val="0"/>
              </a:spcBef>
              <a:spcAft>
                <a:spcPts val="0"/>
              </a:spcAft>
              <a:buClr>
                <a:schemeClr val="dk1"/>
              </a:buClr>
              <a:buSzPts val="1100"/>
              <a:buFont typeface="Arial"/>
              <a:buNone/>
            </a:pPr>
            <a:r>
              <a:rPr lang="sv-SE"/>
              <a:t>for such workloads is user productivity, ensuring that the system does not slow down its users. The two aspects of responsiveness that usually need to be considered are the responsiveness of the user’s device (e.g., how long it</a:t>
            </a:r>
            <a:endParaRPr/>
          </a:p>
          <a:p>
            <a:pPr indent="0" lvl="0" marL="0" rtl="0" algn="l">
              <a:spcBef>
                <a:spcPts val="0"/>
              </a:spcBef>
              <a:spcAft>
                <a:spcPts val="0"/>
              </a:spcAft>
              <a:buNone/>
            </a:pPr>
            <a:r>
              <a:rPr lang="sv-SE"/>
              <a:t>takes for a keypress or mouse click to be recognized) and the responsiveness of the system itself (e.g., how long it takes the system to respond to a request when a button is clicked). The latter is usually the focus of our attention, but the former can be important to consider in circumstances very resource-limited clients, or when users are accessing their devices remotely (such as with remote desktop technology).</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4f2e93b77_0_1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4f2e93b77_0_1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2. Turnaround time is the time taken to complete (turn around) larger tasks. This is typically measured in minutes or hours, and the key considerations are whether the task can be completed in the time available to it and the</a:t>
            </a:r>
            <a:endParaRPr/>
          </a:p>
          <a:p>
            <a:pPr indent="0" lvl="0" marL="0" rtl="0" algn="l">
              <a:spcBef>
                <a:spcPts val="0"/>
              </a:spcBef>
              <a:spcAft>
                <a:spcPts val="0"/>
              </a:spcAft>
              <a:buClr>
                <a:schemeClr val="dk1"/>
              </a:buClr>
              <a:buSzPts val="1100"/>
              <a:buFont typeface="Arial"/>
              <a:buNone/>
            </a:pPr>
            <a:r>
              <a:rPr lang="sv-SE"/>
              <a:t>impact the task has on the system responsiveness while it is running. It may also be important to consider how quickly partial results can be produced as part of a long-running task, for example, to provide partial or summary information earlier than the full results.</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4f2e93b77_0_1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b4f2e93b77_0_1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If you run a task multiple times, it will not always take an identical amount of time to finish. (2) - if a task generally takes 10 seconds, plus or minus a small amount, great. If it sometimes takes 10 minutes, that isn’t good. (4-end)</a:t>
            </a:r>
            <a:endParaRPr/>
          </a:p>
        </p:txBody>
      </p:sp>
      <p:sp>
        <p:nvSpPr>
          <p:cNvPr id="519" name="Google Shape;519;gb4f2e93b77_0_1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4f2e93b77_0_1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4f2e93b77_0_1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Throughput is defined as the amount of workload the system is capable of handling in a unit time period. Throughput and response time have a complex interrelationship in most systems. In general, the shorter your transaction</a:t>
            </a:r>
            <a:endParaRPr/>
          </a:p>
          <a:p>
            <a:pPr indent="0" lvl="0" marL="0" rtl="0" algn="l">
              <a:spcBef>
                <a:spcPts val="0"/>
              </a:spcBef>
              <a:spcAft>
                <a:spcPts val="0"/>
              </a:spcAft>
              <a:buClr>
                <a:schemeClr val="dk1"/>
              </a:buClr>
              <a:buSzPts val="1100"/>
              <a:buFont typeface="Arial"/>
              <a:buNone/>
            </a:pPr>
            <a:r>
              <a:rPr lang="sv-SE"/>
              <a:t>processing time, the higher the throughput your system can achieve. However, as the load on the system increases (and throughput rises), the response time for individual transactions tends to increase (4-5).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4f2e93b77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4f2e93b77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are other ways we assess quality</a:t>
            </a:r>
            <a:endParaRPr/>
          </a:p>
          <a:p>
            <a:pPr indent="0" lvl="0" marL="0" rtl="0" algn="l">
              <a:spcBef>
                <a:spcPts val="0"/>
              </a:spcBef>
              <a:spcAft>
                <a:spcPts val="0"/>
              </a:spcAft>
              <a:buNone/>
            </a:pPr>
            <a:r>
              <a:rPr lang="sv-SE"/>
              <a:t>- (2) How components are structured and communicate influences performance. One of your biggest bottlenecks is often in communication between subsystems, especially over a network. So, performance can often be improved by localizing critical operations into fewer, but larger, components. Install more of your system locally, rather than on a remote server, so that computation doesn’t depend on network latency. Consider how to execute components of the system in parallel, for more efficiency.</a:t>
            </a:r>
            <a:endParaRPr/>
          </a:p>
          <a:p>
            <a:pPr indent="0" lvl="0" marL="0" rtl="0" algn="l">
              <a:spcBef>
                <a:spcPts val="0"/>
              </a:spcBef>
              <a:spcAft>
                <a:spcPts val="0"/>
              </a:spcAft>
              <a:buNone/>
            </a:pPr>
            <a:r>
              <a:rPr lang="sv-SE"/>
              <a:t>- (4) If security is a concern, you might want to layer the architecture, with the critical components protected in innermost layers , with a high level of security validation applied to the higher layers. Architect the system to trap attackers with multiple layers of gates between them and critical assets.</a:t>
            </a:r>
            <a:endParaRPr/>
          </a:p>
          <a:p>
            <a:pPr indent="0" lvl="0" marL="0" rtl="0" algn="l">
              <a:spcBef>
                <a:spcPts val="0"/>
              </a:spcBef>
              <a:spcAft>
                <a:spcPts val="0"/>
              </a:spcAft>
              <a:buNone/>
            </a:pPr>
            <a:r>
              <a:rPr lang="sv-SE"/>
              <a:t>- (5)</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4f2e93b77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4f2e93b77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Therefore, it is quite possible to end up with a situation where throughput goals can be met only at the expense of response time goals, or vice versa. (7-8)</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sv-SE"/>
              <a:t>As an engineer, you need to make sure that you and your stakeholders understand these interrelationships and that you have balanced your stakeholders’ different performance goals.</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4f2e93b77_0_1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4f2e93b77_0_1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In the engine controller, for example, the fuel should ignite when the cylinder is in a particular position. (3-4)</a:t>
            </a:r>
            <a:endParaRPr/>
          </a:p>
        </p:txBody>
      </p:sp>
      <p:sp>
        <p:nvSpPr>
          <p:cNvPr id="541" name="Google Shape;541;gb4f2e93b77_0_1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4f2e93b77_0_1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4f2e93b77_0_1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b4f2e93b77_0_1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4f2e93b77_0_6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4f2e93b77_0_6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often linked to scalability—that is, increasing your system’s capacity for work (1) , while still performing well. Two kinds of scalability are horizontal scalability and vertical scalability. Horizontal scalability (scaling out) refers to adding more resources to logical units, such as adding another server to a cluster of servers. </a:t>
            </a:r>
            <a:r>
              <a:rPr lang="sv-SE">
                <a:solidFill>
                  <a:schemeClr val="dk1"/>
                </a:solidFill>
              </a:rPr>
              <a:t>In cloud environments, horizontal scalability is called elasticity. Elasticity is a property that enables a customer to add or remove virtual machines from the resource pool. These virtual machines are hosted on a large collection of upwards of 10,000 physical machines that are managed by the cloud provider. </a:t>
            </a:r>
            <a:r>
              <a:rPr lang="sv-SE"/>
              <a:t>Vertical scalability (scaling up) refers to adding more resources to a physical unit, such as adding more memory to a single computer.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b4f2e93b77_0_7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b4f2e93b77_0_7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The problem that arises with either type of scaling is how to effectively utilize the additional resources. </a:t>
            </a:r>
            <a:endParaRPr>
              <a:solidFill>
                <a:schemeClr val="dk1"/>
              </a:solidFill>
            </a:endParaRPr>
          </a:p>
          <a:p>
            <a:pPr indent="0" lvl="0" marL="0" rtl="0" algn="l">
              <a:spcBef>
                <a:spcPts val="0"/>
              </a:spcBef>
              <a:spcAft>
                <a:spcPts val="0"/>
              </a:spcAft>
              <a:buNone/>
            </a:pPr>
            <a:r>
              <a:rPr lang="sv-SE">
                <a:solidFill>
                  <a:schemeClr val="dk1"/>
                </a:solidFill>
              </a:rPr>
              <a:t>Being effective means that the additional resources result in a measurable improvement of some system quality, did not require undue effort to add, and did not disrupt operations. </a:t>
            </a:r>
            <a:endParaRPr>
              <a:solidFill>
                <a:schemeClr val="dk1"/>
              </a:solidFill>
            </a:endParaRPr>
          </a:p>
          <a:p>
            <a:pPr indent="0" lvl="0" marL="0" rtl="0" algn="l">
              <a:spcBef>
                <a:spcPts val="0"/>
              </a:spcBef>
              <a:spcAft>
                <a:spcPts val="0"/>
              </a:spcAft>
              <a:buNone/>
            </a:pPr>
            <a:r>
              <a:rPr lang="sv-SE">
                <a:solidFill>
                  <a:schemeClr val="dk1"/>
                </a:solidFill>
              </a:rPr>
              <a:t>Technically, scalability is making your system easy to change in a particular way, and so is a kind of modifiability.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sv-SE"/>
              <a:t>The problem with achieving scalability by adding hardware (particularly when scaling out) is that it usually isn’t very effective unless the system has been designed to take advantage of the new hardware. If your system’s scalability is limited by a single threaded process at its core, adding more CPUs or machines isn’t going to help, and increasing the speed of the single CPU on which it runs will be of limited help. Similarly, if you can’t partition your workload into many cooperating processes, you won’t be able to take advantage of scaling out. You can certainly be lucky, and in certain situations adding some more hardware can save the day, but it is a dangerous tactic to rely on unless the system has been built from the outset with good scalability characteristics.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b4f2e93b77_0_1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b4f2e93b77_0_1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4f2e93b77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4f2e93b77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578" name="Google Shape;578;gb4f2e93b77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b4f2e93b77_0_9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b4f2e93b77_0_9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 measure of the system’s ability to protect data and information from unauthorized access while still providing access to people and systems that are authorized. (3) An action taken against a computer system with the intention of doing harm is called an attack and can take a number of forms. It may be an unauthorized attempt to access data or services or to modify data, or it may be intended to deny services to legitimate users.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b4f2e93b77_0_9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b4f2e93b77_0_9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We define security as the set of processes and technologies that allow the owners of resources in the system to reliably control who can access which resources.</a:t>
            </a:r>
            <a:endParaRPr/>
          </a:p>
          <a:p>
            <a:pPr indent="0" lvl="0" marL="0" rtl="0" algn="l">
              <a:spcBef>
                <a:spcPts val="0"/>
              </a:spcBef>
              <a:spcAft>
                <a:spcPts val="0"/>
              </a:spcAft>
              <a:buNone/>
            </a:pPr>
            <a:r>
              <a:rPr lang="sv-SE"/>
              <a:t>The “who” refers to the people, pieces of software, and so on that form the set of actors in the system who have a security identity; security specialists normally refer to such actors as principals. </a:t>
            </a:r>
            <a:endParaRPr/>
          </a:p>
          <a:p>
            <a:pPr indent="0" lvl="0" marL="0" rtl="0" algn="l">
              <a:spcBef>
                <a:spcPts val="0"/>
              </a:spcBef>
              <a:spcAft>
                <a:spcPts val="0"/>
              </a:spcAft>
              <a:buClr>
                <a:schemeClr val="dk1"/>
              </a:buClr>
              <a:buSzPts val="1100"/>
              <a:buFont typeface="Arial"/>
              <a:buNone/>
            </a:pPr>
            <a:r>
              <a:rPr lang="sv-SE"/>
              <a:t>The resources are the parts of the system considered sensitive (i.e., those to which access must be controlled) such as subsystems, data elements, and operations. The access to the resources refers to the operations that the principals in the system will want to legitimately perform on the resources (e.g., read them, change them, execute them, and so on), and the fact that access must be limited to principals known to the system.</a:t>
            </a:r>
            <a:endParaRPr/>
          </a:p>
          <a:p>
            <a:pPr indent="0" lvl="0" marL="0" rtl="0" algn="l">
              <a:spcBef>
                <a:spcPts val="0"/>
              </a:spcBef>
              <a:spcAft>
                <a:spcPts val="0"/>
              </a:spcAft>
              <a:buClr>
                <a:schemeClr val="dk1"/>
              </a:buClr>
              <a:buSzPts val="1100"/>
              <a:buFont typeface="Arial"/>
              <a:buNone/>
            </a:pPr>
            <a:r>
              <a:rPr lang="sv-SE"/>
              <a:t>Resources are at the core of the system’s security. Policies define the legitimate access allowed to them, which is enforced by security mechanisms, which are used by the principals of the system to gain access to the resources that they need.</a:t>
            </a:r>
            <a:endParaRPr/>
          </a:p>
          <a:p>
            <a:pPr indent="0" lvl="0" marL="0" rtl="0" algn="l">
              <a:spcBef>
                <a:spcPts val="0"/>
              </a:spcBef>
              <a:spcAft>
                <a:spcPts val="0"/>
              </a:spcAft>
              <a:buClr>
                <a:schemeClr val="dk1"/>
              </a:buClr>
              <a:buSzPts val="1100"/>
              <a:buFont typeface="Arial"/>
              <a:buNone/>
            </a:pPr>
            <a:r>
              <a:rPr lang="sv-SE"/>
              <a:t>The resources, principals, and policies that need to be considered are often very specific to the system. An Internet service provider is likely to have a totally different set of security concerns from those of a military intelligence organization, which will be different again from those of an enterprise implementing an internal information system that allows remote access to its employees. However, in all of these cases, security is still the business of allowing the right levels of access to the right resources to the right people.</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b4f2e93b77_0_9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b4f2e93b77_0_9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simplest approach to characterizing security has three characteristics: confidentiality, integrity, and availability (CIA): 1. Confidentiality is the property that data or services are protected from unauthorized access. For example, a hacker cannot access your income tax returns on a government computer. 2. Integrity is the property that data or services are not subject to unauthorized manipulation. For example, your grade has not been changed since your instructor assigned it. 3. Availability is the property that the system will be available for legitimate use. For example, a denial-of-service attack won’t prevent you from ordering book from Amazon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4f2e93b77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4f2e93b77_0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(2) If availability is a critical requirement, the architecture should be designed with redundancy in mind - always make it possible to replace components in case of trouble and update components without stopping the system. This is called a “fault-tolerant” system. You’ll see terms like triple reudndancy, where things like spacecraft systems will have three copies of software or hardware running at once, and makre sure they agree, or ensure that there is always a backup if something goes wrong.</a:t>
            </a:r>
            <a:endParaRPr/>
          </a:p>
          <a:p>
            <a:pPr indent="0" lvl="0" marL="0" rtl="0" algn="l">
              <a:spcBef>
                <a:spcPts val="0"/>
              </a:spcBef>
              <a:spcAft>
                <a:spcPts val="0"/>
              </a:spcAft>
              <a:buNone/>
            </a:pPr>
            <a:r>
              <a:rPr lang="sv-SE"/>
              <a:t>- (4) If you want a high degree of maintainability, you need a larger number of small, self-contained components. That’s the idea of high cohesion and low coupling. Keep related functions together, and as independent as possible - separate data from consumers, avoid shared data structures - then you can more easily fix bugs and add features to these little independent subsystems.</a:t>
            </a:r>
            <a:endParaRPr/>
          </a:p>
          <a:p>
            <a:pPr indent="0" lvl="0" marL="0" rtl="0" algn="l">
              <a:spcBef>
                <a:spcPts val="0"/>
              </a:spcBef>
              <a:spcAft>
                <a:spcPts val="0"/>
              </a:spcAft>
              <a:buNone/>
            </a:pPr>
            <a:r>
              <a:rPr lang="sv-SE"/>
              <a:t>- (6) a well-designed system  is able to amplify a failure - ensuring that you notice problems, rather than getting subtlely wrong answers or missing issues until it is too late. For instance, the system design can determine what information is visible for inspection when testing, and a system could be designed to surface information to a special testing interface designed to provide data that would not otherwise be visible to the world.</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4f2e93b77_0_9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b4f2e93b77_0_9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characteristics that are used to support CIA are these: 4. Authentication verifies the identities of the parties to a transaction and checks if they are truly who they claim to be. For example, when you get an email purporting to come from a bank, authentication guarantees that it actually comes from the bank. 5. Nonrepudiation guarantees that the sender of a message cannot later deny having sent the message, and that the recipient cannot deny having received the message. For example, you cannot deny ordering something from the Internet, or the merchant cannot disclaim getting your order. 6. Authorization grants a user the privileges to perform a task. For example, an online banking system authorizes a legitimate user to access his account. We will use these characteristics in our general scenarios for security.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b4f2e93b77_0_9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b4f2e93b77_0_9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Approaches to achieving security can be characterized as those that detect attacks, those that resist attacks, those that react to attacks, and those that recover from successful attacks. The objects that are being protected from attacks are data at rest, data in transit, and computational processes.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b4f2e93b77_0_9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b4f2e93b77_0_9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It is also important to recognize that security is not a simple process of “being secure” or not. Rather than being a binary state, security is really a process of</a:t>
            </a:r>
            <a:endParaRPr/>
          </a:p>
          <a:p>
            <a:pPr indent="0" lvl="0" marL="0" rtl="0" algn="l">
              <a:spcBef>
                <a:spcPts val="0"/>
              </a:spcBef>
              <a:spcAft>
                <a:spcPts val="0"/>
              </a:spcAft>
              <a:buNone/>
            </a:pPr>
            <a:r>
              <a:rPr lang="sv-SE"/>
              <a:t>risk management. (2-3)</a:t>
            </a:r>
            <a:endParaRPr/>
          </a:p>
          <a:p>
            <a:pPr indent="0" lvl="0" marL="0" rtl="0" algn="l">
              <a:spcBef>
                <a:spcPts val="0"/>
              </a:spcBef>
              <a:spcAft>
                <a:spcPts val="0"/>
              </a:spcAft>
              <a:buClr>
                <a:schemeClr val="dk1"/>
              </a:buClr>
              <a:buSzPts val="1100"/>
              <a:buFont typeface="Arial"/>
              <a:buNone/>
            </a:pPr>
            <a:r>
              <a:rPr lang="sv-SE"/>
              <a:t>Balance likely security risks against the costs of guarding against them. Bear this in mind to help you set realistic expectations in the minds of your stakeholders and to make intelligent tradeoffs that address the realsecurity risks your system faces.</a:t>
            </a:r>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b4f2e93b77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b4f2e93b77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t>
            </a:r>
            <a:r>
              <a:rPr lang="sv-SE"/>
              <a:t>(1)  An attack is an attempt to break CIA. The response to the attack is to preserve CIA or deter attackers through monitoring of their activities. So, we don’t measure security in a universal way. Instead, (2 - end)</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b4f2e93b77_0_13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b4f2e93b77_0_13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b4f2e93b77_0_13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66ac90cdc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66ac90cdc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b4f2e93b77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b4f2e93b77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refers to the ability of the system to be available for use, especially after a fault occurs. The fault must be recognized (or prevented) and then the system must respond in some fashion. The response desired will depend on the criticality of the application and the type of fault and can range from “ignore it” to “keep on going as if it didn’t occur.”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b4f2e93b77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b4f2e93b77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Attacks against a system can be characterized as attacks against the confidentiality, integrity, or availability of a system or its data. Confidentiality means keeping data away from those who should not have access while granting access to those who should. Integrity means that there are no unauthorized modifications to or deletion of data, and availability means that the system is accessible to those who are entitled to use it.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766ac90c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766ac90c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g766ac90c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4f2e93b77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4f2e93b77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(2) This is not useful in isolation, but is defined by context - by identifying with whom, what, and under what circumstances the system is supposed to communicate and work with .The idea here, however, is that the architecture is designed to provide the right data and functionality to external sources in a controlled manner.</a:t>
            </a:r>
            <a:endParaRPr/>
          </a:p>
          <a:p>
            <a:pPr indent="0" lvl="0" marL="0" rtl="0" algn="l">
              <a:spcBef>
                <a:spcPts val="0"/>
              </a:spcBef>
              <a:spcAft>
                <a:spcPts val="0"/>
              </a:spcAft>
              <a:buNone/>
            </a:pPr>
            <a:r>
              <a:rPr lang="sv-SE"/>
              <a:t>(4-5) Naturally, this most centrally relates to user interfaces, but impacts the entire architecture and how users work with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4f2e93b77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4f2e93b77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b4f2e93b77_0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4f2e93b77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4f2e93b77_0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unfortuantely, emphasizing one of these qualities tends to lessen another quality. They conflict with each other. It is hard to achieve multiple qualities at once.</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Using a small number of complex subsystems components improves performance because there are fewer bottlenecks, but hurts maintainability, as it’s harder to add features or make changes to complex subsystems.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(read) - you need to protect all of that data equally, and that’s infinitely harder than protecting data in one place.</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Localizing safety-critcical features to one module on a local machine introduces more communication between subsystems, possibly in remote locations, degrading performance, but does improve safety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a:t>(last point), we’ll talk more about that over the next three classes</a:t>
            </a:r>
            <a:endParaRPr/>
          </a:p>
        </p:txBody>
      </p:sp>
      <p:sp>
        <p:nvSpPr>
          <p:cNvPr id="206" name="Google Shape;206;gb4f2e93b77_0_2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9.jpg"/><Relationship Id="rId4" Type="http://schemas.openxmlformats.org/officeDocument/2006/relationships/image" Target="../media/image13.png"/><Relationship Id="rId5" Type="http://schemas.openxmlformats.org/officeDocument/2006/relationships/image" Target="../media/image7.jpg"/><Relationship Id="rId6" Type="http://schemas.openxmlformats.org/officeDocument/2006/relationships/image" Target="../media/image11.jpg"/><Relationship Id="rId7"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4.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mailto:ggay@chalmers.s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 Quality Attributes and Measurement</a:t>
            </a:r>
            <a:endParaRPr sz="3000"/>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Focus</a:t>
            </a:r>
            <a:endParaRPr/>
          </a:p>
        </p:txBody>
      </p:sp>
      <p:sp>
        <p:nvSpPr>
          <p:cNvPr id="218" name="Google Shape;21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endParaRPr/>
          </a:p>
          <a:p>
            <a:pPr indent="-393700" lvl="0" marL="457200" rtl="0" algn="l">
              <a:spcBef>
                <a:spcPts val="1000"/>
              </a:spcBef>
              <a:spcAft>
                <a:spcPts val="0"/>
              </a:spcAft>
              <a:buSzPts val="2600"/>
              <a:buChar char="•"/>
            </a:pPr>
            <a:r>
              <a:rPr lang="sv-SE"/>
              <a:t>Availability</a:t>
            </a:r>
            <a:endParaRPr/>
          </a:p>
          <a:p>
            <a:pPr indent="-393700" lvl="0" marL="457200" rtl="0" algn="l">
              <a:spcBef>
                <a:spcPts val="1000"/>
              </a:spcBef>
              <a:spcAft>
                <a:spcPts val="0"/>
              </a:spcAft>
              <a:buSzPts val="2600"/>
              <a:buChar char="•"/>
            </a:pPr>
            <a:r>
              <a:rPr lang="sv-SE"/>
              <a:t>Performance</a:t>
            </a:r>
            <a:endParaRPr/>
          </a:p>
          <a:p>
            <a:pPr indent="-393700" lvl="0" marL="457200" rtl="0" algn="l">
              <a:spcBef>
                <a:spcPts val="1000"/>
              </a:spcBef>
              <a:spcAft>
                <a:spcPts val="0"/>
              </a:spcAft>
              <a:buSzPts val="2600"/>
              <a:buChar char="•"/>
            </a:pPr>
            <a:r>
              <a:rPr lang="sv-SE"/>
              <a:t>Scalability</a:t>
            </a:r>
            <a:endParaRPr/>
          </a:p>
          <a:p>
            <a:pPr indent="-393700" lvl="0" marL="457200" rtl="0" algn="l">
              <a:spcBef>
                <a:spcPts val="1000"/>
              </a:spcBef>
              <a:spcAft>
                <a:spcPts val="0"/>
              </a:spcAft>
              <a:buSzPts val="2600"/>
              <a:buChar char="•"/>
            </a:pPr>
            <a:r>
              <a:rPr lang="sv-SE"/>
              <a:t>Security</a:t>
            </a:r>
            <a:endParaRPr/>
          </a:p>
          <a:p>
            <a:pPr indent="-393700" lvl="0" marL="457200" rtl="0" algn="l">
              <a:spcBef>
                <a:spcPts val="1000"/>
              </a:spcBef>
              <a:spcAft>
                <a:spcPts val="0"/>
              </a:spcAft>
              <a:buSzPts val="2600"/>
              <a:buChar char="•"/>
            </a:pPr>
            <a:r>
              <a:rPr b="1" lang="sv-SE"/>
              <a:t>(Others important - but not enough time for all!)</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5" name="Google Shape;225;p3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Dependability</a:t>
            </a:r>
            <a:endParaRPr/>
          </a:p>
        </p:txBody>
      </p:sp>
      <p:pic>
        <p:nvPicPr>
          <p:cNvPr id="226" name="Google Shape;226;p35"/>
          <p:cNvPicPr preferRelativeResize="0"/>
          <p:nvPr/>
        </p:nvPicPr>
        <p:blipFill>
          <a:blip r:embed="rId3">
            <a:alphaModFix/>
          </a:blip>
          <a:stretch>
            <a:fillRect/>
          </a:stretch>
        </p:blipFill>
        <p:spPr>
          <a:xfrm>
            <a:off x="4058750" y="1076533"/>
            <a:ext cx="4756176" cy="2990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When is Software Ready for Release?</a:t>
            </a:r>
            <a:endParaRPr sz="3000"/>
          </a:p>
        </p:txBody>
      </p:sp>
      <p:sp>
        <p:nvSpPr>
          <p:cNvPr id="232" name="Google Shape;232;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Provide evidence that the system is </a:t>
            </a:r>
            <a:r>
              <a:rPr i="1" lang="sv-SE"/>
              <a:t>dependable</a:t>
            </a:r>
            <a:r>
              <a:rPr lang="sv-SE"/>
              <a:t>.</a:t>
            </a:r>
            <a:endParaRPr/>
          </a:p>
          <a:p>
            <a:pPr indent="-393700" lvl="0" marL="457200" rtl="0" algn="l">
              <a:spcBef>
                <a:spcPts val="1000"/>
              </a:spcBef>
              <a:spcAft>
                <a:spcPts val="0"/>
              </a:spcAft>
              <a:buSzPts val="2600"/>
              <a:buChar char="•"/>
            </a:pPr>
            <a:r>
              <a:rPr lang="sv-SE"/>
              <a:t>The goal of dependability is to establish four things about the system:</a:t>
            </a:r>
            <a:endParaRPr/>
          </a:p>
          <a:p>
            <a:pPr indent="-368300" lvl="1" marL="914400" rtl="0" algn="l">
              <a:spcBef>
                <a:spcPts val="600"/>
              </a:spcBef>
              <a:spcAft>
                <a:spcPts val="0"/>
              </a:spcAft>
              <a:buSzPts val="2200"/>
              <a:buChar char="•"/>
            </a:pPr>
            <a:r>
              <a:rPr lang="sv-SE"/>
              <a:t>That it is </a:t>
            </a:r>
            <a:r>
              <a:rPr b="1" lang="sv-SE"/>
              <a:t>correct</a:t>
            </a:r>
            <a:r>
              <a:rPr lang="sv-SE"/>
              <a:t>.</a:t>
            </a:r>
            <a:endParaRPr/>
          </a:p>
          <a:p>
            <a:pPr indent="-368300" lvl="1" marL="914400" rtl="0" algn="l">
              <a:spcBef>
                <a:spcPts val="600"/>
              </a:spcBef>
              <a:spcAft>
                <a:spcPts val="0"/>
              </a:spcAft>
              <a:buSzPts val="2200"/>
              <a:buChar char="•"/>
            </a:pPr>
            <a:r>
              <a:rPr lang="sv-SE"/>
              <a:t>That it is </a:t>
            </a:r>
            <a:r>
              <a:rPr b="1" lang="sv-SE"/>
              <a:t>reliable</a:t>
            </a:r>
            <a:r>
              <a:rPr lang="sv-SE"/>
              <a:t>.</a:t>
            </a:r>
            <a:endParaRPr/>
          </a:p>
          <a:p>
            <a:pPr indent="-368300" lvl="1" marL="914400" rtl="0" algn="l">
              <a:spcBef>
                <a:spcPts val="600"/>
              </a:spcBef>
              <a:spcAft>
                <a:spcPts val="0"/>
              </a:spcAft>
              <a:buSzPts val="2200"/>
              <a:buChar char="•"/>
            </a:pPr>
            <a:r>
              <a:rPr lang="sv-SE"/>
              <a:t>That it is </a:t>
            </a:r>
            <a:r>
              <a:rPr b="1" lang="sv-SE"/>
              <a:t>safe</a:t>
            </a:r>
            <a:r>
              <a:rPr lang="sv-SE"/>
              <a:t>.</a:t>
            </a:r>
            <a:endParaRPr/>
          </a:p>
          <a:p>
            <a:pPr indent="-368300" lvl="1" marL="914400" rtl="0" algn="l">
              <a:spcBef>
                <a:spcPts val="600"/>
              </a:spcBef>
              <a:spcAft>
                <a:spcPts val="0"/>
              </a:spcAft>
              <a:buSzPts val="2200"/>
              <a:buChar char="•"/>
            </a:pPr>
            <a:r>
              <a:rPr lang="sv-SE"/>
              <a:t>That is is </a:t>
            </a:r>
            <a:r>
              <a:rPr b="1" lang="sv-SE"/>
              <a:t>robust</a:t>
            </a:r>
            <a:r>
              <a:rPr lang="sv-SE"/>
              <a:t>.</a:t>
            </a:r>
            <a:endParaRPr/>
          </a:p>
        </p:txBody>
      </p:sp>
      <p:sp>
        <p:nvSpPr>
          <p:cNvPr id="233" name="Google Shape;23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34" name="Google Shape;234;p36"/>
          <p:cNvSpPr/>
          <p:nvPr/>
        </p:nvSpPr>
        <p:spPr>
          <a:xfrm>
            <a:off x="4336775" y="3088772"/>
            <a:ext cx="2705100" cy="8883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5943528" y="3088772"/>
            <a:ext cx="2705100" cy="888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p:nvPr/>
        </p:nvSpPr>
        <p:spPr>
          <a:xfrm>
            <a:off x="5053681" y="3174279"/>
            <a:ext cx="1988400" cy="7335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p:nvPr/>
        </p:nvSpPr>
        <p:spPr>
          <a:xfrm>
            <a:off x="5943528" y="3166129"/>
            <a:ext cx="1988400" cy="7335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nvSpPr>
        <p:spPr>
          <a:xfrm>
            <a:off x="4283250"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239" name="Google Shape;239;p36"/>
          <p:cNvSpPr txBox="1"/>
          <p:nvPr/>
        </p:nvSpPr>
        <p:spPr>
          <a:xfrm>
            <a:off x="5074725"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240" name="Google Shape;240;p36"/>
          <p:cNvSpPr txBox="1"/>
          <p:nvPr/>
        </p:nvSpPr>
        <p:spPr>
          <a:xfrm>
            <a:off x="7137491" y="3329127"/>
            <a:ext cx="6213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241" name="Google Shape;241;p36"/>
          <p:cNvSpPr txBox="1"/>
          <p:nvPr/>
        </p:nvSpPr>
        <p:spPr>
          <a:xfrm>
            <a:off x="7854228"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242" name="Google Shape;242;p36"/>
          <p:cNvSpPr/>
          <p:nvPr/>
        </p:nvSpPr>
        <p:spPr>
          <a:xfrm>
            <a:off x="6345475" y="3417025"/>
            <a:ext cx="278700" cy="2805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a:t>
            </a:r>
            <a:endParaRPr/>
          </a:p>
        </p:txBody>
      </p:sp>
      <p:sp>
        <p:nvSpPr>
          <p:cNvPr id="248" name="Google Shape;248;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program is </a:t>
            </a:r>
            <a:r>
              <a:rPr b="1" lang="sv-SE"/>
              <a:t>correct</a:t>
            </a:r>
            <a:r>
              <a:rPr lang="sv-SE"/>
              <a:t> if it is always consistent with its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Depends on quality and detail of requirements.</a:t>
            </a:r>
            <a:endParaRPr/>
          </a:p>
          <a:p>
            <a:pPr indent="-419100" lvl="1" marL="914400" marR="0" rtl="0" algn="l">
              <a:lnSpc>
                <a:spcPct val="100000"/>
              </a:lnSpc>
              <a:spcBef>
                <a:spcPts val="0"/>
              </a:spcBef>
              <a:spcAft>
                <a:spcPts val="0"/>
              </a:spcAft>
              <a:buClr>
                <a:schemeClr val="dk1"/>
              </a:buClr>
              <a:buSzPts val="3000"/>
              <a:buFont typeface="Arial"/>
              <a:buChar char="•"/>
            </a:pPr>
            <a:r>
              <a:rPr lang="sv-SE"/>
              <a:t>Easy to show with respect to a weak specification.</a:t>
            </a:r>
            <a:endParaRPr/>
          </a:p>
          <a:p>
            <a:pPr indent="-419100" lvl="1" marL="914400" marR="0" rtl="0" algn="l">
              <a:lnSpc>
                <a:spcPct val="100000"/>
              </a:lnSpc>
              <a:spcBef>
                <a:spcPts val="0"/>
              </a:spcBef>
              <a:spcAft>
                <a:spcPts val="0"/>
              </a:spcAft>
              <a:buClr>
                <a:schemeClr val="dk1"/>
              </a:buClr>
              <a:buSzPts val="3000"/>
              <a:buFont typeface="Arial"/>
              <a:buChar char="•"/>
            </a:pPr>
            <a:r>
              <a:rPr lang="sv-SE"/>
              <a:t>Often impossible to prove with a detailed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Correctness is rarely provably achieved.</a:t>
            </a:r>
            <a:endParaRPr/>
          </a:p>
        </p:txBody>
      </p:sp>
      <p:sp>
        <p:nvSpPr>
          <p:cNvPr id="249" name="Google Shape;24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endParaRPr/>
          </a:p>
        </p:txBody>
      </p:sp>
      <p:sp>
        <p:nvSpPr>
          <p:cNvPr id="255" name="Google Shape;255;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tatistical approximation of correctness. </a:t>
            </a:r>
            <a:endParaRPr/>
          </a:p>
          <a:p>
            <a:pPr indent="-393700" lvl="0" marL="457200" rtl="0" algn="l">
              <a:spcBef>
                <a:spcPts val="1000"/>
              </a:spcBef>
              <a:spcAft>
                <a:spcPts val="0"/>
              </a:spcAft>
              <a:buSzPts val="2600"/>
              <a:buChar char="•"/>
            </a:pPr>
            <a:r>
              <a:rPr lang="sv-SE"/>
              <a:t>The likelihood of correct behavior from some period of observed behavior. </a:t>
            </a:r>
            <a:endParaRPr/>
          </a:p>
          <a:p>
            <a:pPr indent="-368300" lvl="1" marL="914400" rtl="0" algn="l">
              <a:spcBef>
                <a:spcPts val="500"/>
              </a:spcBef>
              <a:spcAft>
                <a:spcPts val="0"/>
              </a:spcAft>
              <a:buSzPts val="2200"/>
              <a:buChar char="•"/>
            </a:pPr>
            <a:r>
              <a:rPr lang="sv-SE"/>
              <a:t>Time period, number of system executions</a:t>
            </a:r>
            <a:endParaRPr/>
          </a:p>
          <a:p>
            <a:pPr indent="-393700" lvl="0" marL="457200" rtl="0" algn="l">
              <a:spcBef>
                <a:spcPts val="1000"/>
              </a:spcBef>
              <a:spcAft>
                <a:spcPts val="0"/>
              </a:spcAft>
              <a:buSzPts val="2600"/>
              <a:buChar char="•"/>
            </a:pPr>
            <a:r>
              <a:rPr lang="sv-SE"/>
              <a:t>Measured relative to a specification and usage profile (expected pattern of interaction).</a:t>
            </a:r>
            <a:endParaRPr/>
          </a:p>
          <a:p>
            <a:pPr indent="-368300" lvl="1" marL="914400" rtl="0" algn="l">
              <a:spcBef>
                <a:spcPts val="500"/>
              </a:spcBef>
              <a:spcAft>
                <a:spcPts val="0"/>
              </a:spcAft>
              <a:buSzPts val="2200"/>
              <a:buChar char="•"/>
            </a:pPr>
            <a:r>
              <a:rPr lang="sv-SE"/>
              <a:t>Dependent on how the system is used by a type of user.</a:t>
            </a:r>
            <a:endParaRPr/>
          </a:p>
        </p:txBody>
      </p:sp>
      <p:sp>
        <p:nvSpPr>
          <p:cNvPr id="256" name="Google Shape;25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Dependence on Specifications</a:t>
            </a:r>
            <a:endParaRPr/>
          </a:p>
        </p:txBody>
      </p:sp>
      <p:sp>
        <p:nvSpPr>
          <p:cNvPr id="262" name="Google Shape;262;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orrectness and reliability:</a:t>
            </a:r>
            <a:endParaRPr/>
          </a:p>
          <a:p>
            <a:pPr indent="-368300" lvl="1" marL="914400" rtl="0" algn="l">
              <a:spcBef>
                <a:spcPts val="500"/>
              </a:spcBef>
              <a:spcAft>
                <a:spcPts val="0"/>
              </a:spcAft>
              <a:buSzPts val="2200"/>
              <a:buChar char="•"/>
            </a:pPr>
            <a:r>
              <a:rPr lang="sv-SE"/>
              <a:t>Success relative to the strength of the specification.</a:t>
            </a:r>
            <a:endParaRPr/>
          </a:p>
          <a:p>
            <a:pPr indent="-342900" lvl="2" marL="1371600" rtl="0" algn="l">
              <a:spcBef>
                <a:spcPts val="500"/>
              </a:spcBef>
              <a:spcAft>
                <a:spcPts val="0"/>
              </a:spcAft>
              <a:buSzPts val="1800"/>
              <a:buChar char="•"/>
            </a:pPr>
            <a:r>
              <a:rPr b="1" lang="sv-SE"/>
              <a:t>Hard to meaningfully prove anything for strong spec.</a:t>
            </a:r>
            <a:endParaRPr b="1"/>
          </a:p>
          <a:p>
            <a:pPr indent="-368300" lvl="1" marL="914400" rtl="0" algn="l">
              <a:spcBef>
                <a:spcPts val="500"/>
              </a:spcBef>
              <a:spcAft>
                <a:spcPts val="0"/>
              </a:spcAft>
              <a:buSzPts val="2200"/>
              <a:buChar char="•"/>
            </a:pPr>
            <a:r>
              <a:rPr lang="sv-SE"/>
              <a:t>Severity of a failure is not considered. </a:t>
            </a:r>
            <a:endParaRPr/>
          </a:p>
          <a:p>
            <a:pPr indent="-342900" lvl="2" marL="1371600" rtl="0" algn="l">
              <a:spcBef>
                <a:spcPts val="500"/>
              </a:spcBef>
              <a:spcAft>
                <a:spcPts val="0"/>
              </a:spcAft>
              <a:buSzPts val="1800"/>
              <a:buChar char="•"/>
            </a:pPr>
            <a:r>
              <a:rPr b="1" lang="sv-SE"/>
              <a:t>Some failures are worse than others.</a:t>
            </a:r>
            <a:endParaRPr b="1"/>
          </a:p>
          <a:p>
            <a:pPr indent="-393700" lvl="0" marL="457200" rtl="0" algn="l">
              <a:spcBef>
                <a:spcPts val="1000"/>
              </a:spcBef>
              <a:spcAft>
                <a:spcPts val="0"/>
              </a:spcAft>
              <a:buSzPts val="2600"/>
              <a:buChar char="•"/>
            </a:pPr>
            <a:r>
              <a:rPr lang="sv-SE"/>
              <a:t>Safety revolves around </a:t>
            </a:r>
            <a:r>
              <a:rPr b="1" lang="sv-SE"/>
              <a:t>a restricted specification</a:t>
            </a:r>
            <a:r>
              <a:rPr lang="sv-SE"/>
              <a:t>.</a:t>
            </a:r>
            <a:endParaRPr/>
          </a:p>
          <a:p>
            <a:pPr indent="-393700" lvl="0" marL="457200" rtl="0" algn="l">
              <a:spcBef>
                <a:spcPts val="1000"/>
              </a:spcBef>
              <a:spcAft>
                <a:spcPts val="0"/>
              </a:spcAft>
              <a:buSzPts val="2600"/>
              <a:buChar char="•"/>
            </a:pPr>
            <a:r>
              <a:rPr lang="sv-SE"/>
              <a:t>Robustness revolves around </a:t>
            </a:r>
            <a:r>
              <a:rPr b="1" lang="sv-SE"/>
              <a:t>everything not specified.</a:t>
            </a:r>
            <a:endParaRPr b="1"/>
          </a:p>
        </p:txBody>
      </p:sp>
      <p:sp>
        <p:nvSpPr>
          <p:cNvPr id="263" name="Google Shape;26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Safety</a:t>
            </a:r>
            <a:endParaRPr/>
          </a:p>
        </p:txBody>
      </p:sp>
      <p:sp>
        <p:nvSpPr>
          <p:cNvPr id="269" name="Google Shape;269;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Safety is the </a:t>
            </a:r>
            <a:r>
              <a:rPr b="1" lang="sv-SE"/>
              <a:t>ability to avoid hazards</a:t>
            </a:r>
            <a:r>
              <a:rPr lang="sv-SE"/>
              <a:t>. </a:t>
            </a:r>
            <a:endParaRPr/>
          </a:p>
          <a:p>
            <a:pPr indent="-368300" lvl="1" marL="914400" rtl="0" algn="l">
              <a:spcBef>
                <a:spcPts val="500"/>
              </a:spcBef>
              <a:spcAft>
                <a:spcPts val="0"/>
              </a:spcAft>
              <a:buSzPts val="2200"/>
              <a:buChar char="•"/>
            </a:pPr>
            <a:r>
              <a:rPr lang="sv-SE"/>
              <a:t>Hazard = defined undesirable situation.</a:t>
            </a:r>
            <a:endParaRPr/>
          </a:p>
          <a:p>
            <a:pPr indent="-368300" lvl="1" marL="914400" rtl="0" algn="l">
              <a:spcBef>
                <a:spcPts val="500"/>
              </a:spcBef>
              <a:spcAft>
                <a:spcPts val="0"/>
              </a:spcAft>
              <a:buSzPts val="2200"/>
              <a:buChar char="•"/>
            </a:pPr>
            <a:r>
              <a:rPr lang="sv-SE"/>
              <a:t>Generally serious problems.</a:t>
            </a:r>
            <a:endParaRPr/>
          </a:p>
          <a:p>
            <a:pPr indent="-393700" lvl="0" marL="457200" rtl="0" algn="l">
              <a:spcBef>
                <a:spcPts val="1000"/>
              </a:spcBef>
              <a:spcAft>
                <a:spcPts val="0"/>
              </a:spcAft>
              <a:buSzPts val="2600"/>
              <a:buChar char="•"/>
            </a:pPr>
            <a:r>
              <a:rPr lang="sv-SE"/>
              <a:t>Relies on a specification of hazards.</a:t>
            </a:r>
            <a:endParaRPr/>
          </a:p>
          <a:p>
            <a:pPr indent="-368300" lvl="1" marL="914400" rtl="0" algn="l">
              <a:spcBef>
                <a:spcPts val="500"/>
              </a:spcBef>
              <a:spcAft>
                <a:spcPts val="0"/>
              </a:spcAft>
              <a:buSzPts val="2200"/>
              <a:buChar char="•"/>
            </a:pPr>
            <a:r>
              <a:rPr lang="sv-SE"/>
              <a:t>Defines what the hazard is, how it will be avoided in the software.</a:t>
            </a:r>
            <a:endParaRPr/>
          </a:p>
          <a:p>
            <a:pPr indent="-368300" lvl="1" marL="914400" rtl="0" algn="l">
              <a:spcBef>
                <a:spcPts val="500"/>
              </a:spcBef>
              <a:spcAft>
                <a:spcPts val="0"/>
              </a:spcAft>
              <a:buSzPts val="2200"/>
              <a:buChar char="•"/>
            </a:pPr>
            <a:r>
              <a:rPr lang="sv-SE"/>
              <a:t>We prove or show evidence that the hazard is avoided.</a:t>
            </a:r>
            <a:endParaRPr/>
          </a:p>
          <a:p>
            <a:pPr indent="-368300" lvl="1" marL="914400" rtl="0" algn="l">
              <a:spcBef>
                <a:spcPts val="500"/>
              </a:spcBef>
              <a:spcAft>
                <a:spcPts val="0"/>
              </a:spcAft>
              <a:buSzPts val="2200"/>
              <a:buChar char="•"/>
            </a:pPr>
            <a:r>
              <a:rPr lang="sv-SE"/>
              <a:t>Only concerned with hazards, so proofs often possible.</a:t>
            </a:r>
            <a:endParaRPr/>
          </a:p>
        </p:txBody>
      </p:sp>
      <p:sp>
        <p:nvSpPr>
          <p:cNvPr id="270" name="Google Shape;27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Robustness</a:t>
            </a:r>
            <a:endParaRPr/>
          </a:p>
        </p:txBody>
      </p:sp>
      <p:sp>
        <p:nvSpPr>
          <p:cNvPr id="276" name="Google Shape;276;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Software that is “correct” may fail when the assumptions of its design are violated. </a:t>
            </a:r>
            <a:endParaRPr/>
          </a:p>
          <a:p>
            <a:pPr indent="-368300" lvl="1" marL="914400" rtl="0" algn="l">
              <a:spcBef>
                <a:spcPts val="500"/>
              </a:spcBef>
              <a:spcAft>
                <a:spcPts val="0"/>
              </a:spcAft>
              <a:buSzPts val="2200"/>
              <a:buChar char="•"/>
            </a:pPr>
            <a:r>
              <a:rPr i="1" lang="sv-SE"/>
              <a:t>How</a:t>
            </a:r>
            <a:r>
              <a:rPr lang="sv-SE"/>
              <a:t> it fails matters.</a:t>
            </a:r>
            <a:endParaRPr/>
          </a:p>
          <a:p>
            <a:pPr indent="-393700" lvl="0" marL="457200" rtl="0" algn="l">
              <a:spcBef>
                <a:spcPts val="1000"/>
              </a:spcBef>
              <a:spcAft>
                <a:spcPts val="0"/>
              </a:spcAft>
              <a:buSzPts val="2600"/>
              <a:buChar char="•"/>
            </a:pPr>
            <a:r>
              <a:rPr b="1" lang="sv-SE"/>
              <a:t>Software that “gracefully” fails is robust. </a:t>
            </a:r>
            <a:endParaRPr b="1"/>
          </a:p>
          <a:p>
            <a:pPr indent="-368300" lvl="1" marL="914400" rtl="0" algn="l">
              <a:spcBef>
                <a:spcPts val="500"/>
              </a:spcBef>
              <a:spcAft>
                <a:spcPts val="0"/>
              </a:spcAft>
              <a:buSzPts val="2200"/>
              <a:buChar char="•"/>
            </a:pPr>
            <a:r>
              <a:rPr lang="sv-SE"/>
              <a:t>Design the software to counteract unforeseen issues or perform graceful degradation of services.</a:t>
            </a:r>
            <a:endParaRPr/>
          </a:p>
          <a:p>
            <a:pPr indent="-342900" lvl="2" marL="1371600" rtl="0" algn="l">
              <a:spcBef>
                <a:spcPts val="500"/>
              </a:spcBef>
              <a:spcAft>
                <a:spcPts val="0"/>
              </a:spcAft>
              <a:buSzPts val="1800"/>
              <a:buChar char="•"/>
            </a:pPr>
            <a:r>
              <a:rPr lang="sv-SE"/>
              <a:t>Look at how a program could fail and handle those situations.</a:t>
            </a:r>
            <a:endParaRPr/>
          </a:p>
          <a:p>
            <a:pPr indent="-368300" lvl="1" marL="914400" rtl="0" algn="l">
              <a:spcBef>
                <a:spcPts val="500"/>
              </a:spcBef>
              <a:spcAft>
                <a:spcPts val="0"/>
              </a:spcAft>
              <a:buSzPts val="2200"/>
              <a:buChar char="•"/>
            </a:pPr>
            <a:r>
              <a:rPr lang="sv-SE"/>
              <a:t>Cannot be proved, but is a goal to aspire to.</a:t>
            </a:r>
            <a:endParaRPr/>
          </a:p>
        </p:txBody>
      </p:sp>
      <p:sp>
        <p:nvSpPr>
          <p:cNvPr id="277" name="Google Shape;27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Dependability Property Relations</a:t>
            </a:r>
            <a:endParaRPr/>
          </a:p>
        </p:txBody>
      </p:sp>
      <p:sp>
        <p:nvSpPr>
          <p:cNvPr id="283" name="Google Shape;28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84" name="Google Shape;284;p42"/>
          <p:cNvSpPr/>
          <p:nvPr/>
        </p:nvSpPr>
        <p:spPr>
          <a:xfrm>
            <a:off x="1472175" y="2072606"/>
            <a:ext cx="3889500" cy="15978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2"/>
          <p:cNvSpPr/>
          <p:nvPr/>
        </p:nvSpPr>
        <p:spPr>
          <a:xfrm>
            <a:off x="3782325" y="2072606"/>
            <a:ext cx="3889500" cy="1597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p:nvPr/>
        </p:nvSpPr>
        <p:spPr>
          <a:xfrm>
            <a:off x="2502925" y="2226431"/>
            <a:ext cx="2858700" cy="13194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p:nvPr/>
        </p:nvSpPr>
        <p:spPr>
          <a:xfrm>
            <a:off x="3782325" y="2211769"/>
            <a:ext cx="2858700" cy="13194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txBox="1"/>
          <p:nvPr/>
        </p:nvSpPr>
        <p:spPr>
          <a:xfrm>
            <a:off x="14721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289" name="Google Shape;289;p42"/>
          <p:cNvSpPr txBox="1"/>
          <p:nvPr/>
        </p:nvSpPr>
        <p:spPr>
          <a:xfrm>
            <a:off x="2737350"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290" name="Google Shape;290;p42"/>
          <p:cNvSpPr txBox="1"/>
          <p:nvPr/>
        </p:nvSpPr>
        <p:spPr>
          <a:xfrm>
            <a:off x="54989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291" name="Google Shape;291;p42"/>
          <p:cNvSpPr txBox="1"/>
          <p:nvPr/>
        </p:nvSpPr>
        <p:spPr>
          <a:xfrm>
            <a:off x="6712100" y="2719031"/>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292" name="Google Shape;292;p42"/>
          <p:cNvSpPr/>
          <p:nvPr/>
        </p:nvSpPr>
        <p:spPr>
          <a:xfrm>
            <a:off x="2502925" y="3793200"/>
            <a:ext cx="25821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Correct, but not safe. Specification is inadequate</a:t>
            </a:r>
            <a:endParaRPr b="1"/>
          </a:p>
        </p:txBody>
      </p:sp>
      <p:cxnSp>
        <p:nvCxnSpPr>
          <p:cNvPr id="293" name="Google Shape;293;p42"/>
          <p:cNvCxnSpPr>
            <a:stCxn id="292" idx="0"/>
          </p:cNvCxnSpPr>
          <p:nvPr/>
        </p:nvCxnSpPr>
        <p:spPr>
          <a:xfrm rot="10800000">
            <a:off x="3463375" y="3154200"/>
            <a:ext cx="330600" cy="639000"/>
          </a:xfrm>
          <a:prstGeom prst="straightConnector1">
            <a:avLst/>
          </a:prstGeom>
          <a:noFill/>
          <a:ln cap="flat" cmpd="sng" w="19050">
            <a:solidFill>
              <a:srgbClr val="2388DB"/>
            </a:solidFill>
            <a:prstDash val="solid"/>
            <a:round/>
            <a:headEnd len="med" w="med" type="none"/>
            <a:tailEnd len="med" w="med" type="triangle"/>
          </a:ln>
        </p:spPr>
      </p:cxnSp>
      <p:sp>
        <p:nvSpPr>
          <p:cNvPr id="294" name="Google Shape;294;p42"/>
          <p:cNvSpPr/>
          <p:nvPr/>
        </p:nvSpPr>
        <p:spPr>
          <a:xfrm>
            <a:off x="5239100" y="3793200"/>
            <a:ext cx="27870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Safe, but not correct. Annoying failures can occur.</a:t>
            </a:r>
            <a:endParaRPr b="1"/>
          </a:p>
        </p:txBody>
      </p:sp>
      <p:cxnSp>
        <p:nvCxnSpPr>
          <p:cNvPr id="295" name="Google Shape;295;p42"/>
          <p:cNvCxnSpPr>
            <a:stCxn id="294" idx="0"/>
            <a:endCxn id="290" idx="2"/>
          </p:cNvCxnSpPr>
          <p:nvPr/>
        </p:nvCxnSpPr>
        <p:spPr>
          <a:xfrm rot="10800000">
            <a:off x="5945600" y="3038400"/>
            <a:ext cx="687000" cy="754800"/>
          </a:xfrm>
          <a:prstGeom prst="straightConnector1">
            <a:avLst/>
          </a:prstGeom>
          <a:noFill/>
          <a:ln cap="flat" cmpd="sng" w="19050">
            <a:solidFill>
              <a:srgbClr val="2388DB"/>
            </a:solidFill>
            <a:prstDash val="solid"/>
            <a:round/>
            <a:headEnd len="med" w="med" type="none"/>
            <a:tailEnd len="med" w="med" type="triangle"/>
          </a:ln>
        </p:spPr>
      </p:cxnSp>
      <p:sp>
        <p:nvSpPr>
          <p:cNvPr id="296" name="Google Shape;296;p42"/>
          <p:cNvSpPr/>
          <p:nvPr/>
        </p:nvSpPr>
        <p:spPr>
          <a:xfrm>
            <a:off x="4466625" y="1197506"/>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Robust, but not safe. Catastrophic failures can occur.</a:t>
            </a:r>
            <a:endParaRPr b="1"/>
          </a:p>
        </p:txBody>
      </p:sp>
      <p:cxnSp>
        <p:nvCxnSpPr>
          <p:cNvPr id="297" name="Google Shape;297;p42"/>
          <p:cNvCxnSpPr>
            <a:stCxn id="296" idx="2"/>
            <a:endCxn id="291" idx="0"/>
          </p:cNvCxnSpPr>
          <p:nvPr/>
        </p:nvCxnSpPr>
        <p:spPr>
          <a:xfrm>
            <a:off x="6023325" y="1826006"/>
            <a:ext cx="1135500" cy="893100"/>
          </a:xfrm>
          <a:prstGeom prst="straightConnector1">
            <a:avLst/>
          </a:prstGeom>
          <a:noFill/>
          <a:ln cap="flat" cmpd="sng" w="19050">
            <a:solidFill>
              <a:srgbClr val="2388DB"/>
            </a:solidFill>
            <a:prstDash val="solid"/>
            <a:round/>
            <a:headEnd len="med" w="med" type="none"/>
            <a:tailEnd len="med" w="med" type="triangle"/>
          </a:ln>
        </p:spPr>
      </p:cxnSp>
      <p:sp>
        <p:nvSpPr>
          <p:cNvPr id="298" name="Google Shape;298;p42"/>
          <p:cNvSpPr/>
          <p:nvPr/>
        </p:nvSpPr>
        <p:spPr>
          <a:xfrm>
            <a:off x="881275" y="1253719"/>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Reliable, but not correct. Catastrophic failures can occur.</a:t>
            </a:r>
            <a:endParaRPr b="1"/>
          </a:p>
        </p:txBody>
      </p:sp>
      <p:cxnSp>
        <p:nvCxnSpPr>
          <p:cNvPr id="299" name="Google Shape;299;p42"/>
          <p:cNvCxnSpPr>
            <a:stCxn id="298" idx="2"/>
            <a:endCxn id="288" idx="0"/>
          </p:cNvCxnSpPr>
          <p:nvPr/>
        </p:nvCxnSpPr>
        <p:spPr>
          <a:xfrm flipH="1">
            <a:off x="1918975" y="1882219"/>
            <a:ext cx="519000" cy="851400"/>
          </a:xfrm>
          <a:prstGeom prst="straightConnector1">
            <a:avLst/>
          </a:prstGeom>
          <a:noFill/>
          <a:ln cap="flat" cmpd="sng" w="19050">
            <a:solidFill>
              <a:srgbClr val="2388DB"/>
            </a:solidFill>
            <a:prstDash val="solid"/>
            <a:round/>
            <a:headEnd len="med" w="med" type="none"/>
            <a:tailEnd len="med" w="med" type="triangle"/>
          </a:ln>
        </p:spPr>
      </p:cxnSp>
      <p:sp>
        <p:nvSpPr>
          <p:cNvPr id="300" name="Google Shape;300;p42"/>
          <p:cNvSpPr/>
          <p:nvPr/>
        </p:nvSpPr>
        <p:spPr>
          <a:xfrm>
            <a:off x="4360225" y="2663125"/>
            <a:ext cx="400500" cy="3756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Dependability</a:t>
            </a:r>
            <a:endParaRPr/>
          </a:p>
        </p:txBody>
      </p:sp>
      <p:sp>
        <p:nvSpPr>
          <p:cNvPr id="306" name="Google Shape;306;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establish criteria for when the system is dependable enough to release.</a:t>
            </a:r>
            <a:endParaRPr/>
          </a:p>
          <a:p>
            <a:pPr indent="-368300" lvl="1" marL="914400" rtl="0" algn="l">
              <a:spcBef>
                <a:spcPts val="500"/>
              </a:spcBef>
              <a:spcAft>
                <a:spcPts val="0"/>
              </a:spcAft>
              <a:buSzPts val="2200"/>
              <a:buChar char="•"/>
            </a:pPr>
            <a:r>
              <a:rPr lang="sv-SE"/>
              <a:t>Correctness hard to prove conclusively.</a:t>
            </a:r>
            <a:endParaRPr/>
          </a:p>
          <a:p>
            <a:pPr indent="-368300" lvl="1" marL="914400" rtl="0" algn="l">
              <a:spcBef>
                <a:spcPts val="500"/>
              </a:spcBef>
              <a:spcAft>
                <a:spcPts val="0"/>
              </a:spcAft>
              <a:buSzPts val="2200"/>
              <a:buChar char="•"/>
            </a:pPr>
            <a:r>
              <a:rPr lang="sv-SE"/>
              <a:t>Robustness/Safety important, but do not demonstrate functional correctness.</a:t>
            </a:r>
            <a:endParaRPr/>
          </a:p>
          <a:p>
            <a:pPr indent="-368300" lvl="1" marL="914400" rtl="0" algn="l">
              <a:spcBef>
                <a:spcPts val="500"/>
              </a:spcBef>
              <a:spcAft>
                <a:spcPts val="0"/>
              </a:spcAft>
              <a:buSzPts val="2200"/>
              <a:buChar char="•"/>
            </a:pPr>
            <a:r>
              <a:rPr b="1" lang="sv-SE"/>
              <a:t>Reliability is the basis for arguing dependability.</a:t>
            </a:r>
            <a:endParaRPr b="1"/>
          </a:p>
          <a:p>
            <a:pPr indent="-342900" lvl="2" marL="1371600" rtl="0" algn="l">
              <a:spcBef>
                <a:spcPts val="500"/>
              </a:spcBef>
              <a:spcAft>
                <a:spcPts val="0"/>
              </a:spcAft>
              <a:buSzPts val="1800"/>
              <a:buChar char="•"/>
            </a:pPr>
            <a:r>
              <a:rPr lang="sv-SE"/>
              <a:t>Can be measured.</a:t>
            </a:r>
            <a:endParaRPr/>
          </a:p>
          <a:p>
            <a:pPr indent="-342900" lvl="2" marL="1371600" rtl="0" algn="l">
              <a:spcBef>
                <a:spcPts val="500"/>
              </a:spcBef>
              <a:spcAft>
                <a:spcPts val="0"/>
              </a:spcAft>
              <a:buSzPts val="1800"/>
              <a:buChar char="•"/>
            </a:pPr>
            <a:r>
              <a:rPr lang="sv-SE"/>
              <a:t>Can be demonstrated through sufficient volume of testing.</a:t>
            </a:r>
            <a:endParaRPr/>
          </a:p>
        </p:txBody>
      </p:sp>
      <p:sp>
        <p:nvSpPr>
          <p:cNvPr id="307" name="Google Shape;30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4" name="Google Shape;154;p2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5" name="Google Shape;155;p2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6" name="Google Shape;156;p2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57" name="Google Shape;157;p2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software quality in more detail.</a:t>
            </a:r>
            <a:endParaRPr/>
          </a:p>
          <a:p>
            <a:pPr indent="-368300" lvl="1" marL="914400" rtl="0" algn="l">
              <a:spcBef>
                <a:spcPts val="500"/>
              </a:spcBef>
              <a:spcAft>
                <a:spcPts val="0"/>
              </a:spcAft>
              <a:buSzPts val="2200"/>
              <a:buChar char="•"/>
            </a:pPr>
            <a:r>
              <a:rPr b="1" lang="sv-SE"/>
              <a:t>Quality attributes</a:t>
            </a:r>
            <a:endParaRPr b="1"/>
          </a:p>
          <a:p>
            <a:pPr indent="-342900" lvl="2" marL="1371600" rtl="0" algn="l">
              <a:spcBef>
                <a:spcPts val="500"/>
              </a:spcBef>
              <a:spcAft>
                <a:spcPts val="0"/>
              </a:spcAft>
              <a:buSzPts val="1800"/>
              <a:buChar char="•"/>
            </a:pPr>
            <a:r>
              <a:rPr lang="sv-SE"/>
              <a:t>Dependability, availability, performance, scalability, and security.</a:t>
            </a:r>
            <a:endParaRPr/>
          </a:p>
          <a:p>
            <a:pPr indent="-393700" lvl="0" marL="457200" rtl="0" algn="l">
              <a:spcBef>
                <a:spcPts val="1000"/>
              </a:spcBef>
              <a:spcAft>
                <a:spcPts val="0"/>
              </a:spcAft>
              <a:buSzPts val="2600"/>
              <a:buChar char="•"/>
            </a:pPr>
            <a:r>
              <a:rPr lang="sv-SE"/>
              <a:t>How we build evidence that the system is good enough to release.</a:t>
            </a:r>
            <a:endParaRPr/>
          </a:p>
          <a:p>
            <a:pPr indent="-393700" lvl="0" marL="457200" rtl="0" algn="l">
              <a:spcBef>
                <a:spcPts val="1000"/>
              </a:spcBef>
              <a:spcAft>
                <a:spcPts val="0"/>
              </a:spcAft>
              <a:buSzPts val="2600"/>
              <a:buChar char="•"/>
            </a:pPr>
            <a:r>
              <a:rPr lang="sv-SE"/>
              <a:t>How to assess whether each attribute is met.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4" name="Google Shape;314;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1" name="Google Shape;321;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Measuring Reliability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413965" y="742128"/>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Reliability?</a:t>
            </a:r>
            <a:endParaRPr/>
          </a:p>
        </p:txBody>
      </p:sp>
      <p:sp>
        <p:nvSpPr>
          <p:cNvPr id="327" name="Google Shape;32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robability of failure-free operation for a </a:t>
            </a:r>
            <a:r>
              <a:rPr b="1" lang="sv-SE"/>
              <a:t>specified time</a:t>
            </a:r>
            <a:r>
              <a:rPr lang="sv-SE"/>
              <a:t> in a </a:t>
            </a:r>
            <a:r>
              <a:rPr b="1" lang="sv-SE"/>
              <a:t>specified environment</a:t>
            </a:r>
            <a:r>
              <a:rPr lang="sv-SE"/>
              <a:t> for a </a:t>
            </a:r>
            <a:r>
              <a:rPr b="1" lang="sv-SE"/>
              <a:t>given purpose</a:t>
            </a:r>
            <a:r>
              <a:rPr lang="sv-SE"/>
              <a:t>.</a:t>
            </a:r>
            <a:endParaRPr/>
          </a:p>
          <a:p>
            <a:pPr indent="-368300" lvl="1" marL="914400" rtl="0" algn="l">
              <a:spcBef>
                <a:spcPts val="500"/>
              </a:spcBef>
              <a:spcAft>
                <a:spcPts val="0"/>
              </a:spcAft>
              <a:buSzPts val="2200"/>
              <a:buChar char="•"/>
            </a:pPr>
            <a:r>
              <a:rPr lang="sv-SE"/>
              <a:t>Depends on system and type of user.</a:t>
            </a:r>
            <a:endParaRPr/>
          </a:p>
          <a:p>
            <a:pPr indent="-393700" lvl="0" marL="457200" rtl="0" algn="l">
              <a:spcBef>
                <a:spcPts val="1000"/>
              </a:spcBef>
              <a:spcAft>
                <a:spcPts val="0"/>
              </a:spcAft>
              <a:buSzPts val="2600"/>
              <a:buChar char="•"/>
            </a:pPr>
            <a:r>
              <a:rPr lang="sv-SE"/>
              <a:t>How well users </a:t>
            </a:r>
            <a:r>
              <a:rPr b="1" i="1" lang="sv-SE"/>
              <a:t>think</a:t>
            </a:r>
            <a:r>
              <a:rPr lang="sv-SE"/>
              <a:t> the system provides services they require.</a:t>
            </a:r>
            <a:endParaRPr/>
          </a:p>
        </p:txBody>
      </p:sp>
      <p:sp>
        <p:nvSpPr>
          <p:cNvPr id="328" name="Google Shape;32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Improving Reliability</a:t>
            </a:r>
            <a:endParaRPr/>
          </a:p>
        </p:txBody>
      </p:sp>
      <p:sp>
        <p:nvSpPr>
          <p:cNvPr id="334" name="Google Shape;334;p47"/>
          <p:cNvSpPr txBox="1"/>
          <p:nvPr>
            <p:ph idx="1" type="body"/>
          </p:nvPr>
        </p:nvSpPr>
        <p:spPr>
          <a:xfrm>
            <a:off x="468900" y="1282400"/>
            <a:ext cx="5653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I</a:t>
            </a:r>
            <a:r>
              <a:rPr b="1" lang="sv-SE"/>
              <a:t>mproved when faults in the most frequently-used parts of the software are removed.</a:t>
            </a:r>
            <a:endParaRPr b="1"/>
          </a:p>
          <a:p>
            <a:pPr indent="-368300" lvl="1" marL="914400" rtl="0" algn="l">
              <a:spcBef>
                <a:spcPts val="500"/>
              </a:spcBef>
              <a:spcAft>
                <a:spcPts val="0"/>
              </a:spcAft>
              <a:buSzPts val="2200"/>
              <a:buChar char="•"/>
            </a:pPr>
            <a:r>
              <a:rPr lang="sv-SE"/>
              <a:t>Removing X% of faults != X% improvement in reliability.</a:t>
            </a:r>
            <a:endParaRPr/>
          </a:p>
          <a:p>
            <a:pPr indent="-342900" lvl="2" marL="1371600" rtl="0" algn="l">
              <a:spcBef>
                <a:spcPts val="500"/>
              </a:spcBef>
              <a:spcAft>
                <a:spcPts val="0"/>
              </a:spcAft>
              <a:buSzPts val="1800"/>
              <a:buChar char="•"/>
            </a:pPr>
            <a:r>
              <a:rPr lang="sv-SE"/>
              <a:t>In one study, removing 60% </a:t>
            </a:r>
            <a:br>
              <a:rPr lang="sv-SE"/>
            </a:br>
            <a:r>
              <a:rPr lang="sv-SE"/>
              <a:t>of faults led to 3% improvement. </a:t>
            </a:r>
            <a:endParaRPr/>
          </a:p>
          <a:p>
            <a:pPr indent="-368300" lvl="1" marL="914400" rtl="0" algn="l">
              <a:spcBef>
                <a:spcPts val="500"/>
              </a:spcBef>
              <a:spcAft>
                <a:spcPts val="0"/>
              </a:spcAft>
              <a:buSzPts val="2200"/>
              <a:buChar char="•"/>
            </a:pPr>
            <a:r>
              <a:rPr lang="sv-SE"/>
              <a:t>Removing faults with serious consequences is the top priority.</a:t>
            </a:r>
            <a:endParaRPr/>
          </a:p>
        </p:txBody>
      </p:sp>
      <p:sp>
        <p:nvSpPr>
          <p:cNvPr id="335" name="Google Shape;33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36" name="Google Shape;336;p47"/>
          <p:cNvSpPr/>
          <p:nvPr/>
        </p:nvSpPr>
        <p:spPr>
          <a:xfrm>
            <a:off x="5381450" y="2312350"/>
            <a:ext cx="3663300" cy="2272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7"/>
          <p:cNvSpPr/>
          <p:nvPr/>
        </p:nvSpPr>
        <p:spPr>
          <a:xfrm>
            <a:off x="5950424" y="3505365"/>
            <a:ext cx="1423200" cy="7854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2</a:t>
            </a:r>
            <a:endParaRPr b="1" sz="1500"/>
          </a:p>
        </p:txBody>
      </p:sp>
      <p:sp>
        <p:nvSpPr>
          <p:cNvPr id="338" name="Google Shape;338;p47"/>
          <p:cNvSpPr/>
          <p:nvPr/>
        </p:nvSpPr>
        <p:spPr>
          <a:xfrm>
            <a:off x="5670667" y="2865483"/>
            <a:ext cx="959400" cy="7854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1</a:t>
            </a:r>
            <a:endParaRPr b="1" sz="1500"/>
          </a:p>
        </p:txBody>
      </p:sp>
      <p:sp>
        <p:nvSpPr>
          <p:cNvPr id="339" name="Google Shape;339;p47"/>
          <p:cNvSpPr/>
          <p:nvPr/>
        </p:nvSpPr>
        <p:spPr>
          <a:xfrm>
            <a:off x="7240530" y="2966506"/>
            <a:ext cx="1219800" cy="12741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3</a:t>
            </a:r>
            <a:endParaRPr b="1" sz="1500"/>
          </a:p>
        </p:txBody>
      </p:sp>
      <p:sp>
        <p:nvSpPr>
          <p:cNvPr id="340" name="Google Shape;340;p47"/>
          <p:cNvSpPr/>
          <p:nvPr/>
        </p:nvSpPr>
        <p:spPr>
          <a:xfrm>
            <a:off x="6946475" y="2571750"/>
            <a:ext cx="1317900" cy="5802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Input Causing Failure</a:t>
            </a:r>
            <a:endParaRPr b="1"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Measurable</a:t>
            </a:r>
            <a:endParaRPr/>
          </a:p>
        </p:txBody>
      </p:sp>
      <p:sp>
        <p:nvSpPr>
          <p:cNvPr id="346" name="Google Shape;346;p48"/>
          <p:cNvSpPr txBox="1"/>
          <p:nvPr>
            <p:ph idx="1" type="body"/>
          </p:nvPr>
        </p:nvSpPr>
        <p:spPr>
          <a:xfrm>
            <a:off x="468900" y="1183625"/>
            <a:ext cx="8217900" cy="3579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can be defined and measured.</a:t>
            </a:r>
            <a:endParaRPr/>
          </a:p>
          <a:p>
            <a:pPr indent="-393700" lvl="0" marL="457200" rtl="0" algn="l">
              <a:spcBef>
                <a:spcPts val="1000"/>
              </a:spcBef>
              <a:spcAft>
                <a:spcPts val="0"/>
              </a:spcAft>
              <a:buSzPts val="2600"/>
              <a:buChar char="•"/>
            </a:pPr>
            <a:r>
              <a:rPr lang="sv-SE"/>
              <a:t>Reliability requirements can be specified:</a:t>
            </a:r>
            <a:endParaRPr/>
          </a:p>
          <a:p>
            <a:pPr indent="-368300" lvl="1" marL="914400" rtl="0" algn="l">
              <a:spcBef>
                <a:spcPts val="500"/>
              </a:spcBef>
              <a:spcAft>
                <a:spcPts val="0"/>
              </a:spcAft>
              <a:buSzPts val="2200"/>
              <a:buChar char="•"/>
            </a:pPr>
            <a:r>
              <a:rPr lang="sv-SE"/>
              <a:t>Non-functional requirements define number of failures that are acceptable during normal use or time in which system is allowed to be unavailable.</a:t>
            </a:r>
            <a:endParaRPr/>
          </a:p>
          <a:p>
            <a:pPr indent="-368300" lvl="1" marL="914400" rtl="0" algn="l">
              <a:spcBef>
                <a:spcPts val="500"/>
              </a:spcBef>
              <a:spcAft>
                <a:spcPts val="0"/>
              </a:spcAft>
              <a:buSzPts val="2200"/>
              <a:buChar char="•"/>
            </a:pPr>
            <a:r>
              <a:rPr lang="sv-SE"/>
              <a:t>Functional requirements define how the software avoids, detects, and tolerates failures. </a:t>
            </a:r>
            <a:endParaRPr/>
          </a:p>
        </p:txBody>
      </p:sp>
      <p:sp>
        <p:nvSpPr>
          <p:cNvPr id="347" name="Google Shape;34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to Measure Reliability</a:t>
            </a:r>
            <a:endParaRPr/>
          </a:p>
        </p:txBody>
      </p:sp>
      <p:sp>
        <p:nvSpPr>
          <p:cNvPr id="353" name="Google Shape;35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a:t>
            </a:r>
            <a:r>
              <a:rPr lang="sv-SE"/>
              <a:t>ardware metrics often aren’t suitable for software. </a:t>
            </a:r>
            <a:endParaRPr/>
          </a:p>
          <a:p>
            <a:pPr indent="-368300" lvl="1" marL="914400" rtl="0" algn="l">
              <a:spcBef>
                <a:spcPts val="500"/>
              </a:spcBef>
              <a:spcAft>
                <a:spcPts val="0"/>
              </a:spcAft>
              <a:buSzPts val="2200"/>
              <a:buChar char="•"/>
            </a:pPr>
            <a:r>
              <a:rPr lang="sv-SE"/>
              <a:t>Based on component failures and the need to repair or replace a component once it has failed.</a:t>
            </a:r>
            <a:endParaRPr/>
          </a:p>
          <a:p>
            <a:pPr indent="-368300" lvl="1" marL="914400" rtl="0" algn="l">
              <a:spcBef>
                <a:spcPts val="500"/>
              </a:spcBef>
              <a:spcAft>
                <a:spcPts val="0"/>
              </a:spcAft>
              <a:buSzPts val="2200"/>
              <a:buChar char="•"/>
            </a:pPr>
            <a:r>
              <a:rPr lang="sv-SE"/>
              <a:t>In hardware, the design is assumed to be correct.</a:t>
            </a:r>
            <a:endParaRPr/>
          </a:p>
          <a:p>
            <a:pPr indent="-393700" lvl="0" marL="457200" rtl="0" algn="l">
              <a:spcBef>
                <a:spcPts val="1000"/>
              </a:spcBef>
              <a:spcAft>
                <a:spcPts val="0"/>
              </a:spcAft>
              <a:buSzPts val="2600"/>
              <a:buChar char="•"/>
            </a:pPr>
            <a:r>
              <a:rPr lang="sv-SE"/>
              <a:t>Software failures are always design failures.</a:t>
            </a:r>
            <a:endParaRPr/>
          </a:p>
          <a:p>
            <a:pPr indent="-368300" lvl="1" marL="914400" rtl="0" algn="l">
              <a:spcBef>
                <a:spcPts val="500"/>
              </a:spcBef>
              <a:spcAft>
                <a:spcPts val="0"/>
              </a:spcAft>
              <a:buSzPts val="2200"/>
              <a:buChar char="•"/>
            </a:pPr>
            <a:r>
              <a:rPr lang="sv-SE"/>
              <a:t>Often, the system is available even though a failure has occurred. </a:t>
            </a:r>
            <a:endParaRPr/>
          </a:p>
          <a:p>
            <a:pPr indent="-368300" lvl="1" marL="914400" rtl="0" algn="l">
              <a:spcBef>
                <a:spcPts val="500"/>
              </a:spcBef>
              <a:spcAft>
                <a:spcPts val="0"/>
              </a:spcAft>
              <a:buSzPts val="2200"/>
              <a:buChar char="•"/>
            </a:pPr>
            <a:r>
              <a:rPr lang="sv-SE"/>
              <a:t>Metrics consider </a:t>
            </a:r>
            <a:r>
              <a:rPr b="1" lang="sv-SE"/>
              <a:t>failure rates</a:t>
            </a:r>
            <a:r>
              <a:rPr lang="sv-SE"/>
              <a:t>, </a:t>
            </a:r>
            <a:r>
              <a:rPr b="1" lang="sv-SE"/>
              <a:t>uptime</a:t>
            </a:r>
            <a:r>
              <a:rPr lang="sv-SE"/>
              <a:t>, and </a:t>
            </a:r>
            <a:r>
              <a:rPr b="1" lang="sv-SE"/>
              <a:t>time between failures</a:t>
            </a:r>
            <a:r>
              <a:rPr lang="sv-SE"/>
              <a:t>.</a:t>
            </a:r>
            <a:endParaRPr/>
          </a:p>
        </p:txBody>
      </p:sp>
      <p:sp>
        <p:nvSpPr>
          <p:cNvPr id="354" name="Google Shape;3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Metric 1: </a:t>
            </a:r>
            <a:r>
              <a:rPr lang="sv-SE"/>
              <a:t>Availability</a:t>
            </a:r>
            <a:endParaRPr/>
          </a:p>
        </p:txBody>
      </p:sp>
      <p:sp>
        <p:nvSpPr>
          <p:cNvPr id="360" name="Google Shape;36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a:t>
            </a:r>
            <a:r>
              <a:rPr lang="sv-SE"/>
              <a:t> the software carry out a task when needed?</a:t>
            </a:r>
            <a:endParaRPr/>
          </a:p>
          <a:p>
            <a:pPr indent="-368300" lvl="1" marL="914400" rtl="0" algn="l">
              <a:spcBef>
                <a:spcPts val="500"/>
              </a:spcBef>
              <a:spcAft>
                <a:spcPts val="0"/>
              </a:spcAft>
              <a:buSzPts val="2200"/>
              <a:buChar char="•"/>
            </a:pPr>
            <a:r>
              <a:rPr lang="sv-SE"/>
              <a:t>Encompasses </a:t>
            </a:r>
            <a:r>
              <a:rPr b="1" lang="sv-SE"/>
              <a:t>reliability</a:t>
            </a:r>
            <a:r>
              <a:rPr lang="sv-SE"/>
              <a:t> and </a:t>
            </a:r>
            <a:r>
              <a:rPr b="1" lang="sv-SE"/>
              <a:t>repair</a:t>
            </a:r>
            <a:r>
              <a:rPr lang="sv-SE"/>
              <a:t>.</a:t>
            </a:r>
            <a:endParaRPr/>
          </a:p>
          <a:p>
            <a:pPr indent="-342900" lvl="2" marL="1371600" rtl="0" algn="l">
              <a:spcBef>
                <a:spcPts val="500"/>
              </a:spcBef>
              <a:spcAft>
                <a:spcPts val="0"/>
              </a:spcAft>
              <a:buSzPts val="1800"/>
              <a:buChar char="•"/>
            </a:pPr>
            <a:r>
              <a:rPr lang="sv-SE"/>
              <a:t>Does the system tend to show correct behavior?</a:t>
            </a:r>
            <a:endParaRPr/>
          </a:p>
          <a:p>
            <a:pPr indent="-342900" lvl="2" marL="1371600" rtl="0" algn="l">
              <a:spcBef>
                <a:spcPts val="500"/>
              </a:spcBef>
              <a:spcAft>
                <a:spcPts val="0"/>
              </a:spcAft>
              <a:buSzPts val="1800"/>
              <a:buChar char="•"/>
            </a:pPr>
            <a:r>
              <a:rPr lang="sv-SE"/>
              <a:t>Can the system recover from an error?</a:t>
            </a:r>
            <a:endParaRPr/>
          </a:p>
          <a:p>
            <a:pPr indent="-393700" lvl="0" marL="457200" rtl="0" algn="l">
              <a:spcBef>
                <a:spcPts val="1000"/>
              </a:spcBef>
              <a:spcAft>
                <a:spcPts val="0"/>
              </a:spcAft>
              <a:buSzPts val="2600"/>
              <a:buChar char="•"/>
            </a:pPr>
            <a:r>
              <a:rPr lang="sv-SE"/>
              <a:t>The ability to mask or repair faults such that cumulative outages do not exceed a required value over a time interval.</a:t>
            </a:r>
            <a:endParaRPr/>
          </a:p>
          <a:p>
            <a:pPr indent="-368300" lvl="1" marL="914400" rtl="0" algn="l">
              <a:spcBef>
                <a:spcPts val="500"/>
              </a:spcBef>
              <a:spcAft>
                <a:spcPts val="0"/>
              </a:spcAft>
              <a:buSzPts val="2200"/>
              <a:buChar char="•"/>
            </a:pPr>
            <a:r>
              <a:rPr b="1" lang="sv-SE"/>
              <a:t>Both a reliability measurement AND an independent quality attribute.</a:t>
            </a:r>
            <a:endParaRPr b="1"/>
          </a:p>
        </p:txBody>
      </p:sp>
      <p:sp>
        <p:nvSpPr>
          <p:cNvPr id="361" name="Google Shape;36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Metric 1: </a:t>
            </a:r>
            <a:r>
              <a:rPr lang="sv-SE"/>
              <a:t>Availability</a:t>
            </a:r>
            <a:endParaRPr/>
          </a:p>
        </p:txBody>
      </p:sp>
      <p:sp>
        <p:nvSpPr>
          <p:cNvPr id="367" name="Google Shape;367;p51"/>
          <p:cNvSpPr txBox="1"/>
          <p:nvPr>
            <p:ph idx="1" type="body"/>
          </p:nvPr>
        </p:nvSpPr>
        <p:spPr>
          <a:xfrm>
            <a:off x="468900" y="1122700"/>
            <a:ext cx="8217900" cy="3639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Measured as</a:t>
            </a:r>
            <a:r>
              <a:rPr b="1" lang="sv-SE"/>
              <a:t> </a:t>
            </a:r>
            <a:r>
              <a:rPr b="1" lang="sv-SE"/>
              <a:t>(uptime) / (total time observed)</a:t>
            </a:r>
            <a:endParaRPr/>
          </a:p>
          <a:p>
            <a:pPr indent="-368300" lvl="1" marL="914400" rtl="0" algn="l">
              <a:spcBef>
                <a:spcPts val="500"/>
              </a:spcBef>
              <a:spcAft>
                <a:spcPts val="0"/>
              </a:spcAft>
              <a:buSzPts val="2200"/>
              <a:buChar char="•"/>
            </a:pPr>
            <a:r>
              <a:rPr lang="sv-SE"/>
              <a:t>Takes repair and restart time into account.</a:t>
            </a:r>
            <a:endParaRPr/>
          </a:p>
          <a:p>
            <a:pPr indent="-368300" lvl="1" marL="914400" rtl="0" algn="l">
              <a:spcBef>
                <a:spcPts val="500"/>
              </a:spcBef>
              <a:spcAft>
                <a:spcPts val="0"/>
              </a:spcAft>
              <a:buSzPts val="2200"/>
              <a:buChar char="•"/>
            </a:pPr>
            <a:r>
              <a:rPr lang="sv-SE"/>
              <a:t>Does not consider incorrect computations.</a:t>
            </a:r>
            <a:endParaRPr/>
          </a:p>
          <a:p>
            <a:pPr indent="-368300" lvl="1" marL="914400" rtl="0" algn="l">
              <a:spcBef>
                <a:spcPts val="500"/>
              </a:spcBef>
              <a:spcAft>
                <a:spcPts val="0"/>
              </a:spcAft>
              <a:buSzPts val="2200"/>
              <a:buChar char="•"/>
            </a:pPr>
            <a:r>
              <a:rPr lang="sv-SE"/>
              <a:t>Only considers crashes/freezing.</a:t>
            </a:r>
            <a:endParaRPr/>
          </a:p>
          <a:p>
            <a:pPr indent="-368300" lvl="1" marL="914400" rtl="0" algn="l">
              <a:spcBef>
                <a:spcPts val="500"/>
              </a:spcBef>
              <a:spcAft>
                <a:spcPts val="0"/>
              </a:spcAft>
              <a:buSzPts val="2200"/>
              <a:buChar char="•"/>
            </a:pPr>
            <a:r>
              <a:rPr lang="sv-SE"/>
              <a:t>0.9 = down for 144 minutes a day.</a:t>
            </a:r>
            <a:endParaRPr/>
          </a:p>
          <a:p>
            <a:pPr indent="-342900" lvl="2" marL="1371600" rtl="0" algn="l">
              <a:spcBef>
                <a:spcPts val="500"/>
              </a:spcBef>
              <a:spcAft>
                <a:spcPts val="0"/>
              </a:spcAft>
              <a:buSzPts val="1800"/>
              <a:buChar char="•"/>
            </a:pPr>
            <a:r>
              <a:rPr lang="sv-SE"/>
              <a:t>0.99 =14.4 minutes</a:t>
            </a:r>
            <a:endParaRPr/>
          </a:p>
          <a:p>
            <a:pPr indent="-342900" lvl="2" marL="1371600" rtl="0" algn="l">
              <a:spcBef>
                <a:spcPts val="500"/>
              </a:spcBef>
              <a:spcAft>
                <a:spcPts val="0"/>
              </a:spcAft>
              <a:buSzPts val="1800"/>
              <a:buChar char="•"/>
            </a:pPr>
            <a:r>
              <a:rPr lang="sv-SE"/>
              <a:t>0.999 = 84 seconds</a:t>
            </a:r>
            <a:endParaRPr/>
          </a:p>
          <a:p>
            <a:pPr indent="-342900" lvl="2" marL="1371600" rtl="0" algn="l">
              <a:spcBef>
                <a:spcPts val="500"/>
              </a:spcBef>
              <a:spcAft>
                <a:spcPts val="0"/>
              </a:spcAft>
              <a:buSzPts val="1800"/>
              <a:buChar char="•"/>
            </a:pPr>
            <a:r>
              <a:rPr lang="sv-SE"/>
              <a:t>0.9999 = 8.4 seconds</a:t>
            </a:r>
            <a:endParaRPr/>
          </a:p>
        </p:txBody>
      </p:sp>
      <p:sp>
        <p:nvSpPr>
          <p:cNvPr id="368" name="Google Shape;3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69" name="Google Shape;369;p51"/>
          <p:cNvPicPr preferRelativeResize="0"/>
          <p:nvPr/>
        </p:nvPicPr>
        <p:blipFill>
          <a:blip r:embed="rId3">
            <a:alphaModFix/>
          </a:blip>
          <a:stretch>
            <a:fillRect/>
          </a:stretch>
        </p:blipFill>
        <p:spPr>
          <a:xfrm>
            <a:off x="6553200" y="2332925"/>
            <a:ext cx="2381250" cy="2381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375" name="Google Shape;37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Improvement </a:t>
            </a:r>
            <a:r>
              <a:rPr lang="sv-SE" sz="2000"/>
              <a:t>requires understanding nature of failures that arise.</a:t>
            </a:r>
            <a:endParaRPr sz="2000"/>
          </a:p>
          <a:p>
            <a:pPr indent="-355600" lvl="0" marL="457200" rtl="0" algn="l">
              <a:spcBef>
                <a:spcPts val="1000"/>
              </a:spcBef>
              <a:spcAft>
                <a:spcPts val="0"/>
              </a:spcAft>
              <a:buSzPts val="2000"/>
              <a:buChar char="•"/>
            </a:pPr>
            <a:r>
              <a:rPr lang="sv-SE" sz="2000"/>
              <a:t>Failures can be prevented, tolerated, removed, or forecasted. </a:t>
            </a:r>
            <a:endParaRPr sz="2000"/>
          </a:p>
          <a:p>
            <a:pPr indent="-330200" lvl="1" marL="914400" rtl="0" algn="l">
              <a:spcBef>
                <a:spcPts val="500"/>
              </a:spcBef>
              <a:spcAft>
                <a:spcPts val="0"/>
              </a:spcAft>
              <a:buSzPts val="1600"/>
              <a:buChar char="•"/>
            </a:pPr>
            <a:r>
              <a:rPr lang="sv-SE" sz="1600"/>
              <a:t>How are failures detected?</a:t>
            </a:r>
            <a:endParaRPr sz="1600"/>
          </a:p>
          <a:p>
            <a:pPr indent="-330200" lvl="1" marL="914400" rtl="0" algn="l">
              <a:spcBef>
                <a:spcPts val="500"/>
              </a:spcBef>
              <a:spcAft>
                <a:spcPts val="0"/>
              </a:spcAft>
              <a:buSzPts val="1600"/>
              <a:buChar char="•"/>
            </a:pPr>
            <a:r>
              <a:rPr lang="sv-SE" sz="1600"/>
              <a:t>How frequently do failures occur?</a:t>
            </a:r>
            <a:endParaRPr sz="1600"/>
          </a:p>
          <a:p>
            <a:pPr indent="-330200" lvl="1" marL="914400" rtl="0" algn="l">
              <a:spcBef>
                <a:spcPts val="500"/>
              </a:spcBef>
              <a:spcAft>
                <a:spcPts val="0"/>
              </a:spcAft>
              <a:buSzPts val="1600"/>
              <a:buChar char="•"/>
            </a:pPr>
            <a:r>
              <a:rPr lang="sv-SE" sz="1600"/>
              <a:t>What happens when a failure occurs?</a:t>
            </a:r>
            <a:endParaRPr sz="1600"/>
          </a:p>
          <a:p>
            <a:pPr indent="-330200" lvl="1" marL="914400" rtl="0" algn="l">
              <a:spcBef>
                <a:spcPts val="500"/>
              </a:spcBef>
              <a:spcAft>
                <a:spcPts val="0"/>
              </a:spcAft>
              <a:buSzPts val="1600"/>
              <a:buChar char="•"/>
            </a:pPr>
            <a:r>
              <a:rPr lang="sv-SE" sz="1600"/>
              <a:t>How long can the system be out of operation?</a:t>
            </a:r>
            <a:endParaRPr sz="1600"/>
          </a:p>
          <a:p>
            <a:pPr indent="-330200" lvl="1" marL="914400" rtl="0" algn="l">
              <a:spcBef>
                <a:spcPts val="500"/>
              </a:spcBef>
              <a:spcAft>
                <a:spcPts val="0"/>
              </a:spcAft>
              <a:buSzPts val="1600"/>
              <a:buChar char="•"/>
            </a:pPr>
            <a:r>
              <a:rPr lang="sv-SE" sz="1600"/>
              <a:t>When can failures occur safely?</a:t>
            </a:r>
            <a:endParaRPr sz="1600"/>
          </a:p>
          <a:p>
            <a:pPr indent="-330200" lvl="1" marL="914400" rtl="0" algn="l">
              <a:spcBef>
                <a:spcPts val="500"/>
              </a:spcBef>
              <a:spcAft>
                <a:spcPts val="0"/>
              </a:spcAft>
              <a:buSzPts val="1600"/>
              <a:buChar char="•"/>
            </a:pPr>
            <a:r>
              <a:rPr lang="sv-SE" sz="1600"/>
              <a:t>Can failures be prevented?</a:t>
            </a:r>
            <a:endParaRPr sz="1600"/>
          </a:p>
          <a:p>
            <a:pPr indent="-330200" lvl="1" marL="914400" rtl="0" algn="l">
              <a:spcBef>
                <a:spcPts val="500"/>
              </a:spcBef>
              <a:spcAft>
                <a:spcPts val="0"/>
              </a:spcAft>
              <a:buSzPts val="1600"/>
              <a:buChar char="•"/>
            </a:pPr>
            <a:r>
              <a:rPr lang="sv-SE" sz="1600"/>
              <a:t>What notifications are required when failure occurs?</a:t>
            </a:r>
            <a:endParaRPr sz="1600"/>
          </a:p>
        </p:txBody>
      </p:sp>
      <p:sp>
        <p:nvSpPr>
          <p:cNvPr id="376" name="Google Shape;37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Considerations</a:t>
            </a:r>
            <a:endParaRPr/>
          </a:p>
        </p:txBody>
      </p:sp>
      <p:sp>
        <p:nvSpPr>
          <p:cNvPr id="382" name="Google Shape;382;p53"/>
          <p:cNvSpPr txBox="1"/>
          <p:nvPr>
            <p:ph idx="1" type="body"/>
          </p:nvPr>
        </p:nvSpPr>
        <p:spPr>
          <a:xfrm>
            <a:off x="468900" y="1191700"/>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to repair is the time until the failure is no longer observable.</a:t>
            </a:r>
            <a:endParaRPr/>
          </a:p>
          <a:p>
            <a:pPr indent="-368300" lvl="1" marL="914400" rtl="0" algn="l">
              <a:spcBef>
                <a:spcPts val="500"/>
              </a:spcBef>
              <a:spcAft>
                <a:spcPts val="0"/>
              </a:spcAft>
              <a:buSzPts val="2200"/>
              <a:buChar char="•"/>
            </a:pPr>
            <a:r>
              <a:rPr lang="sv-SE"/>
              <a:t>Can be hard to define. Stuxnet caused problems for months. How does that impact availability?</a:t>
            </a:r>
            <a:endParaRPr/>
          </a:p>
          <a:p>
            <a:pPr indent="-393700" lvl="0" marL="457200" rtl="0" algn="l">
              <a:spcBef>
                <a:spcPts val="1000"/>
              </a:spcBef>
              <a:spcAft>
                <a:spcPts val="0"/>
              </a:spcAft>
              <a:buSzPts val="2600"/>
              <a:buChar char="•"/>
            </a:pPr>
            <a:r>
              <a:rPr lang="sv-SE"/>
              <a:t>Software can remain partially available more easily than hardware.</a:t>
            </a:r>
            <a:endParaRPr/>
          </a:p>
          <a:p>
            <a:pPr indent="-393700" lvl="0" marL="457200" rtl="0" algn="l">
              <a:spcBef>
                <a:spcPts val="1000"/>
              </a:spcBef>
              <a:spcAft>
                <a:spcPts val="0"/>
              </a:spcAft>
              <a:buSzPts val="2600"/>
              <a:buChar char="•"/>
            </a:pPr>
            <a:r>
              <a:rPr lang="sv-SE"/>
              <a:t>If code containing fault is executed, but system is able to recover, there was no failure.</a:t>
            </a:r>
            <a:endParaRPr/>
          </a:p>
        </p:txBody>
      </p:sp>
      <p:sp>
        <p:nvSpPr>
          <p:cNvPr id="383" name="Google Shape;38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4" name="Google Shape;164;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Quality</a:t>
            </a:r>
            <a:endParaRPr/>
          </a:p>
        </p:txBody>
      </p:sp>
      <p:sp>
        <p:nvSpPr>
          <p:cNvPr id="165" name="Google Shape;165;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all want </a:t>
            </a:r>
            <a:r>
              <a:rPr b="1" lang="sv-SE"/>
              <a:t>high-quality</a:t>
            </a:r>
            <a:r>
              <a:rPr lang="sv-SE"/>
              <a:t> software.</a:t>
            </a:r>
            <a:endParaRPr/>
          </a:p>
          <a:p>
            <a:pPr indent="-368300" lvl="1" marL="914400" rtl="0" algn="l">
              <a:spcBef>
                <a:spcPts val="0"/>
              </a:spcBef>
              <a:spcAft>
                <a:spcPts val="0"/>
              </a:spcAft>
              <a:buSzPts val="2200"/>
              <a:buChar char="•"/>
            </a:pPr>
            <a:r>
              <a:rPr lang="sv-SE"/>
              <a:t>We don’t all agree on the definition of quality.</a:t>
            </a:r>
            <a:endParaRPr/>
          </a:p>
          <a:p>
            <a:pPr indent="-393700" lvl="0" marL="457200" rtl="0" algn="l">
              <a:spcBef>
                <a:spcPts val="0"/>
              </a:spcBef>
              <a:spcAft>
                <a:spcPts val="0"/>
              </a:spcAft>
              <a:buSzPts val="2600"/>
              <a:buChar char="•"/>
            </a:pPr>
            <a:r>
              <a:rPr lang="sv-SE"/>
              <a:t>Quality encompasses both </a:t>
            </a:r>
            <a:r>
              <a:rPr b="1" lang="sv-SE"/>
              <a:t>what</a:t>
            </a:r>
            <a:r>
              <a:rPr lang="sv-SE"/>
              <a:t> the system does and </a:t>
            </a:r>
            <a:r>
              <a:rPr b="1" lang="sv-SE"/>
              <a:t>how</a:t>
            </a:r>
            <a:r>
              <a:rPr lang="sv-SE"/>
              <a:t> it does it.</a:t>
            </a:r>
            <a:endParaRPr/>
          </a:p>
          <a:p>
            <a:pPr indent="-368300" lvl="1" marL="914400" rtl="0" algn="l">
              <a:spcBef>
                <a:spcPts val="0"/>
              </a:spcBef>
              <a:spcAft>
                <a:spcPts val="0"/>
              </a:spcAft>
              <a:buSzPts val="2200"/>
              <a:buChar char="•"/>
            </a:pPr>
            <a:r>
              <a:rPr lang="sv-SE"/>
              <a:t>How </a:t>
            </a:r>
            <a:r>
              <a:rPr i="1" lang="sv-SE"/>
              <a:t>quickly</a:t>
            </a:r>
            <a:r>
              <a:rPr lang="sv-SE"/>
              <a:t> it runs.</a:t>
            </a:r>
            <a:endParaRPr/>
          </a:p>
          <a:p>
            <a:pPr indent="-368300" lvl="1" marL="914400" rtl="0" algn="l">
              <a:spcBef>
                <a:spcPts val="0"/>
              </a:spcBef>
              <a:spcAft>
                <a:spcPts val="0"/>
              </a:spcAft>
              <a:buSzPts val="2200"/>
              <a:buChar char="•"/>
            </a:pPr>
            <a:r>
              <a:rPr lang="sv-SE"/>
              <a:t>How </a:t>
            </a:r>
            <a:r>
              <a:rPr i="1" lang="sv-SE"/>
              <a:t>secure</a:t>
            </a:r>
            <a:r>
              <a:rPr lang="sv-SE"/>
              <a:t> it is.</a:t>
            </a:r>
            <a:endParaRPr/>
          </a:p>
          <a:p>
            <a:pPr indent="-368300" lvl="1" marL="914400" rtl="0" algn="l">
              <a:spcBef>
                <a:spcPts val="0"/>
              </a:spcBef>
              <a:spcAft>
                <a:spcPts val="0"/>
              </a:spcAft>
              <a:buSzPts val="2200"/>
              <a:buChar char="•"/>
            </a:pPr>
            <a:r>
              <a:rPr lang="sv-SE"/>
              <a:t>How </a:t>
            </a:r>
            <a:r>
              <a:rPr i="1" lang="sv-SE"/>
              <a:t>available </a:t>
            </a:r>
            <a:r>
              <a:rPr lang="sv-SE"/>
              <a:t>its services are.</a:t>
            </a:r>
            <a:endParaRPr/>
          </a:p>
          <a:p>
            <a:pPr indent="-368300" lvl="1" marL="914400" rtl="0" algn="l">
              <a:spcBef>
                <a:spcPts val="0"/>
              </a:spcBef>
              <a:spcAft>
                <a:spcPts val="0"/>
              </a:spcAft>
              <a:buSzPts val="2200"/>
              <a:buChar char="•"/>
            </a:pPr>
            <a:r>
              <a:rPr lang="sv-SE"/>
              <a:t>How easily it </a:t>
            </a:r>
            <a:r>
              <a:rPr i="1" lang="sv-SE"/>
              <a:t>scales</a:t>
            </a:r>
            <a:r>
              <a:rPr lang="sv-SE"/>
              <a:t> to more users.</a:t>
            </a:r>
            <a:endParaRPr/>
          </a:p>
          <a:p>
            <a:pPr indent="-393700" lvl="0" marL="457200" rtl="0" algn="l">
              <a:spcBef>
                <a:spcPts val="0"/>
              </a:spcBef>
              <a:spcAft>
                <a:spcPts val="0"/>
              </a:spcAft>
              <a:buSzPts val="2600"/>
              <a:buChar char="•"/>
            </a:pPr>
            <a:r>
              <a:rPr lang="sv-SE"/>
              <a:t>Quality is hard to measure and assess objectively.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500"/>
              <a:t>Metric 2: </a:t>
            </a:r>
            <a:r>
              <a:rPr lang="sv-SE" sz="2500"/>
              <a:t>Probability of Failure on Demand (POFOD)</a:t>
            </a:r>
            <a:endParaRPr sz="2500"/>
          </a:p>
        </p:txBody>
      </p:sp>
      <p:sp>
        <p:nvSpPr>
          <p:cNvPr id="389" name="Google Shape;38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a:t>
            </a:r>
            <a:r>
              <a:rPr lang="sv-SE"/>
              <a:t>ikelihood that a request will result in a failure </a:t>
            </a:r>
            <a:endParaRPr/>
          </a:p>
          <a:p>
            <a:pPr indent="-393700" lvl="0" marL="457200" rtl="0" algn="l">
              <a:spcBef>
                <a:spcPts val="1000"/>
              </a:spcBef>
              <a:spcAft>
                <a:spcPts val="0"/>
              </a:spcAft>
              <a:buSzPts val="2600"/>
              <a:buChar char="•"/>
            </a:pPr>
            <a:r>
              <a:rPr b="1" lang="sv-SE"/>
              <a:t>(failures/requests over observed period)</a:t>
            </a:r>
            <a:endParaRPr b="1"/>
          </a:p>
          <a:p>
            <a:pPr indent="-368300" lvl="1" marL="914400" rtl="0" algn="l">
              <a:spcBef>
                <a:spcPts val="500"/>
              </a:spcBef>
              <a:spcAft>
                <a:spcPts val="0"/>
              </a:spcAft>
              <a:buSzPts val="2200"/>
              <a:buChar char="•"/>
            </a:pPr>
            <a:r>
              <a:rPr lang="sv-SE"/>
              <a:t>POFOD = 0.001 means that 1 out of 1000 requests fail. </a:t>
            </a:r>
            <a:endParaRPr/>
          </a:p>
          <a:p>
            <a:pPr indent="-393700" lvl="0" marL="457200" rtl="0" algn="l">
              <a:spcBef>
                <a:spcPts val="1000"/>
              </a:spcBef>
              <a:spcAft>
                <a:spcPts val="0"/>
              </a:spcAft>
              <a:buSzPts val="2600"/>
              <a:buChar char="•"/>
            </a:pPr>
            <a:r>
              <a:rPr lang="sv-SE"/>
              <a:t>Used in situations where a failure is serious. </a:t>
            </a:r>
            <a:endParaRPr/>
          </a:p>
          <a:p>
            <a:pPr indent="-368300" lvl="1" marL="914400" rtl="0" algn="l">
              <a:spcBef>
                <a:spcPts val="500"/>
              </a:spcBef>
              <a:spcAft>
                <a:spcPts val="0"/>
              </a:spcAft>
              <a:buSzPts val="2200"/>
              <a:buChar char="•"/>
            </a:pPr>
            <a:r>
              <a:rPr lang="sv-SE"/>
              <a:t>Independent of frequency of requests.</a:t>
            </a:r>
            <a:endParaRPr/>
          </a:p>
          <a:p>
            <a:pPr indent="-368300" lvl="1" marL="914400" rtl="0" algn="l">
              <a:spcBef>
                <a:spcPts val="500"/>
              </a:spcBef>
              <a:spcAft>
                <a:spcPts val="0"/>
              </a:spcAft>
              <a:buSzPts val="2200"/>
              <a:buChar char="•"/>
            </a:pPr>
            <a:r>
              <a:rPr lang="sv-SE"/>
              <a:t>1/1000 failure rate sounds risky, but if one failure per lifetime, may be good.</a:t>
            </a:r>
            <a:endParaRPr/>
          </a:p>
        </p:txBody>
      </p:sp>
      <p:sp>
        <p:nvSpPr>
          <p:cNvPr id="390" name="Google Shape;39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800"/>
              <a:t>Metric 3: </a:t>
            </a:r>
            <a:r>
              <a:rPr lang="sv-SE" sz="2800"/>
              <a:t>Rate of Occurrence of Fault (ROCOF)</a:t>
            </a:r>
            <a:endParaRPr sz="2800"/>
          </a:p>
        </p:txBody>
      </p:sp>
      <p:sp>
        <p:nvSpPr>
          <p:cNvPr id="396" name="Google Shape;396;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Frequency of occurrence of unexpected behavior.</a:t>
            </a:r>
            <a:endParaRPr/>
          </a:p>
          <a:p>
            <a:pPr indent="-393700" lvl="0" marL="457200" rtl="0" algn="l">
              <a:spcBef>
                <a:spcPts val="1000"/>
              </a:spcBef>
              <a:spcAft>
                <a:spcPts val="0"/>
              </a:spcAft>
              <a:buSzPts val="2600"/>
              <a:buChar char="•"/>
            </a:pPr>
            <a:r>
              <a:rPr b="1" lang="sv-SE"/>
              <a:t>(number of failures / total time observed)</a:t>
            </a:r>
            <a:endParaRPr b="1"/>
          </a:p>
          <a:p>
            <a:pPr indent="-368300" lvl="1" marL="914400" rtl="0" algn="l">
              <a:spcBef>
                <a:spcPts val="500"/>
              </a:spcBef>
              <a:spcAft>
                <a:spcPts val="0"/>
              </a:spcAft>
              <a:buSzPts val="2200"/>
              <a:buChar char="•"/>
            </a:pPr>
            <a:r>
              <a:rPr lang="sv-SE"/>
              <a:t>ROCOF of 0.02 means 2 failures per 100 time units.</a:t>
            </a:r>
            <a:endParaRPr/>
          </a:p>
          <a:p>
            <a:pPr indent="-368300" lvl="1" marL="914400" rtl="0" algn="l">
              <a:spcBef>
                <a:spcPts val="500"/>
              </a:spcBef>
              <a:spcAft>
                <a:spcPts val="0"/>
              </a:spcAft>
              <a:buSzPts val="2200"/>
              <a:buChar char="•"/>
            </a:pPr>
            <a:r>
              <a:rPr lang="sv-SE"/>
              <a:t>Often given as “N failures per M seconds/minutes/hours”</a:t>
            </a:r>
            <a:endParaRPr/>
          </a:p>
          <a:p>
            <a:pPr indent="-393700" lvl="0" marL="457200" rtl="0" algn="l">
              <a:spcBef>
                <a:spcPts val="1000"/>
              </a:spcBef>
              <a:spcAft>
                <a:spcPts val="0"/>
              </a:spcAft>
              <a:buSzPts val="2600"/>
              <a:buChar char="•"/>
            </a:pPr>
            <a:r>
              <a:rPr lang="sv-SE"/>
              <a:t>Most appropriate metric when requests are made on a regular basis (such as a shop).</a:t>
            </a:r>
            <a:endParaRPr/>
          </a:p>
        </p:txBody>
      </p:sp>
      <p:sp>
        <p:nvSpPr>
          <p:cNvPr id="397" name="Google Shape;39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Metric 4: </a:t>
            </a:r>
            <a:r>
              <a:rPr lang="sv-SE" sz="2900"/>
              <a:t>Mean Time Between Failures (MTBF)</a:t>
            </a:r>
            <a:endParaRPr sz="2900"/>
          </a:p>
        </p:txBody>
      </p:sp>
      <p:sp>
        <p:nvSpPr>
          <p:cNvPr id="403" name="Google Shape;403;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verage length of time between observed failures.</a:t>
            </a:r>
            <a:endParaRPr/>
          </a:p>
          <a:p>
            <a:pPr indent="-368300" lvl="1" marL="914400" rtl="0" algn="l">
              <a:spcBef>
                <a:spcPts val="500"/>
              </a:spcBef>
              <a:spcAft>
                <a:spcPts val="0"/>
              </a:spcAft>
              <a:buSzPts val="2200"/>
              <a:buChar char="•"/>
            </a:pPr>
            <a:r>
              <a:rPr lang="sv-SE"/>
              <a:t>Only considers time where system operating.</a:t>
            </a:r>
            <a:endParaRPr/>
          </a:p>
          <a:p>
            <a:pPr indent="-368300" lvl="1" marL="914400" rtl="0" algn="l">
              <a:spcBef>
                <a:spcPts val="500"/>
              </a:spcBef>
              <a:spcAft>
                <a:spcPts val="0"/>
              </a:spcAft>
              <a:buSzPts val="2200"/>
              <a:buChar char="•"/>
            </a:pPr>
            <a:r>
              <a:rPr lang="sv-SE"/>
              <a:t>Requires the timestamp of each failure and the timestamp of when the system resumed service.</a:t>
            </a:r>
            <a:endParaRPr/>
          </a:p>
          <a:p>
            <a:pPr indent="-393700" lvl="0" marL="457200" rtl="0" algn="l">
              <a:spcBef>
                <a:spcPts val="1000"/>
              </a:spcBef>
              <a:spcAft>
                <a:spcPts val="0"/>
              </a:spcAft>
              <a:buSzPts val="2600"/>
              <a:buChar char="•"/>
            </a:pPr>
            <a:r>
              <a:rPr lang="sv-SE"/>
              <a:t>Used for systems with long user sessions, where crashes can cause major issues.</a:t>
            </a:r>
            <a:endParaRPr/>
          </a:p>
          <a:p>
            <a:pPr indent="-368300" lvl="1" marL="914400" rtl="0" algn="l">
              <a:spcBef>
                <a:spcPts val="500"/>
              </a:spcBef>
              <a:spcAft>
                <a:spcPts val="0"/>
              </a:spcAft>
              <a:buSzPts val="2200"/>
              <a:buChar char="•"/>
            </a:pPr>
            <a:r>
              <a:rPr lang="sv-SE"/>
              <a:t>E.g., saving requires resource (disc/CPU/memory) consumption.</a:t>
            </a:r>
            <a:endParaRPr/>
          </a:p>
        </p:txBody>
      </p:sp>
      <p:sp>
        <p:nvSpPr>
          <p:cNvPr id="404" name="Google Shape;40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Probabilistic Availability</a:t>
            </a:r>
            <a:endParaRPr/>
          </a:p>
        </p:txBody>
      </p:sp>
      <p:sp>
        <p:nvSpPr>
          <p:cNvPr id="410" name="Google Shape;410;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(alternate definition)</a:t>
            </a:r>
            <a:endParaRPr/>
          </a:p>
          <a:p>
            <a:pPr indent="-393700" lvl="0" marL="457200" rtl="0" algn="l">
              <a:spcBef>
                <a:spcPts val="1000"/>
              </a:spcBef>
              <a:spcAft>
                <a:spcPts val="0"/>
              </a:spcAft>
              <a:buSzPts val="2600"/>
              <a:buChar char="•"/>
            </a:pPr>
            <a:r>
              <a:rPr lang="sv-SE"/>
              <a:t>Probability that system will provide a service within required bounds over a specified time interval.</a:t>
            </a:r>
            <a:endParaRPr/>
          </a:p>
          <a:p>
            <a:pPr indent="-368300" lvl="1" marL="914400" rtl="0" algn="l">
              <a:spcBef>
                <a:spcPts val="500"/>
              </a:spcBef>
              <a:spcAft>
                <a:spcPts val="0"/>
              </a:spcAft>
              <a:buSzPts val="2200"/>
              <a:buChar char="•"/>
            </a:pPr>
            <a:r>
              <a:rPr b="1" lang="sv-SE"/>
              <a:t>Availability = MTBF / (MTBF + MTTR)</a:t>
            </a:r>
            <a:endParaRPr b="1"/>
          </a:p>
          <a:p>
            <a:pPr indent="-342900" lvl="2" marL="1371600" rtl="0" algn="l">
              <a:spcBef>
                <a:spcPts val="500"/>
              </a:spcBef>
              <a:spcAft>
                <a:spcPts val="0"/>
              </a:spcAft>
              <a:buSzPts val="1800"/>
              <a:buChar char="•"/>
            </a:pPr>
            <a:r>
              <a:rPr lang="sv-SE"/>
              <a:t>MTBF: Mean time between failures.</a:t>
            </a:r>
            <a:endParaRPr/>
          </a:p>
          <a:p>
            <a:pPr indent="-342900" lvl="2" marL="1371600" rtl="0" algn="l">
              <a:spcBef>
                <a:spcPts val="500"/>
              </a:spcBef>
              <a:spcAft>
                <a:spcPts val="0"/>
              </a:spcAft>
              <a:buSzPts val="1800"/>
              <a:buChar char="•"/>
            </a:pPr>
            <a:r>
              <a:rPr lang="sv-SE"/>
              <a:t>MTTR: Mean time to repair</a:t>
            </a:r>
            <a:endParaRPr/>
          </a:p>
          <a:p>
            <a:pPr indent="0" lvl="0" marL="0" rtl="0" algn="l">
              <a:spcBef>
                <a:spcPts val="1000"/>
              </a:spcBef>
              <a:spcAft>
                <a:spcPts val="0"/>
              </a:spcAft>
              <a:buNone/>
            </a:pPr>
            <a:r>
              <a:t/>
            </a:r>
            <a:endParaRPr/>
          </a:p>
        </p:txBody>
      </p:sp>
      <p:sp>
        <p:nvSpPr>
          <p:cNvPr id="411" name="Google Shape;41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8" name="Google Shape;41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419" name="Google Shape;419;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a:t>
            </a:r>
            <a:r>
              <a:rPr b="1" lang="sv-SE"/>
              <a:t>(uptime) / (total time observed)</a:t>
            </a:r>
            <a:endParaRPr b="1"/>
          </a:p>
          <a:p>
            <a:pPr indent="-393700" lvl="0" marL="457200" rtl="0" algn="l">
              <a:spcBef>
                <a:spcPts val="1000"/>
              </a:spcBef>
              <a:spcAft>
                <a:spcPts val="0"/>
              </a:spcAft>
              <a:buSzPts val="2600"/>
              <a:buChar char="•"/>
            </a:pPr>
            <a:r>
              <a:rPr lang="sv-SE"/>
              <a:t>POFOD: </a:t>
            </a:r>
            <a:r>
              <a:rPr b="1" lang="sv-SE"/>
              <a:t>(failures/ requests over period)</a:t>
            </a:r>
            <a:endParaRPr b="1"/>
          </a:p>
          <a:p>
            <a:pPr indent="-393700" lvl="0" marL="457200" rtl="0" algn="l">
              <a:spcBef>
                <a:spcPts val="1000"/>
              </a:spcBef>
              <a:spcAft>
                <a:spcPts val="0"/>
              </a:spcAft>
              <a:buSzPts val="2600"/>
              <a:buChar char="•"/>
            </a:pPr>
            <a:r>
              <a:rPr lang="sv-SE"/>
              <a:t>ROCOF: </a:t>
            </a:r>
            <a:r>
              <a:rPr b="1" lang="sv-SE"/>
              <a:t>(failures / total time observed)</a:t>
            </a:r>
            <a:endParaRPr b="1"/>
          </a:p>
          <a:p>
            <a:pPr indent="-393700" lvl="0" marL="457200" rtl="0" algn="l">
              <a:spcBef>
                <a:spcPts val="1000"/>
              </a:spcBef>
              <a:spcAft>
                <a:spcPts val="0"/>
              </a:spcAft>
              <a:buSzPts val="2600"/>
              <a:buChar char="•"/>
            </a:pPr>
            <a:r>
              <a:rPr lang="sv-SE"/>
              <a:t>MTBF: </a:t>
            </a:r>
            <a:r>
              <a:rPr b="1" lang="sv-SE"/>
              <a:t>Average time between observed failures.</a:t>
            </a:r>
            <a:endParaRPr b="1"/>
          </a:p>
          <a:p>
            <a:pPr indent="-393700" lvl="0" marL="457200" rtl="0" algn="l">
              <a:spcBef>
                <a:spcPts val="1000"/>
              </a:spcBef>
              <a:spcAft>
                <a:spcPts val="0"/>
              </a:spcAft>
              <a:buSzPts val="2600"/>
              <a:buChar char="•"/>
            </a:pPr>
            <a:r>
              <a:rPr lang="sv-SE"/>
              <a:t>MTTR: </a:t>
            </a:r>
            <a:r>
              <a:rPr b="1" lang="sv-SE"/>
              <a:t>Average time to recover from failure.</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425" name="Google Shape;425;p59"/>
          <p:cNvSpPr txBox="1"/>
          <p:nvPr>
            <p:ph idx="1" type="body"/>
          </p:nvPr>
        </p:nvSpPr>
        <p:spPr>
          <a:xfrm>
            <a:off x="468900" y="1218425"/>
            <a:ext cx="8217900" cy="3544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 software with 10000 requests.</a:t>
            </a:r>
            <a:endParaRPr/>
          </a:p>
          <a:p>
            <a:pPr indent="-368300" lvl="1" marL="914400" rtl="0" algn="l">
              <a:spcBef>
                <a:spcPts val="500"/>
              </a:spcBef>
              <a:spcAft>
                <a:spcPts val="0"/>
              </a:spcAft>
              <a:buSzPts val="2200"/>
              <a:buChar char="•"/>
            </a:pPr>
            <a:r>
              <a:rPr lang="sv-SE"/>
              <a:t>Wrong result on 35 requests, crash on 5 requests.</a:t>
            </a:r>
            <a:endParaRPr/>
          </a:p>
          <a:p>
            <a:pPr indent="-368300" lvl="1" marL="914400" rtl="0" algn="l">
              <a:spcBef>
                <a:spcPts val="500"/>
              </a:spcBef>
              <a:spcAft>
                <a:spcPts val="0"/>
              </a:spcAft>
              <a:buSzPts val="2200"/>
              <a:buChar char="•"/>
            </a:pPr>
            <a:r>
              <a:rPr lang="sv-SE"/>
              <a:t>What is the POFOD?</a:t>
            </a:r>
            <a:endParaRPr/>
          </a:p>
        </p:txBody>
      </p:sp>
      <p:sp>
        <p:nvSpPr>
          <p:cNvPr id="426" name="Google Shape;426;p59"/>
          <p:cNvSpPr txBox="1"/>
          <p:nvPr>
            <p:ph idx="1" type="body"/>
          </p:nvPr>
        </p:nvSpPr>
        <p:spPr>
          <a:xfrm>
            <a:off x="457200" y="2360981"/>
            <a:ext cx="8538600" cy="4620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rgbClr val="FF0000"/>
              </a:buClr>
              <a:buSzPts val="3000"/>
              <a:buFont typeface="Arial"/>
              <a:buChar char="•"/>
            </a:pPr>
            <a:r>
              <a:rPr lang="sv-SE">
                <a:solidFill>
                  <a:srgbClr val="FF0000"/>
                </a:solidFill>
              </a:rPr>
              <a:t>40 / 10000 = 0.0004</a:t>
            </a:r>
            <a:endParaRPr>
              <a:solidFill>
                <a:srgbClr val="FF0000"/>
              </a:solidFill>
            </a:endParaRPr>
          </a:p>
        </p:txBody>
      </p:sp>
      <p:sp>
        <p:nvSpPr>
          <p:cNvPr id="427" name="Google Shape;427;p59"/>
          <p:cNvSpPr txBox="1"/>
          <p:nvPr>
            <p:ph idx="1" type="body"/>
          </p:nvPr>
        </p:nvSpPr>
        <p:spPr>
          <a:xfrm>
            <a:off x="457200" y="2822906"/>
            <a:ext cx="8538600" cy="122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software for 144 hours </a:t>
            </a:r>
            <a:endParaRPr/>
          </a:p>
          <a:p>
            <a:pPr indent="-368300" lvl="1" marL="914400" rtl="0" algn="l">
              <a:spcBef>
                <a:spcPts val="500"/>
              </a:spcBef>
              <a:spcAft>
                <a:spcPts val="0"/>
              </a:spcAft>
              <a:buSzPts val="2200"/>
              <a:buChar char="•"/>
            </a:pPr>
            <a:r>
              <a:rPr lang="sv-SE"/>
              <a:t>(6 million requests). Software failed on 6 requests.</a:t>
            </a:r>
            <a:endParaRPr/>
          </a:p>
          <a:p>
            <a:pPr indent="-368300" lvl="1" marL="914400" rtl="0" algn="l">
              <a:spcBef>
                <a:spcPts val="500"/>
              </a:spcBef>
              <a:spcAft>
                <a:spcPts val="0"/>
              </a:spcAft>
              <a:buSzPts val="2200"/>
              <a:buChar char="•"/>
            </a:pPr>
            <a:r>
              <a:rPr lang="sv-SE"/>
              <a:t>What is the ROCOF? The POFOD?</a:t>
            </a:r>
            <a:endParaRPr/>
          </a:p>
        </p:txBody>
      </p:sp>
      <p:sp>
        <p:nvSpPr>
          <p:cNvPr id="428" name="Google Shape;428;p59"/>
          <p:cNvSpPr txBox="1"/>
          <p:nvPr>
            <p:ph idx="1" type="body"/>
          </p:nvPr>
        </p:nvSpPr>
        <p:spPr>
          <a:xfrm>
            <a:off x="457200" y="3958663"/>
            <a:ext cx="8538600" cy="8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rgbClr val="FF0000"/>
              </a:buClr>
              <a:buSzPts val="2600"/>
              <a:buChar char="•"/>
            </a:pPr>
            <a:r>
              <a:rPr lang="sv-SE">
                <a:solidFill>
                  <a:srgbClr val="FF0000"/>
                </a:solidFill>
              </a:rPr>
              <a:t>ROCOF = 6/144 = 1/24 = 0.04 </a:t>
            </a:r>
            <a:endParaRPr>
              <a:solidFill>
                <a:srgbClr val="FF0000"/>
              </a:solidFill>
            </a:endParaRPr>
          </a:p>
          <a:p>
            <a:pPr indent="-393700" lvl="0" marL="457200" rtl="0" algn="l">
              <a:spcBef>
                <a:spcPts val="1000"/>
              </a:spcBef>
              <a:spcAft>
                <a:spcPts val="0"/>
              </a:spcAft>
              <a:buClr>
                <a:srgbClr val="FF0000"/>
              </a:buClr>
              <a:buSzPts val="2600"/>
              <a:buChar char="•"/>
            </a:pPr>
            <a:r>
              <a:rPr lang="sv-SE">
                <a:solidFill>
                  <a:srgbClr val="FF0000"/>
                </a:solidFill>
              </a:rPr>
              <a:t>POFOD = 6/6000000 = (10</a:t>
            </a:r>
            <a:r>
              <a:rPr baseline="30000" lang="sv-SE">
                <a:solidFill>
                  <a:srgbClr val="FF0000"/>
                </a:solidFill>
              </a:rPr>
              <a:t>-6</a:t>
            </a:r>
            <a:r>
              <a:rPr lang="sv-SE">
                <a:solidFill>
                  <a:srgbClr val="FF0000"/>
                </a:solidFill>
              </a:rPr>
              <a:t>)</a:t>
            </a:r>
            <a:endParaRPr>
              <a:solidFill>
                <a:srgbClr val="FF0000"/>
              </a:solidFill>
            </a:endParaRPr>
          </a:p>
        </p:txBody>
      </p:sp>
      <p:sp>
        <p:nvSpPr>
          <p:cNvPr id="429" name="Google Shape;42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435" name="Google Shape;435;p60"/>
          <p:cNvSpPr txBox="1"/>
          <p:nvPr>
            <p:ph idx="1" type="body"/>
          </p:nvPr>
        </p:nvSpPr>
        <p:spPr>
          <a:xfrm>
            <a:off x="468900" y="1218425"/>
            <a:ext cx="4256700" cy="3544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You advertise a piece of software with a ROCOF of 0.001 failures per hour.</a:t>
            </a:r>
            <a:endParaRPr sz="2400"/>
          </a:p>
          <a:p>
            <a:pPr indent="-342900" lvl="1" marL="914400" rtl="0" algn="l">
              <a:spcBef>
                <a:spcPts val="500"/>
              </a:spcBef>
              <a:spcAft>
                <a:spcPts val="0"/>
              </a:spcAft>
              <a:buSzPts val="1800"/>
              <a:buChar char="•"/>
            </a:pPr>
            <a:r>
              <a:rPr lang="sv-SE" sz="1800"/>
              <a:t>However, it takes 3 hours (on average) to get the system up again after a failure.</a:t>
            </a:r>
            <a:endParaRPr sz="1800"/>
          </a:p>
          <a:p>
            <a:pPr indent="-342900" lvl="1" marL="914400" rtl="0" algn="l">
              <a:spcBef>
                <a:spcPts val="500"/>
              </a:spcBef>
              <a:spcAft>
                <a:spcPts val="0"/>
              </a:spcAft>
              <a:buSzPts val="1800"/>
              <a:buChar char="•"/>
            </a:pPr>
            <a:r>
              <a:rPr lang="sv-SE" sz="1800"/>
              <a:t>What is availability per year?</a:t>
            </a:r>
            <a:endParaRPr sz="1800"/>
          </a:p>
        </p:txBody>
      </p:sp>
      <p:sp>
        <p:nvSpPr>
          <p:cNvPr id="436" name="Google Shape;436;p60"/>
          <p:cNvSpPr txBox="1"/>
          <p:nvPr>
            <p:ph idx="1" type="body"/>
          </p:nvPr>
        </p:nvSpPr>
        <p:spPr>
          <a:xfrm>
            <a:off x="4739100" y="1127600"/>
            <a:ext cx="4256700" cy="2174700"/>
          </a:xfrm>
          <a:prstGeom prst="rect">
            <a:avLst/>
          </a:prstGeom>
        </p:spPr>
        <p:txBody>
          <a:bodyPr anchorCtr="0" anchor="t" bIns="45700" lIns="91425" spcFirstLastPara="1" rIns="91425" wrap="square" tIns="45700">
            <a:noAutofit/>
          </a:bodyPr>
          <a:lstStyle/>
          <a:p>
            <a:pPr indent="-381000" lvl="0" marL="457200" marR="0" rtl="0" algn="l">
              <a:lnSpc>
                <a:spcPct val="120000"/>
              </a:lnSpc>
              <a:spcBef>
                <a:spcPts val="0"/>
              </a:spcBef>
              <a:spcAft>
                <a:spcPts val="0"/>
              </a:spcAft>
              <a:buClr>
                <a:srgbClr val="FF0000"/>
              </a:buClr>
              <a:buSzPts val="2400"/>
              <a:buFont typeface="Arial"/>
              <a:buChar char="•"/>
            </a:pPr>
            <a:r>
              <a:rPr lang="sv-SE" sz="2400">
                <a:solidFill>
                  <a:srgbClr val="FF0000"/>
                </a:solidFill>
              </a:rPr>
              <a:t>Failures per year:</a:t>
            </a:r>
            <a:endParaRPr sz="2400">
              <a:solidFill>
                <a:srgbClr val="FF0000"/>
              </a:solidFill>
            </a:endParaRPr>
          </a:p>
          <a:p>
            <a:pPr indent="-342900" lvl="1" marL="914400" marR="0" rtl="0" algn="l">
              <a:lnSpc>
                <a:spcPct val="120000"/>
              </a:lnSpc>
              <a:spcBef>
                <a:spcPts val="0"/>
              </a:spcBef>
              <a:spcAft>
                <a:spcPts val="0"/>
              </a:spcAft>
              <a:buClr>
                <a:srgbClr val="FF0000"/>
              </a:buClr>
              <a:buSzPts val="1800"/>
              <a:buFont typeface="Arial"/>
              <a:buChar char="•"/>
            </a:pPr>
            <a:r>
              <a:rPr lang="sv-SE" sz="1800">
                <a:solidFill>
                  <a:srgbClr val="FF0000"/>
                </a:solidFill>
              </a:rPr>
              <a:t>approximately 8760 hours per year (24*365)</a:t>
            </a:r>
            <a:endParaRPr sz="1800">
              <a:solidFill>
                <a:srgbClr val="FF0000"/>
              </a:solidFill>
            </a:endParaRPr>
          </a:p>
          <a:p>
            <a:pPr indent="-381000" lvl="1" marL="914400" marR="0" rtl="0" algn="l">
              <a:lnSpc>
                <a:spcPct val="120000"/>
              </a:lnSpc>
              <a:spcBef>
                <a:spcPts val="0"/>
              </a:spcBef>
              <a:spcAft>
                <a:spcPts val="0"/>
              </a:spcAft>
              <a:buClr>
                <a:srgbClr val="FF0000"/>
              </a:buClr>
              <a:buSzPts val="2400"/>
              <a:buFont typeface="Arial"/>
              <a:buChar char="•"/>
            </a:pPr>
            <a:r>
              <a:rPr lang="sv-SE" sz="1800">
                <a:solidFill>
                  <a:srgbClr val="FF0000"/>
                </a:solidFill>
              </a:rPr>
              <a:t>0.001 * 8760 = 8.76 failures per year</a:t>
            </a:r>
            <a:r>
              <a:rPr lang="sv-SE" sz="2400">
                <a:solidFill>
                  <a:srgbClr val="FF0000"/>
                </a:solidFill>
              </a:rPr>
              <a:t> </a:t>
            </a:r>
            <a:endParaRPr sz="2400">
              <a:solidFill>
                <a:srgbClr val="FF0000"/>
              </a:solidFill>
            </a:endParaRPr>
          </a:p>
          <a:p>
            <a:pPr indent="-381000" lvl="0" marL="457200" marR="0" rtl="0" algn="l">
              <a:lnSpc>
                <a:spcPct val="120000"/>
              </a:lnSpc>
              <a:spcBef>
                <a:spcPts val="0"/>
              </a:spcBef>
              <a:spcAft>
                <a:spcPts val="0"/>
              </a:spcAft>
              <a:buClr>
                <a:srgbClr val="FF0000"/>
              </a:buClr>
              <a:buSzPts val="2400"/>
              <a:buChar char="•"/>
            </a:pPr>
            <a:r>
              <a:rPr lang="sv-SE" sz="2400">
                <a:solidFill>
                  <a:srgbClr val="FF0000"/>
                </a:solidFill>
              </a:rPr>
              <a:t>Availability</a:t>
            </a:r>
            <a:endParaRPr sz="2400">
              <a:solidFill>
                <a:srgbClr val="FF0000"/>
              </a:solidFill>
            </a:endParaRPr>
          </a:p>
          <a:p>
            <a:pPr indent="-342900" lvl="1" marL="914400" marR="0" rtl="0" algn="l">
              <a:lnSpc>
                <a:spcPct val="120000"/>
              </a:lnSpc>
              <a:spcBef>
                <a:spcPts val="0"/>
              </a:spcBef>
              <a:spcAft>
                <a:spcPts val="0"/>
              </a:spcAft>
              <a:buClr>
                <a:srgbClr val="FF0000"/>
              </a:buClr>
              <a:buSzPts val="1800"/>
              <a:buFont typeface="Arial"/>
              <a:buChar char="•"/>
            </a:pPr>
            <a:r>
              <a:rPr lang="sv-SE" sz="1800">
                <a:solidFill>
                  <a:srgbClr val="FF0000"/>
                </a:solidFill>
              </a:rPr>
              <a:t>8.76 * 3 = 26.28 hours of downtime per year.</a:t>
            </a:r>
            <a:endParaRPr sz="1800">
              <a:solidFill>
                <a:srgbClr val="FF0000"/>
              </a:solidFill>
            </a:endParaRPr>
          </a:p>
          <a:p>
            <a:pPr indent="-342900" lvl="1" marL="914400" marR="0" rtl="0" algn="l">
              <a:lnSpc>
                <a:spcPct val="120000"/>
              </a:lnSpc>
              <a:spcBef>
                <a:spcPts val="0"/>
              </a:spcBef>
              <a:spcAft>
                <a:spcPts val="0"/>
              </a:spcAft>
              <a:buClr>
                <a:srgbClr val="FF0000"/>
              </a:buClr>
              <a:buSzPts val="1800"/>
              <a:buChar char="•"/>
            </a:pPr>
            <a:r>
              <a:rPr lang="sv-SE" sz="1800">
                <a:solidFill>
                  <a:srgbClr val="FF0000"/>
                </a:solidFill>
              </a:rPr>
              <a:t>Availability = 0.997 ((8760 - 26.28)/8760)</a:t>
            </a:r>
            <a:endParaRPr sz="1800">
              <a:solidFill>
                <a:srgbClr val="FF0000"/>
              </a:solidFill>
            </a:endParaRPr>
          </a:p>
        </p:txBody>
      </p:sp>
      <p:sp>
        <p:nvSpPr>
          <p:cNvPr id="437" name="Google Shape;43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443" name="Google Shape;443;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W</a:t>
            </a:r>
            <a:r>
              <a:rPr lang="sv-SE" sz="2400"/>
              <a:t>ant availability of at least 99%, POFOD of less than 0.1, and ROCOF of less than 2 failures per 8 hours. </a:t>
            </a:r>
            <a:endParaRPr sz="2400"/>
          </a:p>
          <a:p>
            <a:pPr indent="-355600" lvl="1" marL="914400" rtl="0" algn="l">
              <a:spcBef>
                <a:spcPts val="500"/>
              </a:spcBef>
              <a:spcAft>
                <a:spcPts val="0"/>
              </a:spcAft>
              <a:buSzPts val="2000"/>
              <a:buChar char="•"/>
            </a:pPr>
            <a:r>
              <a:rPr lang="sv-SE" sz="2000"/>
              <a:t>After 7 full days, 972 requests were made.</a:t>
            </a:r>
            <a:endParaRPr sz="2000"/>
          </a:p>
          <a:p>
            <a:pPr indent="-355600" lvl="1" marL="914400" rtl="0" algn="l">
              <a:spcBef>
                <a:spcPts val="500"/>
              </a:spcBef>
              <a:spcAft>
                <a:spcPts val="0"/>
              </a:spcAft>
              <a:buSzPts val="2000"/>
              <a:buChar char="•"/>
            </a:pPr>
            <a:r>
              <a:rPr lang="sv-SE" sz="2000"/>
              <a:t>Product failed 64 times (37 crashes, 27 bad output).</a:t>
            </a:r>
            <a:endParaRPr sz="2000"/>
          </a:p>
          <a:p>
            <a:pPr indent="-355600" lvl="1" marL="914400" rtl="0" algn="l">
              <a:spcBef>
                <a:spcPts val="500"/>
              </a:spcBef>
              <a:spcAft>
                <a:spcPts val="0"/>
              </a:spcAft>
              <a:buSzPts val="2000"/>
              <a:buChar char="•"/>
            </a:pPr>
            <a:r>
              <a:rPr lang="sv-SE" sz="2000"/>
              <a:t>Average of 2 minutes to restart after each failure. </a:t>
            </a:r>
            <a:endParaRPr sz="2000"/>
          </a:p>
          <a:p>
            <a:pPr indent="-381000" lvl="0" marL="457200" rtl="0" algn="l">
              <a:spcBef>
                <a:spcPts val="1000"/>
              </a:spcBef>
              <a:spcAft>
                <a:spcPts val="0"/>
              </a:spcAft>
              <a:buSzPts val="2400"/>
              <a:buChar char="•"/>
            </a:pPr>
            <a:r>
              <a:rPr lang="sv-SE" sz="2400"/>
              <a:t>What is the availability, POFOD, and ROCOF? </a:t>
            </a:r>
            <a:endParaRPr sz="2400"/>
          </a:p>
          <a:p>
            <a:pPr indent="-381000" lvl="0" marL="457200" rtl="0" algn="l">
              <a:spcBef>
                <a:spcPts val="1000"/>
              </a:spcBef>
              <a:spcAft>
                <a:spcPts val="0"/>
              </a:spcAft>
              <a:buSzPts val="2400"/>
              <a:buChar char="•"/>
            </a:pPr>
            <a:r>
              <a:rPr lang="sv-SE" sz="2400"/>
              <a:t>Can we calculate MTBF?</a:t>
            </a:r>
            <a:endParaRPr sz="2400"/>
          </a:p>
          <a:p>
            <a:pPr indent="-381000" lvl="0" marL="457200" rtl="0" algn="l">
              <a:spcBef>
                <a:spcPts val="1000"/>
              </a:spcBef>
              <a:spcAft>
                <a:spcPts val="0"/>
              </a:spcAft>
              <a:buSzPts val="2400"/>
              <a:buChar char="•"/>
            </a:pPr>
            <a:r>
              <a:rPr lang="sv-SE" sz="2400"/>
              <a:t>Is the product ready to ship? If not, why not?</a:t>
            </a:r>
            <a:endParaRPr sz="2400"/>
          </a:p>
        </p:txBody>
      </p:sp>
      <p:sp>
        <p:nvSpPr>
          <p:cNvPr id="444" name="Google Shape;44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450" name="Google Shape;450;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Want availability of at least 99%, POFOD of less than 0.1, and ROCOF of less than 2 failures per 8 hours. </a:t>
            </a:r>
            <a:endParaRPr sz="2400"/>
          </a:p>
          <a:p>
            <a:pPr indent="-355600" lvl="1" marL="914400" rtl="0" algn="l">
              <a:spcBef>
                <a:spcPts val="500"/>
              </a:spcBef>
              <a:spcAft>
                <a:spcPts val="0"/>
              </a:spcAft>
              <a:buSzPts val="2000"/>
              <a:buChar char="•"/>
            </a:pPr>
            <a:r>
              <a:rPr lang="sv-SE" sz="2000"/>
              <a:t>After 7 full days, 972 requests were made.</a:t>
            </a:r>
            <a:endParaRPr sz="2000"/>
          </a:p>
          <a:p>
            <a:pPr indent="-355600" lvl="1" marL="914400" rtl="0" algn="l">
              <a:spcBef>
                <a:spcPts val="500"/>
              </a:spcBef>
              <a:spcAft>
                <a:spcPts val="0"/>
              </a:spcAft>
              <a:buSzPts val="2000"/>
              <a:buChar char="•"/>
            </a:pPr>
            <a:r>
              <a:rPr lang="sv-SE" sz="2000"/>
              <a:t>Product failed 64 times (37 crashes, 27 bad output).</a:t>
            </a:r>
            <a:endParaRPr sz="2000"/>
          </a:p>
          <a:p>
            <a:pPr indent="-355600" lvl="1" marL="914400" rtl="0" algn="l">
              <a:spcBef>
                <a:spcPts val="500"/>
              </a:spcBef>
              <a:spcAft>
                <a:spcPts val="0"/>
              </a:spcAft>
              <a:buSzPts val="2000"/>
              <a:buChar char="•"/>
            </a:pPr>
            <a:r>
              <a:rPr lang="sv-SE" sz="2000"/>
              <a:t>Average of 2 minutes to restart after each failure. </a:t>
            </a:r>
            <a:endParaRPr sz="2000"/>
          </a:p>
          <a:p>
            <a:pPr indent="-381000" lvl="0" marL="457200" rtl="0" algn="l">
              <a:spcBef>
                <a:spcPts val="1000"/>
              </a:spcBef>
              <a:spcAft>
                <a:spcPts val="0"/>
              </a:spcAft>
              <a:buClr>
                <a:srgbClr val="FF0000"/>
              </a:buClr>
              <a:buSzPts val="2400"/>
              <a:buChar char="•"/>
            </a:pPr>
            <a:r>
              <a:rPr b="1" lang="sv-SE" sz="2400">
                <a:solidFill>
                  <a:srgbClr val="FF0000"/>
                </a:solidFill>
              </a:rPr>
              <a:t>ROCOF:  64/168 hours </a:t>
            </a:r>
            <a:endParaRPr b="1" sz="2400">
              <a:solidFill>
                <a:srgbClr val="FF0000"/>
              </a:solidFill>
            </a:endParaRPr>
          </a:p>
          <a:p>
            <a:pPr indent="-381000" lvl="1" marL="914400" rtl="0" algn="l">
              <a:spcBef>
                <a:spcPts val="500"/>
              </a:spcBef>
              <a:spcAft>
                <a:spcPts val="0"/>
              </a:spcAft>
              <a:buClr>
                <a:srgbClr val="FF0000"/>
              </a:buClr>
              <a:buSzPts val="2400"/>
              <a:buChar char="•"/>
            </a:pPr>
            <a:r>
              <a:rPr b="1" lang="sv-SE" sz="2400">
                <a:solidFill>
                  <a:srgbClr val="FF0000"/>
                </a:solidFill>
              </a:rPr>
              <a:t>= 0.38/hour </a:t>
            </a:r>
            <a:endParaRPr b="1" sz="2400">
              <a:solidFill>
                <a:srgbClr val="FF0000"/>
              </a:solidFill>
            </a:endParaRPr>
          </a:p>
          <a:p>
            <a:pPr indent="-381000" lvl="1" marL="914400" rtl="0" algn="l">
              <a:spcBef>
                <a:spcPts val="500"/>
              </a:spcBef>
              <a:spcAft>
                <a:spcPts val="0"/>
              </a:spcAft>
              <a:buClr>
                <a:srgbClr val="FF0000"/>
              </a:buClr>
              <a:buSzPts val="2400"/>
              <a:buChar char="•"/>
            </a:pPr>
            <a:r>
              <a:rPr b="1" lang="sv-SE" sz="2400">
                <a:solidFill>
                  <a:srgbClr val="FF0000"/>
                </a:solidFill>
              </a:rPr>
              <a:t>= 3.04/8 hour work day</a:t>
            </a:r>
            <a:endParaRPr b="1" sz="2400">
              <a:solidFill>
                <a:srgbClr val="FF0000"/>
              </a:solidFill>
            </a:endParaRPr>
          </a:p>
        </p:txBody>
      </p:sp>
      <p:sp>
        <p:nvSpPr>
          <p:cNvPr id="451" name="Google Shape;45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457" name="Google Shape;45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Want availability of at least 99%, POFOD of less than 0.1, and ROCOF of less than 2 failures per 8 hours. </a:t>
            </a:r>
            <a:endParaRPr sz="2400"/>
          </a:p>
          <a:p>
            <a:pPr indent="-355600" lvl="1" marL="914400" rtl="0" algn="l">
              <a:spcBef>
                <a:spcPts val="500"/>
              </a:spcBef>
              <a:spcAft>
                <a:spcPts val="0"/>
              </a:spcAft>
              <a:buSzPts val="2000"/>
              <a:buChar char="•"/>
            </a:pPr>
            <a:r>
              <a:rPr lang="sv-SE" sz="2000"/>
              <a:t>After 7 full days, 972 requests were made.</a:t>
            </a:r>
            <a:endParaRPr sz="2000"/>
          </a:p>
          <a:p>
            <a:pPr indent="-355600" lvl="1" marL="914400" rtl="0" algn="l">
              <a:spcBef>
                <a:spcPts val="500"/>
              </a:spcBef>
              <a:spcAft>
                <a:spcPts val="0"/>
              </a:spcAft>
              <a:buSzPts val="2000"/>
              <a:buChar char="•"/>
            </a:pPr>
            <a:r>
              <a:rPr lang="sv-SE" sz="2000"/>
              <a:t>Product failed 64 times (37 crashes, 27 bad output).</a:t>
            </a:r>
            <a:endParaRPr sz="2000"/>
          </a:p>
          <a:p>
            <a:pPr indent="-355600" lvl="1" marL="914400" rtl="0" algn="l">
              <a:spcBef>
                <a:spcPts val="500"/>
              </a:spcBef>
              <a:spcAft>
                <a:spcPts val="0"/>
              </a:spcAft>
              <a:buSzPts val="2000"/>
              <a:buChar char="•"/>
            </a:pPr>
            <a:r>
              <a:rPr lang="sv-SE" sz="2000"/>
              <a:t>Average of 2 minutes to restart after each failure. </a:t>
            </a:r>
            <a:endParaRPr sz="2000"/>
          </a:p>
          <a:p>
            <a:pPr indent="-381000" lvl="0" marL="457200" rtl="0" algn="l">
              <a:spcBef>
                <a:spcPts val="1000"/>
              </a:spcBef>
              <a:spcAft>
                <a:spcPts val="0"/>
              </a:spcAft>
              <a:buClr>
                <a:srgbClr val="FF0000"/>
              </a:buClr>
              <a:buSzPts val="2400"/>
              <a:buChar char="•"/>
            </a:pPr>
            <a:r>
              <a:rPr b="1" lang="sv-SE" sz="2400">
                <a:solidFill>
                  <a:srgbClr val="FF0000"/>
                </a:solidFill>
              </a:rPr>
              <a:t>POFOD: 64/972 = 0.066</a:t>
            </a:r>
            <a:endParaRPr b="1" sz="2400">
              <a:solidFill>
                <a:srgbClr val="FF0000"/>
              </a:solidFill>
            </a:endParaRPr>
          </a:p>
          <a:p>
            <a:pPr indent="-381000" lvl="0" marL="457200" rtl="0" algn="l">
              <a:spcBef>
                <a:spcPts val="1000"/>
              </a:spcBef>
              <a:spcAft>
                <a:spcPts val="0"/>
              </a:spcAft>
              <a:buClr>
                <a:srgbClr val="FF0000"/>
              </a:buClr>
              <a:buSzPts val="2400"/>
              <a:buChar char="•"/>
            </a:pPr>
            <a:r>
              <a:rPr b="1" lang="sv-SE" sz="2400">
                <a:solidFill>
                  <a:srgbClr val="FF0000"/>
                </a:solidFill>
              </a:rPr>
              <a:t>Availability: Down for (37*2) = 74 minutes / 168 hrs </a:t>
            </a:r>
            <a:endParaRPr b="1" sz="2400">
              <a:solidFill>
                <a:srgbClr val="FF0000"/>
              </a:solidFill>
            </a:endParaRPr>
          </a:p>
          <a:p>
            <a:pPr indent="-381000" lvl="1" marL="914400" rtl="0" algn="l">
              <a:spcBef>
                <a:spcPts val="500"/>
              </a:spcBef>
              <a:spcAft>
                <a:spcPts val="0"/>
              </a:spcAft>
              <a:buClr>
                <a:srgbClr val="FF0000"/>
              </a:buClr>
              <a:buSzPts val="2400"/>
              <a:buChar char="•"/>
            </a:pPr>
            <a:r>
              <a:rPr b="1" lang="sv-SE" sz="2400">
                <a:solidFill>
                  <a:srgbClr val="FF0000"/>
                </a:solidFill>
              </a:rPr>
              <a:t>= 74/10089 minutes = 0.7% of the time = 99.3%</a:t>
            </a:r>
            <a:endParaRPr b="1" sz="2400">
              <a:solidFill>
                <a:srgbClr val="FF0000"/>
              </a:solidFill>
            </a:endParaRPr>
          </a:p>
        </p:txBody>
      </p:sp>
      <p:sp>
        <p:nvSpPr>
          <p:cNvPr id="458" name="Google Shape;45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2" name="Google Shape;17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73" name="Google Shape;173;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Describe </a:t>
            </a:r>
            <a:r>
              <a:rPr b="1" lang="sv-SE"/>
              <a:t>desired properties</a:t>
            </a:r>
            <a:r>
              <a:rPr lang="sv-SE"/>
              <a:t> of the system. </a:t>
            </a:r>
            <a:endParaRPr/>
          </a:p>
          <a:p>
            <a:pPr indent="-393700" lvl="0" marL="457200" rtl="0" algn="l">
              <a:spcBef>
                <a:spcPts val="1000"/>
              </a:spcBef>
              <a:spcAft>
                <a:spcPts val="0"/>
              </a:spcAft>
              <a:buSzPts val="2600"/>
              <a:buChar char="•"/>
            </a:pPr>
            <a:r>
              <a:rPr lang="sv-SE"/>
              <a:t>Developers prioritize attributes and design system that meets chosen thresholds.</a:t>
            </a:r>
            <a:endParaRPr/>
          </a:p>
          <a:p>
            <a:pPr indent="-393700" lvl="0" marL="457200" rtl="0" algn="l">
              <a:spcBef>
                <a:spcPts val="1000"/>
              </a:spcBef>
              <a:spcAft>
                <a:spcPts val="0"/>
              </a:spcAft>
              <a:buSzPts val="2600"/>
              <a:buChar char="•"/>
            </a:pPr>
            <a:r>
              <a:rPr lang="sv-SE"/>
              <a:t>Most relevant for this course: </a:t>
            </a:r>
            <a:r>
              <a:rPr b="1" lang="sv-SE"/>
              <a:t>dependability</a:t>
            </a:r>
            <a:endParaRPr b="1"/>
          </a:p>
          <a:p>
            <a:pPr indent="-368300" lvl="1" marL="914400" rtl="0" algn="l">
              <a:spcBef>
                <a:spcPts val="500"/>
              </a:spcBef>
              <a:spcAft>
                <a:spcPts val="0"/>
              </a:spcAft>
              <a:buSzPts val="2200"/>
              <a:buChar char="•"/>
            </a:pPr>
            <a:r>
              <a:rPr lang="sv-SE"/>
              <a:t>Ability to </a:t>
            </a:r>
            <a:r>
              <a:rPr i="1" lang="sv-SE"/>
              <a:t>consistently</a:t>
            </a:r>
            <a:r>
              <a:rPr lang="sv-SE"/>
              <a:t> offer correct functionality, even under </a:t>
            </a:r>
            <a:r>
              <a:rPr i="1" lang="sv-SE"/>
              <a:t>unforeseen</a:t>
            </a:r>
            <a:r>
              <a:rPr lang="sv-SE"/>
              <a:t> or </a:t>
            </a:r>
            <a:r>
              <a:rPr i="1" lang="sv-SE"/>
              <a:t>unsafe</a:t>
            </a:r>
            <a:r>
              <a:rPr lang="sv-SE"/>
              <a:t> conditions.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464" name="Google Shape;464;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 we calculate MTBF?</a:t>
            </a:r>
            <a:endParaRPr/>
          </a:p>
          <a:p>
            <a:pPr indent="-368300" lvl="1" marL="914400" rtl="0" algn="l">
              <a:spcBef>
                <a:spcPts val="500"/>
              </a:spcBef>
              <a:spcAft>
                <a:spcPts val="0"/>
              </a:spcAft>
              <a:buClr>
                <a:srgbClr val="FF0000"/>
              </a:buClr>
              <a:buSzPts val="2200"/>
              <a:buChar char="•"/>
            </a:pPr>
            <a:r>
              <a:rPr lang="sv-SE">
                <a:solidFill>
                  <a:srgbClr val="FF0000"/>
                </a:solidFill>
              </a:rPr>
              <a:t>No - need timestamps. We know how long they were down (on average), but not when each crash occurred.</a:t>
            </a:r>
            <a:endParaRPr>
              <a:solidFill>
                <a:srgbClr val="FF0000"/>
              </a:solidFill>
            </a:endParaRPr>
          </a:p>
          <a:p>
            <a:pPr indent="-393700" lvl="0" marL="457200" rtl="0" algn="l">
              <a:spcBef>
                <a:spcPts val="1000"/>
              </a:spcBef>
              <a:spcAft>
                <a:spcPts val="0"/>
              </a:spcAft>
              <a:buSzPts val="2600"/>
              <a:buChar char="•"/>
            </a:pPr>
            <a:r>
              <a:rPr lang="sv-SE"/>
              <a:t>Is the product ready to ship?</a:t>
            </a:r>
            <a:endParaRPr/>
          </a:p>
          <a:p>
            <a:pPr indent="-368300" lvl="1" marL="914400" rtl="0" algn="l">
              <a:spcBef>
                <a:spcPts val="500"/>
              </a:spcBef>
              <a:spcAft>
                <a:spcPts val="0"/>
              </a:spcAft>
              <a:buClr>
                <a:srgbClr val="FF0000"/>
              </a:buClr>
              <a:buSzPts val="2200"/>
              <a:buChar char="•"/>
            </a:pPr>
            <a:r>
              <a:rPr lang="sv-SE">
                <a:solidFill>
                  <a:srgbClr val="FF0000"/>
                </a:solidFill>
              </a:rPr>
              <a:t>No. Availability/POFOD are good, but ROCOF is too low.</a:t>
            </a:r>
            <a:endParaRPr>
              <a:solidFill>
                <a:srgbClr val="FF0000"/>
              </a:solidFill>
            </a:endParaRPr>
          </a:p>
        </p:txBody>
      </p:sp>
      <p:sp>
        <p:nvSpPr>
          <p:cNvPr id="465" name="Google Shape;46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Economics</a:t>
            </a:r>
            <a:endParaRPr/>
          </a:p>
        </p:txBody>
      </p:sp>
      <p:sp>
        <p:nvSpPr>
          <p:cNvPr id="471" name="Google Shape;47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ay be cheaper to accept unreliability and pay for failure costs.</a:t>
            </a:r>
            <a:endParaRPr/>
          </a:p>
          <a:p>
            <a:pPr indent="-393700" lvl="0" marL="457200" rtl="0" algn="l">
              <a:spcBef>
                <a:spcPts val="1000"/>
              </a:spcBef>
              <a:spcAft>
                <a:spcPts val="0"/>
              </a:spcAft>
              <a:buSzPts val="2600"/>
              <a:buChar char="•"/>
            </a:pPr>
            <a:r>
              <a:rPr lang="sv-SE"/>
              <a:t>Depends on social/political factors and system.</a:t>
            </a:r>
            <a:endParaRPr/>
          </a:p>
          <a:p>
            <a:pPr indent="-368300" lvl="1" marL="914400" rtl="0" algn="l">
              <a:spcBef>
                <a:spcPts val="500"/>
              </a:spcBef>
              <a:spcAft>
                <a:spcPts val="0"/>
              </a:spcAft>
              <a:buSzPts val="2200"/>
              <a:buChar char="•"/>
            </a:pPr>
            <a:r>
              <a:rPr lang="sv-SE"/>
              <a:t>Reputation for unreliability may hurt more than cost of improving reliability.</a:t>
            </a:r>
            <a:endParaRPr/>
          </a:p>
          <a:p>
            <a:pPr indent="-368300" lvl="1" marL="914400" rtl="0" algn="l">
              <a:spcBef>
                <a:spcPts val="500"/>
              </a:spcBef>
              <a:spcAft>
                <a:spcPts val="0"/>
              </a:spcAft>
              <a:buSzPts val="2200"/>
              <a:buChar char="•"/>
            </a:pPr>
            <a:r>
              <a:rPr lang="sv-SE"/>
              <a:t>Cost of failure depends on risks of failure. </a:t>
            </a:r>
            <a:endParaRPr/>
          </a:p>
          <a:p>
            <a:pPr indent="-342900" lvl="2" marL="1371600" rtl="0" algn="l">
              <a:spcBef>
                <a:spcPts val="500"/>
              </a:spcBef>
              <a:spcAft>
                <a:spcPts val="0"/>
              </a:spcAft>
              <a:buSzPts val="1800"/>
              <a:buChar char="•"/>
            </a:pPr>
            <a:r>
              <a:rPr lang="sv-SE"/>
              <a:t>Health risks or equipment failure risk requires high reliability.</a:t>
            </a:r>
            <a:endParaRPr/>
          </a:p>
          <a:p>
            <a:pPr indent="-342900" lvl="2" marL="1371600" rtl="0" algn="l">
              <a:spcBef>
                <a:spcPts val="500"/>
              </a:spcBef>
              <a:spcAft>
                <a:spcPts val="0"/>
              </a:spcAft>
              <a:buSzPts val="1800"/>
              <a:buChar char="•"/>
            </a:pPr>
            <a:r>
              <a:rPr lang="sv-SE"/>
              <a:t>Minor annoyances can be tolerated.</a:t>
            </a:r>
            <a:endParaRPr/>
          </a:p>
        </p:txBody>
      </p:sp>
      <p:sp>
        <p:nvSpPr>
          <p:cNvPr id="472" name="Google Shape;47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79" name="Google Shape;479;p6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486" name="Google Shape;486;p67"/>
          <p:cNvPicPr preferRelativeResize="0"/>
          <p:nvPr/>
        </p:nvPicPr>
        <p:blipFill>
          <a:blip r:embed="rId3">
            <a:alphaModFix/>
          </a:blip>
          <a:stretch>
            <a:fillRect/>
          </a:stretch>
        </p:blipFill>
        <p:spPr>
          <a:xfrm>
            <a:off x="6242787" y="2034400"/>
            <a:ext cx="2901224" cy="2901224"/>
          </a:xfrm>
          <a:prstGeom prst="rect">
            <a:avLst/>
          </a:prstGeom>
          <a:noFill/>
          <a:ln>
            <a:noFill/>
          </a:ln>
        </p:spPr>
      </p:pic>
      <p:sp>
        <p:nvSpPr>
          <p:cNvPr id="487" name="Google Shape;487;p67"/>
          <p:cNvSpPr txBox="1"/>
          <p:nvPr>
            <p:ph type="title"/>
          </p:nvPr>
        </p:nvSpPr>
        <p:spPr>
          <a:xfrm>
            <a:off x="468900" y="613975"/>
            <a:ext cx="72372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Attributes: </a:t>
            </a:r>
            <a:br>
              <a:rPr lang="sv-SE"/>
            </a:br>
            <a:r>
              <a:rPr lang="sv-SE"/>
              <a:t>Performance and </a:t>
            </a:r>
            <a:br>
              <a:rPr lang="sv-SE"/>
            </a:br>
            <a:r>
              <a:rPr lang="sv-SE"/>
              <a:t>Scalability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a:t>
            </a:r>
            <a:endParaRPr/>
          </a:p>
        </p:txBody>
      </p:sp>
      <p:sp>
        <p:nvSpPr>
          <p:cNvPr id="493" name="Google Shape;493;p68"/>
          <p:cNvSpPr txBox="1"/>
          <p:nvPr>
            <p:ph idx="1" type="body"/>
          </p:nvPr>
        </p:nvSpPr>
        <p:spPr>
          <a:xfrm>
            <a:off x="468900" y="1150875"/>
            <a:ext cx="8217900" cy="361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meet timing requirements.</a:t>
            </a:r>
            <a:endParaRPr/>
          </a:p>
          <a:p>
            <a:pPr indent="-393700" lvl="0" marL="457200" rtl="0" algn="l">
              <a:spcBef>
                <a:spcPts val="1000"/>
              </a:spcBef>
              <a:spcAft>
                <a:spcPts val="0"/>
              </a:spcAft>
              <a:buSzPts val="2600"/>
              <a:buChar char="•"/>
            </a:pPr>
            <a:r>
              <a:rPr lang="sv-SE"/>
              <a:t>Characterize pattern of input events and responses</a:t>
            </a:r>
            <a:endParaRPr/>
          </a:p>
          <a:p>
            <a:pPr indent="-368300" lvl="1" marL="914400" rtl="0" algn="l">
              <a:spcBef>
                <a:spcPts val="500"/>
              </a:spcBef>
              <a:spcAft>
                <a:spcPts val="0"/>
              </a:spcAft>
              <a:buSzPts val="2200"/>
              <a:buChar char="•"/>
            </a:pPr>
            <a:r>
              <a:rPr lang="sv-SE"/>
              <a:t>Requests served per minute.</a:t>
            </a:r>
            <a:endParaRPr/>
          </a:p>
          <a:p>
            <a:pPr indent="-368300" lvl="1" marL="914400" rtl="0" algn="l">
              <a:spcBef>
                <a:spcPts val="500"/>
              </a:spcBef>
              <a:spcAft>
                <a:spcPts val="0"/>
              </a:spcAft>
              <a:buSzPts val="2200"/>
              <a:buChar char="•"/>
            </a:pPr>
            <a:r>
              <a:rPr lang="sv-SE"/>
              <a:t>Variation in output time.</a:t>
            </a:r>
            <a:endParaRPr/>
          </a:p>
          <a:p>
            <a:pPr indent="-393700" lvl="0" marL="457200" rtl="0" algn="l">
              <a:spcBef>
                <a:spcPts val="1000"/>
              </a:spcBef>
              <a:spcAft>
                <a:spcPts val="0"/>
              </a:spcAft>
              <a:buSzPts val="2600"/>
              <a:buChar char="•"/>
            </a:pPr>
            <a:r>
              <a:rPr lang="sv-SE"/>
              <a:t>Driving factor in software design. </a:t>
            </a:r>
            <a:endParaRPr/>
          </a:p>
          <a:p>
            <a:pPr indent="-368300" lvl="1" marL="914400" rtl="0" algn="l">
              <a:spcBef>
                <a:spcPts val="500"/>
              </a:spcBef>
              <a:spcAft>
                <a:spcPts val="0"/>
              </a:spcAft>
              <a:buSzPts val="2200"/>
              <a:buChar char="•"/>
            </a:pPr>
            <a:r>
              <a:rPr lang="sv-SE"/>
              <a:t>Often at expense of other quality attributes.</a:t>
            </a:r>
            <a:endParaRPr/>
          </a:p>
          <a:p>
            <a:pPr indent="-368300" lvl="1" marL="914400" rtl="0" algn="l">
              <a:spcBef>
                <a:spcPts val="500"/>
              </a:spcBef>
              <a:spcAft>
                <a:spcPts val="0"/>
              </a:spcAft>
              <a:buSzPts val="2200"/>
              <a:buChar char="•"/>
            </a:pPr>
            <a:r>
              <a:rPr b="1" lang="sv-SE"/>
              <a:t>All </a:t>
            </a:r>
            <a:r>
              <a:rPr lang="sv-SE"/>
              <a:t>systems have performance requirements.</a:t>
            </a:r>
            <a:endParaRPr/>
          </a:p>
        </p:txBody>
      </p:sp>
      <p:sp>
        <p:nvSpPr>
          <p:cNvPr id="494" name="Google Shape;49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500" name="Google Shape;500;p69"/>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Latency: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t>Response Jitter: </a:t>
            </a:r>
            <a:r>
              <a:rPr lang="sv-SE" sz="2300"/>
              <a:t>The allowable variation in latency.</a:t>
            </a:r>
            <a:endParaRPr sz="2300"/>
          </a:p>
          <a:p>
            <a:pPr indent="-374650" lvl="0" marL="457200" rtl="0" algn="l">
              <a:spcBef>
                <a:spcPts val="1000"/>
              </a:spcBef>
              <a:spcAft>
                <a:spcPts val="0"/>
              </a:spcAft>
              <a:buSzPts val="2300"/>
              <a:buChar char="•"/>
            </a:pPr>
            <a:r>
              <a:rPr b="1" lang="sv-SE" sz="2300"/>
              <a:t>Throughput:</a:t>
            </a:r>
            <a:r>
              <a:rPr lang="sv-SE" sz="2300"/>
              <a:t> Usually number of transactions the system can process in a unit of time.</a:t>
            </a:r>
            <a:endParaRPr sz="2300"/>
          </a:p>
          <a:p>
            <a:pPr indent="-374650" lvl="0" marL="457200" rtl="0" algn="l">
              <a:spcBef>
                <a:spcPts val="1000"/>
              </a:spcBef>
              <a:spcAft>
                <a:spcPts val="0"/>
              </a:spcAft>
              <a:buSzPts val="2300"/>
              <a:buChar char="•"/>
            </a:pPr>
            <a:r>
              <a:rPr b="1" lang="sv-SE" sz="2300"/>
              <a:t>Deadlines in processing:</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t>Number of events not processed</a:t>
            </a:r>
            <a:r>
              <a:rPr lang="sv-SE" sz="2300"/>
              <a:t> because the system was too busy to respond.</a:t>
            </a:r>
            <a:endParaRPr sz="2300"/>
          </a:p>
        </p:txBody>
      </p:sp>
      <p:sp>
        <p:nvSpPr>
          <p:cNvPr id="501" name="Google Shape;50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a:t>
            </a:r>
            <a:endParaRPr/>
          </a:p>
        </p:txBody>
      </p:sp>
      <p:sp>
        <p:nvSpPr>
          <p:cNvPr id="507" name="Google Shape;507;p70"/>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it takes to complete an interaction.</a:t>
            </a:r>
            <a:endParaRPr/>
          </a:p>
          <a:p>
            <a:pPr indent="-393700" lvl="0" marL="457200" rtl="0" algn="l">
              <a:spcBef>
                <a:spcPts val="1000"/>
              </a:spcBef>
              <a:spcAft>
                <a:spcPts val="0"/>
              </a:spcAft>
              <a:buSzPts val="2600"/>
              <a:buChar char="•"/>
            </a:pPr>
            <a:r>
              <a:rPr b="1" lang="sv-SE"/>
              <a:t>Responsiveness</a:t>
            </a:r>
            <a:r>
              <a:rPr lang="sv-SE"/>
              <a:t> - how quickly system responds to routine tasks. </a:t>
            </a:r>
            <a:endParaRPr/>
          </a:p>
          <a:p>
            <a:pPr indent="-368300" lvl="1" marL="914400" rtl="0" algn="l">
              <a:spcBef>
                <a:spcPts val="500"/>
              </a:spcBef>
              <a:spcAft>
                <a:spcPts val="0"/>
              </a:spcAft>
              <a:buSzPts val="2200"/>
              <a:buChar char="•"/>
            </a:pPr>
            <a:r>
              <a:rPr lang="sv-SE"/>
              <a:t>Key consideration: user productivity.</a:t>
            </a:r>
            <a:endParaRPr/>
          </a:p>
          <a:p>
            <a:pPr indent="-368300" lvl="1" marL="914400" rtl="0" algn="l">
              <a:spcBef>
                <a:spcPts val="500"/>
              </a:spcBef>
              <a:spcAft>
                <a:spcPts val="0"/>
              </a:spcAft>
              <a:buSzPts val="2200"/>
              <a:buChar char="•"/>
            </a:pPr>
            <a:r>
              <a:rPr lang="sv-SE"/>
              <a:t>How responsive is the user’s device? The system?</a:t>
            </a:r>
            <a:endParaRPr/>
          </a:p>
          <a:p>
            <a:pPr indent="-368300" lvl="1" marL="914400" rtl="0" algn="l">
              <a:spcBef>
                <a:spcPts val="500"/>
              </a:spcBef>
              <a:spcAft>
                <a:spcPts val="0"/>
              </a:spcAft>
              <a:buSzPts val="2200"/>
              <a:buChar char="•"/>
            </a:pPr>
            <a:r>
              <a:rPr lang="sv-SE"/>
              <a:t>Measured probabilistically (... 95% of the time) </a:t>
            </a:r>
            <a:endParaRPr/>
          </a:p>
          <a:p>
            <a:pPr indent="-368300" lvl="1" marL="914400" rtl="0" algn="l">
              <a:spcBef>
                <a:spcPts val="500"/>
              </a:spcBef>
              <a:spcAft>
                <a:spcPts val="0"/>
              </a:spcAft>
              <a:buSzPts val="2200"/>
              <a:buChar char="•"/>
            </a:pPr>
            <a:r>
              <a:rPr lang="sv-SE"/>
              <a:t>Under a load of 350 update transactions per minute, 90% of “open account” requests should return a reply to the calling program within 10 seconds.</a:t>
            </a:r>
            <a:endParaRPr u="sng"/>
          </a:p>
        </p:txBody>
      </p:sp>
      <p:sp>
        <p:nvSpPr>
          <p:cNvPr id="508" name="Google Shape;508;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 </a:t>
            </a:r>
            <a:endParaRPr/>
          </a:p>
        </p:txBody>
      </p:sp>
      <p:sp>
        <p:nvSpPr>
          <p:cNvPr id="514" name="Google Shape;514;p71"/>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Turnaround time </a:t>
            </a:r>
            <a:r>
              <a:rPr lang="sv-SE"/>
              <a:t>= time to complete larger tasks.</a:t>
            </a:r>
            <a:endParaRPr/>
          </a:p>
          <a:p>
            <a:pPr indent="-368300" lvl="1" marL="914400" rtl="0" algn="l">
              <a:spcBef>
                <a:spcPts val="500"/>
              </a:spcBef>
              <a:spcAft>
                <a:spcPts val="0"/>
              </a:spcAft>
              <a:buSzPts val="2200"/>
              <a:buChar char="•"/>
            </a:pPr>
            <a:r>
              <a:rPr lang="sv-SE"/>
              <a:t>Can task be completed in available time?</a:t>
            </a:r>
            <a:endParaRPr/>
          </a:p>
          <a:p>
            <a:pPr indent="-368300" lvl="1" marL="914400" rtl="0" algn="l">
              <a:spcBef>
                <a:spcPts val="500"/>
              </a:spcBef>
              <a:spcAft>
                <a:spcPts val="0"/>
              </a:spcAft>
              <a:buSzPts val="2200"/>
              <a:buChar char="•"/>
            </a:pPr>
            <a:r>
              <a:rPr lang="sv-SE"/>
              <a:t>Impact on system while running?</a:t>
            </a:r>
            <a:endParaRPr/>
          </a:p>
          <a:p>
            <a:pPr indent="-368300" lvl="1" marL="914400" rtl="0" algn="l">
              <a:spcBef>
                <a:spcPts val="500"/>
              </a:spcBef>
              <a:spcAft>
                <a:spcPts val="0"/>
              </a:spcAft>
              <a:buSzPts val="2200"/>
              <a:buChar char="•"/>
            </a:pPr>
            <a:r>
              <a:rPr lang="sv-SE"/>
              <a:t>Can partial results be produced?</a:t>
            </a:r>
            <a:endParaRPr/>
          </a:p>
          <a:p>
            <a:pPr indent="-368300" lvl="1" marL="914400" rtl="0" algn="l">
              <a:spcBef>
                <a:spcPts val="500"/>
              </a:spcBef>
              <a:spcAft>
                <a:spcPts val="0"/>
              </a:spcAft>
              <a:buSzPts val="2200"/>
              <a:buChar char="•"/>
            </a:pPr>
            <a:r>
              <a:rPr lang="sv-SE"/>
              <a:t>Ex: Assuming a daily throughput of 850,000 requests, the process should take no longer than 4 hours, including writing results to a database. </a:t>
            </a:r>
            <a:endParaRPr/>
          </a:p>
          <a:p>
            <a:pPr indent="-368300" lvl="1" marL="914400" rtl="0" algn="l">
              <a:spcBef>
                <a:spcPts val="500"/>
              </a:spcBef>
              <a:spcAft>
                <a:spcPts val="0"/>
              </a:spcAft>
              <a:buSzPts val="2200"/>
              <a:buChar char="•"/>
            </a:pPr>
            <a:r>
              <a:rPr lang="sv-SE"/>
              <a:t>Ex: It must be possible to resynchronize monitoring stations and reset database within 5 minutes. </a:t>
            </a:r>
            <a:endParaRPr/>
          </a:p>
        </p:txBody>
      </p:sp>
      <p:sp>
        <p:nvSpPr>
          <p:cNvPr id="515" name="Google Shape;51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2" name="Google Shape;522;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Response Jitter</a:t>
            </a:r>
            <a:endParaRPr/>
          </a:p>
        </p:txBody>
      </p:sp>
      <p:sp>
        <p:nvSpPr>
          <p:cNvPr id="523" name="Google Shape;523;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is non-deterministic.</a:t>
            </a:r>
            <a:endParaRPr/>
          </a:p>
          <a:p>
            <a:pPr indent="-368300" lvl="1" marL="914400" rtl="0" algn="l">
              <a:spcBef>
                <a:spcPts val="0"/>
              </a:spcBef>
              <a:spcAft>
                <a:spcPts val="0"/>
              </a:spcAft>
              <a:buSzPts val="2200"/>
              <a:buChar char="•"/>
            </a:pPr>
            <a:r>
              <a:rPr lang="sv-SE"/>
              <a:t>If non-determinism can be controlled, this is OK.</a:t>
            </a:r>
            <a:endParaRPr/>
          </a:p>
          <a:p>
            <a:pPr indent="-342900" lvl="2" marL="1371600" rtl="0" algn="l">
              <a:spcBef>
                <a:spcPts val="0"/>
              </a:spcBef>
              <a:spcAft>
                <a:spcPts val="0"/>
              </a:spcAft>
              <a:buSzPts val="1800"/>
              <a:buChar char="•"/>
            </a:pPr>
            <a:r>
              <a:rPr lang="sv-SE"/>
              <a:t>10s +- 1s, great! </a:t>
            </a:r>
            <a:endParaRPr/>
          </a:p>
          <a:p>
            <a:pPr indent="-342900" lvl="2" marL="1371600" rtl="0" algn="l">
              <a:spcBef>
                <a:spcPts val="0"/>
              </a:spcBef>
              <a:spcAft>
                <a:spcPts val="0"/>
              </a:spcAft>
              <a:buSzPts val="1800"/>
              <a:buChar char="•"/>
            </a:pPr>
            <a:r>
              <a:rPr lang="sv-SE"/>
              <a:t>10s +- 10 minutes, bad!</a:t>
            </a:r>
            <a:endParaRPr/>
          </a:p>
          <a:p>
            <a:pPr indent="-393700" lvl="0" marL="457200" rtl="0" algn="l">
              <a:spcBef>
                <a:spcPts val="0"/>
              </a:spcBef>
              <a:spcAft>
                <a:spcPts val="0"/>
              </a:spcAft>
              <a:buSzPts val="2600"/>
              <a:buChar char="•"/>
            </a:pPr>
            <a:r>
              <a:rPr lang="sv-SE"/>
              <a:t>D</a:t>
            </a:r>
            <a:r>
              <a:rPr lang="sv-SE"/>
              <a:t>efines how much variation is allowed.</a:t>
            </a:r>
            <a:endParaRPr/>
          </a:p>
          <a:p>
            <a:pPr indent="-368300" lvl="1" marL="914400" rtl="0" algn="l">
              <a:spcBef>
                <a:spcPts val="0"/>
              </a:spcBef>
              <a:spcAft>
                <a:spcPts val="0"/>
              </a:spcAft>
              <a:buSzPts val="2200"/>
              <a:buChar char="•"/>
            </a:pPr>
            <a:r>
              <a:rPr lang="sv-SE"/>
              <a:t>Places boundaries on when task can be completed.</a:t>
            </a:r>
            <a:endParaRPr/>
          </a:p>
          <a:p>
            <a:pPr indent="-368300" lvl="1" marL="914400" rtl="0" algn="l">
              <a:spcBef>
                <a:spcPts val="0"/>
              </a:spcBef>
              <a:spcAft>
                <a:spcPts val="0"/>
              </a:spcAft>
              <a:buSzPts val="2200"/>
              <a:buChar char="•"/>
            </a:pPr>
            <a:r>
              <a:rPr lang="sv-SE"/>
              <a:t>If boundaries violated, quality is compromised.</a:t>
            </a:r>
            <a:endParaRPr/>
          </a:p>
          <a:p>
            <a:pPr indent="-368300" lvl="1" marL="914400" rtl="0" algn="l">
              <a:spcBef>
                <a:spcPts val="0"/>
              </a:spcBef>
              <a:spcAft>
                <a:spcPts val="0"/>
              </a:spcAft>
              <a:buSzPts val="2200"/>
              <a:buChar char="•"/>
            </a:pPr>
            <a:r>
              <a:rPr lang="sv-SE"/>
              <a:t>Ex: “All writes to the database must be completed within 120 to 150 ms.”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529" name="Google Shape;529;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workload a system can handle in a time period.</a:t>
            </a:r>
            <a:endParaRPr/>
          </a:p>
          <a:p>
            <a:pPr indent="-368300" lvl="1" marL="914400" rtl="0" algn="l">
              <a:spcBef>
                <a:spcPts val="500"/>
              </a:spcBef>
              <a:spcAft>
                <a:spcPts val="0"/>
              </a:spcAft>
              <a:buSzPts val="2200"/>
              <a:buChar char="•"/>
            </a:pPr>
            <a:r>
              <a:rPr lang="sv-SE"/>
              <a:t>Shorter the processing time, higher the throughput.</a:t>
            </a:r>
            <a:endParaRPr/>
          </a:p>
          <a:p>
            <a:pPr indent="-368300" lvl="1" marL="914400" rtl="0" algn="l">
              <a:spcBef>
                <a:spcPts val="500"/>
              </a:spcBef>
              <a:spcAft>
                <a:spcPts val="0"/>
              </a:spcAft>
              <a:buSzPts val="2200"/>
              <a:buChar char="•"/>
            </a:pPr>
            <a:r>
              <a:rPr lang="sv-SE"/>
              <a:t>As load increases (and throughput rises), response time for individual transactions tends to increase.</a:t>
            </a:r>
            <a:endParaRPr/>
          </a:p>
          <a:p>
            <a:pPr indent="-342900" lvl="2" marL="1371600" rtl="0" algn="l">
              <a:spcBef>
                <a:spcPts val="500"/>
              </a:spcBef>
              <a:spcAft>
                <a:spcPts val="0"/>
              </a:spcAft>
              <a:buSzPts val="1800"/>
              <a:buChar char="•"/>
            </a:pPr>
            <a:r>
              <a:rPr lang="sv-SE" sz="1800"/>
              <a:t>With 10 concurrent users, request takes 2s.</a:t>
            </a:r>
            <a:endParaRPr sz="1800"/>
          </a:p>
          <a:p>
            <a:pPr indent="-342900" lvl="2" marL="1371600" rtl="0" algn="l">
              <a:spcBef>
                <a:spcPts val="500"/>
              </a:spcBef>
              <a:spcAft>
                <a:spcPts val="0"/>
              </a:spcAft>
              <a:buSzPts val="1800"/>
              <a:buChar char="•"/>
            </a:pPr>
            <a:r>
              <a:rPr lang="sv-SE" sz="1800"/>
              <a:t>With 100 users, request takes 4s.</a:t>
            </a:r>
            <a:endParaRPr sz="1800"/>
          </a:p>
        </p:txBody>
      </p:sp>
      <p:sp>
        <p:nvSpPr>
          <p:cNvPr id="530" name="Google Shape;53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79" name="Google Shape;179;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Performance</a:t>
            </a:r>
            <a:endParaRPr b="1"/>
          </a:p>
          <a:p>
            <a:pPr indent="-368300" lvl="1" marL="914400" marR="0" rtl="0" algn="l">
              <a:lnSpc>
                <a:spcPct val="100000"/>
              </a:lnSpc>
              <a:spcBef>
                <a:spcPts val="0"/>
              </a:spcBef>
              <a:spcAft>
                <a:spcPts val="0"/>
              </a:spcAft>
              <a:buSzPts val="2200"/>
              <a:buChar char="•"/>
            </a:pPr>
            <a:r>
              <a:rPr lang="sv-SE"/>
              <a:t>Ability to meet timing requirements. When events occur, the system must respond quickly.</a:t>
            </a:r>
            <a:endParaRPr/>
          </a:p>
          <a:p>
            <a:pPr indent="-393700" lvl="0" marL="457200" marR="0" rtl="0" algn="l">
              <a:lnSpc>
                <a:spcPct val="100000"/>
              </a:lnSpc>
              <a:spcBef>
                <a:spcPts val="0"/>
              </a:spcBef>
              <a:spcAft>
                <a:spcPts val="0"/>
              </a:spcAft>
              <a:buSzPts val="2600"/>
              <a:buChar char="•"/>
            </a:pPr>
            <a:r>
              <a:rPr b="1" lang="sv-SE"/>
              <a:t>Security</a:t>
            </a:r>
            <a:endParaRPr b="1"/>
          </a:p>
          <a:p>
            <a:pPr indent="-368300" lvl="1" marL="914400" marR="0" rtl="0" algn="l">
              <a:lnSpc>
                <a:spcPct val="100000"/>
              </a:lnSpc>
              <a:spcBef>
                <a:spcPts val="0"/>
              </a:spcBef>
              <a:spcAft>
                <a:spcPts val="0"/>
              </a:spcAft>
              <a:buSzPts val="2200"/>
              <a:buChar char="•"/>
            </a:pPr>
            <a:r>
              <a:rPr lang="sv-SE"/>
              <a:t>Ability to protect information from unauthorized access while providing service to authorized users.</a:t>
            </a:r>
            <a:endParaRPr/>
          </a:p>
          <a:p>
            <a:pPr indent="-393700" lvl="0" marL="457200" rtl="0" algn="l">
              <a:lnSpc>
                <a:spcPct val="100000"/>
              </a:lnSpc>
              <a:spcBef>
                <a:spcPts val="0"/>
              </a:spcBef>
              <a:spcAft>
                <a:spcPts val="0"/>
              </a:spcAft>
              <a:buSzPts val="2600"/>
              <a:buChar char="•"/>
            </a:pPr>
            <a:r>
              <a:rPr b="1" lang="sv-SE"/>
              <a:t>Scalability</a:t>
            </a:r>
            <a:endParaRPr b="1"/>
          </a:p>
          <a:p>
            <a:pPr indent="-368300" lvl="1" marL="914400" rtl="0" algn="l">
              <a:lnSpc>
                <a:spcPct val="100000"/>
              </a:lnSpc>
              <a:spcBef>
                <a:spcPts val="0"/>
              </a:spcBef>
              <a:spcAft>
                <a:spcPts val="0"/>
              </a:spcAft>
              <a:buSzPts val="2200"/>
              <a:buChar char="•"/>
            </a:pPr>
            <a:r>
              <a:rPr lang="sv-SE"/>
              <a:t>Ability to “grow” the system to process more concurrent requests.</a:t>
            </a:r>
            <a:endParaRPr/>
          </a:p>
        </p:txBody>
      </p:sp>
      <p:sp>
        <p:nvSpPr>
          <p:cNvPr id="180" name="Google Shape;18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536" name="Google Shape;536;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Possible to end up in situation where throughput goals conflict with response time goals.</a:t>
            </a:r>
            <a:endParaRPr/>
          </a:p>
          <a:p>
            <a:pPr indent="-368300" lvl="1" marL="914400" rtl="0" algn="l">
              <a:spcBef>
                <a:spcPts val="500"/>
              </a:spcBef>
              <a:spcAft>
                <a:spcPts val="0"/>
              </a:spcAft>
              <a:buSzPts val="2200"/>
              <a:buChar char="•"/>
            </a:pPr>
            <a:r>
              <a:rPr lang="sv-SE"/>
              <a:t>With 10 users, each can perform 20 request per minute (throughput: 200/m).</a:t>
            </a:r>
            <a:endParaRPr/>
          </a:p>
          <a:p>
            <a:pPr indent="-368300" lvl="1" marL="914400" rtl="0" algn="l">
              <a:spcBef>
                <a:spcPts val="500"/>
              </a:spcBef>
              <a:spcAft>
                <a:spcPts val="0"/>
              </a:spcAft>
              <a:buSzPts val="2200"/>
              <a:buChar char="•"/>
            </a:pPr>
            <a:r>
              <a:rPr lang="sv-SE"/>
              <a:t>With 100 users, each can perform 12 per minute (throughput: 1200/m - but at cost to response time).  </a:t>
            </a:r>
            <a:endParaRPr/>
          </a:p>
        </p:txBody>
      </p:sp>
      <p:sp>
        <p:nvSpPr>
          <p:cNvPr id="537" name="Google Shape;537;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4" name="Google Shape;544;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Deadlines</a:t>
            </a:r>
            <a:endParaRPr/>
          </a:p>
        </p:txBody>
      </p:sp>
      <p:sp>
        <p:nvSpPr>
          <p:cNvPr id="545" name="Google Shape;545;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Some tasks must take place as scheduled. </a:t>
            </a:r>
            <a:endParaRPr/>
          </a:p>
          <a:p>
            <a:pPr indent="-393700" lvl="0" marL="457200" rtl="0" algn="l">
              <a:spcBef>
                <a:spcPts val="1000"/>
              </a:spcBef>
              <a:spcAft>
                <a:spcPts val="0"/>
              </a:spcAft>
              <a:buSzPts val="2600"/>
              <a:buChar char="•"/>
            </a:pPr>
            <a:r>
              <a:rPr lang="sv-SE"/>
              <a:t>If times are missed, the system will fail.</a:t>
            </a:r>
            <a:endParaRPr/>
          </a:p>
          <a:p>
            <a:pPr indent="-368300" lvl="1" marL="914400" rtl="0" algn="l">
              <a:spcBef>
                <a:spcPts val="500"/>
              </a:spcBef>
              <a:spcAft>
                <a:spcPts val="0"/>
              </a:spcAft>
              <a:buSzPts val="2200"/>
              <a:buChar char="•"/>
            </a:pPr>
            <a:r>
              <a:rPr lang="sv-SE"/>
              <a:t>In a car, fuel must ignite when cylinder is in position.</a:t>
            </a:r>
            <a:endParaRPr/>
          </a:p>
          <a:p>
            <a:pPr indent="-368300" lvl="1" marL="914400" rtl="0" algn="l">
              <a:spcBef>
                <a:spcPts val="500"/>
              </a:spcBef>
              <a:spcAft>
                <a:spcPts val="0"/>
              </a:spcAft>
              <a:buSzPts val="2200"/>
              <a:buChar char="•"/>
            </a:pPr>
            <a:r>
              <a:rPr lang="sv-SE"/>
              <a:t>Places a deadline on when the fuel must ignite.</a:t>
            </a:r>
            <a:endParaRPr/>
          </a:p>
          <a:p>
            <a:pPr indent="-393700" lvl="0" marL="457200" rtl="0" algn="l">
              <a:spcBef>
                <a:spcPts val="1000"/>
              </a:spcBef>
              <a:spcAft>
                <a:spcPts val="0"/>
              </a:spcAft>
              <a:buSzPts val="2600"/>
              <a:buChar char="•"/>
            </a:pPr>
            <a:r>
              <a:rPr lang="sv-SE"/>
              <a:t>Deadlines can be used to place boundaries on when events must complete.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2" name="Google Shape;552;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Missed Events</a:t>
            </a:r>
            <a:endParaRPr/>
          </a:p>
        </p:txBody>
      </p:sp>
      <p:sp>
        <p:nvSpPr>
          <p:cNvPr id="553" name="Google Shape;553;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 system is busy, input may be ignored.</a:t>
            </a:r>
            <a:endParaRPr/>
          </a:p>
          <a:p>
            <a:pPr indent="-368300" lvl="1" marL="914400" rtl="0" algn="l">
              <a:spcBef>
                <a:spcPts val="500"/>
              </a:spcBef>
              <a:spcAft>
                <a:spcPts val="0"/>
              </a:spcAft>
              <a:buSzPts val="2200"/>
              <a:buChar char="•"/>
            </a:pPr>
            <a:r>
              <a:rPr lang="sv-SE"/>
              <a:t>Or, queued until too late to matter.</a:t>
            </a:r>
            <a:endParaRPr/>
          </a:p>
          <a:p>
            <a:pPr indent="-393700" lvl="0" marL="457200" rtl="0" algn="l">
              <a:spcBef>
                <a:spcPts val="1000"/>
              </a:spcBef>
              <a:spcAft>
                <a:spcPts val="0"/>
              </a:spcAft>
              <a:buSzPts val="2600"/>
              <a:buChar char="•"/>
            </a:pPr>
            <a:r>
              <a:rPr lang="sv-SE"/>
              <a:t>Can track how many input events are ignored because the system is too slow to respond.</a:t>
            </a:r>
            <a:endParaRPr/>
          </a:p>
          <a:p>
            <a:pPr indent="-368300" lvl="1" marL="914400" rtl="0" algn="l">
              <a:spcBef>
                <a:spcPts val="500"/>
              </a:spcBef>
              <a:spcAft>
                <a:spcPts val="0"/>
              </a:spcAft>
              <a:buSzPts val="2200"/>
              <a:buChar char="•"/>
            </a:pPr>
            <a:r>
              <a:rPr lang="sv-SE"/>
              <a:t>Set upper bound on how many events can be missed in a defined timeframe.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559" name="Google Shape;559;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process increasing number of requests.</a:t>
            </a:r>
            <a:endParaRPr/>
          </a:p>
          <a:p>
            <a:pPr indent="-368300" lvl="1" marL="914400" rtl="0" algn="l">
              <a:spcBef>
                <a:spcPts val="500"/>
              </a:spcBef>
              <a:spcAft>
                <a:spcPts val="0"/>
              </a:spcAft>
              <a:buSzPts val="2200"/>
              <a:buChar char="•"/>
            </a:pPr>
            <a:r>
              <a:rPr lang="sv-SE"/>
              <a:t>While meeting performance requirements.</a:t>
            </a:r>
            <a:endParaRPr/>
          </a:p>
          <a:p>
            <a:pPr indent="-393700" lvl="0" marL="457200" rtl="0" algn="l">
              <a:spcBef>
                <a:spcPts val="1000"/>
              </a:spcBef>
              <a:spcAft>
                <a:spcPts val="0"/>
              </a:spcAft>
              <a:buSzPts val="2600"/>
              <a:buChar char="•"/>
            </a:pPr>
            <a:r>
              <a:rPr lang="sv-SE"/>
              <a:t>Horizontal scalability (“scaling out”)</a:t>
            </a:r>
            <a:endParaRPr/>
          </a:p>
          <a:p>
            <a:pPr indent="-368300" lvl="1" marL="914400" rtl="0" algn="l">
              <a:spcBef>
                <a:spcPts val="500"/>
              </a:spcBef>
              <a:spcAft>
                <a:spcPts val="0"/>
              </a:spcAft>
              <a:buSzPts val="2200"/>
              <a:buChar char="•"/>
            </a:pPr>
            <a:r>
              <a:rPr lang="sv-SE"/>
              <a:t>Adding more resources to logical units.</a:t>
            </a:r>
            <a:endParaRPr/>
          </a:p>
          <a:p>
            <a:pPr indent="-342900" lvl="2" marL="1371600" rtl="0" algn="l">
              <a:spcBef>
                <a:spcPts val="500"/>
              </a:spcBef>
              <a:spcAft>
                <a:spcPts val="0"/>
              </a:spcAft>
              <a:buSzPts val="1800"/>
              <a:buChar char="•"/>
            </a:pPr>
            <a:r>
              <a:rPr lang="sv-SE"/>
              <a:t>Adding another server to a cluster.</a:t>
            </a:r>
            <a:endParaRPr/>
          </a:p>
          <a:p>
            <a:pPr indent="-342900" lvl="2" marL="1371600" rtl="0" algn="l">
              <a:spcBef>
                <a:spcPts val="500"/>
              </a:spcBef>
              <a:spcAft>
                <a:spcPts val="0"/>
              </a:spcAft>
              <a:buSzPts val="1800"/>
              <a:buChar char="•"/>
            </a:pPr>
            <a:r>
              <a:rPr lang="sv-SE"/>
              <a:t>“elasticity” (add or remove VMs from a pool)</a:t>
            </a:r>
            <a:endParaRPr/>
          </a:p>
          <a:p>
            <a:pPr indent="-393700" lvl="0" marL="457200" rtl="0" algn="l">
              <a:spcBef>
                <a:spcPts val="1000"/>
              </a:spcBef>
              <a:spcAft>
                <a:spcPts val="0"/>
              </a:spcAft>
              <a:buSzPts val="2600"/>
              <a:buChar char="•"/>
            </a:pPr>
            <a:r>
              <a:rPr lang="sv-SE"/>
              <a:t>Vertical scalability (“scaling up”)</a:t>
            </a:r>
            <a:endParaRPr/>
          </a:p>
          <a:p>
            <a:pPr indent="-368300" lvl="1" marL="914400" rtl="0" algn="l">
              <a:spcBef>
                <a:spcPts val="500"/>
              </a:spcBef>
              <a:spcAft>
                <a:spcPts val="0"/>
              </a:spcAft>
              <a:buSzPts val="2200"/>
              <a:buChar char="•"/>
            </a:pPr>
            <a:r>
              <a:rPr lang="sv-SE"/>
              <a:t>Adding more resources to a physical unit.</a:t>
            </a:r>
            <a:endParaRPr/>
          </a:p>
          <a:p>
            <a:pPr indent="-342900" lvl="2" marL="1371600" rtl="0" algn="l">
              <a:spcBef>
                <a:spcPts val="500"/>
              </a:spcBef>
              <a:spcAft>
                <a:spcPts val="0"/>
              </a:spcAft>
              <a:buSzPts val="1800"/>
              <a:buChar char="•"/>
            </a:pPr>
            <a:r>
              <a:rPr lang="sv-SE"/>
              <a:t>Adding memory to a single computer.</a:t>
            </a:r>
            <a:endParaRPr/>
          </a:p>
        </p:txBody>
      </p:sp>
      <p:sp>
        <p:nvSpPr>
          <p:cNvPr id="560" name="Google Shape;560;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566" name="Google Shape;566;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How can we effectively utilize additional resources?</a:t>
            </a:r>
            <a:endParaRPr/>
          </a:p>
          <a:p>
            <a:pPr indent="-393700" lvl="0" marL="457200" rtl="0" algn="l">
              <a:spcBef>
                <a:spcPts val="1000"/>
              </a:spcBef>
              <a:spcAft>
                <a:spcPts val="0"/>
              </a:spcAft>
              <a:buSzPts val="2600"/>
              <a:buChar char="•"/>
            </a:pPr>
            <a:r>
              <a:rPr lang="sv-SE"/>
              <a:t>Requires that additional resources:</a:t>
            </a:r>
            <a:endParaRPr/>
          </a:p>
          <a:p>
            <a:pPr indent="-368300" lvl="1" marL="914400" rtl="0" algn="l">
              <a:spcBef>
                <a:spcPts val="500"/>
              </a:spcBef>
              <a:spcAft>
                <a:spcPts val="0"/>
              </a:spcAft>
              <a:buSzPts val="2200"/>
              <a:buChar char="•"/>
            </a:pPr>
            <a:r>
              <a:rPr lang="sv-SE"/>
              <a:t>Result in performance improvement.</a:t>
            </a:r>
            <a:endParaRPr/>
          </a:p>
          <a:p>
            <a:pPr indent="-368300" lvl="1" marL="914400" rtl="0" algn="l">
              <a:spcBef>
                <a:spcPts val="500"/>
              </a:spcBef>
              <a:spcAft>
                <a:spcPts val="0"/>
              </a:spcAft>
              <a:buSzPts val="2200"/>
              <a:buChar char="•"/>
            </a:pPr>
            <a:r>
              <a:rPr lang="sv-SE"/>
              <a:t>Did not require undue effort to add.</a:t>
            </a:r>
            <a:endParaRPr/>
          </a:p>
          <a:p>
            <a:pPr indent="-368300" lvl="1" marL="914400" rtl="0" algn="l">
              <a:spcBef>
                <a:spcPts val="500"/>
              </a:spcBef>
              <a:spcAft>
                <a:spcPts val="0"/>
              </a:spcAft>
              <a:buSzPts val="2200"/>
              <a:buChar char="•"/>
            </a:pPr>
            <a:r>
              <a:rPr lang="sv-SE"/>
              <a:t>Did not disrupt operations.</a:t>
            </a:r>
            <a:endParaRPr/>
          </a:p>
          <a:p>
            <a:pPr indent="-393700" lvl="0" marL="457200" rtl="0" algn="l">
              <a:spcBef>
                <a:spcPts val="1000"/>
              </a:spcBef>
              <a:spcAft>
                <a:spcPts val="0"/>
              </a:spcAft>
              <a:buSzPts val="2600"/>
              <a:buChar char="•"/>
            </a:pPr>
            <a:r>
              <a:rPr lang="sv-SE"/>
              <a:t>The system must be designed to scale </a:t>
            </a:r>
            <a:endParaRPr/>
          </a:p>
          <a:p>
            <a:pPr indent="-368300" lvl="1" marL="914400" rtl="0" algn="l">
              <a:spcBef>
                <a:spcPts val="500"/>
              </a:spcBef>
              <a:spcAft>
                <a:spcPts val="0"/>
              </a:spcAft>
              <a:buSzPts val="2200"/>
              <a:buChar char="•"/>
            </a:pPr>
            <a:r>
              <a:rPr lang="sv-SE"/>
              <a:t>(i.e., designed for concurrency).</a:t>
            </a:r>
            <a:endParaRPr/>
          </a:p>
        </p:txBody>
      </p:sp>
      <p:sp>
        <p:nvSpPr>
          <p:cNvPr id="567" name="Google Shape;56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Scalability</a:t>
            </a:r>
            <a:endParaRPr/>
          </a:p>
        </p:txBody>
      </p:sp>
      <p:sp>
        <p:nvSpPr>
          <p:cNvPr id="573" name="Google Shape;573;p79"/>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Ability to address more requests is often part of </a:t>
            </a:r>
            <a:r>
              <a:rPr b="1" lang="sv-SE"/>
              <a:t>performance</a:t>
            </a:r>
            <a:r>
              <a:rPr lang="sv-SE"/>
              <a:t> assessment.</a:t>
            </a:r>
            <a:endParaRPr/>
          </a:p>
          <a:p>
            <a:pPr indent="-393700" lvl="0" marL="457200" rtl="0" algn="l">
              <a:spcBef>
                <a:spcPts val="1000"/>
              </a:spcBef>
              <a:spcAft>
                <a:spcPts val="0"/>
              </a:spcAft>
              <a:buSzPts val="2600"/>
              <a:buChar char="•"/>
            </a:pPr>
            <a:r>
              <a:rPr lang="sv-SE"/>
              <a:t>Assessing scalability directly measures impact of adding or removing resources.</a:t>
            </a:r>
            <a:endParaRPr/>
          </a:p>
          <a:p>
            <a:pPr indent="-393700" lvl="0" marL="457200" rtl="0" algn="l">
              <a:spcBef>
                <a:spcPts val="1000"/>
              </a:spcBef>
              <a:spcAft>
                <a:spcPts val="0"/>
              </a:spcAft>
              <a:buSzPts val="2600"/>
              <a:buChar char="•"/>
            </a:pPr>
            <a:r>
              <a:rPr lang="sv-SE"/>
              <a:t>Response measures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574" name="Google Shape;57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81" name="Google Shape;581;p8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 </a:t>
            </a:r>
            <a:endParaRPr/>
          </a:p>
          <a:p>
            <a:pPr indent="0" lvl="0" marL="0" rtl="0" algn="l">
              <a:spcBef>
                <a:spcPts val="0"/>
              </a:spcBef>
              <a:spcAft>
                <a:spcPts val="0"/>
              </a:spcAft>
              <a:buNone/>
            </a:pPr>
            <a:r>
              <a:rPr lang="sv-SE"/>
              <a:t>Security</a:t>
            </a:r>
            <a:endParaRPr/>
          </a:p>
        </p:txBody>
      </p:sp>
      <p:pic>
        <p:nvPicPr>
          <p:cNvPr id="582" name="Google Shape;582;p80"/>
          <p:cNvPicPr preferRelativeResize="0"/>
          <p:nvPr/>
        </p:nvPicPr>
        <p:blipFill>
          <a:blip r:embed="rId3">
            <a:alphaModFix/>
          </a:blip>
          <a:stretch>
            <a:fillRect/>
          </a:stretch>
        </p:blipFill>
        <p:spPr>
          <a:xfrm>
            <a:off x="4675775" y="1603900"/>
            <a:ext cx="4238425" cy="254305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588" name="Google Shape;588;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protect data and information from unauthorized access...</a:t>
            </a:r>
            <a:endParaRPr/>
          </a:p>
          <a:p>
            <a:pPr indent="-368300" lvl="1" marL="914400" rtl="0" algn="l">
              <a:spcBef>
                <a:spcPts val="500"/>
              </a:spcBef>
              <a:spcAft>
                <a:spcPts val="0"/>
              </a:spcAft>
              <a:buSzPts val="2200"/>
              <a:buChar char="•"/>
            </a:pPr>
            <a:r>
              <a:rPr b="1" lang="sv-SE"/>
              <a:t>… w</a:t>
            </a:r>
            <a:r>
              <a:rPr b="1" lang="sv-SE"/>
              <a:t>hile still providing access to people and systems that are authorized.</a:t>
            </a:r>
            <a:endParaRPr b="1"/>
          </a:p>
          <a:p>
            <a:pPr indent="-419100" lvl="0" marL="457200" marR="0" rtl="0" algn="l">
              <a:lnSpc>
                <a:spcPct val="100000"/>
              </a:lnSpc>
              <a:spcBef>
                <a:spcPts val="0"/>
              </a:spcBef>
              <a:spcAft>
                <a:spcPts val="0"/>
              </a:spcAft>
              <a:buClr>
                <a:schemeClr val="dk1"/>
              </a:buClr>
              <a:buSzPts val="3000"/>
              <a:buFont typeface="Arial"/>
              <a:buChar char="•"/>
            </a:pPr>
            <a:r>
              <a:rPr lang="sv-SE"/>
              <a:t>Can we protect software from attacks?</a:t>
            </a:r>
            <a:endParaRPr/>
          </a:p>
          <a:p>
            <a:pPr indent="-368300" lvl="1" marL="914400" marR="0" rtl="0" algn="l">
              <a:lnSpc>
                <a:spcPct val="100000"/>
              </a:lnSpc>
              <a:spcBef>
                <a:spcPts val="0"/>
              </a:spcBef>
              <a:spcAft>
                <a:spcPts val="0"/>
              </a:spcAft>
              <a:buSzPts val="2200"/>
              <a:buChar char="•"/>
            </a:pPr>
            <a:r>
              <a:rPr lang="sv-SE"/>
              <a:t>Unauthorized access attempts.</a:t>
            </a:r>
            <a:endParaRPr/>
          </a:p>
          <a:p>
            <a:pPr indent="-368300" lvl="1" marL="914400" marR="0" rtl="0" algn="l">
              <a:lnSpc>
                <a:spcPct val="100000"/>
              </a:lnSpc>
              <a:spcBef>
                <a:spcPts val="0"/>
              </a:spcBef>
              <a:spcAft>
                <a:spcPts val="0"/>
              </a:spcAft>
              <a:buSzPts val="2200"/>
              <a:buChar char="•"/>
            </a:pPr>
            <a:r>
              <a:rPr lang="sv-SE"/>
              <a:t>Attempts to deny service to legitimate users.</a:t>
            </a:r>
            <a:endParaRPr/>
          </a:p>
        </p:txBody>
      </p:sp>
      <p:sp>
        <p:nvSpPr>
          <p:cNvPr id="589" name="Google Shape;589;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595" name="Google Shape;595;p82"/>
          <p:cNvSpPr txBox="1"/>
          <p:nvPr>
            <p:ph idx="1" type="body"/>
          </p:nvPr>
        </p:nvSpPr>
        <p:spPr>
          <a:xfrm>
            <a:off x="353775" y="1282400"/>
            <a:ext cx="5484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Processes that allow owners of resources to control access.</a:t>
            </a:r>
            <a:endParaRPr/>
          </a:p>
          <a:p>
            <a:pPr indent="-368300" lvl="1" marL="914400" rtl="0" algn="l">
              <a:spcBef>
                <a:spcPts val="500"/>
              </a:spcBef>
              <a:spcAft>
                <a:spcPts val="0"/>
              </a:spcAft>
              <a:buSzPts val="2200"/>
              <a:buChar char="•"/>
            </a:pPr>
            <a:r>
              <a:rPr lang="sv-SE"/>
              <a:t>Who: Actors (systems or users).</a:t>
            </a:r>
            <a:endParaRPr/>
          </a:p>
          <a:p>
            <a:pPr indent="-368300" lvl="1" marL="914400" rtl="0" algn="l">
              <a:spcBef>
                <a:spcPts val="500"/>
              </a:spcBef>
              <a:spcAft>
                <a:spcPts val="0"/>
              </a:spcAft>
              <a:buSzPts val="2200"/>
              <a:buChar char="•"/>
            </a:pPr>
            <a:r>
              <a:rPr lang="sv-SE"/>
              <a:t>Resources are sensitive elements, operations, and data of the system.</a:t>
            </a:r>
            <a:endParaRPr/>
          </a:p>
          <a:p>
            <a:pPr indent="-368300" lvl="1" marL="914400" rtl="0" algn="l">
              <a:spcBef>
                <a:spcPts val="500"/>
              </a:spcBef>
              <a:spcAft>
                <a:spcPts val="0"/>
              </a:spcAft>
              <a:buSzPts val="2200"/>
              <a:buChar char="•"/>
            </a:pPr>
            <a:r>
              <a:rPr lang="sv-SE"/>
              <a:t>Policies define legitimate access to resourced.</a:t>
            </a:r>
            <a:endParaRPr/>
          </a:p>
          <a:p>
            <a:pPr indent="-368300" lvl="1" marL="914400" rtl="0" algn="l">
              <a:spcBef>
                <a:spcPts val="500"/>
              </a:spcBef>
              <a:spcAft>
                <a:spcPts val="0"/>
              </a:spcAft>
              <a:buSzPts val="2200"/>
              <a:buChar char="•"/>
            </a:pPr>
            <a:r>
              <a:rPr lang="sv-SE"/>
              <a:t>Enforced by security mechanisms used by actors to gain access to resources.</a:t>
            </a:r>
            <a:endParaRPr/>
          </a:p>
        </p:txBody>
      </p:sp>
      <p:sp>
        <p:nvSpPr>
          <p:cNvPr id="596" name="Google Shape;596;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7" name="Google Shape;597;p82"/>
          <p:cNvSpPr/>
          <p:nvPr/>
        </p:nvSpPr>
        <p:spPr>
          <a:xfrm>
            <a:off x="5837700" y="1777250"/>
            <a:ext cx="3306300" cy="249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Actors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598" name="Google Shape;598;p82"/>
          <p:cNvSpPr/>
          <p:nvPr/>
        </p:nvSpPr>
        <p:spPr>
          <a:xfrm>
            <a:off x="6142950" y="2103500"/>
            <a:ext cx="2695800" cy="2102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Mechanisms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599" name="Google Shape;599;p82"/>
          <p:cNvSpPr/>
          <p:nvPr/>
        </p:nvSpPr>
        <p:spPr>
          <a:xfrm>
            <a:off x="6285275" y="2416250"/>
            <a:ext cx="2367900" cy="1658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Policies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600" name="Google Shape;600;p82"/>
          <p:cNvSpPr/>
          <p:nvPr/>
        </p:nvSpPr>
        <p:spPr>
          <a:xfrm>
            <a:off x="6700350" y="2753225"/>
            <a:ext cx="1581000" cy="12234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Resources</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Characterization (CIA)</a:t>
            </a:r>
            <a:endParaRPr/>
          </a:p>
        </p:txBody>
      </p:sp>
      <p:sp>
        <p:nvSpPr>
          <p:cNvPr id="606" name="Google Shape;606;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Confidentiality</a:t>
            </a:r>
            <a:endParaRPr/>
          </a:p>
          <a:p>
            <a:pPr indent="-368300" lvl="1" marL="914400" rtl="0" algn="l">
              <a:spcBef>
                <a:spcPts val="500"/>
              </a:spcBef>
              <a:spcAft>
                <a:spcPts val="0"/>
              </a:spcAft>
              <a:buSzPts val="2200"/>
              <a:buChar char="•"/>
            </a:pPr>
            <a:r>
              <a:rPr lang="sv-SE"/>
              <a:t>Data and services protected from unauthorized access.</a:t>
            </a:r>
            <a:endParaRPr/>
          </a:p>
          <a:p>
            <a:pPr indent="-342900" lvl="2" marL="1371600" rtl="0" algn="l">
              <a:spcBef>
                <a:spcPts val="500"/>
              </a:spcBef>
              <a:spcAft>
                <a:spcPts val="0"/>
              </a:spcAft>
              <a:buSzPts val="1800"/>
              <a:buChar char="•"/>
            </a:pPr>
            <a:r>
              <a:rPr lang="sv-SE"/>
              <a:t>A hacker cannot access your tax returns on an IRS server.</a:t>
            </a:r>
            <a:endParaRPr/>
          </a:p>
          <a:p>
            <a:pPr indent="-393700" lvl="0" marL="457200" rtl="0" algn="l">
              <a:spcBef>
                <a:spcPts val="1000"/>
              </a:spcBef>
              <a:spcAft>
                <a:spcPts val="0"/>
              </a:spcAft>
              <a:buSzPts val="2600"/>
              <a:buChar char="•"/>
            </a:pPr>
            <a:r>
              <a:rPr lang="sv-SE"/>
              <a:t>Integrity</a:t>
            </a:r>
            <a:endParaRPr/>
          </a:p>
          <a:p>
            <a:pPr indent="-368300" lvl="1" marL="914400" rtl="0" algn="l">
              <a:spcBef>
                <a:spcPts val="500"/>
              </a:spcBef>
              <a:spcAft>
                <a:spcPts val="0"/>
              </a:spcAft>
              <a:buSzPts val="2200"/>
              <a:buChar char="•"/>
            </a:pPr>
            <a:r>
              <a:rPr lang="sv-SE"/>
              <a:t>Data/services not subject to unauthorized manipulation.</a:t>
            </a:r>
            <a:endParaRPr/>
          </a:p>
          <a:p>
            <a:pPr indent="-342900" lvl="2" marL="1371600" rtl="0" algn="l">
              <a:spcBef>
                <a:spcPts val="500"/>
              </a:spcBef>
              <a:spcAft>
                <a:spcPts val="0"/>
              </a:spcAft>
              <a:buSzPts val="1800"/>
              <a:buChar char="•"/>
            </a:pPr>
            <a:r>
              <a:rPr lang="sv-SE"/>
              <a:t>Your grade has not changed since assigned.</a:t>
            </a:r>
            <a:endParaRPr/>
          </a:p>
          <a:p>
            <a:pPr indent="-393700" lvl="0" marL="457200" rtl="0" algn="l">
              <a:spcBef>
                <a:spcPts val="1000"/>
              </a:spcBef>
              <a:spcAft>
                <a:spcPts val="0"/>
              </a:spcAft>
              <a:buSzPts val="2600"/>
              <a:buChar char="•"/>
            </a:pPr>
            <a:r>
              <a:rPr lang="sv-SE"/>
              <a:t>Availability</a:t>
            </a:r>
            <a:endParaRPr/>
          </a:p>
          <a:p>
            <a:pPr indent="-368300" lvl="1" marL="914400" rtl="0" algn="l">
              <a:spcBef>
                <a:spcPts val="500"/>
              </a:spcBef>
              <a:spcAft>
                <a:spcPts val="0"/>
              </a:spcAft>
              <a:buSzPts val="2200"/>
              <a:buChar char="•"/>
            </a:pPr>
            <a:r>
              <a:rPr lang="sv-SE"/>
              <a:t>The system will be available for legitimate use.</a:t>
            </a:r>
            <a:endParaRPr/>
          </a:p>
          <a:p>
            <a:pPr indent="-342900" lvl="2" marL="1371600" rtl="0" algn="l">
              <a:spcBef>
                <a:spcPts val="500"/>
              </a:spcBef>
              <a:spcAft>
                <a:spcPts val="0"/>
              </a:spcAft>
              <a:buSzPts val="1800"/>
              <a:buChar char="•"/>
            </a:pPr>
            <a:r>
              <a:rPr lang="sv-SE"/>
              <a:t>A DDOS attack will not prevent your purchase.</a:t>
            </a:r>
            <a:endParaRPr/>
          </a:p>
        </p:txBody>
      </p:sp>
      <p:sp>
        <p:nvSpPr>
          <p:cNvPr id="607" name="Google Shape;607;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86" name="Google Shape;18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Char char="•"/>
            </a:pPr>
            <a:r>
              <a:rPr b="1" lang="sv-SE"/>
              <a:t>Availability</a:t>
            </a:r>
            <a:endParaRPr b="1"/>
          </a:p>
          <a:p>
            <a:pPr indent="-368300" lvl="1" marL="914400" marR="0" rtl="0" algn="l">
              <a:lnSpc>
                <a:spcPct val="100000"/>
              </a:lnSpc>
              <a:spcBef>
                <a:spcPts val="0"/>
              </a:spcBef>
              <a:spcAft>
                <a:spcPts val="0"/>
              </a:spcAft>
              <a:buSzPts val="2200"/>
              <a:buChar char="•"/>
            </a:pPr>
            <a:r>
              <a:rPr lang="sv-SE"/>
              <a:t>Ability to carry out a task when needed, to minimize “downtime”, and to recover from failures.</a:t>
            </a:r>
            <a:endParaRPr/>
          </a:p>
          <a:p>
            <a:pPr indent="-393700" lvl="0" marL="457200" marR="0" rtl="0" algn="l">
              <a:lnSpc>
                <a:spcPct val="100000"/>
              </a:lnSpc>
              <a:spcBef>
                <a:spcPts val="0"/>
              </a:spcBef>
              <a:spcAft>
                <a:spcPts val="0"/>
              </a:spcAft>
              <a:buSzPts val="2600"/>
              <a:buChar char="•"/>
            </a:pPr>
            <a:r>
              <a:rPr b="1" lang="sv-SE"/>
              <a:t>Modifiability</a:t>
            </a:r>
            <a:endParaRPr b="1"/>
          </a:p>
          <a:p>
            <a:pPr indent="-368300" lvl="1" marL="914400" marR="0" rtl="0" algn="l">
              <a:lnSpc>
                <a:spcPct val="100000"/>
              </a:lnSpc>
              <a:spcBef>
                <a:spcPts val="0"/>
              </a:spcBef>
              <a:spcAft>
                <a:spcPts val="0"/>
              </a:spcAft>
              <a:buSzPts val="2200"/>
              <a:buChar char="•"/>
            </a:pPr>
            <a:r>
              <a:rPr lang="sv-SE"/>
              <a:t>Ability to enhance software by fixing issues, adding features, and adapting to new environments. </a:t>
            </a:r>
            <a:endParaRPr/>
          </a:p>
          <a:p>
            <a:pPr indent="-393700" lvl="0" marL="457200" marR="0" rtl="0" algn="l">
              <a:lnSpc>
                <a:spcPct val="100000"/>
              </a:lnSpc>
              <a:spcBef>
                <a:spcPts val="0"/>
              </a:spcBef>
              <a:spcAft>
                <a:spcPts val="0"/>
              </a:spcAft>
              <a:buSzPts val="2600"/>
              <a:buChar char="•"/>
            </a:pPr>
            <a:r>
              <a:rPr b="1" lang="sv-SE"/>
              <a:t>Testability</a:t>
            </a:r>
            <a:endParaRPr b="1"/>
          </a:p>
          <a:p>
            <a:pPr indent="-368300" lvl="1" marL="914400" marR="0" rtl="0" algn="l">
              <a:lnSpc>
                <a:spcPct val="100000"/>
              </a:lnSpc>
              <a:spcBef>
                <a:spcPts val="0"/>
              </a:spcBef>
              <a:spcAft>
                <a:spcPts val="0"/>
              </a:spcAft>
              <a:buSzPts val="2200"/>
              <a:buChar char="•"/>
            </a:pPr>
            <a:r>
              <a:rPr lang="sv-SE"/>
              <a:t>Ability to easily identify faults in a system. </a:t>
            </a:r>
            <a:endParaRPr/>
          </a:p>
          <a:p>
            <a:pPr indent="-368300" lvl="1" marL="914400" marR="0" rtl="0" algn="l">
              <a:lnSpc>
                <a:spcPct val="100000"/>
              </a:lnSpc>
              <a:spcBef>
                <a:spcPts val="0"/>
              </a:spcBef>
              <a:spcAft>
                <a:spcPts val="0"/>
              </a:spcAft>
              <a:buSzPts val="2200"/>
              <a:buChar char="•"/>
            </a:pPr>
            <a:r>
              <a:rPr lang="sv-SE"/>
              <a:t>Probability that a fault will result in a visible failure.</a:t>
            </a:r>
            <a:endParaRPr/>
          </a:p>
          <a:p>
            <a:pPr indent="0" lvl="0" marL="0" marR="0" rtl="0" algn="l">
              <a:lnSpc>
                <a:spcPct val="100000"/>
              </a:lnSpc>
              <a:spcBef>
                <a:spcPts val="600"/>
              </a:spcBef>
              <a:spcAft>
                <a:spcPts val="0"/>
              </a:spcAft>
              <a:buNone/>
            </a:pPr>
            <a:r>
              <a:t/>
            </a:r>
            <a:endParaRPr sz="2800"/>
          </a:p>
        </p:txBody>
      </p:sp>
      <p:sp>
        <p:nvSpPr>
          <p:cNvPr id="187" name="Google Shape;187;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Supporting CIA</a:t>
            </a:r>
            <a:endParaRPr/>
          </a:p>
        </p:txBody>
      </p:sp>
      <p:sp>
        <p:nvSpPr>
          <p:cNvPr id="613" name="Google Shape;613;p84"/>
          <p:cNvSpPr txBox="1"/>
          <p:nvPr>
            <p:ph idx="1" type="body"/>
          </p:nvPr>
        </p:nvSpPr>
        <p:spPr>
          <a:xfrm>
            <a:off x="468900" y="1191700"/>
            <a:ext cx="4976700" cy="35709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Authentication - Verifies identities of all parties.</a:t>
            </a:r>
            <a:endParaRPr/>
          </a:p>
          <a:p>
            <a:pPr indent="-381000" lvl="0" marL="457200" rtl="0" algn="l">
              <a:spcBef>
                <a:spcPts val="1000"/>
              </a:spcBef>
              <a:spcAft>
                <a:spcPts val="0"/>
              </a:spcAft>
              <a:buSzPts val="2400"/>
              <a:buChar char="•"/>
            </a:pPr>
            <a:r>
              <a:rPr lang="sv-SE" sz="2400"/>
              <a:t>Nonrepudiation - Guarantees that sender cannot deny sending, and recipient cannot deny receiving.</a:t>
            </a:r>
            <a:endParaRPr/>
          </a:p>
          <a:p>
            <a:pPr indent="-381000" lvl="0" marL="457200" rtl="0" algn="l">
              <a:spcBef>
                <a:spcPts val="1000"/>
              </a:spcBef>
              <a:spcAft>
                <a:spcPts val="0"/>
              </a:spcAft>
              <a:buSzPts val="2400"/>
              <a:buChar char="•"/>
            </a:pPr>
            <a:r>
              <a:rPr lang="sv-SE" sz="2400"/>
              <a:t>Authorization - Grants privilege of performing a task.</a:t>
            </a:r>
            <a:endParaRPr/>
          </a:p>
        </p:txBody>
      </p:sp>
      <p:sp>
        <p:nvSpPr>
          <p:cNvPr id="614" name="Google Shape;614;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615" name="Google Shape;615;p84"/>
          <p:cNvPicPr preferRelativeResize="0"/>
          <p:nvPr/>
        </p:nvPicPr>
        <p:blipFill>
          <a:blip r:embed="rId3">
            <a:alphaModFix/>
          </a:blip>
          <a:stretch>
            <a:fillRect/>
          </a:stretch>
        </p:blipFill>
        <p:spPr>
          <a:xfrm>
            <a:off x="5848225" y="925150"/>
            <a:ext cx="1779724" cy="1186475"/>
          </a:xfrm>
          <a:prstGeom prst="rect">
            <a:avLst/>
          </a:prstGeom>
          <a:noFill/>
          <a:ln>
            <a:noFill/>
          </a:ln>
        </p:spPr>
      </p:pic>
      <p:pic>
        <p:nvPicPr>
          <p:cNvPr id="616" name="Google Shape;616;p84"/>
          <p:cNvPicPr preferRelativeResize="0"/>
          <p:nvPr/>
        </p:nvPicPr>
        <p:blipFill>
          <a:blip r:embed="rId4">
            <a:alphaModFix/>
          </a:blip>
          <a:stretch>
            <a:fillRect/>
          </a:stretch>
        </p:blipFill>
        <p:spPr>
          <a:xfrm>
            <a:off x="5445600" y="2507668"/>
            <a:ext cx="1151349" cy="604476"/>
          </a:xfrm>
          <a:prstGeom prst="rect">
            <a:avLst/>
          </a:prstGeom>
          <a:noFill/>
          <a:ln>
            <a:noFill/>
          </a:ln>
        </p:spPr>
      </p:pic>
      <p:pic>
        <p:nvPicPr>
          <p:cNvPr id="617" name="Google Shape;617;p84"/>
          <p:cNvPicPr preferRelativeResize="0"/>
          <p:nvPr/>
        </p:nvPicPr>
        <p:blipFill>
          <a:blip r:embed="rId5">
            <a:alphaModFix/>
          </a:blip>
          <a:stretch>
            <a:fillRect/>
          </a:stretch>
        </p:blipFill>
        <p:spPr>
          <a:xfrm>
            <a:off x="6553200" y="2486091"/>
            <a:ext cx="1151350" cy="647634"/>
          </a:xfrm>
          <a:prstGeom prst="rect">
            <a:avLst/>
          </a:prstGeom>
          <a:noFill/>
          <a:ln>
            <a:noFill/>
          </a:ln>
        </p:spPr>
      </p:pic>
      <p:pic>
        <p:nvPicPr>
          <p:cNvPr id="618" name="Google Shape;618;p84"/>
          <p:cNvPicPr preferRelativeResize="0"/>
          <p:nvPr/>
        </p:nvPicPr>
        <p:blipFill>
          <a:blip r:embed="rId6">
            <a:alphaModFix/>
          </a:blip>
          <a:stretch>
            <a:fillRect/>
          </a:stretch>
        </p:blipFill>
        <p:spPr>
          <a:xfrm>
            <a:off x="7704550" y="2507669"/>
            <a:ext cx="907278" cy="604475"/>
          </a:xfrm>
          <a:prstGeom prst="rect">
            <a:avLst/>
          </a:prstGeom>
          <a:noFill/>
          <a:ln>
            <a:noFill/>
          </a:ln>
        </p:spPr>
      </p:pic>
      <p:cxnSp>
        <p:nvCxnSpPr>
          <p:cNvPr id="619" name="Google Shape;619;p84"/>
          <p:cNvCxnSpPr/>
          <p:nvPr/>
        </p:nvCxnSpPr>
        <p:spPr>
          <a:xfrm>
            <a:off x="6342425" y="2828000"/>
            <a:ext cx="668100" cy="0"/>
          </a:xfrm>
          <a:prstGeom prst="straightConnector1">
            <a:avLst/>
          </a:prstGeom>
          <a:noFill/>
          <a:ln cap="flat" cmpd="sng" w="9525">
            <a:solidFill>
              <a:schemeClr val="dk2"/>
            </a:solidFill>
            <a:prstDash val="solid"/>
            <a:round/>
            <a:headEnd len="med" w="med" type="none"/>
            <a:tailEnd len="med" w="med" type="triangle"/>
          </a:ln>
        </p:spPr>
      </p:cxnSp>
      <p:cxnSp>
        <p:nvCxnSpPr>
          <p:cNvPr id="620" name="Google Shape;620;p84"/>
          <p:cNvCxnSpPr/>
          <p:nvPr/>
        </p:nvCxnSpPr>
        <p:spPr>
          <a:xfrm>
            <a:off x="7349175" y="2818850"/>
            <a:ext cx="714000" cy="0"/>
          </a:xfrm>
          <a:prstGeom prst="straightConnector1">
            <a:avLst/>
          </a:prstGeom>
          <a:noFill/>
          <a:ln cap="flat" cmpd="sng" w="9525">
            <a:solidFill>
              <a:schemeClr val="dk2"/>
            </a:solidFill>
            <a:prstDash val="solid"/>
            <a:round/>
            <a:headEnd len="med" w="med" type="none"/>
            <a:tailEnd len="med" w="med" type="triangle"/>
          </a:ln>
        </p:spPr>
      </p:cxnSp>
      <p:pic>
        <p:nvPicPr>
          <p:cNvPr id="621" name="Google Shape;621;p84"/>
          <p:cNvPicPr preferRelativeResize="0"/>
          <p:nvPr/>
        </p:nvPicPr>
        <p:blipFill>
          <a:blip r:embed="rId7">
            <a:alphaModFix/>
          </a:blip>
          <a:stretch>
            <a:fillRect/>
          </a:stretch>
        </p:blipFill>
        <p:spPr>
          <a:xfrm>
            <a:off x="6197827" y="3477520"/>
            <a:ext cx="1151350" cy="1092745"/>
          </a:xfrm>
          <a:prstGeom prst="rect">
            <a:avLst/>
          </a:prstGeom>
          <a:noFill/>
          <a:ln>
            <a:noFill/>
          </a:ln>
        </p:spPr>
      </p:pic>
      <p:sp>
        <p:nvSpPr>
          <p:cNvPr id="622" name="Google Shape;622;p84"/>
          <p:cNvSpPr/>
          <p:nvPr/>
        </p:nvSpPr>
        <p:spPr>
          <a:xfrm>
            <a:off x="7010525" y="3413750"/>
            <a:ext cx="448500" cy="4392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Approaches</a:t>
            </a:r>
            <a:endParaRPr/>
          </a:p>
        </p:txBody>
      </p:sp>
      <p:sp>
        <p:nvSpPr>
          <p:cNvPr id="628" name="Google Shape;628;p85"/>
          <p:cNvSpPr txBox="1"/>
          <p:nvPr>
            <p:ph idx="1" type="body"/>
          </p:nvPr>
        </p:nvSpPr>
        <p:spPr>
          <a:xfrm>
            <a:off x="468900" y="1282400"/>
            <a:ext cx="4946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Achieving security relies on:</a:t>
            </a:r>
            <a:endParaRPr/>
          </a:p>
          <a:p>
            <a:pPr indent="-368300" lvl="1" marL="914400" rtl="0" algn="l">
              <a:spcBef>
                <a:spcPts val="500"/>
              </a:spcBef>
              <a:spcAft>
                <a:spcPts val="0"/>
              </a:spcAft>
              <a:buSzPts val="2200"/>
              <a:buChar char="•"/>
            </a:pPr>
            <a:r>
              <a:rPr lang="sv-SE"/>
              <a:t>Detecting attacks.</a:t>
            </a:r>
            <a:endParaRPr/>
          </a:p>
          <a:p>
            <a:pPr indent="-368300" lvl="1" marL="914400" rtl="0" algn="l">
              <a:spcBef>
                <a:spcPts val="500"/>
              </a:spcBef>
              <a:spcAft>
                <a:spcPts val="0"/>
              </a:spcAft>
              <a:buSzPts val="2200"/>
              <a:buChar char="•"/>
            </a:pPr>
            <a:r>
              <a:rPr lang="sv-SE"/>
              <a:t>Resisting attacks.</a:t>
            </a:r>
            <a:endParaRPr/>
          </a:p>
          <a:p>
            <a:pPr indent="-368300" lvl="1" marL="914400" rtl="0" algn="l">
              <a:spcBef>
                <a:spcPts val="500"/>
              </a:spcBef>
              <a:spcAft>
                <a:spcPts val="0"/>
              </a:spcAft>
              <a:buSzPts val="2200"/>
              <a:buChar char="•"/>
            </a:pPr>
            <a:r>
              <a:rPr lang="sv-SE"/>
              <a:t>Reacting to attacks.</a:t>
            </a:r>
            <a:endParaRPr/>
          </a:p>
          <a:p>
            <a:pPr indent="-368300" lvl="1" marL="914400" rtl="0" algn="l">
              <a:spcBef>
                <a:spcPts val="500"/>
              </a:spcBef>
              <a:spcAft>
                <a:spcPts val="0"/>
              </a:spcAft>
              <a:buSzPts val="2200"/>
              <a:buChar char="•"/>
            </a:pPr>
            <a:r>
              <a:rPr lang="sv-SE"/>
              <a:t>Recovering from attacks.</a:t>
            </a:r>
            <a:endParaRPr/>
          </a:p>
          <a:p>
            <a:pPr indent="-393700" lvl="0" marL="457200" rtl="0" algn="l">
              <a:spcBef>
                <a:spcPts val="1000"/>
              </a:spcBef>
              <a:spcAft>
                <a:spcPts val="0"/>
              </a:spcAft>
              <a:buSzPts val="2600"/>
              <a:buChar char="•"/>
            </a:pPr>
            <a:r>
              <a:rPr lang="sv-SE"/>
              <a:t>Objects being protected are:</a:t>
            </a:r>
            <a:endParaRPr/>
          </a:p>
          <a:p>
            <a:pPr indent="-368300" lvl="1" marL="914400" rtl="0" algn="l">
              <a:spcBef>
                <a:spcPts val="500"/>
              </a:spcBef>
              <a:spcAft>
                <a:spcPts val="0"/>
              </a:spcAft>
              <a:buSzPts val="2200"/>
              <a:buChar char="•"/>
            </a:pPr>
            <a:r>
              <a:rPr lang="sv-SE"/>
              <a:t>Data at rest.</a:t>
            </a:r>
            <a:endParaRPr/>
          </a:p>
          <a:p>
            <a:pPr indent="-368300" lvl="1" marL="914400" rtl="0" algn="l">
              <a:spcBef>
                <a:spcPts val="500"/>
              </a:spcBef>
              <a:spcAft>
                <a:spcPts val="0"/>
              </a:spcAft>
              <a:buSzPts val="2200"/>
              <a:buChar char="•"/>
            </a:pPr>
            <a:r>
              <a:rPr lang="sv-SE"/>
              <a:t>Data in transit.</a:t>
            </a:r>
            <a:endParaRPr/>
          </a:p>
          <a:p>
            <a:pPr indent="-368300" lvl="1" marL="914400" rtl="0" algn="l">
              <a:spcBef>
                <a:spcPts val="500"/>
              </a:spcBef>
              <a:spcAft>
                <a:spcPts val="0"/>
              </a:spcAft>
              <a:buSzPts val="2200"/>
              <a:buChar char="•"/>
            </a:pPr>
            <a:r>
              <a:rPr lang="sv-SE"/>
              <a:t>Computational processes. </a:t>
            </a:r>
            <a:endParaRPr/>
          </a:p>
        </p:txBody>
      </p:sp>
      <p:sp>
        <p:nvSpPr>
          <p:cNvPr id="629" name="Google Shape;629;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630" name="Google Shape;630;p85"/>
          <p:cNvPicPr preferRelativeResize="0"/>
          <p:nvPr/>
        </p:nvPicPr>
        <p:blipFill>
          <a:blip r:embed="rId3">
            <a:alphaModFix/>
          </a:blip>
          <a:stretch>
            <a:fillRect/>
          </a:stretch>
        </p:blipFill>
        <p:spPr>
          <a:xfrm>
            <a:off x="5494425" y="1491194"/>
            <a:ext cx="3020888" cy="306271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Risk Management</a:t>
            </a:r>
            <a:endParaRPr/>
          </a:p>
        </p:txBody>
      </p:sp>
      <p:sp>
        <p:nvSpPr>
          <p:cNvPr id="636" name="Google Shape;636;p86"/>
          <p:cNvSpPr txBox="1"/>
          <p:nvPr>
            <p:ph idx="1" type="body"/>
          </p:nvPr>
        </p:nvSpPr>
        <p:spPr>
          <a:xfrm>
            <a:off x="468900" y="1282400"/>
            <a:ext cx="5586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Not simply secure/not secure.</a:t>
            </a:r>
            <a:endParaRPr b="1"/>
          </a:p>
          <a:p>
            <a:pPr indent="-368300" lvl="1" marL="914400" rtl="0" algn="l">
              <a:spcBef>
                <a:spcPts val="500"/>
              </a:spcBef>
              <a:spcAft>
                <a:spcPts val="0"/>
              </a:spcAft>
              <a:buSzPts val="2200"/>
              <a:buChar char="•"/>
            </a:pPr>
            <a:r>
              <a:rPr lang="sv-SE"/>
              <a:t>All systems will be compromised. </a:t>
            </a:r>
            <a:endParaRPr/>
          </a:p>
          <a:p>
            <a:pPr indent="-368300" lvl="1" marL="914400" rtl="0" algn="l">
              <a:spcBef>
                <a:spcPts val="500"/>
              </a:spcBef>
              <a:spcAft>
                <a:spcPts val="0"/>
              </a:spcAft>
              <a:buSzPts val="2200"/>
              <a:buChar char="•"/>
            </a:pPr>
            <a:r>
              <a:rPr lang="sv-SE"/>
              <a:t>Try to avoid attack, prevent damage, and quickly recover.</a:t>
            </a:r>
            <a:endParaRPr/>
          </a:p>
          <a:p>
            <a:pPr indent="-368300" lvl="1" marL="914400" rtl="0" algn="l">
              <a:spcBef>
                <a:spcPts val="500"/>
              </a:spcBef>
              <a:spcAft>
                <a:spcPts val="0"/>
              </a:spcAft>
              <a:buSzPts val="2200"/>
              <a:buChar char="•"/>
            </a:pPr>
            <a:r>
              <a:rPr lang="sv-SE"/>
              <a:t>Balance risks against cost of guarding against them.</a:t>
            </a:r>
            <a:endParaRPr/>
          </a:p>
          <a:p>
            <a:pPr indent="-368300" lvl="1" marL="914400" rtl="0" algn="l">
              <a:spcBef>
                <a:spcPts val="500"/>
              </a:spcBef>
              <a:spcAft>
                <a:spcPts val="0"/>
              </a:spcAft>
              <a:buSzPts val="2200"/>
              <a:buChar char="•"/>
            </a:pPr>
            <a:r>
              <a:rPr lang="sv-SE"/>
              <a:t>Set realistic expectations!</a:t>
            </a:r>
            <a:endParaRPr/>
          </a:p>
        </p:txBody>
      </p:sp>
      <p:sp>
        <p:nvSpPr>
          <p:cNvPr id="637" name="Google Shape;637;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638" name="Google Shape;638;p86"/>
          <p:cNvPicPr preferRelativeResize="0"/>
          <p:nvPr/>
        </p:nvPicPr>
        <p:blipFill>
          <a:blip r:embed="rId3">
            <a:alphaModFix/>
          </a:blip>
          <a:stretch>
            <a:fillRect/>
          </a:stretch>
        </p:blipFill>
        <p:spPr>
          <a:xfrm>
            <a:off x="5812825" y="1614951"/>
            <a:ext cx="3059124" cy="20725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644" name="Google Shape;644;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 of system’s ability to protect data from unauthorized access while still providing service to authorized users.</a:t>
            </a:r>
            <a:endParaRPr/>
          </a:p>
          <a:p>
            <a:pPr indent="-393700" lvl="0" marL="457200" rtl="0" algn="l">
              <a:spcBef>
                <a:spcPts val="1000"/>
              </a:spcBef>
              <a:spcAft>
                <a:spcPts val="0"/>
              </a:spcAft>
              <a:buSzPts val="2600"/>
              <a:buChar char="•"/>
            </a:pPr>
            <a:r>
              <a:rPr lang="sv-SE"/>
              <a:t>Assess how well system responds to attack.</a:t>
            </a:r>
            <a:endParaRPr/>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68300" lvl="1" marL="914400" rtl="0" algn="l">
              <a:spcBef>
                <a:spcPts val="500"/>
              </a:spcBef>
              <a:spcAft>
                <a:spcPts val="0"/>
              </a:spcAft>
              <a:buSzPts val="2200"/>
              <a:buChar char="•"/>
            </a:pPr>
            <a:r>
              <a:rPr lang="sv-SE"/>
              <a:t>Responses: auditing, logging, reporting, analyzing.</a:t>
            </a:r>
            <a:endParaRPr/>
          </a:p>
        </p:txBody>
      </p:sp>
      <p:sp>
        <p:nvSpPr>
          <p:cNvPr id="645" name="Google Shape;645;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2" name="Google Shape;652;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653" name="Google Shape;653;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 universal metrics for measuring “security”.</a:t>
            </a:r>
            <a:endParaRPr/>
          </a:p>
          <a:p>
            <a:pPr indent="-393700" lvl="0" marL="457200" rtl="0" algn="l">
              <a:spcBef>
                <a:spcPts val="1000"/>
              </a:spcBef>
              <a:spcAft>
                <a:spcPts val="0"/>
              </a:spcAft>
              <a:buSzPts val="2600"/>
              <a:buChar char="•"/>
            </a:pPr>
            <a:r>
              <a:rPr lang="sv-SE"/>
              <a:t>Present specific attack types and specify how system </a:t>
            </a:r>
            <a:r>
              <a:rPr lang="sv-SE"/>
              <a:t>responds</a:t>
            </a:r>
            <a:r>
              <a:rPr lang="sv-SE"/>
              <a:t>.</a:t>
            </a:r>
            <a:endParaRPr/>
          </a:p>
          <a:p>
            <a:pPr indent="-393700" lvl="0" marL="457200" rtl="0" algn="l">
              <a:spcBef>
                <a:spcPts val="1000"/>
              </a:spcBef>
              <a:spcAft>
                <a:spcPts val="0"/>
              </a:spcAft>
              <a:buSzPts val="2600"/>
              <a:buChar char="•"/>
            </a:pPr>
            <a:r>
              <a:rPr lang="sv-SE"/>
              <a:t>Response assessed by appropriate metrics.</a:t>
            </a:r>
            <a:endParaRPr/>
          </a:p>
          <a:p>
            <a:pPr indent="-368300" lvl="1" marL="914400" rtl="0" algn="l">
              <a:spcBef>
                <a:spcPts val="500"/>
              </a:spcBef>
              <a:spcAft>
                <a:spcPts val="0"/>
              </a:spcAft>
              <a:buSzPts val="2200"/>
              <a:buChar char="•"/>
            </a:pPr>
            <a:r>
              <a:rPr lang="sv-SE"/>
              <a:t>Time to identify attacker.</a:t>
            </a:r>
            <a:endParaRPr/>
          </a:p>
          <a:p>
            <a:pPr indent="-368300" lvl="1" marL="914400" rtl="0" algn="l">
              <a:spcBef>
                <a:spcPts val="500"/>
              </a:spcBef>
              <a:spcAft>
                <a:spcPts val="0"/>
              </a:spcAft>
              <a:buSzPts val="2200"/>
              <a:buChar char="•"/>
            </a:pPr>
            <a:r>
              <a:rPr lang="sv-SE"/>
              <a:t>Amount of data protected.</a:t>
            </a:r>
            <a:endParaRPr/>
          </a:p>
          <a:p>
            <a:pPr indent="-368300" lvl="1" marL="914400" rtl="0" algn="l">
              <a:spcBef>
                <a:spcPts val="500"/>
              </a:spcBef>
              <a:spcAft>
                <a:spcPts val="0"/>
              </a:spcAft>
              <a:buSzPts val="2200"/>
              <a:buChar char="•"/>
            </a:pPr>
            <a:r>
              <a:rPr lang="sv-SE"/>
              <a:t>Time to stop attack.</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59" name="Google Shape;659;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r>
              <a:rPr lang="sv-SE"/>
              <a:t> is one of the most important software characteristics.</a:t>
            </a:r>
            <a:endParaRPr/>
          </a:p>
          <a:p>
            <a:pPr indent="-368300" lvl="1" marL="914400" rtl="0" algn="l">
              <a:spcBef>
                <a:spcPts val="500"/>
              </a:spcBef>
              <a:spcAft>
                <a:spcPts val="0"/>
              </a:spcAft>
              <a:buSzPts val="2200"/>
              <a:buChar char="•"/>
            </a:pPr>
            <a:r>
              <a:rPr lang="sv-SE"/>
              <a:t>Aim for correctness, reliability, safety, robustness.</a:t>
            </a:r>
            <a:endParaRPr/>
          </a:p>
          <a:p>
            <a:pPr indent="-368300" lvl="1" marL="914400" rtl="0" algn="l">
              <a:spcBef>
                <a:spcPts val="500"/>
              </a:spcBef>
              <a:spcAft>
                <a:spcPts val="0"/>
              </a:spcAft>
              <a:buSzPts val="2200"/>
              <a:buChar char="•"/>
            </a:pPr>
            <a:r>
              <a:rPr lang="sv-SE"/>
              <a:t>Often assessed using reliability.</a:t>
            </a:r>
            <a:endParaRPr/>
          </a:p>
          <a:p>
            <a:pPr indent="-393700" lvl="0" marL="457200" rtl="0" algn="l">
              <a:spcBef>
                <a:spcPts val="1000"/>
              </a:spcBef>
              <a:spcAft>
                <a:spcPts val="0"/>
              </a:spcAft>
              <a:buSzPts val="2600"/>
              <a:buChar char="•"/>
            </a:pPr>
            <a:r>
              <a:rPr lang="sv-SE"/>
              <a:t>Reliability depends on the pattern of usage of the software. Different users will interact differently.</a:t>
            </a:r>
            <a:endParaRPr/>
          </a:p>
          <a:p>
            <a:pPr indent="-393700" lvl="0" marL="457200" rtl="0" algn="l">
              <a:spcBef>
                <a:spcPts val="1000"/>
              </a:spcBef>
              <a:spcAft>
                <a:spcPts val="0"/>
              </a:spcAft>
              <a:buSzPts val="2600"/>
              <a:buChar char="•"/>
            </a:pPr>
            <a:r>
              <a:rPr lang="sv-SE"/>
              <a:t>Reliability measured using ROCOF, POFOD, Availability, MTBF</a:t>
            </a:r>
            <a:endParaRPr/>
          </a:p>
        </p:txBody>
      </p:sp>
      <p:sp>
        <p:nvSpPr>
          <p:cNvPr id="660" name="Google Shape;660;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66" name="Google Shape;666;p9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is the ability of the system to be available for use, especially after a failure.</a:t>
            </a:r>
            <a:endParaRPr/>
          </a:p>
          <a:p>
            <a:pPr indent="-393700" lvl="0" marL="457200" rtl="0" algn="l">
              <a:spcBef>
                <a:spcPts val="1000"/>
              </a:spcBef>
              <a:spcAft>
                <a:spcPts val="0"/>
              </a:spcAft>
              <a:buSzPts val="2600"/>
              <a:buChar char="•"/>
            </a:pPr>
            <a:r>
              <a:rPr lang="sv-SE"/>
              <a:t>Performance is about management of resources in the face of demand to achieve acceptable timing. </a:t>
            </a:r>
            <a:endParaRPr/>
          </a:p>
          <a:p>
            <a:pPr indent="-368300" lvl="1" marL="914400" rtl="0" algn="l">
              <a:spcBef>
                <a:spcPts val="500"/>
              </a:spcBef>
              <a:spcAft>
                <a:spcPts val="0"/>
              </a:spcAft>
              <a:buSzPts val="2200"/>
              <a:buChar char="•"/>
            </a:pPr>
            <a:r>
              <a:rPr lang="sv-SE"/>
              <a:t>Usually measured in terms of throughput and latency.</a:t>
            </a:r>
            <a:endParaRPr/>
          </a:p>
          <a:p>
            <a:pPr indent="-393700" lvl="0" marL="457200" rtl="0" algn="l">
              <a:spcBef>
                <a:spcPts val="1000"/>
              </a:spcBef>
              <a:spcAft>
                <a:spcPts val="0"/>
              </a:spcAft>
              <a:buSzPts val="2600"/>
              <a:buChar char="•"/>
            </a:pPr>
            <a:r>
              <a:rPr lang="sv-SE"/>
              <a:t>Scalability is the ability to “grow” the system to process an increasing number of requests.</a:t>
            </a:r>
            <a:endParaRPr/>
          </a:p>
          <a:p>
            <a:pPr indent="-368300" lvl="1" marL="914400" rtl="0" algn="l">
              <a:spcBef>
                <a:spcPts val="500"/>
              </a:spcBef>
              <a:spcAft>
                <a:spcPts val="0"/>
              </a:spcAft>
              <a:buSzPts val="2200"/>
              <a:buChar char="•"/>
            </a:pPr>
            <a:r>
              <a:rPr lang="sv-SE"/>
              <a:t>While still meeting performance requirements.</a:t>
            </a:r>
            <a:endParaRPr/>
          </a:p>
        </p:txBody>
      </p:sp>
      <p:sp>
        <p:nvSpPr>
          <p:cNvPr id="667" name="Google Shape;667;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73" name="Google Shape;673;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Security is the a</a:t>
            </a:r>
            <a:r>
              <a:rPr lang="sv-SE"/>
              <a:t>bility to protect data and information from unauthorized access…</a:t>
            </a:r>
            <a:endParaRPr/>
          </a:p>
          <a:p>
            <a:pPr indent="-419100" lvl="1" marL="914400" marR="0" rtl="0" algn="l">
              <a:lnSpc>
                <a:spcPct val="100000"/>
              </a:lnSpc>
              <a:spcBef>
                <a:spcPts val="0"/>
              </a:spcBef>
              <a:spcAft>
                <a:spcPts val="0"/>
              </a:spcAft>
              <a:buClr>
                <a:schemeClr val="dk1"/>
              </a:buClr>
              <a:buSzPts val="3000"/>
              <a:buFont typeface="Arial"/>
              <a:buChar char="•"/>
            </a:pPr>
            <a:r>
              <a:rPr lang="sv-SE"/>
              <a:t>… while still providing access to people and systems that are authorized.</a:t>
            </a:r>
            <a:endParaRPr/>
          </a:p>
          <a:p>
            <a:pPr indent="-419100" lvl="0" marL="457200" rtl="0" algn="l">
              <a:spcBef>
                <a:spcPts val="1000"/>
              </a:spcBef>
              <a:spcAft>
                <a:spcPts val="0"/>
              </a:spcAft>
              <a:buSzPts val="3000"/>
              <a:buChar char="•"/>
            </a:pPr>
            <a:r>
              <a:rPr lang="sv-SE"/>
              <a:t>Security is not “measured”, but requires defining attacks and actions to prevent or reduce impact of risk, then assessing those actions.</a:t>
            </a:r>
            <a:endParaRPr/>
          </a:p>
        </p:txBody>
      </p:sp>
      <p:sp>
        <p:nvSpPr>
          <p:cNvPr id="674" name="Google Shape;674;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1" name="Google Shape;681;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82" name="Google Shape;682;p9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Scenarios</a:t>
            </a:r>
            <a:endParaRPr/>
          </a:p>
          <a:p>
            <a:pPr indent="-368300" lvl="1" marL="914400" rtl="0" algn="l">
              <a:spcBef>
                <a:spcPts val="0"/>
              </a:spcBef>
              <a:spcAft>
                <a:spcPts val="0"/>
              </a:spcAft>
              <a:buSzPts val="2200"/>
              <a:buChar char="•"/>
            </a:pPr>
            <a:r>
              <a:rPr lang="sv-SE"/>
              <a:t>Assessing whether quality thresholds are met.</a:t>
            </a:r>
            <a:endParaRPr/>
          </a:p>
          <a:p>
            <a:pPr indent="-393700" lvl="0" marL="457200" rtl="0" algn="l">
              <a:spcBef>
                <a:spcPts val="0"/>
              </a:spcBef>
              <a:spcAft>
                <a:spcPts val="0"/>
              </a:spcAft>
              <a:buSzPts val="2600"/>
              <a:buChar char="•"/>
            </a:pPr>
            <a:r>
              <a:rPr lang="sv-SE"/>
              <a:t>No exercise session today!</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b="1" lang="sv-SE"/>
              <a:t>Form your teams!</a:t>
            </a:r>
            <a:endParaRPr b="1"/>
          </a:p>
          <a:p>
            <a:pPr indent="-368300" lvl="1" marL="914400" rtl="0" algn="l">
              <a:spcBef>
                <a:spcPts val="0"/>
              </a:spcBef>
              <a:spcAft>
                <a:spcPts val="0"/>
              </a:spcAft>
              <a:buSzPts val="2200"/>
              <a:buChar char="•"/>
            </a:pPr>
            <a:r>
              <a:rPr lang="sv-SE"/>
              <a:t>Deadline: </a:t>
            </a:r>
            <a:r>
              <a:rPr lang="sv-SE"/>
              <a:t>January</a:t>
            </a:r>
            <a:r>
              <a:rPr lang="sv-SE"/>
              <a:t> 26</a:t>
            </a:r>
            <a:endParaRPr/>
          </a:p>
          <a:p>
            <a:pPr indent="-368300" lvl="1" marL="914400" rtl="0" algn="l">
              <a:spcBef>
                <a:spcPts val="0"/>
              </a:spcBef>
              <a:spcAft>
                <a:spcPts val="0"/>
              </a:spcAft>
              <a:buSzPts val="2200"/>
              <a:buChar char="•"/>
            </a:pPr>
            <a:r>
              <a:rPr lang="sv-SE"/>
              <a:t>E-mail me (</a:t>
            </a:r>
            <a:r>
              <a:rPr lang="sv-SE" u="sng">
                <a:solidFill>
                  <a:schemeClr val="hlink"/>
                </a:solidFill>
                <a:hlinkClick r:id="rId3"/>
              </a:rPr>
              <a:t>ggay@chalmers.se</a:t>
            </a:r>
            <a:r>
              <a:rPr lang="sv-SE"/>
              <a:t>) with list of team members.</a:t>
            </a:r>
            <a:endParaRPr/>
          </a:p>
          <a:p>
            <a:pPr indent="-342900" lvl="2" marL="1371600" rtl="0" algn="l">
              <a:spcBef>
                <a:spcPts val="0"/>
              </a:spcBef>
              <a:spcAft>
                <a:spcPts val="0"/>
              </a:spcAft>
              <a:buSzPts val="1800"/>
              <a:buChar char="•"/>
            </a:pPr>
            <a:r>
              <a:rPr lang="sv-SE"/>
              <a:t>Or e-mail if you want to be assigned to a team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93" name="Google Shape;193;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Interoperability</a:t>
            </a:r>
            <a:endParaRPr b="1"/>
          </a:p>
          <a:p>
            <a:pPr indent="-368300" lvl="1" marL="914400" marR="0" rtl="0" algn="l">
              <a:lnSpc>
                <a:spcPct val="100000"/>
              </a:lnSpc>
              <a:spcBef>
                <a:spcPts val="0"/>
              </a:spcBef>
              <a:spcAft>
                <a:spcPts val="0"/>
              </a:spcAft>
              <a:buSzPts val="2200"/>
              <a:buChar char="•"/>
            </a:pPr>
            <a:r>
              <a:rPr lang="sv-SE"/>
              <a:t>Ability to exchange information with and provide functionality to other systems.</a:t>
            </a:r>
            <a:endParaRPr/>
          </a:p>
          <a:p>
            <a:pPr indent="-393700" lvl="0" marL="457200" marR="0" rtl="0" algn="l">
              <a:lnSpc>
                <a:spcPct val="100000"/>
              </a:lnSpc>
              <a:spcBef>
                <a:spcPts val="0"/>
              </a:spcBef>
              <a:spcAft>
                <a:spcPts val="0"/>
              </a:spcAft>
              <a:buSzPts val="2600"/>
              <a:buChar char="•"/>
            </a:pPr>
            <a:r>
              <a:rPr b="1" lang="sv-SE"/>
              <a:t>Usability</a:t>
            </a:r>
            <a:endParaRPr b="1"/>
          </a:p>
          <a:p>
            <a:pPr indent="-368300" lvl="1" marL="914400" marR="0" rtl="0" algn="l">
              <a:lnSpc>
                <a:spcPct val="100000"/>
              </a:lnSpc>
              <a:spcBef>
                <a:spcPts val="0"/>
              </a:spcBef>
              <a:spcAft>
                <a:spcPts val="0"/>
              </a:spcAft>
              <a:buSzPts val="2200"/>
              <a:buChar char="•"/>
            </a:pPr>
            <a:r>
              <a:rPr lang="sv-SE"/>
              <a:t>Ability to enable users to perform tasks and provide support to users. </a:t>
            </a:r>
            <a:endParaRPr/>
          </a:p>
          <a:p>
            <a:pPr indent="-368300" lvl="1" marL="914400" marR="0" rtl="0" algn="l">
              <a:lnSpc>
                <a:spcPct val="100000"/>
              </a:lnSpc>
              <a:spcBef>
                <a:spcPts val="0"/>
              </a:spcBef>
              <a:spcAft>
                <a:spcPts val="0"/>
              </a:spcAft>
              <a:buSzPts val="2200"/>
              <a:buChar char="•"/>
            </a:pPr>
            <a:r>
              <a:rPr lang="sv-SE"/>
              <a:t>How easy it is to use the system, learn features, adapt to meet user needs, and increase confidence and satisfaction in usage.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800"/>
          </a:p>
        </p:txBody>
      </p:sp>
      <p:sp>
        <p:nvSpPr>
          <p:cNvPr id="194" name="Google Shape;194;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1" name="Google Shape;20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Other Quality Attributes</a:t>
            </a:r>
            <a:endParaRPr/>
          </a:p>
        </p:txBody>
      </p:sp>
      <p:sp>
        <p:nvSpPr>
          <p:cNvPr id="202" name="Google Shape;202;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Resilience</a:t>
            </a:r>
            <a:endParaRPr/>
          </a:p>
          <a:p>
            <a:pPr indent="-393700" lvl="0" marL="457200" rtl="0" algn="l">
              <a:spcBef>
                <a:spcPts val="1000"/>
              </a:spcBef>
              <a:spcAft>
                <a:spcPts val="0"/>
              </a:spcAft>
              <a:buSzPts val="2600"/>
              <a:buChar char="●"/>
            </a:pPr>
            <a:r>
              <a:rPr lang="sv-SE"/>
              <a:t>Supportability</a:t>
            </a:r>
            <a:endParaRPr/>
          </a:p>
          <a:p>
            <a:pPr indent="-393700" lvl="0" marL="457200" rtl="0" algn="l">
              <a:spcBef>
                <a:spcPts val="1000"/>
              </a:spcBef>
              <a:spcAft>
                <a:spcPts val="0"/>
              </a:spcAft>
              <a:buSzPts val="2600"/>
              <a:buChar char="●"/>
            </a:pPr>
            <a:r>
              <a:rPr lang="sv-SE"/>
              <a:t>Portability</a:t>
            </a:r>
            <a:endParaRPr/>
          </a:p>
          <a:p>
            <a:pPr indent="-393700" lvl="0" marL="457200" rtl="0" algn="l">
              <a:spcBef>
                <a:spcPts val="1000"/>
              </a:spcBef>
              <a:spcAft>
                <a:spcPts val="0"/>
              </a:spcAft>
              <a:buSzPts val="2600"/>
              <a:buChar char="●"/>
            </a:pPr>
            <a:r>
              <a:rPr lang="sv-SE"/>
              <a:t>Development Efficiency</a:t>
            </a:r>
            <a:endParaRPr/>
          </a:p>
          <a:p>
            <a:pPr indent="-393700" lvl="0" marL="457200" rtl="0" algn="l">
              <a:spcBef>
                <a:spcPts val="1000"/>
              </a:spcBef>
              <a:spcAft>
                <a:spcPts val="0"/>
              </a:spcAft>
              <a:buSzPts val="2600"/>
              <a:buChar char="●"/>
            </a:pPr>
            <a:r>
              <a:rPr lang="sv-SE"/>
              <a:t>Time to Deliver</a:t>
            </a:r>
            <a:endParaRPr/>
          </a:p>
          <a:p>
            <a:pPr indent="-393700" lvl="0" marL="457200" rtl="0" algn="l">
              <a:spcBef>
                <a:spcPts val="1000"/>
              </a:spcBef>
              <a:spcAft>
                <a:spcPts val="0"/>
              </a:spcAft>
              <a:buSzPts val="2600"/>
              <a:buChar char="●"/>
            </a:pPr>
            <a:r>
              <a:rPr lang="sv-SE"/>
              <a:t>Tool Support</a:t>
            </a:r>
            <a:endParaRPr/>
          </a:p>
          <a:p>
            <a:pPr indent="-393700" lvl="0" marL="457200" rtl="0" algn="l">
              <a:spcBef>
                <a:spcPts val="1000"/>
              </a:spcBef>
              <a:spcAft>
                <a:spcPts val="0"/>
              </a:spcAft>
              <a:buSzPts val="2600"/>
              <a:buChar char="●"/>
            </a:pPr>
            <a:r>
              <a:rPr lang="sv-SE"/>
              <a:t>Geographic Distribution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9" name="Google Shape;20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210" name="Google Shape;210;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These qualities </a:t>
            </a:r>
            <a:r>
              <a:rPr b="1" lang="sv-SE"/>
              <a:t>often conflict</a:t>
            </a:r>
            <a:r>
              <a:rPr lang="sv-SE"/>
              <a:t>. </a:t>
            </a:r>
            <a:endParaRPr/>
          </a:p>
          <a:p>
            <a:pPr indent="-368300" lvl="1" marL="914400" rtl="0" algn="l">
              <a:spcBef>
                <a:spcPts val="500"/>
              </a:spcBef>
              <a:spcAft>
                <a:spcPts val="0"/>
              </a:spcAft>
              <a:buSzPts val="2200"/>
              <a:buChar char="•"/>
            </a:pPr>
            <a:r>
              <a:rPr lang="sv-SE"/>
              <a:t>Fewer subsystems improves performance, but hurts modifiability.</a:t>
            </a:r>
            <a:endParaRPr/>
          </a:p>
          <a:p>
            <a:pPr indent="-368300" lvl="1" marL="914400" rtl="0" algn="l">
              <a:spcBef>
                <a:spcPts val="500"/>
              </a:spcBef>
              <a:spcAft>
                <a:spcPts val="0"/>
              </a:spcAft>
              <a:buSzPts val="2200"/>
              <a:buChar char="•"/>
            </a:pPr>
            <a:r>
              <a:rPr lang="sv-SE"/>
              <a:t>Redundant data helps availability, but lessens security.</a:t>
            </a:r>
            <a:endParaRPr/>
          </a:p>
          <a:p>
            <a:pPr indent="-368300" lvl="1" marL="914400" rtl="0" algn="l">
              <a:spcBef>
                <a:spcPts val="500"/>
              </a:spcBef>
              <a:spcAft>
                <a:spcPts val="0"/>
              </a:spcAft>
              <a:buSzPts val="2200"/>
              <a:buChar char="•"/>
            </a:pPr>
            <a:r>
              <a:rPr lang="sv-SE"/>
              <a:t>Localizing safety-critical features ensures safety, but degrades performance.</a:t>
            </a:r>
            <a:endParaRPr/>
          </a:p>
          <a:p>
            <a:pPr indent="-393700" lvl="0" marL="457200" rtl="0" algn="l">
              <a:spcBef>
                <a:spcPts val="1000"/>
              </a:spcBef>
              <a:spcAft>
                <a:spcPts val="0"/>
              </a:spcAft>
              <a:buSzPts val="2600"/>
              <a:buChar char="•"/>
            </a:pPr>
            <a:r>
              <a:rPr lang="sv-SE"/>
              <a:t>Important to decide what is important, and set a threshold on when it is “good enough”.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