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e0c3c0f44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0c3c0f4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e0c3c0f44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0c3c0f44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the capabilities offered by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solidFill>
                  <a:schemeClr val="dk1"/>
                </a:solidFill>
              </a:rPr>
              <a:t>-  finally, to prepare for the next test, we set calculator to null. This is our tear down - any prep that needs to happen for the next test to ensure that this test does not corrupt another test.</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0c3c0f4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0c3c0f4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e0c3c0f4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0c3c0f44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e0c3c0f44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0c3c0f4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0c3c0f44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0c3c0f44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0c3c0f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0c3c0f44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0c3c0f4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0c3c0f4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0c3c0f4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0c3c0f4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0c3c0f4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0c3c0f4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0c3c0f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0c3c0f44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0c3c0f4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0c3c0f44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0c3c0f4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0c3c0f44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e0c3c0f44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e0c3c0f44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e0c3c0f44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0c3c0f44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e0c3c0f44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e0c3c0f44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short break + activity) </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e0c3c0f44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e0c3c0f44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e0c3c0f44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0c3c0f44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following StringUtil class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0c3c0f44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0c3c0f44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(last three items)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e0c3c0f44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e0c3c0f44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Often, developers spend a huge amount of time and effort in writing test cases that ensure the application works as expected. However, it is important to test negative test cases as well. A negative test case is a test case that tests if a system can handle invalid data. For example, consider a simple function which reads an alphanumeric value of length 8, typed by a user. In addition to alphanumeric values, the following negative test cases should be tested:</a:t>
            </a:r>
            <a:br>
              <a:rPr lang="sv-SE"/>
            </a:br>
            <a:r>
              <a:rPr lang="sv-SE"/>
              <a:t>User specifies non – alphanumeric values like special characters</a:t>
            </a:r>
            <a:br>
              <a:rPr lang="sv-SE"/>
            </a:br>
            <a:r>
              <a:rPr lang="sv-SE"/>
              <a:t>User specifies blank value</a:t>
            </a:r>
            <a:br>
              <a:rPr lang="sv-SE"/>
            </a:br>
            <a:r>
              <a:rPr lang="sv-SE"/>
              <a:t>User specifies a value which is larger or smaller than 8 characters</a:t>
            </a:r>
            <a:br>
              <a:rPr lang="sv-SE"/>
            </a:br>
            <a:r>
              <a:rPr lang="sv-SE"/>
              <a:t>Similarly, a borderline test case tests if the system works well for extreme values. For example, if a user is expected to enter a numeric value from 1 to 100, 1 and 100 are the borderline values and it is very important to test the system for these values. (last point too)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e0c3c0f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0c3c0f4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 but this has been an abstract process. I’ve never once brought up how you actually run these tests on the system.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Of course, (</a:t>
            </a:r>
            <a:r>
              <a:rPr lang="sv-SE"/>
              <a:t>2</a:t>
            </a:r>
            <a:r>
              <a:rPr lang="sv-SE">
                <a:solidFill>
                  <a:schemeClr val="dk1"/>
                </a:solidFill>
              </a:rPr>
              <a:t>)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sv-SE"/>
              <a:t>In general - </a:t>
            </a:r>
            <a:r>
              <a:rPr lang="sv-SE">
                <a:solidFill>
                  <a:schemeClr val="dk1"/>
                </a:solidFill>
              </a:rPr>
              <a:t>(</a:t>
            </a:r>
            <a:r>
              <a:rPr lang="sv-SE"/>
              <a:t>3</a:t>
            </a:r>
            <a:r>
              <a:rPr lang="sv-SE">
                <a:solidFill>
                  <a:schemeClr val="dk1"/>
                </a:solidFill>
              </a:rPr>
              <a:t>) Just don’t. Don’t even think of it. It happens more than you expect, but it’s almost always a bad idea. (</a:t>
            </a:r>
            <a:r>
              <a:rPr lang="sv-SE"/>
              <a:t>4</a:t>
            </a:r>
            <a:r>
              <a:rPr lang="sv-SE">
                <a:solidFill>
                  <a:schemeClr val="dk1"/>
                </a:solidFill>
              </a:rPr>
              <a:t>) - this is especially true on the oracle side. We get bored, our mind drifts, the caffeine wears off. Eventually, we’ll make mistakes. We could make a different judgement each time we run a test case, or mess up at entering input.  (5)</a:t>
            </a:r>
            <a:endParaRPr>
              <a:solidFill>
                <a:schemeClr val="dk1"/>
              </a:solidFill>
            </a:endParaRPr>
          </a:p>
          <a:p>
            <a:pPr indent="0" lvl="0" marL="0" rtl="0" algn="l">
              <a:lnSpc>
                <a:spcPct val="120000"/>
              </a:lnSpc>
              <a:spcBef>
                <a:spcPts val="0"/>
              </a:spcBef>
              <a:spcAft>
                <a:spcPts val="0"/>
              </a:spcAft>
              <a:buNone/>
            </a:pPr>
            <a:r>
              <a:rPr lang="sv-SE">
                <a:solidFill>
                  <a:schemeClr val="dk1"/>
                </a:solidFill>
              </a:rPr>
              <a:t>Ultimately, (6), but (7).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e0c3c0f4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e0c3c0f4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(5)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br>
              <a:rPr lang="sv-SE"/>
            </a:br>
            <a:br>
              <a:rPr lang="sv-SE"/>
            </a:b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e0c3c0f4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e0c3c0f4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e0c3c0f44_0_5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e0c3c0f44_0_5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(5) You must name your test cases on what they actually do and test. (second to last)</a:t>
            </a:r>
            <a:br>
              <a:rPr lang="sv-SE"/>
            </a:br>
            <a:r>
              <a:rPr lang="sv-SE"/>
              <a:t>E.g. Test case names should be like: (last)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e0c3c0f4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e0c3c0f4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a:t>
            </a:r>
            <a:endParaRPr>
              <a:solidFill>
                <a:schemeClr val="dk1"/>
              </a:solidFill>
            </a:endParaRPr>
          </a:p>
          <a:p>
            <a:pPr indent="0" lvl="0" marL="0" rtl="0" algn="l">
              <a:spcBef>
                <a:spcPts val="0"/>
              </a:spcBef>
              <a:spcAft>
                <a:spcPts val="0"/>
              </a:spcAft>
              <a:buNone/>
            </a:pPr>
            <a:r>
              <a:rPr lang="sv-SE">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e0c3c0f44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e0c3c0f44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endParaRPr>
              <a:solidFill>
                <a:schemeClr val="dk1"/>
              </a:solidFill>
            </a:endParaRPr>
          </a:p>
          <a:p>
            <a:pPr indent="0" lvl="0" marL="0" rtl="0" algn="l">
              <a:spcBef>
                <a:spcPts val="0"/>
              </a:spcBef>
              <a:spcAft>
                <a:spcPts val="0"/>
              </a:spcAft>
              <a:buNone/>
            </a:pPr>
            <a:r>
              <a:rPr lang="sv-SE">
                <a:solidFill>
                  <a:schemeClr val="dk1"/>
                </a:solidFill>
              </a:rPr>
              <a:t>(3)</a:t>
            </a:r>
            <a:endParaRPr>
              <a:solidFill>
                <a:schemeClr val="dk1"/>
              </a:solidFill>
            </a:endParaRPr>
          </a:p>
          <a:p>
            <a:pPr indent="0" lvl="0" marL="0" rtl="0" algn="l">
              <a:spcBef>
                <a:spcPts val="0"/>
              </a:spcBef>
              <a:spcAft>
                <a:spcPts val="0"/>
              </a:spcAft>
              <a:buNone/>
            </a:pPr>
            <a:r>
              <a:rPr lang="sv-SE">
                <a:solidFill>
                  <a:schemeClr val="dk1"/>
                </a:solidFill>
              </a:rPr>
              <a:t>Or, say we use a GUI to control the system. That’s not something a machine can typically step in and use directly. In that case, we might want to write a driver that allows direct control of the underlying functionality. </a:t>
            </a:r>
            <a:endParaRPr>
              <a:solidFill>
                <a:schemeClr val="dk1"/>
              </a:solidFill>
            </a:endParaRPr>
          </a:p>
          <a:p>
            <a:pPr indent="0" lvl="0" marL="0" rtl="0" algn="l">
              <a:spcBef>
                <a:spcPts val="0"/>
              </a:spcBef>
              <a:spcAft>
                <a:spcPts val="0"/>
              </a:spcAft>
              <a:buNone/>
            </a:pPr>
            <a:r>
              <a:rPr lang="sv-SE">
                <a:solidFill>
                  <a:schemeClr val="dk1"/>
                </a:solidFill>
              </a:rPr>
              <a:t>In these cases (5) - (6)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e0c3c0f44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e0c3c0f44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lgn="l">
              <a:spcBef>
                <a:spcPts val="0"/>
              </a:spcBef>
              <a:spcAft>
                <a:spcPts val="0"/>
              </a:spcAft>
              <a:buNone/>
            </a:pPr>
            <a:r>
              <a:rPr lang="sv-SE">
                <a:solidFill>
                  <a:schemeClr val="dk1"/>
                </a:solidFill>
              </a:rPr>
              <a:t>As usual, the trade-off game comes in…</a:t>
            </a:r>
            <a:endParaRPr>
              <a:solidFill>
                <a:schemeClr val="dk1"/>
              </a:solidFill>
            </a:endParaRPr>
          </a:p>
          <a:p>
            <a:pPr indent="0" lvl="0" marL="0" rtl="0" algn="l">
              <a:spcBef>
                <a:spcPts val="0"/>
              </a:spcBef>
              <a:spcAft>
                <a:spcPts val="0"/>
              </a:spcAft>
              <a:buNone/>
            </a:pPr>
            <a:r>
              <a:rPr lang="sv-SE">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e0c3c0f44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e0c3c0f44_0_5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sv-SE">
                <a:solidFill>
                  <a:schemeClr val="dk1"/>
                </a:solidFill>
              </a:rPr>
              <a:t>Your class might need to read from a non-existent database.</a:t>
            </a:r>
            <a:endParaRPr>
              <a:solidFill>
                <a:schemeClr val="dk1"/>
              </a:solidFill>
            </a:endParaRPr>
          </a:p>
          <a:p>
            <a:pPr indent="0" lvl="0" marL="0" rtl="0" algn="l">
              <a:spcBef>
                <a:spcPts val="0"/>
              </a:spcBef>
              <a:spcAft>
                <a:spcPts val="0"/>
              </a:spcAft>
              <a:buNone/>
            </a:pPr>
            <a:r>
              <a:rPr lang="sv-SE"/>
              <a:t>may need to mock (read)</a:t>
            </a:r>
            <a:endParaRPr/>
          </a:p>
          <a:p>
            <a:pPr indent="0" lvl="0" marL="0" rtl="0" algn="l">
              <a:spcBef>
                <a:spcPts val="0"/>
              </a:spcBef>
              <a:spcAft>
                <a:spcPts val="0"/>
              </a:spcAft>
              <a:buNone/>
            </a:pPr>
            <a:r>
              <a:rPr lang="sv-SE"/>
              <a:t>For example, if your object calls a database, your mocked database might only contain a couple of hand-written data items. Therefore, you do not need to depend on other components that may not be finished or may not have been satisfactorily tested. </a:t>
            </a:r>
            <a:endParaRPr/>
          </a:p>
          <a:p>
            <a:pPr indent="0" lvl="0" marL="0" rtl="0" algn="l">
              <a:spcBef>
                <a:spcPts val="0"/>
              </a:spcBef>
              <a:spcAft>
                <a:spcPts val="0"/>
              </a:spcAft>
              <a:buNone/>
            </a:pPr>
            <a:r>
              <a:rPr lang="sv-SE"/>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e0c3c0f44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e0c3c0f44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e0c3c0f44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e0c3c0f44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Walk through</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6e0c3c0f4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e0c3c0f4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01" name="Google Shape;401;g6e0c3c0f44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e0c3c0f4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e0c3c0f4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Execution should be as mechanical as compiling the latest version of the product. We want to make testing as easy as possible for humans. Test automation is how we do this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1-2)</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can (3), giving us the ability to test the system in a variety of configurations.WE can make (4) without having to judge each test case, and really importantly - (5)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e0c3c0f44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e0c3c0f44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08" name="Google Shape;408;g6e0c3c0f44_0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e0c3c0f44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e0c3c0f44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 </a:t>
            </a:r>
            <a:r>
              <a:rPr lang="sv-SE"/>
              <a:t>The first goal of a new project is to make the process of building and deploying the project as easy as possible. (3-4), as we saw with unit testing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e0c3c0f44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e0c3c0f44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a:t>
            </a:r>
            <a:endParaRPr>
              <a:solidFill>
                <a:schemeClr val="dk1"/>
              </a:solidFill>
            </a:endParaRPr>
          </a:p>
          <a:p>
            <a:pPr indent="0" lvl="0" marL="0" rtl="0" algn="l">
              <a:spcBef>
                <a:spcPts val="0"/>
              </a:spcBef>
              <a:spcAft>
                <a:spcPts val="0"/>
              </a:spcAft>
              <a:buNone/>
            </a:pPr>
            <a:r>
              <a:rPr lang="sv-SE">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e0c3c0f44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e0c3c0f44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6e0c3c0f44_0_3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6e0c3c0f44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6e0c3c0f44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e0c3c0f44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6e0c3c0f4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6e0c3c0f44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e0c3c0f44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e0c3c0f44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e0c3c0f44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e0c3c0f44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6e0c3c0f4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e0c3c0f44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e0c3c0f4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0c3c0f4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 fact is that (1 -4)</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6e0c3c0f44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e0c3c0f44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6e0c3c0f44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e0c3c0f4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6e0c3c0f44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e0c3c0f44_0_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Setting properties directly in the build file is fine, if you are working with a handful of properties. However, for a large project, it makes sense to store the properties in a separate property file.</a:t>
            </a:r>
            <a:br>
              <a:rPr lang="sv-SE"/>
            </a:br>
            <a:r>
              <a:rPr lang="sv-SE"/>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sv-SE"/>
            </a:br>
            <a:r>
              <a:rPr lang="sv-SE"/>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sv-SE"/>
            </a:br>
            <a:r>
              <a:rPr lang="sv-SE"/>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6e0c3c0f44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6e0c3c0f4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e0c3c0f44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e0c3c0f44_0_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6e0c3c0f44_0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e0c3c0f44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6e0c3c0f44_0_7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6e0c3c0f44_0_7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sv-SE"/>
            </a:br>
            <a:br>
              <a:rPr lang="sv-SE"/>
            </a:b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6e0c3c0f44_0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6e0c3c0f44_0_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put all of this into action and talk about building a project.First, let us declare some properties for the source and build folders.src.dir refers to the source folder of the project where the java source files can be found.</a:t>
            </a:r>
            <a:br>
              <a:rPr lang="sv-SE"/>
            </a:br>
            <a:r>
              <a:rPr lang="sv-SE"/>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6e0c3c0f44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6e0c3c0f44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6e0c3c0f44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e0c3c0f44_0_4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0c3c0f4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0c3c0f4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to make this happen, testing often involves writing a surprising amount of code. This code, called test scaffolding, </a:t>
            </a:r>
            <a:endParaRPr>
              <a:solidFill>
                <a:schemeClr val="dk1"/>
              </a:solidFill>
            </a:endParaRPr>
          </a:p>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That said, scaffolding has been estimated to be up to half of the code written for large-scale projects</a:t>
            </a:r>
            <a:endParaRPr>
              <a:solidFill>
                <a:schemeClr val="dk1"/>
              </a:solidFill>
            </a:endParaRPr>
          </a:p>
          <a:p>
            <a:pPr indent="0" lvl="0" marL="0" rtl="0" algn="l">
              <a:spcBef>
                <a:spcPts val="0"/>
              </a:spcBef>
              <a:spcAft>
                <a:spcPts val="0"/>
              </a:spcAft>
              <a:buNone/>
            </a:pPr>
            <a:r>
              <a:rPr lang="sv-SE">
                <a:solidFill>
                  <a:schemeClr val="dk1"/>
                </a:solidFill>
              </a:rPr>
              <a:t>(more reading)</a:t>
            </a:r>
            <a:endParaRPr>
              <a:solidFill>
                <a:schemeClr val="dk1"/>
              </a:solidFill>
            </a:endParaRPr>
          </a:p>
          <a:p>
            <a:pPr indent="0" lvl="0" marL="0" rtl="0" algn="l">
              <a:spcBef>
                <a:spcPts val="0"/>
              </a:spcBef>
              <a:spcAft>
                <a:spcPts val="0"/>
              </a:spcAft>
              <a:buNone/>
            </a:pPr>
            <a:r>
              <a:rPr lang="sv-SE">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e0c3c0f44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e0c3c0f44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The build.dir property in this example points to the build folder where the class files for the util.jar can be found.</a:t>
            </a:r>
            <a:br>
              <a:rPr lang="sv-SE"/>
            </a:br>
            <a:r>
              <a:rPr lang="sv-SE"/>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sv-SE"/>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6e0c3c0f44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e0c3c0f44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makes it straight forward to run junit tests through the JUnit task. (go over)</a:t>
            </a:r>
            <a:endParaRPr/>
          </a:p>
          <a:p>
            <a:pPr indent="0" lvl="0" marL="0" rtl="0" algn="l">
              <a:spcBef>
                <a:spcPts val="0"/>
              </a:spcBef>
              <a:spcAft>
                <a:spcPts val="0"/>
              </a:spcAft>
              <a:buNone/>
            </a:pPr>
            <a:r>
              <a:rPr lang="sv-SE"/>
              <a:t>Running ant test will run this test class and print the summary of results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6e0c3c0f44_0_4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6e0c3c0f44_0_4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Ant can integrate with your source control databases such as Git, run SQL scripts, change file permissions, send files across FTP, zip and un-zip files, and many more tasks besides these. (3-4)</a:t>
            </a:r>
            <a:endParaRPr/>
          </a:p>
          <a:p>
            <a:pPr indent="0" lvl="0" marL="0" rtl="0" algn="l">
              <a:spcBef>
                <a:spcPts val="0"/>
              </a:spcBef>
              <a:spcAft>
                <a:spcPts val="0"/>
              </a:spcAft>
              <a:buNone/>
            </a:pPr>
            <a:r>
              <a:rPr lang="sv-SE"/>
              <a:t>Use Ant as a common baseline. Regardless of what IDE you use to develop your applications, set up an Ant build file that all team members use. The build.xml file is the one true build script. Make a rule that everyone should perform a successful Ant build before code is checked into version control. This will ensure that code will always build from the same build file.(7)</a:t>
            </a:r>
            <a:endParaRPr/>
          </a:p>
          <a:p>
            <a:pPr indent="0" lvl="0" marL="0" rtl="0" algn="l">
              <a:spcBef>
                <a:spcPts val="0"/>
              </a:spcBef>
              <a:spcAft>
                <a:spcPts val="0"/>
              </a:spcAft>
              <a:buNone/>
            </a:pPr>
            <a:r>
              <a:rPr lang="sv-SE"/>
              <a:t>Every build file should include a target that removes all generated files and directories, bringing everything back to its original pristine state. All files remaining after the clean should be those found in version control.</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6e0c3c0f44_0_4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e0c3c0f44_0_4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expects your build file to be called build.xml and the build’s properties file build.properties. These files should also be in the root directory of your project. Other than an insane desire to change convention and confuse other team members, don’t change this convention. Another less-well-known convention is to prefix all internal commands with a hyphen (-). (4) It has the advantage that not only can you easily infer context,  it is also not possible to invoke targets that follow this naming convention, from the command line.</a:t>
            </a:r>
            <a:endParaRPr/>
          </a:p>
          <a:p>
            <a:pPr indent="0" lvl="0" marL="0" rtl="0" algn="l">
              <a:spcBef>
                <a:spcPts val="0"/>
              </a:spcBef>
              <a:spcAft>
                <a:spcPts val="0"/>
              </a:spcAft>
              <a:buNone/>
            </a:pPr>
            <a:r>
              <a:rPr lang="sv-SE"/>
              <a:t>Spend time formatting the build file. Since XML is quite verbose, use tabs and line breaks to make the file readable to the human eye. Ant itself doesn’t care if the file looks pretty, but you can bet that you and your team will.</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e0c3c0f44_0_4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e0c3c0f44_0_4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Will your build file be readable when you get back to it six months after the project is finished? Will it execute on a clean machine? Follow these points:</a:t>
            </a:r>
            <a:br>
              <a:rPr lang="sv-SE"/>
            </a:br>
            <a:r>
              <a:rPr lang="sv-SE"/>
              <a:t>Document the build process. XML may be a file format that is both human readable and machine readable, but it is not the most easily read format for either party. A text file covering the build and deploy process will be appreciated by your successors. Of critical importance is the list of which programs and libraries are needed for the build; without it, running the build will be a trial-and-error process.</a:t>
            </a:r>
            <a:br>
              <a:rPr lang="sv-SE"/>
            </a:br>
            <a:r>
              <a:rPr lang="sv-SE"/>
              <a:t>Avoid dependencies on programs and JAR files outside the source tree: if licensing allows, keep everything you can under source code control for later re-creation of development environments. That includes a copy of Ant itself, especially if you have changed it in any way.</a:t>
            </a:r>
            <a:br>
              <a:rPr lang="sv-SE"/>
            </a:br>
            <a:r>
              <a:rPr lang="sv-SE"/>
              <a:t>Keep deployment usernames and passwords out of build files. Passwords should change over time, and security is always an issue. Keep them in property files out of source code control.</a:t>
            </a:r>
            <a:br>
              <a:rPr lang="sv-SE"/>
            </a:b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6e0c3c0f4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e0c3c0f44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6e0c3c0f44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e0c3c0f44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6e0c3c0f44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e0c3c0f44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6e0c3c0f44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0c3c0f4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0c3c0f4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Some of the common pieces of code written as test scaffolding include:</a:t>
            </a:r>
            <a:endParaRPr>
              <a:solidFill>
                <a:schemeClr val="dk1"/>
              </a:solidFill>
            </a:endParaRPr>
          </a:p>
          <a:p>
            <a:pPr indent="0" lvl="0" marL="0" rtl="0" algn="l">
              <a:spcBef>
                <a:spcPts val="0"/>
              </a:spcBef>
              <a:spcAft>
                <a:spcPts val="0"/>
              </a:spcAft>
              <a:buNone/>
            </a:pPr>
            <a:r>
              <a:rPr lang="sv-SE">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lgn="l">
              <a:spcBef>
                <a:spcPts val="0"/>
              </a:spcBef>
              <a:spcAft>
                <a:spcPts val="0"/>
              </a:spcAft>
              <a:buNone/>
            </a:pPr>
            <a:r>
              <a:rPr lang="sv-SE">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lgn="l">
              <a:spcBef>
                <a:spcPts val="0"/>
              </a:spcBef>
              <a:spcAft>
                <a:spcPts val="0"/>
              </a:spcAft>
              <a:buNone/>
            </a:pPr>
            <a:r>
              <a:rPr lang="sv-SE">
                <a:solidFill>
                  <a:schemeClr val="dk1"/>
                </a:solidFill>
              </a:rPr>
              <a:t>(read) or that we simply do not want to rely on. </a:t>
            </a:r>
            <a:endParaRPr>
              <a:solidFill>
                <a:schemeClr val="dk1"/>
              </a:solidFill>
            </a:endParaRPr>
          </a:p>
          <a:p>
            <a:pPr indent="0" lvl="0" marL="0" rtl="0" algn="l">
              <a:spcBef>
                <a:spcPts val="0"/>
              </a:spcBef>
              <a:spcAft>
                <a:spcPts val="0"/>
              </a:spcAft>
              <a:buNone/>
            </a:pPr>
            <a:r>
              <a:rPr lang="sv-SE">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0c3c0f4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0c3c0f4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lgn="l">
              <a:spcBef>
                <a:spcPts val="0"/>
              </a:spcBef>
              <a:spcAft>
                <a:spcPts val="0"/>
              </a:spcAft>
              <a:buNone/>
            </a:pPr>
            <a:r>
              <a:rPr lang="sv-SE">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lgn="l">
              <a:spcBef>
                <a:spcPts val="0"/>
              </a:spcBef>
              <a:spcAft>
                <a:spcPts val="0"/>
              </a:spcAft>
              <a:buNone/>
            </a:pPr>
            <a:r>
              <a:rPr lang="sv-SE">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lgn="l">
              <a:spcBef>
                <a:spcPts val="0"/>
              </a:spcBef>
              <a:spcAft>
                <a:spcPts val="0"/>
              </a:spcAft>
              <a:buNone/>
            </a:pPr>
            <a:r>
              <a:rPr lang="sv-SE">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0c3c0f4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0c3c0f44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write a driver - an executable test case - we need to address five items. These are (go over)</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jetbrains.com/help/idea/configuring-testing-libraries.html" TargetMode="External"/><Relationship Id="rId4" Type="http://schemas.openxmlformats.org/officeDocument/2006/relationships/hyperlink" Target="https://help.eclipse.org/2019-12/index.jsp?topic=%2Forg.eclipse.jdt.doc.user%2FgettingStarted%2Fqs-junit.ht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 Unit Testing and Test Automation</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5,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154" name="Google Shape;154;p24"/>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4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55" name="Google Shape;155;p2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156" name="Google Shape;15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162" name="Google Shape;16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163" name="Google Shape;163;p25"/>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a:t>
            </a:r>
            <a:r>
              <a:rPr lang="sv-SE" sz="1200">
                <a:solidFill>
                  <a:srgbClr val="333333"/>
                </a:solidFill>
                <a:latin typeface="Consolas"/>
                <a:ea typeface="Consolas"/>
                <a:cs typeface="Consolas"/>
                <a:sym typeface="Consolas"/>
              </a:rPr>
              <a:t>org.junit.jupiter.api.Assertions.assertEquals;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org.junit.jupiter.api.Test;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null;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164" name="Google Shape;164;p25"/>
          <p:cNvSpPr/>
          <p:nvPr/>
        </p:nvSpPr>
        <p:spPr>
          <a:xfrm>
            <a:off x="5923975" y="1352281"/>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 or the functionality being tested.</a:t>
            </a:r>
            <a:endParaRPr/>
          </a:p>
        </p:txBody>
      </p:sp>
      <p:sp>
        <p:nvSpPr>
          <p:cNvPr id="165" name="Google Shape;165;p25"/>
          <p:cNvSpPr/>
          <p:nvPr/>
        </p:nvSpPr>
        <p:spPr>
          <a:xfrm>
            <a:off x="1409025" y="2078994"/>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166" name="Google Shape;166;p25"/>
          <p:cNvSpPr/>
          <p:nvPr/>
        </p:nvSpPr>
        <p:spPr>
          <a:xfrm>
            <a:off x="3536500" y="2913975"/>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167" name="Google Shape;167;p25"/>
          <p:cNvSpPr/>
          <p:nvPr/>
        </p:nvSpPr>
        <p:spPr>
          <a:xfrm>
            <a:off x="3536500" y="3252175"/>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168" name="Google Shape;168;p25"/>
          <p:cNvSpPr/>
          <p:nvPr/>
        </p:nvSpPr>
        <p:spPr>
          <a:xfrm>
            <a:off x="8231600" y="3212175"/>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169" name="Google Shape;169;p25"/>
          <p:cNvSpPr/>
          <p:nvPr/>
        </p:nvSpPr>
        <p:spPr>
          <a:xfrm>
            <a:off x="6828250" y="34563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170" name="Google Shape;170;p25"/>
          <p:cNvSpPr/>
          <p:nvPr/>
        </p:nvSpPr>
        <p:spPr>
          <a:xfrm>
            <a:off x="6723625" y="3806231"/>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Tear Down</a:t>
            </a:r>
            <a:endParaRPr/>
          </a:p>
        </p:txBody>
      </p:sp>
      <p:sp>
        <p:nvSpPr>
          <p:cNvPr id="171" name="Google Shape;171;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4"/>
                                        </p:tgtEl>
                                      </p:cBhvr>
                                    </p:animEffect>
                                    <p:set>
                                      <p:cBhvr>
                                        <p:cTn dur="1" fill="hold">
                                          <p:stCondLst>
                                            <p:cond delay="0"/>
                                          </p:stCondLst>
                                        </p:cTn>
                                        <p:tgtEl>
                                          <p:spTgt spid="1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5"/>
                                        </p:tgtEl>
                                      </p:cBhvr>
                                    </p:animEffect>
                                    <p:set>
                                      <p:cBhvr>
                                        <p:cTn dur="1" fill="hold">
                                          <p:stCondLst>
                                            <p:cond delay="0"/>
                                          </p:stCondLst>
                                        </p:cTn>
                                        <p:tgtEl>
                                          <p:spTgt spid="1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177" name="Google Shape;17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178" name="Google Shape;178;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184" name="Google Shape;18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85" name="Google Shape;18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191" name="Google Shape;191;p28"/>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t>@AfterAll</a:t>
            </a:r>
            <a:r>
              <a:rPr lang="sv-SE"/>
              <a:t> defines tear down after all tests are done.</a:t>
            </a:r>
            <a:endParaRPr/>
          </a:p>
        </p:txBody>
      </p:sp>
      <p:sp>
        <p:nvSpPr>
          <p:cNvPr id="192" name="Google Shape;192;p2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193" name="Google Shape;19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Skeleton</a:t>
            </a:r>
            <a:endParaRPr/>
          </a:p>
        </p:txBody>
      </p:sp>
      <p:sp>
        <p:nvSpPr>
          <p:cNvPr id="199" name="Google Shape;19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Method&gt;_&lt;Context&gt;()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assertions or through if statements/fails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00" name="Google Shape;20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01" name="Google Shape;201;p29"/>
          <p:cNvSpPr/>
          <p:nvPr/>
        </p:nvSpPr>
        <p:spPr>
          <a:xfrm>
            <a:off x="1795675" y="1963144"/>
            <a:ext cx="46662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07" name="Google Shape;207;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8" name="Google Shape;20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214" name="Google Shape;214;p31"/>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 expected, actual);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5" name="Google Shape;215;p31"/>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216" name="Google Shape;21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222" name="Google Shape;222;p32"/>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(getGrade(studentA, “DIT635”).equals(“A”)</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(getOwed(studentA) &gt; 0)</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23" name="Google Shape;223;p32"/>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224" name="Google Shape;22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230" name="Google Shape;230;p33"/>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 </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 studentA, studentB);</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31" name="Google Shape;231;p33"/>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232" name="Google Shape;23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We now know what tests *are*.</a:t>
            </a:r>
            <a:endParaRPr/>
          </a:p>
          <a:p>
            <a:pPr indent="-393700" lvl="0" marL="457200" rtl="0" algn="l">
              <a:lnSpc>
                <a:spcPct val="90000"/>
              </a:lnSpc>
              <a:spcBef>
                <a:spcPts val="0"/>
              </a:spcBef>
              <a:spcAft>
                <a:spcPts val="0"/>
              </a:spcAft>
              <a:buSzPts val="2600"/>
              <a:buChar char="•"/>
            </a:pPr>
            <a:r>
              <a:rPr lang="sv-SE"/>
              <a:t>Soon, we’ll learn how to design tests.</a:t>
            </a:r>
            <a:endParaRPr/>
          </a:p>
          <a:p>
            <a:pPr indent="-368300" lvl="1" marL="914400" rtl="0" algn="l">
              <a:lnSpc>
                <a:spcPct val="90000"/>
              </a:lnSpc>
              <a:spcBef>
                <a:spcPts val="0"/>
              </a:spcBef>
              <a:spcAft>
                <a:spcPts val="0"/>
              </a:spcAft>
              <a:buSzPts val="2200"/>
              <a:buChar char="•"/>
            </a:pPr>
            <a:r>
              <a:rPr lang="sv-SE"/>
              <a:t>(exploration -&gt; requirements - &gt; code structure)</a:t>
            </a:r>
            <a:endParaRPr/>
          </a:p>
          <a:p>
            <a:pPr indent="-393700" lvl="0" marL="457200" rtl="0" algn="l">
              <a:lnSpc>
                <a:spcPct val="90000"/>
              </a:lnSpc>
              <a:spcBef>
                <a:spcPts val="0"/>
              </a:spcBef>
              <a:spcAft>
                <a:spcPts val="0"/>
              </a:spcAft>
              <a:buSzPts val="2600"/>
              <a:buChar char="•"/>
            </a:pPr>
            <a:r>
              <a:rPr lang="sv-SE"/>
              <a:t>Today - some of the technical detail.</a:t>
            </a:r>
            <a:endParaRPr/>
          </a:p>
          <a:p>
            <a:pPr indent="-368300" lvl="1" marL="914400" rtl="0" algn="l">
              <a:lnSpc>
                <a:spcPct val="90000"/>
              </a:lnSpc>
              <a:spcBef>
                <a:spcPts val="0"/>
              </a:spcBef>
              <a:spcAft>
                <a:spcPts val="0"/>
              </a:spcAft>
              <a:buSzPts val="2200"/>
              <a:buChar char="•"/>
            </a:pPr>
            <a:r>
              <a:rPr lang="sv-SE"/>
              <a:t>How to write unit tests in JUnit.</a:t>
            </a:r>
            <a:endParaRPr/>
          </a:p>
          <a:p>
            <a:pPr indent="-368300" lvl="1" marL="914400" rtl="0" algn="l">
              <a:lnSpc>
                <a:spcPct val="90000"/>
              </a:lnSpc>
              <a:spcBef>
                <a:spcPts val="0"/>
              </a:spcBef>
              <a:spcAft>
                <a:spcPts val="0"/>
              </a:spcAft>
              <a:buSzPts val="2200"/>
              <a:buChar char="•"/>
            </a:pPr>
            <a:r>
              <a:rPr lang="sv-SE"/>
              <a:t>Executing tests as part of a build 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238" name="Google Shape;238;p34"/>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39" name="Google Shape;239;p34"/>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240" name="Google Shape;24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246" name="Google Shape;246;p35"/>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247" name="Google Shape;247;p35"/>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248" name="Google Shape;248;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254" name="Google Shape;25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55" name="Google Shape;255;p36"/>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256" name="Google Shape;256;p36"/>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257" name="Google Shape;257;p36"/>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258" name="Google Shape;258;p3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259" name="Google Shape;259;p3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260" name="Google Shape;260;p3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261" name="Google Shape;261;p36"/>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262" name="Google Shape;26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3" name="Google Shape;263;p36"/>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5"/>
                                        </p:tgtEl>
                                      </p:cBhvr>
                                    </p:animEffect>
                                    <p:set>
                                      <p:cBhvr>
                                        <p:cTn dur="1" fill="hold">
                                          <p:stCondLst>
                                            <p:cond delay="0"/>
                                          </p:stCondLst>
                                        </p:cTn>
                                        <p:tgtEl>
                                          <p:spTgt spid="2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3"/>
                                        </p:tgtEl>
                                      </p:cBhvr>
                                    </p:animEffect>
                                    <p:set>
                                      <p:cBhvr>
                                        <p:cTn dur="1" fill="hold">
                                          <p:stCondLst>
                                            <p:cond delay="0"/>
                                          </p:stCondLst>
                                        </p:cTn>
                                        <p:tgtEl>
                                          <p:spTgt spid="2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6"/>
                                        </p:tgtEl>
                                      </p:cBhvr>
                                    </p:animEffect>
                                    <p:set>
                                      <p:cBhvr>
                                        <p:cTn dur="1" fill="hold">
                                          <p:stCondLst>
                                            <p:cond delay="0"/>
                                          </p:stCondLst>
                                        </p:cTn>
                                        <p:tgtEl>
                                          <p:spTgt spid="2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4"/>
                                        </p:tgtEl>
                                      </p:cBhvr>
                                    </p:animEffect>
                                    <p:set>
                                      <p:cBhvr>
                                        <p:cTn dur="1" fill="hold">
                                          <p:stCondLst>
                                            <p:cond delay="0"/>
                                          </p:stCondLst>
                                        </p:cTn>
                                        <p:tgtEl>
                                          <p:spTgt spid="2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7"/>
                                        </p:tgtEl>
                                      </p:cBhvr>
                                    </p:animEffect>
                                    <p:set>
                                      <p:cBhvr>
                                        <p:cTn dur="1" fill="hold">
                                          <p:stCondLst>
                                            <p:cond delay="0"/>
                                          </p:stCondLst>
                                        </p:cTn>
                                        <p:tgtEl>
                                          <p:spTgt spid="2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5"/>
                                        </p:tgtEl>
                                      </p:cBhvr>
                                    </p:animEffect>
                                    <p:set>
                                      <p:cBhvr>
                                        <p:cTn dur="1" fill="hold">
                                          <p:stCondLst>
                                            <p:cond delay="0"/>
                                          </p:stCondLst>
                                        </p:cTn>
                                        <p:tgtEl>
                                          <p:spTgt spid="2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8"/>
                                        </p:tgtEl>
                                      </p:cBhvr>
                                    </p:animEffect>
                                    <p:set>
                                      <p:cBhvr>
                                        <p:cTn dur="1" fill="hold">
                                          <p:stCondLst>
                                            <p:cond delay="0"/>
                                          </p:stCondLst>
                                        </p:cTn>
                                        <p:tgtEl>
                                          <p:spTgt spid="2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6"/>
                                        </p:tgtEl>
                                      </p:cBhvr>
                                    </p:animEffect>
                                    <p:set>
                                      <p:cBhvr>
                                        <p:cTn dur="1" fill="hold">
                                          <p:stCondLst>
                                            <p:cond delay="0"/>
                                          </p:stCondLst>
                                        </p:cTn>
                                        <p:tgtEl>
                                          <p:spTgt spid="2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9"/>
                                        </p:tgtEl>
                                      </p:cBhvr>
                                    </p:animEffect>
                                    <p:set>
                                      <p:cBhvr>
                                        <p:cTn dur="1" fill="hold">
                                          <p:stCondLst>
                                            <p:cond delay="0"/>
                                          </p:stCondLst>
                                        </p:cTn>
                                        <p:tgtEl>
                                          <p:spTgt spid="2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7"/>
                                        </p:tgtEl>
                                      </p:cBhvr>
                                    </p:animEffect>
                                    <p:set>
                                      <p:cBhvr>
                                        <p:cTn dur="1" fill="hold">
                                          <p:stCondLst>
                                            <p:cond delay="0"/>
                                          </p:stCondLst>
                                        </p:cTn>
                                        <p:tgtEl>
                                          <p:spTgt spid="2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0"/>
                                        </p:tgtEl>
                                      </p:cBhvr>
                                    </p:animEffect>
                                    <p:set>
                                      <p:cBhvr>
                                        <p:cTn dur="1" fill="hold">
                                          <p:stCondLst>
                                            <p:cond delay="0"/>
                                          </p:stCondLst>
                                        </p:cTn>
                                        <p:tgtEl>
                                          <p:spTgt spid="2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8"/>
                                        </p:tgtEl>
                                      </p:cBhvr>
                                    </p:animEffect>
                                    <p:set>
                                      <p:cBhvr>
                                        <p:cTn dur="1" fill="hold">
                                          <p:stCondLst>
                                            <p:cond delay="0"/>
                                          </p:stCondLst>
                                        </p:cTn>
                                        <p:tgtEl>
                                          <p:spTgt spid="2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275" name="Google Shape;275;p37"/>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276" name="Google Shape;27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7" name="Google Shape;277;p3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assertThrows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283" name="Google Shape;283;p38"/>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284" name="Google Shape;28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5" name="Google Shape;285;p3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rgbClr val="333333"/>
                </a:solidFill>
              </a:rPr>
              <a:t>assertTimeout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ofMilis(..), ofSeconds(..), ofMinutes(..)</a:t>
            </a:r>
            <a:endParaRPr>
              <a:solidFill>
                <a:srgbClr val="333333"/>
              </a:solidFill>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Unit Testing</a:t>
            </a:r>
            <a:endParaRPr/>
          </a:p>
        </p:txBody>
      </p:sp>
      <p:sp>
        <p:nvSpPr>
          <p:cNvPr id="291" name="Google Shape;291;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following method:</a:t>
            </a:r>
            <a:br>
              <a:rPr lang="sv-SE"/>
            </a:br>
            <a:br>
              <a:rPr b="1" lang="sv-SE">
                <a:latin typeface="Consolas"/>
                <a:ea typeface="Consolas"/>
                <a:cs typeface="Consolas"/>
                <a:sym typeface="Consolas"/>
              </a:rPr>
            </a:br>
            <a:r>
              <a:rPr b="1" lang="sv-SE">
                <a:latin typeface="Consolas"/>
                <a:ea typeface="Consolas"/>
                <a:cs typeface="Consolas"/>
                <a:sym typeface="Consolas"/>
              </a:rPr>
              <a:t>public double max(double a, double b);</a:t>
            </a:r>
            <a:br>
              <a:rPr lang="sv-SE"/>
            </a:br>
            <a:br>
              <a:rPr lang="sv-SE"/>
            </a:br>
            <a:r>
              <a:rPr lang="sv-SE"/>
              <a:t>Devise three executable test cases for this method in the JUnit notation. See the attached handout for a refresher on the notation.</a:t>
            </a:r>
            <a:endParaRPr/>
          </a:p>
        </p:txBody>
      </p:sp>
      <p:sp>
        <p:nvSpPr>
          <p:cNvPr id="292" name="Google Shape;29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idx="1" type="body"/>
          </p:nvPr>
        </p:nvSpPr>
        <p:spPr>
          <a:xfrm>
            <a:off x="468900" y="494075"/>
            <a:ext cx="3967200" cy="42684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100">
                <a:solidFill>
                  <a:srgbClr val="A71D5D"/>
                </a:solidFill>
                <a:latin typeface="Consolas"/>
                <a:ea typeface="Consolas"/>
                <a:cs typeface="Consolas"/>
                <a:sym typeface="Consolas"/>
              </a:rPr>
              <a:t>@Test</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public</a:t>
            </a: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void</a:t>
            </a:r>
            <a:r>
              <a:rPr lang="sv-SE" sz="1100">
                <a:solidFill>
                  <a:srgbClr val="333333"/>
                </a:solidFill>
                <a:latin typeface="Consolas"/>
                <a:ea typeface="Consolas"/>
                <a:cs typeface="Consolas"/>
                <a:sym typeface="Consolas"/>
              </a:rPr>
              <a:t> </a:t>
            </a:r>
            <a:r>
              <a:rPr lang="sv-SE" sz="1100">
                <a:solidFill>
                  <a:srgbClr val="795DA3"/>
                </a:solidFill>
                <a:latin typeface="Consolas"/>
                <a:ea typeface="Consolas"/>
                <a:cs typeface="Consolas"/>
                <a:sym typeface="Consolas"/>
              </a:rPr>
              <a:t>aLarger</a:t>
            </a:r>
            <a:r>
              <a:rPr lang="sv-SE" sz="1100">
                <a:solidFill>
                  <a:srgbClr val="333333"/>
                </a:solidFill>
                <a:latin typeface="Consolas"/>
                <a:ea typeface="Consolas"/>
                <a:cs typeface="Consolas"/>
                <a:sym typeface="Consolas"/>
              </a:rPr>
              <a:t>()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 = 16.0;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b = 10.0;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expected = 16.0;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actual </a:t>
            </a:r>
            <a:r>
              <a:rPr lang="sv-SE" sz="1100">
                <a:solidFill>
                  <a:srgbClr val="A71D5D"/>
                </a:solidFill>
                <a:latin typeface="Consolas"/>
                <a:ea typeface="Consolas"/>
                <a:cs typeface="Consolas"/>
                <a:sym typeface="Consolas"/>
              </a:rPr>
              <a:t>=</a:t>
            </a:r>
            <a:r>
              <a:rPr lang="sv-SE" sz="1100">
                <a:solidFill>
                  <a:srgbClr val="333333"/>
                </a:solidFill>
                <a:latin typeface="Consolas"/>
                <a:ea typeface="Consolas"/>
                <a:cs typeface="Consolas"/>
                <a:sym typeface="Consolas"/>
              </a:rPr>
              <a:t> max(a,b);</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assertTrue(“should be larger”, actual&gt;b);</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assertEquals(</a:t>
            </a:r>
            <a:r>
              <a:rPr lang="sv-SE" sz="1100">
                <a:solidFill>
                  <a:srgbClr val="000000"/>
                </a:solidFill>
                <a:latin typeface="Consolas"/>
                <a:ea typeface="Consolas"/>
                <a:cs typeface="Consolas"/>
                <a:sym typeface="Consolas"/>
              </a:rPr>
              <a:t>expected</a:t>
            </a:r>
            <a:r>
              <a:rPr lang="sv-SE" sz="1100">
                <a:solidFill>
                  <a:srgbClr val="333333"/>
                </a:solidFill>
                <a:latin typeface="Consolas"/>
                <a:ea typeface="Consolas"/>
                <a:cs typeface="Consolas"/>
                <a:sym typeface="Consolas"/>
              </a:rPr>
              <a:t>, actual);</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br>
              <a:rPr lang="sv-SE" sz="1100">
                <a:solidFill>
                  <a:srgbClr val="333333"/>
                </a:solidFill>
                <a:latin typeface="Consolas"/>
                <a:ea typeface="Consolas"/>
                <a:cs typeface="Consolas"/>
                <a:sym typeface="Consolas"/>
              </a:rPr>
            </a:br>
            <a:r>
              <a:rPr lang="sv-SE" sz="1100">
                <a:solidFill>
                  <a:srgbClr val="A71D5D"/>
                </a:solidFill>
                <a:latin typeface="Consolas"/>
                <a:ea typeface="Consolas"/>
                <a:cs typeface="Consolas"/>
                <a:sym typeface="Consolas"/>
              </a:rPr>
              <a:t>@Test</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public</a:t>
            </a: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void</a:t>
            </a:r>
            <a:r>
              <a:rPr lang="sv-SE" sz="1100">
                <a:solidFill>
                  <a:srgbClr val="333333"/>
                </a:solidFill>
                <a:latin typeface="Consolas"/>
                <a:ea typeface="Consolas"/>
                <a:cs typeface="Consolas"/>
                <a:sym typeface="Consolas"/>
              </a:rPr>
              <a:t> </a:t>
            </a:r>
            <a:r>
              <a:rPr lang="sv-SE" sz="1100">
                <a:solidFill>
                  <a:srgbClr val="795DA3"/>
                </a:solidFill>
                <a:latin typeface="Consolas"/>
                <a:ea typeface="Consolas"/>
                <a:cs typeface="Consolas"/>
                <a:sym typeface="Consolas"/>
              </a:rPr>
              <a:t>bLarger</a:t>
            </a:r>
            <a:r>
              <a:rPr lang="sv-SE" sz="1100">
                <a:solidFill>
                  <a:srgbClr val="333333"/>
                </a:solidFill>
                <a:latin typeface="Consolas"/>
                <a:ea typeface="Consolas"/>
                <a:cs typeface="Consolas"/>
                <a:sym typeface="Consolas"/>
              </a:rPr>
              <a:t>()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 = 10.0;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b = 16.0;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expected = 16.0;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actual </a:t>
            </a:r>
            <a:r>
              <a:rPr lang="sv-SE" sz="1100">
                <a:solidFill>
                  <a:srgbClr val="A71D5D"/>
                </a:solidFill>
                <a:latin typeface="Consolas"/>
                <a:ea typeface="Consolas"/>
                <a:cs typeface="Consolas"/>
                <a:sym typeface="Consolas"/>
              </a:rPr>
              <a:t>=</a:t>
            </a:r>
            <a:r>
              <a:rPr lang="sv-SE" sz="1100">
                <a:solidFill>
                  <a:srgbClr val="333333"/>
                </a:solidFill>
                <a:latin typeface="Consolas"/>
                <a:ea typeface="Consolas"/>
                <a:cs typeface="Consolas"/>
                <a:sym typeface="Consolas"/>
              </a:rPr>
              <a:t> max(a,b);</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100">
                <a:solidFill>
                  <a:srgbClr val="333333"/>
                </a:solidFill>
                <a:latin typeface="Consolas"/>
                <a:ea typeface="Consolas"/>
                <a:cs typeface="Consolas"/>
                <a:sym typeface="Consolas"/>
              </a:rPr>
              <a:t>    assertTrue(“b should be larger”, b&gt;a);</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assertEquals(</a:t>
            </a:r>
            <a:r>
              <a:rPr lang="sv-SE" sz="1100">
                <a:latin typeface="Consolas"/>
                <a:ea typeface="Consolas"/>
                <a:cs typeface="Consolas"/>
                <a:sym typeface="Consolas"/>
              </a:rPr>
              <a:t>expected</a:t>
            </a:r>
            <a:r>
              <a:rPr lang="sv-SE" sz="1100">
                <a:solidFill>
                  <a:srgbClr val="333333"/>
                </a:solidFill>
                <a:latin typeface="Consolas"/>
                <a:ea typeface="Consolas"/>
                <a:cs typeface="Consolas"/>
                <a:sym typeface="Consolas"/>
              </a:rPr>
              <a:t>, actual);</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endParaRPr sz="1100">
              <a:solidFill>
                <a:srgbClr val="A71D5D"/>
              </a:solidFill>
              <a:latin typeface="Consolas"/>
              <a:ea typeface="Consolas"/>
              <a:cs typeface="Consolas"/>
              <a:sym typeface="Consolas"/>
            </a:endParaRPr>
          </a:p>
        </p:txBody>
      </p:sp>
      <p:sp>
        <p:nvSpPr>
          <p:cNvPr id="298" name="Google Shape;298;p40"/>
          <p:cNvSpPr txBox="1"/>
          <p:nvPr>
            <p:ph idx="1" type="body"/>
          </p:nvPr>
        </p:nvSpPr>
        <p:spPr>
          <a:xfrm>
            <a:off x="4562550" y="546475"/>
            <a:ext cx="4124100" cy="43794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sv-SE" sz="1100">
                <a:solidFill>
                  <a:srgbClr val="A71D5D"/>
                </a:solidFill>
                <a:latin typeface="Consolas"/>
                <a:ea typeface="Consolas"/>
                <a:cs typeface="Consolas"/>
                <a:sym typeface="Consolas"/>
              </a:rPr>
              <a:t>@Test</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public</a:t>
            </a: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void</a:t>
            </a:r>
            <a:r>
              <a:rPr lang="sv-SE" sz="1100">
                <a:solidFill>
                  <a:srgbClr val="333333"/>
                </a:solidFill>
                <a:latin typeface="Consolas"/>
                <a:ea typeface="Consolas"/>
                <a:cs typeface="Consolas"/>
                <a:sym typeface="Consolas"/>
              </a:rPr>
              <a:t> </a:t>
            </a:r>
            <a:r>
              <a:rPr lang="sv-SE" sz="1100">
                <a:solidFill>
                  <a:srgbClr val="795DA3"/>
                </a:solidFill>
                <a:latin typeface="Consolas"/>
                <a:ea typeface="Consolas"/>
                <a:cs typeface="Consolas"/>
                <a:sym typeface="Consolas"/>
              </a:rPr>
              <a:t>bothEqual</a:t>
            </a:r>
            <a:r>
              <a:rPr lang="sv-SE" sz="1100">
                <a:solidFill>
                  <a:srgbClr val="333333"/>
                </a:solidFill>
                <a:latin typeface="Consolas"/>
                <a:ea typeface="Consolas"/>
                <a:cs typeface="Consolas"/>
                <a:sym typeface="Consolas"/>
              </a:rPr>
              <a:t>()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 = 16.0;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b = 16.0;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expected = 16.0;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actual </a:t>
            </a:r>
            <a:r>
              <a:rPr lang="sv-SE" sz="1100">
                <a:solidFill>
                  <a:srgbClr val="A71D5D"/>
                </a:solidFill>
                <a:latin typeface="Consolas"/>
                <a:ea typeface="Consolas"/>
                <a:cs typeface="Consolas"/>
                <a:sym typeface="Consolas"/>
              </a:rPr>
              <a:t>=</a:t>
            </a:r>
            <a:r>
              <a:rPr lang="sv-SE" sz="1100">
                <a:solidFill>
                  <a:srgbClr val="333333"/>
                </a:solidFill>
                <a:latin typeface="Consolas"/>
                <a:ea typeface="Consolas"/>
                <a:cs typeface="Consolas"/>
                <a:sym typeface="Consolas"/>
              </a:rPr>
              <a:t> max(a,b);</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assertEquals(a,b);</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assertEquals(</a:t>
            </a:r>
            <a:r>
              <a:rPr lang="sv-SE" sz="1100">
                <a:latin typeface="Consolas"/>
                <a:ea typeface="Consolas"/>
                <a:cs typeface="Consolas"/>
                <a:sym typeface="Consolas"/>
              </a:rPr>
              <a:t>expected</a:t>
            </a:r>
            <a:r>
              <a:rPr lang="sv-SE" sz="1100">
                <a:solidFill>
                  <a:srgbClr val="333333"/>
                </a:solidFill>
                <a:latin typeface="Consolas"/>
                <a:ea typeface="Consolas"/>
                <a:cs typeface="Consolas"/>
                <a:sym typeface="Consolas"/>
              </a:rPr>
              <a:t>, actual);</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A71D5D"/>
                </a:solidFill>
                <a:latin typeface="Consolas"/>
                <a:ea typeface="Consolas"/>
                <a:cs typeface="Consolas"/>
                <a:sym typeface="Consolas"/>
              </a:rPr>
              <a:t>@Test</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public</a:t>
            </a: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void</a:t>
            </a:r>
            <a:r>
              <a:rPr lang="sv-SE" sz="1100">
                <a:solidFill>
                  <a:srgbClr val="333333"/>
                </a:solidFill>
                <a:latin typeface="Consolas"/>
                <a:ea typeface="Consolas"/>
                <a:cs typeface="Consolas"/>
                <a:sym typeface="Consolas"/>
              </a:rPr>
              <a:t> </a:t>
            </a:r>
            <a:r>
              <a:rPr lang="sv-SE" sz="1100">
                <a:solidFill>
                  <a:srgbClr val="795DA3"/>
                </a:solidFill>
                <a:latin typeface="Consolas"/>
                <a:ea typeface="Consolas"/>
                <a:cs typeface="Consolas"/>
                <a:sym typeface="Consolas"/>
              </a:rPr>
              <a:t>bothNegative</a:t>
            </a:r>
            <a:r>
              <a:rPr lang="sv-SE" sz="1100">
                <a:solidFill>
                  <a:srgbClr val="333333"/>
                </a:solidFill>
                <a:latin typeface="Consolas"/>
                <a:ea typeface="Consolas"/>
                <a:cs typeface="Consolas"/>
                <a:sym typeface="Consolas"/>
              </a:rPr>
              <a:t>()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 = -2.0;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b = -1.0;</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expected = -1.0; </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r>
              <a:rPr lang="sv-SE" sz="1100">
                <a:solidFill>
                  <a:srgbClr val="A71D5D"/>
                </a:solidFill>
                <a:latin typeface="Consolas"/>
                <a:ea typeface="Consolas"/>
                <a:cs typeface="Consolas"/>
                <a:sym typeface="Consolas"/>
              </a:rPr>
              <a:t>double</a:t>
            </a:r>
            <a:r>
              <a:rPr lang="sv-SE" sz="1100">
                <a:solidFill>
                  <a:srgbClr val="333333"/>
                </a:solidFill>
                <a:latin typeface="Consolas"/>
                <a:ea typeface="Consolas"/>
                <a:cs typeface="Consolas"/>
                <a:sym typeface="Consolas"/>
              </a:rPr>
              <a:t> actual </a:t>
            </a:r>
            <a:r>
              <a:rPr lang="sv-SE" sz="1100">
                <a:solidFill>
                  <a:srgbClr val="A71D5D"/>
                </a:solidFill>
                <a:latin typeface="Consolas"/>
                <a:ea typeface="Consolas"/>
                <a:cs typeface="Consolas"/>
                <a:sym typeface="Consolas"/>
              </a:rPr>
              <a:t>=</a:t>
            </a:r>
            <a:r>
              <a:rPr lang="sv-SE" sz="1100">
                <a:solidFill>
                  <a:srgbClr val="333333"/>
                </a:solidFill>
                <a:latin typeface="Consolas"/>
                <a:ea typeface="Consolas"/>
                <a:cs typeface="Consolas"/>
                <a:sym typeface="Consolas"/>
              </a:rPr>
              <a:t> max(a,b);</a:t>
            </a:r>
            <a:endParaRPr sz="11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100">
                <a:solidFill>
                  <a:srgbClr val="333333"/>
                </a:solidFill>
                <a:latin typeface="Consolas"/>
                <a:ea typeface="Consolas"/>
                <a:cs typeface="Consolas"/>
                <a:sym typeface="Consolas"/>
              </a:rPr>
              <a:t>    assertTrue(“should be negative”,actual&lt;0);</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assertEquals(</a:t>
            </a:r>
            <a:r>
              <a:rPr lang="sv-SE" sz="1100">
                <a:latin typeface="Consolas"/>
                <a:ea typeface="Consolas"/>
                <a:cs typeface="Consolas"/>
                <a:sym typeface="Consolas"/>
              </a:rPr>
              <a:t>expected</a:t>
            </a:r>
            <a:r>
              <a:rPr lang="sv-SE" sz="1100">
                <a:solidFill>
                  <a:srgbClr val="333333"/>
                </a:solidFill>
                <a:latin typeface="Consolas"/>
                <a:ea typeface="Consolas"/>
                <a:cs typeface="Consolas"/>
                <a:sym typeface="Consolas"/>
              </a:rPr>
              <a:t>, actual);</a:t>
            </a:r>
            <a:br>
              <a:rPr lang="sv-SE" sz="1100">
                <a:solidFill>
                  <a:srgbClr val="333333"/>
                </a:solidFill>
                <a:latin typeface="Consolas"/>
                <a:ea typeface="Consolas"/>
                <a:cs typeface="Consolas"/>
                <a:sym typeface="Consolas"/>
              </a:rPr>
            </a:br>
            <a:r>
              <a:rPr lang="sv-SE" sz="1100">
                <a:solidFill>
                  <a:srgbClr val="333333"/>
                </a:solidFill>
                <a:latin typeface="Consolas"/>
                <a:ea typeface="Consolas"/>
                <a:cs typeface="Consolas"/>
                <a:sym typeface="Consolas"/>
              </a:rPr>
              <a:t>  }</a:t>
            </a:r>
            <a:endParaRPr sz="1100">
              <a:solidFill>
                <a:srgbClr val="333333"/>
              </a:solidFill>
              <a:latin typeface="Consolas"/>
              <a:ea typeface="Consolas"/>
              <a:cs typeface="Consolas"/>
              <a:sym typeface="Consolas"/>
            </a:endParaRPr>
          </a:p>
        </p:txBody>
      </p:sp>
      <p:sp>
        <p:nvSpPr>
          <p:cNvPr id="299" name="Google Shape;29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05" name="Google Shape;305;p41"/>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test will always pass (no assertions)</a:t>
            </a:r>
            <a:endParaRPr/>
          </a:p>
          <a:p>
            <a:pPr indent="-368300" lvl="1" marL="914400" rtl="0" algn="l">
              <a:spcBef>
                <a:spcPts val="500"/>
              </a:spcBef>
              <a:spcAft>
                <a:spcPts val="0"/>
              </a:spcAft>
              <a:buSzPts val="2200"/>
              <a:buChar char="•"/>
            </a:pPr>
            <a:r>
              <a:rPr lang="sv-SE"/>
              <a:t>Developer would need to manually verify the output.</a:t>
            </a:r>
            <a:endParaRPr/>
          </a:p>
        </p:txBody>
      </p:sp>
      <p:sp>
        <p:nvSpPr>
          <p:cNvPr id="306" name="Google Shape;30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7" name="Google Shape;307;p41"/>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14" name="Google Shape;314;p42"/>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Even if code is non-deterministic, tests should give deterministic results.</a:t>
            </a:r>
            <a:endParaRPr sz="18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42900" lvl="0" marL="457200" rtl="0" algn="l">
              <a:spcBef>
                <a:spcPts val="1000"/>
              </a:spcBef>
              <a:spcAft>
                <a:spcPts val="0"/>
              </a:spcAft>
              <a:buSzPts val="1800"/>
              <a:buChar char="•"/>
            </a:pPr>
            <a:r>
              <a:rPr lang="sv-SE" sz="1800"/>
              <a:t>Each time this method is executed, the result will differ.</a:t>
            </a:r>
            <a:endParaRPr sz="1800"/>
          </a:p>
          <a:p>
            <a:pPr indent="-342900" lvl="0" marL="457200" rtl="0" algn="l">
              <a:spcBef>
                <a:spcPts val="1000"/>
              </a:spcBef>
              <a:spcAft>
                <a:spcPts val="0"/>
              </a:spcAft>
              <a:buSzPts val="1800"/>
              <a:buChar char="•"/>
            </a:pPr>
            <a:r>
              <a:rPr lang="sv-SE" sz="1800"/>
              <a:t>Tests for this method should not specify the exact time returned, but properties of a “good” execution.</a:t>
            </a:r>
            <a:endParaRPr sz="18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Couple place a range on the output.</a:t>
            </a:r>
            <a:endParaRPr sz="1800"/>
          </a:p>
        </p:txBody>
      </p:sp>
      <p:sp>
        <p:nvSpPr>
          <p:cNvPr id="315" name="Google Shape;31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21" name="Google Shape;321;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negative scenarios and boundary cases, in addition to positive scenarios.</a:t>
            </a:r>
            <a:endParaRPr/>
          </a:p>
          <a:p>
            <a:pPr indent="-368300" lvl="1" marL="914400" rtl="0" algn="l">
              <a:spcBef>
                <a:spcPts val="500"/>
              </a:spcBef>
              <a:spcAft>
                <a:spcPts val="0"/>
              </a:spcAft>
              <a:buSzPts val="2200"/>
              <a:buChar char="•"/>
            </a:pPr>
            <a:r>
              <a:rPr lang="sv-SE"/>
              <a:t>Can the system handle invalid data?</a:t>
            </a:r>
            <a:endParaRPr/>
          </a:p>
          <a:p>
            <a:pPr indent="-368300" lvl="1" marL="914400" rtl="0" algn="l">
              <a:spcBef>
                <a:spcPts val="500"/>
              </a:spcBef>
              <a:spcAft>
                <a:spcPts val="0"/>
              </a:spcAft>
              <a:buSzPts val="2200"/>
              <a:buChar char="•"/>
            </a:pPr>
            <a:r>
              <a:rPr lang="sv-SE"/>
              <a:t>Method expects a string of length 8, with A-Z,a-z,0-9.</a:t>
            </a:r>
            <a:endParaRPr/>
          </a:p>
          <a:p>
            <a:pPr indent="-342900" lvl="2" marL="1371600" rtl="0" algn="l">
              <a:spcBef>
                <a:spcPts val="500"/>
              </a:spcBef>
              <a:spcAft>
                <a:spcPts val="0"/>
              </a:spcAft>
              <a:buSzPts val="1800"/>
              <a:buChar char="•"/>
            </a:pPr>
            <a:r>
              <a:rPr lang="sv-SE"/>
              <a:t>Try non-alphanumeric characters. Try a blank value. Try strings with length &lt; 8, &gt; 8</a:t>
            </a:r>
            <a:endParaRPr/>
          </a:p>
          <a:p>
            <a:pPr indent="-393700" lvl="0" marL="457200" rtl="0" algn="l">
              <a:spcBef>
                <a:spcPts val="1000"/>
              </a:spcBef>
              <a:spcAft>
                <a:spcPts val="0"/>
              </a:spcAft>
              <a:buSzPts val="2600"/>
              <a:buChar char="•"/>
            </a:pPr>
            <a:r>
              <a:rPr lang="sv-SE"/>
              <a:t>Boundary cases test extreme values.</a:t>
            </a:r>
            <a:endParaRPr/>
          </a:p>
          <a:p>
            <a:pPr indent="-368300" lvl="1" marL="914400" rtl="0" algn="l">
              <a:spcBef>
                <a:spcPts val="500"/>
              </a:spcBef>
              <a:spcAft>
                <a:spcPts val="0"/>
              </a:spcAft>
              <a:buSzPts val="2200"/>
              <a:buChar char="•"/>
            </a:pPr>
            <a:r>
              <a:rPr lang="sv-SE"/>
              <a:t>If method expects numeric value 1 to 100, try 1 and 100.</a:t>
            </a:r>
            <a:endParaRPr/>
          </a:p>
          <a:p>
            <a:pPr indent="-342900" lvl="2" marL="1371600" rtl="0" algn="l">
              <a:spcBef>
                <a:spcPts val="500"/>
              </a:spcBef>
              <a:spcAft>
                <a:spcPts val="0"/>
              </a:spcAft>
              <a:buSzPts val="1800"/>
              <a:buChar char="•"/>
            </a:pPr>
            <a:r>
              <a:rPr lang="sv-SE"/>
              <a:t>Also, 0, negative, 100+ (negative scenarios).</a:t>
            </a:r>
            <a:endParaRPr/>
          </a:p>
        </p:txBody>
      </p:sp>
      <p:sp>
        <p:nvSpPr>
          <p:cNvPr id="322" name="Google Shape;32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Tests</a:t>
            </a:r>
            <a:endParaRPr/>
          </a:p>
        </p:txBody>
      </p:sp>
      <p:sp>
        <p:nvSpPr>
          <p:cNvPr id="101" name="Google Shape;101;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How do you run test cases on the program?</a:t>
            </a:r>
            <a:endParaRPr/>
          </a:p>
          <a:p>
            <a:pPr indent="-368300" lvl="1" marL="914400" rtl="0" algn="l">
              <a:spcBef>
                <a:spcPts val="500"/>
              </a:spcBef>
              <a:spcAft>
                <a:spcPts val="0"/>
              </a:spcAft>
              <a:buSzPts val="2200"/>
              <a:buChar char="•"/>
            </a:pPr>
            <a:r>
              <a:rPr lang="sv-SE"/>
              <a:t>You could run the code and check results by hand.</a:t>
            </a:r>
            <a:endParaRPr/>
          </a:p>
          <a:p>
            <a:pPr indent="-368300" lvl="1" marL="914400" rtl="0" algn="l">
              <a:spcBef>
                <a:spcPts val="500"/>
              </a:spcBef>
              <a:spcAft>
                <a:spcPts val="0"/>
              </a:spcAft>
              <a:buClr>
                <a:srgbClr val="FF0000"/>
              </a:buClr>
              <a:buSzPts val="2200"/>
              <a:buChar char="•"/>
            </a:pPr>
            <a:r>
              <a:rPr b="1" lang="sv-SE" u="sng">
                <a:solidFill>
                  <a:srgbClr val="FF0000"/>
                </a:solidFill>
              </a:rPr>
              <a:t>Please don’t do this.</a:t>
            </a:r>
            <a:endParaRPr b="1" u="sng">
              <a:solidFill>
                <a:srgbClr val="FF0000"/>
              </a:solidFill>
            </a:endParaRPr>
          </a:p>
          <a:p>
            <a:pPr indent="-342900" lvl="2" marL="1371600" rtl="0" algn="l">
              <a:spcBef>
                <a:spcPts val="500"/>
              </a:spcBef>
              <a:spcAft>
                <a:spcPts val="0"/>
              </a:spcAft>
              <a:buSzPts val="1800"/>
              <a:buChar char="•"/>
            </a:pPr>
            <a:r>
              <a:rPr lang="sv-SE"/>
              <a:t>Humans are slow, expensive, and error-prone.</a:t>
            </a:r>
            <a:endParaRPr/>
          </a:p>
          <a:p>
            <a:pPr indent="-342900" lvl="2" marL="1371600" rtl="0" algn="l">
              <a:spcBef>
                <a:spcPts val="500"/>
              </a:spcBef>
              <a:spcAft>
                <a:spcPts val="0"/>
              </a:spcAft>
              <a:buSzPts val="1800"/>
              <a:buChar char="•"/>
            </a:pPr>
            <a:r>
              <a:rPr b="1" lang="sv-SE"/>
              <a:t>Exception</a:t>
            </a:r>
            <a:r>
              <a:rPr lang="sv-SE"/>
              <a:t> - exploratory testing.</a:t>
            </a:r>
            <a:endParaRPr/>
          </a:p>
          <a:p>
            <a:pPr indent="-381000" lvl="1" marL="914400" marR="0" rtl="0" algn="l">
              <a:lnSpc>
                <a:spcPct val="100000"/>
              </a:lnSpc>
              <a:spcBef>
                <a:spcPts val="0"/>
              </a:spcBef>
              <a:spcAft>
                <a:spcPts val="0"/>
              </a:spcAft>
              <a:buClr>
                <a:schemeClr val="dk1"/>
              </a:buClr>
              <a:buSzPts val="2400"/>
              <a:buFont typeface="Arial"/>
              <a:buChar char="•"/>
            </a:pPr>
            <a:r>
              <a:rPr lang="sv-SE"/>
              <a:t>Test design requires effort and creativity.</a:t>
            </a:r>
            <a:endParaRPr/>
          </a:p>
          <a:p>
            <a:pPr indent="-368300" lvl="1" marL="914400" marR="0" rtl="0" algn="l">
              <a:lnSpc>
                <a:spcPct val="100000"/>
              </a:lnSpc>
              <a:spcBef>
                <a:spcPts val="0"/>
              </a:spcBef>
              <a:spcAft>
                <a:spcPts val="0"/>
              </a:spcAft>
              <a:buSzPts val="2200"/>
              <a:buChar char="•"/>
            </a:pPr>
            <a:r>
              <a:rPr lang="sv-SE"/>
              <a:t>Test execution should not.</a:t>
            </a:r>
            <a:endParaRPr/>
          </a:p>
        </p:txBody>
      </p:sp>
      <p:sp>
        <p:nvSpPr>
          <p:cNvPr id="102" name="Google Shape;10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28" name="Google Shape;328;p44"/>
          <p:cNvSpPr txBox="1"/>
          <p:nvPr>
            <p:ph idx="1" type="body"/>
          </p:nvPr>
        </p:nvSpPr>
        <p:spPr>
          <a:xfrm>
            <a:off x="468900" y="1087901"/>
            <a:ext cx="8217900" cy="3674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code unit at a time.</a:t>
            </a:r>
            <a:endParaRPr/>
          </a:p>
          <a:p>
            <a:pPr indent="-368300" lvl="1" marL="914400" rtl="0" algn="l">
              <a:spcBef>
                <a:spcPts val="500"/>
              </a:spcBef>
              <a:spcAft>
                <a:spcPts val="0"/>
              </a:spcAft>
              <a:buSzPts val="2200"/>
              <a:buChar char="•"/>
            </a:pPr>
            <a:r>
              <a:rPr lang="sv-SE"/>
              <a:t>Capture each scenario in a separate test case.</a:t>
            </a:r>
            <a:endParaRPr/>
          </a:p>
          <a:p>
            <a:pPr indent="-368300" lvl="1" marL="914400" rtl="0" algn="l">
              <a:spcBef>
                <a:spcPts val="500"/>
              </a:spcBef>
              <a:spcAft>
                <a:spcPts val="0"/>
              </a:spcAft>
              <a:buSzPts val="2200"/>
              <a:buChar char="•"/>
            </a:pPr>
            <a:r>
              <a:rPr lang="sv-SE"/>
              <a:t>Method with two parameters: separate one null, other null, both null, and “happy path” into different test cases.</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Don’t use unnecessary assertions.</a:t>
            </a:r>
            <a:endParaRPr/>
          </a:p>
          <a:p>
            <a:pPr indent="-368300" lvl="1" marL="914400" rtl="0" algn="l">
              <a:spcBef>
                <a:spcPts val="500"/>
              </a:spcBef>
              <a:spcAft>
                <a:spcPts val="0"/>
              </a:spcAft>
              <a:buSzPts val="2200"/>
              <a:buChar char="•"/>
            </a:pPr>
            <a:r>
              <a:rPr lang="sv-SE"/>
              <a:t>Unit tests are a specification on how behavior should work, not a list of observations.</a:t>
            </a:r>
            <a:endParaRPr/>
          </a:p>
          <a:p>
            <a:pPr indent="-368300" lvl="1" marL="914400" rtl="0" algn="l">
              <a:spcBef>
                <a:spcPts val="500"/>
              </a:spcBef>
              <a:spcAft>
                <a:spcPts val="0"/>
              </a:spcAft>
              <a:buSzPts val="2200"/>
              <a:buChar char="•"/>
            </a:pPr>
            <a:r>
              <a:rPr lang="sv-SE"/>
              <a:t>Aim for each unit test method to perform exactly one assertion - ensure all assertions are related in purpose.</a:t>
            </a:r>
            <a:endParaRPr/>
          </a:p>
        </p:txBody>
      </p:sp>
      <p:sp>
        <p:nvSpPr>
          <p:cNvPr id="329" name="Google Shape;32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35" name="Google Shape;335;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@BeforeEach and @AfterEach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336" name="Google Shape;33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342" name="Google Shape;342;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Name test cases clearly and consistently.</a:t>
            </a:r>
            <a:endParaRPr/>
          </a:p>
          <a:p>
            <a:pPr indent="-355600" lvl="1" marL="914400" rtl="0" algn="l">
              <a:spcBef>
                <a:spcPts val="500"/>
              </a:spcBef>
              <a:spcAft>
                <a:spcPts val="0"/>
              </a:spcAft>
              <a:buSzPts val="2000"/>
              <a:buChar char="•"/>
            </a:pPr>
            <a:r>
              <a:rPr lang="sv-SE" sz="2000"/>
              <a:t>Name tests after what they do and test.</a:t>
            </a:r>
            <a:endParaRPr sz="2000"/>
          </a:p>
          <a:p>
            <a:pPr indent="-355600" lvl="1" marL="914400" rtl="0" algn="l">
              <a:spcBef>
                <a:spcPts val="500"/>
              </a:spcBef>
              <a:spcAft>
                <a:spcPts val="0"/>
              </a:spcAft>
              <a:buSzPts val="2000"/>
              <a:buChar char="•"/>
            </a:pPr>
            <a:r>
              <a:rPr lang="sv-SE" sz="2000"/>
              <a:t>Name should encode operation, scenario, and expectation:</a:t>
            </a:r>
            <a:endParaRPr sz="2000"/>
          </a:p>
          <a:p>
            <a:pPr indent="-342900" lvl="2" marL="1371600" rtl="0" algn="l">
              <a:spcBef>
                <a:spcPts val="500"/>
              </a:spcBef>
              <a:spcAft>
                <a:spcPts val="0"/>
              </a:spcAft>
              <a:buSzPts val="1800"/>
              <a:buChar char="•"/>
            </a:pPr>
            <a:r>
              <a:rPr lang="sv-SE" sz="1800"/>
              <a:t>TestCreateEmployee_NullId_ShouldThrowException</a:t>
            </a:r>
            <a:endParaRPr sz="1800"/>
          </a:p>
          <a:p>
            <a:pPr indent="-342900" lvl="2" marL="1371600" rtl="0" algn="l">
              <a:spcBef>
                <a:spcPts val="500"/>
              </a:spcBef>
              <a:spcAft>
                <a:spcPts val="0"/>
              </a:spcAft>
              <a:buSzPts val="1800"/>
              <a:buChar char="•"/>
            </a:pPr>
            <a:r>
              <a:rPr lang="sv-SE" sz="1800"/>
              <a:t>TestCreateEmployee_NegativeId_ShouldThrowException</a:t>
            </a:r>
            <a:endParaRPr sz="1800"/>
          </a:p>
          <a:p>
            <a:pPr indent="-342900" lvl="2" marL="1371600" rtl="0" algn="l">
              <a:spcBef>
                <a:spcPts val="500"/>
              </a:spcBef>
              <a:spcAft>
                <a:spcPts val="0"/>
              </a:spcAft>
              <a:buSzPts val="1800"/>
              <a:buChar char="•"/>
            </a:pPr>
            <a:r>
              <a:rPr lang="sv-SE" sz="1800"/>
              <a:t>TestCreateEmployee_DuplicateId_ShouldThrowException</a:t>
            </a:r>
            <a:endParaRPr sz="1800"/>
          </a:p>
          <a:p>
            <a:pPr indent="-342900" lvl="2" marL="1371600" rtl="0" algn="l">
              <a:spcBef>
                <a:spcPts val="500"/>
              </a:spcBef>
              <a:spcAft>
                <a:spcPts val="0"/>
              </a:spcAft>
              <a:buSzPts val="1800"/>
              <a:buChar char="•"/>
            </a:pPr>
            <a:r>
              <a:rPr lang="sv-SE" sz="1800"/>
              <a:t>TestCreateEmployee_ValidId_ShouldPass</a:t>
            </a:r>
            <a:endParaRPr sz="1800"/>
          </a:p>
        </p:txBody>
      </p:sp>
      <p:sp>
        <p:nvSpPr>
          <p:cNvPr id="343" name="Google Shape;34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Scaffolding</a:t>
            </a:r>
            <a:endParaRPr/>
          </a:p>
        </p:txBody>
      </p:sp>
      <p:sp>
        <p:nvSpPr>
          <p:cNvPr id="349" name="Google Shape;349;p47"/>
          <p:cNvSpPr txBox="1"/>
          <p:nvPr>
            <p:ph idx="1" type="body"/>
          </p:nvPr>
        </p:nvSpPr>
        <p:spPr>
          <a:xfrm>
            <a:off x="468900" y="1166475"/>
            <a:ext cx="8217900" cy="35961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Stubs and drivers are code written as replacements other parts of the system. </a:t>
            </a:r>
            <a:endParaRPr/>
          </a:p>
          <a:p>
            <a:pPr indent="-368300" lvl="1" marL="914400" rtl="0" algn="l">
              <a:spcBef>
                <a:spcPts val="0"/>
              </a:spcBef>
              <a:spcAft>
                <a:spcPts val="0"/>
              </a:spcAft>
              <a:buSzPts val="2200"/>
              <a:buChar char="•"/>
            </a:pPr>
            <a:r>
              <a:rPr lang="sv-SE"/>
              <a:t>May be required if pieces of the system do not exist.</a:t>
            </a:r>
            <a:endParaRPr/>
          </a:p>
          <a:p>
            <a:pPr indent="-393700" lvl="0" marL="457200" rtl="0" algn="l">
              <a:spcBef>
                <a:spcPts val="0"/>
              </a:spcBef>
              <a:spcAft>
                <a:spcPts val="0"/>
              </a:spcAft>
              <a:buSzPts val="2600"/>
              <a:buChar char="•"/>
            </a:pPr>
            <a:r>
              <a:rPr lang="sv-SE"/>
              <a:t>Scaffolding allows control over test execution and greater observability to judge test results.</a:t>
            </a:r>
            <a:endParaRPr/>
          </a:p>
          <a:p>
            <a:pPr indent="-368300" lvl="1" marL="914400" rtl="0" algn="l">
              <a:spcBef>
                <a:spcPts val="0"/>
              </a:spcBef>
              <a:spcAft>
                <a:spcPts val="0"/>
              </a:spcAft>
              <a:buSzPts val="2200"/>
              <a:buChar char="•"/>
            </a:pPr>
            <a:r>
              <a:rPr lang="sv-SE"/>
              <a:t>Simulate dependencies and test components in isolation.</a:t>
            </a:r>
            <a:endParaRPr/>
          </a:p>
          <a:p>
            <a:pPr indent="-368300" lvl="1" marL="914400" rtl="0" algn="l">
              <a:spcBef>
                <a:spcPts val="0"/>
              </a:spcBef>
              <a:spcAft>
                <a:spcPts val="0"/>
              </a:spcAft>
              <a:buSzPts val="2200"/>
              <a:buChar char="•"/>
            </a:pPr>
            <a:r>
              <a:rPr lang="sv-SE"/>
              <a:t>Ability to set up specialized testing scenarios.</a:t>
            </a:r>
            <a:endParaRPr/>
          </a:p>
          <a:p>
            <a:pPr indent="-368300" lvl="1" marL="914400" rtl="0" algn="l">
              <a:spcBef>
                <a:spcPts val="0"/>
              </a:spcBef>
              <a:spcAft>
                <a:spcPts val="0"/>
              </a:spcAft>
              <a:buSzPts val="2200"/>
              <a:buChar char="•"/>
            </a:pPr>
            <a:r>
              <a:rPr lang="sv-SE"/>
              <a:t>Ability to replace part of the program with a version more suited to testing.</a:t>
            </a:r>
            <a:endParaRPr/>
          </a:p>
          <a:p>
            <a:pPr indent="0" lvl="0" marL="0" marR="0" rtl="0" algn="l">
              <a:lnSpc>
                <a:spcPct val="120000"/>
              </a:lnSpc>
              <a:spcBef>
                <a:spcPts val="0"/>
              </a:spcBef>
              <a:spcAft>
                <a:spcPts val="0"/>
              </a:spcAft>
              <a:buNone/>
            </a:pPr>
            <a:r>
              <a:t/>
            </a:r>
            <a:endParaRPr/>
          </a:p>
        </p:txBody>
      </p:sp>
      <p:sp>
        <p:nvSpPr>
          <p:cNvPr id="350" name="Google Shape;35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Replacing Interfaces</a:t>
            </a:r>
            <a:endParaRPr/>
          </a:p>
        </p:txBody>
      </p:sp>
      <p:sp>
        <p:nvSpPr>
          <p:cNvPr id="356" name="Google Shape;35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Scaffolding can be complex - can replace any portion of the system.</a:t>
            </a:r>
            <a:endParaRPr/>
          </a:p>
          <a:p>
            <a:pPr indent="-393700" lvl="0" marL="457200" rtl="0" algn="l">
              <a:spcBef>
                <a:spcPts val="0"/>
              </a:spcBef>
              <a:spcAft>
                <a:spcPts val="0"/>
              </a:spcAft>
              <a:buSzPts val="2600"/>
              <a:buChar char="•"/>
            </a:pPr>
            <a:r>
              <a:rPr lang="sv-SE"/>
              <a:t>If an interface does not allow control or observability - write scaffolding to replace it.</a:t>
            </a:r>
            <a:endParaRPr/>
          </a:p>
          <a:p>
            <a:pPr indent="-368300" lvl="1" marL="914400" rtl="0" algn="l">
              <a:spcBef>
                <a:spcPts val="0"/>
              </a:spcBef>
              <a:spcAft>
                <a:spcPts val="0"/>
              </a:spcAft>
              <a:buSzPts val="2200"/>
              <a:buChar char="•"/>
            </a:pPr>
            <a:r>
              <a:rPr lang="sv-SE"/>
              <a:t>Allow inspection of previously-private variables.</a:t>
            </a:r>
            <a:endParaRPr/>
          </a:p>
          <a:p>
            <a:pPr indent="-368300" lvl="1" marL="914400" rtl="0" algn="l">
              <a:spcBef>
                <a:spcPts val="0"/>
              </a:spcBef>
              <a:spcAft>
                <a:spcPts val="0"/>
              </a:spcAft>
              <a:buSzPts val="2200"/>
              <a:buChar char="•"/>
            </a:pPr>
            <a:r>
              <a:rPr lang="sv-SE"/>
              <a:t>Replace a GUI with a machine-usable interface.</a:t>
            </a:r>
            <a:endParaRPr/>
          </a:p>
          <a:p>
            <a:pPr indent="-368300" lvl="1" marL="914400" rtl="0" algn="l">
              <a:spcBef>
                <a:spcPts val="0"/>
              </a:spcBef>
              <a:spcAft>
                <a:spcPts val="0"/>
              </a:spcAft>
              <a:buSzPts val="2200"/>
              <a:buChar char="•"/>
            </a:pPr>
            <a:r>
              <a:rPr lang="sv-SE"/>
              <a:t>May be useful after testing.</a:t>
            </a:r>
            <a:endParaRPr/>
          </a:p>
          <a:p>
            <a:pPr indent="-342900" lvl="2" marL="1371600" rtl="0" algn="l">
              <a:spcBef>
                <a:spcPts val="0"/>
              </a:spcBef>
              <a:spcAft>
                <a:spcPts val="0"/>
              </a:spcAft>
              <a:buSzPts val="1800"/>
              <a:buChar char="•"/>
            </a:pPr>
            <a:r>
              <a:rPr lang="sv-SE"/>
              <a:t>Expose a command-line interface for scripting.</a:t>
            </a:r>
            <a:endParaRPr/>
          </a:p>
          <a:p>
            <a:pPr indent="0" lvl="0" marL="0" marR="0" rtl="0" algn="l">
              <a:lnSpc>
                <a:spcPct val="120000"/>
              </a:lnSpc>
              <a:spcBef>
                <a:spcPts val="0"/>
              </a:spcBef>
              <a:spcAft>
                <a:spcPts val="0"/>
              </a:spcAft>
              <a:buNone/>
            </a:pPr>
            <a:r>
              <a:t/>
            </a:r>
            <a:endParaRPr/>
          </a:p>
        </p:txBody>
      </p:sp>
      <p:sp>
        <p:nvSpPr>
          <p:cNvPr id="357" name="Google Shape;35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vs Specific Scaffolding</a:t>
            </a:r>
            <a:endParaRPr/>
          </a:p>
        </p:txBody>
      </p:sp>
      <p:sp>
        <p:nvSpPr>
          <p:cNvPr id="363" name="Google Shape;36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Simplest driver - run a single specific test case.</a:t>
            </a:r>
            <a:endParaRPr/>
          </a:p>
          <a:p>
            <a:pPr indent="-393700" lvl="0" marL="457200" rtl="0" algn="l">
              <a:spcBef>
                <a:spcPts val="0"/>
              </a:spcBef>
              <a:spcAft>
                <a:spcPts val="0"/>
              </a:spcAft>
              <a:buSzPts val="2600"/>
              <a:buChar char="•"/>
            </a:pPr>
            <a:r>
              <a:rPr lang="sv-SE"/>
              <a:t>More complex:</a:t>
            </a:r>
            <a:endParaRPr/>
          </a:p>
          <a:p>
            <a:pPr indent="-368300" lvl="1" marL="914400" rtl="0" algn="l">
              <a:spcBef>
                <a:spcPts val="0"/>
              </a:spcBef>
              <a:spcAft>
                <a:spcPts val="0"/>
              </a:spcAft>
              <a:buSzPts val="2200"/>
              <a:buChar char="•"/>
            </a:pPr>
            <a:r>
              <a:rPr lang="sv-SE"/>
              <a:t>Common scaffolding for a set of similar tests cases, </a:t>
            </a:r>
            <a:endParaRPr/>
          </a:p>
          <a:p>
            <a:pPr indent="-368300" lvl="1" marL="914400" rtl="0" algn="l">
              <a:spcBef>
                <a:spcPts val="0"/>
              </a:spcBef>
              <a:spcAft>
                <a:spcPts val="0"/>
              </a:spcAft>
              <a:buSzPts val="2200"/>
              <a:buChar char="•"/>
            </a:pPr>
            <a:r>
              <a:rPr lang="sv-SE"/>
              <a:t>Scaffolding that can run multiple test suites for the same software (i.e., load a spreadsheet of inputs and run then).</a:t>
            </a:r>
            <a:endParaRPr/>
          </a:p>
          <a:p>
            <a:pPr indent="-368300" lvl="1" marL="914400" rtl="0" algn="l">
              <a:spcBef>
                <a:spcPts val="0"/>
              </a:spcBef>
              <a:spcAft>
                <a:spcPts val="0"/>
              </a:spcAft>
              <a:buSzPts val="2200"/>
              <a:buChar char="•"/>
            </a:pPr>
            <a:r>
              <a:rPr lang="sv-SE"/>
              <a:t>Scaffolding that can vary a number of parameters (product family, OS, language).</a:t>
            </a:r>
            <a:endParaRPr/>
          </a:p>
          <a:p>
            <a:pPr indent="-393700" lvl="0" marL="457200" rtl="0" algn="l">
              <a:spcBef>
                <a:spcPts val="0"/>
              </a:spcBef>
              <a:spcAft>
                <a:spcPts val="0"/>
              </a:spcAft>
              <a:buSzPts val="2600"/>
              <a:buChar char="•"/>
            </a:pPr>
            <a:r>
              <a:rPr lang="sv-SE"/>
              <a:t>Balance of quality, scope, and cost. </a:t>
            </a:r>
            <a:endParaRPr/>
          </a:p>
          <a:p>
            <a:pPr indent="0" lvl="0" marL="0" marR="0" rtl="0" algn="l">
              <a:lnSpc>
                <a:spcPct val="120000"/>
              </a:lnSpc>
              <a:spcBef>
                <a:spcPts val="0"/>
              </a:spcBef>
              <a:spcAft>
                <a:spcPts val="0"/>
              </a:spcAft>
              <a:buNone/>
            </a:pPr>
            <a:r>
              <a:t/>
            </a:r>
            <a:endParaRPr/>
          </a:p>
        </p:txBody>
      </p:sp>
      <p:sp>
        <p:nvSpPr>
          <p:cNvPr id="364" name="Google Shape;36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370" name="Google Shape;370;p50"/>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Components may depend on other, unfinished (or untested) components. You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Mock objects have the same interface as the real component, but are hand-created to simulate the real component.</a:t>
            </a:r>
            <a:endParaRPr sz="1800"/>
          </a:p>
          <a:p>
            <a:pPr indent="-342900" lvl="0" marL="457200" marR="0" rtl="0" algn="l">
              <a:lnSpc>
                <a:spcPct val="100000"/>
              </a:lnSpc>
              <a:spcBef>
                <a:spcPts val="0"/>
              </a:spcBef>
              <a:spcAft>
                <a:spcPts val="0"/>
              </a:spcAft>
              <a:buSzPts val="1800"/>
              <a:buChar char="•"/>
            </a:pPr>
            <a:r>
              <a:rPr lang="sv-SE" sz="1800"/>
              <a:t>Can also be used to simulate abnormal operation or rare events.</a:t>
            </a:r>
            <a:endParaRPr sz="1800"/>
          </a:p>
        </p:txBody>
      </p:sp>
      <p:sp>
        <p:nvSpPr>
          <p:cNvPr id="371" name="Google Shape;371;p50"/>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372" name="Google Shape;372;p50"/>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373" name="Google Shape;373;p50"/>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374" name="Google Shape;374;p50"/>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375" name="Google Shape;375;p50"/>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376" name="Google Shape;376;p50"/>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377" name="Google Shape;377;p50"/>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378" name="Google Shape;378;p50"/>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79" name="Google Shape;379;p50"/>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80" name="Google Shape;380;p50"/>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381" name="Google Shape;381;p50"/>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382" name="Google Shape;382;p50"/>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383" name="Google Shape;38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Example (Mockito)</a:t>
            </a:r>
            <a:endParaRPr/>
          </a:p>
        </p:txBody>
      </p:sp>
      <p:sp>
        <p:nvSpPr>
          <p:cNvPr id="389" name="Google Shape;389;p51"/>
          <p:cNvSpPr txBox="1"/>
          <p:nvPr>
            <p:ph idx="1" type="body"/>
          </p:nvPr>
        </p:nvSpPr>
        <p:spPr>
          <a:xfrm>
            <a:off x="468900" y="1166475"/>
            <a:ext cx="8217900" cy="3596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Declare a mock object:</a:t>
            </a:r>
            <a:br>
              <a:rPr lang="sv-SE" sz="2400"/>
            </a:br>
            <a:r>
              <a:rPr b="1" lang="sv-SE" sz="1800">
                <a:latin typeface="Consolas"/>
                <a:ea typeface="Consolas"/>
                <a:cs typeface="Consolas"/>
                <a:sym typeface="Consolas"/>
              </a:rPr>
              <a:t>LinkedList mList = mock(LinkedList.class);</a:t>
            </a:r>
            <a:endParaRPr b="1" sz="1800">
              <a:latin typeface="Consolas"/>
              <a:ea typeface="Consolas"/>
              <a:cs typeface="Consolas"/>
              <a:sym typeface="Consolas"/>
            </a:endParaRPr>
          </a:p>
          <a:p>
            <a:pPr indent="-381000" lvl="0" marL="457200" marR="0" rtl="0" algn="l">
              <a:lnSpc>
                <a:spcPct val="100000"/>
              </a:lnSpc>
              <a:spcBef>
                <a:spcPts val="0"/>
              </a:spcBef>
              <a:spcAft>
                <a:spcPts val="0"/>
              </a:spcAft>
              <a:buSzPts val="2400"/>
              <a:buChar char="•"/>
            </a:pPr>
            <a:r>
              <a:rPr lang="sv-SE" sz="2400"/>
              <a:t>Specify method behavior:</a:t>
            </a:r>
            <a:br>
              <a:rPr lang="sv-SE" sz="2400"/>
            </a:br>
            <a:r>
              <a:rPr b="1" lang="sv-SE" sz="1800">
                <a:latin typeface="Consolas"/>
                <a:ea typeface="Consolas"/>
                <a:cs typeface="Consolas"/>
                <a:sym typeface="Consolas"/>
              </a:rPr>
              <a:t>when(mList.get(0)).thenReturn(“first”);</a:t>
            </a:r>
            <a:endParaRPr b="1" sz="18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“first”: </a:t>
            </a:r>
            <a:r>
              <a:rPr lang="sv-SE" sz="2400">
                <a:latin typeface="Consolas"/>
                <a:ea typeface="Consolas"/>
                <a:cs typeface="Consolas"/>
                <a:sym typeface="Consolas"/>
              </a:rPr>
              <a:t>mList.get(0);</a:t>
            </a:r>
            <a:endParaRPr sz="24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null: </a:t>
            </a:r>
            <a:r>
              <a:rPr lang="sv-SE" sz="2400">
                <a:latin typeface="Consolas"/>
                <a:ea typeface="Consolas"/>
                <a:cs typeface="Consolas"/>
                <a:sym typeface="Consolas"/>
              </a:rPr>
              <a:t>mList.get(99);</a:t>
            </a:r>
            <a:endParaRPr sz="2400">
              <a:latin typeface="Consolas"/>
              <a:ea typeface="Consolas"/>
              <a:cs typeface="Consolas"/>
              <a:sym typeface="Consolas"/>
            </a:endParaRPr>
          </a:p>
          <a:p>
            <a:pPr indent="-381000" lvl="2" marL="1371600" rtl="0" algn="l">
              <a:spcBef>
                <a:spcPts val="500"/>
              </a:spcBef>
              <a:spcAft>
                <a:spcPts val="0"/>
              </a:spcAft>
              <a:buSzPts val="2400"/>
              <a:buChar char="•"/>
            </a:pPr>
            <a:r>
              <a:rPr lang="sv-SE" sz="2400"/>
              <a:t>Because behavior for “99” is not specified.</a:t>
            </a:r>
            <a:endParaRPr sz="2400">
              <a:latin typeface="Consolas"/>
              <a:ea typeface="Consolas"/>
              <a:cs typeface="Consolas"/>
              <a:sym typeface="Consolas"/>
            </a:endParaRPr>
          </a:p>
          <a:p>
            <a:pPr indent="457200" lvl="0" marL="0" rtl="0" algn="l">
              <a:spcBef>
                <a:spcPts val="1000"/>
              </a:spcBef>
              <a:spcAft>
                <a:spcPts val="0"/>
              </a:spcAft>
              <a:buNone/>
            </a:pPr>
            <a:r>
              <a:rPr b="1" lang="sv-SE" sz="1800">
                <a:latin typeface="Consolas"/>
                <a:ea typeface="Consolas"/>
                <a:cs typeface="Consolas"/>
                <a:sym typeface="Consolas"/>
              </a:rPr>
              <a:t>when(mList.get(anyInt()).thenReturn(“element”);</a:t>
            </a:r>
            <a:endParaRPr b="1" sz="1800"/>
          </a:p>
          <a:p>
            <a:pPr indent="-381000" lvl="1" marL="914400" marR="0" rtl="0" algn="l">
              <a:lnSpc>
                <a:spcPct val="100000"/>
              </a:lnSpc>
              <a:spcBef>
                <a:spcPts val="600"/>
              </a:spcBef>
              <a:spcAft>
                <a:spcPts val="0"/>
              </a:spcAft>
              <a:buSzPts val="2400"/>
              <a:buFont typeface="Arial"/>
              <a:buChar char="•"/>
            </a:pPr>
            <a:r>
              <a:rPr lang="sv-SE" sz="2400">
                <a:latin typeface="Consolas"/>
                <a:ea typeface="Consolas"/>
                <a:cs typeface="Consolas"/>
                <a:sym typeface="Consolas"/>
              </a:rPr>
              <a:t>mList.get(0), mList.get(99) </a:t>
            </a:r>
            <a:r>
              <a:rPr lang="sv-SE" sz="2400"/>
              <a:t>both return “element”, as all input are specified.</a:t>
            </a:r>
            <a:br>
              <a:rPr lang="sv-SE" sz="2400"/>
            </a:br>
            <a:endParaRPr sz="2400"/>
          </a:p>
          <a:p>
            <a:pPr indent="0" lvl="0" marL="0" marR="0" rtl="0" algn="l">
              <a:lnSpc>
                <a:spcPct val="120000"/>
              </a:lnSpc>
              <a:spcBef>
                <a:spcPts val="0"/>
              </a:spcBef>
              <a:spcAft>
                <a:spcPts val="0"/>
              </a:spcAft>
              <a:buNone/>
            </a:pPr>
            <a:r>
              <a:t/>
            </a:r>
            <a:endParaRPr sz="2400"/>
          </a:p>
        </p:txBody>
      </p:sp>
      <p:sp>
        <p:nvSpPr>
          <p:cNvPr id="390" name="Google Shape;39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Within a Test</a:t>
            </a:r>
            <a:endParaRPr/>
          </a:p>
        </p:txBody>
      </p:sp>
      <p:sp>
        <p:nvSpPr>
          <p:cNvPr id="396" name="Google Shape;39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latin typeface="Consolas"/>
                <a:ea typeface="Consolas"/>
                <a:cs typeface="Consolas"/>
                <a:sym typeface="Consolas"/>
              </a:rPr>
              <a:t>@test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public void temperatureTest(){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Thermometer mockTherm = mock(Thermometer.class);</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when(mockTherm.get()).thenReturn(98);</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WeatherData wData = new WeatherData();</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wData.collect(mockTherm);</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assertEquals(98,wData.temperature);</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a:t>
            </a:r>
            <a:br>
              <a:rPr lang="sv-SE" sz="2200"/>
            </a:br>
            <a:endParaRPr sz="2200"/>
          </a:p>
          <a:p>
            <a:pPr indent="0" lvl="0" marL="0" marR="0" rtl="0" algn="l">
              <a:lnSpc>
                <a:spcPct val="120000"/>
              </a:lnSpc>
              <a:spcBef>
                <a:spcPts val="0"/>
              </a:spcBef>
              <a:spcAft>
                <a:spcPts val="0"/>
              </a:spcAft>
              <a:buNone/>
            </a:pPr>
            <a:r>
              <a:t/>
            </a:r>
            <a:endParaRPr sz="2200"/>
          </a:p>
        </p:txBody>
      </p:sp>
      <p:sp>
        <p:nvSpPr>
          <p:cNvPr id="397" name="Google Shape;397;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4" name="Google Shape;404;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Automation</a:t>
            </a:r>
            <a:endParaRPr/>
          </a:p>
        </p:txBody>
      </p:sp>
      <p:sp>
        <p:nvSpPr>
          <p:cNvPr id="108" name="Google Shape;10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Test Automation</a:t>
            </a:r>
            <a:r>
              <a:rPr lang="sv-SE"/>
              <a:t> is the development of software to separate repetitive tasks from the creative aspects of testing.</a:t>
            </a:r>
            <a:endParaRPr/>
          </a:p>
          <a:p>
            <a:pPr indent="-393700" lvl="0" marL="457200" rtl="0" algn="l">
              <a:spcBef>
                <a:spcPts val="0"/>
              </a:spcBef>
              <a:spcAft>
                <a:spcPts val="0"/>
              </a:spcAft>
              <a:buSzPts val="2600"/>
              <a:buChar char="•"/>
            </a:pPr>
            <a:r>
              <a:rPr lang="sv-SE"/>
              <a:t>Automation allows control over </a:t>
            </a:r>
            <a:r>
              <a:rPr i="1" lang="sv-SE"/>
              <a:t>how</a:t>
            </a:r>
            <a:r>
              <a:rPr lang="sv-SE"/>
              <a:t> and </a:t>
            </a:r>
            <a:r>
              <a:rPr i="1" lang="sv-SE"/>
              <a:t>when</a:t>
            </a:r>
            <a:r>
              <a:rPr lang="sv-SE"/>
              <a:t> tests are executed.</a:t>
            </a:r>
            <a:endParaRPr/>
          </a:p>
          <a:p>
            <a:pPr indent="-368300" lvl="1" marL="914400" rtl="0" algn="l">
              <a:spcBef>
                <a:spcPts val="0"/>
              </a:spcBef>
              <a:spcAft>
                <a:spcPts val="0"/>
              </a:spcAft>
              <a:buSzPts val="2200"/>
              <a:buChar char="•"/>
            </a:pPr>
            <a:r>
              <a:rPr lang="sv-SE"/>
              <a:t>Control the environment and preconditions.</a:t>
            </a:r>
            <a:endParaRPr/>
          </a:p>
          <a:p>
            <a:pPr indent="-368300" lvl="1" marL="914400" rtl="0" algn="l">
              <a:spcBef>
                <a:spcPts val="0"/>
              </a:spcBef>
              <a:spcAft>
                <a:spcPts val="0"/>
              </a:spcAft>
              <a:buSzPts val="2200"/>
              <a:buChar char="•"/>
            </a:pPr>
            <a:r>
              <a:rPr lang="sv-SE"/>
              <a:t>Automatic comparison of predicted and actual output.</a:t>
            </a:r>
            <a:endParaRPr/>
          </a:p>
          <a:p>
            <a:pPr indent="-368300" lvl="1" marL="914400" rtl="0" algn="l">
              <a:spcBef>
                <a:spcPts val="0"/>
              </a:spcBef>
              <a:spcAft>
                <a:spcPts val="0"/>
              </a:spcAft>
              <a:buSzPts val="2200"/>
              <a:buChar char="•"/>
            </a:pPr>
            <a:r>
              <a:rPr lang="sv-SE"/>
              <a:t>Automatic hands-free re-execution of tests.</a:t>
            </a:r>
            <a:endParaRPr/>
          </a:p>
          <a:p>
            <a:pPr indent="0" lvl="0" marL="0" marR="0" rtl="0" algn="l">
              <a:lnSpc>
                <a:spcPct val="120000"/>
              </a:lnSpc>
              <a:spcBef>
                <a:spcPts val="0"/>
              </a:spcBef>
              <a:spcAft>
                <a:spcPts val="0"/>
              </a:spcAft>
              <a:buNone/>
            </a:pPr>
            <a:r>
              <a:t/>
            </a:r>
            <a:endParaRPr/>
          </a:p>
        </p:txBody>
      </p:sp>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1" name="Google Shape;4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 Systems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17" name="Google Shape;4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Building software, running test cases, and  packaging and distributing the executable are very common, effort-intensive tasks.</a:t>
            </a:r>
            <a:endParaRPr/>
          </a:p>
          <a:p>
            <a:pPr indent="-393700" lvl="0" marL="457200" rtl="0" algn="l">
              <a:spcBef>
                <a:spcPts val="1000"/>
              </a:spcBef>
              <a:spcAft>
                <a:spcPts val="0"/>
              </a:spcAft>
              <a:buSzPts val="2600"/>
              <a:buChar char="•"/>
            </a:pPr>
            <a:r>
              <a:rPr lang="sv-SE"/>
              <a:t>Building and deploying the project should be as easy as possible.</a:t>
            </a:r>
            <a:endParaRPr/>
          </a:p>
          <a:p>
            <a:pPr indent="-393700" lvl="0" marL="457200" rtl="0" algn="l">
              <a:spcBef>
                <a:spcPts val="1000"/>
              </a:spcBef>
              <a:spcAft>
                <a:spcPts val="0"/>
              </a:spcAft>
              <a:buSzPts val="2600"/>
              <a:buChar char="•"/>
            </a:pPr>
            <a:r>
              <a:rPr lang="sv-SE"/>
              <a:t>Build systems ease this process by automating as much of it as possible.</a:t>
            </a:r>
            <a:endParaRPr/>
          </a:p>
          <a:p>
            <a:pPr indent="-368300" lvl="1" marL="914400" rtl="0" algn="l">
              <a:spcBef>
                <a:spcPts val="500"/>
              </a:spcBef>
              <a:spcAft>
                <a:spcPts val="0"/>
              </a:spcAft>
              <a:buSzPts val="2200"/>
              <a:buChar char="•"/>
            </a:pPr>
            <a:r>
              <a:rPr lang="sv-SE"/>
              <a:t>Repetitive tasks can be automated and run at-will.</a:t>
            </a:r>
            <a:endParaRPr/>
          </a:p>
        </p:txBody>
      </p:sp>
      <p:sp>
        <p:nvSpPr>
          <p:cNvPr id="418" name="Google Shape;4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24" name="Google Shape;42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Build systems allow control over code compilation, test execution, executable packaging, and deployment to production.</a:t>
            </a:r>
            <a:endParaRPr/>
          </a:p>
          <a:p>
            <a:pPr indent="-393700" lvl="0" marL="457200" marR="0" rtl="0" algn="l">
              <a:lnSpc>
                <a:spcPct val="100000"/>
              </a:lnSpc>
              <a:spcBef>
                <a:spcPts val="0"/>
              </a:spcBef>
              <a:spcAft>
                <a:spcPts val="0"/>
              </a:spcAft>
              <a:buSzPts val="2600"/>
              <a:buChar char="•"/>
            </a:pPr>
            <a:r>
              <a:rPr lang="sv-SE"/>
              <a:t>Script defines actions that can be automatically invoked at any time.</a:t>
            </a:r>
            <a:endParaRPr/>
          </a:p>
          <a:p>
            <a:pPr indent="-419100" lvl="0" marL="457200" marR="0" rtl="0" algn="l">
              <a:lnSpc>
                <a:spcPct val="100000"/>
              </a:lnSpc>
              <a:spcBef>
                <a:spcPts val="0"/>
              </a:spcBef>
              <a:spcAft>
                <a:spcPts val="0"/>
              </a:spcAft>
              <a:buSzPts val="3000"/>
              <a:buFont typeface="Arial"/>
              <a:buChar char="•"/>
            </a:pPr>
            <a:r>
              <a:rPr lang="sv-SE"/>
              <a:t>Many frameworks for build scripting. </a:t>
            </a:r>
            <a:endParaRPr/>
          </a:p>
          <a:p>
            <a:pPr indent="-419100" lvl="1" marL="914400" marR="0" rtl="0" algn="l">
              <a:lnSpc>
                <a:spcPct val="100000"/>
              </a:lnSpc>
              <a:spcBef>
                <a:spcPts val="0"/>
              </a:spcBef>
              <a:spcAft>
                <a:spcPts val="0"/>
              </a:spcAft>
              <a:buSzPts val="3000"/>
              <a:buFont typeface="Arial"/>
              <a:buChar char="•"/>
            </a:pPr>
            <a:r>
              <a:rPr lang="sv-SE"/>
              <a:t>Most popular for Java include Ant, Maven, Gradle.</a:t>
            </a:r>
            <a:endParaRPr/>
          </a:p>
          <a:p>
            <a:pPr indent="-368300" lvl="1" marL="914400" marR="0" rtl="0" algn="l">
              <a:lnSpc>
                <a:spcPct val="100000"/>
              </a:lnSpc>
              <a:spcBef>
                <a:spcPts val="0"/>
              </a:spcBef>
              <a:spcAft>
                <a:spcPts val="0"/>
              </a:spcAft>
              <a:buSzPts val="2200"/>
              <a:buChar char="•"/>
            </a:pPr>
            <a:r>
              <a:rPr lang="sv-SE"/>
              <a:t>Gradle is very common for Android projects.</a:t>
            </a:r>
            <a:endParaRPr/>
          </a:p>
          <a:p>
            <a:pPr indent="0" lvl="0" marL="0" marR="0" rtl="0" algn="l">
              <a:lnSpc>
                <a:spcPct val="120000"/>
              </a:lnSpc>
              <a:spcBef>
                <a:spcPts val="0"/>
              </a:spcBef>
              <a:spcAft>
                <a:spcPts val="0"/>
              </a:spcAft>
              <a:buNone/>
            </a:pPr>
            <a:r>
              <a:t/>
            </a:r>
            <a:endParaRPr/>
          </a:p>
        </p:txBody>
      </p:sp>
      <p:sp>
        <p:nvSpPr>
          <p:cNvPr id="425" name="Google Shape;4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431" name="Google Shape;431;p57"/>
          <p:cNvSpPr txBox="1"/>
          <p:nvPr>
            <p:ph idx="1" type="body"/>
          </p:nvPr>
        </p:nvSpPr>
        <p:spPr>
          <a:xfrm>
            <a:off x="468900" y="1583150"/>
            <a:ext cx="8217900" cy="3179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Validate</a:t>
            </a:r>
            <a:r>
              <a:rPr lang="sv-SE" sz="2200"/>
              <a:t> the project is correct and all necessary information is available</a:t>
            </a:r>
            <a:endParaRPr sz="2200"/>
          </a:p>
          <a:p>
            <a:pPr indent="-368300" lvl="0" marL="457200" rtl="0" algn="l">
              <a:spcBef>
                <a:spcPts val="1000"/>
              </a:spcBef>
              <a:spcAft>
                <a:spcPts val="0"/>
              </a:spcAft>
              <a:buSzPts val="2200"/>
              <a:buChar char="•"/>
            </a:pPr>
            <a:r>
              <a:rPr b="1" lang="sv-SE" sz="2200"/>
              <a:t>Compile</a:t>
            </a:r>
            <a:r>
              <a:rPr lang="sv-SE" sz="2200"/>
              <a:t> the source code of the project.</a:t>
            </a:r>
            <a:endParaRPr sz="2200"/>
          </a:p>
          <a:p>
            <a:pPr indent="-368300" lvl="0" marL="457200" rtl="0" algn="l">
              <a:spcBef>
                <a:spcPts val="1000"/>
              </a:spcBef>
              <a:spcAft>
                <a:spcPts val="0"/>
              </a:spcAft>
              <a:buSzPts val="2200"/>
              <a:buChar char="•"/>
            </a:pPr>
            <a:r>
              <a:rPr b="1" lang="sv-SE" sz="2200"/>
              <a:t>Test</a:t>
            </a:r>
            <a:r>
              <a:rPr lang="sv-SE" sz="2200"/>
              <a:t> the source code using a suitable unit testing framework. </a:t>
            </a:r>
            <a:endParaRPr sz="2200"/>
          </a:p>
          <a:p>
            <a:pPr indent="-368300" lvl="1" marL="914400" rtl="0" algn="l">
              <a:spcBef>
                <a:spcPts val="500"/>
              </a:spcBef>
              <a:spcAft>
                <a:spcPts val="0"/>
              </a:spcAft>
              <a:buSzPts val="2200"/>
              <a:buChar char="•"/>
            </a:pPr>
            <a:r>
              <a:rPr lang="sv-SE"/>
              <a:t>Run </a:t>
            </a:r>
            <a:r>
              <a:rPr b="1" lang="sv-SE"/>
              <a:t>unit tests</a:t>
            </a:r>
            <a:r>
              <a:rPr lang="sv-SE"/>
              <a:t> against classes and </a:t>
            </a:r>
            <a:r>
              <a:rPr b="1" lang="sv-SE"/>
              <a:t>subsystem integration tests</a:t>
            </a:r>
            <a:r>
              <a:rPr lang="sv-SE"/>
              <a:t> against groups of classes.</a:t>
            </a:r>
            <a:endParaRPr/>
          </a:p>
          <a:p>
            <a:pPr indent="-368300" lvl="0" marL="457200" rtl="0" algn="l">
              <a:spcBef>
                <a:spcPts val="1000"/>
              </a:spcBef>
              <a:spcAft>
                <a:spcPts val="0"/>
              </a:spcAft>
              <a:buSzPts val="2200"/>
              <a:buChar char="•"/>
            </a:pPr>
            <a:r>
              <a:rPr lang="sv-SE" sz="2200"/>
              <a:t>Take the compiled code and </a:t>
            </a:r>
            <a:r>
              <a:rPr b="1" lang="sv-SE" sz="2200"/>
              <a:t>package</a:t>
            </a:r>
            <a:r>
              <a:rPr lang="sv-SE" sz="2200"/>
              <a:t> it in its distributable format, such as a JAR.</a:t>
            </a:r>
            <a:endParaRPr sz="2200"/>
          </a:p>
        </p:txBody>
      </p:sp>
      <p:sp>
        <p:nvSpPr>
          <p:cNvPr id="432" name="Google Shape;4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3" name="Google Shape;433;p57"/>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434" name="Google Shape;434;p57"/>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435" name="Google Shape;435;p57"/>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436" name="Google Shape;436;p57"/>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437" name="Google Shape;437;p57"/>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438" name="Google Shape;438;p57"/>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439" name="Google Shape;439;p57"/>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440" name="Google Shape;440;p57"/>
          <p:cNvCxnSpPr>
            <a:stCxn id="433" idx="3"/>
            <a:endCxn id="434"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41" name="Google Shape;441;p57"/>
          <p:cNvCxnSpPr>
            <a:endCxn id="435"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42" name="Google Shape;442;p57"/>
          <p:cNvCxnSpPr>
            <a:stCxn id="435" idx="3"/>
            <a:endCxn id="436"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57"/>
          <p:cNvCxnSpPr>
            <a:endCxn id="437"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57"/>
          <p:cNvCxnSpPr>
            <a:endCxn id="438"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57"/>
          <p:cNvCxnSpPr>
            <a:stCxn id="438" idx="3"/>
            <a:endCxn id="439"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451" name="Google Shape;451;p58"/>
          <p:cNvSpPr txBox="1"/>
          <p:nvPr>
            <p:ph idx="1" type="body"/>
          </p:nvPr>
        </p:nvSpPr>
        <p:spPr>
          <a:xfrm>
            <a:off x="468900" y="1583149"/>
            <a:ext cx="8217900" cy="3179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Verify</a:t>
            </a:r>
            <a:r>
              <a:rPr lang="sv-SE"/>
              <a:t> - run system tests to ensure quality criteria are met.</a:t>
            </a:r>
            <a:endParaRPr/>
          </a:p>
          <a:p>
            <a:pPr indent="-368300" lvl="1" marL="914400" rtl="0" algn="l">
              <a:spcBef>
                <a:spcPts val="500"/>
              </a:spcBef>
              <a:spcAft>
                <a:spcPts val="0"/>
              </a:spcAft>
              <a:buSzPts val="2200"/>
              <a:buChar char="•"/>
            </a:pPr>
            <a:r>
              <a:rPr lang="sv-SE"/>
              <a:t>System tests require a packaged executable.</a:t>
            </a:r>
            <a:endParaRPr/>
          </a:p>
          <a:p>
            <a:pPr indent="-368300" lvl="1" marL="914400" rtl="0" algn="l">
              <a:spcBef>
                <a:spcPts val="500"/>
              </a:spcBef>
              <a:spcAft>
                <a:spcPts val="0"/>
              </a:spcAft>
              <a:buSzPts val="2200"/>
              <a:buChar char="•"/>
            </a:pPr>
            <a:r>
              <a:rPr lang="sv-SE"/>
              <a:t>This is also when tests of non-functional criteria like performance are executed.</a:t>
            </a:r>
            <a:endParaRPr/>
          </a:p>
          <a:p>
            <a:pPr indent="-393700" lvl="0" marL="457200" rtl="0" algn="l">
              <a:spcBef>
                <a:spcPts val="1000"/>
              </a:spcBef>
              <a:spcAft>
                <a:spcPts val="0"/>
              </a:spcAft>
              <a:buSzPts val="2600"/>
              <a:buChar char="•"/>
            </a:pPr>
            <a:r>
              <a:rPr b="1" lang="sv-SE"/>
              <a:t>Install</a:t>
            </a:r>
            <a:r>
              <a:rPr lang="sv-SE"/>
              <a:t> the package for use as a dependency in other projects locally.</a:t>
            </a:r>
            <a:endParaRPr/>
          </a:p>
          <a:p>
            <a:pPr indent="-393700" lvl="0" marL="457200" rtl="0" algn="l">
              <a:spcBef>
                <a:spcPts val="1000"/>
              </a:spcBef>
              <a:spcAft>
                <a:spcPts val="0"/>
              </a:spcAft>
              <a:buSzPts val="2600"/>
              <a:buChar char="•"/>
            </a:pPr>
            <a:r>
              <a:rPr b="1" lang="sv-SE"/>
              <a:t>Deploy </a:t>
            </a:r>
            <a:r>
              <a:rPr lang="sv-SE"/>
              <a:t>the package to the installation environment.</a:t>
            </a:r>
            <a:endParaRPr/>
          </a:p>
        </p:txBody>
      </p:sp>
      <p:sp>
        <p:nvSpPr>
          <p:cNvPr id="452" name="Google Shape;45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3" name="Google Shape;453;p58"/>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454" name="Google Shape;454;p58"/>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455" name="Google Shape;455;p58"/>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456" name="Google Shape;456;p58"/>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457" name="Google Shape;457;p58"/>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458" name="Google Shape;458;p58"/>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459" name="Google Shape;459;p58"/>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460" name="Google Shape;460;p58"/>
          <p:cNvCxnSpPr>
            <a:stCxn id="453" idx="3"/>
            <a:endCxn id="454"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58"/>
          <p:cNvCxnSpPr>
            <a:endCxn id="455"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58"/>
          <p:cNvCxnSpPr>
            <a:stCxn id="455" idx="3"/>
            <a:endCxn id="456"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58"/>
          <p:cNvCxnSpPr>
            <a:endCxn id="457"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58"/>
          <p:cNvCxnSpPr>
            <a:endCxn id="458"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465" name="Google Shape;465;p58"/>
          <p:cNvCxnSpPr>
            <a:stCxn id="458" idx="3"/>
            <a:endCxn id="459"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Apache Ant</a:t>
            </a:r>
            <a:endParaRPr/>
          </a:p>
        </p:txBody>
      </p:sp>
      <p:sp>
        <p:nvSpPr>
          <p:cNvPr id="471" name="Google Shape;471;p59"/>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Ant (Another Neat Tool) is a build system for Java.</a:t>
            </a:r>
            <a:endParaRPr/>
          </a:p>
          <a:p>
            <a:pPr indent="-393700" lvl="0" marL="457200" rtl="0" algn="l">
              <a:spcBef>
                <a:spcPts val="1000"/>
              </a:spcBef>
              <a:spcAft>
                <a:spcPts val="0"/>
              </a:spcAft>
              <a:buSzPts val="2600"/>
              <a:buChar char="•"/>
            </a:pPr>
            <a:r>
              <a:rPr lang="sv-SE"/>
              <a:t>Build scripts define a set of </a:t>
            </a:r>
            <a:r>
              <a:rPr b="1" lang="sv-SE"/>
              <a:t>targets</a:t>
            </a:r>
            <a:r>
              <a:rPr lang="sv-SE"/>
              <a:t> that can be executed on command.</a:t>
            </a:r>
            <a:endParaRPr/>
          </a:p>
          <a:p>
            <a:pPr indent="-368300" lvl="1" marL="914400" rtl="0" algn="l">
              <a:spcBef>
                <a:spcPts val="500"/>
              </a:spcBef>
              <a:spcAft>
                <a:spcPts val="0"/>
              </a:spcAft>
              <a:buSzPts val="2200"/>
              <a:buChar char="•"/>
            </a:pPr>
            <a:r>
              <a:rPr lang="sv-SE"/>
              <a:t>Targets can correspond to lifecycle phases or other desired automated tasks.</a:t>
            </a:r>
            <a:endParaRPr/>
          </a:p>
          <a:p>
            <a:pPr indent="-368300" lvl="1" marL="914400" rtl="0" algn="l">
              <a:spcBef>
                <a:spcPts val="500"/>
              </a:spcBef>
              <a:spcAft>
                <a:spcPts val="0"/>
              </a:spcAft>
              <a:buSzPts val="2200"/>
              <a:buChar char="•"/>
            </a:pPr>
            <a:r>
              <a:rPr lang="sv-SE"/>
              <a:t>Targets can trigger other targets.</a:t>
            </a:r>
            <a:endParaRPr/>
          </a:p>
          <a:p>
            <a:pPr indent="-368300" lvl="1" marL="914400" rtl="0" algn="l">
              <a:spcBef>
                <a:spcPts val="500"/>
              </a:spcBef>
              <a:spcAft>
                <a:spcPts val="0"/>
              </a:spcAft>
              <a:buSzPts val="2200"/>
              <a:buChar char="•"/>
            </a:pPr>
            <a:r>
              <a:rPr lang="sv-SE"/>
              <a:t>Build scripts written in XML.</a:t>
            </a:r>
            <a:endParaRPr/>
          </a:p>
          <a:p>
            <a:pPr indent="-342900" lvl="2" marL="1371600" rtl="0" algn="l">
              <a:spcBef>
                <a:spcPts val="500"/>
              </a:spcBef>
              <a:spcAft>
                <a:spcPts val="0"/>
              </a:spcAft>
              <a:buSzPts val="1800"/>
              <a:buChar char="•"/>
            </a:pPr>
            <a:r>
              <a:rPr lang="sv-SE"/>
              <a:t>Platform neutral, But can invoke platform-specific commands.</a:t>
            </a:r>
            <a:endParaRPr/>
          </a:p>
          <a:p>
            <a:pPr indent="-342900" lvl="2" marL="1371600" rtl="0" algn="l">
              <a:spcBef>
                <a:spcPts val="500"/>
              </a:spcBef>
              <a:spcAft>
                <a:spcPts val="0"/>
              </a:spcAft>
              <a:buSzPts val="1800"/>
              <a:buChar char="•"/>
            </a:pPr>
            <a:r>
              <a:rPr lang="sv-SE"/>
              <a:t>Human and machine readable.</a:t>
            </a:r>
            <a:endParaRPr/>
          </a:p>
          <a:p>
            <a:pPr indent="-342900" lvl="2" marL="1371600" rtl="0" algn="l">
              <a:spcBef>
                <a:spcPts val="500"/>
              </a:spcBef>
              <a:spcAft>
                <a:spcPts val="0"/>
              </a:spcAft>
              <a:buSzPts val="1800"/>
              <a:buChar char="•"/>
            </a:pPr>
            <a:r>
              <a:rPr lang="sv-SE"/>
              <a:t>Created automatically by many IDEs (Eclipse).</a:t>
            </a:r>
            <a:endParaRPr/>
          </a:p>
        </p:txBody>
      </p:sp>
      <p:sp>
        <p:nvSpPr>
          <p:cNvPr id="472" name="Google Shape;4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Build Script</a:t>
            </a:r>
            <a:endParaRPr/>
          </a:p>
        </p:txBody>
      </p:sp>
      <p:sp>
        <p:nvSpPr>
          <p:cNvPr id="478" name="Google Shape;478;p60"/>
          <p:cNvSpPr txBox="1"/>
          <p:nvPr>
            <p:ph idx="1" type="body"/>
          </p:nvPr>
        </p:nvSpPr>
        <p:spPr>
          <a:xfrm>
            <a:off x="468900" y="2505562"/>
            <a:ext cx="8217900" cy="2257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File typically named </a:t>
            </a:r>
            <a:r>
              <a:rPr b="1" lang="sv-SE" sz="2200"/>
              <a:t>build.xml</a:t>
            </a:r>
            <a:r>
              <a:rPr lang="sv-SE" sz="2200"/>
              <a:t>, and placed in the base directory of the project.</a:t>
            </a:r>
            <a:endParaRPr sz="2200"/>
          </a:p>
          <a:p>
            <a:pPr indent="-368300" lvl="0" marL="457200" rtl="0" algn="l">
              <a:spcBef>
                <a:spcPts val="1000"/>
              </a:spcBef>
              <a:spcAft>
                <a:spcPts val="0"/>
              </a:spcAft>
              <a:buSzPts val="2200"/>
              <a:buChar char="•"/>
            </a:pPr>
            <a:r>
              <a:rPr lang="sv-SE" sz="2200"/>
              <a:t>Build script requires </a:t>
            </a:r>
            <a:r>
              <a:rPr b="1" lang="sv-SE" sz="2200"/>
              <a:t>project</a:t>
            </a:r>
            <a:r>
              <a:rPr lang="sv-SE" sz="2200"/>
              <a:t> element and at least one </a:t>
            </a:r>
            <a:r>
              <a:rPr b="1" lang="sv-SE" sz="2200"/>
              <a:t>target</a:t>
            </a:r>
            <a:r>
              <a:rPr lang="sv-SE" sz="2200"/>
              <a:t>.</a:t>
            </a:r>
            <a:endParaRPr sz="2200"/>
          </a:p>
          <a:p>
            <a:pPr indent="-368300" lvl="1" marL="914400" rtl="0" algn="l">
              <a:spcBef>
                <a:spcPts val="500"/>
              </a:spcBef>
              <a:spcAft>
                <a:spcPts val="0"/>
              </a:spcAft>
              <a:buSzPts val="2200"/>
              <a:buChar char="•"/>
            </a:pPr>
            <a:r>
              <a:rPr lang="sv-SE"/>
              <a:t>Project defines a </a:t>
            </a:r>
            <a:r>
              <a:rPr b="1" lang="sv-SE"/>
              <a:t>name</a:t>
            </a:r>
            <a:r>
              <a:rPr lang="sv-SE"/>
              <a:t> and a default </a:t>
            </a:r>
            <a:r>
              <a:rPr b="1" lang="sv-SE"/>
              <a:t>target</a:t>
            </a:r>
            <a:r>
              <a:rPr lang="sv-SE"/>
              <a:t>.</a:t>
            </a:r>
            <a:endParaRPr/>
          </a:p>
          <a:p>
            <a:pPr indent="-368300" lvl="1" marL="914400" rtl="0" algn="l">
              <a:spcBef>
                <a:spcPts val="500"/>
              </a:spcBef>
              <a:spcAft>
                <a:spcPts val="0"/>
              </a:spcAft>
              <a:buSzPts val="2200"/>
              <a:buChar char="•"/>
            </a:pPr>
            <a:r>
              <a:rPr lang="sv-SE"/>
              <a:t>This target prints project information.</a:t>
            </a:r>
            <a:endParaRPr/>
          </a:p>
          <a:p>
            <a:pPr indent="-342900" lvl="2" marL="1371600" rtl="0" algn="l">
              <a:spcBef>
                <a:spcPts val="500"/>
              </a:spcBef>
              <a:spcAft>
                <a:spcPts val="0"/>
              </a:spcAft>
              <a:buSzPts val="1800"/>
              <a:buChar char="•"/>
            </a:pPr>
            <a:r>
              <a:rPr b="1" lang="sv-SE"/>
              <a:t>Echo </a:t>
            </a:r>
            <a:r>
              <a:rPr lang="sv-SE"/>
              <a:t>prints information to the terminal.</a:t>
            </a:r>
            <a:endParaRPr/>
          </a:p>
        </p:txBody>
      </p:sp>
      <p:sp>
        <p:nvSpPr>
          <p:cNvPr id="479" name="Google Shape;47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80" name="Google Shape;480;p60"/>
          <p:cNvSpPr/>
          <p:nvPr/>
        </p:nvSpPr>
        <p:spPr>
          <a:xfrm>
            <a:off x="468900" y="1493638"/>
            <a:ext cx="7794900" cy="1011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666600"/>
                </a:solidFill>
                <a:latin typeface="Consolas"/>
                <a:ea typeface="Consolas"/>
                <a:cs typeface="Consolas"/>
                <a:sym typeface="Consolas"/>
              </a:rPr>
              <a:t>&lt;?</a:t>
            </a:r>
            <a:r>
              <a:rPr lang="sv-SE">
                <a:solidFill>
                  <a:srgbClr val="313131"/>
                </a:solidFill>
                <a:latin typeface="Consolas"/>
                <a:ea typeface="Consolas"/>
                <a:cs typeface="Consolas"/>
                <a:sym typeface="Consolas"/>
              </a:rPr>
              <a:t>xml version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"1.0"</a:t>
            </a:r>
            <a:r>
              <a:rPr lang="sv-SE">
                <a:solidFill>
                  <a:srgbClr val="666600"/>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"Hello World 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default</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&lt;echo&gt;</a:t>
            </a:r>
            <a:r>
              <a:rPr lang="sv-SE">
                <a:solidFill>
                  <a:srgbClr val="313131"/>
                </a:solidFill>
                <a:latin typeface="Consolas"/>
                <a:ea typeface="Consolas"/>
                <a:cs typeface="Consolas"/>
                <a:sym typeface="Consolas"/>
              </a:rPr>
              <a:t>Hello World - Welcome to Apache Ant!</a:t>
            </a:r>
            <a:r>
              <a:rPr lang="sv-SE">
                <a:solidFill>
                  <a:srgbClr val="000088"/>
                </a:solidFill>
                <a:latin typeface="Consolas"/>
                <a:ea typeface="Consolas"/>
                <a:cs typeface="Consolas"/>
                <a:sym typeface="Consolas"/>
              </a:rPr>
              <a:t>&lt;/echo&gt;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486" name="Google Shape;486;p61"/>
          <p:cNvSpPr txBox="1"/>
          <p:nvPr>
            <p:ph idx="1" type="body"/>
          </p:nvPr>
        </p:nvSpPr>
        <p:spPr>
          <a:xfrm>
            <a:off x="468900" y="2266950"/>
            <a:ext cx="8217900" cy="2495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target is a collection of tasks you want to run in a single unit.</a:t>
            </a:r>
            <a:endParaRPr/>
          </a:p>
          <a:p>
            <a:pPr indent="-368300" lvl="1" marL="914400" rtl="0" algn="l">
              <a:spcBef>
                <a:spcPts val="500"/>
              </a:spcBef>
              <a:spcAft>
                <a:spcPts val="0"/>
              </a:spcAft>
              <a:buSzPts val="2200"/>
              <a:buChar char="•"/>
            </a:pPr>
            <a:r>
              <a:rPr lang="sv-SE"/>
              <a:t>Targets can depend on other targets.</a:t>
            </a:r>
            <a:endParaRPr/>
          </a:p>
          <a:p>
            <a:pPr indent="-368300" lvl="1" marL="914400" rtl="0" algn="l">
              <a:spcBef>
                <a:spcPts val="500"/>
              </a:spcBef>
              <a:spcAft>
                <a:spcPts val="0"/>
              </a:spcAft>
              <a:buSzPts val="2200"/>
              <a:buChar char="•"/>
            </a:pPr>
            <a:r>
              <a:rPr lang="sv-SE"/>
              <a:t>If you issue the </a:t>
            </a:r>
            <a:r>
              <a:rPr b="1" lang="sv-SE"/>
              <a:t>deploy</a:t>
            </a:r>
            <a:r>
              <a:rPr lang="sv-SE"/>
              <a:t> command, it will complete the </a:t>
            </a:r>
            <a:r>
              <a:rPr b="1" lang="sv-SE"/>
              <a:t>package</a:t>
            </a:r>
            <a:r>
              <a:rPr lang="sv-SE"/>
              <a:t> target first, which will complete </a:t>
            </a:r>
            <a:r>
              <a:rPr b="1" lang="sv-SE"/>
              <a:t>clean </a:t>
            </a:r>
            <a:r>
              <a:rPr lang="sv-SE"/>
              <a:t>and </a:t>
            </a:r>
            <a:r>
              <a:rPr b="1" lang="sv-SE"/>
              <a:t>compile</a:t>
            </a:r>
            <a:r>
              <a:rPr lang="sv-SE"/>
              <a:t> first.</a:t>
            </a:r>
            <a:endParaRPr/>
          </a:p>
          <a:p>
            <a:pPr indent="-368300" lvl="1" marL="914400" rtl="0" algn="l">
              <a:spcBef>
                <a:spcPts val="500"/>
              </a:spcBef>
              <a:spcAft>
                <a:spcPts val="0"/>
              </a:spcAft>
              <a:buSzPts val="2200"/>
              <a:buChar char="•"/>
            </a:pPr>
            <a:r>
              <a:rPr lang="sv-SE"/>
              <a:t>Dependencies are denoted using the </a:t>
            </a:r>
            <a:r>
              <a:rPr b="1" lang="sv-SE"/>
              <a:t>depends</a:t>
            </a:r>
            <a:r>
              <a:rPr lang="sv-SE"/>
              <a:t> attribute.</a:t>
            </a:r>
            <a:endParaRPr/>
          </a:p>
        </p:txBody>
      </p:sp>
      <p:sp>
        <p:nvSpPr>
          <p:cNvPr id="487" name="Google Shape;48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88" name="Google Shape;488;p61"/>
          <p:cNvSpPr txBox="1"/>
          <p:nvPr/>
        </p:nvSpPr>
        <p:spPr>
          <a:xfrm>
            <a:off x="399750" y="1217944"/>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494" name="Google Shape;494;p62"/>
          <p:cNvSpPr txBox="1"/>
          <p:nvPr>
            <p:ph idx="1" type="body"/>
          </p:nvPr>
        </p:nvSpPr>
        <p:spPr>
          <a:xfrm>
            <a:off x="468900" y="2133600"/>
            <a:ext cx="8217900" cy="2629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Target attributes:</a:t>
            </a:r>
            <a:endParaRPr/>
          </a:p>
          <a:p>
            <a:pPr indent="-368300" lvl="1" marL="914400" marR="0" rtl="0" algn="l">
              <a:lnSpc>
                <a:spcPct val="100000"/>
              </a:lnSpc>
              <a:spcBef>
                <a:spcPts val="0"/>
              </a:spcBef>
              <a:spcAft>
                <a:spcPts val="0"/>
              </a:spcAft>
              <a:buSzPts val="2200"/>
              <a:buChar char="•"/>
            </a:pPr>
            <a:r>
              <a:rPr b="1" lang="sv-SE"/>
              <a:t>name</a:t>
            </a:r>
            <a:r>
              <a:rPr lang="sv-SE"/>
              <a:t> defines the name of the target (required)</a:t>
            </a:r>
            <a:endParaRPr/>
          </a:p>
          <a:p>
            <a:pPr indent="-368300" lvl="1" marL="914400" marR="0" rtl="0" algn="l">
              <a:lnSpc>
                <a:spcPct val="100000"/>
              </a:lnSpc>
              <a:spcBef>
                <a:spcPts val="0"/>
              </a:spcBef>
              <a:spcAft>
                <a:spcPts val="0"/>
              </a:spcAft>
              <a:buSzPts val="2200"/>
              <a:buChar char="•"/>
            </a:pPr>
            <a:r>
              <a:rPr b="1" lang="sv-SE"/>
              <a:t>depends</a:t>
            </a:r>
            <a:r>
              <a:rPr lang="sv-SE"/>
              <a:t> lists dependencies of the target.</a:t>
            </a:r>
            <a:endParaRPr/>
          </a:p>
          <a:p>
            <a:pPr indent="-368300" lvl="1" marL="914400" marR="0" rtl="0" algn="l">
              <a:lnSpc>
                <a:spcPct val="100000"/>
              </a:lnSpc>
              <a:spcBef>
                <a:spcPts val="0"/>
              </a:spcBef>
              <a:spcAft>
                <a:spcPts val="0"/>
              </a:spcAft>
              <a:buSzPts val="2200"/>
              <a:buChar char="•"/>
            </a:pPr>
            <a:r>
              <a:rPr b="1" lang="sv-SE"/>
              <a:t>description</a:t>
            </a:r>
            <a:r>
              <a:rPr lang="sv-SE"/>
              <a:t> is used to describe the target.</a:t>
            </a:r>
            <a:endParaRPr/>
          </a:p>
          <a:p>
            <a:pPr indent="-368300" lvl="1" marL="914400" marR="0" rtl="0" algn="l">
              <a:lnSpc>
                <a:spcPct val="100000"/>
              </a:lnSpc>
              <a:spcBef>
                <a:spcPts val="0"/>
              </a:spcBef>
              <a:spcAft>
                <a:spcPts val="0"/>
              </a:spcAft>
              <a:buSzPts val="2200"/>
              <a:buChar char="•"/>
            </a:pPr>
            <a:r>
              <a:rPr b="1" lang="sv-SE"/>
              <a:t>if</a:t>
            </a:r>
            <a:r>
              <a:rPr lang="sv-SE"/>
              <a:t> and </a:t>
            </a:r>
            <a:r>
              <a:rPr b="1" lang="sv-SE"/>
              <a:t>unless </a:t>
            </a:r>
            <a:r>
              <a:rPr lang="sv-SE"/>
              <a:t>allow execution of the target to depend on a conditional attribute.</a:t>
            </a:r>
            <a:endParaRPr/>
          </a:p>
          <a:p>
            <a:pPr indent="-342900" lvl="2" marL="1371600" marR="0" rtl="0" algn="l">
              <a:lnSpc>
                <a:spcPct val="100000"/>
              </a:lnSpc>
              <a:spcBef>
                <a:spcPts val="0"/>
              </a:spcBef>
              <a:spcAft>
                <a:spcPts val="0"/>
              </a:spcAft>
              <a:buSzPts val="1800"/>
              <a:buChar char="•"/>
            </a:pPr>
            <a:r>
              <a:rPr lang="sv-SE"/>
              <a:t>Execute the target </a:t>
            </a:r>
            <a:r>
              <a:rPr b="1" lang="sv-SE"/>
              <a:t>if</a:t>
            </a:r>
            <a:r>
              <a:rPr lang="sv-SE"/>
              <a:t> the attribute is true, or execute is </a:t>
            </a:r>
            <a:r>
              <a:rPr b="1" lang="sv-SE"/>
              <a:t>unless</a:t>
            </a:r>
            <a:r>
              <a:rPr lang="sv-SE"/>
              <a:t> the attribute is true.</a:t>
            </a:r>
            <a:endParaRPr/>
          </a:p>
        </p:txBody>
      </p:sp>
      <p:sp>
        <p:nvSpPr>
          <p:cNvPr id="495" name="Google Shape;495;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96" name="Google Shape;496;p62"/>
          <p:cNvSpPr txBox="1"/>
          <p:nvPr/>
        </p:nvSpPr>
        <p:spPr>
          <a:xfrm>
            <a:off x="399600" y="1094119"/>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targets</a:t>
            </a:r>
            <a:endParaRPr/>
          </a:p>
        </p:txBody>
      </p:sp>
      <p:sp>
        <p:nvSpPr>
          <p:cNvPr id="502" name="Google Shape;502;p63"/>
          <p:cNvSpPr txBox="1"/>
          <p:nvPr>
            <p:ph idx="1" type="body"/>
          </p:nvPr>
        </p:nvSpPr>
        <p:spPr>
          <a:xfrm>
            <a:off x="468900" y="2571750"/>
            <a:ext cx="8217900" cy="219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the command line, invoke: </a:t>
            </a:r>
            <a:endParaRPr/>
          </a:p>
          <a:p>
            <a:pPr indent="-368300" lvl="1" marL="914400" rtl="0" algn="l">
              <a:spcBef>
                <a:spcPts val="500"/>
              </a:spcBef>
              <a:spcAft>
                <a:spcPts val="0"/>
              </a:spcAft>
              <a:buSzPts val="2200"/>
              <a:buChar char="•"/>
            </a:pPr>
            <a:r>
              <a:rPr b="1" lang="sv-SE"/>
              <a:t>ant &lt;target name&gt;</a:t>
            </a:r>
            <a:endParaRPr b="1"/>
          </a:p>
          <a:p>
            <a:pPr indent="-393700" lvl="0" marL="457200" rtl="0" algn="l">
              <a:spcBef>
                <a:spcPts val="1000"/>
              </a:spcBef>
              <a:spcAft>
                <a:spcPts val="0"/>
              </a:spcAft>
              <a:buSzPts val="2600"/>
              <a:buChar char="•"/>
            </a:pPr>
            <a:r>
              <a:rPr lang="sv-SE"/>
              <a:t>If no target is supplied, the default will be executed.</a:t>
            </a:r>
            <a:endParaRPr/>
          </a:p>
          <a:p>
            <a:pPr indent="-368300" lvl="1" marL="914400" rtl="0" algn="l">
              <a:spcBef>
                <a:spcPts val="500"/>
              </a:spcBef>
              <a:spcAft>
                <a:spcPts val="0"/>
              </a:spcAft>
              <a:buSzPts val="2200"/>
              <a:buChar char="•"/>
            </a:pPr>
            <a:r>
              <a:rPr lang="sv-SE"/>
              <a:t>In this case, </a:t>
            </a:r>
            <a:r>
              <a:rPr b="1" lang="sv-SE"/>
              <a:t>ant</a:t>
            </a:r>
            <a:r>
              <a:rPr lang="sv-SE"/>
              <a:t> and </a:t>
            </a:r>
            <a:r>
              <a:rPr b="1" lang="sv-SE"/>
              <a:t>ant info</a:t>
            </a:r>
            <a:r>
              <a:rPr lang="sv-SE"/>
              <a:t> will give the same result because info is the default target.</a:t>
            </a:r>
            <a:endParaRPr/>
          </a:p>
        </p:txBody>
      </p:sp>
      <p:sp>
        <p:nvSpPr>
          <p:cNvPr id="503" name="Google Shape;50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04" name="Google Shape;504;p63"/>
          <p:cNvSpPr/>
          <p:nvPr/>
        </p:nvSpPr>
        <p:spPr>
          <a:xfrm>
            <a:off x="0" y="1283525"/>
            <a:ext cx="4996800" cy="136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Hello World - Welcome to Apache Ant!</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505" name="Google Shape;505;p63"/>
          <p:cNvSpPr/>
          <p:nvPr/>
        </p:nvSpPr>
        <p:spPr>
          <a:xfrm>
            <a:off x="4790300" y="1289375"/>
            <a:ext cx="4296000" cy="11094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sv-SE" sz="1200">
                <a:solidFill>
                  <a:srgbClr val="FFFFFF"/>
                </a:solidFill>
                <a:latin typeface="Consolas"/>
                <a:ea typeface="Consolas"/>
                <a:cs typeface="Consolas"/>
                <a:sym typeface="Consolas"/>
              </a:rPr>
              <a:t>&gt;&gt;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Buildfile: build.xml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info: [echo] Hello World - Welcome to Apache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 SUCCESSFUL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Requires Writing Code	</a:t>
            </a:r>
            <a:endParaRPr/>
          </a:p>
        </p:txBody>
      </p:sp>
      <p:sp>
        <p:nvSpPr>
          <p:cNvPr id="115" name="Google Shape;115;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cannot wait for the system to be complete.</a:t>
            </a:r>
            <a:endParaRPr/>
          </a:p>
          <a:p>
            <a:pPr indent="-368300" lvl="1" marL="914400" rtl="0" algn="l">
              <a:spcBef>
                <a:spcPts val="0"/>
              </a:spcBef>
              <a:spcAft>
                <a:spcPts val="0"/>
              </a:spcAft>
              <a:buSzPts val="2200"/>
              <a:buChar char="•"/>
            </a:pPr>
            <a:r>
              <a:rPr lang="sv-SE"/>
              <a:t>The component to be tested must be isolated from the rest of the system, instantiated, and </a:t>
            </a:r>
            <a:r>
              <a:rPr i="1" lang="sv-SE"/>
              <a:t>driven </a:t>
            </a:r>
            <a:r>
              <a:rPr lang="sv-SE"/>
              <a:t>using method invocations.</a:t>
            </a:r>
            <a:endParaRPr/>
          </a:p>
          <a:p>
            <a:pPr indent="-368300" lvl="1" marL="914400" rtl="0" algn="l">
              <a:spcBef>
                <a:spcPts val="0"/>
              </a:spcBef>
              <a:spcAft>
                <a:spcPts val="0"/>
              </a:spcAft>
              <a:buSzPts val="2200"/>
              <a:buChar char="•"/>
            </a:pPr>
            <a:r>
              <a:rPr lang="sv-SE"/>
              <a:t>Untested dependencies must be </a:t>
            </a:r>
            <a:r>
              <a:rPr i="1" lang="sv-SE"/>
              <a:t>stubbed out</a:t>
            </a:r>
            <a:r>
              <a:rPr lang="sv-SE"/>
              <a:t> with reliable substitutions. </a:t>
            </a:r>
            <a:endParaRPr/>
          </a:p>
          <a:p>
            <a:pPr indent="-368300" lvl="1" marL="914400" rtl="0" algn="l">
              <a:spcBef>
                <a:spcPts val="0"/>
              </a:spcBef>
              <a:spcAft>
                <a:spcPts val="0"/>
              </a:spcAft>
              <a:buSzPts val="2200"/>
              <a:buChar char="•"/>
            </a:pPr>
            <a:r>
              <a:rPr lang="sv-SE"/>
              <a:t>The deployment environment must be simulated by a controllable </a:t>
            </a:r>
            <a:r>
              <a:rPr i="1" lang="sv-SE"/>
              <a:t>harness</a:t>
            </a:r>
            <a:r>
              <a:rPr lang="sv-SE"/>
              <a:t>.</a:t>
            </a:r>
            <a:endParaRPr/>
          </a:p>
          <a:p>
            <a:pPr indent="0" lvl="0" marL="0" marR="0" rtl="0" algn="l">
              <a:lnSpc>
                <a:spcPct val="120000"/>
              </a:lnSpc>
              <a:spcBef>
                <a:spcPts val="0"/>
              </a:spcBef>
              <a:spcAft>
                <a:spcPts val="0"/>
              </a:spcAft>
              <a:buNone/>
            </a:pPr>
            <a:r>
              <a:t/>
            </a:r>
            <a:endParaRPr/>
          </a:p>
        </p:txBody>
      </p:sp>
      <p:sp>
        <p:nvSpPr>
          <p:cNvPr id="116" name="Google Shape;11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11" name="Google Shape;51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XML does not natively allow variable declaration.</a:t>
            </a:r>
            <a:endParaRPr sz="2400"/>
          </a:p>
          <a:p>
            <a:pPr indent="-368300" lvl="1" marL="914400" rtl="0" algn="l">
              <a:spcBef>
                <a:spcPts val="500"/>
              </a:spcBef>
              <a:spcAft>
                <a:spcPts val="0"/>
              </a:spcAft>
              <a:buSzPts val="2200"/>
              <a:buChar char="•"/>
            </a:pPr>
            <a:r>
              <a:rPr lang="sv-SE"/>
              <a:t>Instead, Ant allows the creation of </a:t>
            </a:r>
            <a:r>
              <a:rPr b="1" lang="sv-SE"/>
              <a:t>property</a:t>
            </a:r>
            <a:r>
              <a:rPr lang="sv-SE"/>
              <a:t> elements, which can be referred to by name.</a:t>
            </a:r>
            <a:endParaRPr/>
          </a:p>
          <a:p>
            <a:pPr indent="0" lvl="0" marL="50800" marR="50800" rtl="0" algn="l">
              <a:lnSpc>
                <a:spcPct val="109090"/>
              </a:lnSpc>
              <a:spcBef>
                <a:spcPts val="1100"/>
              </a:spcBef>
              <a:spcAft>
                <a:spcPts val="80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p:txBody>
      </p:sp>
      <p:sp>
        <p:nvSpPr>
          <p:cNvPr id="512" name="Google Shape;51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18" name="Google Shape;518;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a:p>
            <a:pPr indent="-381000" lvl="0" marL="457200" rtl="0" algn="l">
              <a:spcBef>
                <a:spcPts val="1000"/>
              </a:spcBef>
              <a:spcAft>
                <a:spcPts val="0"/>
              </a:spcAft>
              <a:buSzPts val="2400"/>
              <a:buChar char="•"/>
            </a:pPr>
            <a:r>
              <a:rPr lang="sv-SE" sz="2400"/>
              <a:t>Properties have a name and a value.</a:t>
            </a:r>
            <a:endParaRPr sz="2400"/>
          </a:p>
          <a:p>
            <a:pPr indent="-368300" lvl="1" marL="914400" rtl="0" algn="l">
              <a:spcBef>
                <a:spcPts val="500"/>
              </a:spcBef>
              <a:spcAft>
                <a:spcPts val="0"/>
              </a:spcAft>
              <a:buSzPts val="2200"/>
              <a:buChar char="•"/>
            </a:pPr>
            <a:r>
              <a:rPr lang="sv-SE"/>
              <a:t>Property value is referred to as </a:t>
            </a:r>
            <a:r>
              <a:rPr b="1" lang="sv-SE"/>
              <a:t>${property name}</a:t>
            </a:r>
            <a:r>
              <a:rPr lang="sv-SE"/>
              <a:t>.</a:t>
            </a:r>
            <a:endParaRPr/>
          </a:p>
          <a:p>
            <a:pPr indent="-368300" lvl="1" marL="914400" rtl="0" algn="l">
              <a:spcBef>
                <a:spcPts val="500"/>
              </a:spcBef>
              <a:spcAft>
                <a:spcPts val="0"/>
              </a:spcAft>
              <a:buSzPts val="2200"/>
              <a:buChar char="•"/>
            </a:pPr>
            <a:r>
              <a:rPr lang="sv-SE"/>
              <a:t>Ant pre-defines </a:t>
            </a:r>
            <a:r>
              <a:rPr b="1" lang="sv-SE"/>
              <a:t>ant.version</a:t>
            </a:r>
            <a:r>
              <a:rPr lang="sv-SE"/>
              <a:t>, </a:t>
            </a:r>
            <a:r>
              <a:rPr b="1" lang="sv-SE"/>
              <a:t>ant.file </a:t>
            </a:r>
            <a:r>
              <a:rPr lang="sv-SE"/>
              <a:t>(location of the build file), </a:t>
            </a:r>
            <a:r>
              <a:rPr b="1" lang="sv-SE"/>
              <a:t>ant.project.name</a:t>
            </a:r>
            <a:r>
              <a:rPr lang="sv-SE"/>
              <a:t>, </a:t>
            </a:r>
            <a:r>
              <a:rPr b="1" lang="sv-SE"/>
              <a:t>ant.project.default-target</a:t>
            </a:r>
            <a:r>
              <a:rPr lang="sv-SE"/>
              <a:t>, and other properties.</a:t>
            </a:r>
            <a:endParaRPr/>
          </a:p>
        </p:txBody>
      </p:sp>
      <p:sp>
        <p:nvSpPr>
          <p:cNvPr id="519" name="Google Shape;51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525" name="Google Shape;525;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separate file can be used to define a set of static properties.</a:t>
            </a:r>
            <a:endParaRPr/>
          </a:p>
          <a:p>
            <a:pPr indent="-368300" lvl="1" marL="914400" rtl="0" algn="l">
              <a:spcBef>
                <a:spcPts val="500"/>
              </a:spcBef>
              <a:spcAft>
                <a:spcPts val="0"/>
              </a:spcAft>
              <a:buSzPts val="2200"/>
              <a:buChar char="•"/>
            </a:pPr>
            <a:r>
              <a:rPr lang="sv-SE"/>
              <a:t>Allows reuse of a build file in different execution environments (development, testing, production).</a:t>
            </a:r>
            <a:endParaRPr/>
          </a:p>
          <a:p>
            <a:pPr indent="-368300" lvl="1" marL="914400" rtl="0" algn="l">
              <a:spcBef>
                <a:spcPts val="500"/>
              </a:spcBef>
              <a:spcAft>
                <a:spcPts val="0"/>
              </a:spcAft>
              <a:buSzPts val="2200"/>
              <a:buChar char="•"/>
            </a:pPr>
            <a:r>
              <a:rPr lang="sv-SE"/>
              <a:t>Allows easy lookup of property values.</a:t>
            </a:r>
            <a:endParaRPr>
              <a:latin typeface="Consolas"/>
              <a:ea typeface="Consolas"/>
              <a:cs typeface="Consolas"/>
              <a:sym typeface="Consolas"/>
            </a:endParaRPr>
          </a:p>
          <a:p>
            <a:pPr indent="-393700" lvl="0" marL="457200" rtl="0" algn="l">
              <a:spcBef>
                <a:spcPts val="480"/>
              </a:spcBef>
              <a:spcAft>
                <a:spcPts val="0"/>
              </a:spcAft>
              <a:buSzPts val="2600"/>
              <a:buChar char="•"/>
            </a:pPr>
            <a:r>
              <a:rPr lang="sv-SE"/>
              <a:t>Typically called </a:t>
            </a:r>
            <a:r>
              <a:rPr b="1" lang="sv-SE"/>
              <a:t>build.properties</a:t>
            </a:r>
            <a:r>
              <a:rPr lang="sv-SE"/>
              <a:t> and stored in the same directory as the build script.</a:t>
            </a:r>
            <a:endParaRPr/>
          </a:p>
          <a:p>
            <a:pPr indent="-381000" lvl="1" marL="914400" rtl="0" algn="l">
              <a:spcBef>
                <a:spcPts val="480"/>
              </a:spcBef>
              <a:spcAft>
                <a:spcPts val="0"/>
              </a:spcAft>
              <a:buSzPts val="2400"/>
              <a:buChar char="•"/>
            </a:pPr>
            <a:r>
              <a:rPr lang="sv-SE" sz="2400"/>
              <a:t>Lists one property per line:</a:t>
            </a:r>
            <a:r>
              <a:rPr lang="sv-SE" sz="2400">
                <a:latin typeface="Consolas"/>
                <a:ea typeface="Consolas"/>
                <a:cs typeface="Consolas"/>
                <a:sym typeface="Consolas"/>
              </a:rPr>
              <a:t> &lt;name&gt; = &lt;value&gt;</a:t>
            </a:r>
            <a:endParaRPr sz="2400">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t>Comments can be added using </a:t>
            </a:r>
            <a:r>
              <a:rPr lang="sv-SE">
                <a:latin typeface="Consolas"/>
                <a:ea typeface="Consolas"/>
                <a:cs typeface="Consolas"/>
                <a:sym typeface="Consolas"/>
              </a:rPr>
              <a:t># &lt;comment&gt;</a:t>
            </a:r>
            <a:endParaRPr/>
          </a:p>
        </p:txBody>
      </p:sp>
      <p:sp>
        <p:nvSpPr>
          <p:cNvPr id="526" name="Google Shape;52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532" name="Google Shape;532;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build.xml</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sv-SE" sz="1400">
                <a:solidFill>
                  <a:srgbClr val="666600"/>
                </a:solidFill>
                <a:latin typeface="Consolas"/>
                <a:ea typeface="Consolas"/>
                <a:cs typeface="Consolas"/>
                <a:sym typeface="Consolas"/>
              </a:rPr>
              <a:t>&lt;?</a:t>
            </a:r>
            <a:r>
              <a:rPr lang="sv-SE" sz="1400">
                <a:solidFill>
                  <a:srgbClr val="313131"/>
                </a:solidFill>
                <a:latin typeface="Consolas"/>
                <a:ea typeface="Consolas"/>
                <a:cs typeface="Consolas"/>
                <a:sym typeface="Consolas"/>
              </a:rPr>
              <a:t>xml version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"1.0"</a:t>
            </a:r>
            <a:r>
              <a:rPr lang="sv-SE" sz="1400">
                <a:solidFill>
                  <a:srgbClr val="666600"/>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 World 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file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"build.properties"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&lt;echo&gt;</a:t>
            </a:r>
            <a:r>
              <a:rPr lang="sv-SE" sz="1400">
                <a:solidFill>
                  <a:srgbClr val="313131"/>
                </a:solidFill>
                <a:latin typeface="Consolas"/>
                <a:ea typeface="Consolas"/>
                <a:cs typeface="Consolas"/>
                <a:sym typeface="Consolas"/>
              </a:rPr>
              <a:t>You are at ${sitename}, version ${buildversion}.</a:t>
            </a:r>
            <a:r>
              <a:rPr lang="sv-SE" sz="1400">
                <a:solidFill>
                  <a:srgbClr val="000088"/>
                </a:solidFill>
                <a:latin typeface="Consolas"/>
                <a:ea typeface="Consolas"/>
                <a:cs typeface="Consolas"/>
                <a:sym typeface="Consolas"/>
              </a:rPr>
              <a:t>&lt;/echo&gt;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393700" lvl="0" marL="457200" rtl="0" algn="l">
              <a:spcBef>
                <a:spcPts val="1000"/>
              </a:spcBef>
              <a:spcAft>
                <a:spcPts val="0"/>
              </a:spcAft>
              <a:buSzPts val="2600"/>
              <a:buChar char="•"/>
            </a:pPr>
            <a:r>
              <a:rPr lang="sv-SE"/>
              <a:t>build.properties</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sv-SE" sz="1400">
                <a:solidFill>
                  <a:srgbClr val="313131"/>
                </a:solidFill>
                <a:latin typeface="Consolas"/>
                <a:ea typeface="Consolas"/>
                <a:cs typeface="Consolas"/>
                <a:sym typeface="Consolas"/>
              </a:rPr>
              <a:t># The Site Name</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sitename = http://cse.sc.edu</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buildversion = 3.3.2</a:t>
            </a:r>
            <a:endParaRPr sz="1400"/>
          </a:p>
        </p:txBody>
      </p:sp>
      <p:sp>
        <p:nvSpPr>
          <p:cNvPr id="533" name="Google Shape;53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Conditions</a:t>
            </a:r>
            <a:endParaRPr/>
          </a:p>
        </p:txBody>
      </p:sp>
      <p:sp>
        <p:nvSpPr>
          <p:cNvPr id="539" name="Google Shape;539;p68"/>
          <p:cNvSpPr txBox="1"/>
          <p:nvPr>
            <p:ph idx="1" type="body"/>
          </p:nvPr>
        </p:nvSpPr>
        <p:spPr>
          <a:xfrm>
            <a:off x="3181350" y="462700"/>
            <a:ext cx="5505300" cy="42999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Clr>
                <a:schemeClr val="dk1"/>
              </a:buClr>
              <a:buSzPts val="2000"/>
              <a:buFont typeface="Arial"/>
              <a:buChar char="•"/>
            </a:pPr>
            <a:r>
              <a:rPr lang="sv-SE" sz="2000"/>
              <a:t>Conditions are properties whose value is determined by </a:t>
            </a:r>
            <a:r>
              <a:rPr b="1" lang="sv-SE" sz="2000"/>
              <a:t>and</a:t>
            </a:r>
            <a:r>
              <a:rPr lang="sv-SE" sz="2000"/>
              <a:t> and </a:t>
            </a:r>
            <a:r>
              <a:rPr b="1" lang="sv-SE" sz="2000"/>
              <a:t>or</a:t>
            </a:r>
            <a:r>
              <a:rPr lang="sv-SE" sz="2000"/>
              <a:t> expressions.</a:t>
            </a:r>
            <a:endParaRPr sz="2000"/>
          </a:p>
          <a:p>
            <a:pPr indent="-355600" lvl="1" marL="914400" marR="0" rtl="0" algn="l">
              <a:lnSpc>
                <a:spcPct val="100000"/>
              </a:lnSpc>
              <a:spcBef>
                <a:spcPts val="0"/>
              </a:spcBef>
              <a:spcAft>
                <a:spcPts val="0"/>
              </a:spcAft>
              <a:buSzPts val="2000"/>
              <a:buChar char="•"/>
            </a:pPr>
            <a:r>
              <a:rPr b="1" lang="sv-SE" sz="2000"/>
              <a:t>And</a:t>
            </a:r>
            <a:r>
              <a:rPr lang="sv-SE" sz="2000"/>
              <a:t> requires each property to be true.</a:t>
            </a:r>
            <a:endParaRPr sz="2000"/>
          </a:p>
          <a:p>
            <a:pPr indent="-355600" lvl="2" marL="1371600" marR="0" rtl="0" algn="l">
              <a:lnSpc>
                <a:spcPct val="100000"/>
              </a:lnSpc>
              <a:spcBef>
                <a:spcPts val="0"/>
              </a:spcBef>
              <a:spcAft>
                <a:spcPts val="0"/>
              </a:spcAft>
              <a:buSzPts val="2000"/>
              <a:buChar char="•"/>
            </a:pPr>
            <a:r>
              <a:rPr lang="sv-SE" sz="2000"/>
              <a:t>In this case, both foo.txt and bar.txt must exist.</a:t>
            </a:r>
            <a:endParaRPr sz="2000"/>
          </a:p>
          <a:p>
            <a:pPr indent="-330200" lvl="3" marL="1828800" marR="0" rtl="0" algn="l">
              <a:lnSpc>
                <a:spcPct val="100000"/>
              </a:lnSpc>
              <a:spcBef>
                <a:spcPts val="0"/>
              </a:spcBef>
              <a:spcAft>
                <a:spcPts val="0"/>
              </a:spcAft>
              <a:buSzPts val="1600"/>
              <a:buChar char="•"/>
            </a:pPr>
            <a:r>
              <a:rPr lang="sv-SE"/>
              <a:t>(</a:t>
            </a:r>
            <a:r>
              <a:rPr b="1" lang="sv-SE"/>
              <a:t>available</a:t>
            </a:r>
            <a:r>
              <a:rPr lang="sv-SE"/>
              <a:t> is an Ant command that checks for file existence)</a:t>
            </a:r>
            <a:endParaRPr/>
          </a:p>
          <a:p>
            <a:pPr indent="-355600" lvl="1" marL="914400" marR="0" rtl="0" algn="l">
              <a:lnSpc>
                <a:spcPct val="100000"/>
              </a:lnSpc>
              <a:spcBef>
                <a:spcPts val="0"/>
              </a:spcBef>
              <a:spcAft>
                <a:spcPts val="0"/>
              </a:spcAft>
              <a:buSzPts val="2000"/>
              <a:buChar char="•"/>
            </a:pPr>
            <a:r>
              <a:rPr b="1" lang="sv-SE" sz="2000"/>
              <a:t>Or </a:t>
            </a:r>
            <a:r>
              <a:rPr lang="sv-SE" sz="2000"/>
              <a:t>requires only one listed property to be true.</a:t>
            </a:r>
            <a:endParaRPr sz="2000"/>
          </a:p>
          <a:p>
            <a:pPr indent="-355600" lvl="1" marL="914400" marR="0" rtl="0" algn="l">
              <a:lnSpc>
                <a:spcPct val="100000"/>
              </a:lnSpc>
              <a:spcBef>
                <a:spcPts val="0"/>
              </a:spcBef>
              <a:spcAft>
                <a:spcPts val="0"/>
              </a:spcAft>
              <a:buSzPts val="2000"/>
              <a:buChar char="•"/>
            </a:pPr>
            <a:r>
              <a:rPr lang="sv-SE" sz="2000"/>
              <a:t>Calling target </a:t>
            </a:r>
            <a:r>
              <a:rPr b="1" lang="sv-SE" sz="2000"/>
              <a:t>myTarget.check</a:t>
            </a:r>
            <a:r>
              <a:rPr lang="sv-SE" sz="2000"/>
              <a:t> creates a property (</a:t>
            </a:r>
            <a:r>
              <a:rPr b="1" lang="sv-SE" sz="2000"/>
              <a:t>myTarget.run</a:t>
            </a:r>
            <a:r>
              <a:rPr lang="sv-SE" sz="2000"/>
              <a:t>) that is true if both files are present.</a:t>
            </a:r>
            <a:endParaRPr sz="2000"/>
          </a:p>
          <a:p>
            <a:pPr indent="-355600" lvl="1" marL="914400" marR="0" rtl="0" algn="l">
              <a:lnSpc>
                <a:spcPct val="100000"/>
              </a:lnSpc>
              <a:spcBef>
                <a:spcPts val="0"/>
              </a:spcBef>
              <a:spcAft>
                <a:spcPts val="0"/>
              </a:spcAft>
              <a:buSzPts val="2000"/>
              <a:buChar char="•"/>
            </a:pPr>
            <a:r>
              <a:rPr lang="sv-SE" sz="2000"/>
              <a:t>When </a:t>
            </a:r>
            <a:r>
              <a:rPr b="1" lang="sv-SE" sz="2000"/>
              <a:t>myTarget</a:t>
            </a:r>
            <a:r>
              <a:rPr lang="sv-SE" sz="2000"/>
              <a:t> is called, it will run only if myTarget.run is true.</a:t>
            </a:r>
            <a:endParaRPr sz="2000"/>
          </a:p>
        </p:txBody>
      </p:sp>
      <p:sp>
        <p:nvSpPr>
          <p:cNvPr id="540" name="Google Shape;54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1" name="Google Shape;541;p68"/>
          <p:cNvSpPr txBox="1"/>
          <p:nvPr/>
        </p:nvSpPr>
        <p:spPr>
          <a:xfrm>
            <a:off x="399750" y="1217950"/>
            <a:ext cx="3324600" cy="1701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depends =</a:t>
            </a:r>
            <a:r>
              <a:rPr lang="sv-SE" sz="1200">
                <a:solidFill>
                  <a:srgbClr val="000088"/>
                </a:solidFill>
                <a:latin typeface="Consolas"/>
                <a:ea typeface="Consolas"/>
                <a:cs typeface="Consolas"/>
                <a:sym typeface="Consolas"/>
              </a:rPr>
              <a:t> </a:t>
            </a:r>
            <a:br>
              <a:rPr lang="sv-SE" sz="1200">
                <a:solidFill>
                  <a:srgbClr val="000088"/>
                </a:solidFill>
                <a:latin typeface="Consolas"/>
                <a:ea typeface="Consolas"/>
                <a:cs typeface="Consolas"/>
                <a:sym typeface="Consolas"/>
              </a:rPr>
            </a:b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if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 </a:t>
            </a:r>
            <a:r>
              <a:rPr lang="sv-SE" sz="1200">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 </a:t>
            </a:r>
            <a:r>
              <a:rPr lang="sv-SE" sz="1200">
                <a:solidFill>
                  <a:srgbClr val="7F0055"/>
                </a:solidFill>
                <a:latin typeface="Consolas"/>
                <a:ea typeface="Consolas"/>
                <a:cs typeface="Consolas"/>
                <a:sym typeface="Consolas"/>
              </a:rPr>
              <a:t>property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"foo.txt"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"bar.txt"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547" name="Google Shape;547;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Fileset </a:t>
            </a:r>
            <a:r>
              <a:rPr lang="sv-SE" sz="2400"/>
              <a:t>generates a list of files matching set criteria for inclusion or exclusion.</a:t>
            </a:r>
            <a:endParaRPr sz="2400"/>
          </a:p>
          <a:p>
            <a:pPr indent="-355600" lvl="1" marL="914400" rtl="0" algn="l">
              <a:spcBef>
                <a:spcPts val="500"/>
              </a:spcBef>
              <a:spcAft>
                <a:spcPts val="0"/>
              </a:spcAft>
              <a:buSzPts val="2000"/>
              <a:buChar char="•"/>
            </a:pPr>
            <a:r>
              <a:rPr lang="sv-SE" sz="2000"/>
              <a:t>** means that the file can be in any subdirectory.</a:t>
            </a:r>
            <a:endParaRPr sz="2000"/>
          </a:p>
          <a:p>
            <a:pPr indent="-355600" lvl="1" marL="914400" rtl="0" algn="l">
              <a:spcBef>
                <a:spcPts val="500"/>
              </a:spcBef>
              <a:spcAft>
                <a:spcPts val="0"/>
              </a:spcAft>
              <a:buSzPts val="2000"/>
              <a:buChar char="•"/>
            </a:pPr>
            <a:r>
              <a:rPr lang="sv-SE" sz="2000"/>
              <a:t>* allows partial file name matches.</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casesensitive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"yes"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"**/*.java"</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&lt;exclude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"**/*Stub*"</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&lt;/fileset&gt;</a:t>
            </a:r>
            <a:endParaRPr sz="1400"/>
          </a:p>
        </p:txBody>
      </p:sp>
      <p:sp>
        <p:nvSpPr>
          <p:cNvPr id="548" name="Google Shape;54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554" name="Google Shape;554;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50800" marR="50800" rtl="0" algn="l">
              <a:lnSpc>
                <a:spcPct val="109090"/>
              </a:lnSpc>
              <a:spcBef>
                <a:spcPts val="1100"/>
              </a:spcBef>
              <a:spcAft>
                <a:spcPts val="0"/>
              </a:spcAft>
              <a:buNone/>
            </a:pPr>
            <a:r>
              <a:t/>
            </a:r>
            <a:endParaRPr/>
          </a:p>
          <a:p>
            <a:pPr indent="-381000" lvl="0" marL="457200" rtl="0" algn="l">
              <a:spcBef>
                <a:spcPts val="1000"/>
              </a:spcBef>
              <a:spcAft>
                <a:spcPts val="0"/>
              </a:spcAft>
              <a:buSzPts val="2400"/>
              <a:buChar char="•"/>
            </a:pPr>
            <a:r>
              <a:rPr b="1" lang="sv-SE" sz="2400"/>
              <a:t>Path</a:t>
            </a:r>
            <a:r>
              <a:rPr lang="sv-SE" sz="2400"/>
              <a:t> is used to represent a classpath. </a:t>
            </a:r>
            <a:endParaRPr sz="2400"/>
          </a:p>
          <a:p>
            <a:pPr indent="-355600" lvl="1" marL="914400" rtl="0" algn="l">
              <a:spcBef>
                <a:spcPts val="500"/>
              </a:spcBef>
              <a:spcAft>
                <a:spcPts val="0"/>
              </a:spcAft>
              <a:buSzPts val="2000"/>
              <a:buChar char="•"/>
            </a:pPr>
            <a:r>
              <a:rPr b="1" lang="sv-SE" sz="2000"/>
              <a:t>pathelement</a:t>
            </a:r>
            <a:r>
              <a:rPr lang="sv-SE" sz="2000"/>
              <a:t> is used to add items or other paths to the path.</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"build.classpath.jar"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"${env.J2EE_HOME}/j2ee.jar"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&lt;/path&gt;</a:t>
            </a:r>
            <a:endParaRPr sz="1400"/>
          </a:p>
        </p:txBody>
      </p:sp>
      <p:sp>
        <p:nvSpPr>
          <p:cNvPr id="555" name="Google Shape;55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561" name="Google Shape;561;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"Hello-World"</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basedir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"target"</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"master-classpath"</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endParaRPr>
          </a:p>
          <a:p>
            <a:pPr indent="-368300" lvl="0" marL="457200" rtl="0" algn="l">
              <a:spcBef>
                <a:spcPts val="1000"/>
              </a:spcBef>
              <a:spcAft>
                <a:spcPts val="0"/>
              </a:spcAft>
              <a:buSzPts val="2200"/>
              <a:buChar char="•"/>
            </a:pPr>
            <a:r>
              <a:rPr lang="sv-SE" sz="2200"/>
              <a:t>Properties </a:t>
            </a:r>
            <a:r>
              <a:rPr b="1" lang="sv-SE" sz="2200"/>
              <a:t>src.dir</a:t>
            </a:r>
            <a:r>
              <a:rPr lang="sv-SE" sz="2200"/>
              <a:t> and </a:t>
            </a:r>
            <a:r>
              <a:rPr b="1" lang="sv-SE" sz="2200"/>
              <a:t>build.dir</a:t>
            </a:r>
            <a:r>
              <a:rPr lang="sv-SE" sz="2200"/>
              <a:t> define where the source files are stored and where the built classes are deployed.</a:t>
            </a:r>
            <a:endParaRPr sz="2200"/>
          </a:p>
          <a:p>
            <a:pPr indent="-368300" lvl="0" marL="457200" rtl="0" algn="l">
              <a:spcBef>
                <a:spcPts val="1000"/>
              </a:spcBef>
              <a:spcAft>
                <a:spcPts val="0"/>
              </a:spcAft>
              <a:buSzPts val="2200"/>
              <a:buChar char="•"/>
            </a:pPr>
            <a:r>
              <a:rPr lang="sv-SE" sz="2200"/>
              <a:t>Path </a:t>
            </a:r>
            <a:r>
              <a:rPr b="1" lang="sv-SE" sz="2200"/>
              <a:t>master-classpath </a:t>
            </a:r>
            <a:r>
              <a:rPr lang="sv-SE" sz="2200"/>
              <a:t>includes all JAR files in the lib folder and all files in the build.dir folder.</a:t>
            </a:r>
            <a:endParaRPr sz="2200"/>
          </a:p>
        </p:txBody>
      </p:sp>
      <p:sp>
        <p:nvSpPr>
          <p:cNvPr id="562" name="Google Shape;56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568" name="Google Shape;568;p72"/>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 output directories"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&lt;include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"**/*.class"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clean target is used to prepare for the build process by cleaning up any remnants of previous builds.</a:t>
            </a:r>
            <a:endParaRPr sz="2200"/>
          </a:p>
          <a:p>
            <a:pPr indent="-342900" lvl="1" marL="914400" rtl="0" algn="l">
              <a:spcBef>
                <a:spcPts val="500"/>
              </a:spcBef>
              <a:spcAft>
                <a:spcPts val="0"/>
              </a:spcAft>
              <a:buSzPts val="1800"/>
              <a:buChar char="•"/>
            </a:pPr>
            <a:r>
              <a:rPr lang="sv-SE" sz="1800"/>
              <a:t>In this case, it deletes all compiled files (.class)</a:t>
            </a:r>
            <a:endParaRPr sz="1800"/>
          </a:p>
          <a:p>
            <a:pPr indent="-342900" lvl="1" marL="914400" rtl="0" algn="l">
              <a:spcBef>
                <a:spcPts val="500"/>
              </a:spcBef>
              <a:spcAft>
                <a:spcPts val="0"/>
              </a:spcAft>
              <a:buSzPts val="1800"/>
              <a:buChar char="•"/>
            </a:pPr>
            <a:r>
              <a:rPr lang="sv-SE" sz="1800"/>
              <a:t>May also remove JAR files or other temporary artifacts that will be regenerated by the build.</a:t>
            </a:r>
            <a:endParaRPr sz="1800"/>
          </a:p>
        </p:txBody>
      </p:sp>
      <p:sp>
        <p:nvSpPr>
          <p:cNvPr id="569" name="Google Shape;569;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575" name="Google Shape;575;p73"/>
          <p:cNvSpPr txBox="1"/>
          <p:nvPr>
            <p:ph idx="1" type="body"/>
          </p:nvPr>
        </p:nvSpPr>
        <p:spPr>
          <a:xfrm>
            <a:off x="468900" y="1005626"/>
            <a:ext cx="8217900" cy="37572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"Compile source tree java files"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&lt;mkdir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source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target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&lt;src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path</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"${src.dir}"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&lt;classpath</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refid</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"master-classpath"</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build target will create the build directory, compile the source code (using javac), and place the class files in the build directory.</a:t>
            </a:r>
            <a:endParaRPr sz="2200"/>
          </a:p>
          <a:p>
            <a:pPr indent="-342900" lvl="1" marL="914400" rtl="0" algn="l">
              <a:spcBef>
                <a:spcPts val="500"/>
              </a:spcBef>
              <a:spcAft>
                <a:spcPts val="0"/>
              </a:spcAft>
              <a:buSzPts val="1800"/>
              <a:buChar char="•"/>
            </a:pPr>
            <a:r>
              <a:rPr lang="sv-SE" sz="1800"/>
              <a:t>Can specify which java version to target (1.8).</a:t>
            </a:r>
            <a:endParaRPr sz="1800"/>
          </a:p>
          <a:p>
            <a:pPr indent="-342900" lvl="1" marL="914400" rtl="0" algn="l">
              <a:spcBef>
                <a:spcPts val="500"/>
              </a:spcBef>
              <a:spcAft>
                <a:spcPts val="0"/>
              </a:spcAft>
              <a:buSzPts val="1800"/>
              <a:buChar char="•"/>
            </a:pPr>
            <a:r>
              <a:rPr lang="sv-SE" sz="1800"/>
              <a:t>Must reference the classpath to use during compilation.</a:t>
            </a:r>
            <a:endParaRPr sz="1800"/>
          </a:p>
        </p:txBody>
      </p:sp>
      <p:sp>
        <p:nvSpPr>
          <p:cNvPr id="576" name="Google Shape;576;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122" name="Google Shape;12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scaffolding is a set of programs written to support test automation.</a:t>
            </a:r>
            <a:endParaRPr/>
          </a:p>
          <a:p>
            <a:pPr indent="-368300" lvl="1" marL="914400" rtl="0" algn="l">
              <a:spcBef>
                <a:spcPts val="500"/>
              </a:spcBef>
              <a:spcAft>
                <a:spcPts val="0"/>
              </a:spcAft>
              <a:buSzPts val="2200"/>
              <a:buChar char="•"/>
            </a:pPr>
            <a:r>
              <a:rPr lang="sv-SE"/>
              <a:t>Not part of the product</a:t>
            </a:r>
            <a:endParaRPr/>
          </a:p>
          <a:p>
            <a:pPr indent="-368300" lvl="1" marL="914400" rtl="0" algn="l">
              <a:spcBef>
                <a:spcPts val="500"/>
              </a:spcBef>
              <a:spcAft>
                <a:spcPts val="0"/>
              </a:spcAft>
              <a:buSzPts val="2200"/>
              <a:buChar char="•"/>
            </a:pPr>
            <a:r>
              <a:rPr lang="sv-SE"/>
              <a:t>Often temporary</a:t>
            </a:r>
            <a:endParaRPr/>
          </a:p>
          <a:p>
            <a:pPr indent="-393700" lvl="0" marL="457200" rtl="0" algn="l">
              <a:spcBef>
                <a:spcPts val="1000"/>
              </a:spcBef>
              <a:spcAft>
                <a:spcPts val="0"/>
              </a:spcAft>
              <a:buSzPts val="2600"/>
              <a:buChar char="•"/>
            </a:pPr>
            <a:r>
              <a:rPr lang="sv-SE"/>
              <a:t>Allows for:</a:t>
            </a:r>
            <a:endParaRPr/>
          </a:p>
          <a:p>
            <a:pPr indent="-368300" lvl="0" marL="914400" rtl="0" algn="l">
              <a:spcBef>
                <a:spcPts val="1000"/>
              </a:spcBef>
              <a:spcAft>
                <a:spcPts val="0"/>
              </a:spcAft>
              <a:buSzPts val="2200"/>
              <a:buChar char="•"/>
            </a:pPr>
            <a:r>
              <a:rPr lang="sv-SE" sz="2200"/>
              <a:t>Testing before all components complete.</a:t>
            </a:r>
            <a:endParaRPr sz="2200"/>
          </a:p>
          <a:p>
            <a:pPr indent="-368300" lvl="0" marL="914400" rtl="0" algn="l">
              <a:spcBef>
                <a:spcPts val="1000"/>
              </a:spcBef>
              <a:spcAft>
                <a:spcPts val="0"/>
              </a:spcAft>
              <a:buSzPts val="2200"/>
              <a:buChar char="•"/>
            </a:pPr>
            <a:r>
              <a:rPr lang="sv-SE" sz="2200"/>
              <a:t>Testing independent components.</a:t>
            </a:r>
            <a:endParaRPr sz="2200"/>
          </a:p>
          <a:p>
            <a:pPr indent="-368300" lvl="0" marL="914400" rtl="0" algn="l">
              <a:spcBef>
                <a:spcPts val="1000"/>
              </a:spcBef>
              <a:spcAft>
                <a:spcPts val="0"/>
              </a:spcAft>
              <a:buSzPts val="2200"/>
              <a:buChar char="•"/>
            </a:pPr>
            <a:r>
              <a:rPr lang="sv-SE" sz="2200"/>
              <a:t>Control over testing environment.</a:t>
            </a:r>
            <a:endParaRPr sz="2200"/>
          </a:p>
          <a:p>
            <a:pPr indent="0" lvl="0" marL="0" rtl="0" algn="l">
              <a:spcBef>
                <a:spcPts val="1000"/>
              </a:spcBef>
              <a:spcAft>
                <a:spcPts val="0"/>
              </a:spcAft>
              <a:buNone/>
            </a:pPr>
            <a:r>
              <a:t/>
            </a:r>
            <a:endParaRPr sz="2200"/>
          </a:p>
        </p:txBody>
      </p:sp>
      <p:sp>
        <p:nvSpPr>
          <p:cNvPr id="123" name="Google Shape;12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a JAR File</a:t>
            </a:r>
            <a:endParaRPr/>
          </a:p>
        </p:txBody>
      </p:sp>
      <p:sp>
        <p:nvSpPr>
          <p:cNvPr id="582" name="Google Shape;582;p74"/>
          <p:cNvSpPr txBox="1"/>
          <p:nvPr>
            <p:ph idx="1" type="body"/>
          </p:nvPr>
        </p:nvSpPr>
        <p:spPr>
          <a:xfrm>
            <a:off x="468900" y="1034200"/>
            <a:ext cx="8217900" cy="3728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The</a:t>
            </a:r>
            <a:r>
              <a:rPr b="1" lang="sv-SE" sz="2000"/>
              <a:t> jar</a:t>
            </a:r>
            <a:r>
              <a:rPr lang="sv-SE" sz="2000"/>
              <a:t> command is used to create a JAR (executable) from your compiled classes.</a:t>
            </a:r>
            <a:endParaRPr sz="2000"/>
          </a:p>
          <a:p>
            <a:pPr indent="0" lvl="0" marL="50800" marR="50800" rtl="0" algn="l">
              <a:lnSpc>
                <a:spcPct val="10000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"package"</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destfile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"lib/util.jar"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"${build.dir}/classes"</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includes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"app/util/**"</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excludes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"**/Test.class"&gt;</a:t>
            </a:r>
            <a:r>
              <a:rPr lang="sv-SE" sz="1200">
                <a:solidFill>
                  <a:srgbClr val="313131"/>
                </a:solidFill>
                <a:latin typeface="Consolas"/>
                <a:ea typeface="Consolas"/>
                <a:cs typeface="Consolas"/>
                <a:sym typeface="Consolas"/>
              </a:rPr>
              <a:t> </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&lt;manifest&gt;&lt;attribute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"Main-Class"</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"com.util.Util"</a:t>
            </a:r>
            <a:r>
              <a:rPr lang="sv-SE" sz="1200">
                <a:solidFill>
                  <a:srgbClr val="000088"/>
                </a:solidFill>
                <a:latin typeface="Consolas"/>
                <a:ea typeface="Consolas"/>
                <a:cs typeface="Consolas"/>
                <a:sym typeface="Consolas"/>
              </a:rPr>
              <a:t>/&gt;&lt;/manifest&gt;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&lt;/jar&gt;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sv-SE" sz="1800"/>
              <a:t>destfile</a:t>
            </a:r>
            <a:r>
              <a:rPr lang="sv-SE" sz="1800"/>
              <a:t> is the location to place the JAR file.</a:t>
            </a:r>
            <a:endParaRPr sz="1800"/>
          </a:p>
          <a:p>
            <a:pPr indent="-342900" lvl="1" marL="914400" rtl="0" algn="l">
              <a:spcBef>
                <a:spcPts val="500"/>
              </a:spcBef>
              <a:spcAft>
                <a:spcPts val="0"/>
              </a:spcAft>
              <a:buSzPts val="1800"/>
              <a:buChar char="•"/>
            </a:pPr>
            <a:r>
              <a:rPr b="1" lang="sv-SE" sz="1800"/>
              <a:t>basedir </a:t>
            </a:r>
            <a:r>
              <a:rPr lang="sv-SE" sz="1800"/>
              <a:t>is the base directory of included files.</a:t>
            </a:r>
            <a:endParaRPr sz="1800"/>
          </a:p>
          <a:p>
            <a:pPr indent="-342900" lvl="1" marL="914400" rtl="0" algn="l">
              <a:spcBef>
                <a:spcPts val="500"/>
              </a:spcBef>
              <a:spcAft>
                <a:spcPts val="0"/>
              </a:spcAft>
              <a:buSzPts val="1800"/>
              <a:buChar char="•"/>
            </a:pPr>
            <a:r>
              <a:rPr b="1" lang="sv-SE" sz="1800"/>
              <a:t>includes</a:t>
            </a:r>
            <a:r>
              <a:rPr lang="sv-SE" sz="1800"/>
              <a:t> defines the files to include in the JAR.</a:t>
            </a:r>
            <a:endParaRPr sz="1800"/>
          </a:p>
          <a:p>
            <a:pPr indent="-342900" lvl="1" marL="914400" rtl="0" algn="l">
              <a:spcBef>
                <a:spcPts val="500"/>
              </a:spcBef>
              <a:spcAft>
                <a:spcPts val="0"/>
              </a:spcAft>
              <a:buSzPts val="1800"/>
              <a:buChar char="•"/>
            </a:pPr>
            <a:r>
              <a:rPr b="1" lang="sv-SE" sz="1800"/>
              <a:t>excludes</a:t>
            </a:r>
            <a:r>
              <a:rPr lang="sv-SE" sz="1800"/>
              <a:t> prevents certain files from being added.</a:t>
            </a:r>
            <a:endParaRPr sz="1800"/>
          </a:p>
          <a:p>
            <a:pPr indent="-342900" lvl="1" marL="914400" rtl="0" algn="l">
              <a:spcBef>
                <a:spcPts val="500"/>
              </a:spcBef>
              <a:spcAft>
                <a:spcPts val="0"/>
              </a:spcAft>
              <a:buSzPts val="1800"/>
              <a:buChar char="•"/>
            </a:pPr>
            <a:r>
              <a:rPr lang="sv-SE" sz="1800"/>
              <a:t>The</a:t>
            </a:r>
            <a:r>
              <a:rPr b="1" lang="sv-SE" sz="1800"/>
              <a:t> manifest</a:t>
            </a:r>
            <a:r>
              <a:rPr lang="sv-SE" sz="1800"/>
              <a:t> declares metadata about the JAR.</a:t>
            </a:r>
            <a:endParaRPr sz="1800"/>
          </a:p>
          <a:p>
            <a:pPr indent="-342900" lvl="2" marL="1371600" rtl="0" algn="l">
              <a:spcBef>
                <a:spcPts val="500"/>
              </a:spcBef>
              <a:spcAft>
                <a:spcPts val="0"/>
              </a:spcAft>
              <a:buSzPts val="1800"/>
              <a:buChar char="•"/>
            </a:pPr>
            <a:r>
              <a:rPr lang="sv-SE" sz="1800"/>
              <a:t>Attribute Main-Class makes the JAR executable.</a:t>
            </a:r>
            <a:endParaRPr sz="1800"/>
          </a:p>
        </p:txBody>
      </p:sp>
      <p:sp>
        <p:nvSpPr>
          <p:cNvPr id="583" name="Google Shape;58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Running Unit Tests</a:t>
            </a:r>
            <a:endParaRPr/>
          </a:p>
        </p:txBody>
      </p:sp>
      <p:sp>
        <p:nvSpPr>
          <p:cNvPr id="589" name="Google Shape;589;p75"/>
          <p:cNvSpPr txBox="1"/>
          <p:nvPr>
            <p:ph idx="1" type="body"/>
          </p:nvPr>
        </p:nvSpPr>
        <p:spPr>
          <a:xfrm>
            <a:off x="468900" y="1034200"/>
            <a:ext cx="8217900" cy="3728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JUnit tests are run using the </a:t>
            </a:r>
            <a:r>
              <a:rPr b="1" lang="sv-SE"/>
              <a:t>junit </a:t>
            </a:r>
            <a:r>
              <a:rPr lang="sv-SE"/>
              <a:t>command.</a:t>
            </a:r>
            <a:endParaRPr/>
          </a:p>
          <a:p>
            <a:pPr indent="0" lvl="0" marL="5080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haltonfailure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haltonerror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"false" </a:t>
            </a:r>
            <a:br>
              <a:rPr lang="sv-SE" sz="1200">
                <a:solidFill>
                  <a:srgbClr val="008800"/>
                </a:solidFill>
                <a:latin typeface="Consolas"/>
                <a:ea typeface="Consolas"/>
                <a:cs typeface="Consolas"/>
                <a:sym typeface="Consolas"/>
              </a:rPr>
            </a:br>
            <a:r>
              <a:rPr lang="sv-SE" sz="1200">
                <a:solidFill>
                  <a:srgbClr val="008800"/>
                </a:solidFill>
                <a:latin typeface="Consolas"/>
                <a:ea typeface="Consolas"/>
                <a:cs typeface="Consolas"/>
                <a:sym typeface="Consolas"/>
              </a:rPr>
              <a:t>          </a:t>
            </a:r>
            <a:r>
              <a:rPr lang="sv-SE" sz="1200">
                <a:solidFill>
                  <a:srgbClr val="7F0055"/>
                </a:solidFill>
                <a:latin typeface="Consolas"/>
                <a:ea typeface="Consolas"/>
                <a:cs typeface="Consolas"/>
                <a:sym typeface="Consolas"/>
              </a:rPr>
              <a:t>printsummary</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 </a:t>
            </a:r>
            <a:r>
              <a:rPr lang="sv-SE" sz="1200">
                <a:solidFill>
                  <a:srgbClr val="7F0055"/>
                </a:solidFill>
                <a:latin typeface="Consolas"/>
                <a:ea typeface="Consolas"/>
                <a:cs typeface="Consolas"/>
                <a:sym typeface="Consolas"/>
              </a:rPr>
              <a:t>timeout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"5000"</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&lt;test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"com.utils.UtilsTest"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a:p>
            <a:pPr indent="-342900" lvl="1" marL="914400" rtl="0" algn="l">
              <a:spcBef>
                <a:spcPts val="800"/>
              </a:spcBef>
              <a:spcAft>
                <a:spcPts val="0"/>
              </a:spcAft>
              <a:buSzPts val="1800"/>
              <a:buChar char="•"/>
            </a:pPr>
            <a:r>
              <a:rPr b="1" lang="sv-SE" sz="1800"/>
              <a:t>test </a:t>
            </a:r>
            <a:r>
              <a:rPr lang="sv-SE" sz="1800"/>
              <a:t>entries list the test classes to execute.</a:t>
            </a:r>
            <a:endParaRPr sz="1800"/>
          </a:p>
          <a:p>
            <a:pPr indent="-342900" lvl="1" marL="914400" rtl="0" algn="l">
              <a:spcBef>
                <a:spcPts val="500"/>
              </a:spcBef>
              <a:spcAft>
                <a:spcPts val="0"/>
              </a:spcAft>
              <a:buSzPts val="1800"/>
              <a:buChar char="•"/>
            </a:pPr>
            <a:r>
              <a:rPr b="1" lang="sv-SE" sz="1800"/>
              <a:t>haltonfailure</a:t>
            </a:r>
            <a:r>
              <a:rPr lang="sv-SE" sz="1800"/>
              <a:t> will stop test execution if any tests fail, </a:t>
            </a:r>
            <a:r>
              <a:rPr b="1" lang="sv-SE" sz="1800"/>
              <a:t>haltonerror</a:t>
            </a:r>
            <a:r>
              <a:rPr lang="sv-SE" sz="1800"/>
              <a:t> if errors occur.</a:t>
            </a:r>
            <a:endParaRPr sz="1800"/>
          </a:p>
          <a:p>
            <a:pPr indent="-342900" lvl="1" marL="914400" rtl="0" algn="l">
              <a:spcBef>
                <a:spcPts val="500"/>
              </a:spcBef>
              <a:spcAft>
                <a:spcPts val="0"/>
              </a:spcAft>
              <a:buSzPts val="1800"/>
              <a:buChar char="•"/>
            </a:pPr>
            <a:r>
              <a:rPr b="1" lang="sv-SE" sz="1800"/>
              <a:t>printsummary</a:t>
            </a:r>
            <a:r>
              <a:rPr lang="sv-SE" sz="1800"/>
              <a:t> displays test statistics (number of tests run, number of failures/errors, time elapsed).</a:t>
            </a:r>
            <a:endParaRPr sz="1800"/>
          </a:p>
          <a:p>
            <a:pPr indent="-342900" lvl="1" marL="914400" rtl="0" algn="l">
              <a:spcBef>
                <a:spcPts val="500"/>
              </a:spcBef>
              <a:spcAft>
                <a:spcPts val="0"/>
              </a:spcAft>
              <a:buSzPts val="1800"/>
              <a:buChar char="•"/>
            </a:pPr>
            <a:r>
              <a:rPr b="1" lang="sv-SE" sz="1800"/>
              <a:t>timeout </a:t>
            </a:r>
            <a:r>
              <a:rPr lang="sv-SE" sz="1800"/>
              <a:t>will stop a test and issue an error if the specified time limit is exceeded.</a:t>
            </a:r>
            <a:endParaRPr sz="1800"/>
          </a:p>
        </p:txBody>
      </p:sp>
      <p:sp>
        <p:nvSpPr>
          <p:cNvPr id="590" name="Google Shape;590;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596" name="Google Shape;596;p76"/>
          <p:cNvSpPr txBox="1"/>
          <p:nvPr>
            <p:ph idx="1" type="body"/>
          </p:nvPr>
        </p:nvSpPr>
        <p:spPr>
          <a:xfrm>
            <a:off x="468900" y="1043725"/>
            <a:ext cx="8217900" cy="3718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 everything you can!</a:t>
            </a:r>
            <a:endParaRPr/>
          </a:p>
          <a:p>
            <a:pPr indent="-368300" lvl="1" marL="914400" rtl="0" algn="l">
              <a:spcBef>
                <a:spcPts val="500"/>
              </a:spcBef>
              <a:spcAft>
                <a:spcPts val="0"/>
              </a:spcAft>
              <a:buSzPts val="2200"/>
              <a:buChar char="•"/>
            </a:pPr>
            <a:r>
              <a:rPr lang="sv-SE"/>
              <a:t>Ant can integrate with version control, run scripts, send files, zip files, etc.</a:t>
            </a:r>
            <a:endParaRPr/>
          </a:p>
          <a:p>
            <a:pPr indent="-368300" lvl="1" marL="914400" rtl="0" algn="l">
              <a:spcBef>
                <a:spcPts val="500"/>
              </a:spcBef>
              <a:spcAft>
                <a:spcPts val="0"/>
              </a:spcAft>
              <a:buSzPts val="2200"/>
              <a:buChar char="•"/>
            </a:pPr>
            <a:r>
              <a:rPr lang="sv-SE"/>
              <a:t>Use it as a comprehensive project management tool.</a:t>
            </a:r>
            <a:endParaRPr/>
          </a:p>
          <a:p>
            <a:pPr indent="-393700" lvl="0" marL="457200" rtl="0" algn="l">
              <a:spcBef>
                <a:spcPts val="1000"/>
              </a:spcBef>
              <a:spcAft>
                <a:spcPts val="0"/>
              </a:spcAft>
              <a:buSzPts val="2600"/>
              <a:buChar char="•"/>
            </a:pPr>
            <a:r>
              <a:rPr lang="sv-SE"/>
              <a:t>Require all team members to use Ant.</a:t>
            </a:r>
            <a:endParaRPr/>
          </a:p>
          <a:p>
            <a:pPr indent="-368300" lvl="1" marL="914400" rtl="0" algn="l">
              <a:spcBef>
                <a:spcPts val="500"/>
              </a:spcBef>
              <a:spcAft>
                <a:spcPts val="0"/>
              </a:spcAft>
              <a:buSzPts val="2200"/>
              <a:buChar char="•"/>
            </a:pPr>
            <a:r>
              <a:rPr lang="sv-SE"/>
              <a:t>Require an Ant build before checking changes into version control.</a:t>
            </a:r>
            <a:endParaRPr/>
          </a:p>
          <a:p>
            <a:pPr indent="-393700" lvl="0" marL="457200" rtl="0" algn="l">
              <a:spcBef>
                <a:spcPts val="1000"/>
              </a:spcBef>
              <a:spcAft>
                <a:spcPts val="0"/>
              </a:spcAft>
              <a:buSzPts val="2600"/>
              <a:buChar char="•"/>
            </a:pPr>
            <a:r>
              <a:rPr lang="sv-SE"/>
              <a:t>Provide a “clean” target.</a:t>
            </a:r>
            <a:endParaRPr/>
          </a:p>
          <a:p>
            <a:pPr indent="-368300" lvl="1" marL="914400" rtl="0" algn="l">
              <a:spcBef>
                <a:spcPts val="500"/>
              </a:spcBef>
              <a:spcAft>
                <a:spcPts val="0"/>
              </a:spcAft>
              <a:buSzPts val="2200"/>
              <a:buChar char="•"/>
            </a:pPr>
            <a:r>
              <a:rPr lang="sv-SE"/>
              <a:t>All build files need the ability to clean up before a fresh build. Clean should only retain the files in VCS.</a:t>
            </a:r>
            <a:endParaRPr/>
          </a:p>
        </p:txBody>
      </p:sp>
      <p:sp>
        <p:nvSpPr>
          <p:cNvPr id="597" name="Google Shape;59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77"/>
          <p:cNvSpPr txBox="1"/>
          <p:nvPr>
            <p:ph type="title"/>
          </p:nvPr>
        </p:nvSpPr>
        <p:spPr>
          <a:xfrm>
            <a:off x="468900" y="614000"/>
            <a:ext cx="82941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Best Practices: Follow Consistent Naming Conventions</a:t>
            </a:r>
            <a:endParaRPr sz="2400"/>
          </a:p>
        </p:txBody>
      </p:sp>
      <p:sp>
        <p:nvSpPr>
          <p:cNvPr id="603" name="Google Shape;603;p77"/>
          <p:cNvSpPr txBox="1"/>
          <p:nvPr>
            <p:ph idx="1" type="body"/>
          </p:nvPr>
        </p:nvSpPr>
        <p:spPr>
          <a:xfrm>
            <a:off x="468900" y="919900"/>
            <a:ext cx="8217900" cy="3842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Call the build file </a:t>
            </a:r>
            <a:r>
              <a:rPr b="1" lang="sv-SE"/>
              <a:t>build.xml</a:t>
            </a:r>
            <a:r>
              <a:rPr lang="sv-SE"/>
              <a:t>, properties should be stored in </a:t>
            </a:r>
            <a:r>
              <a:rPr b="1" lang="sv-SE"/>
              <a:t>build.properties</a:t>
            </a:r>
            <a:r>
              <a:rPr lang="sv-SE"/>
              <a:t>. </a:t>
            </a:r>
            <a:endParaRPr/>
          </a:p>
          <a:p>
            <a:pPr indent="-368300" lvl="1" marL="914400" rtl="0" algn="l">
              <a:spcBef>
                <a:spcPts val="500"/>
              </a:spcBef>
              <a:spcAft>
                <a:spcPts val="0"/>
              </a:spcAft>
              <a:buSzPts val="2200"/>
              <a:buChar char="•"/>
            </a:pPr>
            <a:r>
              <a:rPr lang="sv-SE"/>
              <a:t>And these should be in the root of the project.</a:t>
            </a:r>
            <a:endParaRPr/>
          </a:p>
          <a:p>
            <a:pPr indent="-393700" lvl="0" marL="457200" rtl="0" algn="l">
              <a:spcBef>
                <a:spcPts val="1000"/>
              </a:spcBef>
              <a:spcAft>
                <a:spcPts val="0"/>
              </a:spcAft>
              <a:buSzPts val="2600"/>
              <a:buChar char="•"/>
            </a:pPr>
            <a:r>
              <a:rPr lang="sv-SE"/>
              <a:t>Prefix internal targets with a hyphen.</a:t>
            </a:r>
            <a:endParaRPr/>
          </a:p>
          <a:p>
            <a:pPr indent="-368300" lvl="1" marL="914400" rtl="0" algn="l">
              <a:spcBef>
                <a:spcPts val="500"/>
              </a:spcBef>
              <a:spcAft>
                <a:spcPts val="0"/>
              </a:spcAft>
              <a:buSzPts val="2200"/>
              <a:buChar char="•"/>
            </a:pPr>
            <a:r>
              <a:rPr lang="sv-SE"/>
              <a:t>“build” might be available for external use, subtarget “-build.part1” might not be intended for use in isolation.</a:t>
            </a:r>
            <a:endParaRPr/>
          </a:p>
          <a:p>
            <a:pPr indent="-368300" lvl="1" marL="914400" rtl="0" algn="l">
              <a:spcBef>
                <a:spcPts val="500"/>
              </a:spcBef>
              <a:spcAft>
                <a:spcPts val="0"/>
              </a:spcAft>
              <a:buSzPts val="2200"/>
              <a:buChar char="•"/>
            </a:pPr>
            <a:r>
              <a:rPr lang="sv-SE"/>
              <a:t>By prefixing a hyphen, you give readers context.</a:t>
            </a:r>
            <a:endParaRPr/>
          </a:p>
          <a:p>
            <a:pPr indent="-368300" lvl="1" marL="914400" rtl="0" algn="l">
              <a:spcBef>
                <a:spcPts val="500"/>
              </a:spcBef>
              <a:spcAft>
                <a:spcPts val="0"/>
              </a:spcAft>
              <a:buSzPts val="2200"/>
              <a:buChar char="•"/>
            </a:pPr>
            <a:r>
              <a:rPr lang="sv-SE"/>
              <a:t>Hyphenated targets cannot be run from command line.</a:t>
            </a:r>
            <a:endParaRPr/>
          </a:p>
          <a:p>
            <a:pPr indent="-393700" lvl="0" marL="457200" rtl="0" algn="l">
              <a:spcBef>
                <a:spcPts val="1000"/>
              </a:spcBef>
              <a:spcAft>
                <a:spcPts val="0"/>
              </a:spcAft>
              <a:buSzPts val="2600"/>
              <a:buChar char="•"/>
            </a:pPr>
            <a:r>
              <a:rPr lang="sv-SE"/>
              <a:t>Format and document the XML file.</a:t>
            </a:r>
            <a:endParaRPr/>
          </a:p>
          <a:p>
            <a:pPr indent="-368300" lvl="1" marL="914400" rtl="0" algn="l">
              <a:spcBef>
                <a:spcPts val="500"/>
              </a:spcBef>
              <a:spcAft>
                <a:spcPts val="0"/>
              </a:spcAft>
              <a:buSzPts val="2200"/>
              <a:buChar char="•"/>
            </a:pPr>
            <a:r>
              <a:rPr lang="sv-SE"/>
              <a:t>Try to make the file readable to the human eye.</a:t>
            </a:r>
            <a:endParaRPr/>
          </a:p>
        </p:txBody>
      </p:sp>
      <p:sp>
        <p:nvSpPr>
          <p:cNvPr id="604" name="Google Shape;60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Best Practices: Design for Maintenance</a:t>
            </a:r>
            <a:endParaRPr sz="3000"/>
          </a:p>
        </p:txBody>
      </p:sp>
      <p:sp>
        <p:nvSpPr>
          <p:cNvPr id="610" name="Google Shape;610;p78"/>
          <p:cNvSpPr txBox="1"/>
          <p:nvPr>
            <p:ph idx="1" type="body"/>
          </p:nvPr>
        </p:nvSpPr>
        <p:spPr>
          <a:xfrm>
            <a:off x="468900" y="1043725"/>
            <a:ext cx="8217900" cy="3718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Will your build file be readable in the future? </a:t>
            </a:r>
            <a:endParaRPr/>
          </a:p>
          <a:p>
            <a:pPr indent="-393700" lvl="0" marL="457200" rtl="0" algn="l">
              <a:spcBef>
                <a:spcPts val="1000"/>
              </a:spcBef>
              <a:spcAft>
                <a:spcPts val="0"/>
              </a:spcAft>
              <a:buSzPts val="2600"/>
              <a:buChar char="•"/>
            </a:pPr>
            <a:r>
              <a:rPr lang="sv-SE"/>
              <a:t>Will the file execute on a clean machine?</a:t>
            </a:r>
            <a:endParaRPr/>
          </a:p>
          <a:p>
            <a:pPr indent="-368300" lvl="1" marL="914400" rtl="0" algn="l">
              <a:spcBef>
                <a:spcPts val="500"/>
              </a:spcBef>
              <a:spcAft>
                <a:spcPts val="0"/>
              </a:spcAft>
              <a:buSzPts val="2200"/>
              <a:buChar char="•"/>
            </a:pPr>
            <a:r>
              <a:rPr lang="sv-SE"/>
              <a:t>Document the build process.</a:t>
            </a:r>
            <a:endParaRPr/>
          </a:p>
          <a:p>
            <a:pPr indent="-342900" lvl="2" marL="1371600" rtl="0" algn="l">
              <a:spcBef>
                <a:spcPts val="500"/>
              </a:spcBef>
              <a:spcAft>
                <a:spcPts val="0"/>
              </a:spcAft>
              <a:buSzPts val="1800"/>
              <a:buChar char="•"/>
            </a:pPr>
            <a:r>
              <a:rPr lang="sv-SE"/>
              <a:t>Write a text file describing the build and deployment process.</a:t>
            </a:r>
            <a:endParaRPr/>
          </a:p>
          <a:p>
            <a:pPr indent="-342900" lvl="2" marL="1371600" rtl="0" algn="l">
              <a:spcBef>
                <a:spcPts val="500"/>
              </a:spcBef>
              <a:spcAft>
                <a:spcPts val="0"/>
              </a:spcAft>
              <a:buSzPts val="1800"/>
              <a:buChar char="•"/>
            </a:pPr>
            <a:r>
              <a:rPr lang="sv-SE"/>
              <a:t>List programs and libraries needed for the build.</a:t>
            </a:r>
            <a:endParaRPr/>
          </a:p>
          <a:p>
            <a:pPr indent="-368300" lvl="1" marL="914400" rtl="0" algn="l">
              <a:spcBef>
                <a:spcPts val="500"/>
              </a:spcBef>
              <a:spcAft>
                <a:spcPts val="0"/>
              </a:spcAft>
              <a:buSzPts val="2200"/>
              <a:buChar char="•"/>
            </a:pPr>
            <a:r>
              <a:rPr lang="sv-SE"/>
              <a:t>Avoid dependencies on programs/JAR files that are not stored with the project.</a:t>
            </a:r>
            <a:endParaRPr/>
          </a:p>
          <a:p>
            <a:pPr indent="-342900" lvl="2" marL="1371600" rtl="0" algn="l">
              <a:spcBef>
                <a:spcPts val="500"/>
              </a:spcBef>
              <a:spcAft>
                <a:spcPts val="0"/>
              </a:spcAft>
              <a:buSzPts val="1800"/>
              <a:buChar char="•"/>
            </a:pPr>
            <a:r>
              <a:rPr lang="sv-SE"/>
              <a:t>Store external libraries with the project for easier builds.</a:t>
            </a:r>
            <a:endParaRPr/>
          </a:p>
          <a:p>
            <a:pPr indent="-368300" lvl="1" marL="914400" rtl="0" algn="l">
              <a:spcBef>
                <a:spcPts val="500"/>
              </a:spcBef>
              <a:spcAft>
                <a:spcPts val="0"/>
              </a:spcAft>
              <a:buSzPts val="2200"/>
              <a:buChar char="•"/>
            </a:pPr>
            <a:r>
              <a:rPr lang="sv-SE"/>
              <a:t>Do not distribute usernames/passwords in the build files. These change + this is bad security.</a:t>
            </a:r>
            <a:endParaRPr/>
          </a:p>
        </p:txBody>
      </p:sp>
      <p:sp>
        <p:nvSpPr>
          <p:cNvPr id="611" name="Google Shape;611;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17" name="Google Shape;617;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Test automation can be used to lower the cost and improve the quality of testing.</a:t>
            </a:r>
            <a:endParaRPr/>
          </a:p>
          <a:p>
            <a:pPr indent="-393700" lvl="0" marL="457200" marR="0" rtl="0" algn="l">
              <a:lnSpc>
                <a:spcPct val="100000"/>
              </a:lnSpc>
              <a:spcBef>
                <a:spcPts val="0"/>
              </a:spcBef>
              <a:spcAft>
                <a:spcPts val="0"/>
              </a:spcAft>
              <a:buSzPts val="2600"/>
              <a:buChar char="•"/>
            </a:pPr>
            <a:r>
              <a:rPr lang="sv-SE"/>
              <a:t>Automation involves creating drivers, harnesses, stubs, and oracles.</a:t>
            </a:r>
            <a:endParaRPr/>
          </a:p>
          <a:p>
            <a:pPr indent="-393700" lvl="0" marL="457200" marR="0" rtl="0" algn="l">
              <a:lnSpc>
                <a:spcPct val="100000"/>
              </a:lnSpc>
              <a:spcBef>
                <a:spcPts val="0"/>
              </a:spcBef>
              <a:spcAft>
                <a:spcPts val="0"/>
              </a:spcAft>
              <a:buSzPts val="2600"/>
              <a:buChar char="•"/>
            </a:pPr>
            <a:r>
              <a:rPr lang="sv-SE"/>
              <a:t>Test cases are often written in unit testing frameworks, as executable pieces of code.</a:t>
            </a:r>
            <a:endParaRPr/>
          </a:p>
          <a:p>
            <a:pPr indent="-368300" lvl="1" marL="914400" marR="0" rtl="0" algn="l">
              <a:lnSpc>
                <a:spcPct val="100000"/>
              </a:lnSpc>
              <a:spcBef>
                <a:spcPts val="0"/>
              </a:spcBef>
              <a:spcAft>
                <a:spcPts val="0"/>
              </a:spcAft>
              <a:buSzPts val="2200"/>
              <a:buChar char="•"/>
            </a:pPr>
            <a:r>
              <a:rPr lang="sv-SE"/>
              <a:t>Assertions allow deep examination of program output for failures.</a:t>
            </a:r>
            <a:endParaRPr/>
          </a:p>
        </p:txBody>
      </p:sp>
      <p:sp>
        <p:nvSpPr>
          <p:cNvPr id="618" name="Google Shape;61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24" name="Google Shape;624;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is not all that can be automated.</a:t>
            </a:r>
            <a:endParaRPr/>
          </a:p>
          <a:p>
            <a:pPr indent="-368300" lvl="1" marL="914400" rtl="0" algn="l">
              <a:spcBef>
                <a:spcPts val="500"/>
              </a:spcBef>
              <a:spcAft>
                <a:spcPts val="0"/>
              </a:spcAft>
              <a:buSzPts val="2200"/>
              <a:buChar char="•"/>
            </a:pPr>
            <a:r>
              <a:rPr lang="sv-SE"/>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b="1" lang="sv-SE"/>
              <a:t>Project build automation: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Automating the entire compilation, testing, and deployment process.</a:t>
            </a:r>
            <a:endParaRPr/>
          </a:p>
          <a:p>
            <a:pPr indent="-368300" lvl="1" marL="914400" marR="0" rtl="0" algn="l">
              <a:lnSpc>
                <a:spcPct val="100000"/>
              </a:lnSpc>
              <a:spcBef>
                <a:spcPts val="0"/>
              </a:spcBef>
              <a:spcAft>
                <a:spcPts val="0"/>
              </a:spcAft>
              <a:buSzPts val="2200"/>
              <a:buChar char="•"/>
            </a:pPr>
            <a:r>
              <a:rPr lang="sv-SE"/>
              <a:t>Ant is an XML-based language for automating the build process.</a:t>
            </a:r>
            <a:endParaRPr/>
          </a:p>
        </p:txBody>
      </p:sp>
      <p:sp>
        <p:nvSpPr>
          <p:cNvPr id="625" name="Google Shape;625;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2" name="Google Shape;632;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33" name="Google Shape;633;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Exploratory Testing</a:t>
            </a:r>
            <a:endParaRPr/>
          </a:p>
          <a:p>
            <a:pPr indent="-368300" lvl="1" marL="914400" rtl="0" algn="l">
              <a:spcBef>
                <a:spcPts val="0"/>
              </a:spcBef>
              <a:spcAft>
                <a:spcPts val="0"/>
              </a:spcAft>
              <a:buSzPts val="2200"/>
              <a:buChar char="•"/>
            </a:pPr>
            <a:r>
              <a:rPr lang="sv-SE"/>
              <a:t>Human-driven exploration of system capabilities.</a:t>
            </a:r>
            <a:endParaRPr/>
          </a:p>
          <a:p>
            <a:pPr indent="-368300" lvl="0" marL="457200" rtl="0" algn="l">
              <a:spcBef>
                <a:spcPts val="0"/>
              </a:spcBef>
              <a:spcAft>
                <a:spcPts val="0"/>
              </a:spcAft>
              <a:buSzPts val="2200"/>
              <a:buChar char="•"/>
            </a:pPr>
            <a:r>
              <a:rPr lang="sv-SE" sz="2200"/>
              <a:t>Assignment 1 due February 16</a:t>
            </a:r>
            <a:endParaRPr sz="2200"/>
          </a:p>
          <a:p>
            <a:pPr indent="-368300" lvl="0" marL="457200" rtl="0" algn="l">
              <a:spcBef>
                <a:spcPts val="0"/>
              </a:spcBef>
              <a:spcAft>
                <a:spcPts val="0"/>
              </a:spcAft>
              <a:buSzPts val="2200"/>
              <a:buChar char="•"/>
            </a:pPr>
            <a:r>
              <a:rPr lang="sv-SE" sz="2200"/>
              <a:t>Before February 7, make sure you have one laptop per group with an IDE installed with JUnit support.</a:t>
            </a:r>
            <a:endParaRPr sz="2200"/>
          </a:p>
          <a:p>
            <a:pPr indent="-342900" lvl="1" marL="914400" rtl="0" algn="l">
              <a:spcBef>
                <a:spcPts val="0"/>
              </a:spcBef>
              <a:spcAft>
                <a:spcPts val="0"/>
              </a:spcAft>
              <a:buSzPts val="1800"/>
              <a:buChar char="•"/>
            </a:pPr>
            <a:r>
              <a:rPr lang="sv-SE" sz="1800"/>
              <a:t>Make sure JUnit tests can be run</a:t>
            </a:r>
            <a:endParaRPr sz="1800"/>
          </a:p>
          <a:p>
            <a:pPr indent="-330200" lvl="2" marL="1371600" rtl="0" algn="l">
              <a:spcBef>
                <a:spcPts val="0"/>
              </a:spcBef>
              <a:spcAft>
                <a:spcPts val="0"/>
              </a:spcAft>
              <a:buSzPts val="1600"/>
              <a:buChar char="•"/>
            </a:pPr>
            <a:r>
              <a:rPr lang="sv-SE" sz="1600"/>
              <a:t>IntelliJ: </a:t>
            </a:r>
            <a:r>
              <a:rPr lang="sv-SE" sz="1600" u="sng">
                <a:solidFill>
                  <a:schemeClr val="hlink"/>
                </a:solidFill>
                <a:hlinkClick r:id="rId3"/>
              </a:rPr>
              <a:t>https://www.jetbrains.com/help/idea/configuring-testing-libraries.html</a:t>
            </a:r>
            <a:r>
              <a:rPr lang="sv-SE" sz="1600"/>
              <a:t> </a:t>
            </a:r>
            <a:endParaRPr sz="1600"/>
          </a:p>
          <a:p>
            <a:pPr indent="-330200" lvl="2" marL="1371600" rtl="0" algn="l">
              <a:spcBef>
                <a:spcPts val="0"/>
              </a:spcBef>
              <a:spcAft>
                <a:spcPts val="0"/>
              </a:spcAft>
              <a:buSzPts val="1600"/>
              <a:buChar char="•"/>
            </a:pPr>
            <a:r>
              <a:rPr lang="sv-SE" sz="1600"/>
              <a:t>Eclipse: </a:t>
            </a:r>
            <a:r>
              <a:rPr lang="sv-SE" sz="1600" u="sng">
                <a:solidFill>
                  <a:schemeClr val="hlink"/>
                </a:solidFill>
                <a:hlinkClick r:id="rId4"/>
              </a:rPr>
              <a:t>https://help.eclipse.org/2019-12/index.jsp?topic=%2Forg.eclipse.jdt.doc.user%2FgettingStarted%2Fqs-junit.htm</a:t>
            </a:r>
            <a:r>
              <a:rPr lang="sv-SE" sz="1600"/>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129" name="Google Shape;129;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driver</a:t>
            </a:r>
            <a:r>
              <a:rPr lang="sv-SE"/>
              <a:t> is a substitute for a main or calling program.</a:t>
            </a:r>
            <a:endParaRPr/>
          </a:p>
          <a:p>
            <a:pPr indent="-368300" lvl="1" marL="914400" rtl="0" algn="l">
              <a:spcBef>
                <a:spcPts val="0"/>
              </a:spcBef>
              <a:spcAft>
                <a:spcPts val="0"/>
              </a:spcAft>
              <a:buSzPts val="2200"/>
              <a:buChar char="•"/>
            </a:pPr>
            <a:r>
              <a:rPr lang="sv-SE"/>
              <a:t>Test cases are drivers.</a:t>
            </a:r>
            <a:endParaRPr/>
          </a:p>
          <a:p>
            <a:pPr indent="-393700" lvl="0" marL="457200" rtl="0" algn="l">
              <a:spcBef>
                <a:spcPts val="0"/>
              </a:spcBef>
              <a:spcAft>
                <a:spcPts val="0"/>
              </a:spcAft>
              <a:buSzPts val="2600"/>
              <a:buChar char="•"/>
            </a:pPr>
            <a:r>
              <a:rPr lang="sv-SE"/>
              <a:t>A </a:t>
            </a:r>
            <a:r>
              <a:rPr b="1" lang="sv-SE"/>
              <a:t>harness</a:t>
            </a:r>
            <a:r>
              <a:rPr lang="sv-SE"/>
              <a:t> is a substitute for all or part of the deployment environment.</a:t>
            </a:r>
            <a:endParaRPr/>
          </a:p>
          <a:p>
            <a:pPr indent="-393700" lvl="0" marL="457200" rtl="0" algn="l">
              <a:spcBef>
                <a:spcPts val="0"/>
              </a:spcBef>
              <a:spcAft>
                <a:spcPts val="0"/>
              </a:spcAft>
              <a:buSzPts val="2600"/>
              <a:buChar char="•"/>
            </a:pPr>
            <a:r>
              <a:rPr lang="sv-SE"/>
              <a:t>A </a:t>
            </a:r>
            <a:r>
              <a:rPr b="1" lang="sv-SE"/>
              <a:t>stub</a:t>
            </a:r>
            <a:r>
              <a:rPr lang="sv-SE"/>
              <a:t> (or </a:t>
            </a:r>
            <a:r>
              <a:rPr b="1" lang="sv-SE"/>
              <a:t>mock object</a:t>
            </a:r>
            <a:r>
              <a:rPr lang="sv-SE"/>
              <a:t>) is a substitute for system functionality that has not been completed.</a:t>
            </a:r>
            <a:endParaRPr/>
          </a:p>
          <a:p>
            <a:pPr indent="-393700" lvl="0" marL="457200" rtl="0" algn="l">
              <a:spcBef>
                <a:spcPts val="0"/>
              </a:spcBef>
              <a:spcAft>
                <a:spcPts val="0"/>
              </a:spcAft>
              <a:buSzPts val="2600"/>
              <a:buChar char="•"/>
            </a:pPr>
            <a:r>
              <a:rPr lang="sv-SE"/>
              <a:t>Support for recording and managing test execution.</a:t>
            </a:r>
            <a:endParaRPr/>
          </a:p>
          <a:p>
            <a:pPr indent="0" lvl="0" marL="0" marR="0" rtl="0" algn="l">
              <a:lnSpc>
                <a:spcPct val="120000"/>
              </a:lnSpc>
              <a:spcBef>
                <a:spcPts val="0"/>
              </a:spcBef>
              <a:spcAft>
                <a:spcPts val="0"/>
              </a:spcAft>
              <a:buNone/>
            </a:pPr>
            <a:r>
              <a:t/>
            </a:r>
            <a:endParaRPr/>
          </a:p>
        </p:txBody>
      </p:sp>
      <p:sp>
        <p:nvSpPr>
          <p:cNvPr id="130" name="Google Shape;130;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pic>
        <p:nvPicPr>
          <p:cNvPr id="136" name="Google Shape;136;p22"/>
          <p:cNvPicPr preferRelativeResize="0"/>
          <p:nvPr/>
        </p:nvPicPr>
        <p:blipFill>
          <a:blip r:embed="rId3">
            <a:alphaModFix/>
          </a:blip>
          <a:stretch>
            <a:fillRect/>
          </a:stretch>
        </p:blipFill>
        <p:spPr>
          <a:xfrm>
            <a:off x="1347350" y="1109206"/>
            <a:ext cx="5048138" cy="3826426"/>
          </a:xfrm>
          <a:prstGeom prst="rect">
            <a:avLst/>
          </a:prstGeom>
          <a:noFill/>
          <a:ln>
            <a:noFill/>
          </a:ln>
        </p:spPr>
      </p:pic>
      <p:sp>
        <p:nvSpPr>
          <p:cNvPr id="137" name="Google Shape;137;p22"/>
          <p:cNvSpPr/>
          <p:nvPr/>
        </p:nvSpPr>
        <p:spPr>
          <a:xfrm>
            <a:off x="174650" y="2186050"/>
            <a:ext cx="3076500" cy="231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Initializes objects</a:t>
            </a:r>
            <a:endParaRPr/>
          </a:p>
          <a:p>
            <a:pPr indent="-317500" lvl="0" marL="457200" rtl="0" algn="l">
              <a:spcBef>
                <a:spcPts val="0"/>
              </a:spcBef>
              <a:spcAft>
                <a:spcPts val="0"/>
              </a:spcAft>
              <a:buSzPts val="1400"/>
              <a:buChar char="●"/>
            </a:pPr>
            <a:r>
              <a:rPr lang="sv-SE"/>
              <a:t>Initializes parameter variables</a:t>
            </a:r>
            <a:endParaRPr/>
          </a:p>
          <a:p>
            <a:pPr indent="-317500" lvl="0" marL="457200" rtl="0" algn="l">
              <a:spcBef>
                <a:spcPts val="0"/>
              </a:spcBef>
              <a:spcAft>
                <a:spcPts val="0"/>
              </a:spcAft>
              <a:buSzPts val="1400"/>
              <a:buChar char="●"/>
            </a:pPr>
            <a:r>
              <a:rPr lang="sv-SE"/>
              <a:t>Performs the test</a:t>
            </a:r>
            <a:endParaRPr/>
          </a:p>
          <a:p>
            <a:pPr indent="-317500" lvl="0" marL="457200" rtl="0" algn="l">
              <a:spcBef>
                <a:spcPts val="0"/>
              </a:spcBef>
              <a:spcAft>
                <a:spcPts val="0"/>
              </a:spcAft>
              <a:buSzPts val="1400"/>
              <a:buChar char="●"/>
            </a:pPr>
            <a:r>
              <a:rPr lang="sv-SE"/>
              <a:t>Performs any necessary cleanup steps.</a:t>
            </a:r>
            <a:endParaRPr/>
          </a:p>
        </p:txBody>
      </p:sp>
      <p:sp>
        <p:nvSpPr>
          <p:cNvPr id="138" name="Google Shape;138;p22"/>
          <p:cNvSpPr/>
          <p:nvPr/>
        </p:nvSpPr>
        <p:spPr>
          <a:xfrm>
            <a:off x="0" y="1109200"/>
            <a:ext cx="6104100" cy="111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Simulates the execution environment.</a:t>
            </a:r>
            <a:endParaRPr/>
          </a:p>
          <a:p>
            <a:pPr indent="-317500" lvl="0" marL="457200" rtl="0" algn="l">
              <a:spcBef>
                <a:spcPts val="0"/>
              </a:spcBef>
              <a:spcAft>
                <a:spcPts val="0"/>
              </a:spcAft>
              <a:buSzPts val="1400"/>
              <a:buChar char="●"/>
            </a:pPr>
            <a:r>
              <a:rPr lang="sv-SE"/>
              <a:t>Can control network conditions, </a:t>
            </a:r>
            <a:br>
              <a:rPr lang="sv-SE"/>
            </a:br>
            <a:r>
              <a:rPr lang="sv-SE"/>
              <a:t>environmental factors, </a:t>
            </a:r>
            <a:br>
              <a:rPr lang="sv-SE"/>
            </a:br>
            <a:r>
              <a:rPr lang="sv-SE"/>
              <a:t>operating systems.</a:t>
            </a:r>
            <a:endParaRPr/>
          </a:p>
        </p:txBody>
      </p:sp>
      <p:sp>
        <p:nvSpPr>
          <p:cNvPr id="139" name="Google Shape;139;p22"/>
          <p:cNvSpPr/>
          <p:nvPr/>
        </p:nvSpPr>
        <p:spPr>
          <a:xfrm>
            <a:off x="4572000" y="1967725"/>
            <a:ext cx="3680400" cy="14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Templates that provide functionality and allow testing in isolation</a:t>
            </a:r>
            <a:endParaRPr/>
          </a:p>
        </p:txBody>
      </p:sp>
      <p:sp>
        <p:nvSpPr>
          <p:cNvPr id="140" name="Google Shape;140;p22"/>
          <p:cNvSpPr/>
          <p:nvPr/>
        </p:nvSpPr>
        <p:spPr>
          <a:xfrm>
            <a:off x="3543750" y="3259675"/>
            <a:ext cx="5468400" cy="14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sv-SE"/>
              <a:t>Checks the correspondence between the produced and </a:t>
            </a:r>
            <a:br>
              <a:rPr lang="sv-SE"/>
            </a:br>
            <a:r>
              <a:rPr lang="sv-SE"/>
              <a:t>expected output and renders a test verdict.</a:t>
            </a:r>
            <a:endParaRPr/>
          </a:p>
        </p:txBody>
      </p:sp>
      <p:sp>
        <p:nvSpPr>
          <p:cNvPr id="141" name="Google Shape;14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7"/>
                                        </p:tgtEl>
                                      </p:cBhvr>
                                    </p:animEffect>
                                    <p:set>
                                      <p:cBhvr>
                                        <p:cTn dur="1" fill="hold">
                                          <p:stCondLst>
                                            <p:cond delay="0"/>
                                          </p:stCondLst>
                                        </p:cTn>
                                        <p:tgtEl>
                                          <p:spTgt spid="1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an Executable Test Case</a:t>
            </a:r>
            <a:endParaRPr/>
          </a:p>
        </p:txBody>
      </p:sp>
      <p:sp>
        <p:nvSpPr>
          <p:cNvPr id="147" name="Google Shape;147;p23"/>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Test Input</a:t>
            </a:r>
            <a:endParaRPr sz="2400"/>
          </a:p>
          <a:p>
            <a:pPr indent="-342900" lvl="1" marL="914400" rtl="0" algn="l">
              <a:spcBef>
                <a:spcPts val="0"/>
              </a:spcBef>
              <a:spcAft>
                <a:spcPts val="0"/>
              </a:spcAft>
              <a:buSzPts val="1800"/>
              <a:buChar char="•"/>
            </a:pPr>
            <a:r>
              <a:rPr lang="sv-SE" sz="1800"/>
              <a:t>Any required input data.</a:t>
            </a:r>
            <a:endParaRPr sz="1800"/>
          </a:p>
          <a:p>
            <a:pPr indent="-381000" lvl="0" marL="457200" rtl="0" algn="l">
              <a:spcBef>
                <a:spcPts val="0"/>
              </a:spcBef>
              <a:spcAft>
                <a:spcPts val="0"/>
              </a:spcAft>
              <a:buSzPts val="2400"/>
              <a:buChar char="•"/>
            </a:pPr>
            <a:r>
              <a:rPr lang="sv-SE" sz="2400"/>
              <a:t>Expected Output (Test Oracle)</a:t>
            </a:r>
            <a:endParaRPr sz="2400"/>
          </a:p>
          <a:p>
            <a:pPr indent="-342900" lvl="1" marL="914400" rtl="0" algn="l">
              <a:spcBef>
                <a:spcPts val="0"/>
              </a:spcBef>
              <a:spcAft>
                <a:spcPts val="0"/>
              </a:spcAft>
              <a:buSzPts val="1800"/>
              <a:buChar char="•"/>
            </a:pPr>
            <a:r>
              <a:rPr lang="sv-SE" sz="1800"/>
              <a:t>What </a:t>
            </a:r>
            <a:r>
              <a:rPr i="1" lang="sv-SE" sz="1800"/>
              <a:t>should</a:t>
            </a:r>
            <a:r>
              <a:rPr lang="sv-SE" sz="1800"/>
              <a:t> happen, i.e., values or exceptions.</a:t>
            </a:r>
            <a:endParaRPr sz="1800"/>
          </a:p>
          <a:p>
            <a:pPr indent="-381000" lvl="0" marL="457200" rtl="0" algn="l">
              <a:spcBef>
                <a:spcPts val="0"/>
              </a:spcBef>
              <a:spcAft>
                <a:spcPts val="0"/>
              </a:spcAft>
              <a:buSzPts val="2400"/>
              <a:buChar char="•"/>
            </a:pPr>
            <a:r>
              <a:rPr lang="sv-SE" sz="2400"/>
              <a:t>Initialization</a:t>
            </a:r>
            <a:endParaRPr sz="2400"/>
          </a:p>
          <a:p>
            <a:pPr indent="-342900" lvl="1" marL="914400" rtl="0" algn="l">
              <a:spcBef>
                <a:spcPts val="0"/>
              </a:spcBef>
              <a:spcAft>
                <a:spcPts val="0"/>
              </a:spcAft>
              <a:buSzPts val="1800"/>
              <a:buChar char="•"/>
            </a:pPr>
            <a:r>
              <a:rPr lang="sv-SE" sz="1800"/>
              <a:t>Any steps that must be taken before test execution.</a:t>
            </a:r>
            <a:endParaRPr sz="1800"/>
          </a:p>
          <a:p>
            <a:pPr indent="-381000" lvl="0" marL="457200" rtl="0" algn="l">
              <a:spcBef>
                <a:spcPts val="0"/>
              </a:spcBef>
              <a:spcAft>
                <a:spcPts val="0"/>
              </a:spcAft>
              <a:buSzPts val="2400"/>
              <a:buChar char="•"/>
            </a:pPr>
            <a:r>
              <a:rPr lang="sv-SE" sz="2400"/>
              <a:t>Test Steps</a:t>
            </a:r>
            <a:endParaRPr sz="2400"/>
          </a:p>
          <a:p>
            <a:pPr indent="-342900" lvl="1" marL="914400" rtl="0" algn="l">
              <a:spcBef>
                <a:spcPts val="0"/>
              </a:spcBef>
              <a:spcAft>
                <a:spcPts val="0"/>
              </a:spcAft>
              <a:buSzPts val="1800"/>
              <a:buChar char="•"/>
            </a:pPr>
            <a:r>
              <a:rPr lang="sv-SE" sz="1800"/>
              <a:t>Interactions with the system (such as method calls), and output comparisons.</a:t>
            </a:r>
            <a:endParaRPr sz="1800"/>
          </a:p>
          <a:p>
            <a:pPr indent="-381000" lvl="0" marL="457200" rtl="0" algn="l">
              <a:spcBef>
                <a:spcPts val="0"/>
              </a:spcBef>
              <a:spcAft>
                <a:spcPts val="0"/>
              </a:spcAft>
              <a:buSzPts val="2400"/>
              <a:buChar char="•"/>
            </a:pPr>
            <a:r>
              <a:rPr lang="sv-SE" sz="2400"/>
              <a:t>Tear Down</a:t>
            </a:r>
            <a:endParaRPr sz="2400"/>
          </a:p>
          <a:p>
            <a:pPr indent="-342900" lvl="1" marL="914400" rtl="0" algn="l">
              <a:spcBef>
                <a:spcPts val="0"/>
              </a:spcBef>
              <a:spcAft>
                <a:spcPts val="0"/>
              </a:spcAft>
              <a:buSzPts val="1800"/>
              <a:buChar char="•"/>
            </a:pPr>
            <a:r>
              <a:rPr lang="sv-SE" sz="1800"/>
              <a:t>Any steps that must be taken after test execution to prepare for the next test.</a:t>
            </a:r>
            <a:endParaRPr b="1" sz="1800"/>
          </a:p>
          <a:p>
            <a:pPr indent="0" lvl="0" marL="0" marR="0" rtl="0" algn="l">
              <a:lnSpc>
                <a:spcPct val="120000"/>
              </a:lnSpc>
              <a:spcBef>
                <a:spcPts val="0"/>
              </a:spcBef>
              <a:spcAft>
                <a:spcPts val="0"/>
              </a:spcAft>
              <a:buNone/>
            </a:pPr>
            <a:r>
              <a:t/>
            </a:r>
            <a:endParaRPr sz="1800"/>
          </a:p>
        </p:txBody>
      </p:sp>
      <p:sp>
        <p:nvSpPr>
          <p:cNvPr id="148" name="Google Shape;14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