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5"/>
    <p:sldMasterId id="2147483659" r:id="rId6"/>
    <p:sldMasterId id="214748366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4D81D5-6235-4120-BE29-C3D8A215659D}">
  <a:tblStyle styleId="{064D81D5-6235-4120-BE29-C3D8A21565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2" Type="http://schemas.openxmlformats.org/officeDocument/2006/relationships/slide" Target="slides/slide64.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6ac6612ec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ac6612ec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Think about what the functionality is of the product we are building</a:t>
            </a:r>
            <a:endParaRPr/>
          </a:p>
        </p:txBody>
      </p:sp>
      <p:sp>
        <p:nvSpPr>
          <p:cNvPr id="146" name="Google Shape;146;g76ac6612ec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6ac6612ec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6ac6612ec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Strategy is a critical step in making a Test Plan. A Test Strategy document, is a high-level document, which is usually developed by Test Manager. This document defines:</a:t>
            </a:r>
            <a:endParaRPr/>
          </a:p>
          <a:p>
            <a:pPr indent="0" lvl="0" marL="0" rtl="0" algn="l">
              <a:spcBef>
                <a:spcPts val="0"/>
              </a:spcBef>
              <a:spcAft>
                <a:spcPts val="0"/>
              </a:spcAft>
              <a:buNone/>
            </a:pPr>
            <a:r>
              <a:rPr lang="sv-SE"/>
              <a:t>The project’s testing objectives and the means to achieve them. Determines testing effort and costs. Follows this process</a:t>
            </a:r>
            <a:endParaRPr/>
          </a:p>
          <a:p>
            <a:pPr indent="0" lvl="0" marL="0" rtl="0" algn="l">
              <a:spcBef>
                <a:spcPts val="0"/>
              </a:spcBef>
              <a:spcAft>
                <a:spcPts val="0"/>
              </a:spcAft>
              <a:buNone/>
            </a:pPr>
            <a:r>
              <a:t/>
            </a:r>
            <a:endParaRPr/>
          </a:p>
        </p:txBody>
      </p:sp>
      <p:sp>
        <p:nvSpPr>
          <p:cNvPr id="156" name="Google Shape;156;g76ac6612ec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ac6612ec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ac6612ec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the start of any test activity, you need to know what is your responsibility to test. What is the scope? The extent of what you plan to test, and - importatnly - what we plan to NOT test. You must think hard about it.</a:t>
            </a:r>
            <a:endParaRPr/>
          </a:p>
          <a:p>
            <a:pPr indent="0" lvl="0" marL="0" rtl="0" algn="l">
              <a:spcBef>
                <a:spcPts val="0"/>
              </a:spcBef>
              <a:spcAft>
                <a:spcPts val="0"/>
              </a:spcAft>
              <a:buNone/>
            </a:pPr>
            <a:r>
              <a:rPr lang="sv-SE"/>
              <a:t>The components of the system to be tested (hardware, software, middleware, etc.) are defined as "in scope" The components of the system that will not be tested also need to be clearly defined as being "out of scope."</a:t>
            </a:r>
            <a:endParaRPr/>
          </a:p>
          <a:p>
            <a:pPr indent="0" lvl="0" marL="0" rtl="0" algn="l">
              <a:spcBef>
                <a:spcPts val="0"/>
              </a:spcBef>
              <a:spcAft>
                <a:spcPts val="0"/>
              </a:spcAft>
              <a:buNone/>
            </a:pPr>
            <a:r>
              <a:rPr lang="sv-SE"/>
              <a:t>A precise scope helps you Give everyone confidence &amp; accurate information on the testing you  are doing. All project members will have a clear understanding about what is tested and what is not</a:t>
            </a:r>
            <a:endParaRPr/>
          </a:p>
          <a:p>
            <a:pPr indent="0" lvl="0" marL="0" rtl="0" algn="l">
              <a:spcBef>
                <a:spcPts val="0"/>
              </a:spcBef>
              <a:spcAft>
                <a:spcPts val="0"/>
              </a:spcAft>
              <a:buNone/>
            </a:pPr>
            <a:r>
              <a:rPr lang="sv-SE"/>
              <a:t>How do you determine scope your project? To determine scope, you must take into account– Precise requirements, Project Budget,, Skills &amp; talent of your test team</a:t>
            </a:r>
            <a:endParaRPr/>
          </a:p>
        </p:txBody>
      </p:sp>
      <p:sp>
        <p:nvSpPr>
          <p:cNvPr id="166" name="Google Shape;166;g76ac6612ec_0_2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ac6612ec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ac6612ec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76ac6612ec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6ac6612ec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6ac6612ec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step is to decide what kind of tests you plan to apply. We’ve talked about a lot of these already, but some review (go over)Which Testing Types should be focused on for testing this project?</a:t>
            </a:r>
            <a:endParaRPr/>
          </a:p>
          <a:p>
            <a:pPr indent="0" lvl="0" marL="0" rtl="0" algn="l">
              <a:spcBef>
                <a:spcPts val="0"/>
              </a:spcBef>
              <a:spcAft>
                <a:spcPts val="0"/>
              </a:spcAft>
              <a:buNone/>
            </a:pPr>
            <a:r>
              <a:rPr lang="sv-SE"/>
              <a:t>Which Testing Types should be ignored to save costs? What about for the banking site? (talk about, click)</a:t>
            </a:r>
            <a:endParaRPr/>
          </a:p>
        </p:txBody>
      </p:sp>
      <p:sp>
        <p:nvSpPr>
          <p:cNvPr id="188" name="Google Shape;188;g76ac6612ec_0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6ac6612ec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6ac6612ec_0_2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want to next consider what could derail this process -what can stop us from testing this system? We need to identify risks. A risk is an uncertain event, which has a probability of occurence and a potential for loss. If a risk occurs, it becomes an issue. (2) In your test plan, you document risks and how to mitigate them.</a:t>
            </a:r>
            <a:endParaRPr/>
          </a:p>
        </p:txBody>
      </p:sp>
      <p:sp>
        <p:nvSpPr>
          <p:cNvPr id="200" name="Google Shape;200;g76ac6612ec_0_2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6ac6612ec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6ac6612ec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the banking site. Any others you can think of?</a:t>
            </a:r>
            <a:endParaRPr/>
          </a:p>
        </p:txBody>
      </p:sp>
      <p:sp>
        <p:nvSpPr>
          <p:cNvPr id="210" name="Google Shape;210;g76ac6612ec_0_2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6ac6612ec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6ac6612ec_0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Test Logistics, the Test Manager should answer the following questions: Who will test? When will the test occur?</a:t>
            </a:r>
            <a:endParaRPr/>
          </a:p>
          <a:p>
            <a:pPr indent="0" lvl="0" marL="0" rtl="0" algn="l">
              <a:spcBef>
                <a:spcPts val="0"/>
              </a:spcBef>
              <a:spcAft>
                <a:spcPts val="0"/>
              </a:spcAft>
              <a:buNone/>
            </a:pPr>
            <a:r>
              <a:rPr lang="sv-SE"/>
              <a:t>Who will test? You may not know exact names of the tester who will test, but the type of tester can be defined. To select the right member for specified task, you have to consider if her skills are </a:t>
            </a:r>
            <a:r>
              <a:rPr lang="sv-SE"/>
              <a:t>the</a:t>
            </a:r>
            <a:r>
              <a:rPr lang="sv-SE"/>
              <a:t> </a:t>
            </a:r>
            <a:r>
              <a:rPr lang="sv-SE"/>
              <a:t>right</a:t>
            </a:r>
            <a:r>
              <a:rPr lang="sv-SE"/>
              <a:t> ones for the task or not, also you need to estimate the project budget to figure out how many people you need. or, more importantly, how many you CAN hire.</a:t>
            </a:r>
            <a:endParaRPr/>
          </a:p>
          <a:p>
            <a:pPr indent="0" lvl="0" marL="0" rtl="0" algn="l">
              <a:spcBef>
                <a:spcPts val="0"/>
              </a:spcBef>
              <a:spcAft>
                <a:spcPts val="0"/>
              </a:spcAft>
              <a:buNone/>
            </a:pPr>
            <a:r>
              <a:rPr lang="sv-SE"/>
              <a:t>When will the testing occur? Test activities must be matched with associated development activities. We showed a diagram last Friday with common pairings (talk about), you need to decide roughly when to design tests and when to execute tests.</a:t>
            </a:r>
            <a:endParaRPr/>
          </a:p>
        </p:txBody>
      </p:sp>
      <p:sp>
        <p:nvSpPr>
          <p:cNvPr id="219" name="Google Shape;219;g76ac6612ec_0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6ac6612ec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6ac6612ec_0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test objectives, essentially, are (1)  - 2-3) and what can we show about those featurs through the process of testing (rest)</a:t>
            </a:r>
            <a:endParaRPr/>
          </a:p>
        </p:txBody>
      </p:sp>
      <p:sp>
        <p:nvSpPr>
          <p:cNvPr id="228" name="Google Shape;228;g76ac6612ec_0_2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6ac6612ec_0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6ac6612ec_0_2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the bank (go over)</a:t>
            </a:r>
            <a:endParaRPr/>
          </a:p>
          <a:p>
            <a:pPr indent="0" lvl="0" marL="0" rtl="0" algn="l">
              <a:spcBef>
                <a:spcPts val="0"/>
              </a:spcBef>
              <a:spcAft>
                <a:spcPts val="0"/>
              </a:spcAft>
              <a:buNone/>
            </a:pPr>
            <a:r>
              <a:rPr lang="sv-SE"/>
              <a:t>Check that whether website Guru99 functionality(Account, Deposit…) is working as expected without any error or bugs in real business environment</a:t>
            </a:r>
            <a:endParaRPr/>
          </a:p>
          <a:p>
            <a:pPr indent="0" lvl="0" marL="0" rtl="0" algn="l">
              <a:spcBef>
                <a:spcPts val="0"/>
              </a:spcBef>
              <a:spcAft>
                <a:spcPts val="0"/>
              </a:spcAft>
              <a:buNone/>
            </a:pPr>
            <a:r>
              <a:rPr lang="sv-SE"/>
              <a:t>Check that the external interface of the website such as UI is working as expected and &amp; meet the customer need</a:t>
            </a:r>
            <a:endParaRPr/>
          </a:p>
          <a:p>
            <a:pPr indent="0" lvl="0" marL="0" rtl="0" algn="l">
              <a:spcBef>
                <a:spcPts val="0"/>
              </a:spcBef>
              <a:spcAft>
                <a:spcPts val="0"/>
              </a:spcAft>
              <a:buNone/>
            </a:pPr>
            <a:r>
              <a:rPr lang="sv-SE"/>
              <a:t>Verify the usability of the website. Are those functionalities convenient for user or not?</a:t>
            </a:r>
            <a:endParaRPr/>
          </a:p>
        </p:txBody>
      </p:sp>
      <p:sp>
        <p:nvSpPr>
          <p:cNvPr id="236" name="Google Shape;236;g76ac6612ec_0_2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ac6612ec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ac6612ec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We’ve talked about what tests are, and how to write them. Now, how do we come up with them?</a:t>
            </a:r>
            <a:endParaRPr/>
          </a:p>
        </p:txBody>
      </p:sp>
      <p:sp>
        <p:nvSpPr>
          <p:cNvPr id="83" name="Google Shape;83;g76ac6612ec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6ac6612ec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6ac6612ec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step is to (title) - how do we know when we are done and have met our goals? (2) - availability, time limits for performance, etc - (3)</a:t>
            </a:r>
            <a:endParaRPr/>
          </a:p>
          <a:p>
            <a:pPr indent="0" lvl="0" marL="0" rtl="0" algn="l">
              <a:spcBef>
                <a:spcPts val="0"/>
              </a:spcBef>
              <a:spcAft>
                <a:spcPts val="0"/>
              </a:spcAft>
              <a:buNone/>
            </a:pPr>
            <a:r>
              <a:rPr lang="sv-SE"/>
              <a:t> Some methods of defining exit criteria are by specifying a targeted run rate and pass rate. Run rate is ratio between number test cases executed/total test cases of test specification. For example, the test specification has total 120 TCs, but the tester only executed 100 TCs, So the run rate is 100/120 = 0.83 (83%) Pass rate is ratio between numbers test cases passed / test cases executed. For example, in above 100 TCs executed, there’re 80 TCs that passed, so the pass rate is 80/100 = 0.8 (80%) Run rate is mandatory to be 100% unless a clear reason is given. Pass rate is dependent on project scope, but achieving high pass rate is a goal. You might ship a product where some tests fail - there could be non-deteminism you plan to ignore, or bugs you don’t have the resources to fix, there are multiple reasons, but you generally aim for a very high pass rate still. </a:t>
            </a:r>
            <a:endParaRPr/>
          </a:p>
        </p:txBody>
      </p:sp>
      <p:sp>
        <p:nvSpPr>
          <p:cNvPr id="245" name="Google Shape;245;g76ac6612ec_0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6ac6612ec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6ac6612ec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t>
            </a:r>
            <a:r>
              <a:rPr lang="sv-SE"/>
              <a:t>Resource plan is a detailed summary of all types of resources required to complete project task. Resource could be human, equipment and materials needed to complete a project. Resource planning is important factor of the test planning because it helps in determining the what you need to acheive the level of testing you seek, and what you can actually afford to accompish. This lets you make estimates, and alter the scope, objectives, and exit criteria accordingly. (rest)</a:t>
            </a:r>
            <a:endParaRPr/>
          </a:p>
        </p:txBody>
      </p:sp>
      <p:sp>
        <p:nvSpPr>
          <p:cNvPr id="254" name="Google Shape;254;g76ac6612ec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6ac6612ec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ac6612ec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testing environment is the software and hardware setup on which the testing team is going to execute test cases. The test environment consists of a user environment, as well as physical environments, such as server, and front end running machines. (3)You should ask the developer some questions to understand the application under test clearly. Ask things like - What is the maximum user connection which this website can handle at the same time? What are hardware/software requirements run this website? Does the user's computer need any particular settings or software to browse the website?</a:t>
            </a:r>
            <a:endParaRPr/>
          </a:p>
        </p:txBody>
      </p:sp>
      <p:sp>
        <p:nvSpPr>
          <p:cNvPr id="263" name="Google Shape;263;g76ac6612ec_0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6ac6612ec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6ac6612ec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the environment overview for the banking site. We have clients and servers - often multiple of each. Clients connect over the internet to the servers. Server connects to a database server as well. Now, when testing, we might not use the actual internet, but might use a simulated networking environment where we apply differing numbers of concurrent requests, and different speeds and loads on the connection. We might vary number of servers and clients. We might swap out different test databases.</a:t>
            </a:r>
            <a:endParaRPr/>
          </a:p>
        </p:txBody>
      </p:sp>
      <p:sp>
        <p:nvSpPr>
          <p:cNvPr id="271" name="Google Shape;271;g76ac6612ec_0_3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6ac6612ec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6ac6612ec_0_3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go over, then create a schedule with rough dates, or sprint estimates, for when you will take care of each task.</a:t>
            </a:r>
            <a:endParaRPr/>
          </a:p>
        </p:txBody>
      </p:sp>
      <p:sp>
        <p:nvSpPr>
          <p:cNvPr id="281" name="Google Shape;281;g76ac6612ec_0_3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ac6612ec_0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ac6612ec_0_3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you will come up with a list of all the documents, tools and other components that has to be developed and maintained in support of the testing effort.</a:t>
            </a:r>
            <a:endParaRPr/>
          </a:p>
          <a:p>
            <a:pPr indent="0" lvl="0" marL="0" rtl="0" algn="l">
              <a:spcBef>
                <a:spcPts val="0"/>
              </a:spcBef>
              <a:spcAft>
                <a:spcPts val="0"/>
              </a:spcAft>
              <a:buNone/>
            </a:pPr>
            <a:r>
              <a:rPr lang="sv-SE"/>
              <a:t>There are different test deliverables at every phase of the software development lifecycle. For example (go over)</a:t>
            </a:r>
            <a:endParaRPr/>
          </a:p>
        </p:txBody>
      </p:sp>
      <p:sp>
        <p:nvSpPr>
          <p:cNvPr id="290" name="Google Shape;290;g76ac6612ec_0_3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6ac6612ec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6ac6612ec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00" name="Google Shape;300;g76ac6612ec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6ac6612ec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6ac6612ec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We’ve talked about what tests are, and how to write them. Now, how do we come up with them?</a:t>
            </a:r>
            <a:endParaRPr/>
          </a:p>
        </p:txBody>
      </p:sp>
      <p:sp>
        <p:nvSpPr>
          <p:cNvPr id="307" name="Google Shape;307;g76ac6612ec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6ac6612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6ac6612e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is a type of software testing where Test cases are not created in advance but testers check system on the fly. They may note down ideas or come up with goals about what to test before test execution. The focus of exploratory testing is more on testing as a "thinking" activity. Exploratory Testing is widely used in Agile models and is all about discovery, investigation, and learning. You can try out different roles and user types. It emphasizes personal freedom and responsibility of the individual tester.</a:t>
            </a:r>
            <a:endParaRPr/>
          </a:p>
          <a:p>
            <a:pPr indent="0" lvl="0" marL="0" rtl="0" algn="l">
              <a:spcBef>
                <a:spcPts val="0"/>
              </a:spcBef>
              <a:spcAft>
                <a:spcPts val="0"/>
              </a:spcAft>
              <a:buNone/>
            </a:pPr>
            <a:r>
              <a:rPr lang="sv-SE"/>
              <a:t>Last class, we talked about uni testing, this is a form of </a:t>
            </a:r>
            <a:r>
              <a:rPr lang="sv-SE"/>
              <a:t>scripted testing where you design test cases first and later proceed with test execution. On the contrary, exploratory testing is a simultaneous process of test design and test execution all done at the same time.  (last point)</a:t>
            </a:r>
            <a:endParaRPr/>
          </a:p>
        </p:txBody>
      </p:sp>
      <p:sp>
        <p:nvSpPr>
          <p:cNvPr id="314" name="Google Shape;314;g76ac6612e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6ac6612e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6ac6612e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tester will create or write down a test idea to give direction, and explore the system while testing to further create critical, practical and useful tests for the successful testing of an application. This requires minimal planning. Testers continuously make a decision on her next step of action. It completely depends upon the tester's thought process.</a:t>
            </a:r>
            <a:endParaRPr/>
          </a:p>
          <a:p>
            <a:pPr indent="0" lvl="0" marL="0" rtl="0" algn="l">
              <a:spcBef>
                <a:spcPts val="0"/>
              </a:spcBef>
              <a:spcAft>
                <a:spcPts val="0"/>
              </a:spcAft>
              <a:buNone/>
            </a:pPr>
            <a:r>
              <a:rPr lang="sv-SE"/>
              <a:t>Sometimes this testing can be more beneficial than the formal testing approach for finding some subtle defects which go missing in formal testing.</a:t>
            </a:r>
            <a:endParaRPr/>
          </a:p>
          <a:p>
            <a:pPr indent="0" lvl="0" marL="0" rtl="0" algn="l">
              <a:spcBef>
                <a:spcPts val="0"/>
              </a:spcBef>
              <a:spcAft>
                <a:spcPts val="0"/>
              </a:spcAft>
              <a:buNone/>
            </a:pPr>
            <a:r>
              <a:rPr lang="sv-SE"/>
              <a:t>A learner will learn better through hands-on experience rather than cramming the theory. Likewise, a tester will know the application better only while exploring and learning about all the functionality it provides by itself. It is always good to have a customer and business perspective while testing to ensure successful testing of an application.</a:t>
            </a:r>
            <a:endParaRPr/>
          </a:p>
          <a:p>
            <a:pPr indent="0" lvl="0" marL="0" rtl="0" algn="l">
              <a:spcBef>
                <a:spcPts val="0"/>
              </a:spcBef>
              <a:spcAft>
                <a:spcPts val="0"/>
              </a:spcAft>
              <a:buNone/>
            </a:pPr>
            <a:r>
              <a:rPr lang="sv-SE"/>
              <a:t>For Example, if you open a shopping website, you have a general idea that this shopping website will let you shop by selecting a product of your choice and then paying for the same.</a:t>
            </a:r>
            <a:endParaRPr/>
          </a:p>
          <a:p>
            <a:pPr indent="0" lvl="0" marL="0" rtl="0" algn="l">
              <a:spcBef>
                <a:spcPts val="0"/>
              </a:spcBef>
              <a:spcAft>
                <a:spcPts val="0"/>
              </a:spcAft>
              <a:buNone/>
            </a:pPr>
            <a:r>
              <a:rPr lang="sv-SE"/>
              <a:t>During this process, you might learn that you can order a number of products for home trial or that you can make payment through rewards points of some banks, etc. You can extend your testing to try these featurs.</a:t>
            </a:r>
            <a:endParaRPr/>
          </a:p>
          <a:p>
            <a:pPr indent="0" lvl="0" marL="0" rtl="0" algn="l">
              <a:spcBef>
                <a:spcPts val="0"/>
              </a:spcBef>
              <a:spcAft>
                <a:spcPts val="0"/>
              </a:spcAft>
              <a:buNone/>
            </a:pPr>
            <a:r>
              <a:rPr lang="sv-SE"/>
              <a:t>As a tester, you not only need to verify whether a system is working as expected but also check if that system is not behaving in a way which is not expected. Exploratory testing can help find these gaps.</a:t>
            </a:r>
            <a:endParaRPr/>
          </a:p>
        </p:txBody>
      </p:sp>
      <p:sp>
        <p:nvSpPr>
          <p:cNvPr id="322" name="Google Shape;322;g76ac6612e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6ac6612ec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6ac6612ec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home care service provider website with the following components: Login, Services, Cart, Payment, Order History, Technician allotment. A general idea to start exploratory testing will be to Login or book a service.the idea is to start with functionality based on your knowledge. As you learn and observe more about the application, you can govern your next set of test cases.</a:t>
            </a:r>
            <a:endParaRPr/>
          </a:p>
        </p:txBody>
      </p:sp>
      <p:sp>
        <p:nvSpPr>
          <p:cNvPr id="330" name="Google Shape;330;g76ac6612ec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6ac6612ec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6ac6612ec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While doing exploratory testing, it’s very difficult for testers to put into words on how much he has tested and on what basis. it’s difficult to quantify the work and the time spent. Session-based testing is a time based approach to perform this testing which helps in managing, tracking, and keeping exploratory testing on track. It includes a dedicated time-boxed testing session with no interruption from email, phone, messages etc. Each session can have the following duration: “Short” (60min) “Normal” (90min) “Long” (120 min). Primary components: Mission: Mission shout out the purpose of the session and in a way provide the focus for the tester. It will also include a session time duration. Charter: Includes the scope of the testing. Basically, an agenda detailing the goals that need to be completed during the session.</a:t>
            </a:r>
            <a:endParaRPr/>
          </a:p>
        </p:txBody>
      </p:sp>
      <p:sp>
        <p:nvSpPr>
          <p:cNvPr id="340" name="Google Shape;340;g76ac6612ec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6ac6612ec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6ac6612ec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process produces a session report that Include notes to provide metrics to the leaders and managers. It gives details about the charter sessions remaining or done, session setup time, scenarios tested, information about the testing process, a list of bugs and the issues found and other information. (go over items)</a:t>
            </a:r>
            <a:endParaRPr/>
          </a:p>
        </p:txBody>
      </p:sp>
      <p:sp>
        <p:nvSpPr>
          <p:cNvPr id="348" name="Google Shape;348;g76ac6612ec_1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6ac6612ec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6ac6612ec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76ac6612ec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6ac6612ec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6ac6612ec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76ac6612ec_1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6ac6612ec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6ac6612ec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Finishes with (title). A short meeting or stand-up between the tester and Test Lead/Manager to review the test session findings. (2, elaborate)SBT allows for accountability is exploratory testing and offers better management of time spent on testing. It also increases productivity and provides a better grasp on bug detection. It is a great way to provide team leads and managers with metrics to check the project progress, giving observability into the testing process</a:t>
            </a:r>
            <a:endParaRPr/>
          </a:p>
        </p:txBody>
      </p:sp>
      <p:sp>
        <p:nvSpPr>
          <p:cNvPr id="372" name="Google Shape;372;g76ac6612ec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6ac6612ec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6ac6612ec_1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(after last) Login works. What if the password is wrong? What if the username is wrong? What if there is no account?</a:t>
            </a:r>
            <a:endParaRPr/>
          </a:p>
          <a:p>
            <a:pPr indent="0" lvl="0" marL="0" rtl="0" algn="l">
              <a:spcBef>
                <a:spcPts val="0"/>
              </a:spcBef>
              <a:spcAft>
                <a:spcPts val="0"/>
              </a:spcAft>
              <a:buNone/>
            </a:pPr>
            <a:r>
              <a:t/>
            </a:r>
            <a:endParaRPr/>
          </a:p>
        </p:txBody>
      </p:sp>
      <p:sp>
        <p:nvSpPr>
          <p:cNvPr id="380" name="Google Shape;380;g76ac6612ec_1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6ac6612ec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6ac6612ec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76ac6612ec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6ac6612ec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6ac6612ec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Pair Testing is an approach in which two people test the same thing/feature of the application at the same time by sharing a PC. They continuously share their thoughts and ideas. During this testing, one person takes charge of the keyboard whereas the other person suggests test cases or actions and takes note. It is always helpful to have a good communication between the partners so that both are aware of what is being done and why. This approach can be powerful because the strengths of each tester can mutually complement their weaknessses. This pairing benefits both the parties and each can learn something from their partner. It is also a good way to train new resources - new developers or testers - by pairing them with experienced testers. They can quickly learn the system they will be working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Benefits: </a:t>
            </a:r>
            <a:r>
              <a:rPr lang="sv-SE"/>
              <a:t>Helps a tester to focus on the task at hand. Brainstorming between paired testers usually, lead to more constructive ideas. Avoid tunnel vision and biasing. </a:t>
            </a:r>
            <a:endParaRPr/>
          </a:p>
        </p:txBody>
      </p:sp>
      <p:sp>
        <p:nvSpPr>
          <p:cNvPr id="396" name="Google Shape;396;g76ac6612ec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6ac6612ec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6ac6612ec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use (1). We still conduct exploratory testing as a human, but we use tools to help improve our efficiency and to improve reproducability of the results. In this methodology, usually, a tool, which captures and records every single activity performed by a tester and is installed on the resource’s PC.there is no change in the way the tests are executed apart from crafting the test result based on the captured session. These test results can be used for reporting and reenacting recorded actions later in time. (last point)</a:t>
            </a:r>
            <a:endParaRPr/>
          </a:p>
        </p:txBody>
      </p:sp>
      <p:sp>
        <p:nvSpPr>
          <p:cNvPr id="404" name="Google Shape;404;g76ac6612ec_1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6ac6612ec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6ac6612ec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We’ve talked about what tests are, and how to write them. Now, how do we come up with them?</a:t>
            </a:r>
            <a:endParaRPr/>
          </a:p>
        </p:txBody>
      </p:sp>
      <p:sp>
        <p:nvSpPr>
          <p:cNvPr id="99" name="Google Shape;99;g76ac6612ec_0_1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6ac6612ec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6ac6612ec_1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What we can do is get a human in to play with the program. We can record the actions they </a:t>
            </a:r>
            <a:r>
              <a:rPr lang="sv-SE"/>
              <a:t>during exploratory testing</a:t>
            </a:r>
            <a:r>
              <a:rPr lang="sv-SE">
                <a:solidFill>
                  <a:schemeClr val="dk1"/>
                </a:solidFill>
              </a:rPr>
              <a:t>. Those are called captures. We can then use those - we can replay them - to repeat the same scenarios and the same mouse motions and clicks without needing the human sitting there again. This aids reproduction of events. If there is a bug, we can see if the same actions trigger it again. These captures - these sets of actions - can also be used </a:t>
            </a:r>
            <a:r>
              <a:rPr lang="sv-SE"/>
              <a:t>as the basis for creating more tests as well. The actions taken during exploratory testing </a:t>
            </a:r>
            <a:r>
              <a:rPr lang="sv-SE">
                <a:solidFill>
                  <a:schemeClr val="dk1"/>
                </a:solidFill>
              </a:rPr>
              <a:t>become an initial set of test cases. We can then edit those to turn them into new test cases - modifying the actions slightly or taking the individual actions and combining them to form entirely new tests. This lets us automate GUI testing to some extent as well and fil</a:t>
            </a:r>
            <a:r>
              <a:rPr lang="sv-SE"/>
              <a:t>l in some gaps from exploratory testing. </a:t>
            </a:r>
            <a:r>
              <a:rPr lang="sv-SE">
                <a:solidFill>
                  <a:schemeClr val="dk1"/>
                </a:solidFill>
              </a:rPr>
              <a:t>Capture a few manual executions, and reuse them or alter them. slightly More productive use of human effort.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6ac6612ec_1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6ac6612ec_1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 also has few other benefits like: Provides clear steps to reproduce the bugs. Reproducing defects is easier even when the defect reporter is not available. Also Helps in performance testing by getting the system response time at the specific point in time. It is advisable to use capture/replay tools with Pair Testing. In this approach,one tester creates a capture and the second tester executes the captures created by the first tester. Then, they look for ways to extend the existing work with new actions or improvements.  Testers involved swap roles again at the end so that the tester who created the test script has a chance to re-execute the scripts to confirm the reliability &amp; robustness of the final extended suite.</a:t>
            </a:r>
            <a:endParaRPr/>
          </a:p>
        </p:txBody>
      </p:sp>
      <p:sp>
        <p:nvSpPr>
          <p:cNvPr id="422" name="Google Shape;422;g76ac6612ec_1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6ac6612ec_1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6ac6612ec_1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30" name="Google Shape;430;g76ac6612ec_1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6ac6612ec_1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6ac6612ec_1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While performing exploratory testing, test engineers resemble tourists who arrive in the place where they have never been before. Tourists would wish to visit and see as many places as possible within a limited timeframe. Each city or town has several districts, for Example, business or historical one, and the tourists choose one or several districts to visit based on their schedule. In terms of software testing, The city or town where the tourists come is a software product to test. Districts are aspects of the software. For instance, the business district represents core money-making functionality, while the entertainment district represents customizable elements. A tour is a plan of exploratory testing activities. It includes the objectives and tasks to focus on during exploratory testing. Usually, the duration of each tour is limited and should not exceed 4 hours.</a:t>
            </a:r>
            <a:endParaRPr/>
          </a:p>
        </p:txBody>
      </p:sp>
      <p:sp>
        <p:nvSpPr>
          <p:cNvPr id="437" name="Google Shape;437;g76ac6612ec_1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6ac6612ec_1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6ac6612ec_1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76ac6612ec_1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6ac6612ec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6ac6612ec_1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business district is a place where people make money. A software product also has its own “business district” features that are designed to increase sales. Promo material informs about the features that differentiate a software product from the similar ones available at the market and attract more users. (2). The first is the (3). Some tourists travel only according to the guidebook and never visit places that are not included or mentioned in the guide. This situation is relevant to the users who strictly follow each and every step specified in the support information, instructions, and user manuals. (5) </a:t>
            </a:r>
            <a:endParaRPr/>
          </a:p>
          <a:p>
            <a:pPr indent="0" lvl="0" marL="0" rtl="0" algn="l">
              <a:spcBef>
                <a:spcPts val="0"/>
              </a:spcBef>
              <a:spcAft>
                <a:spcPts val="0"/>
              </a:spcAft>
              <a:buNone/>
            </a:pPr>
            <a:r>
              <a:rPr lang="sv-SE"/>
              <a:t>Users may face unclear/improper instructions, steps to follow that do not correspond the actual workflow of software, or inconclusive prompts. When conducting this tour, you look for these items. If they exist, you need to correct them. By doing this, you ensure that support documentation is accurate.</a:t>
            </a:r>
            <a:endParaRPr/>
          </a:p>
        </p:txBody>
      </p:sp>
      <p:sp>
        <p:nvSpPr>
          <p:cNvPr id="454" name="Google Shape;454;g76ac6612ec_1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6ac6612ec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6ac6612ec_1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Cities use advetising material to attract tourists. If it is outdated or showed something not in the city, tourists will be disapoointed</a:t>
            </a:r>
            <a:r>
              <a:rPr lang="sv-SE"/>
              <a:t>. In software testing, the advertising materials should correspond to the actual features of the system. Otherwise, after purchasing it, the users will be disappointed, might leave a negative feedback, and never recommend your app to others. The money tour is focused on ensuring that advertising material is accurate. You want to compare it to the software, and look for outdated screenshots or list of features, improper grammar, and logical mistakes in the advertising.</a:t>
            </a:r>
            <a:endParaRPr/>
          </a:p>
          <a:p>
            <a:pPr indent="0" lvl="0" marL="0" rtl="0" algn="l">
              <a:spcBef>
                <a:spcPts val="0"/>
              </a:spcBef>
              <a:spcAft>
                <a:spcPts val="0"/>
              </a:spcAft>
              <a:buNone/>
            </a:pPr>
            <a:br>
              <a:rPr lang="sv-SE"/>
            </a:br>
            <a:r>
              <a:rPr lang="sv-SE"/>
              <a:t>Landmark tour: A tourist might selecs famous places to visit beforehand, often without detailed planning. A test engineer likewise can define a list of core software features and execute testing based on that list in a step by step manner.Thus, the tester does not miss the critical functionality and may detect bugs that block the system operability.</a:t>
            </a:r>
            <a:endParaRPr/>
          </a:p>
        </p:txBody>
      </p:sp>
      <p:sp>
        <p:nvSpPr>
          <p:cNvPr id="462" name="Google Shape;462;g76ac6612ec_1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76ac6612ec_1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6ac6612ec_1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Intellectual Tour - Every tourist group will include a person who would have read tons of books about the city, its history, cultural traditions and try to show his/ her brilliance all the time. A tester also can execute rare user scenarios to detect bugs, those that only an expert might try to prove how able to break your software they are. For Example, enter a very long name for a file, add a huge number of products to the shopping cart, enter invalid data to the form fields, etc.</a:t>
            </a:r>
            <a:endParaRPr/>
          </a:p>
          <a:p>
            <a:pPr indent="0" lvl="0" marL="0" rtl="0" algn="l">
              <a:spcBef>
                <a:spcPts val="0"/>
              </a:spcBef>
              <a:spcAft>
                <a:spcPts val="0"/>
              </a:spcAft>
              <a:buNone/>
            </a:pPr>
            <a:r>
              <a:rPr lang="sv-SE"/>
              <a:t>FedEx Tour - Before reaching an addressee, an international parcel gets passed around, inspected, and gets additional marks and ticks.A software product also utilizes data that can be stored, modified, or even lost. A tester should follow the ways data is processed and validate it after all the operations. For Example, data that gets serialized and deserialized or transformed in other ways.</a:t>
            </a:r>
            <a:endParaRPr/>
          </a:p>
        </p:txBody>
      </p:sp>
      <p:sp>
        <p:nvSpPr>
          <p:cNvPr id="470" name="Google Shape;470;g76ac6612ec_1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6ac6612ec_1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6ac6612ec_1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After-Hours Tour - At the end of the working day, people go home. But when a user closes an application, that does not mean that it stops working totally. The application can backup or archive data, receive updates, etc. (4), checking that they are successful. They also monitor the application in the background mode,  looking for irregular usage of traffic, memory leaks and so on.</a:t>
            </a:r>
            <a:endParaRPr/>
          </a:p>
          <a:p>
            <a:pPr indent="0" lvl="0" marL="0" rtl="0" algn="l">
              <a:spcBef>
                <a:spcPts val="0"/>
              </a:spcBef>
              <a:spcAft>
                <a:spcPts val="0"/>
              </a:spcAft>
              <a:buNone/>
            </a:pPr>
            <a:r>
              <a:t/>
            </a:r>
            <a:endParaRPr/>
          </a:p>
        </p:txBody>
      </p:sp>
      <p:sp>
        <p:nvSpPr>
          <p:cNvPr id="478" name="Google Shape;478;g76ac6612ec_1_1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76ac6612ec_1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6ac6612ec_1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typical town has </a:t>
            </a:r>
            <a:r>
              <a:rPr lang="sv-SE"/>
              <a:t>old districts full of ancient buildings and places of historical value. In testing, a historic district means the features connected with the previous product versions, legacy code or functionality, or older dependencies.</a:t>
            </a:r>
            <a:endParaRPr/>
          </a:p>
          <a:p>
            <a:pPr indent="0" lvl="0" marL="0" rtl="0" algn="l">
              <a:spcBef>
                <a:spcPts val="0"/>
              </a:spcBef>
              <a:spcAft>
                <a:spcPts val="0"/>
              </a:spcAft>
              <a:buNone/>
            </a:pPr>
            <a:r>
              <a:rPr lang="sv-SE"/>
              <a:t>Bad-Neighborhood Tour - There are places that tourists should try to avoid. A bad-neighborhood tour focuses on code fragments that have historically contained a lot of bugs. A tester should check such buggy areas precisely, ensuring that older issues are actually solved and looking for mistakes uncovered by fixing known bugs.</a:t>
            </a:r>
            <a:endParaRPr/>
          </a:p>
        </p:txBody>
      </p:sp>
      <p:sp>
        <p:nvSpPr>
          <p:cNvPr id="486" name="Google Shape;486;g76ac6612ec_1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ac6612ec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ac6612ec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6ac6612ec_1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6ac6612ec_1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Museum Tour - Every traditional tour includes visiting of museums. In testing, a museum is a code that developers have not changed for a long time. The code may not work in a new environment. For Example, an Android version of the application might have operated properly in Honeycomb, but not in a newer version like Android Pie or when ported over to IOS - even if everything seems to compile. Tester should examine portions of the program that have not been altered in some time, as they have likely not been retested either at a recent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Prior Version Tour - The restoration of buildings is similar to software updates. Users should easily adapt to the updated UI and functionality that can change the user experience. A tester should take all the modifications into account. Compare the new version to the old version and make sure that changes are positive - that the new version is actually better.</a:t>
            </a:r>
            <a:endParaRPr/>
          </a:p>
        </p:txBody>
      </p:sp>
      <p:sp>
        <p:nvSpPr>
          <p:cNvPr id="494" name="Google Shape;494;g76ac6612ec_1_1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6ac6612ec_1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6ac6612ec_1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After a long walk, the tourists wish to have some fun and relax. Entertainment distruicts aren’t about seeing the sights, but are about filling in the gaps and giving some local flavor. (2) For example, the “business district” for a word processor involves constructing documents, writing text, inserting graphics. The entertainment district might include text formatting, or page layouts. In other words, the business is constructing a document, and the fun is making it look good. (last point)</a:t>
            </a:r>
            <a:endParaRPr/>
          </a:p>
        </p:txBody>
      </p:sp>
      <p:sp>
        <p:nvSpPr>
          <p:cNvPr id="502" name="Google Shape;502;g76ac6612ec_1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76ac6612ec_1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76ac6612ec_1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that we expect most users to exercise. Their proximiity to the main event increases their visibility, and we need to make sure they don’t get less attention - users are more likely to click on them given that proximity, and they will be expected to work well. For instance, when we search for an item, we might see items that were purchased along with the top result, along with a review feature. Make sure both of those work properly, as those searching for products might end up looking at or writing reviews as well, or might look at the “similar items”. Whereever other testers are looking, look a few degrees left or right to make sure the supporting actors get the attention they deserve.</a:t>
            </a:r>
            <a:endParaRPr/>
          </a:p>
          <a:p>
            <a:pPr indent="0" lvl="0" marL="0" rtl="0" algn="l">
              <a:spcBef>
                <a:spcPts val="0"/>
              </a:spcBef>
              <a:spcAft>
                <a:spcPts val="0"/>
              </a:spcAft>
              <a:buNone/>
            </a:pPr>
            <a:r>
              <a:rPr lang="sv-SE"/>
              <a:t>(4) In testing terms, this is a tour of the least likely features to be used, the ones that are least attractive to users. You might not devote much of your time or budget to these, but they should still be touched at some point. If you are Google or MS, your user base is so huge that somebody will depend on these features. They deserve a reasonable experience. But, be wise in how you proportion your budget (last) - intertwine the landmarks and the back alleys to find features that interact in ways that developers didn’t anticipate when they are combined into a single scenario.</a:t>
            </a:r>
            <a:endParaRPr/>
          </a:p>
        </p:txBody>
      </p:sp>
      <p:sp>
        <p:nvSpPr>
          <p:cNvPr id="510" name="Google Shape;510;g76ac6612ec_1_2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6ac6612ec_1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6ac6612ec_1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Also known as the clubbing tour. This is for the people that stay out all night dancing. The key here is “all night. There is always one more bar, one more club. Will you last? The question is the same in software. How long can the system run and process data before it collapses? This is a real challenge for software. Because of buildup in memory and constant reading/writing of variables, bad things cna happen - memory leaks, data corruption, race conditions. Closing and reopening an application resets the clock and cleans the slate. What if we don’t do that? This tour has us use the app without restarting for as long as we can. Use features continuously, keep the app open continuously. (last point)</a:t>
            </a:r>
            <a:endParaRPr/>
          </a:p>
        </p:txBody>
      </p:sp>
      <p:sp>
        <p:nvSpPr>
          <p:cNvPr id="518" name="Google Shape;518;g76ac6612ec_1_2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76ac6612ec_1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6ac6612ec_1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Every city that attracts tourist has a section full of souvenir shops, restauants, and places to maximize spending and ensure the profits of the local merchants. In software, the Tourist district captures a similar feeling, though the tours vary from short trips to buy </a:t>
            </a:r>
            <a:r>
              <a:rPr lang="sv-SE"/>
              <a:t>souvenirs</a:t>
            </a:r>
            <a:r>
              <a:rPr lang="sv-SE"/>
              <a:t> to tours that hit a bunch of destinations quickly. Collector’s Tour - buying souvinirs. We collect something from each place we visit, then assess the collection to see if we’re missing something - something we could collect on the second round (go over points)</a:t>
            </a:r>
            <a:endParaRPr/>
          </a:p>
        </p:txBody>
      </p:sp>
      <p:sp>
        <p:nvSpPr>
          <p:cNvPr id="526" name="Google Shape;526;g76ac6612ec_1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6e60fcde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e60fcde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TOGOF, this tour is a play on the phrase “buy one get one free”. This is a simple tour designed to test for the effect of having multiple copies of the same application running on one machine. Start the tour by launching the program multiple times, then try actions in each. Use features that cause the program to do something in memory or drive, make them open multiple copies of the same file or all transmist data at the same time. See if they can stumble over each other in some way - maybe somethign bad will happen when they all try to read from or write to the same file? </a:t>
            </a:r>
            <a:endParaRPr/>
          </a:p>
          <a:p>
            <a:pPr indent="0" lvl="0" marL="0" rtl="0" algn="l">
              <a:spcBef>
                <a:spcPts val="0"/>
              </a:spcBef>
              <a:spcAft>
                <a:spcPts val="0"/>
              </a:spcAft>
              <a:buNone/>
            </a:pPr>
            <a:r>
              <a:rPr lang="sv-SE"/>
              <a:t>Scottish Pub Tour - the expereince of a guided tour. The guy who came up with these had a friend who visited Amsterdam, ran into a bunch of Scottish guys, and they led him to every Scottish pub in the city. These are places he never would have gone on his own, but was led to by the drunken scottsmen. Simiulalrly, there are always places you will only find through word of mouth or meeting the right guide. This tour applies to large, complex programs. Programs where there are features or locations you’d be unlikely to hit. The trick is in finding them. Your goal is to dive deeply into the application, into submenus, bouncing from location to location. The idea is that you can get information on oddities by looking at discussion forums, stackoverflow, reading industry blogs. Look for stories about people using the program in unconventional ways and try to recreate them yourself - and see where this journey leads you.</a:t>
            </a:r>
            <a:endParaRPr/>
          </a:p>
        </p:txBody>
      </p:sp>
      <p:sp>
        <p:nvSpPr>
          <p:cNvPr id="534" name="Google Shape;534;g6e60fcde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6e60fcde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e60fcde0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Hotels are a sanctuary for a tourist, where </a:t>
            </a:r>
            <a:r>
              <a:rPr lang="sv-SE"/>
              <a:t>you</a:t>
            </a:r>
            <a:r>
              <a:rPr lang="sv-SE"/>
              <a:t> can get a little rest and relaxation. Here, the software tester gets away from primary functionality and tests secondary or supporting functionality that have been ignored or </a:t>
            </a:r>
            <a:r>
              <a:rPr lang="sv-SE"/>
              <a:t>underrepresented</a:t>
            </a:r>
            <a:r>
              <a:rPr lang="sv-SE"/>
              <a:t> before. Rained-out tour - We’ve all gone places and had it start raining, right? Then you have to decide whether to press on or cancel. For software, this tour is about starting and </a:t>
            </a:r>
            <a:r>
              <a:rPr lang="sv-SE"/>
              <a:t>stopping</a:t>
            </a:r>
            <a:r>
              <a:rPr lang="sv-SE"/>
              <a:t> operations. We enter information into a search bar, then cancel. We send a document to the printer, then cancel it before completion. We go through the software, find any feature with a cancel button ,and try it out. When doing this, you want to try input that will cause the operation to take as long as possible, to make sure you can cancel midway through. If there’s a cancel button, click it. Even if there isn’t, look for ctrl-c, alt-f4, etc. See what happens - can you cause negative side effects when operations are killed in-progress? You will see failures related to the program’s inability to clean up after itself. Files left open, corrupted internal variables or system state. After you cancel, poke around the program to make sure it is still working properly. </a:t>
            </a:r>
            <a:endParaRPr/>
          </a:p>
        </p:txBody>
      </p:sp>
      <p:sp>
        <p:nvSpPr>
          <p:cNvPr id="542" name="Google Shape;542;g6e60fcde0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e60fcde0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6e60fcde0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There’s alwasy one person on a gorup tour who just doesn’t seem that interested. He’s bored, doesn’t talk much, and the tour guide has to draw them in. He is the couch potato. In this tour, the tester acts like this guy. Couch potatos can make very effective testers. The reason is simple, even if it’s not necessarily intuitive. Justb ecause a tester is minimially interacting doesn’t mean thr software isn’t doing much work either .It’s often the case that inactivity forces the software to work very hard because it’s busy executing the “else” clauses in if-then-else constructs and figuring out what to do if the tester left a field blank. </a:t>
            </a:r>
            <a:endParaRPr/>
          </a:p>
          <a:p>
            <a:pPr indent="0" lvl="0" marL="0" rtl="0" algn="l">
              <a:spcBef>
                <a:spcPts val="0"/>
              </a:spcBef>
              <a:spcAft>
                <a:spcPts val="0"/>
              </a:spcAft>
              <a:buNone/>
            </a:pPr>
            <a:r>
              <a:rPr lang="sv-SE"/>
              <a:t>The couch potato tour means doing as little work as possilbe. Accepting default values prepopulated by the application, leaving input fields blank, filling in as little data as possible, never clicking on ads, paging through screens without clicking buttons and entering data, etc. UIf there is any choice of one way or the other, take the path of least resistance. </a:t>
            </a:r>
            <a:endParaRPr/>
          </a:p>
          <a:p>
            <a:pPr indent="0" lvl="0" marL="0" rtl="0" algn="l">
              <a:spcBef>
                <a:spcPts val="0"/>
              </a:spcBef>
              <a:spcAft>
                <a:spcPts val="0"/>
              </a:spcAft>
              <a:buNone/>
            </a:pPr>
            <a:r>
              <a:rPr lang="sv-SE"/>
              <a:t>As lazy as this sounds, this doesn’t mean the software isn’t working. Software must process default values, and run code that handles blank input. That code doresn’t execute itself, and we might have been so busy with complex, detailed scenarios that we never tried leaving things blank before. </a:t>
            </a:r>
            <a:endParaRPr/>
          </a:p>
        </p:txBody>
      </p:sp>
      <p:sp>
        <p:nvSpPr>
          <p:cNvPr id="550" name="Google Shape;550;g6e60fcde0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6e60fcde0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e60fcde01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we have the Seedy District. This is the bad part of town, where we have input meant to break the software, meant to cause trouble for the legitimate users. Saboteur Tour - During it, we attempt to undermind the application at all possible opportunities. We will ask it to read corrupted files, try to hide injected code in xml, perform memory-intensive operations when there’s too little RAM, cut off the internet connection. Basically, we will force the software to take an action, understand the resources it requires to successfully complete the action, then remove or restrict those resources. During this tour, a tester will find that there are many ways to rig environments by adding or deleting files, changing permissions, killing the network connection, running other apps in the background, deplotying acpplications on machines with known issues or limitations, and so on. </a:t>
            </a:r>
            <a:endParaRPr/>
          </a:p>
        </p:txBody>
      </p:sp>
      <p:sp>
        <p:nvSpPr>
          <p:cNvPr id="558" name="Google Shape;558;g6e60fcde01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6e60fcde0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6e60fcde01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And, of course, sometimes the couch potato becomes outright hostile. Someone who just does not want to be on the tour. Likewise, as a tester, we can be inspired by antisocial behavior. Testing requires an attitude of creative destruction. We don’t have to be nice to the software. The antisocial tour requires entering the least likely inputs, or known bad inputs. If a real user would do A, then never do that - do the polar opposite. There are three ways to accomplish this, subtours: </a:t>
            </a:r>
            <a:endParaRPr/>
          </a:p>
          <a:p>
            <a:pPr indent="0" lvl="0" marL="0" rtl="0" algn="l">
              <a:spcBef>
                <a:spcPts val="0"/>
              </a:spcBef>
              <a:spcAft>
                <a:spcPts val="0"/>
              </a:spcAft>
              <a:buNone/>
            </a:pPr>
            <a:r>
              <a:rPr lang="sv-SE"/>
              <a:t>Opposite - do the action that is the most unlikely at any given time. Do things that are stupid or nonsensiscal. How many items in your shopping cart? Add 14963. How many pages to print? 75? Add 10000 songs to your playlist, or try to play an empty playlist. </a:t>
            </a:r>
            <a:endParaRPr/>
          </a:p>
          <a:p>
            <a:pPr indent="0" lvl="0" marL="0" rtl="0" algn="l">
              <a:spcBef>
                <a:spcPts val="0"/>
              </a:spcBef>
              <a:spcAft>
                <a:spcPts val="0"/>
              </a:spcAft>
              <a:buNone/>
            </a:pPr>
            <a:r>
              <a:rPr lang="sv-SE"/>
              <a:t>Crime spree - enter data you know to be illegal. Try SQL or ZML injections. Enter data that should make the program crash. Just attack that sucker.</a:t>
            </a:r>
            <a:endParaRPr/>
          </a:p>
          <a:p>
            <a:pPr indent="0" lvl="0" marL="0" rtl="0" algn="l">
              <a:spcBef>
                <a:spcPts val="0"/>
              </a:spcBef>
              <a:spcAft>
                <a:spcPts val="0"/>
              </a:spcAft>
              <a:buNone/>
            </a:pPr>
            <a:r>
              <a:rPr lang="sv-SE"/>
              <a:t>Wrong turn - here we perform normal actions, but try to do them in the wrong order.</a:t>
            </a:r>
            <a:endParaRPr/>
          </a:p>
        </p:txBody>
      </p:sp>
      <p:sp>
        <p:nvSpPr>
          <p:cNvPr id="566" name="Google Shape;566;g6e60fcde01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ac6612ec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ac6612ec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after all - (2). This is verification - the process of comparing any implementation to its corresponding specification, it is most often used to find out if there are any discrepancies between what the program does and what we intend for it to do. (3). This means we can start early - wd can even design test cases before we have code, and we can continue to evolve our collection of plans and tests with the code.</a:t>
            </a:r>
            <a:endParaRPr/>
          </a:p>
          <a:p>
            <a:pPr indent="0" lvl="0" marL="0" rtl="0" algn="l">
              <a:spcBef>
                <a:spcPts val="0"/>
              </a:spcBef>
              <a:spcAft>
                <a:spcPts val="0"/>
              </a:spcAft>
              <a:buNone/>
            </a:pPr>
            <a:r>
              <a:rPr lang="sv-SE"/>
              <a:t>This is also a process known as functional testing (5)</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6e60fcde0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e60fcde0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6e60fcde0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e60fcde0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e60fcde0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is a type of software testing where Test cases are not created in advance but testers check system on the fly. They may note down ideas or come up with goals about what to test before test execution. The focus of exploratory testing is more on testing as a "thinking" activity. Exploratory Testing is widely used in Agile models and is all about discovery, investigation, and learning. You can try out different roles and user types. It emphasizes personal freedom and responsibility of the individual tester.</a:t>
            </a:r>
            <a:endParaRPr/>
          </a:p>
          <a:p>
            <a:pPr indent="0" lvl="0" marL="0" rtl="0" algn="l">
              <a:spcBef>
                <a:spcPts val="0"/>
              </a:spcBef>
              <a:spcAft>
                <a:spcPts val="0"/>
              </a:spcAft>
              <a:buNone/>
            </a:pPr>
            <a:r>
              <a:rPr lang="sv-SE"/>
              <a:t>Last class, we talked about uni testing, this is a form of scripted testing where you design test cases first and later proceed with test execution. On the contrary, exploratory testing is a simultaneous process of test design and test execution all done at the same time.  (last point)</a:t>
            </a:r>
            <a:endParaRPr/>
          </a:p>
        </p:txBody>
      </p:sp>
      <p:sp>
        <p:nvSpPr>
          <p:cNvPr id="582" name="Google Shape;582;g6e60fcde01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6e60fcde01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6e60fcde01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6e60fcde01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76ac6612ec_1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6ac6612ec_1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76ac6612ec_1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ac6612ec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ac6612ec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Making Test Plan has multiple benefits: </a:t>
            </a:r>
            <a:r>
              <a:rPr lang="sv-SE"/>
              <a:t>Test Plan guides our thinking as we create detailed test cases. It is like a rule book, which needs to be followed.</a:t>
            </a:r>
            <a:endParaRPr/>
          </a:p>
          <a:p>
            <a:pPr indent="0" lvl="0" marL="0" rtl="0" algn="l">
              <a:spcBef>
                <a:spcPts val="0"/>
              </a:spcBef>
              <a:spcAft>
                <a:spcPts val="0"/>
              </a:spcAft>
              <a:buNone/>
            </a:pPr>
            <a:r>
              <a:rPr lang="sv-SE"/>
              <a:t>Help people outside the test team such as developers, business managers, customers understand the details of testing.</a:t>
            </a:r>
            <a:endParaRPr/>
          </a:p>
          <a:p>
            <a:pPr indent="0" lvl="0" marL="0" rtl="0" algn="l">
              <a:spcBef>
                <a:spcPts val="0"/>
              </a:spcBef>
              <a:spcAft>
                <a:spcPts val="0"/>
              </a:spcAft>
              <a:buNone/>
            </a:pPr>
            <a:r>
              <a:rPr lang="sv-SE"/>
              <a:t>Important aspects like test estimation, test scope, Test Strategy are documented in Test Plan. This is where we discuss WHY we test a certain way. This is important for understanding the outcome of a project, and can be reviewed by Management Team and re-used for other projects.</a:t>
            </a:r>
            <a:endParaRPr/>
          </a:p>
        </p:txBody>
      </p:sp>
      <p:sp>
        <p:nvSpPr>
          <p:cNvPr id="120" name="Google Shape;120;g76ac6612ec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ac6612ec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ac6612ec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process</a:t>
            </a:r>
            <a:endParaRPr/>
          </a:p>
        </p:txBody>
      </p:sp>
      <p:sp>
        <p:nvSpPr>
          <p:cNvPr id="128" name="Google Shape;128;g76ac6612ec_0_1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6ac6612ec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6ac6612ec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can you test a product without any information about it? You can’t. You must learn a product thoroughly before testing it. You should research clients and the end users to know their needs and expectations from the applicationWho will use the product? What is it used for? How will it work? What are the software/ hardware dependencies of the product?</a:t>
            </a:r>
            <a:endParaRPr/>
          </a:p>
          <a:p>
            <a:pPr indent="0" lvl="0" marL="0" rtl="0" algn="l">
              <a:spcBef>
                <a:spcPts val="0"/>
              </a:spcBef>
              <a:spcAft>
                <a:spcPts val="0"/>
              </a:spcAft>
              <a:buNone/>
            </a:pPr>
            <a:r>
              <a:rPr lang="sv-SE"/>
              <a:t>You can use the following approach to analyze the product before building a test plan: (last three points) review of product documentation helps you to understand all the features of the website as well as how to use it. If you are unclear on any items, you might interview customer, developer, designer to get more information.</a:t>
            </a:r>
            <a:endParaRPr/>
          </a:p>
        </p:txBody>
      </p:sp>
      <p:sp>
        <p:nvSpPr>
          <p:cNvPr id="137" name="Google Shape;137;g76ac6612ec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73"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pic>
        <p:nvPicPr>
          <p:cNvPr id="72" name="Google Shape;72;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6: Exploratory Testing</a:t>
            </a:r>
            <a:endParaRPr/>
          </a:p>
        </p:txBody>
      </p:sp>
      <p:sp>
        <p:nvSpPr>
          <p:cNvPr id="79" name="Google Shape;79;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7,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Analyze the Product</a:t>
            </a:r>
            <a:endParaRPr/>
          </a:p>
        </p:txBody>
      </p:sp>
      <p:sp>
        <p:nvSpPr>
          <p:cNvPr id="149" name="Google Shape;149;p23"/>
          <p:cNvSpPr txBox="1"/>
          <p:nvPr>
            <p:ph idx="1" type="body"/>
          </p:nvPr>
        </p:nvSpPr>
        <p:spPr>
          <a:xfrm>
            <a:off x="468895" y="1282400"/>
            <a:ext cx="3756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Banking Website</a:t>
            </a:r>
            <a:endParaRPr/>
          </a:p>
          <a:p>
            <a:pPr indent="-368300" lvl="1" marL="914400" rtl="0" algn="l">
              <a:spcBef>
                <a:spcPts val="0"/>
              </a:spcBef>
              <a:spcAft>
                <a:spcPts val="0"/>
              </a:spcAft>
              <a:buSzPts val="2200"/>
              <a:buChar char="•"/>
            </a:pPr>
            <a:r>
              <a:rPr lang="sv-SE"/>
              <a:t>What features do we want to see?</a:t>
            </a:r>
            <a:endParaRPr/>
          </a:p>
          <a:p>
            <a:pPr indent="-368300" lvl="1" marL="914400" rtl="0" algn="l">
              <a:spcBef>
                <a:spcPts val="0"/>
              </a:spcBef>
              <a:spcAft>
                <a:spcPts val="0"/>
              </a:spcAft>
              <a:buSzPts val="2200"/>
              <a:buChar char="•"/>
            </a:pPr>
            <a:r>
              <a:rPr lang="sv-SE"/>
              <a:t>Account creation, deletion, manipulation.</a:t>
            </a:r>
            <a:endParaRPr/>
          </a:p>
          <a:p>
            <a:pPr indent="-368300" lvl="1" marL="914400" rtl="0" algn="l">
              <a:spcBef>
                <a:spcPts val="0"/>
              </a:spcBef>
              <a:spcAft>
                <a:spcPts val="0"/>
              </a:spcAft>
              <a:buSzPts val="2200"/>
              <a:buChar char="•"/>
            </a:pPr>
            <a:r>
              <a:rPr lang="sv-SE"/>
              <a:t>Fund transfers</a:t>
            </a:r>
            <a:endParaRPr/>
          </a:p>
          <a:p>
            <a:pPr indent="-368300" lvl="1" marL="914400" rtl="0" algn="l">
              <a:spcBef>
                <a:spcPts val="0"/>
              </a:spcBef>
              <a:spcAft>
                <a:spcPts val="0"/>
              </a:spcAft>
              <a:buSzPts val="2200"/>
              <a:buChar char="•"/>
            </a:pPr>
            <a:r>
              <a:rPr lang="sv-SE"/>
              <a:t>Fund </a:t>
            </a:r>
            <a:r>
              <a:rPr lang="sv-SE"/>
              <a:t>withdrawal</a:t>
            </a:r>
            <a:endParaRPr/>
          </a:p>
          <a:p>
            <a:pPr indent="-368300" lvl="1" marL="914400" rtl="0" algn="l">
              <a:spcBef>
                <a:spcPts val="0"/>
              </a:spcBef>
              <a:spcAft>
                <a:spcPts val="0"/>
              </a:spcAft>
              <a:buSzPts val="2200"/>
              <a:buChar char="•"/>
            </a:pPr>
            <a:r>
              <a:rPr lang="sv-SE"/>
              <a:t>Check deposit</a:t>
            </a:r>
            <a:endParaRPr/>
          </a:p>
          <a:p>
            <a:pPr indent="-368300" lvl="1" marL="914400" rtl="0" algn="l">
              <a:spcBef>
                <a:spcPts val="0"/>
              </a:spcBef>
              <a:spcAft>
                <a:spcPts val="0"/>
              </a:spcAft>
              <a:buSzPts val="2200"/>
              <a:buChar char="•"/>
            </a:pPr>
            <a:r>
              <a:rPr lang="sv-SE"/>
              <a:t>…? </a:t>
            </a:r>
            <a:endParaRPr/>
          </a:p>
        </p:txBody>
      </p:sp>
      <p:sp>
        <p:nvSpPr>
          <p:cNvPr id="150" name="Google Shape;15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1" name="Google Shape;151;p23"/>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152" name="Google Shape;152;p23"/>
          <p:cNvPicPr preferRelativeResize="0"/>
          <p:nvPr/>
        </p:nvPicPr>
        <p:blipFill>
          <a:blip r:embed="rId3">
            <a:alphaModFix/>
          </a:blip>
          <a:stretch>
            <a:fillRect/>
          </a:stretch>
        </p:blipFill>
        <p:spPr>
          <a:xfrm>
            <a:off x="4282300" y="1357225"/>
            <a:ext cx="476250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Develop the Test Strategy</a:t>
            </a:r>
            <a:endParaRPr/>
          </a:p>
        </p:txBody>
      </p:sp>
      <p:sp>
        <p:nvSpPr>
          <p:cNvPr id="159" name="Google Shape;159;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Document defining:</a:t>
            </a:r>
            <a:endParaRPr/>
          </a:p>
          <a:p>
            <a:pPr indent="-368300" lvl="1" marL="914400" rtl="0" algn="l">
              <a:spcBef>
                <a:spcPts val="0"/>
              </a:spcBef>
              <a:spcAft>
                <a:spcPts val="0"/>
              </a:spcAft>
              <a:buSzPts val="2200"/>
              <a:buChar char="•"/>
            </a:pPr>
            <a:r>
              <a:rPr lang="sv-SE"/>
              <a:t>Test Objectives (and how to achieve them)</a:t>
            </a:r>
            <a:endParaRPr/>
          </a:p>
          <a:p>
            <a:pPr indent="-368300" lvl="1" marL="914400" rtl="0" algn="l">
              <a:spcBef>
                <a:spcPts val="0"/>
              </a:spcBef>
              <a:spcAft>
                <a:spcPts val="0"/>
              </a:spcAft>
              <a:buSzPts val="2200"/>
              <a:buChar char="•"/>
            </a:pPr>
            <a:r>
              <a:rPr lang="sv-SE"/>
              <a:t>Testing Effort and Cost</a:t>
            </a:r>
            <a:endParaRPr/>
          </a:p>
        </p:txBody>
      </p:sp>
      <p:sp>
        <p:nvSpPr>
          <p:cNvPr id="160" name="Google Shape;160;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1" name="Google Shape;161;p24"/>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162" name="Google Shape;162;p24"/>
          <p:cNvPicPr preferRelativeResize="0"/>
          <p:nvPr/>
        </p:nvPicPr>
        <p:blipFill>
          <a:blip r:embed="rId3">
            <a:alphaModFix/>
          </a:blip>
          <a:stretch>
            <a:fillRect/>
          </a:stretch>
        </p:blipFill>
        <p:spPr>
          <a:xfrm>
            <a:off x="747700" y="2824363"/>
            <a:ext cx="7648575" cy="136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Scope</a:t>
            </a:r>
            <a:endParaRPr/>
          </a:p>
        </p:txBody>
      </p:sp>
      <p:sp>
        <p:nvSpPr>
          <p:cNvPr id="169" name="Google Shape;16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What are you planning to test?</a:t>
            </a:r>
            <a:endParaRPr b="1"/>
          </a:p>
          <a:p>
            <a:pPr indent="-368300" lvl="1" marL="914400" rtl="0" algn="l">
              <a:spcBef>
                <a:spcPts val="0"/>
              </a:spcBef>
              <a:spcAft>
                <a:spcPts val="0"/>
              </a:spcAft>
              <a:buSzPts val="2200"/>
              <a:buChar char="•"/>
            </a:pPr>
            <a:r>
              <a:rPr lang="sv-SE"/>
              <a:t>Software, hardware, middleware, ...</a:t>
            </a:r>
            <a:endParaRPr/>
          </a:p>
          <a:p>
            <a:pPr indent="-393700" lvl="0" marL="457200" rtl="0" algn="l">
              <a:spcBef>
                <a:spcPts val="0"/>
              </a:spcBef>
              <a:spcAft>
                <a:spcPts val="0"/>
              </a:spcAft>
              <a:buSzPts val="2600"/>
              <a:buChar char="•"/>
            </a:pPr>
            <a:r>
              <a:rPr lang="sv-SE"/>
              <a:t>… AND… What are you </a:t>
            </a:r>
            <a:r>
              <a:rPr b="1" lang="sv-SE"/>
              <a:t>NOT</a:t>
            </a:r>
            <a:r>
              <a:rPr lang="sv-SE"/>
              <a:t> going to test?</a:t>
            </a:r>
            <a:endParaRPr/>
          </a:p>
          <a:p>
            <a:pPr indent="-368300" lvl="1" marL="914400" rtl="0" algn="l">
              <a:spcBef>
                <a:spcPts val="0"/>
              </a:spcBef>
              <a:spcAft>
                <a:spcPts val="0"/>
              </a:spcAft>
              <a:buSzPts val="2200"/>
              <a:buChar char="•"/>
            </a:pPr>
            <a:r>
              <a:rPr lang="sv-SE"/>
              <a:t>Gives project members a clear understanding about what you are responsible for.</a:t>
            </a:r>
            <a:endParaRPr/>
          </a:p>
          <a:p>
            <a:pPr indent="-393700" lvl="0" marL="457200" rtl="0" algn="l">
              <a:spcBef>
                <a:spcPts val="0"/>
              </a:spcBef>
              <a:spcAft>
                <a:spcPts val="0"/>
              </a:spcAft>
              <a:buSzPts val="2600"/>
              <a:buChar char="•"/>
            </a:pPr>
            <a:r>
              <a:rPr lang="sv-SE"/>
              <a:t>Must take into account:</a:t>
            </a:r>
            <a:endParaRPr/>
          </a:p>
          <a:p>
            <a:pPr indent="-368300" lvl="1" marL="914400" rtl="0" algn="l">
              <a:spcBef>
                <a:spcPts val="0"/>
              </a:spcBef>
              <a:spcAft>
                <a:spcPts val="0"/>
              </a:spcAft>
              <a:buSzPts val="2200"/>
              <a:buChar char="•"/>
            </a:pPr>
            <a:r>
              <a:rPr lang="sv-SE"/>
              <a:t>Requirements</a:t>
            </a:r>
            <a:endParaRPr/>
          </a:p>
          <a:p>
            <a:pPr indent="-368300" lvl="1" marL="914400" rtl="0" algn="l">
              <a:spcBef>
                <a:spcPts val="0"/>
              </a:spcBef>
              <a:spcAft>
                <a:spcPts val="0"/>
              </a:spcAft>
              <a:buSzPts val="2200"/>
              <a:buChar char="•"/>
            </a:pPr>
            <a:r>
              <a:rPr lang="sv-SE"/>
              <a:t>Budget</a:t>
            </a:r>
            <a:endParaRPr/>
          </a:p>
          <a:p>
            <a:pPr indent="-368300" lvl="1" marL="914400" rtl="0" algn="l">
              <a:spcBef>
                <a:spcPts val="0"/>
              </a:spcBef>
              <a:spcAft>
                <a:spcPts val="0"/>
              </a:spcAft>
              <a:buSzPts val="2200"/>
              <a:buChar char="•"/>
            </a:pPr>
            <a:r>
              <a:rPr lang="sv-SE"/>
              <a:t>Skills of your testing team</a:t>
            </a:r>
            <a:endParaRPr/>
          </a:p>
        </p:txBody>
      </p:sp>
      <p:sp>
        <p:nvSpPr>
          <p:cNvPr id="170" name="Google Shape;17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1" name="Google Shape;171;p25"/>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Scope</a:t>
            </a:r>
            <a:endParaRPr/>
          </a:p>
        </p:txBody>
      </p:sp>
      <p:sp>
        <p:nvSpPr>
          <p:cNvPr id="178" name="Google Shape;178;p26"/>
          <p:cNvSpPr txBox="1"/>
          <p:nvPr>
            <p:ph idx="1" type="body"/>
          </p:nvPr>
        </p:nvSpPr>
        <p:spPr>
          <a:xfrm>
            <a:off x="468900" y="1282400"/>
            <a:ext cx="5016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Banking website</a:t>
            </a:r>
            <a:endParaRPr/>
          </a:p>
          <a:p>
            <a:pPr indent="-368300" lvl="1" marL="914400" rtl="0" algn="l">
              <a:spcBef>
                <a:spcPts val="0"/>
              </a:spcBef>
              <a:spcAft>
                <a:spcPts val="0"/>
              </a:spcAft>
              <a:buSzPts val="2200"/>
              <a:buChar char="•"/>
            </a:pPr>
            <a:r>
              <a:rPr lang="sv-SE"/>
              <a:t>Requirements</a:t>
            </a:r>
            <a:r>
              <a:rPr lang="sv-SE"/>
              <a:t> specified only for functionality and the external interface.</a:t>
            </a:r>
            <a:endParaRPr/>
          </a:p>
          <a:p>
            <a:pPr indent="-342900" lvl="2" marL="1371600" rtl="0" algn="l">
              <a:spcBef>
                <a:spcPts val="0"/>
              </a:spcBef>
              <a:spcAft>
                <a:spcPts val="0"/>
              </a:spcAft>
              <a:buSzPts val="1800"/>
              <a:buChar char="•"/>
            </a:pPr>
            <a:r>
              <a:rPr b="1" lang="sv-SE"/>
              <a:t>These are in-scope.</a:t>
            </a:r>
            <a:endParaRPr b="1"/>
          </a:p>
          <a:p>
            <a:pPr indent="-368300" lvl="1" marL="914400" rtl="0" algn="l">
              <a:spcBef>
                <a:spcPts val="0"/>
              </a:spcBef>
              <a:spcAft>
                <a:spcPts val="0"/>
              </a:spcAft>
              <a:buSzPts val="2200"/>
              <a:buChar char="•"/>
            </a:pPr>
            <a:r>
              <a:rPr lang="sv-SE"/>
              <a:t>No requirements for database or client hardware.</a:t>
            </a:r>
            <a:endParaRPr/>
          </a:p>
          <a:p>
            <a:pPr indent="-368300" lvl="1" marL="914400" rtl="0" algn="l">
              <a:spcBef>
                <a:spcPts val="0"/>
              </a:spcBef>
              <a:spcAft>
                <a:spcPts val="0"/>
              </a:spcAft>
              <a:buSzPts val="2200"/>
              <a:buChar char="•"/>
            </a:pPr>
            <a:r>
              <a:rPr lang="sv-SE"/>
              <a:t>No quality requirements (performance, availability).</a:t>
            </a:r>
            <a:endParaRPr/>
          </a:p>
          <a:p>
            <a:pPr indent="-342900" lvl="2" marL="1371600" rtl="0" algn="l">
              <a:spcBef>
                <a:spcPts val="0"/>
              </a:spcBef>
              <a:spcAft>
                <a:spcPts val="0"/>
              </a:spcAft>
              <a:buSzPts val="1800"/>
              <a:buChar char="•"/>
            </a:pPr>
            <a:r>
              <a:rPr b="1" lang="sv-SE"/>
              <a:t>These are out-of-scope.</a:t>
            </a:r>
            <a:endParaRPr b="1"/>
          </a:p>
        </p:txBody>
      </p:sp>
      <p:sp>
        <p:nvSpPr>
          <p:cNvPr id="179" name="Google Shape;179;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0" name="Google Shape;180;p26"/>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181" name="Google Shape;181;p26"/>
          <p:cNvPicPr preferRelativeResize="0"/>
          <p:nvPr/>
        </p:nvPicPr>
        <p:blipFill>
          <a:blip r:embed="rId3">
            <a:alphaModFix/>
          </a:blip>
          <a:stretch>
            <a:fillRect/>
          </a:stretch>
        </p:blipFill>
        <p:spPr>
          <a:xfrm>
            <a:off x="6553199" y="666476"/>
            <a:ext cx="2133600" cy="2133600"/>
          </a:xfrm>
          <a:prstGeom prst="rect">
            <a:avLst/>
          </a:prstGeom>
          <a:noFill/>
          <a:ln>
            <a:noFill/>
          </a:ln>
        </p:spPr>
      </p:pic>
      <p:pic>
        <p:nvPicPr>
          <p:cNvPr id="182" name="Google Shape;182;p26"/>
          <p:cNvPicPr preferRelativeResize="0"/>
          <p:nvPr/>
        </p:nvPicPr>
        <p:blipFill>
          <a:blip r:embed="rId4">
            <a:alphaModFix/>
          </a:blip>
          <a:stretch>
            <a:fillRect/>
          </a:stretch>
        </p:blipFill>
        <p:spPr>
          <a:xfrm>
            <a:off x="6024550" y="2906801"/>
            <a:ext cx="1626438" cy="1724024"/>
          </a:xfrm>
          <a:prstGeom prst="rect">
            <a:avLst/>
          </a:prstGeom>
          <a:noFill/>
          <a:ln>
            <a:noFill/>
          </a:ln>
        </p:spPr>
      </p:pic>
      <p:sp>
        <p:nvSpPr>
          <p:cNvPr id="183" name="Google Shape;183;p26"/>
          <p:cNvSpPr/>
          <p:nvPr/>
        </p:nvSpPr>
        <p:spPr>
          <a:xfrm>
            <a:off x="6167925" y="753150"/>
            <a:ext cx="1109700" cy="981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6029200" y="2844700"/>
            <a:ext cx="928500" cy="9150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Testing Types</a:t>
            </a:r>
            <a:endParaRPr/>
          </a:p>
        </p:txBody>
      </p:sp>
      <p:sp>
        <p:nvSpPr>
          <p:cNvPr id="191" name="Google Shape;191;p27"/>
          <p:cNvSpPr txBox="1"/>
          <p:nvPr>
            <p:ph idx="1" type="body"/>
          </p:nvPr>
        </p:nvSpPr>
        <p:spPr>
          <a:xfrm>
            <a:off x="5833075" y="1282400"/>
            <a:ext cx="2853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Which should we apply?</a:t>
            </a:r>
            <a:endParaRPr/>
          </a:p>
          <a:p>
            <a:pPr indent="-368300" lvl="1" marL="914400" rtl="0" algn="l">
              <a:spcBef>
                <a:spcPts val="0"/>
              </a:spcBef>
              <a:spcAft>
                <a:spcPts val="0"/>
              </a:spcAft>
              <a:buSzPts val="2200"/>
              <a:buChar char="•"/>
            </a:pPr>
            <a:r>
              <a:rPr lang="sv-SE"/>
              <a:t>Consider the project domain.</a:t>
            </a:r>
            <a:endParaRPr/>
          </a:p>
          <a:p>
            <a:pPr indent="-393700" lvl="0" marL="457200" rtl="0" algn="l">
              <a:spcBef>
                <a:spcPts val="0"/>
              </a:spcBef>
              <a:spcAft>
                <a:spcPts val="0"/>
              </a:spcAft>
              <a:buSzPts val="2600"/>
              <a:buChar char="•"/>
            </a:pPr>
            <a:r>
              <a:rPr lang="sv-SE"/>
              <a:t>Which can we skip or limit to save money?</a:t>
            </a:r>
            <a:endParaRPr/>
          </a:p>
        </p:txBody>
      </p:sp>
      <p:sp>
        <p:nvSpPr>
          <p:cNvPr id="192" name="Google Shape;19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3" name="Google Shape;193;p27"/>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194" name="Google Shape;194;p27"/>
          <p:cNvPicPr preferRelativeResize="0"/>
          <p:nvPr/>
        </p:nvPicPr>
        <p:blipFill>
          <a:blip r:embed="rId3">
            <a:alphaModFix/>
          </a:blip>
          <a:stretch>
            <a:fillRect/>
          </a:stretch>
        </p:blipFill>
        <p:spPr>
          <a:xfrm>
            <a:off x="468900" y="1208388"/>
            <a:ext cx="5364175" cy="3628325"/>
          </a:xfrm>
          <a:prstGeom prst="rect">
            <a:avLst/>
          </a:prstGeom>
          <a:noFill/>
          <a:ln>
            <a:noFill/>
          </a:ln>
        </p:spPr>
      </p:pic>
      <p:sp>
        <p:nvSpPr>
          <p:cNvPr id="195" name="Google Shape;195;p27"/>
          <p:cNvSpPr/>
          <p:nvPr/>
        </p:nvSpPr>
        <p:spPr>
          <a:xfrm>
            <a:off x="330800" y="4183100"/>
            <a:ext cx="5623800" cy="66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501550" y="1280550"/>
            <a:ext cx="5453100" cy="328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For the banking site:</a:t>
            </a:r>
            <a:endParaRPr b="1" sz="2400"/>
          </a:p>
          <a:p>
            <a:pPr indent="-317500" lvl="0" marL="457200" rtl="0" algn="l">
              <a:spcBef>
                <a:spcPts val="0"/>
              </a:spcBef>
              <a:spcAft>
                <a:spcPts val="0"/>
              </a:spcAft>
              <a:buSzPts val="1400"/>
              <a:buChar char="●"/>
            </a:pPr>
            <a:r>
              <a:rPr lang="sv-SE"/>
              <a:t>API Testing</a:t>
            </a:r>
            <a:endParaRPr/>
          </a:p>
          <a:p>
            <a:pPr indent="-317500" lvl="1" marL="914400" rtl="0" algn="l">
              <a:spcBef>
                <a:spcPts val="0"/>
              </a:spcBef>
              <a:spcAft>
                <a:spcPts val="0"/>
              </a:spcAft>
              <a:buSzPts val="1400"/>
              <a:buChar char="○"/>
            </a:pPr>
            <a:r>
              <a:rPr lang="sv-SE"/>
              <a:t>Focus on verifying access points and interfaces.</a:t>
            </a:r>
            <a:endParaRPr/>
          </a:p>
          <a:p>
            <a:pPr indent="-317500" lvl="0" marL="457200" rtl="0" algn="l">
              <a:spcBef>
                <a:spcPts val="0"/>
              </a:spcBef>
              <a:spcAft>
                <a:spcPts val="0"/>
              </a:spcAft>
              <a:buSzPts val="1400"/>
              <a:buChar char="●"/>
            </a:pPr>
            <a:r>
              <a:rPr lang="sv-SE"/>
              <a:t>Integration Testing</a:t>
            </a:r>
            <a:endParaRPr/>
          </a:p>
          <a:p>
            <a:pPr indent="-317500" lvl="0" marL="457200" rtl="0" algn="l">
              <a:spcBef>
                <a:spcPts val="0"/>
              </a:spcBef>
              <a:spcAft>
                <a:spcPts val="0"/>
              </a:spcAft>
              <a:buSzPts val="1400"/>
              <a:buChar char="●"/>
            </a:pPr>
            <a:r>
              <a:rPr lang="sv-SE"/>
              <a:t>System Testing</a:t>
            </a:r>
            <a:endParaRPr/>
          </a:p>
          <a:p>
            <a:pPr indent="-317500" lvl="1" marL="914400" rtl="0" algn="l">
              <a:spcBef>
                <a:spcPts val="0"/>
              </a:spcBef>
              <a:spcAft>
                <a:spcPts val="0"/>
              </a:spcAft>
              <a:buSzPts val="1400"/>
              <a:buChar char="○"/>
            </a:pPr>
            <a:r>
              <a:rPr lang="sv-SE"/>
              <a:t>Functionality likely spread over multiple classes, many features interact</a:t>
            </a:r>
            <a:endParaRPr/>
          </a:p>
          <a:p>
            <a:pPr indent="-317500" lvl="0" marL="457200" rtl="0" algn="l">
              <a:spcBef>
                <a:spcPts val="0"/>
              </a:spcBef>
              <a:spcAft>
                <a:spcPts val="0"/>
              </a:spcAft>
              <a:buSzPts val="1400"/>
              <a:buChar char="●"/>
            </a:pPr>
            <a:r>
              <a:rPr lang="sv-SE"/>
              <a:t>Acceptance Testing</a:t>
            </a:r>
            <a:endParaRPr/>
          </a:p>
          <a:p>
            <a:pPr indent="0" lvl="0" marL="0" rtl="0" algn="l">
              <a:spcBef>
                <a:spcPts val="0"/>
              </a:spcBef>
              <a:spcAft>
                <a:spcPts val="0"/>
              </a:spcAft>
              <a:buNone/>
            </a:pPr>
            <a:r>
              <a:rPr b="1" lang="sv-SE"/>
              <a:t>Could limit:</a:t>
            </a:r>
            <a:endParaRPr b="1"/>
          </a:p>
          <a:p>
            <a:pPr indent="-317500" lvl="0" marL="457200" rtl="0" algn="l">
              <a:spcBef>
                <a:spcPts val="0"/>
              </a:spcBef>
              <a:spcAft>
                <a:spcPts val="0"/>
              </a:spcAft>
              <a:buSzPts val="1400"/>
              <a:buChar char="●"/>
            </a:pPr>
            <a:r>
              <a:rPr lang="sv-SE"/>
              <a:t>Unit Testing (final product matters more than individual classes)</a:t>
            </a:r>
            <a:endParaRPr/>
          </a:p>
          <a:p>
            <a:pPr indent="0" lvl="0" marL="0" rtl="0" algn="l">
              <a:spcBef>
                <a:spcPts val="0"/>
              </a:spcBef>
              <a:spcAft>
                <a:spcPts val="0"/>
              </a:spcAft>
              <a:buNone/>
            </a:pPr>
            <a:r>
              <a:rPr b="1" lang="sv-SE"/>
              <a:t>Can skip:</a:t>
            </a:r>
            <a:endParaRPr b="1"/>
          </a:p>
          <a:p>
            <a:pPr indent="-317500" lvl="0" marL="457200" rtl="0" algn="l">
              <a:spcBef>
                <a:spcPts val="0"/>
              </a:spcBef>
              <a:spcAft>
                <a:spcPts val="0"/>
              </a:spcAft>
              <a:buSzPts val="1400"/>
              <a:buChar char="●"/>
            </a:pPr>
            <a:r>
              <a:rPr lang="sv-SE"/>
              <a:t>Install/Uninstall (web app)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Document Risks and Issues</a:t>
            </a:r>
            <a:endParaRPr/>
          </a:p>
        </p:txBody>
      </p:sp>
      <p:sp>
        <p:nvSpPr>
          <p:cNvPr id="203" name="Google Shape;203;p28"/>
          <p:cNvSpPr txBox="1"/>
          <p:nvPr>
            <p:ph idx="1" type="body"/>
          </p:nvPr>
        </p:nvSpPr>
        <p:spPr>
          <a:xfrm>
            <a:off x="468896" y="1282400"/>
            <a:ext cx="5112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Risks - events that could prevent the success of testing. Have probability of </a:t>
            </a:r>
            <a:r>
              <a:rPr lang="sv-SE"/>
              <a:t>occurrence</a:t>
            </a:r>
            <a:r>
              <a:rPr lang="sv-SE"/>
              <a:t> and effect.</a:t>
            </a:r>
            <a:endParaRPr/>
          </a:p>
          <a:p>
            <a:pPr indent="-368300" lvl="1" marL="914400" rtl="0" algn="l">
              <a:spcBef>
                <a:spcPts val="0"/>
              </a:spcBef>
              <a:spcAft>
                <a:spcPts val="0"/>
              </a:spcAft>
              <a:buSzPts val="2200"/>
              <a:buChar char="•"/>
            </a:pPr>
            <a:r>
              <a:rPr lang="sv-SE"/>
              <a:t>Issues are risks that have already impacted project.</a:t>
            </a:r>
            <a:endParaRPr/>
          </a:p>
          <a:p>
            <a:pPr indent="-393700" lvl="0" marL="457200" rtl="0" algn="l">
              <a:spcBef>
                <a:spcPts val="0"/>
              </a:spcBef>
              <a:spcAft>
                <a:spcPts val="0"/>
              </a:spcAft>
              <a:buSzPts val="2600"/>
              <a:buChar char="•"/>
            </a:pPr>
            <a:r>
              <a:rPr lang="sv-SE"/>
              <a:t>Document risks and how to avoid them or reduce their impact.</a:t>
            </a:r>
            <a:endParaRPr/>
          </a:p>
        </p:txBody>
      </p:sp>
      <p:sp>
        <p:nvSpPr>
          <p:cNvPr id="204" name="Google Shape;20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5" name="Google Shape;205;p28"/>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206" name="Google Shape;206;p28"/>
          <p:cNvPicPr preferRelativeResize="0"/>
          <p:nvPr/>
        </p:nvPicPr>
        <p:blipFill>
          <a:blip r:embed="rId3">
            <a:alphaModFix/>
          </a:blip>
          <a:stretch>
            <a:fillRect/>
          </a:stretch>
        </p:blipFill>
        <p:spPr>
          <a:xfrm>
            <a:off x="5695049" y="1493975"/>
            <a:ext cx="2991750" cy="1995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Document Risks and Issues</a:t>
            </a:r>
            <a:endParaRPr/>
          </a:p>
        </p:txBody>
      </p:sp>
      <p:sp>
        <p:nvSpPr>
          <p:cNvPr id="213" name="Google Shape;21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graphicFrame>
        <p:nvGraphicFramePr>
          <p:cNvPr id="214" name="Google Shape;214;p29"/>
          <p:cNvGraphicFramePr/>
          <p:nvPr/>
        </p:nvGraphicFramePr>
        <p:xfrm>
          <a:off x="468900" y="1282388"/>
          <a:ext cx="3000000" cy="3000000"/>
        </p:xfrm>
        <a:graphic>
          <a:graphicData uri="http://schemas.openxmlformats.org/drawingml/2006/table">
            <a:tbl>
              <a:tblPr>
                <a:noFill/>
                <a:tableStyleId>{064D81D5-6235-4120-BE29-C3D8A215659D}</a:tableStyleId>
              </a:tblPr>
              <a:tblGrid>
                <a:gridCol w="4108950"/>
                <a:gridCol w="4108950"/>
              </a:tblGrid>
              <a:tr h="456275">
                <a:tc>
                  <a:txBody>
                    <a:bodyPr/>
                    <a:lstStyle/>
                    <a:p>
                      <a:pPr indent="0" lvl="0" marL="0" rtl="0" algn="l">
                        <a:spcBef>
                          <a:spcPts val="0"/>
                        </a:spcBef>
                        <a:spcAft>
                          <a:spcPts val="0"/>
                        </a:spcAft>
                        <a:buNone/>
                      </a:pPr>
                      <a:r>
                        <a:rPr b="1" lang="sv-SE"/>
                        <a:t>Risk</a:t>
                      </a:r>
                      <a:endParaRPr b="1"/>
                    </a:p>
                  </a:txBody>
                  <a:tcPr marT="91425" marB="91425" marR="91425" marL="91425"/>
                </a:tc>
                <a:tc>
                  <a:txBody>
                    <a:bodyPr/>
                    <a:lstStyle/>
                    <a:p>
                      <a:pPr indent="0" lvl="0" marL="0" rtl="0" algn="l">
                        <a:spcBef>
                          <a:spcPts val="0"/>
                        </a:spcBef>
                        <a:spcAft>
                          <a:spcPts val="0"/>
                        </a:spcAft>
                        <a:buNone/>
                      </a:pPr>
                      <a:r>
                        <a:rPr b="1" lang="sv-SE"/>
                        <a:t>Mitigation</a:t>
                      </a:r>
                      <a:endParaRPr b="1"/>
                    </a:p>
                  </a:txBody>
                  <a:tcPr marT="91425" marB="91425" marR="91425" marL="91425"/>
                </a:tc>
              </a:tr>
              <a:tr h="443800">
                <a:tc>
                  <a:txBody>
                    <a:bodyPr/>
                    <a:lstStyle/>
                    <a:p>
                      <a:pPr indent="0" lvl="0" marL="0" rtl="0" algn="l">
                        <a:spcBef>
                          <a:spcPts val="0"/>
                        </a:spcBef>
                        <a:spcAft>
                          <a:spcPts val="0"/>
                        </a:spcAft>
                        <a:buNone/>
                      </a:pPr>
                      <a:r>
                        <a:rPr lang="sv-SE"/>
                        <a:t>Team lacks required skills for website testing</a:t>
                      </a:r>
                      <a:endParaRPr/>
                    </a:p>
                  </a:txBody>
                  <a:tcPr marT="91425" marB="91425" marR="91425" marL="91425"/>
                </a:tc>
                <a:tc>
                  <a:txBody>
                    <a:bodyPr/>
                    <a:lstStyle/>
                    <a:p>
                      <a:pPr indent="0" lvl="0" marL="0" rtl="0" algn="l">
                        <a:spcBef>
                          <a:spcPts val="0"/>
                        </a:spcBef>
                        <a:spcAft>
                          <a:spcPts val="0"/>
                        </a:spcAft>
                        <a:buNone/>
                      </a:pPr>
                      <a:r>
                        <a:rPr lang="sv-SE"/>
                        <a:t>Plan training course on web testing</a:t>
                      </a:r>
                      <a:endParaRPr/>
                    </a:p>
                  </a:txBody>
                  <a:tcPr marT="91425" marB="91425" marR="91425" marL="91425"/>
                </a:tc>
              </a:tr>
              <a:tr h="389275">
                <a:tc>
                  <a:txBody>
                    <a:bodyPr/>
                    <a:lstStyle/>
                    <a:p>
                      <a:pPr indent="0" lvl="0" marL="0" rtl="0" algn="l">
                        <a:spcBef>
                          <a:spcPts val="0"/>
                        </a:spcBef>
                        <a:spcAft>
                          <a:spcPts val="0"/>
                        </a:spcAft>
                        <a:buNone/>
                      </a:pPr>
                      <a:r>
                        <a:rPr lang="sv-SE"/>
                        <a:t>The project schedule is too tight</a:t>
                      </a:r>
                      <a:endParaRPr/>
                    </a:p>
                  </a:txBody>
                  <a:tcPr marT="91425" marB="91425" marR="91425" marL="91425"/>
                </a:tc>
                <a:tc>
                  <a:txBody>
                    <a:bodyPr/>
                    <a:lstStyle/>
                    <a:p>
                      <a:pPr indent="0" lvl="0" marL="0" rtl="0" algn="l">
                        <a:spcBef>
                          <a:spcPts val="0"/>
                        </a:spcBef>
                        <a:spcAft>
                          <a:spcPts val="0"/>
                        </a:spcAft>
                        <a:buNone/>
                      </a:pPr>
                      <a:r>
                        <a:rPr lang="sv-SE"/>
                        <a:t>Prioritize</a:t>
                      </a:r>
                      <a:r>
                        <a:rPr lang="sv-SE"/>
                        <a:t> each testing activity</a:t>
                      </a:r>
                      <a:endParaRPr/>
                    </a:p>
                  </a:txBody>
                  <a:tcPr marT="91425" marB="91425" marR="91425" marL="91425"/>
                </a:tc>
              </a:tr>
              <a:tr h="456275">
                <a:tc>
                  <a:txBody>
                    <a:bodyPr/>
                    <a:lstStyle/>
                    <a:p>
                      <a:pPr indent="0" lvl="0" marL="0" rtl="0" algn="l">
                        <a:spcBef>
                          <a:spcPts val="0"/>
                        </a:spcBef>
                        <a:spcAft>
                          <a:spcPts val="0"/>
                        </a:spcAft>
                        <a:buNone/>
                      </a:pPr>
                      <a:r>
                        <a:rPr lang="sv-SE"/>
                        <a:t>New security vulnerabilities may appear</a:t>
                      </a:r>
                      <a:endParaRPr/>
                    </a:p>
                  </a:txBody>
                  <a:tcPr marT="91425" marB="91425" marR="91425" marL="91425"/>
                </a:tc>
                <a:tc>
                  <a:txBody>
                    <a:bodyPr/>
                    <a:lstStyle/>
                    <a:p>
                      <a:pPr indent="0" lvl="0" marL="0" rtl="0" algn="l">
                        <a:spcBef>
                          <a:spcPts val="0"/>
                        </a:spcBef>
                        <a:spcAft>
                          <a:spcPts val="0"/>
                        </a:spcAft>
                        <a:buNone/>
                      </a:pPr>
                      <a:r>
                        <a:rPr lang="sv-SE"/>
                        <a:t>Review attack reports on competing websites and update practices at regular intervals</a:t>
                      </a:r>
                      <a:endParaRPr/>
                    </a:p>
                  </a:txBody>
                  <a:tcPr marT="91425" marB="91425" marR="91425" marL="91425"/>
                </a:tc>
              </a:tr>
              <a:tr h="699925">
                <a:tc>
                  <a:txBody>
                    <a:bodyPr/>
                    <a:lstStyle/>
                    <a:p>
                      <a:pPr indent="0" lvl="0" marL="0" rtl="0" algn="l">
                        <a:spcBef>
                          <a:spcPts val="0"/>
                        </a:spcBef>
                        <a:spcAft>
                          <a:spcPts val="0"/>
                        </a:spcAft>
                        <a:buNone/>
                      </a:pPr>
                      <a:r>
                        <a:rPr lang="sv-SE"/>
                        <a:t>A lack of cooperation negatively affects your employees' productivity</a:t>
                      </a:r>
                      <a:endParaRPr/>
                    </a:p>
                  </a:txBody>
                  <a:tcPr marT="91425" marB="91425" marR="91425" marL="91425"/>
                </a:tc>
                <a:tc>
                  <a:txBody>
                    <a:bodyPr/>
                    <a:lstStyle/>
                    <a:p>
                      <a:pPr indent="0" lvl="0" marL="0" rtl="0" algn="l">
                        <a:spcBef>
                          <a:spcPts val="0"/>
                        </a:spcBef>
                        <a:spcAft>
                          <a:spcPts val="0"/>
                        </a:spcAft>
                        <a:buNone/>
                      </a:pPr>
                      <a:r>
                        <a:rPr lang="sv-SE"/>
                        <a:t>Encourage each team member, and inspire them to greater efforts</a:t>
                      </a:r>
                      <a:endParaRPr/>
                    </a:p>
                  </a:txBody>
                  <a:tcPr marT="91425" marB="91425" marR="91425" marL="91425"/>
                </a:tc>
              </a:tr>
              <a:tr h="456275">
                <a:tc>
                  <a:txBody>
                    <a:bodyPr/>
                    <a:lstStyle/>
                    <a:p>
                      <a:pPr indent="0" lvl="0" marL="0" rtl="0" algn="l">
                        <a:spcBef>
                          <a:spcPts val="0"/>
                        </a:spcBef>
                        <a:spcAft>
                          <a:spcPts val="0"/>
                        </a:spcAft>
                        <a:buNone/>
                      </a:pPr>
                      <a:r>
                        <a:rPr lang="sv-SE"/>
                        <a:t>Wrong budget estimate and cost overruns</a:t>
                      </a:r>
                      <a:endParaRPr/>
                    </a:p>
                  </a:txBody>
                  <a:tcPr marT="91425" marB="91425" marR="91425" marL="91425"/>
                </a:tc>
                <a:tc>
                  <a:txBody>
                    <a:bodyPr/>
                    <a:lstStyle/>
                    <a:p>
                      <a:pPr indent="0" lvl="0" marL="0" rtl="0" algn="l">
                        <a:spcBef>
                          <a:spcPts val="0"/>
                        </a:spcBef>
                        <a:spcAft>
                          <a:spcPts val="0"/>
                        </a:spcAft>
                        <a:buNone/>
                      </a:pPr>
                      <a:r>
                        <a:rPr lang="sv-SE"/>
                        <a:t>Establish the scope before beginning work, pay a lot of attention to project planning and constantly track and measure the progress</a:t>
                      </a:r>
                      <a:endParaRPr/>
                    </a:p>
                  </a:txBody>
                  <a:tcPr marT="91425" marB="91425" marR="91425" marL="91425"/>
                </a:tc>
              </a:tr>
            </a:tbl>
          </a:graphicData>
        </a:graphic>
      </p:graphicFrame>
      <p:sp>
        <p:nvSpPr>
          <p:cNvPr id="215" name="Google Shape;215;p29"/>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Create Test Logistics</a:t>
            </a:r>
            <a:endParaRPr/>
          </a:p>
        </p:txBody>
      </p:sp>
      <p:sp>
        <p:nvSpPr>
          <p:cNvPr id="222" name="Google Shape;22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Who will write and execute test cases?</a:t>
            </a:r>
            <a:endParaRPr/>
          </a:p>
          <a:p>
            <a:pPr indent="-368300" lvl="1" marL="914400" rtl="0" algn="l">
              <a:spcBef>
                <a:spcPts val="0"/>
              </a:spcBef>
              <a:spcAft>
                <a:spcPts val="0"/>
              </a:spcAft>
              <a:buSzPts val="2200"/>
              <a:buChar char="•"/>
            </a:pPr>
            <a:r>
              <a:rPr lang="sv-SE"/>
              <a:t>What types of testers do you need?</a:t>
            </a:r>
            <a:endParaRPr/>
          </a:p>
          <a:p>
            <a:pPr indent="-342900" lvl="2" marL="1371600" rtl="0" algn="l">
              <a:spcBef>
                <a:spcPts val="0"/>
              </a:spcBef>
              <a:spcAft>
                <a:spcPts val="0"/>
              </a:spcAft>
              <a:buSzPts val="1800"/>
              <a:buChar char="•"/>
            </a:pPr>
            <a:r>
              <a:rPr lang="sv-SE"/>
              <a:t>Skills needed for the targeted domain</a:t>
            </a:r>
            <a:endParaRPr/>
          </a:p>
          <a:p>
            <a:pPr indent="-368300" lvl="1" marL="914400" rtl="0" algn="l">
              <a:spcBef>
                <a:spcPts val="0"/>
              </a:spcBef>
              <a:spcAft>
                <a:spcPts val="0"/>
              </a:spcAft>
              <a:buSzPts val="2200"/>
              <a:buChar char="•"/>
            </a:pPr>
            <a:r>
              <a:rPr lang="sv-SE"/>
              <a:t>What is the budget for testing?</a:t>
            </a:r>
            <a:endParaRPr/>
          </a:p>
          <a:p>
            <a:pPr indent="-342900" lvl="2" marL="1371600" rtl="0" algn="l">
              <a:spcBef>
                <a:spcPts val="0"/>
              </a:spcBef>
              <a:spcAft>
                <a:spcPts val="0"/>
              </a:spcAft>
              <a:buSzPts val="1800"/>
              <a:buChar char="•"/>
            </a:pPr>
            <a:r>
              <a:rPr lang="sv-SE"/>
              <a:t>How many people can you hire to test?</a:t>
            </a:r>
            <a:endParaRPr/>
          </a:p>
          <a:p>
            <a:pPr indent="-393700" lvl="0" marL="457200" rtl="0" algn="l">
              <a:spcBef>
                <a:spcPts val="0"/>
              </a:spcBef>
              <a:spcAft>
                <a:spcPts val="0"/>
              </a:spcAft>
              <a:buSzPts val="2600"/>
              <a:buChar char="•"/>
            </a:pPr>
            <a:r>
              <a:rPr lang="sv-SE"/>
              <a:t>When will each testing activity occur?</a:t>
            </a:r>
            <a:endParaRPr/>
          </a:p>
          <a:p>
            <a:pPr indent="-368300" lvl="1" marL="914400" rtl="0" algn="l">
              <a:spcBef>
                <a:spcPts val="0"/>
              </a:spcBef>
              <a:spcAft>
                <a:spcPts val="0"/>
              </a:spcAft>
              <a:buSzPts val="2200"/>
              <a:buChar char="•"/>
            </a:pPr>
            <a:r>
              <a:rPr lang="sv-SE"/>
              <a:t>When to design and when to execute tests.</a:t>
            </a:r>
            <a:endParaRPr/>
          </a:p>
          <a:p>
            <a:pPr indent="-368300" lvl="1" marL="914400" rtl="0" algn="l">
              <a:spcBef>
                <a:spcPts val="0"/>
              </a:spcBef>
              <a:spcAft>
                <a:spcPts val="0"/>
              </a:spcAft>
              <a:buSzPts val="2200"/>
              <a:buChar char="•"/>
            </a:pPr>
            <a:r>
              <a:rPr lang="sv-SE"/>
              <a:t>Pair with appropriate stage of development.</a:t>
            </a:r>
            <a:endParaRPr/>
          </a:p>
          <a:p>
            <a:pPr indent="-342900" lvl="2" marL="1371600" rtl="0" algn="l">
              <a:spcBef>
                <a:spcPts val="0"/>
              </a:spcBef>
              <a:spcAft>
                <a:spcPts val="0"/>
              </a:spcAft>
              <a:buSzPts val="1800"/>
              <a:buChar char="•"/>
            </a:pPr>
            <a:r>
              <a:rPr lang="sv-SE"/>
              <a:t>Unit development -&gt; unit testing -&gt; system testing -&gt; ...</a:t>
            </a:r>
            <a:endParaRPr/>
          </a:p>
        </p:txBody>
      </p:sp>
      <p:sp>
        <p:nvSpPr>
          <p:cNvPr id="223" name="Google Shape;22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4" name="Google Shape;224;p30"/>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Define Test Objectives</a:t>
            </a:r>
            <a:endParaRPr/>
          </a:p>
        </p:txBody>
      </p:sp>
      <p:sp>
        <p:nvSpPr>
          <p:cNvPr id="231" name="Google Shape;231;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are the goals of the testing process?</a:t>
            </a:r>
            <a:endParaRPr/>
          </a:p>
          <a:p>
            <a:pPr indent="-368300" lvl="1" marL="914400" rtl="0" algn="l">
              <a:spcBef>
                <a:spcPts val="0"/>
              </a:spcBef>
              <a:spcAft>
                <a:spcPts val="0"/>
              </a:spcAft>
              <a:buSzPts val="2200"/>
              <a:buChar char="•"/>
            </a:pPr>
            <a:r>
              <a:rPr lang="sv-SE"/>
              <a:t>What features need to be tested?</a:t>
            </a:r>
            <a:endParaRPr/>
          </a:p>
          <a:p>
            <a:pPr indent="-368300" lvl="1" marL="914400" rtl="0" algn="l">
              <a:spcBef>
                <a:spcPts val="0"/>
              </a:spcBef>
              <a:spcAft>
                <a:spcPts val="0"/>
              </a:spcAft>
              <a:buSzPts val="2200"/>
              <a:buChar char="•"/>
            </a:pPr>
            <a:r>
              <a:rPr lang="sv-SE"/>
              <a:t>What system elements need to be tested?</a:t>
            </a:r>
            <a:endParaRPr/>
          </a:p>
          <a:p>
            <a:pPr indent="-368300" lvl="1" marL="914400" rtl="0" algn="l">
              <a:spcBef>
                <a:spcPts val="0"/>
              </a:spcBef>
              <a:spcAft>
                <a:spcPts val="0"/>
              </a:spcAft>
              <a:buSzPts val="2200"/>
              <a:buChar char="•"/>
            </a:pPr>
            <a:r>
              <a:rPr lang="sv-SE"/>
              <a:t>What quality attributes do we need to demonstrate?</a:t>
            </a:r>
            <a:endParaRPr/>
          </a:p>
          <a:p>
            <a:pPr indent="-368300" lvl="1" marL="914400" rtl="0" algn="l">
              <a:spcBef>
                <a:spcPts val="0"/>
              </a:spcBef>
              <a:spcAft>
                <a:spcPts val="0"/>
              </a:spcAft>
              <a:buSzPts val="2200"/>
              <a:buChar char="•"/>
            </a:pPr>
            <a:r>
              <a:rPr lang="sv-SE"/>
              <a:t>For each feature or quality, what scenarios do we want to walk through?</a:t>
            </a:r>
            <a:endParaRPr/>
          </a:p>
          <a:p>
            <a:pPr indent="-393700" lvl="0" marL="457200" rtl="0" algn="l">
              <a:spcBef>
                <a:spcPts val="0"/>
              </a:spcBef>
              <a:spcAft>
                <a:spcPts val="0"/>
              </a:spcAft>
              <a:buSzPts val="2600"/>
              <a:buChar char="•"/>
            </a:pPr>
            <a:r>
              <a:rPr lang="sv-SE"/>
              <a:t>Does not include a list of specific tests</a:t>
            </a:r>
            <a:endParaRPr/>
          </a:p>
          <a:p>
            <a:pPr indent="-368300" lvl="1" marL="914400" rtl="0" algn="l">
              <a:spcBef>
                <a:spcPts val="0"/>
              </a:spcBef>
              <a:spcAft>
                <a:spcPts val="0"/>
              </a:spcAft>
              <a:buSzPts val="2200"/>
              <a:buChar char="•"/>
            </a:pPr>
            <a:r>
              <a:rPr lang="sv-SE"/>
              <a:t>But, at a high level, should detail scenarios we plan to examine by writing one or more test cases.</a:t>
            </a:r>
            <a:endParaRPr/>
          </a:p>
        </p:txBody>
      </p:sp>
      <p:sp>
        <p:nvSpPr>
          <p:cNvPr id="232" name="Google Shape;232;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Define Test Objectives</a:t>
            </a:r>
            <a:endParaRPr/>
          </a:p>
        </p:txBody>
      </p:sp>
      <p:sp>
        <p:nvSpPr>
          <p:cNvPr id="239" name="Google Shape;23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40" name="Google Shape;240;p32"/>
          <p:cNvPicPr preferRelativeResize="0"/>
          <p:nvPr/>
        </p:nvPicPr>
        <p:blipFill>
          <a:blip r:embed="rId3">
            <a:alphaModFix/>
          </a:blip>
          <a:stretch>
            <a:fillRect/>
          </a:stretch>
        </p:blipFill>
        <p:spPr>
          <a:xfrm>
            <a:off x="1701163" y="1209225"/>
            <a:ext cx="5753374" cy="3650825"/>
          </a:xfrm>
          <a:prstGeom prst="rect">
            <a:avLst/>
          </a:prstGeom>
          <a:noFill/>
          <a:ln>
            <a:noFill/>
          </a:ln>
        </p:spPr>
      </p:pic>
      <p:sp>
        <p:nvSpPr>
          <p:cNvPr id="241" name="Google Shape;241;p32"/>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6" name="Google Shape;86;p1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How do you come up with tests?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Define Test Criteria</a:t>
            </a:r>
            <a:endParaRPr/>
          </a:p>
        </p:txBody>
      </p:sp>
      <p:sp>
        <p:nvSpPr>
          <p:cNvPr id="248" name="Google Shape;248;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When have we completed our testing objectives?</a:t>
            </a:r>
            <a:endParaRPr/>
          </a:p>
          <a:p>
            <a:pPr indent="-368300" lvl="1" marL="914400" rtl="0" algn="l">
              <a:spcBef>
                <a:spcPts val="0"/>
              </a:spcBef>
              <a:spcAft>
                <a:spcPts val="0"/>
              </a:spcAft>
              <a:buSzPts val="2200"/>
              <a:buChar char="•"/>
            </a:pPr>
            <a:r>
              <a:rPr lang="sv-SE"/>
              <a:t>For qualities, set appropriate </a:t>
            </a:r>
            <a:r>
              <a:rPr lang="sv-SE"/>
              <a:t>thresholds.</a:t>
            </a:r>
            <a:endParaRPr/>
          </a:p>
          <a:p>
            <a:pPr indent="-342900" lvl="2" marL="1371600" rtl="0" algn="l">
              <a:spcBef>
                <a:spcPts val="0"/>
              </a:spcBef>
              <a:spcAft>
                <a:spcPts val="0"/>
              </a:spcAft>
              <a:buSzPts val="1800"/>
              <a:buChar char="•"/>
            </a:pPr>
            <a:r>
              <a:rPr lang="sv-SE"/>
              <a:t>Availability, ROCOF, throughput, etc.</a:t>
            </a:r>
            <a:endParaRPr/>
          </a:p>
          <a:p>
            <a:pPr indent="-368300" lvl="1" marL="914400" rtl="0" algn="l">
              <a:spcBef>
                <a:spcPts val="0"/>
              </a:spcBef>
              <a:spcAft>
                <a:spcPts val="0"/>
              </a:spcAft>
              <a:buSzPts val="2200"/>
              <a:buChar char="•"/>
            </a:pPr>
            <a:r>
              <a:rPr lang="sv-SE"/>
              <a:t>For functionality,</a:t>
            </a:r>
            <a:r>
              <a:rPr lang="sv-SE"/>
              <a:t> commonly defined using:</a:t>
            </a:r>
            <a:endParaRPr/>
          </a:p>
          <a:p>
            <a:pPr indent="-342900" lvl="2" marL="1371600" rtl="0" algn="l">
              <a:spcBef>
                <a:spcPts val="0"/>
              </a:spcBef>
              <a:spcAft>
                <a:spcPts val="0"/>
              </a:spcAft>
              <a:buSzPts val="1800"/>
              <a:buChar char="•"/>
            </a:pPr>
            <a:r>
              <a:rPr b="1" lang="sv-SE"/>
              <a:t>Run Rate: Number of Tests Executed / Number Specified</a:t>
            </a:r>
            <a:endParaRPr b="1"/>
          </a:p>
          <a:p>
            <a:pPr indent="-342900" lvl="2" marL="1371600" rtl="0" algn="l">
              <a:spcBef>
                <a:spcPts val="0"/>
              </a:spcBef>
              <a:spcAft>
                <a:spcPts val="0"/>
              </a:spcAft>
              <a:buSzPts val="1800"/>
              <a:buChar char="•"/>
            </a:pPr>
            <a:r>
              <a:rPr b="1" lang="sv-SE"/>
              <a:t>Pass Rate: Number of Passing Tests / Number Executed</a:t>
            </a:r>
            <a:endParaRPr b="1"/>
          </a:p>
          <a:p>
            <a:pPr indent="-342900" lvl="2" marL="1371600" rtl="0" algn="l">
              <a:spcBef>
                <a:spcPts val="0"/>
              </a:spcBef>
              <a:spcAft>
                <a:spcPts val="0"/>
              </a:spcAft>
              <a:buSzPts val="1800"/>
              <a:buChar char="•"/>
            </a:pPr>
            <a:r>
              <a:rPr lang="sv-SE"/>
              <a:t>Often aim for 100% run rate and a high pass rate (&gt; 95%)</a:t>
            </a:r>
            <a:endParaRPr/>
          </a:p>
        </p:txBody>
      </p:sp>
      <p:sp>
        <p:nvSpPr>
          <p:cNvPr id="249" name="Google Shape;24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0" name="Google Shape;250;p33"/>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Resource Planning</a:t>
            </a:r>
            <a:endParaRPr/>
          </a:p>
        </p:txBody>
      </p:sp>
      <p:sp>
        <p:nvSpPr>
          <p:cNvPr id="257" name="Google Shape;257;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Summarize all resources that you have to complete the testing.</a:t>
            </a:r>
            <a:endParaRPr/>
          </a:p>
          <a:p>
            <a:pPr indent="-368300" lvl="1" marL="914400" rtl="0" algn="l">
              <a:spcBef>
                <a:spcPts val="0"/>
              </a:spcBef>
              <a:spcAft>
                <a:spcPts val="0"/>
              </a:spcAft>
              <a:buSzPts val="2200"/>
              <a:buChar char="•"/>
            </a:pPr>
            <a:r>
              <a:rPr lang="sv-SE"/>
              <a:t>Allows estimation and adjustment of testing scope, objectives, and exit criteria. </a:t>
            </a:r>
            <a:endParaRPr/>
          </a:p>
          <a:p>
            <a:pPr indent="-393700" lvl="0" marL="457200" rtl="0" algn="l">
              <a:spcBef>
                <a:spcPts val="0"/>
              </a:spcBef>
              <a:spcAft>
                <a:spcPts val="0"/>
              </a:spcAft>
              <a:buSzPts val="2600"/>
              <a:buChar char="•"/>
            </a:pPr>
            <a:r>
              <a:rPr lang="sv-SE"/>
              <a:t>Human Resources: Managers, testers, developers who assist in testing, system administration.</a:t>
            </a:r>
            <a:endParaRPr/>
          </a:p>
          <a:p>
            <a:pPr indent="-393700" lvl="0" marL="457200" rtl="0" algn="l">
              <a:spcBef>
                <a:spcPts val="0"/>
              </a:spcBef>
              <a:spcAft>
                <a:spcPts val="0"/>
              </a:spcAft>
              <a:buSzPts val="2600"/>
              <a:buChar char="•"/>
            </a:pPr>
            <a:r>
              <a:rPr lang="sv-SE"/>
              <a:t>System Resources: Servers, testing tools, network resources, physical hardware.</a:t>
            </a:r>
            <a:endParaRPr/>
          </a:p>
        </p:txBody>
      </p:sp>
      <p:sp>
        <p:nvSpPr>
          <p:cNvPr id="258" name="Google Shape;25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9" name="Google Shape;259;p34"/>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Plan Test Environment</a:t>
            </a:r>
            <a:endParaRPr/>
          </a:p>
        </p:txBody>
      </p:sp>
      <p:sp>
        <p:nvSpPr>
          <p:cNvPr id="266" name="Google Shape;26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Where will you execute test cases?</a:t>
            </a:r>
            <a:endParaRPr/>
          </a:p>
          <a:p>
            <a:pPr indent="-368300" lvl="1" marL="914400" rtl="0" algn="l">
              <a:spcBef>
                <a:spcPts val="0"/>
              </a:spcBef>
              <a:spcAft>
                <a:spcPts val="0"/>
              </a:spcAft>
              <a:buSzPts val="2200"/>
              <a:buChar char="•"/>
            </a:pPr>
            <a:r>
              <a:rPr lang="sv-SE"/>
              <a:t>Software and hardware execution environment</a:t>
            </a:r>
            <a:endParaRPr/>
          </a:p>
          <a:p>
            <a:pPr indent="-368300" lvl="1" marL="914400" rtl="0" algn="l">
              <a:spcBef>
                <a:spcPts val="0"/>
              </a:spcBef>
              <a:spcAft>
                <a:spcPts val="0"/>
              </a:spcAft>
              <a:buSzPts val="2200"/>
              <a:buChar char="•"/>
            </a:pPr>
            <a:r>
              <a:rPr lang="sv-SE"/>
              <a:t>Often defined as part of continuous integration.</a:t>
            </a:r>
            <a:endParaRPr/>
          </a:p>
          <a:p>
            <a:pPr indent="-393700" lvl="0" marL="457200" rtl="0" algn="l">
              <a:spcBef>
                <a:spcPts val="0"/>
              </a:spcBef>
              <a:spcAft>
                <a:spcPts val="0"/>
              </a:spcAft>
              <a:buSzPts val="2600"/>
              <a:buChar char="•"/>
            </a:pPr>
            <a:r>
              <a:rPr lang="sv-SE"/>
              <a:t>Need to account for:</a:t>
            </a:r>
            <a:endParaRPr/>
          </a:p>
          <a:p>
            <a:pPr indent="-368300" lvl="1" marL="914400" rtl="0" algn="l">
              <a:spcBef>
                <a:spcPts val="0"/>
              </a:spcBef>
              <a:spcAft>
                <a:spcPts val="0"/>
              </a:spcAft>
              <a:buSzPts val="2200"/>
              <a:buChar char="•"/>
            </a:pPr>
            <a:r>
              <a:rPr lang="sv-SE"/>
              <a:t>Requirements on both server and client-side.</a:t>
            </a:r>
            <a:endParaRPr/>
          </a:p>
          <a:p>
            <a:pPr indent="-368300" lvl="1" marL="914400" rtl="0" algn="l">
              <a:spcBef>
                <a:spcPts val="0"/>
              </a:spcBef>
              <a:spcAft>
                <a:spcPts val="0"/>
              </a:spcAft>
              <a:buSzPts val="2200"/>
              <a:buChar char="•"/>
            </a:pPr>
            <a:r>
              <a:rPr lang="sv-SE"/>
              <a:t>Different networking conditions (bandwidth, load).</a:t>
            </a:r>
            <a:endParaRPr/>
          </a:p>
          <a:p>
            <a:pPr indent="-368300" lvl="1" marL="914400" rtl="0" algn="l">
              <a:spcBef>
                <a:spcPts val="0"/>
              </a:spcBef>
              <a:spcAft>
                <a:spcPts val="0"/>
              </a:spcAft>
              <a:buSzPts val="2200"/>
              <a:buChar char="•"/>
            </a:pPr>
            <a:r>
              <a:rPr lang="sv-SE"/>
              <a:t>Different client or server-side hardware.</a:t>
            </a:r>
            <a:endParaRPr/>
          </a:p>
          <a:p>
            <a:pPr indent="-368300" lvl="1" marL="914400" rtl="0" algn="l">
              <a:spcBef>
                <a:spcPts val="0"/>
              </a:spcBef>
              <a:spcAft>
                <a:spcPts val="0"/>
              </a:spcAft>
              <a:buSzPts val="2200"/>
              <a:buChar char="•"/>
            </a:pPr>
            <a:r>
              <a:rPr lang="sv-SE"/>
              <a:t>Different numbers of concurrent users.</a:t>
            </a:r>
            <a:endParaRPr/>
          </a:p>
        </p:txBody>
      </p:sp>
      <p:sp>
        <p:nvSpPr>
          <p:cNvPr id="267" name="Google Shape;26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Plan Test Environment</a:t>
            </a:r>
            <a:endParaRPr/>
          </a:p>
        </p:txBody>
      </p:sp>
      <p:sp>
        <p:nvSpPr>
          <p:cNvPr id="274" name="Google Shape;27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75" name="Google Shape;275;p36"/>
          <p:cNvPicPr preferRelativeResize="0"/>
          <p:nvPr/>
        </p:nvPicPr>
        <p:blipFill>
          <a:blip r:embed="rId3">
            <a:alphaModFix/>
          </a:blip>
          <a:stretch>
            <a:fillRect/>
          </a:stretch>
        </p:blipFill>
        <p:spPr>
          <a:xfrm>
            <a:off x="2847938" y="1186378"/>
            <a:ext cx="5838865" cy="3556297"/>
          </a:xfrm>
          <a:prstGeom prst="rect">
            <a:avLst/>
          </a:prstGeom>
          <a:noFill/>
          <a:ln>
            <a:noFill/>
          </a:ln>
        </p:spPr>
      </p:pic>
      <p:sp>
        <p:nvSpPr>
          <p:cNvPr id="276" name="Google Shape;276;p36"/>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
        <p:nvSpPr>
          <p:cNvPr id="277" name="Google Shape;277;p36"/>
          <p:cNvSpPr txBox="1"/>
          <p:nvPr/>
        </p:nvSpPr>
        <p:spPr>
          <a:xfrm>
            <a:off x="416175" y="1344575"/>
            <a:ext cx="2326200" cy="321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sv-SE"/>
              <a:t>When testing, we might vary:</a:t>
            </a:r>
            <a:endParaRPr/>
          </a:p>
          <a:p>
            <a:pPr indent="-317500" lvl="1" marL="914400" rtl="0" algn="l">
              <a:spcBef>
                <a:spcPts val="0"/>
              </a:spcBef>
              <a:spcAft>
                <a:spcPts val="0"/>
              </a:spcAft>
              <a:buSzPts val="1400"/>
              <a:buChar char="○"/>
            </a:pPr>
            <a:r>
              <a:rPr lang="sv-SE"/>
              <a:t>Number of clients, servers</a:t>
            </a:r>
            <a:endParaRPr/>
          </a:p>
          <a:p>
            <a:pPr indent="-317500" lvl="1" marL="914400" rtl="0" algn="l">
              <a:spcBef>
                <a:spcPts val="0"/>
              </a:spcBef>
              <a:spcAft>
                <a:spcPts val="0"/>
              </a:spcAft>
              <a:buSzPts val="1400"/>
              <a:buChar char="○"/>
            </a:pPr>
            <a:r>
              <a:rPr lang="sv-SE"/>
              <a:t>Networking conditions</a:t>
            </a:r>
            <a:endParaRPr/>
          </a:p>
          <a:p>
            <a:pPr indent="-317500" lvl="1" marL="914400" rtl="0" algn="l">
              <a:spcBef>
                <a:spcPts val="0"/>
              </a:spcBef>
              <a:spcAft>
                <a:spcPts val="0"/>
              </a:spcAft>
              <a:buSzPts val="1400"/>
              <a:buChar char="○"/>
            </a:pPr>
            <a:r>
              <a:rPr lang="sv-SE"/>
              <a:t>Contents of database server.</a:t>
            </a:r>
            <a:endParaRPr/>
          </a:p>
          <a:p>
            <a:pPr indent="-317500" lvl="1" marL="914400" rtl="0" algn="l">
              <a:spcBef>
                <a:spcPts val="0"/>
              </a:spcBef>
              <a:spcAft>
                <a:spcPts val="0"/>
              </a:spcAft>
              <a:buSzPts val="1400"/>
              <a:buChar char="○"/>
            </a:pPr>
            <a:r>
              <a:rPr lang="sv-SE"/>
              <a:t>Connection to database server.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Schedule Estimation</a:t>
            </a:r>
            <a:endParaRPr/>
          </a:p>
        </p:txBody>
      </p:sp>
      <p:sp>
        <p:nvSpPr>
          <p:cNvPr id="284" name="Google Shape;28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Break testing plans into </a:t>
            </a:r>
            <a:r>
              <a:rPr lang="sv-SE"/>
              <a:t>individual</a:t>
            </a:r>
            <a:r>
              <a:rPr lang="sv-SE"/>
              <a:t> tasks, each with an effort estimation (in person-hours)</a:t>
            </a:r>
            <a:endParaRPr/>
          </a:p>
          <a:p>
            <a:pPr indent="-368300" lvl="1" marL="914400" rtl="0" algn="l">
              <a:spcBef>
                <a:spcPts val="0"/>
              </a:spcBef>
              <a:spcAft>
                <a:spcPts val="0"/>
              </a:spcAft>
              <a:buSzPts val="2200"/>
              <a:buChar char="•"/>
            </a:pPr>
            <a:r>
              <a:rPr lang="sv-SE"/>
              <a:t>Create test specification, 170 person-hours</a:t>
            </a:r>
            <a:endParaRPr/>
          </a:p>
          <a:p>
            <a:pPr indent="-368300" lvl="1" marL="914400" rtl="0" algn="l">
              <a:spcBef>
                <a:spcPts val="0"/>
              </a:spcBef>
              <a:spcAft>
                <a:spcPts val="0"/>
              </a:spcAft>
              <a:buSzPts val="2200"/>
              <a:buChar char="•"/>
            </a:pPr>
            <a:r>
              <a:rPr lang="sv-SE"/>
              <a:t>Write unit tests, 80 person-hours</a:t>
            </a:r>
            <a:endParaRPr/>
          </a:p>
          <a:p>
            <a:pPr indent="-368300" lvl="1" marL="914400" rtl="0" algn="l">
              <a:spcBef>
                <a:spcPts val="0"/>
              </a:spcBef>
              <a:spcAft>
                <a:spcPts val="0"/>
              </a:spcAft>
              <a:buSzPts val="2200"/>
              <a:buChar char="•"/>
            </a:pPr>
            <a:r>
              <a:rPr lang="sv-SE"/>
              <a:t>Write API tests, 50 person-hours</a:t>
            </a:r>
            <a:endParaRPr/>
          </a:p>
          <a:p>
            <a:pPr indent="-368300" lvl="1" marL="914400" rtl="0" algn="l">
              <a:spcBef>
                <a:spcPts val="0"/>
              </a:spcBef>
              <a:spcAft>
                <a:spcPts val="0"/>
              </a:spcAft>
              <a:buSzPts val="2200"/>
              <a:buChar char="•"/>
            </a:pPr>
            <a:r>
              <a:rPr lang="sv-SE"/>
              <a:t>Perform test execution, 1 person-hour (per suite execution)</a:t>
            </a:r>
            <a:endParaRPr/>
          </a:p>
          <a:p>
            <a:pPr indent="-368300" lvl="1" marL="914400" rtl="0" algn="l">
              <a:spcBef>
                <a:spcPts val="0"/>
              </a:spcBef>
              <a:spcAft>
                <a:spcPts val="0"/>
              </a:spcAft>
              <a:buSzPts val="2200"/>
              <a:buChar char="•"/>
            </a:pPr>
            <a:r>
              <a:rPr lang="sv-SE"/>
              <a:t>Write test report, 10 person-hours</a:t>
            </a:r>
            <a:endParaRPr/>
          </a:p>
          <a:p>
            <a:pPr indent="-368300" lvl="1" marL="914400" rtl="0" algn="l">
              <a:spcBef>
                <a:spcPts val="0"/>
              </a:spcBef>
              <a:spcAft>
                <a:spcPts val="0"/>
              </a:spcAft>
              <a:buSzPts val="2200"/>
              <a:buChar char="•"/>
            </a:pPr>
            <a:r>
              <a:rPr lang="sv-SE"/>
              <a:t>… </a:t>
            </a:r>
            <a:endParaRPr/>
          </a:p>
        </p:txBody>
      </p:sp>
      <p:sp>
        <p:nvSpPr>
          <p:cNvPr id="285" name="Google Shape;28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6" name="Google Shape;286;p37"/>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Plan Test Deliverables</a:t>
            </a:r>
            <a:endParaRPr/>
          </a:p>
        </p:txBody>
      </p:sp>
      <p:sp>
        <p:nvSpPr>
          <p:cNvPr id="293" name="Google Shape;293;p38"/>
          <p:cNvSpPr txBox="1"/>
          <p:nvPr>
            <p:ph idx="1" type="body"/>
          </p:nvPr>
        </p:nvSpPr>
        <p:spPr>
          <a:xfrm>
            <a:off x="468900" y="2215100"/>
            <a:ext cx="8217900" cy="25476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Before: Test plan document, test specifications</a:t>
            </a:r>
            <a:endParaRPr/>
          </a:p>
          <a:p>
            <a:pPr indent="-393700" lvl="0" marL="457200" rtl="0" algn="l">
              <a:spcBef>
                <a:spcPts val="0"/>
              </a:spcBef>
              <a:spcAft>
                <a:spcPts val="0"/>
              </a:spcAft>
              <a:buSzPts val="2600"/>
              <a:buChar char="•"/>
            </a:pPr>
            <a:r>
              <a:rPr lang="sv-SE"/>
              <a:t>During: Executable tests, simulators, test input data, traceability matrix, error and execution logs.</a:t>
            </a:r>
            <a:endParaRPr/>
          </a:p>
          <a:p>
            <a:pPr indent="-393700" lvl="0" marL="457200" rtl="0" algn="l">
              <a:spcBef>
                <a:spcPts val="0"/>
              </a:spcBef>
              <a:spcAft>
                <a:spcPts val="0"/>
              </a:spcAft>
              <a:buSzPts val="2600"/>
              <a:buChar char="•"/>
            </a:pPr>
            <a:r>
              <a:rPr lang="sv-SE"/>
              <a:t>After: Test report, fault reports, installation and test procedure guidelines, release notes</a:t>
            </a:r>
            <a:endParaRPr/>
          </a:p>
        </p:txBody>
      </p:sp>
      <p:sp>
        <p:nvSpPr>
          <p:cNvPr id="294" name="Google Shape;29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95" name="Google Shape;295;p38"/>
          <p:cNvPicPr preferRelativeResize="0"/>
          <p:nvPr/>
        </p:nvPicPr>
        <p:blipFill>
          <a:blip r:embed="rId3">
            <a:alphaModFix/>
          </a:blip>
          <a:stretch>
            <a:fillRect/>
          </a:stretch>
        </p:blipFill>
        <p:spPr>
          <a:xfrm>
            <a:off x="1724025" y="1282400"/>
            <a:ext cx="5695950" cy="1047750"/>
          </a:xfrm>
          <a:prstGeom prst="rect">
            <a:avLst/>
          </a:prstGeom>
          <a:noFill/>
          <a:ln>
            <a:noFill/>
          </a:ln>
        </p:spPr>
      </p:pic>
      <p:sp>
        <p:nvSpPr>
          <p:cNvPr id="296" name="Google Shape;296;p38"/>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3" name="Google Shape;303;p3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0" name="Google Shape;310;p4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Exploratory 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7" name="Google Shape;31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318" name="Google Shape;31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are not created in advance.</a:t>
            </a:r>
            <a:endParaRPr/>
          </a:p>
          <a:p>
            <a:pPr indent="-393700" lvl="0" marL="457200" rtl="0" algn="l">
              <a:spcBef>
                <a:spcPts val="0"/>
              </a:spcBef>
              <a:spcAft>
                <a:spcPts val="0"/>
              </a:spcAft>
              <a:buSzPts val="2600"/>
              <a:buChar char="•"/>
            </a:pPr>
            <a:r>
              <a:rPr lang="sv-SE"/>
              <a:t>Testers check the system on-the-fly,</a:t>
            </a:r>
            <a:endParaRPr/>
          </a:p>
          <a:p>
            <a:pPr indent="-368300" lvl="1" marL="914400" rtl="0" algn="l">
              <a:spcBef>
                <a:spcPts val="0"/>
              </a:spcBef>
              <a:spcAft>
                <a:spcPts val="0"/>
              </a:spcAft>
              <a:buSzPts val="2200"/>
              <a:buChar char="•"/>
            </a:pPr>
            <a:r>
              <a:rPr lang="sv-SE"/>
              <a:t>Often based on ideas noted before beginning. </a:t>
            </a:r>
            <a:endParaRPr/>
          </a:p>
          <a:p>
            <a:pPr indent="-393700" lvl="0" marL="457200" rtl="0" algn="l">
              <a:spcBef>
                <a:spcPts val="0"/>
              </a:spcBef>
              <a:spcAft>
                <a:spcPts val="0"/>
              </a:spcAft>
              <a:buSzPts val="2600"/>
              <a:buChar char="•"/>
            </a:pPr>
            <a:r>
              <a:rPr lang="sv-SE"/>
              <a:t>Testing as a thinking idea.</a:t>
            </a:r>
            <a:endParaRPr/>
          </a:p>
          <a:p>
            <a:pPr indent="-368300" lvl="1" marL="914400" rtl="0" algn="l">
              <a:spcBef>
                <a:spcPts val="0"/>
              </a:spcBef>
              <a:spcAft>
                <a:spcPts val="0"/>
              </a:spcAft>
              <a:buSzPts val="2200"/>
              <a:buChar char="•"/>
            </a:pPr>
            <a:r>
              <a:rPr lang="sv-SE"/>
              <a:t>About discovery, investigation, and role-playing.</a:t>
            </a:r>
            <a:endParaRPr/>
          </a:p>
          <a:p>
            <a:pPr indent="-393700" lvl="0" marL="457200" rtl="0" algn="l">
              <a:spcBef>
                <a:spcPts val="0"/>
              </a:spcBef>
              <a:spcAft>
                <a:spcPts val="0"/>
              </a:spcAft>
              <a:buSzPts val="2600"/>
              <a:buChar char="•"/>
            </a:pPr>
            <a:r>
              <a:rPr lang="sv-SE"/>
              <a:t>Test design and execution done concurrently.</a:t>
            </a:r>
            <a:endParaRPr/>
          </a:p>
          <a:p>
            <a:pPr indent="-368300" lvl="1" marL="914400" rtl="0" algn="l">
              <a:spcBef>
                <a:spcPts val="0"/>
              </a:spcBef>
              <a:spcAft>
                <a:spcPts val="0"/>
              </a:spcAft>
              <a:buSzPts val="2200"/>
              <a:buChar char="•"/>
            </a:pPr>
            <a:r>
              <a:rPr lang="sv-SE"/>
              <a:t>Often by directly using the software and its user interfaces.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5" name="Google Shape;32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326" name="Google Shape;326;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Tester will write down an idea to give direction, then explore the system to create critical, practical, and userful tests.</a:t>
            </a:r>
            <a:endParaRPr/>
          </a:p>
          <a:p>
            <a:pPr indent="-368300" lvl="1" marL="914400" rtl="0" algn="l">
              <a:spcBef>
                <a:spcPts val="0"/>
              </a:spcBef>
              <a:spcAft>
                <a:spcPts val="0"/>
              </a:spcAft>
              <a:buSzPts val="2200"/>
              <a:buChar char="•"/>
            </a:pPr>
            <a:r>
              <a:rPr lang="sv-SE"/>
              <a:t>Requires minimal planning. Tester chooses next action based on result of current action.</a:t>
            </a:r>
            <a:endParaRPr/>
          </a:p>
          <a:p>
            <a:pPr indent="-393700" lvl="0" marL="457200" rtl="0" algn="l">
              <a:spcBef>
                <a:spcPts val="0"/>
              </a:spcBef>
              <a:spcAft>
                <a:spcPts val="0"/>
              </a:spcAft>
              <a:buSzPts val="2600"/>
              <a:buChar char="•"/>
            </a:pPr>
            <a:r>
              <a:rPr lang="sv-SE"/>
              <a:t>Can find subtle faults missed by formal testing.</a:t>
            </a:r>
            <a:endParaRPr/>
          </a:p>
          <a:p>
            <a:pPr indent="-368300" lvl="1" marL="914400" rtl="0" algn="l">
              <a:spcBef>
                <a:spcPts val="0"/>
              </a:spcBef>
              <a:spcAft>
                <a:spcPts val="0"/>
              </a:spcAft>
              <a:buSzPts val="2200"/>
              <a:buChar char="•"/>
            </a:pPr>
            <a:r>
              <a:rPr lang="sv-SE"/>
              <a:t>Allows tester to better learn system functionality, and identify new ways of using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Test Plans</a:t>
            </a:r>
            <a:endParaRPr/>
          </a:p>
          <a:p>
            <a:pPr indent="-368300" lvl="1" marL="914400" rtl="0" algn="l">
              <a:lnSpc>
                <a:spcPct val="90000"/>
              </a:lnSpc>
              <a:spcBef>
                <a:spcPts val="0"/>
              </a:spcBef>
              <a:spcAft>
                <a:spcPts val="0"/>
              </a:spcAft>
              <a:buSzPts val="2200"/>
              <a:buChar char="•"/>
            </a:pPr>
            <a:r>
              <a:rPr lang="sv-SE"/>
              <a:t>Document describing testing process and scope.</a:t>
            </a:r>
            <a:endParaRPr/>
          </a:p>
          <a:p>
            <a:pPr indent="-393700" lvl="0" marL="457200" rtl="0" algn="l">
              <a:lnSpc>
                <a:spcPct val="90000"/>
              </a:lnSpc>
              <a:spcBef>
                <a:spcPts val="0"/>
              </a:spcBef>
              <a:spcAft>
                <a:spcPts val="0"/>
              </a:spcAft>
              <a:buSzPts val="2600"/>
              <a:buChar char="•"/>
            </a:pPr>
            <a:r>
              <a:rPr lang="sv-SE"/>
              <a:t>Exploratory Testing</a:t>
            </a:r>
            <a:endParaRPr/>
          </a:p>
          <a:p>
            <a:pPr indent="-368300" lvl="1" marL="914400" rtl="0" algn="l">
              <a:lnSpc>
                <a:spcPct val="90000"/>
              </a:lnSpc>
              <a:spcBef>
                <a:spcPts val="0"/>
              </a:spcBef>
              <a:spcAft>
                <a:spcPts val="0"/>
              </a:spcAft>
              <a:buSzPts val="2200"/>
              <a:buChar char="•"/>
            </a:pPr>
            <a:r>
              <a:rPr lang="sv-SE"/>
              <a:t>Human-driven testing of the project, to gain familiarity with the system and conduct high-level testing.</a:t>
            </a:r>
            <a:endParaRPr/>
          </a:p>
          <a:p>
            <a:pPr indent="-368300" lvl="1" marL="914400" rtl="0" algn="l">
              <a:lnSpc>
                <a:spcPct val="90000"/>
              </a:lnSpc>
              <a:spcBef>
                <a:spcPts val="0"/>
              </a:spcBef>
              <a:spcAft>
                <a:spcPts val="0"/>
              </a:spcAft>
              <a:buSzPts val="2200"/>
              <a:buChar char="•"/>
            </a:pPr>
            <a:r>
              <a:rPr lang="sv-SE"/>
              <a:t>Often focused on “tours” of the software features.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3" name="Google Shape;33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334" name="Google Shape;33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 with functionality</a:t>
            </a:r>
            <a:br>
              <a:rPr lang="sv-SE"/>
            </a:br>
            <a:r>
              <a:rPr lang="sv-SE"/>
              <a:t>you know well (Login)</a:t>
            </a:r>
            <a:endParaRPr/>
          </a:p>
          <a:p>
            <a:pPr indent="-393700" lvl="0" marL="457200" rtl="0" algn="l">
              <a:spcBef>
                <a:spcPts val="0"/>
              </a:spcBef>
              <a:spcAft>
                <a:spcPts val="0"/>
              </a:spcAft>
              <a:buSzPts val="2600"/>
              <a:buChar char="•"/>
            </a:pPr>
            <a:r>
              <a:rPr lang="sv-SE"/>
              <a:t>Examine possible </a:t>
            </a:r>
            <a:br>
              <a:rPr lang="sv-SE"/>
            </a:br>
            <a:r>
              <a:rPr lang="sv-SE"/>
              <a:t>options and list them.</a:t>
            </a:r>
            <a:endParaRPr/>
          </a:p>
          <a:p>
            <a:pPr indent="-393700" lvl="0" marL="457200" rtl="0" algn="l">
              <a:spcBef>
                <a:spcPts val="0"/>
              </a:spcBef>
              <a:spcAft>
                <a:spcPts val="0"/>
              </a:spcAft>
              <a:buSzPts val="2600"/>
              <a:buChar char="•"/>
            </a:pPr>
            <a:r>
              <a:rPr lang="sv-SE"/>
              <a:t>Use your findings to </a:t>
            </a:r>
            <a:br>
              <a:rPr lang="sv-SE"/>
            </a:br>
            <a:r>
              <a:rPr lang="sv-SE"/>
              <a:t>plan the next steps.</a:t>
            </a:r>
            <a:endParaRPr/>
          </a:p>
          <a:p>
            <a:pPr indent="-393700" lvl="0" marL="457200" rtl="0" algn="l">
              <a:spcBef>
                <a:spcPts val="0"/>
              </a:spcBef>
              <a:spcAft>
                <a:spcPts val="0"/>
              </a:spcAft>
              <a:buSzPts val="2600"/>
              <a:buChar char="•"/>
            </a:pPr>
            <a:r>
              <a:rPr lang="sv-SE"/>
              <a:t>As you learn and </a:t>
            </a:r>
            <a:br>
              <a:rPr lang="sv-SE"/>
            </a:br>
            <a:r>
              <a:rPr lang="sv-SE"/>
              <a:t>observe, more test </a:t>
            </a:r>
            <a:br>
              <a:rPr lang="sv-SE"/>
            </a:br>
            <a:r>
              <a:rPr lang="sv-SE"/>
              <a:t>cases will emerge.</a:t>
            </a:r>
            <a:endParaRPr/>
          </a:p>
        </p:txBody>
      </p:sp>
      <p:sp>
        <p:nvSpPr>
          <p:cNvPr id="335" name="Google Shape;335;p43"/>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a:t>
            </a:r>
            <a:r>
              <a:rPr lang="sv-SE" sz="1000">
                <a:solidFill>
                  <a:srgbClr val="FFFFFF"/>
                </a:solidFill>
              </a:rPr>
              <a:t>https://www.softwaretestinghelp.com/what-is-exploratory-testing/</a:t>
            </a:r>
            <a:endParaRPr sz="1000">
              <a:solidFill>
                <a:srgbClr val="FFFFFF"/>
              </a:solidFill>
            </a:endParaRPr>
          </a:p>
        </p:txBody>
      </p:sp>
      <p:pic>
        <p:nvPicPr>
          <p:cNvPr id="336" name="Google Shape;336;p43"/>
          <p:cNvPicPr preferRelativeResize="0"/>
          <p:nvPr/>
        </p:nvPicPr>
        <p:blipFill>
          <a:blip r:embed="rId3">
            <a:alphaModFix/>
          </a:blip>
          <a:stretch>
            <a:fillRect/>
          </a:stretch>
        </p:blipFill>
        <p:spPr>
          <a:xfrm>
            <a:off x="4625591" y="429525"/>
            <a:ext cx="3643685" cy="450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3" name="Google Shape;34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Session-Based Exploratory Testing</a:t>
            </a:r>
            <a:endParaRPr/>
          </a:p>
        </p:txBody>
      </p:sp>
      <p:sp>
        <p:nvSpPr>
          <p:cNvPr id="344" name="Google Shape;34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Time-based method to structure exploratory testing.</a:t>
            </a:r>
            <a:endParaRPr/>
          </a:p>
          <a:p>
            <a:pPr indent="-368300" lvl="1" marL="914400" rtl="0" algn="l">
              <a:spcBef>
                <a:spcPts val="0"/>
              </a:spcBef>
              <a:spcAft>
                <a:spcPts val="0"/>
              </a:spcAft>
              <a:buSzPts val="2200"/>
              <a:buChar char="•"/>
            </a:pPr>
            <a:r>
              <a:rPr lang="sv-SE"/>
              <a:t>Conducted with no e-mail, phone, messaging.</a:t>
            </a:r>
            <a:endParaRPr/>
          </a:p>
          <a:p>
            <a:pPr indent="-368300" lvl="1" marL="914400" rtl="0" algn="l">
              <a:spcBef>
                <a:spcPts val="0"/>
              </a:spcBef>
              <a:spcAft>
                <a:spcPts val="0"/>
              </a:spcAft>
              <a:buSzPts val="2200"/>
              <a:buChar char="•"/>
            </a:pPr>
            <a:r>
              <a:rPr lang="sv-SE"/>
              <a:t>Short (60min), Normal (90m), Long (120m)</a:t>
            </a:r>
            <a:endParaRPr/>
          </a:p>
          <a:p>
            <a:pPr indent="-393700" lvl="0" marL="457200" rtl="0" algn="l">
              <a:spcBef>
                <a:spcPts val="0"/>
              </a:spcBef>
              <a:spcAft>
                <a:spcPts val="0"/>
              </a:spcAft>
              <a:buSzPts val="2600"/>
              <a:buChar char="•"/>
            </a:pPr>
            <a:r>
              <a:rPr lang="sv-SE"/>
              <a:t>Primary components:</a:t>
            </a:r>
            <a:endParaRPr/>
          </a:p>
          <a:p>
            <a:pPr indent="-368300" lvl="1" marL="914400" rtl="0" algn="l">
              <a:spcBef>
                <a:spcPts val="0"/>
              </a:spcBef>
              <a:spcAft>
                <a:spcPts val="0"/>
              </a:spcAft>
              <a:buSzPts val="2200"/>
              <a:buChar char="•"/>
            </a:pPr>
            <a:r>
              <a:rPr b="1" lang="sv-SE"/>
              <a:t>Mission</a:t>
            </a:r>
            <a:endParaRPr b="1"/>
          </a:p>
          <a:p>
            <a:pPr indent="-342900" lvl="2" marL="1371600" rtl="0" algn="l">
              <a:spcBef>
                <a:spcPts val="0"/>
              </a:spcBef>
              <a:spcAft>
                <a:spcPts val="0"/>
              </a:spcAft>
              <a:buSzPts val="1800"/>
              <a:buChar char="•"/>
            </a:pPr>
            <a:r>
              <a:rPr lang="sv-SE"/>
              <a:t>The purpose of the session.</a:t>
            </a:r>
            <a:endParaRPr/>
          </a:p>
          <a:p>
            <a:pPr indent="-342900" lvl="2" marL="1371600" rtl="0" algn="l">
              <a:spcBef>
                <a:spcPts val="0"/>
              </a:spcBef>
              <a:spcAft>
                <a:spcPts val="0"/>
              </a:spcAft>
              <a:buSzPts val="1800"/>
              <a:buChar char="•"/>
            </a:pPr>
            <a:r>
              <a:rPr lang="sv-SE"/>
              <a:t>Provides focus for the tester.</a:t>
            </a:r>
            <a:endParaRPr/>
          </a:p>
          <a:p>
            <a:pPr indent="-368300" lvl="1" marL="914400" rtl="0" algn="l">
              <a:spcBef>
                <a:spcPts val="0"/>
              </a:spcBef>
              <a:spcAft>
                <a:spcPts val="0"/>
              </a:spcAft>
              <a:buSzPts val="2200"/>
              <a:buChar char="•"/>
            </a:pPr>
            <a:r>
              <a:rPr b="1" lang="sv-SE"/>
              <a:t>Charter</a:t>
            </a:r>
            <a:endParaRPr b="1"/>
          </a:p>
          <a:p>
            <a:pPr indent="-342900" lvl="2" marL="1371600" rtl="0" algn="l">
              <a:spcBef>
                <a:spcPts val="0"/>
              </a:spcBef>
              <a:spcAft>
                <a:spcPts val="0"/>
              </a:spcAft>
              <a:buSzPts val="1800"/>
              <a:buChar char="•"/>
            </a:pPr>
            <a:r>
              <a:rPr lang="sv-SE"/>
              <a:t>Individual testing goals to be completed in this session.</a:t>
            </a:r>
            <a:endParaRPr/>
          </a:p>
          <a:p>
            <a:pPr indent="-342900" lvl="2" marL="1371600" rtl="0" algn="l">
              <a:spcBef>
                <a:spcPts val="0"/>
              </a:spcBef>
              <a:spcAft>
                <a:spcPts val="0"/>
              </a:spcAft>
              <a:buSzPts val="1800"/>
              <a:buChar char="•"/>
            </a:pPr>
            <a:r>
              <a:rPr lang="sv-SE"/>
              <a:t>Could be a list of features or scenarios.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1" name="Google Shape;351;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Report Items</a:t>
            </a:r>
            <a:endParaRPr/>
          </a:p>
        </p:txBody>
      </p:sp>
      <p:sp>
        <p:nvSpPr>
          <p:cNvPr id="352" name="Google Shape;352;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Mission:</a:t>
            </a:r>
            <a:r>
              <a:rPr lang="sv-SE"/>
              <a:t> Overall goal</a:t>
            </a:r>
            <a:endParaRPr/>
          </a:p>
          <a:p>
            <a:pPr indent="-368300" lvl="1" marL="914400" rtl="0" algn="l">
              <a:spcBef>
                <a:spcPts val="0"/>
              </a:spcBef>
              <a:spcAft>
                <a:spcPts val="0"/>
              </a:spcAft>
              <a:buSzPts val="2200"/>
              <a:buChar char="•"/>
            </a:pPr>
            <a:r>
              <a:rPr lang="sv-SE"/>
              <a:t>“Analyze Login Feature on Website”</a:t>
            </a:r>
            <a:endParaRPr/>
          </a:p>
          <a:p>
            <a:pPr indent="-393700" lvl="0" marL="457200" rtl="0" algn="l">
              <a:spcBef>
                <a:spcPts val="0"/>
              </a:spcBef>
              <a:spcAft>
                <a:spcPts val="0"/>
              </a:spcAft>
              <a:buSzPts val="2600"/>
              <a:buChar char="•"/>
            </a:pPr>
            <a:r>
              <a:rPr b="1" lang="sv-SE"/>
              <a:t>Charter:</a:t>
            </a:r>
            <a:r>
              <a:rPr lang="sv-SE"/>
              <a:t> Features and scenarios to focus on.</a:t>
            </a:r>
            <a:endParaRPr/>
          </a:p>
          <a:p>
            <a:pPr indent="-368300" lvl="1" marL="914400" rtl="0" algn="l">
              <a:spcBef>
                <a:spcPts val="0"/>
              </a:spcBef>
              <a:spcAft>
                <a:spcPts val="0"/>
              </a:spcAft>
              <a:buSzPts val="2200"/>
              <a:buChar char="•"/>
            </a:pPr>
            <a:r>
              <a:rPr lang="sv-SE"/>
              <a:t>“Login as existing user with username and password”</a:t>
            </a:r>
            <a:endParaRPr/>
          </a:p>
          <a:p>
            <a:pPr indent="-368300" lvl="1" marL="914400" rtl="0" algn="l">
              <a:spcBef>
                <a:spcPts val="0"/>
              </a:spcBef>
              <a:spcAft>
                <a:spcPts val="0"/>
              </a:spcAft>
              <a:buSzPts val="2200"/>
              <a:buChar char="•"/>
            </a:pPr>
            <a:r>
              <a:rPr lang="sv-SE"/>
              <a:t>“Login as existing user with Google account”</a:t>
            </a:r>
            <a:endParaRPr/>
          </a:p>
          <a:p>
            <a:pPr indent="-368300" lvl="1" marL="914400" rtl="0" algn="l">
              <a:spcBef>
                <a:spcPts val="0"/>
              </a:spcBef>
              <a:spcAft>
                <a:spcPts val="0"/>
              </a:spcAft>
              <a:buSzPts val="2200"/>
              <a:buChar char="•"/>
            </a:pPr>
            <a:r>
              <a:rPr lang="sv-SE"/>
              <a:t>“Login as existing user with Facebook account”</a:t>
            </a:r>
            <a:endParaRPr/>
          </a:p>
          <a:p>
            <a:pPr indent="-368300" lvl="1" marL="914400" rtl="0" algn="l">
              <a:spcBef>
                <a:spcPts val="0"/>
              </a:spcBef>
              <a:spcAft>
                <a:spcPts val="0"/>
              </a:spcAft>
              <a:buSzPts val="2200"/>
              <a:buChar char="•"/>
            </a:pPr>
            <a:r>
              <a:rPr lang="sv-SE"/>
              <a:t>“Enter incorrect username and password to verify validation message” </a:t>
            </a:r>
            <a:endParaRPr/>
          </a:p>
          <a:p>
            <a:pPr indent="-368300" lvl="1" marL="914400" rtl="0" algn="l">
              <a:spcBef>
                <a:spcPts val="0"/>
              </a:spcBef>
              <a:spcAft>
                <a:spcPts val="0"/>
              </a:spcAft>
              <a:buSzPts val="2200"/>
              <a:buChar char="•"/>
            </a:pPr>
            <a:r>
              <a:rPr lang="sv-SE"/>
              <a:t>“Block your username and verify the validation message”</a:t>
            </a:r>
            <a:endParaRPr/>
          </a:p>
          <a:p>
            <a:pPr indent="-368300" lvl="1" marL="914400" rtl="0" algn="l">
              <a:spcBef>
                <a:spcPts val="0"/>
              </a:spcBef>
              <a:spcAft>
                <a:spcPts val="0"/>
              </a:spcAft>
              <a:buSzPts val="2200"/>
              <a:buChar char="•"/>
            </a:pPr>
            <a:r>
              <a:rPr lang="sv-SE"/>
              <a:t>“Use Forgot Password link to reset password”</a:t>
            </a:r>
            <a:endParaRPr/>
          </a:p>
          <a:p>
            <a:pPr indent="0" lvl="0" marL="457200" rtl="0" algn="l">
              <a:spcBef>
                <a:spcPts val="1000"/>
              </a:spcBef>
              <a:spcAft>
                <a:spcPts val="0"/>
              </a:spcAft>
              <a:buNone/>
            </a:pPr>
            <a:r>
              <a:rPr lang="sv-SE"/>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9" name="Google Shape;359;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Report Items</a:t>
            </a:r>
            <a:endParaRPr/>
          </a:p>
        </p:txBody>
      </p:sp>
      <p:sp>
        <p:nvSpPr>
          <p:cNvPr id="360" name="Google Shape;360;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Start and end time of session</a:t>
            </a:r>
            <a:endParaRPr b="1"/>
          </a:p>
          <a:p>
            <a:pPr indent="-393700" lvl="0" marL="457200" rtl="0" algn="l">
              <a:spcBef>
                <a:spcPts val="0"/>
              </a:spcBef>
              <a:spcAft>
                <a:spcPts val="0"/>
              </a:spcAft>
              <a:buSzPts val="2600"/>
              <a:buChar char="•"/>
            </a:pPr>
            <a:r>
              <a:rPr b="1" lang="sv-SE"/>
              <a:t>Duration of session</a:t>
            </a:r>
            <a:endParaRPr b="1"/>
          </a:p>
          <a:p>
            <a:pPr indent="-393700" lvl="0" marL="457200" rtl="0" algn="l">
              <a:spcBef>
                <a:spcPts val="0"/>
              </a:spcBef>
              <a:spcAft>
                <a:spcPts val="0"/>
              </a:spcAft>
              <a:buSzPts val="2600"/>
              <a:buChar char="•"/>
            </a:pPr>
            <a:r>
              <a:rPr b="1" lang="sv-SE"/>
              <a:t>Testing notes:</a:t>
            </a:r>
            <a:r>
              <a:rPr lang="sv-SE"/>
              <a:t> journal of actions taken</a:t>
            </a:r>
            <a:endParaRPr/>
          </a:p>
          <a:p>
            <a:pPr indent="-368300" lvl="1" marL="914400" rtl="0" algn="l">
              <a:spcBef>
                <a:spcPts val="0"/>
              </a:spcBef>
              <a:spcAft>
                <a:spcPts val="0"/>
              </a:spcAft>
              <a:buSzPts val="2200"/>
              <a:buChar char="•"/>
            </a:pPr>
            <a:r>
              <a:rPr lang="sv-SE"/>
              <a:t>Opened login page</a:t>
            </a:r>
            <a:endParaRPr/>
          </a:p>
          <a:p>
            <a:pPr indent="-342900" lvl="2" marL="1371600" rtl="0" algn="l">
              <a:spcBef>
                <a:spcPts val="0"/>
              </a:spcBef>
              <a:spcAft>
                <a:spcPts val="0"/>
              </a:spcAft>
              <a:buSzPts val="1800"/>
              <a:buChar char="•"/>
            </a:pPr>
            <a:r>
              <a:rPr lang="sv-SE"/>
              <a:t>Verified default screen.</a:t>
            </a:r>
            <a:endParaRPr/>
          </a:p>
          <a:p>
            <a:pPr indent="-342900" lvl="2" marL="1371600" rtl="0" algn="l">
              <a:spcBef>
                <a:spcPts val="0"/>
              </a:spcBef>
              <a:spcAft>
                <a:spcPts val="0"/>
              </a:spcAft>
              <a:buSzPts val="1800"/>
              <a:buChar char="•"/>
            </a:pPr>
            <a:r>
              <a:rPr lang="sv-SE"/>
              <a:t>Verified that existing and new user account links exist.</a:t>
            </a:r>
            <a:endParaRPr/>
          </a:p>
          <a:p>
            <a:pPr indent="-368300" lvl="1" marL="914400" rtl="0" algn="l">
              <a:spcBef>
                <a:spcPts val="0"/>
              </a:spcBef>
              <a:spcAft>
                <a:spcPts val="0"/>
              </a:spcAft>
              <a:buSzPts val="2200"/>
              <a:buChar char="•"/>
            </a:pPr>
            <a:r>
              <a:rPr lang="sv-SE"/>
              <a:t>Opened existing user login</a:t>
            </a:r>
            <a:endParaRPr/>
          </a:p>
          <a:p>
            <a:pPr indent="-342900" lvl="2" marL="1371600" rtl="0" algn="l">
              <a:spcBef>
                <a:spcPts val="0"/>
              </a:spcBef>
              <a:spcAft>
                <a:spcPts val="0"/>
              </a:spcAft>
              <a:buSzPts val="1800"/>
              <a:buChar char="•"/>
            </a:pPr>
            <a:r>
              <a:rPr lang="sv-SE"/>
              <a:t>Verified successful login with username, Google, and Facebook.</a:t>
            </a:r>
            <a:endParaRPr/>
          </a:p>
          <a:p>
            <a:pPr indent="-342900" lvl="2" marL="1371600" rtl="0" algn="l">
              <a:spcBef>
                <a:spcPts val="0"/>
              </a:spcBef>
              <a:spcAft>
                <a:spcPts val="0"/>
              </a:spcAft>
              <a:buSzPts val="1800"/>
              <a:buChar char="•"/>
            </a:pPr>
            <a:r>
              <a:rPr lang="sv-SE"/>
              <a:t>Verified</a:t>
            </a:r>
            <a:r>
              <a:rPr lang="sv-SE"/>
              <a:t> validation messages.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7" name="Google Shape;36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Report Items</a:t>
            </a:r>
            <a:endParaRPr/>
          </a:p>
        </p:txBody>
      </p:sp>
      <p:sp>
        <p:nvSpPr>
          <p:cNvPr id="368" name="Google Shape;36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Include </a:t>
            </a:r>
            <a:r>
              <a:rPr b="1" lang="sv-SE"/>
              <a:t>data files</a:t>
            </a:r>
            <a:r>
              <a:rPr lang="sv-SE"/>
              <a:t> (screenshots, recordings, files), especially if a bug is found. </a:t>
            </a:r>
            <a:endParaRPr/>
          </a:p>
          <a:p>
            <a:pPr indent="-393700" lvl="0" marL="457200" rtl="0" algn="l">
              <a:spcBef>
                <a:spcPts val="0"/>
              </a:spcBef>
              <a:spcAft>
                <a:spcPts val="0"/>
              </a:spcAft>
              <a:buSzPts val="2600"/>
              <a:buChar char="•"/>
            </a:pPr>
            <a:r>
              <a:rPr b="1" lang="sv-SE"/>
              <a:t>Fault Information:</a:t>
            </a:r>
            <a:r>
              <a:rPr lang="sv-SE"/>
              <a:t> Describe each fault found. File a bug report for each, include tracker ID in report.</a:t>
            </a:r>
            <a:endParaRPr/>
          </a:p>
          <a:p>
            <a:pPr indent="-393700" lvl="0" marL="457200" rtl="0" algn="l">
              <a:spcBef>
                <a:spcPts val="0"/>
              </a:spcBef>
              <a:spcAft>
                <a:spcPts val="0"/>
              </a:spcAft>
              <a:buSzPts val="2600"/>
              <a:buChar char="•"/>
            </a:pPr>
            <a:r>
              <a:rPr b="1" lang="sv-SE"/>
              <a:t>Issues Information: </a:t>
            </a:r>
            <a:r>
              <a:rPr lang="sv-SE"/>
              <a:t>If an issue prevents or complicates testing, describe it in the report.</a:t>
            </a:r>
            <a:endParaRPr/>
          </a:p>
          <a:p>
            <a:pPr indent="-393700" lvl="0" marL="457200" rtl="0" algn="l">
              <a:spcBef>
                <a:spcPts val="0"/>
              </a:spcBef>
              <a:spcAft>
                <a:spcPts val="0"/>
              </a:spcAft>
              <a:buSzPts val="2600"/>
              <a:buChar char="•"/>
            </a:pPr>
            <a:r>
              <a:rPr b="1" lang="sv-SE"/>
              <a:t>Set-up Time:</a:t>
            </a:r>
            <a:r>
              <a:rPr lang="sv-SE"/>
              <a:t> % of time required to set-up.</a:t>
            </a:r>
            <a:endParaRPr/>
          </a:p>
          <a:p>
            <a:pPr indent="-393700" lvl="0" marL="457200" rtl="0" algn="l">
              <a:spcBef>
                <a:spcPts val="0"/>
              </a:spcBef>
              <a:spcAft>
                <a:spcPts val="0"/>
              </a:spcAft>
              <a:buSzPts val="2600"/>
              <a:buChar char="•"/>
            </a:pPr>
            <a:r>
              <a:rPr b="1" lang="sv-SE"/>
              <a:t>Test Design and Execution Time:</a:t>
            </a:r>
            <a:r>
              <a:rPr lang="sv-SE"/>
              <a:t> % of time spent purely on testing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5" name="Google Shape;37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Debrief</a:t>
            </a:r>
            <a:endParaRPr/>
          </a:p>
        </p:txBody>
      </p:sp>
      <p:sp>
        <p:nvSpPr>
          <p:cNvPr id="376" name="Google Shape;37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Short</a:t>
            </a:r>
            <a:r>
              <a:rPr lang="sv-SE"/>
              <a:t> meeting between tester and manager to review the findings.</a:t>
            </a:r>
            <a:endParaRPr/>
          </a:p>
          <a:p>
            <a:pPr indent="-393700" lvl="0" marL="457200" rtl="0" algn="l">
              <a:spcBef>
                <a:spcPts val="0"/>
              </a:spcBef>
              <a:spcAft>
                <a:spcPts val="0"/>
              </a:spcAft>
              <a:buSzPts val="2600"/>
              <a:buChar char="•"/>
            </a:pPr>
            <a:r>
              <a:rPr lang="sv-SE"/>
              <a:t>Session-based testing allows tracking of time spent testing, number of bugs reported, time spent on set-up, time spent on testing, time spent analyzing issues, features covered.</a:t>
            </a:r>
            <a:endParaRPr/>
          </a:p>
          <a:p>
            <a:pPr indent="-393700" lvl="0" marL="457200" rtl="0" algn="l">
              <a:spcBef>
                <a:spcPts val="0"/>
              </a:spcBef>
              <a:spcAft>
                <a:spcPts val="0"/>
              </a:spcAft>
              <a:buSzPts val="2600"/>
              <a:buChar char="•"/>
            </a:pPr>
            <a:r>
              <a:rPr lang="sv-SE"/>
              <a:t>Allows </a:t>
            </a:r>
            <a:r>
              <a:rPr lang="sv-SE"/>
              <a:t>management</a:t>
            </a:r>
            <a:r>
              <a:rPr lang="sv-SE"/>
              <a:t> of the time spent on exploratory testing and process observability.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3" name="Google Shape;38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Tips for Exploratory Testing</a:t>
            </a:r>
            <a:endParaRPr/>
          </a:p>
        </p:txBody>
      </p:sp>
      <p:sp>
        <p:nvSpPr>
          <p:cNvPr id="384" name="Google Shape;38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application into modules or features, then try to further divide. </a:t>
            </a:r>
            <a:endParaRPr/>
          </a:p>
          <a:p>
            <a:pPr indent="-368300" lvl="1" marL="914400" rtl="0" algn="l">
              <a:spcBef>
                <a:spcPts val="0"/>
              </a:spcBef>
              <a:spcAft>
                <a:spcPts val="0"/>
              </a:spcAft>
              <a:buSzPts val="2200"/>
              <a:buChar char="•"/>
            </a:pPr>
            <a:r>
              <a:rPr lang="sv-SE"/>
              <a:t>Start ET from the smallest subdivisions. </a:t>
            </a:r>
            <a:endParaRPr/>
          </a:p>
          <a:p>
            <a:pPr indent="-368300" lvl="1" marL="914400" rtl="0" algn="l">
              <a:spcBef>
                <a:spcPts val="0"/>
              </a:spcBef>
              <a:spcAft>
                <a:spcPts val="0"/>
              </a:spcAft>
              <a:buSzPts val="2200"/>
              <a:buChar char="•"/>
            </a:pPr>
            <a:r>
              <a:rPr lang="sv-SE"/>
              <a:t>This will give greater coverage.</a:t>
            </a:r>
            <a:endParaRPr/>
          </a:p>
          <a:p>
            <a:pPr indent="-393700" lvl="0" marL="457200" rtl="0" algn="l">
              <a:spcBef>
                <a:spcPts val="0"/>
              </a:spcBef>
              <a:spcAft>
                <a:spcPts val="0"/>
              </a:spcAft>
              <a:buSzPts val="2600"/>
              <a:buChar char="•"/>
            </a:pPr>
            <a:r>
              <a:rPr lang="sv-SE"/>
              <a:t>Make a checklist of all the features and put a check mark when each is covered.</a:t>
            </a:r>
            <a:endParaRPr/>
          </a:p>
          <a:p>
            <a:pPr indent="-393700" lvl="0" marL="457200" rtl="0" algn="l">
              <a:spcBef>
                <a:spcPts val="0"/>
              </a:spcBef>
              <a:spcAft>
                <a:spcPts val="0"/>
              </a:spcAft>
              <a:buSzPts val="2600"/>
              <a:buChar char="•"/>
            </a:pPr>
            <a:r>
              <a:rPr lang="sv-SE"/>
              <a:t>Start with a basic scenario and then gradually enhance it to add more features to test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1" name="Google Shape;39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Tips for Exploratory Testing</a:t>
            </a:r>
            <a:endParaRPr/>
          </a:p>
        </p:txBody>
      </p:sp>
      <p:sp>
        <p:nvSpPr>
          <p:cNvPr id="392" name="Google Shape;392;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all input fields.</a:t>
            </a:r>
            <a:endParaRPr/>
          </a:p>
          <a:p>
            <a:pPr indent="-393700" lvl="0" marL="457200" rtl="0" algn="l">
              <a:spcBef>
                <a:spcPts val="0"/>
              </a:spcBef>
              <a:spcAft>
                <a:spcPts val="0"/>
              </a:spcAft>
              <a:buSzPts val="2600"/>
              <a:buChar char="•"/>
            </a:pPr>
            <a:r>
              <a:rPr lang="sv-SE"/>
              <a:t>Check for all possible error </a:t>
            </a:r>
            <a:r>
              <a:rPr lang="sv-SE"/>
              <a:t>messages</a:t>
            </a:r>
            <a:r>
              <a:rPr lang="sv-SE"/>
              <a:t>.</a:t>
            </a:r>
            <a:endParaRPr/>
          </a:p>
          <a:p>
            <a:pPr indent="-393700" lvl="0" marL="457200" rtl="0" algn="l">
              <a:spcBef>
                <a:spcPts val="0"/>
              </a:spcBef>
              <a:spcAft>
                <a:spcPts val="0"/>
              </a:spcAft>
              <a:buSzPts val="2600"/>
              <a:buChar char="•"/>
            </a:pPr>
            <a:r>
              <a:rPr lang="sv-SE"/>
              <a:t>Test all the negative scenarios.</a:t>
            </a:r>
            <a:endParaRPr/>
          </a:p>
          <a:p>
            <a:pPr indent="-368300" lvl="1" marL="914400" rtl="0" algn="l">
              <a:spcBef>
                <a:spcPts val="0"/>
              </a:spcBef>
              <a:spcAft>
                <a:spcPts val="0"/>
              </a:spcAft>
              <a:buSzPts val="2200"/>
              <a:buChar char="•"/>
            </a:pPr>
            <a:r>
              <a:rPr lang="sv-SE"/>
              <a:t>Invalid input, mistakes in usage.</a:t>
            </a:r>
            <a:endParaRPr/>
          </a:p>
          <a:p>
            <a:pPr indent="-393700" lvl="0" marL="457200" rtl="0" algn="l">
              <a:spcBef>
                <a:spcPts val="0"/>
              </a:spcBef>
              <a:spcAft>
                <a:spcPts val="0"/>
              </a:spcAft>
              <a:buSzPts val="2600"/>
              <a:buChar char="•"/>
            </a:pPr>
            <a:r>
              <a:rPr lang="sv-SE"/>
              <a:t>Check the GUI against standards.</a:t>
            </a:r>
            <a:endParaRPr/>
          </a:p>
          <a:p>
            <a:pPr indent="-393700" lvl="0" marL="457200" rtl="0" algn="l">
              <a:spcBef>
                <a:spcPts val="0"/>
              </a:spcBef>
              <a:spcAft>
                <a:spcPts val="0"/>
              </a:spcAft>
              <a:buSzPts val="2600"/>
              <a:buChar char="•"/>
            </a:pPr>
            <a:r>
              <a:rPr lang="sv-SE"/>
              <a:t>Check the integration of the application with other external applications.</a:t>
            </a:r>
            <a:endParaRPr/>
          </a:p>
          <a:p>
            <a:pPr indent="-393700" lvl="0" marL="457200" rtl="0" algn="l">
              <a:spcBef>
                <a:spcPts val="0"/>
              </a:spcBef>
              <a:spcAft>
                <a:spcPts val="0"/>
              </a:spcAft>
              <a:buSzPts val="2600"/>
              <a:buChar char="•"/>
            </a:pPr>
            <a:r>
              <a:rPr lang="sv-SE"/>
              <a:t>Check for complex business logic.</a:t>
            </a:r>
            <a:endParaRPr/>
          </a:p>
          <a:p>
            <a:pPr indent="-393700" lvl="0" marL="457200" rtl="0" algn="l">
              <a:spcBef>
                <a:spcPts val="0"/>
              </a:spcBef>
              <a:spcAft>
                <a:spcPts val="0"/>
              </a:spcAft>
              <a:buSzPts val="2600"/>
              <a:buChar char="•"/>
            </a:pPr>
            <a:r>
              <a:rPr lang="sv-SE"/>
              <a:t>Try to do the ethical hacking of the application.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9" name="Google Shape;39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Pair-Based Exploratory Testing</a:t>
            </a:r>
            <a:endParaRPr/>
          </a:p>
        </p:txBody>
      </p:sp>
      <p:sp>
        <p:nvSpPr>
          <p:cNvPr id="400" name="Google Shape;40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people share a computer and test together.</a:t>
            </a:r>
            <a:endParaRPr/>
          </a:p>
          <a:p>
            <a:pPr indent="-368300" lvl="1" marL="914400" rtl="0" algn="l">
              <a:spcBef>
                <a:spcPts val="0"/>
              </a:spcBef>
              <a:spcAft>
                <a:spcPts val="0"/>
              </a:spcAft>
              <a:buSzPts val="2200"/>
              <a:buChar char="•"/>
            </a:pPr>
            <a:r>
              <a:rPr lang="sv-SE"/>
              <a:t>One person uses the computer, the other suggests actions and takes notes.</a:t>
            </a:r>
            <a:endParaRPr/>
          </a:p>
          <a:p>
            <a:pPr indent="-368300" lvl="1" marL="914400" rtl="0" algn="l">
              <a:spcBef>
                <a:spcPts val="0"/>
              </a:spcBef>
              <a:spcAft>
                <a:spcPts val="0"/>
              </a:spcAft>
              <a:buSzPts val="2200"/>
              <a:buChar char="•"/>
            </a:pPr>
            <a:r>
              <a:rPr lang="sv-SE"/>
              <a:t>Each brings their own strengths.</a:t>
            </a:r>
            <a:endParaRPr/>
          </a:p>
          <a:p>
            <a:pPr indent="-368300" lvl="1" marL="914400" rtl="0" algn="l">
              <a:spcBef>
                <a:spcPts val="0"/>
              </a:spcBef>
              <a:spcAft>
                <a:spcPts val="0"/>
              </a:spcAft>
              <a:buSzPts val="2200"/>
              <a:buChar char="•"/>
            </a:pPr>
            <a:r>
              <a:rPr lang="sv-SE"/>
              <a:t>Can be used to train new developers or testers.</a:t>
            </a:r>
            <a:endParaRPr/>
          </a:p>
          <a:p>
            <a:pPr indent="-393700" lvl="0" marL="457200" rtl="0" algn="l">
              <a:spcBef>
                <a:spcPts val="0"/>
              </a:spcBef>
              <a:spcAft>
                <a:spcPts val="0"/>
              </a:spcAft>
              <a:buSzPts val="2600"/>
              <a:buChar char="•"/>
            </a:pPr>
            <a:r>
              <a:rPr lang="sv-SE"/>
              <a:t>Benefits of pair testing:</a:t>
            </a:r>
            <a:endParaRPr/>
          </a:p>
          <a:p>
            <a:pPr indent="-368300" lvl="1" marL="914400" rtl="0" algn="l">
              <a:spcBef>
                <a:spcPts val="0"/>
              </a:spcBef>
              <a:spcAft>
                <a:spcPts val="0"/>
              </a:spcAft>
              <a:buSzPts val="2200"/>
              <a:buChar char="•"/>
            </a:pPr>
            <a:r>
              <a:rPr lang="sv-SE"/>
              <a:t>Increases focus.</a:t>
            </a:r>
            <a:endParaRPr/>
          </a:p>
          <a:p>
            <a:pPr indent="-368300" lvl="1" marL="914400" rtl="0" algn="l">
              <a:spcBef>
                <a:spcPts val="0"/>
              </a:spcBef>
              <a:spcAft>
                <a:spcPts val="0"/>
              </a:spcAft>
              <a:buSzPts val="2200"/>
              <a:buChar char="•"/>
            </a:pPr>
            <a:r>
              <a:rPr lang="sv-SE"/>
              <a:t>Leads to more constructive ideas.</a:t>
            </a:r>
            <a:endParaRPr/>
          </a:p>
          <a:p>
            <a:pPr indent="-368300" lvl="1" marL="914400" rtl="0" algn="l">
              <a:spcBef>
                <a:spcPts val="0"/>
              </a:spcBef>
              <a:spcAft>
                <a:spcPts val="0"/>
              </a:spcAft>
              <a:buSzPts val="2200"/>
              <a:buChar char="•"/>
            </a:pPr>
            <a:r>
              <a:rPr lang="sv-SE"/>
              <a:t>Avoids biased input selection.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7" name="Google Shape;40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Automating Exploratory Testing</a:t>
            </a:r>
            <a:endParaRPr/>
          </a:p>
        </p:txBody>
      </p:sp>
      <p:sp>
        <p:nvSpPr>
          <p:cNvPr id="408" name="Google Shape;40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tools to streamline bug reporting and reproduction, snapshots, preparation of executable test suites for future use.</a:t>
            </a:r>
            <a:endParaRPr/>
          </a:p>
          <a:p>
            <a:pPr indent="-393700" lvl="0" marL="457200" rtl="0" algn="l">
              <a:spcBef>
                <a:spcPts val="0"/>
              </a:spcBef>
              <a:spcAft>
                <a:spcPts val="0"/>
              </a:spcAft>
              <a:buSzPts val="2600"/>
              <a:buChar char="•"/>
            </a:pPr>
            <a:r>
              <a:rPr lang="sv-SE"/>
              <a:t>A tool captures and records the activities performed by the tester. </a:t>
            </a:r>
            <a:endParaRPr/>
          </a:p>
          <a:p>
            <a:pPr indent="-368300" lvl="1" marL="914400" rtl="0" algn="l">
              <a:spcBef>
                <a:spcPts val="0"/>
              </a:spcBef>
              <a:spcAft>
                <a:spcPts val="0"/>
              </a:spcAft>
              <a:buSzPts val="2200"/>
              <a:buChar char="•"/>
            </a:pPr>
            <a:r>
              <a:rPr lang="sv-SE"/>
              <a:t>Called </a:t>
            </a:r>
            <a:r>
              <a:rPr b="1" lang="sv-SE"/>
              <a:t>capture and replay tools</a:t>
            </a:r>
            <a:r>
              <a:rPr lang="sv-SE"/>
              <a:t>. </a:t>
            </a:r>
            <a:endParaRPr/>
          </a:p>
        </p:txBody>
      </p:sp>
      <p:pic>
        <p:nvPicPr>
          <p:cNvPr id="409" name="Google Shape;409;p52"/>
          <p:cNvPicPr preferRelativeResize="0"/>
          <p:nvPr/>
        </p:nvPicPr>
        <p:blipFill>
          <a:blip r:embed="rId3">
            <a:alphaModFix/>
          </a:blip>
          <a:stretch>
            <a:fillRect/>
          </a:stretch>
        </p:blipFill>
        <p:spPr>
          <a:xfrm>
            <a:off x="5782325" y="3162801"/>
            <a:ext cx="3084900" cy="1554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2" name="Google Shape;102;p1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 Plans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Capture and Replay Tools</a:t>
            </a:r>
            <a:endParaRPr/>
          </a:p>
        </p:txBody>
      </p:sp>
      <p:pic>
        <p:nvPicPr>
          <p:cNvPr id="415" name="Google Shape;415;p53"/>
          <p:cNvPicPr preferRelativeResize="0"/>
          <p:nvPr/>
        </p:nvPicPr>
        <p:blipFill>
          <a:blip r:embed="rId3">
            <a:alphaModFix/>
          </a:blip>
          <a:stretch>
            <a:fillRect/>
          </a:stretch>
        </p:blipFill>
        <p:spPr>
          <a:xfrm>
            <a:off x="457200" y="1183884"/>
            <a:ext cx="3386860" cy="1811025"/>
          </a:xfrm>
          <a:prstGeom prst="rect">
            <a:avLst/>
          </a:prstGeom>
          <a:noFill/>
          <a:ln>
            <a:noFill/>
          </a:ln>
        </p:spPr>
      </p:pic>
      <p:sp>
        <p:nvSpPr>
          <p:cNvPr id="416" name="Google Shape;416;p53"/>
          <p:cNvSpPr txBox="1"/>
          <p:nvPr/>
        </p:nvSpPr>
        <p:spPr>
          <a:xfrm>
            <a:off x="4048225" y="1277200"/>
            <a:ext cx="4638600" cy="3082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sv-SE" sz="2200">
                <a:solidFill>
                  <a:schemeClr val="dk1"/>
                </a:solidFill>
              </a:rPr>
              <a:t>Tool records input (key presses, mouse clicks, touches, etc.) during exploratory testing.</a:t>
            </a:r>
            <a:endParaRPr sz="2200">
              <a:solidFill>
                <a:schemeClr val="dk1"/>
              </a:solidFill>
            </a:endParaRPr>
          </a:p>
          <a:p>
            <a:pPr indent="-368300" lvl="1" marL="914400" rtl="0" algn="l">
              <a:spcBef>
                <a:spcPts val="0"/>
              </a:spcBef>
              <a:spcAft>
                <a:spcPts val="0"/>
              </a:spcAft>
              <a:buClr>
                <a:schemeClr val="dk1"/>
              </a:buClr>
              <a:buSzPts val="2200"/>
              <a:buChar char="○"/>
            </a:pPr>
            <a:r>
              <a:rPr lang="sv-SE" sz="2200">
                <a:solidFill>
                  <a:schemeClr val="dk1"/>
                </a:solidFill>
              </a:rPr>
              <a:t>The “Capture”</a:t>
            </a:r>
            <a:endParaRPr sz="22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Capture can be replayed to reproduce outcomes and crashes.</a:t>
            </a:r>
            <a:endParaRPr sz="22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Capture scripts can be extended and altered to form new test cases.</a:t>
            </a:r>
            <a:endParaRPr sz="2200">
              <a:solidFill>
                <a:schemeClr val="dk1"/>
              </a:solidFill>
            </a:endParaRPr>
          </a:p>
        </p:txBody>
      </p:sp>
      <p:pic>
        <p:nvPicPr>
          <p:cNvPr id="417" name="Google Shape;417;p53"/>
          <p:cNvPicPr preferRelativeResize="0"/>
          <p:nvPr/>
        </p:nvPicPr>
        <p:blipFill>
          <a:blip r:embed="rId4">
            <a:alphaModFix/>
          </a:blip>
          <a:stretch>
            <a:fillRect/>
          </a:stretch>
        </p:blipFill>
        <p:spPr>
          <a:xfrm>
            <a:off x="572250" y="2994909"/>
            <a:ext cx="3300581" cy="1770316"/>
          </a:xfrm>
          <a:prstGeom prst="rect">
            <a:avLst/>
          </a:prstGeom>
          <a:noFill/>
          <a:ln>
            <a:noFill/>
          </a:ln>
        </p:spPr>
      </p:pic>
      <p:sp>
        <p:nvSpPr>
          <p:cNvPr id="418" name="Google Shape;41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Automating Exploratory Testing</a:t>
            </a:r>
            <a:endParaRPr/>
          </a:p>
        </p:txBody>
      </p:sp>
      <p:sp>
        <p:nvSpPr>
          <p:cNvPr id="425" name="Google Shape;425;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Provides clear steps to reproduce bug.</a:t>
            </a:r>
            <a:endParaRPr/>
          </a:p>
          <a:p>
            <a:pPr indent="-393700" lvl="0" marL="457200" rtl="0" algn="l">
              <a:spcBef>
                <a:spcPts val="0"/>
              </a:spcBef>
              <a:spcAft>
                <a:spcPts val="0"/>
              </a:spcAft>
              <a:buSzPts val="2600"/>
              <a:buChar char="•"/>
            </a:pPr>
            <a:r>
              <a:rPr lang="sv-SE"/>
              <a:t>Can also be used to judge performance.</a:t>
            </a:r>
            <a:endParaRPr/>
          </a:p>
          <a:p>
            <a:pPr indent="-393700" lvl="0" marL="457200" rtl="0" algn="l">
              <a:spcBef>
                <a:spcPts val="0"/>
              </a:spcBef>
              <a:spcAft>
                <a:spcPts val="0"/>
              </a:spcAft>
              <a:buSzPts val="2600"/>
              <a:buChar char="•"/>
            </a:pPr>
            <a:r>
              <a:rPr lang="sv-SE"/>
              <a:t>Often used in pair exploratory testing.</a:t>
            </a:r>
            <a:endParaRPr/>
          </a:p>
          <a:p>
            <a:pPr indent="-368300" lvl="1" marL="914400" rtl="0" algn="l">
              <a:spcBef>
                <a:spcPts val="0"/>
              </a:spcBef>
              <a:spcAft>
                <a:spcPts val="0"/>
              </a:spcAft>
              <a:buSzPts val="2200"/>
              <a:buChar char="•"/>
            </a:pPr>
            <a:r>
              <a:rPr lang="sv-SE"/>
              <a:t>Second tester watches replay from first tester.</a:t>
            </a:r>
            <a:endParaRPr/>
          </a:p>
          <a:p>
            <a:pPr indent="-368300" lvl="1" marL="914400" rtl="0" algn="l">
              <a:spcBef>
                <a:spcPts val="0"/>
              </a:spcBef>
              <a:spcAft>
                <a:spcPts val="0"/>
              </a:spcAft>
              <a:buSzPts val="2200"/>
              <a:buChar char="•"/>
            </a:pPr>
            <a:r>
              <a:rPr lang="sv-SE"/>
              <a:t>Second tester looks for ways to extend the tests.</a:t>
            </a:r>
            <a:endParaRPr/>
          </a:p>
          <a:p>
            <a:pPr indent="-368300" lvl="1" marL="914400" rtl="0" algn="l">
              <a:spcBef>
                <a:spcPts val="0"/>
              </a:spcBef>
              <a:spcAft>
                <a:spcPts val="0"/>
              </a:spcAft>
              <a:buSzPts val="2200"/>
              <a:buChar char="•"/>
            </a:pPr>
            <a:r>
              <a:rPr lang="sv-SE"/>
              <a:t>The first tester does the same with the second tester’s replay.</a:t>
            </a:r>
            <a:endParaRPr/>
          </a:p>
          <a:p>
            <a:pPr indent="-368300" lvl="1" marL="914400" rtl="0" algn="l">
              <a:spcBef>
                <a:spcPts val="0"/>
              </a:spcBef>
              <a:spcAft>
                <a:spcPts val="0"/>
              </a:spcAft>
              <a:buSzPts val="2200"/>
              <a:buChar char="•"/>
            </a:pPr>
            <a:r>
              <a:rPr lang="sv-SE"/>
              <a:t>Exchange again at the end to confirm results.</a:t>
            </a:r>
            <a:endParaRPr/>
          </a:p>
        </p:txBody>
      </p:sp>
      <p:sp>
        <p:nvSpPr>
          <p:cNvPr id="426" name="Google Shape;426;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3" name="Google Shape;433;p5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“Tours” in Exploratory Testing</a:t>
            </a:r>
            <a:endParaRPr/>
          </a:p>
        </p:txBody>
      </p:sp>
      <p:sp>
        <p:nvSpPr>
          <p:cNvPr id="440" name="Google Shape;440;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tourist seeks to visit as many districts of a city as possible within the time budget.</a:t>
            </a:r>
            <a:endParaRPr/>
          </a:p>
          <a:p>
            <a:pPr indent="-368300" lvl="1" marL="914400" rtl="0" algn="l">
              <a:spcBef>
                <a:spcPts val="0"/>
              </a:spcBef>
              <a:spcAft>
                <a:spcPts val="0"/>
              </a:spcAft>
              <a:buSzPts val="2200"/>
              <a:buChar char="•"/>
            </a:pPr>
            <a:r>
              <a:rPr lang="sv-SE"/>
              <a:t>In software, the “city” is the system, and the “districts” are aspects of the system.</a:t>
            </a:r>
            <a:endParaRPr/>
          </a:p>
          <a:p>
            <a:pPr indent="-342900" lvl="2" marL="1371600" rtl="0" algn="l">
              <a:spcBef>
                <a:spcPts val="0"/>
              </a:spcBef>
              <a:spcAft>
                <a:spcPts val="0"/>
              </a:spcAft>
              <a:buSzPts val="1800"/>
              <a:buChar char="•"/>
            </a:pPr>
            <a:r>
              <a:rPr lang="sv-SE"/>
              <a:t>Business district = core features, entertainment district = supporting features</a:t>
            </a:r>
            <a:endParaRPr u="sng"/>
          </a:p>
          <a:p>
            <a:pPr indent="-393700" lvl="0" marL="457200" rtl="0" algn="l">
              <a:spcBef>
                <a:spcPts val="0"/>
              </a:spcBef>
              <a:spcAft>
                <a:spcPts val="0"/>
              </a:spcAft>
              <a:buSzPts val="2600"/>
              <a:buChar char="•"/>
            </a:pPr>
            <a:r>
              <a:rPr lang="sv-SE"/>
              <a:t>A </a:t>
            </a:r>
            <a:r>
              <a:rPr b="1" lang="sv-SE"/>
              <a:t>tour</a:t>
            </a:r>
            <a:r>
              <a:rPr lang="sv-SE"/>
              <a:t> is a plan for exploratory testing.</a:t>
            </a:r>
            <a:endParaRPr/>
          </a:p>
          <a:p>
            <a:pPr indent="-368300" lvl="1" marL="914400" rtl="0" algn="l">
              <a:spcBef>
                <a:spcPts val="0"/>
              </a:spcBef>
              <a:spcAft>
                <a:spcPts val="0"/>
              </a:spcAft>
              <a:buSzPts val="2200"/>
              <a:buChar char="•"/>
            </a:pPr>
            <a:r>
              <a:rPr lang="sv-SE"/>
              <a:t>Includes a set of objectives, based on visiting different “districts”, to focus on during testing.</a:t>
            </a:r>
            <a:endParaRPr/>
          </a:p>
          <a:p>
            <a:pPr indent="-368300" lvl="1" marL="914400" rtl="0" algn="l">
              <a:spcBef>
                <a:spcPts val="0"/>
              </a:spcBef>
              <a:spcAft>
                <a:spcPts val="0"/>
              </a:spcAft>
              <a:buSzPts val="2200"/>
              <a:buChar char="•"/>
            </a:pPr>
            <a:r>
              <a:rPr lang="sv-SE"/>
              <a:t>A typical tour should take </a:t>
            </a:r>
            <a:r>
              <a:rPr b="1" lang="sv-SE"/>
              <a:t>less than four hours</a:t>
            </a:r>
            <a:r>
              <a:rPr lang="sv-SE"/>
              <a:t>.</a:t>
            </a:r>
            <a:endParaRPr/>
          </a:p>
        </p:txBody>
      </p:sp>
      <p:sp>
        <p:nvSpPr>
          <p:cNvPr id="441" name="Google Shape;441;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Tours</a:t>
            </a:r>
            <a:endParaRPr/>
          </a:p>
        </p:txBody>
      </p:sp>
      <p:sp>
        <p:nvSpPr>
          <p:cNvPr id="448" name="Google Shape;448;p57"/>
          <p:cNvSpPr txBox="1"/>
          <p:nvPr>
            <p:ph idx="1" type="body"/>
          </p:nvPr>
        </p:nvSpPr>
        <p:spPr>
          <a:xfrm>
            <a:off x="468897" y="1282400"/>
            <a:ext cx="5383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Software split into aspects (districts)</a:t>
            </a:r>
            <a:endParaRPr/>
          </a:p>
          <a:p>
            <a:pPr indent="-393700" lvl="0" marL="457200" rtl="0" algn="l">
              <a:spcBef>
                <a:spcPts val="0"/>
              </a:spcBef>
              <a:spcAft>
                <a:spcPts val="0"/>
              </a:spcAft>
              <a:buSzPts val="2600"/>
              <a:buChar char="•"/>
            </a:pPr>
            <a:r>
              <a:rPr lang="sv-SE"/>
              <a:t>Several “tours” related to each district.</a:t>
            </a:r>
            <a:endParaRPr/>
          </a:p>
          <a:p>
            <a:pPr indent="-368300" lvl="1" marL="914400" rtl="0" algn="l">
              <a:spcBef>
                <a:spcPts val="0"/>
              </a:spcBef>
              <a:spcAft>
                <a:spcPts val="0"/>
              </a:spcAft>
              <a:buSzPts val="2200"/>
              <a:buChar char="•"/>
            </a:pPr>
            <a:r>
              <a:rPr lang="sv-SE"/>
              <a:t>Each prescribes a way of exploring the software.</a:t>
            </a:r>
            <a:endParaRPr/>
          </a:p>
        </p:txBody>
      </p:sp>
      <p:sp>
        <p:nvSpPr>
          <p:cNvPr id="449" name="Google Shape;44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50" name="Google Shape;450;p57"/>
          <p:cNvPicPr preferRelativeResize="0"/>
          <p:nvPr/>
        </p:nvPicPr>
        <p:blipFill>
          <a:blip r:embed="rId3">
            <a:alphaModFix/>
          </a:blip>
          <a:stretch>
            <a:fillRect/>
          </a:stretch>
        </p:blipFill>
        <p:spPr>
          <a:xfrm>
            <a:off x="6136723" y="450975"/>
            <a:ext cx="2908952" cy="4484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District</a:t>
            </a:r>
            <a:endParaRPr/>
          </a:p>
        </p:txBody>
      </p:sp>
      <p:sp>
        <p:nvSpPr>
          <p:cNvPr id="457" name="Google Shape;45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Focused on the features </a:t>
            </a:r>
            <a:r>
              <a:rPr lang="sv-SE"/>
              <a:t>designed</a:t>
            </a:r>
            <a:r>
              <a:rPr lang="sv-SE"/>
              <a:t> to increase sales</a:t>
            </a:r>
            <a:endParaRPr/>
          </a:p>
          <a:p>
            <a:pPr indent="-393700" lvl="0" marL="457200" rtl="0" algn="l">
              <a:spcBef>
                <a:spcPts val="0"/>
              </a:spcBef>
              <a:spcAft>
                <a:spcPts val="0"/>
              </a:spcAft>
              <a:buSzPts val="2600"/>
              <a:buChar char="•"/>
            </a:pPr>
            <a:r>
              <a:rPr lang="sv-SE"/>
              <a:t>Tours vary in focus, but all are intended to give a good impression of the software (to attract sales).</a:t>
            </a:r>
            <a:endParaRPr/>
          </a:p>
          <a:p>
            <a:pPr indent="-393700" lvl="0" marL="457200" rtl="0" algn="l">
              <a:spcBef>
                <a:spcPts val="0"/>
              </a:spcBef>
              <a:spcAft>
                <a:spcPts val="0"/>
              </a:spcAft>
              <a:buSzPts val="2600"/>
              <a:buChar char="•"/>
            </a:pPr>
            <a:r>
              <a:rPr b="1" lang="sv-SE"/>
              <a:t>Guidebook Tour</a:t>
            </a:r>
            <a:endParaRPr/>
          </a:p>
          <a:p>
            <a:pPr indent="-368300" lvl="1" marL="914400" rtl="0" algn="l">
              <a:spcBef>
                <a:spcPts val="0"/>
              </a:spcBef>
              <a:spcAft>
                <a:spcPts val="0"/>
              </a:spcAft>
              <a:buSzPts val="2200"/>
              <a:buChar char="•"/>
            </a:pPr>
            <a:r>
              <a:rPr lang="sv-SE"/>
              <a:t>Focused on users that strictly follow the steps in support information, instructions, and user manuals.</a:t>
            </a:r>
            <a:endParaRPr/>
          </a:p>
          <a:p>
            <a:pPr indent="-368300" lvl="1" marL="914400" rtl="0" algn="l">
              <a:spcBef>
                <a:spcPts val="0"/>
              </a:spcBef>
              <a:spcAft>
                <a:spcPts val="0"/>
              </a:spcAft>
              <a:buSzPts val="2200"/>
              <a:buChar char="•"/>
            </a:pPr>
            <a:r>
              <a:rPr lang="sv-SE"/>
              <a:t>Walk through all guides to the software.</a:t>
            </a:r>
            <a:endParaRPr/>
          </a:p>
          <a:p>
            <a:pPr indent="-368300" lvl="1" marL="914400" rtl="0" algn="l">
              <a:spcBef>
                <a:spcPts val="0"/>
              </a:spcBef>
              <a:spcAft>
                <a:spcPts val="0"/>
              </a:spcAft>
              <a:buSzPts val="2200"/>
              <a:buChar char="•"/>
            </a:pPr>
            <a:r>
              <a:rPr lang="sv-SE"/>
              <a:t>Look for unclear or incorrect instructions, steps that do not correspond to actual workflow, uninformative prompts</a:t>
            </a:r>
            <a:endParaRPr/>
          </a:p>
        </p:txBody>
      </p:sp>
      <p:sp>
        <p:nvSpPr>
          <p:cNvPr id="458" name="Google Shape;458;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District</a:t>
            </a:r>
            <a:endParaRPr/>
          </a:p>
        </p:txBody>
      </p:sp>
      <p:sp>
        <p:nvSpPr>
          <p:cNvPr id="465" name="Google Shape;465;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Money Tour</a:t>
            </a:r>
            <a:endParaRPr b="1"/>
          </a:p>
          <a:p>
            <a:pPr indent="-368300" lvl="1" marL="914400" rtl="0" algn="l">
              <a:spcBef>
                <a:spcPts val="0"/>
              </a:spcBef>
              <a:spcAft>
                <a:spcPts val="0"/>
              </a:spcAft>
              <a:buSzPts val="2200"/>
              <a:buChar char="•"/>
            </a:pPr>
            <a:r>
              <a:rPr lang="sv-SE"/>
              <a:t>Advertising material should be accurate.</a:t>
            </a:r>
            <a:endParaRPr/>
          </a:p>
          <a:p>
            <a:pPr indent="-368300" lvl="1" marL="914400" rtl="0" algn="l">
              <a:spcBef>
                <a:spcPts val="0"/>
              </a:spcBef>
              <a:spcAft>
                <a:spcPts val="0"/>
              </a:spcAft>
              <a:buSzPts val="2200"/>
              <a:buChar char="•"/>
            </a:pPr>
            <a:r>
              <a:rPr lang="sv-SE"/>
              <a:t>Compare advertising to the real software.</a:t>
            </a:r>
            <a:endParaRPr/>
          </a:p>
          <a:p>
            <a:pPr indent="-368300" lvl="1" marL="914400" rtl="0" algn="l">
              <a:spcBef>
                <a:spcPts val="0"/>
              </a:spcBef>
              <a:spcAft>
                <a:spcPts val="0"/>
              </a:spcAft>
              <a:buSzPts val="2200"/>
              <a:buChar char="•"/>
            </a:pPr>
            <a:r>
              <a:rPr lang="sv-SE"/>
              <a:t>Look for outdated screenshots or lists of features, grammar mistakes, </a:t>
            </a:r>
            <a:r>
              <a:rPr lang="sv-SE"/>
              <a:t>logical</a:t>
            </a:r>
            <a:r>
              <a:rPr lang="sv-SE"/>
              <a:t> mistakes.</a:t>
            </a:r>
            <a:endParaRPr/>
          </a:p>
          <a:p>
            <a:pPr indent="-393700" lvl="0" marL="457200" rtl="0" algn="l">
              <a:spcBef>
                <a:spcPts val="0"/>
              </a:spcBef>
              <a:spcAft>
                <a:spcPts val="0"/>
              </a:spcAft>
              <a:buSzPts val="2600"/>
              <a:buChar char="•"/>
            </a:pPr>
            <a:r>
              <a:rPr b="1" lang="sv-SE"/>
              <a:t>Landmark Tour</a:t>
            </a:r>
            <a:endParaRPr b="1"/>
          </a:p>
          <a:p>
            <a:pPr indent="-368300" lvl="1" marL="914400" rtl="0" algn="l">
              <a:spcBef>
                <a:spcPts val="0"/>
              </a:spcBef>
              <a:spcAft>
                <a:spcPts val="0"/>
              </a:spcAft>
              <a:buSzPts val="2200"/>
              <a:buChar char="•"/>
            </a:pPr>
            <a:r>
              <a:rPr lang="sv-SE"/>
              <a:t>Cities have famous “highlights”. </a:t>
            </a:r>
            <a:endParaRPr/>
          </a:p>
          <a:p>
            <a:pPr indent="-368300" lvl="1" marL="914400" rtl="0" algn="l">
              <a:spcBef>
                <a:spcPts val="0"/>
              </a:spcBef>
              <a:spcAft>
                <a:spcPts val="0"/>
              </a:spcAft>
              <a:buSzPts val="2200"/>
              <a:buChar char="•"/>
            </a:pPr>
            <a:r>
              <a:rPr lang="sv-SE"/>
              <a:t>Define a list of “core” software features and execute each step-by-step. </a:t>
            </a:r>
            <a:endParaRPr/>
          </a:p>
          <a:p>
            <a:pPr indent="-368300" lvl="1" marL="914400" rtl="0" algn="l">
              <a:spcBef>
                <a:spcPts val="0"/>
              </a:spcBef>
              <a:spcAft>
                <a:spcPts val="0"/>
              </a:spcAft>
              <a:buSzPts val="2200"/>
              <a:buChar char="•"/>
            </a:pPr>
            <a:r>
              <a:rPr lang="sv-SE"/>
              <a:t>Try all critical functionality, and detect blocking faults.</a:t>
            </a:r>
            <a:endParaRPr/>
          </a:p>
        </p:txBody>
      </p:sp>
      <p:sp>
        <p:nvSpPr>
          <p:cNvPr id="466" name="Google Shape;466;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District</a:t>
            </a:r>
            <a:endParaRPr/>
          </a:p>
        </p:txBody>
      </p:sp>
      <p:sp>
        <p:nvSpPr>
          <p:cNvPr id="473" name="Google Shape;473;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Intellectual Tour</a:t>
            </a:r>
            <a:endParaRPr b="1"/>
          </a:p>
          <a:p>
            <a:pPr indent="-368300" lvl="1" marL="914400" rtl="0" algn="l">
              <a:spcBef>
                <a:spcPts val="0"/>
              </a:spcBef>
              <a:spcAft>
                <a:spcPts val="0"/>
              </a:spcAft>
              <a:buSzPts val="2200"/>
              <a:buChar char="•"/>
            </a:pPr>
            <a:r>
              <a:rPr lang="sv-SE"/>
              <a:t>Try to “outsmart” the program.</a:t>
            </a:r>
            <a:endParaRPr/>
          </a:p>
          <a:p>
            <a:pPr indent="-368300" lvl="1" marL="914400" rtl="0" algn="l">
              <a:spcBef>
                <a:spcPts val="0"/>
              </a:spcBef>
              <a:spcAft>
                <a:spcPts val="0"/>
              </a:spcAft>
              <a:buSzPts val="2200"/>
              <a:buChar char="•"/>
            </a:pPr>
            <a:r>
              <a:rPr lang="sv-SE"/>
              <a:t>Enter long filenames, huge number of products to shopping card, invalid form data.</a:t>
            </a:r>
            <a:endParaRPr/>
          </a:p>
          <a:p>
            <a:pPr indent="-393700" lvl="0" marL="457200" rtl="0" algn="l">
              <a:spcBef>
                <a:spcPts val="0"/>
              </a:spcBef>
              <a:spcAft>
                <a:spcPts val="0"/>
              </a:spcAft>
              <a:buSzPts val="2600"/>
              <a:buChar char="•"/>
            </a:pPr>
            <a:r>
              <a:rPr b="1" lang="sv-SE"/>
              <a:t>FedEx</a:t>
            </a:r>
            <a:r>
              <a:rPr b="1" lang="sv-SE"/>
              <a:t> Tour</a:t>
            </a:r>
            <a:endParaRPr b="1"/>
          </a:p>
          <a:p>
            <a:pPr indent="-368300" lvl="1" marL="914400" rtl="0" algn="l">
              <a:spcBef>
                <a:spcPts val="0"/>
              </a:spcBef>
              <a:spcAft>
                <a:spcPts val="0"/>
              </a:spcAft>
              <a:buSzPts val="2200"/>
              <a:buChar char="•"/>
            </a:pPr>
            <a:r>
              <a:rPr lang="sv-SE"/>
              <a:t>Packages get passed around and handled by many people. Likewise, you can examine how data is passed around the software.</a:t>
            </a:r>
            <a:endParaRPr/>
          </a:p>
          <a:p>
            <a:pPr indent="-368300" lvl="1" marL="914400" rtl="0" algn="l">
              <a:spcBef>
                <a:spcPts val="0"/>
              </a:spcBef>
              <a:spcAft>
                <a:spcPts val="0"/>
              </a:spcAft>
              <a:buSzPts val="2200"/>
              <a:buChar char="•"/>
            </a:pPr>
            <a:r>
              <a:rPr lang="sv-SE"/>
              <a:t>Validate data after operations that manipulate it.</a:t>
            </a:r>
            <a:endParaRPr/>
          </a:p>
          <a:p>
            <a:pPr indent="-368300" lvl="1" marL="914400" rtl="0" algn="l">
              <a:spcBef>
                <a:spcPts val="0"/>
              </a:spcBef>
              <a:spcAft>
                <a:spcPts val="0"/>
              </a:spcAft>
              <a:buSzPts val="2200"/>
              <a:buChar char="•"/>
            </a:pPr>
            <a:r>
              <a:rPr lang="sv-SE"/>
              <a:t>Look at results of serialization/deserialization.</a:t>
            </a:r>
            <a:endParaRPr/>
          </a:p>
        </p:txBody>
      </p:sp>
      <p:sp>
        <p:nvSpPr>
          <p:cNvPr id="474" name="Google Shape;47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District</a:t>
            </a:r>
            <a:endParaRPr/>
          </a:p>
        </p:txBody>
      </p:sp>
      <p:sp>
        <p:nvSpPr>
          <p:cNvPr id="481" name="Google Shape;481;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After-Hours Tour</a:t>
            </a:r>
            <a:endParaRPr b="1"/>
          </a:p>
          <a:p>
            <a:pPr indent="-368300" lvl="1" marL="914400" rtl="0" algn="l">
              <a:spcBef>
                <a:spcPts val="0"/>
              </a:spcBef>
              <a:spcAft>
                <a:spcPts val="0"/>
              </a:spcAft>
              <a:buSzPts val="2200"/>
              <a:buChar char="•"/>
            </a:pPr>
            <a:r>
              <a:rPr lang="sv-SE"/>
              <a:t>When the user closes a program, that does not mean it stops working.</a:t>
            </a:r>
            <a:endParaRPr/>
          </a:p>
          <a:p>
            <a:pPr indent="-368300" lvl="1" marL="914400" rtl="0" algn="l">
              <a:spcBef>
                <a:spcPts val="0"/>
              </a:spcBef>
              <a:spcAft>
                <a:spcPts val="0"/>
              </a:spcAft>
              <a:buSzPts val="2200"/>
              <a:buChar char="•"/>
            </a:pPr>
            <a:r>
              <a:rPr lang="sv-SE"/>
              <a:t>System can backup, archive data, apply updates, etc.</a:t>
            </a:r>
            <a:endParaRPr/>
          </a:p>
          <a:p>
            <a:pPr indent="-368300" lvl="1" marL="914400" rtl="0" algn="l">
              <a:spcBef>
                <a:spcPts val="0"/>
              </a:spcBef>
              <a:spcAft>
                <a:spcPts val="0"/>
              </a:spcAft>
              <a:buSzPts val="2200"/>
              <a:buChar char="•"/>
            </a:pPr>
            <a:r>
              <a:rPr lang="sv-SE"/>
              <a:t>Tester verifies the success of background tasks.</a:t>
            </a:r>
            <a:endParaRPr/>
          </a:p>
          <a:p>
            <a:pPr indent="-368300" lvl="1" marL="914400" rtl="0" algn="l">
              <a:spcBef>
                <a:spcPts val="0"/>
              </a:spcBef>
              <a:spcAft>
                <a:spcPts val="0"/>
              </a:spcAft>
              <a:buSzPts val="2200"/>
              <a:buChar char="•"/>
            </a:pPr>
            <a:r>
              <a:rPr lang="sv-SE"/>
              <a:t>Monitor background operations, looking for irregular traffic, memory leaks.</a:t>
            </a:r>
            <a:endParaRPr/>
          </a:p>
        </p:txBody>
      </p:sp>
      <p:sp>
        <p:nvSpPr>
          <p:cNvPr id="482" name="Google Shape;482;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Historic District</a:t>
            </a:r>
            <a:endParaRPr/>
          </a:p>
        </p:txBody>
      </p:sp>
      <p:sp>
        <p:nvSpPr>
          <p:cNvPr id="489" name="Google Shape;489;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Towns have historic areas with older buildings.</a:t>
            </a:r>
            <a:endParaRPr/>
          </a:p>
          <a:p>
            <a:pPr indent="-393700" lvl="0" marL="457200" rtl="0" algn="l">
              <a:spcBef>
                <a:spcPts val="0"/>
              </a:spcBef>
              <a:spcAft>
                <a:spcPts val="0"/>
              </a:spcAft>
              <a:buSzPts val="2600"/>
              <a:buChar char="•"/>
            </a:pPr>
            <a:r>
              <a:rPr lang="sv-SE"/>
              <a:t>Software often relies on legacy code, previous product versions, older dependencies.</a:t>
            </a:r>
            <a:endParaRPr/>
          </a:p>
          <a:p>
            <a:pPr indent="-393700" lvl="0" marL="457200" rtl="0" algn="l">
              <a:spcBef>
                <a:spcPts val="0"/>
              </a:spcBef>
              <a:spcAft>
                <a:spcPts val="0"/>
              </a:spcAft>
              <a:buSzPts val="2600"/>
              <a:buChar char="•"/>
            </a:pPr>
            <a:r>
              <a:rPr b="1" lang="sv-SE"/>
              <a:t>Bad-Neighborhood Tour</a:t>
            </a:r>
            <a:endParaRPr b="1"/>
          </a:p>
          <a:p>
            <a:pPr indent="-368300" lvl="1" marL="914400" rtl="0" algn="l">
              <a:spcBef>
                <a:spcPts val="0"/>
              </a:spcBef>
              <a:spcAft>
                <a:spcPts val="0"/>
              </a:spcAft>
              <a:buSzPts val="2200"/>
              <a:buChar char="•"/>
            </a:pPr>
            <a:r>
              <a:rPr lang="sv-SE"/>
              <a:t>Focus on fragments of the software where bugs have been previously discovered. </a:t>
            </a:r>
            <a:endParaRPr/>
          </a:p>
          <a:p>
            <a:pPr indent="-368300" lvl="1" marL="914400" rtl="0" algn="l">
              <a:spcBef>
                <a:spcPts val="0"/>
              </a:spcBef>
              <a:spcAft>
                <a:spcPts val="0"/>
              </a:spcAft>
              <a:buSzPts val="2200"/>
              <a:buChar char="•"/>
            </a:pPr>
            <a:r>
              <a:rPr lang="sv-SE"/>
              <a:t>Ensure that older bugs are solved.</a:t>
            </a:r>
            <a:endParaRPr/>
          </a:p>
          <a:p>
            <a:pPr indent="-368300" lvl="1" marL="914400" rtl="0" algn="l">
              <a:spcBef>
                <a:spcPts val="0"/>
              </a:spcBef>
              <a:spcAft>
                <a:spcPts val="0"/>
              </a:spcAft>
              <a:buSzPts val="2200"/>
              <a:buChar char="•"/>
            </a:pPr>
            <a:r>
              <a:rPr lang="sv-SE"/>
              <a:t>Look for new bugs exposed by fixing that code.</a:t>
            </a:r>
            <a:endParaRPr/>
          </a:p>
        </p:txBody>
      </p:sp>
      <p:sp>
        <p:nvSpPr>
          <p:cNvPr id="490" name="Google Shape;49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Plans</a:t>
            </a:r>
            <a:endParaRPr/>
          </a:p>
        </p:txBody>
      </p:sp>
      <p:sp>
        <p:nvSpPr>
          <p:cNvPr id="108" name="Google Shape;10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Plan for how we will test the system.</a:t>
            </a:r>
            <a:endParaRPr/>
          </a:p>
          <a:p>
            <a:pPr indent="-368300" lvl="1" marL="914400" rtl="0" algn="l">
              <a:spcBef>
                <a:spcPts val="0"/>
              </a:spcBef>
              <a:spcAft>
                <a:spcPts val="0"/>
              </a:spcAft>
              <a:buSzPts val="2200"/>
              <a:buChar char="•"/>
            </a:pPr>
            <a:r>
              <a:rPr b="1" lang="sv-SE"/>
              <a:t>What</a:t>
            </a:r>
            <a:r>
              <a:rPr lang="sv-SE"/>
              <a:t> is being tested (units of code, features).</a:t>
            </a:r>
            <a:endParaRPr/>
          </a:p>
          <a:p>
            <a:pPr indent="-368300" lvl="1" marL="914400" rtl="0" algn="l">
              <a:spcBef>
                <a:spcPts val="0"/>
              </a:spcBef>
              <a:spcAft>
                <a:spcPts val="0"/>
              </a:spcAft>
              <a:buSzPts val="2200"/>
              <a:buChar char="•"/>
            </a:pPr>
            <a:r>
              <a:rPr b="1" lang="sv-SE"/>
              <a:t>When</a:t>
            </a:r>
            <a:r>
              <a:rPr lang="sv-SE"/>
              <a:t> it will be tested (required stage of completion).</a:t>
            </a:r>
            <a:endParaRPr/>
          </a:p>
          <a:p>
            <a:pPr indent="-368300" lvl="1" marL="914400" rtl="0" algn="l">
              <a:spcBef>
                <a:spcPts val="0"/>
              </a:spcBef>
              <a:spcAft>
                <a:spcPts val="0"/>
              </a:spcAft>
              <a:buSzPts val="2200"/>
              <a:buChar char="•"/>
            </a:pPr>
            <a:r>
              <a:rPr b="1" lang="sv-SE"/>
              <a:t>How</a:t>
            </a:r>
            <a:r>
              <a:rPr lang="sv-SE"/>
              <a:t> it will be tested (what scenarios do we run?).</a:t>
            </a:r>
            <a:endParaRPr/>
          </a:p>
          <a:p>
            <a:pPr indent="-368300" lvl="1" marL="914400" rtl="0" algn="l">
              <a:spcBef>
                <a:spcPts val="0"/>
              </a:spcBef>
              <a:spcAft>
                <a:spcPts val="0"/>
              </a:spcAft>
              <a:buSzPts val="2200"/>
              <a:buChar char="•"/>
            </a:pPr>
            <a:r>
              <a:rPr b="1" lang="sv-SE"/>
              <a:t>Where</a:t>
            </a:r>
            <a:r>
              <a:rPr lang="sv-SE"/>
              <a:t> we are testing it (types of environments).</a:t>
            </a:r>
            <a:endParaRPr/>
          </a:p>
          <a:p>
            <a:pPr indent="-368300" lvl="1" marL="914400" rtl="0" algn="l">
              <a:spcBef>
                <a:spcPts val="0"/>
              </a:spcBef>
              <a:spcAft>
                <a:spcPts val="0"/>
              </a:spcAft>
              <a:buSzPts val="2200"/>
              <a:buChar char="•"/>
            </a:pPr>
            <a:r>
              <a:rPr b="1" lang="sv-SE"/>
              <a:t>Why</a:t>
            </a:r>
            <a:r>
              <a:rPr lang="sv-SE"/>
              <a:t> we are testing it  (what purpose do tests serve?).</a:t>
            </a:r>
            <a:endParaRPr/>
          </a:p>
          <a:p>
            <a:pPr indent="-368300" lvl="1" marL="914400" rtl="0" algn="l">
              <a:spcBef>
                <a:spcPts val="0"/>
              </a:spcBef>
              <a:spcAft>
                <a:spcPts val="0"/>
              </a:spcAft>
              <a:buSzPts val="2200"/>
              <a:buChar char="•"/>
            </a:pPr>
            <a:r>
              <a:rPr b="1" lang="sv-SE"/>
              <a:t>Who</a:t>
            </a:r>
            <a:r>
              <a:rPr lang="sv-SE"/>
              <a:t> will be responsible for writing test cases (assign responsibility to team members).</a:t>
            </a:r>
            <a:endParaRPr/>
          </a:p>
        </p:txBody>
      </p:sp>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Historic District</a:t>
            </a:r>
            <a:endParaRPr/>
          </a:p>
        </p:txBody>
      </p:sp>
      <p:sp>
        <p:nvSpPr>
          <p:cNvPr id="497" name="Google Shape;49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Museum Tour</a:t>
            </a:r>
            <a:endParaRPr b="1"/>
          </a:p>
          <a:p>
            <a:pPr indent="-368300" lvl="1" marL="914400" rtl="0" algn="l">
              <a:spcBef>
                <a:spcPts val="0"/>
              </a:spcBef>
              <a:spcAft>
                <a:spcPts val="0"/>
              </a:spcAft>
              <a:buSzPts val="2200"/>
              <a:buChar char="•"/>
            </a:pPr>
            <a:r>
              <a:rPr lang="sv-SE"/>
              <a:t>Museums are parts of the program that have not been changed in some time.</a:t>
            </a:r>
            <a:endParaRPr/>
          </a:p>
          <a:p>
            <a:pPr indent="-368300" lvl="1" marL="914400" rtl="0" algn="l">
              <a:spcBef>
                <a:spcPts val="0"/>
              </a:spcBef>
              <a:spcAft>
                <a:spcPts val="0"/>
              </a:spcAft>
              <a:buSzPts val="2200"/>
              <a:buChar char="•"/>
            </a:pPr>
            <a:r>
              <a:rPr lang="sv-SE"/>
              <a:t>May not work properly given changes to the rest of the system, and may not have been retested.</a:t>
            </a:r>
            <a:endParaRPr/>
          </a:p>
          <a:p>
            <a:pPr indent="-368300" lvl="1" marL="914400" rtl="0" algn="l">
              <a:spcBef>
                <a:spcPts val="0"/>
              </a:spcBef>
              <a:spcAft>
                <a:spcPts val="0"/>
              </a:spcAft>
              <a:buSzPts val="2200"/>
              <a:buChar char="•"/>
            </a:pPr>
            <a:r>
              <a:rPr lang="sv-SE"/>
              <a:t>Focus on verifying that they still work.</a:t>
            </a:r>
            <a:endParaRPr/>
          </a:p>
          <a:p>
            <a:pPr indent="-393700" lvl="0" marL="457200" rtl="0" algn="l">
              <a:spcBef>
                <a:spcPts val="0"/>
              </a:spcBef>
              <a:spcAft>
                <a:spcPts val="0"/>
              </a:spcAft>
              <a:buSzPts val="2600"/>
              <a:buChar char="•"/>
            </a:pPr>
            <a:r>
              <a:rPr b="1" lang="sv-SE"/>
              <a:t>Prior Version Tour</a:t>
            </a:r>
            <a:endParaRPr b="1"/>
          </a:p>
          <a:p>
            <a:pPr indent="-368300" lvl="1" marL="914400" rtl="0" algn="l">
              <a:spcBef>
                <a:spcPts val="0"/>
              </a:spcBef>
              <a:spcAft>
                <a:spcPts val="0"/>
              </a:spcAft>
              <a:buSzPts val="2200"/>
              <a:buChar char="•"/>
            </a:pPr>
            <a:r>
              <a:rPr lang="sv-SE"/>
              <a:t>Software updates intended to make UI/functionality better</a:t>
            </a:r>
            <a:endParaRPr/>
          </a:p>
          <a:p>
            <a:pPr indent="-368300" lvl="1" marL="914400" rtl="0" algn="l">
              <a:spcBef>
                <a:spcPts val="0"/>
              </a:spcBef>
              <a:spcAft>
                <a:spcPts val="0"/>
              </a:spcAft>
              <a:buSzPts val="2200"/>
              <a:buChar char="•"/>
            </a:pPr>
            <a:r>
              <a:rPr lang="sv-SE"/>
              <a:t>Compare old and new version to ensure positive changes</a:t>
            </a:r>
            <a:endParaRPr/>
          </a:p>
        </p:txBody>
      </p:sp>
      <p:sp>
        <p:nvSpPr>
          <p:cNvPr id="498" name="Google Shape;49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Entertainment District</a:t>
            </a:r>
            <a:endParaRPr/>
          </a:p>
        </p:txBody>
      </p:sp>
      <p:sp>
        <p:nvSpPr>
          <p:cNvPr id="505" name="Google Shape;50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Entertainment districts fill in the gaps in a vacation when you want to relax.</a:t>
            </a:r>
            <a:endParaRPr/>
          </a:p>
          <a:p>
            <a:pPr indent="-393700" lvl="0" marL="457200" rtl="0" algn="l">
              <a:spcBef>
                <a:spcPts val="0"/>
              </a:spcBef>
              <a:spcAft>
                <a:spcPts val="0"/>
              </a:spcAft>
              <a:buSzPts val="2600"/>
              <a:buChar char="•"/>
            </a:pPr>
            <a:r>
              <a:rPr lang="sv-SE"/>
              <a:t>In software, this represents supporting features that aren’t part of critical functionality.</a:t>
            </a:r>
            <a:endParaRPr/>
          </a:p>
          <a:p>
            <a:pPr indent="-368300" lvl="1" marL="914400" rtl="0" algn="l">
              <a:spcBef>
                <a:spcPts val="0"/>
              </a:spcBef>
              <a:spcAft>
                <a:spcPts val="0"/>
              </a:spcAft>
              <a:buSzPts val="2200"/>
              <a:buChar char="•"/>
            </a:pPr>
            <a:r>
              <a:rPr lang="sv-SE"/>
              <a:t>Word processor</a:t>
            </a:r>
            <a:endParaRPr/>
          </a:p>
          <a:p>
            <a:pPr indent="-342900" lvl="2" marL="1371600" rtl="0" algn="l">
              <a:spcBef>
                <a:spcPts val="0"/>
              </a:spcBef>
              <a:spcAft>
                <a:spcPts val="0"/>
              </a:spcAft>
              <a:buSzPts val="1800"/>
              <a:buChar char="•"/>
            </a:pPr>
            <a:r>
              <a:rPr lang="sv-SE"/>
              <a:t>Business District: Constructing a document (inserting text, images), Entertainment District: Make it look nice (format layout)</a:t>
            </a:r>
            <a:endParaRPr/>
          </a:p>
          <a:p>
            <a:pPr indent="-393700" lvl="0" marL="457200" rtl="0" algn="l">
              <a:spcBef>
                <a:spcPts val="0"/>
              </a:spcBef>
              <a:spcAft>
                <a:spcPts val="0"/>
              </a:spcAft>
              <a:buSzPts val="2600"/>
              <a:buChar char="•"/>
            </a:pPr>
            <a:r>
              <a:rPr lang="sv-SE"/>
              <a:t>Tours visit supporting features and ensures they are properly intertwined with core features.</a:t>
            </a:r>
            <a:endParaRPr/>
          </a:p>
        </p:txBody>
      </p:sp>
      <p:sp>
        <p:nvSpPr>
          <p:cNvPr id="506" name="Google Shape;50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Entertainment District</a:t>
            </a:r>
            <a:endParaRPr/>
          </a:p>
        </p:txBody>
      </p:sp>
      <p:sp>
        <p:nvSpPr>
          <p:cNvPr id="513" name="Google Shape;51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Supporting Actor Tour</a:t>
            </a:r>
            <a:endParaRPr b="1"/>
          </a:p>
          <a:p>
            <a:pPr indent="-368300" lvl="1" marL="914400" rtl="0" algn="l">
              <a:spcBef>
                <a:spcPts val="0"/>
              </a:spcBef>
              <a:spcAft>
                <a:spcPts val="0"/>
              </a:spcAft>
              <a:buSzPts val="2200"/>
              <a:buChar char="•"/>
            </a:pPr>
            <a:r>
              <a:rPr lang="sv-SE"/>
              <a:t>Focus on features that share screen with core features.</a:t>
            </a:r>
            <a:endParaRPr/>
          </a:p>
          <a:p>
            <a:pPr indent="-342900" lvl="2" marL="1371600" rtl="0" algn="l">
              <a:spcBef>
                <a:spcPts val="0"/>
              </a:spcBef>
              <a:spcAft>
                <a:spcPts val="0"/>
              </a:spcAft>
              <a:buSzPts val="1800"/>
              <a:buChar char="•"/>
            </a:pPr>
            <a:r>
              <a:rPr lang="sv-SE"/>
              <a:t>Proximity to core features mean they will be used. </a:t>
            </a:r>
            <a:endParaRPr/>
          </a:p>
          <a:p>
            <a:pPr indent="-368300" lvl="1" marL="914400" rtl="0" algn="l">
              <a:spcBef>
                <a:spcPts val="0"/>
              </a:spcBef>
              <a:spcAft>
                <a:spcPts val="0"/>
              </a:spcAft>
              <a:buSzPts val="2200"/>
              <a:buChar char="•"/>
            </a:pPr>
            <a:r>
              <a:rPr lang="sv-SE"/>
              <a:t>Ex: product search shows reviews and similar items. Make sure those features work as well, as they might get used following a search.</a:t>
            </a:r>
            <a:endParaRPr/>
          </a:p>
          <a:p>
            <a:pPr indent="-393700" lvl="0" marL="457200" rtl="0" algn="l">
              <a:spcBef>
                <a:spcPts val="0"/>
              </a:spcBef>
              <a:spcAft>
                <a:spcPts val="0"/>
              </a:spcAft>
              <a:buSzPts val="2600"/>
              <a:buChar char="•"/>
            </a:pPr>
            <a:r>
              <a:rPr b="1" lang="sv-SE"/>
              <a:t>Back Alley Tour</a:t>
            </a:r>
            <a:endParaRPr b="1"/>
          </a:p>
          <a:p>
            <a:pPr indent="-368300" lvl="1" marL="914400" rtl="0" algn="l">
              <a:spcBef>
                <a:spcPts val="0"/>
              </a:spcBef>
              <a:spcAft>
                <a:spcPts val="0"/>
              </a:spcAft>
              <a:buSzPts val="2200"/>
              <a:buChar char="•"/>
            </a:pPr>
            <a:r>
              <a:rPr lang="sv-SE"/>
              <a:t>Focus on the least commonly-used features.</a:t>
            </a:r>
            <a:endParaRPr/>
          </a:p>
          <a:p>
            <a:pPr indent="-368300" lvl="1" marL="914400" rtl="0" algn="l">
              <a:spcBef>
                <a:spcPts val="0"/>
              </a:spcBef>
              <a:spcAft>
                <a:spcPts val="0"/>
              </a:spcAft>
              <a:buSzPts val="2200"/>
              <a:buChar char="•"/>
            </a:pPr>
            <a:r>
              <a:rPr lang="sv-SE"/>
              <a:t>Don’t devote much time to these, but they should still be tested. Somebody will depend on them.</a:t>
            </a:r>
            <a:endParaRPr/>
          </a:p>
          <a:p>
            <a:pPr indent="-368300" lvl="1" marL="914400" rtl="0" algn="l">
              <a:spcBef>
                <a:spcPts val="0"/>
              </a:spcBef>
              <a:spcAft>
                <a:spcPts val="0"/>
              </a:spcAft>
              <a:buSzPts val="2200"/>
              <a:buChar char="•"/>
            </a:pPr>
            <a:r>
              <a:rPr b="1" lang="sv-SE"/>
              <a:t>Mixed Destination</a:t>
            </a:r>
            <a:r>
              <a:rPr lang="sv-SE"/>
              <a:t> tour combines common/uncommon.</a:t>
            </a:r>
            <a:endParaRPr/>
          </a:p>
        </p:txBody>
      </p:sp>
      <p:sp>
        <p:nvSpPr>
          <p:cNvPr id="514" name="Google Shape;51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Entertainment District</a:t>
            </a:r>
            <a:endParaRPr/>
          </a:p>
        </p:txBody>
      </p:sp>
      <p:sp>
        <p:nvSpPr>
          <p:cNvPr id="521" name="Google Shape;521;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All-Nighter Tour</a:t>
            </a:r>
            <a:endParaRPr b="1"/>
          </a:p>
          <a:p>
            <a:pPr indent="-368300" lvl="1" marL="914400" rtl="0" algn="l">
              <a:spcBef>
                <a:spcPts val="0"/>
              </a:spcBef>
              <a:spcAft>
                <a:spcPts val="0"/>
              </a:spcAft>
              <a:buSzPts val="2200"/>
              <a:buChar char="•"/>
            </a:pPr>
            <a:r>
              <a:rPr lang="sv-SE"/>
              <a:t>How long can the system run before collapsing?</a:t>
            </a:r>
            <a:endParaRPr/>
          </a:p>
          <a:p>
            <a:pPr indent="-368300" lvl="1" marL="914400" rtl="0" algn="l">
              <a:spcBef>
                <a:spcPts val="0"/>
              </a:spcBef>
              <a:spcAft>
                <a:spcPts val="0"/>
              </a:spcAft>
              <a:buSzPts val="2200"/>
              <a:buChar char="•"/>
            </a:pPr>
            <a:r>
              <a:rPr lang="sv-SE"/>
              <a:t>Bad things tend to happen over time - memory leaks, data corruption, race conditions.</a:t>
            </a:r>
            <a:endParaRPr/>
          </a:p>
          <a:p>
            <a:pPr indent="-368300" lvl="1" marL="914400" rtl="0" algn="l">
              <a:spcBef>
                <a:spcPts val="0"/>
              </a:spcBef>
              <a:spcAft>
                <a:spcPts val="0"/>
              </a:spcAft>
              <a:buSzPts val="2200"/>
              <a:buChar char="•"/>
            </a:pPr>
            <a:r>
              <a:rPr lang="sv-SE"/>
              <a:t>Closing and reopening program resets the slate.</a:t>
            </a:r>
            <a:endParaRPr/>
          </a:p>
          <a:p>
            <a:pPr indent="-368300" lvl="1" marL="914400" rtl="0" algn="l">
              <a:spcBef>
                <a:spcPts val="0"/>
              </a:spcBef>
              <a:spcAft>
                <a:spcPts val="0"/>
              </a:spcAft>
              <a:buSzPts val="2200"/>
              <a:buChar char="•"/>
            </a:pPr>
            <a:r>
              <a:rPr lang="sv-SE"/>
              <a:t>Try to run it without restarting for as long as possible, to see how robust the system is over time.</a:t>
            </a:r>
            <a:endParaRPr/>
          </a:p>
          <a:p>
            <a:pPr indent="-368300" lvl="1" marL="914400" rtl="0" algn="l">
              <a:spcBef>
                <a:spcPts val="0"/>
              </a:spcBef>
              <a:spcAft>
                <a:spcPts val="0"/>
              </a:spcAft>
              <a:buSzPts val="2200"/>
              <a:buChar char="•"/>
            </a:pPr>
            <a:r>
              <a:rPr lang="sv-SE"/>
              <a:t>Often uses dedicated machines that never get turned off, running replays over and over.</a:t>
            </a:r>
            <a:endParaRPr/>
          </a:p>
        </p:txBody>
      </p:sp>
      <p:sp>
        <p:nvSpPr>
          <p:cNvPr id="522" name="Google Shape;52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Tourist District</a:t>
            </a:r>
            <a:endParaRPr/>
          </a:p>
        </p:txBody>
      </p:sp>
      <p:sp>
        <p:nvSpPr>
          <p:cNvPr id="529" name="Google Shape;52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the experience of being a tourist - based on collected </a:t>
            </a:r>
            <a:r>
              <a:rPr lang="sv-SE"/>
              <a:t>souvenirs</a:t>
            </a:r>
            <a:r>
              <a:rPr lang="sv-SE"/>
              <a:t>, guided tours, etc.</a:t>
            </a:r>
            <a:endParaRPr/>
          </a:p>
          <a:p>
            <a:pPr indent="-393700" lvl="0" marL="457200" rtl="0" algn="l">
              <a:spcBef>
                <a:spcPts val="0"/>
              </a:spcBef>
              <a:spcAft>
                <a:spcPts val="0"/>
              </a:spcAft>
              <a:buSzPts val="2600"/>
              <a:buChar char="•"/>
            </a:pPr>
            <a:r>
              <a:rPr b="1" lang="sv-SE"/>
              <a:t>Collector’s Tour:</a:t>
            </a:r>
            <a:endParaRPr b="1"/>
          </a:p>
          <a:p>
            <a:pPr indent="-368300" lvl="1" marL="914400" rtl="0" algn="l">
              <a:spcBef>
                <a:spcPts val="0"/>
              </a:spcBef>
              <a:spcAft>
                <a:spcPts val="0"/>
              </a:spcAft>
              <a:buSzPts val="2200"/>
              <a:buChar char="•"/>
            </a:pPr>
            <a:r>
              <a:rPr lang="sv-SE"/>
              <a:t>Try each piece of functionality/scenario.</a:t>
            </a:r>
            <a:endParaRPr/>
          </a:p>
          <a:p>
            <a:pPr indent="-368300" lvl="1" marL="914400" rtl="0" algn="l">
              <a:spcBef>
                <a:spcPts val="0"/>
              </a:spcBef>
              <a:spcAft>
                <a:spcPts val="0"/>
              </a:spcAft>
              <a:buSzPts val="2200"/>
              <a:buChar char="•"/>
            </a:pPr>
            <a:r>
              <a:rPr lang="sv-SE"/>
              <a:t>Collect the output.</a:t>
            </a:r>
            <a:endParaRPr/>
          </a:p>
          <a:p>
            <a:pPr indent="-368300" lvl="1" marL="914400" rtl="0" algn="l">
              <a:spcBef>
                <a:spcPts val="0"/>
              </a:spcBef>
              <a:spcAft>
                <a:spcPts val="0"/>
              </a:spcAft>
              <a:buSzPts val="2200"/>
              <a:buChar char="•"/>
            </a:pPr>
            <a:r>
              <a:rPr lang="sv-SE"/>
              <a:t>Look at the output to see if you can come up with more scenarios.</a:t>
            </a:r>
            <a:endParaRPr/>
          </a:p>
          <a:p>
            <a:pPr indent="-368300" lvl="1" marL="914400" rtl="0" algn="l">
              <a:spcBef>
                <a:spcPts val="0"/>
              </a:spcBef>
              <a:spcAft>
                <a:spcPts val="0"/>
              </a:spcAft>
              <a:buSzPts val="2200"/>
              <a:buChar char="•"/>
            </a:pPr>
            <a:r>
              <a:rPr lang="sv-SE"/>
              <a:t>Repeat the process until you can’t think of anything else.</a:t>
            </a:r>
            <a:endParaRPr/>
          </a:p>
        </p:txBody>
      </p:sp>
      <p:sp>
        <p:nvSpPr>
          <p:cNvPr id="530" name="Google Shape;53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Tourist District</a:t>
            </a:r>
            <a:endParaRPr/>
          </a:p>
        </p:txBody>
      </p:sp>
      <p:sp>
        <p:nvSpPr>
          <p:cNvPr id="537" name="Google Shape;537;p68"/>
          <p:cNvSpPr txBox="1"/>
          <p:nvPr>
            <p:ph idx="1" type="body"/>
          </p:nvPr>
        </p:nvSpPr>
        <p:spPr>
          <a:xfrm>
            <a:off x="468900" y="1215225"/>
            <a:ext cx="8217900" cy="3547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TOGOF Tour (Test-One-Get-One-Free):</a:t>
            </a:r>
            <a:endParaRPr b="1"/>
          </a:p>
          <a:p>
            <a:pPr indent="-368300" lvl="1" marL="914400" rtl="0" algn="l">
              <a:spcBef>
                <a:spcPts val="0"/>
              </a:spcBef>
              <a:spcAft>
                <a:spcPts val="0"/>
              </a:spcAft>
              <a:buSzPts val="2200"/>
              <a:buChar char="•"/>
            </a:pPr>
            <a:r>
              <a:rPr lang="sv-SE"/>
              <a:t>Run multiple copies of the program at once.</a:t>
            </a:r>
            <a:endParaRPr/>
          </a:p>
          <a:p>
            <a:pPr indent="-368300" lvl="1" marL="914400" rtl="0" algn="l">
              <a:spcBef>
                <a:spcPts val="0"/>
              </a:spcBef>
              <a:spcAft>
                <a:spcPts val="0"/>
              </a:spcAft>
              <a:buSzPts val="2200"/>
              <a:buChar char="•"/>
            </a:pPr>
            <a:r>
              <a:rPr lang="sv-SE"/>
              <a:t>Try to open the same file in each, or cause them to work with memory/disk IO.</a:t>
            </a:r>
            <a:endParaRPr/>
          </a:p>
          <a:p>
            <a:pPr indent="-368300" lvl="1" marL="914400" rtl="0" algn="l">
              <a:spcBef>
                <a:spcPts val="0"/>
              </a:spcBef>
              <a:spcAft>
                <a:spcPts val="0"/>
              </a:spcAft>
              <a:buSzPts val="2200"/>
              <a:buChar char="•"/>
            </a:pPr>
            <a:r>
              <a:rPr lang="sv-SE"/>
              <a:t>See if having multiple copies open can cause issues.</a:t>
            </a:r>
            <a:endParaRPr/>
          </a:p>
          <a:p>
            <a:pPr indent="-393700" lvl="0" marL="457200" rtl="0" algn="l">
              <a:spcBef>
                <a:spcPts val="0"/>
              </a:spcBef>
              <a:spcAft>
                <a:spcPts val="0"/>
              </a:spcAft>
              <a:buSzPts val="2600"/>
              <a:buChar char="•"/>
            </a:pPr>
            <a:r>
              <a:rPr b="1" lang="sv-SE"/>
              <a:t>Scottish Pub Tour:</a:t>
            </a:r>
            <a:endParaRPr b="1"/>
          </a:p>
          <a:p>
            <a:pPr indent="-368300" lvl="1" marL="914400" rtl="0" algn="l">
              <a:spcBef>
                <a:spcPts val="0"/>
              </a:spcBef>
              <a:spcAft>
                <a:spcPts val="0"/>
              </a:spcAft>
              <a:buSzPts val="2200"/>
              <a:buChar char="•"/>
            </a:pPr>
            <a:r>
              <a:rPr lang="sv-SE"/>
              <a:t>Try to find out-of-the-way features or locations that only an expert would ever have stumbled into.</a:t>
            </a:r>
            <a:endParaRPr/>
          </a:p>
          <a:p>
            <a:pPr indent="-368300" lvl="1" marL="914400" rtl="0" algn="l">
              <a:spcBef>
                <a:spcPts val="0"/>
              </a:spcBef>
              <a:spcAft>
                <a:spcPts val="0"/>
              </a:spcAft>
              <a:buSzPts val="2200"/>
              <a:buChar char="•"/>
            </a:pPr>
            <a:r>
              <a:rPr lang="sv-SE"/>
              <a:t>Look at Stack Overflow, forums, blogs for stories about weird cases with the software. Recreate those, and look for other obscure features that are undertested.</a:t>
            </a:r>
            <a:endParaRPr/>
          </a:p>
        </p:txBody>
      </p:sp>
      <p:sp>
        <p:nvSpPr>
          <p:cNvPr id="538" name="Google Shape;538;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Hotel District</a:t>
            </a:r>
            <a:endParaRPr/>
          </a:p>
        </p:txBody>
      </p:sp>
      <p:sp>
        <p:nvSpPr>
          <p:cNvPr id="545" name="Google Shape;545;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Focuses on secondary or supporting functionality.</a:t>
            </a:r>
            <a:endParaRPr/>
          </a:p>
          <a:p>
            <a:pPr indent="-393700" lvl="0" marL="457200" rtl="0" algn="l">
              <a:spcBef>
                <a:spcPts val="0"/>
              </a:spcBef>
              <a:spcAft>
                <a:spcPts val="0"/>
              </a:spcAft>
              <a:buSzPts val="2600"/>
              <a:buChar char="•"/>
            </a:pPr>
            <a:r>
              <a:rPr b="1" lang="sv-SE"/>
              <a:t>Rained-Out Tour:</a:t>
            </a:r>
            <a:endParaRPr b="1"/>
          </a:p>
          <a:p>
            <a:pPr indent="-368300" lvl="1" marL="914400" rtl="0" algn="l">
              <a:spcBef>
                <a:spcPts val="0"/>
              </a:spcBef>
              <a:spcAft>
                <a:spcPts val="0"/>
              </a:spcAft>
              <a:buSzPts val="2200"/>
              <a:buChar char="•"/>
            </a:pPr>
            <a:r>
              <a:rPr lang="sv-SE"/>
              <a:t>Look for operations that can be cancelled.</a:t>
            </a:r>
            <a:endParaRPr/>
          </a:p>
          <a:p>
            <a:pPr indent="-368300" lvl="1" marL="914400" rtl="0" algn="l">
              <a:spcBef>
                <a:spcPts val="0"/>
              </a:spcBef>
              <a:spcAft>
                <a:spcPts val="0"/>
              </a:spcAft>
              <a:buSzPts val="2200"/>
              <a:buChar char="•"/>
            </a:pPr>
            <a:r>
              <a:rPr lang="sv-SE"/>
              <a:t>Feed them input that will cause a long operation.</a:t>
            </a:r>
            <a:endParaRPr/>
          </a:p>
          <a:p>
            <a:pPr indent="-368300" lvl="1" marL="914400" rtl="0" algn="l">
              <a:spcBef>
                <a:spcPts val="0"/>
              </a:spcBef>
              <a:spcAft>
                <a:spcPts val="0"/>
              </a:spcAft>
              <a:buSzPts val="2200"/>
              <a:buChar char="•"/>
            </a:pPr>
            <a:r>
              <a:rPr lang="sv-SE"/>
              <a:t>Cancel midway through, and see if everything still works.</a:t>
            </a:r>
            <a:endParaRPr/>
          </a:p>
          <a:p>
            <a:pPr indent="-368300" lvl="1" marL="914400" rtl="0" algn="l">
              <a:spcBef>
                <a:spcPts val="0"/>
              </a:spcBef>
              <a:spcAft>
                <a:spcPts val="0"/>
              </a:spcAft>
              <a:buSzPts val="2200"/>
              <a:buChar char="•"/>
            </a:pPr>
            <a:r>
              <a:rPr lang="sv-SE"/>
              <a:t>Good for finding failures related to the program’s inability to clean up after itself.</a:t>
            </a:r>
            <a:endParaRPr/>
          </a:p>
          <a:p>
            <a:pPr indent="-342900" lvl="2" marL="1371600" rtl="0" algn="l">
              <a:spcBef>
                <a:spcPts val="0"/>
              </a:spcBef>
              <a:spcAft>
                <a:spcPts val="0"/>
              </a:spcAft>
              <a:buSzPts val="1800"/>
              <a:buChar char="•"/>
            </a:pPr>
            <a:r>
              <a:rPr lang="sv-SE"/>
              <a:t>Open files, corrupted memory or state.</a:t>
            </a:r>
            <a:endParaRPr/>
          </a:p>
          <a:p>
            <a:pPr indent="-342900" lvl="2" marL="1371600" rtl="0" algn="l">
              <a:spcBef>
                <a:spcPts val="0"/>
              </a:spcBef>
              <a:spcAft>
                <a:spcPts val="0"/>
              </a:spcAft>
              <a:buSzPts val="1800"/>
              <a:buChar char="•"/>
            </a:pPr>
            <a:r>
              <a:rPr lang="sv-SE"/>
              <a:t>Even if there is no cancel button, can always ctrl-c, alt-f4, click the “x” in the corner, etc.</a:t>
            </a:r>
            <a:endParaRPr/>
          </a:p>
        </p:txBody>
      </p:sp>
      <p:sp>
        <p:nvSpPr>
          <p:cNvPr id="546" name="Google Shape;546;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Hotel District</a:t>
            </a:r>
            <a:endParaRPr/>
          </a:p>
        </p:txBody>
      </p:sp>
      <p:sp>
        <p:nvSpPr>
          <p:cNvPr id="553" name="Google Shape;553;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Couch Potato Tour:</a:t>
            </a:r>
            <a:endParaRPr b="1"/>
          </a:p>
          <a:p>
            <a:pPr indent="-368300" lvl="1" marL="914400" rtl="0" algn="l">
              <a:spcBef>
                <a:spcPts val="0"/>
              </a:spcBef>
              <a:spcAft>
                <a:spcPts val="0"/>
              </a:spcAft>
              <a:buSzPts val="2200"/>
              <a:buChar char="•"/>
            </a:pPr>
            <a:r>
              <a:rPr lang="sv-SE"/>
              <a:t>Tester does the least interaction possible when executing the code.</a:t>
            </a:r>
            <a:endParaRPr/>
          </a:p>
          <a:p>
            <a:pPr indent="-368300" lvl="1" marL="914400" rtl="0" algn="l">
              <a:spcBef>
                <a:spcPts val="0"/>
              </a:spcBef>
              <a:spcAft>
                <a:spcPts val="0"/>
              </a:spcAft>
              <a:buSzPts val="2200"/>
              <a:buChar char="•"/>
            </a:pPr>
            <a:r>
              <a:rPr lang="sv-SE"/>
              <a:t>Leave default values in place, leave input fields blank, try to move forward without offering much data and without doing much work.</a:t>
            </a:r>
            <a:endParaRPr/>
          </a:p>
          <a:p>
            <a:pPr indent="-368300" lvl="1" marL="914400" rtl="0" algn="l">
              <a:spcBef>
                <a:spcPts val="0"/>
              </a:spcBef>
              <a:spcAft>
                <a:spcPts val="0"/>
              </a:spcAft>
              <a:buSzPts val="2200"/>
              <a:buChar char="•"/>
            </a:pPr>
            <a:r>
              <a:rPr lang="sv-SE"/>
              <a:t>Ensures the software must execute code for processing blank or partial information, must handle defaults.</a:t>
            </a:r>
            <a:endParaRPr/>
          </a:p>
          <a:p>
            <a:pPr indent="-342900" lvl="2" marL="1371600" rtl="0" algn="l">
              <a:spcBef>
                <a:spcPts val="0"/>
              </a:spcBef>
              <a:spcAft>
                <a:spcPts val="0"/>
              </a:spcAft>
              <a:buSzPts val="1800"/>
              <a:buChar char="•"/>
            </a:pPr>
            <a:r>
              <a:rPr lang="sv-SE"/>
              <a:t>We try so many complicated scenarios that we can miss or forget the defaults.</a:t>
            </a:r>
            <a:endParaRPr/>
          </a:p>
        </p:txBody>
      </p:sp>
      <p:sp>
        <p:nvSpPr>
          <p:cNvPr id="554" name="Google Shape;554;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Seedy District</a:t>
            </a:r>
            <a:endParaRPr/>
          </a:p>
        </p:txBody>
      </p:sp>
      <p:sp>
        <p:nvSpPr>
          <p:cNvPr id="561" name="Google Shape;561;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Focused on attacking and breaking the system.</a:t>
            </a:r>
            <a:endParaRPr/>
          </a:p>
          <a:p>
            <a:pPr indent="-393700" lvl="0" marL="457200" rtl="0" algn="l">
              <a:spcBef>
                <a:spcPts val="0"/>
              </a:spcBef>
              <a:spcAft>
                <a:spcPts val="0"/>
              </a:spcAft>
              <a:buSzPts val="2600"/>
              <a:buChar char="•"/>
            </a:pPr>
            <a:r>
              <a:rPr b="1" lang="sv-SE"/>
              <a:t>Saboteur Tour:</a:t>
            </a:r>
            <a:endParaRPr b="1"/>
          </a:p>
          <a:p>
            <a:pPr indent="-368300" lvl="1" marL="914400" rtl="0" algn="l">
              <a:spcBef>
                <a:spcPts val="0"/>
              </a:spcBef>
              <a:spcAft>
                <a:spcPts val="0"/>
              </a:spcAft>
              <a:buSzPts val="2200"/>
              <a:buChar char="•"/>
            </a:pPr>
            <a:r>
              <a:rPr lang="sv-SE"/>
              <a:t>Force the software to act.</a:t>
            </a:r>
            <a:endParaRPr/>
          </a:p>
          <a:p>
            <a:pPr indent="-368300" lvl="1" marL="914400" rtl="0" algn="l">
              <a:spcBef>
                <a:spcPts val="0"/>
              </a:spcBef>
              <a:spcAft>
                <a:spcPts val="0"/>
              </a:spcAft>
              <a:buSzPts val="2200"/>
              <a:buChar char="•"/>
            </a:pPr>
            <a:r>
              <a:rPr lang="sv-SE"/>
              <a:t>Understand the resources it requires to successfully act.</a:t>
            </a:r>
            <a:endParaRPr/>
          </a:p>
          <a:p>
            <a:pPr indent="-368300" lvl="1" marL="914400" rtl="0" algn="l">
              <a:spcBef>
                <a:spcPts val="0"/>
              </a:spcBef>
              <a:spcAft>
                <a:spcPts val="0"/>
              </a:spcAft>
              <a:buSzPts val="2200"/>
              <a:buChar char="•"/>
            </a:pPr>
            <a:r>
              <a:rPr lang="sv-SE"/>
              <a:t>Remove of restrict those resources.</a:t>
            </a:r>
            <a:endParaRPr/>
          </a:p>
          <a:p>
            <a:pPr indent="-368300" lvl="1" marL="914400" rtl="0" algn="l">
              <a:spcBef>
                <a:spcPts val="0"/>
              </a:spcBef>
              <a:spcAft>
                <a:spcPts val="0"/>
              </a:spcAft>
              <a:buSzPts val="2200"/>
              <a:buChar char="•"/>
            </a:pPr>
            <a:r>
              <a:rPr lang="sv-SE"/>
              <a:t>Use corrupt input data, limit network connectivity, allow too little RAM, run many other apps at the same time.</a:t>
            </a:r>
            <a:endParaRPr/>
          </a:p>
          <a:p>
            <a:pPr indent="-368300" lvl="1" marL="914400" rtl="0" algn="l">
              <a:spcBef>
                <a:spcPts val="0"/>
              </a:spcBef>
              <a:spcAft>
                <a:spcPts val="0"/>
              </a:spcAft>
              <a:buSzPts val="2200"/>
              <a:buChar char="•"/>
            </a:pPr>
            <a:r>
              <a:rPr lang="sv-SE"/>
              <a:t>Think of ways to creatively disrupt operations and try them out.</a:t>
            </a:r>
            <a:endParaRPr/>
          </a:p>
        </p:txBody>
      </p:sp>
      <p:sp>
        <p:nvSpPr>
          <p:cNvPr id="562" name="Google Shape;56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Seedy District</a:t>
            </a:r>
            <a:endParaRPr/>
          </a:p>
        </p:txBody>
      </p:sp>
      <p:sp>
        <p:nvSpPr>
          <p:cNvPr id="569" name="Google Shape;56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Antisocial Tour:</a:t>
            </a:r>
            <a:endParaRPr/>
          </a:p>
          <a:p>
            <a:pPr indent="-368300" lvl="1" marL="914400" rtl="0" algn="l">
              <a:spcBef>
                <a:spcPts val="0"/>
              </a:spcBef>
              <a:spcAft>
                <a:spcPts val="0"/>
              </a:spcAft>
              <a:buSzPts val="2200"/>
              <a:buChar char="•"/>
            </a:pPr>
            <a:r>
              <a:rPr b="1" lang="sv-SE"/>
              <a:t>Opposite Subtour:</a:t>
            </a:r>
            <a:endParaRPr b="1"/>
          </a:p>
          <a:p>
            <a:pPr indent="-342900" lvl="2" marL="1371600" rtl="0" algn="l">
              <a:spcBef>
                <a:spcPts val="0"/>
              </a:spcBef>
              <a:spcAft>
                <a:spcPts val="0"/>
              </a:spcAft>
              <a:buSzPts val="1800"/>
              <a:buChar char="•"/>
            </a:pPr>
            <a:r>
              <a:rPr lang="sv-SE"/>
              <a:t>Try the least </a:t>
            </a:r>
            <a:r>
              <a:rPr lang="sv-SE"/>
              <a:t>likely</a:t>
            </a:r>
            <a:r>
              <a:rPr lang="sv-SE"/>
              <a:t> input, or actions that make almost no sense.</a:t>
            </a:r>
            <a:endParaRPr/>
          </a:p>
          <a:p>
            <a:pPr indent="-342900" lvl="2" marL="1371600" rtl="0" algn="l">
              <a:spcBef>
                <a:spcPts val="0"/>
              </a:spcBef>
              <a:spcAft>
                <a:spcPts val="0"/>
              </a:spcAft>
              <a:buSzPts val="1800"/>
              <a:buChar char="•"/>
            </a:pPr>
            <a:r>
              <a:rPr lang="sv-SE"/>
              <a:t>Add 10000 songs to a playlist, or play an empty playlist.</a:t>
            </a:r>
            <a:endParaRPr/>
          </a:p>
          <a:p>
            <a:pPr indent="-342900" lvl="2" marL="1371600" rtl="0" algn="l">
              <a:spcBef>
                <a:spcPts val="0"/>
              </a:spcBef>
              <a:spcAft>
                <a:spcPts val="0"/>
              </a:spcAft>
              <a:buSzPts val="1800"/>
              <a:buChar char="•"/>
            </a:pPr>
            <a:r>
              <a:rPr lang="sv-SE"/>
              <a:t>Try to order 100000000 pairs of shoes.</a:t>
            </a:r>
            <a:endParaRPr/>
          </a:p>
          <a:p>
            <a:pPr indent="-368300" lvl="1" marL="914400" rtl="0" algn="l">
              <a:spcBef>
                <a:spcPts val="0"/>
              </a:spcBef>
              <a:spcAft>
                <a:spcPts val="0"/>
              </a:spcAft>
              <a:buSzPts val="2200"/>
              <a:buChar char="•"/>
            </a:pPr>
            <a:r>
              <a:rPr b="1" lang="sv-SE"/>
              <a:t>Crime Spree Subtour:</a:t>
            </a:r>
            <a:endParaRPr b="1"/>
          </a:p>
          <a:p>
            <a:pPr indent="-342900" lvl="2" marL="1371600" rtl="0" algn="l">
              <a:spcBef>
                <a:spcPts val="0"/>
              </a:spcBef>
              <a:spcAft>
                <a:spcPts val="0"/>
              </a:spcAft>
              <a:buSzPts val="1800"/>
              <a:buChar char="•"/>
            </a:pPr>
            <a:r>
              <a:rPr lang="sv-SE"/>
              <a:t>Enter illegal data (SQL injections)</a:t>
            </a:r>
            <a:endParaRPr/>
          </a:p>
          <a:p>
            <a:pPr indent="-368300" lvl="1" marL="914400" rtl="0" algn="l">
              <a:spcBef>
                <a:spcPts val="0"/>
              </a:spcBef>
              <a:spcAft>
                <a:spcPts val="0"/>
              </a:spcAft>
              <a:buSzPts val="2200"/>
              <a:buChar char="•"/>
            </a:pPr>
            <a:r>
              <a:rPr b="1" lang="sv-SE"/>
              <a:t>Wrong Turn Subtour:</a:t>
            </a:r>
            <a:endParaRPr b="1"/>
          </a:p>
          <a:p>
            <a:pPr indent="-342900" lvl="2" marL="1371600" rtl="0" algn="l">
              <a:spcBef>
                <a:spcPts val="0"/>
              </a:spcBef>
              <a:spcAft>
                <a:spcPts val="0"/>
              </a:spcAft>
              <a:buSzPts val="1800"/>
              <a:buChar char="•"/>
            </a:pPr>
            <a:r>
              <a:rPr lang="sv-SE"/>
              <a:t>Use legal input, but try to perform actions in the wrong order.</a:t>
            </a:r>
            <a:endParaRPr/>
          </a:p>
        </p:txBody>
      </p:sp>
      <p:sp>
        <p:nvSpPr>
          <p:cNvPr id="570" name="Google Shape;57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Where Does a Test Plan Come From?</a:t>
            </a:r>
            <a:endParaRPr sz="3000"/>
          </a:p>
        </p:txBody>
      </p:sp>
      <p:sp>
        <p:nvSpPr>
          <p:cNvPr id="115" name="Google Shape;115;p19"/>
          <p:cNvSpPr txBox="1"/>
          <p:nvPr>
            <p:ph idx="1" type="body"/>
          </p:nvPr>
        </p:nvSpPr>
        <p:spPr>
          <a:xfrm>
            <a:off x="468900" y="1191900"/>
            <a:ext cx="8217900" cy="3570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Most test plans are derived from requirement specifications.</a:t>
            </a:r>
            <a:endParaRPr/>
          </a:p>
          <a:p>
            <a:pPr indent="-381000" lvl="1" marL="914400" rtl="0" algn="l">
              <a:spcBef>
                <a:spcPts val="480"/>
              </a:spcBef>
              <a:spcAft>
                <a:spcPts val="0"/>
              </a:spcAft>
              <a:buSzPts val="2400"/>
              <a:buChar char="•"/>
            </a:pPr>
            <a:r>
              <a:rPr lang="sv-SE" sz="2400"/>
              <a:t>The specification defines “correct” behavior.</a:t>
            </a:r>
            <a:endParaRPr sz="2400"/>
          </a:p>
          <a:p>
            <a:pPr indent="-381000" lvl="1" marL="914400" rtl="0" algn="l">
              <a:spcBef>
                <a:spcPts val="480"/>
              </a:spcBef>
              <a:spcAft>
                <a:spcPts val="0"/>
              </a:spcAft>
              <a:buSzPts val="2400"/>
              <a:buChar char="•"/>
            </a:pPr>
            <a:r>
              <a:rPr lang="sv-SE" sz="2400"/>
              <a:t>The specification exists in some form before code is written, and guides development.</a:t>
            </a:r>
            <a:endParaRPr sz="2400"/>
          </a:p>
          <a:p>
            <a:pPr indent="-381000" lvl="1" marL="914400" rtl="0" algn="l">
              <a:spcBef>
                <a:spcPts val="480"/>
              </a:spcBef>
              <a:spcAft>
                <a:spcPts val="0"/>
              </a:spcAft>
              <a:buSzPts val="2400"/>
              <a:buChar char="•"/>
            </a:pPr>
            <a:r>
              <a:rPr lang="sv-SE" sz="2400"/>
              <a:t>Test plans and cases can be developed and refined as the code is built.</a:t>
            </a:r>
            <a:endParaRPr/>
          </a:p>
          <a:p>
            <a:pPr indent="-393700" lvl="0" marL="457200" rtl="0" algn="l">
              <a:spcBef>
                <a:spcPts val="1000"/>
              </a:spcBef>
              <a:spcAft>
                <a:spcPts val="0"/>
              </a:spcAft>
              <a:buSzPts val="2600"/>
              <a:buChar char="•"/>
            </a:pPr>
            <a:r>
              <a:rPr b="1" lang="sv-SE"/>
              <a:t>Functional Testing: </a:t>
            </a:r>
            <a:r>
              <a:rPr lang="sv-SE"/>
              <a:t>The process of deriving tests from the requirement specifications.</a:t>
            </a:r>
            <a:endParaRPr/>
          </a:p>
        </p:txBody>
      </p:sp>
      <p:sp>
        <p:nvSpPr>
          <p:cNvPr id="116" name="Google Shape;11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77" name="Google Shape;577;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P</a:t>
            </a:r>
            <a:r>
              <a:rPr lang="sv-SE"/>
              <a:t>lans form the basis for testing.</a:t>
            </a:r>
            <a:endParaRPr/>
          </a:p>
          <a:p>
            <a:pPr indent="-368300" lvl="1" marL="914400" rtl="0" algn="l">
              <a:spcBef>
                <a:spcPts val="0"/>
              </a:spcBef>
              <a:spcAft>
                <a:spcPts val="0"/>
              </a:spcAft>
              <a:buSzPts val="2200"/>
              <a:buChar char="•"/>
            </a:pPr>
            <a:r>
              <a:rPr b="1" lang="sv-SE"/>
              <a:t>What</a:t>
            </a:r>
            <a:r>
              <a:rPr lang="sv-SE"/>
              <a:t> is being tested (units of code, features).</a:t>
            </a:r>
            <a:endParaRPr/>
          </a:p>
          <a:p>
            <a:pPr indent="-368300" lvl="1" marL="914400" rtl="0" algn="l">
              <a:spcBef>
                <a:spcPts val="0"/>
              </a:spcBef>
              <a:spcAft>
                <a:spcPts val="0"/>
              </a:spcAft>
              <a:buSzPts val="2200"/>
              <a:buChar char="•"/>
            </a:pPr>
            <a:r>
              <a:rPr b="1" lang="sv-SE"/>
              <a:t>When</a:t>
            </a:r>
            <a:r>
              <a:rPr lang="sv-SE"/>
              <a:t> it will be tested (required stage of completion).</a:t>
            </a:r>
            <a:endParaRPr/>
          </a:p>
          <a:p>
            <a:pPr indent="-368300" lvl="1" marL="914400" rtl="0" algn="l">
              <a:spcBef>
                <a:spcPts val="0"/>
              </a:spcBef>
              <a:spcAft>
                <a:spcPts val="0"/>
              </a:spcAft>
              <a:buSzPts val="2200"/>
              <a:buChar char="•"/>
            </a:pPr>
            <a:r>
              <a:rPr b="1" lang="sv-SE"/>
              <a:t>How</a:t>
            </a:r>
            <a:r>
              <a:rPr lang="sv-SE"/>
              <a:t> it will be tested (what scenarios do we run?).</a:t>
            </a:r>
            <a:endParaRPr/>
          </a:p>
          <a:p>
            <a:pPr indent="-368300" lvl="1" marL="914400" rtl="0" algn="l">
              <a:spcBef>
                <a:spcPts val="0"/>
              </a:spcBef>
              <a:spcAft>
                <a:spcPts val="0"/>
              </a:spcAft>
              <a:buSzPts val="2200"/>
              <a:buChar char="•"/>
            </a:pPr>
            <a:r>
              <a:rPr b="1" lang="sv-SE"/>
              <a:t>Where</a:t>
            </a:r>
            <a:r>
              <a:rPr lang="sv-SE"/>
              <a:t> we are testing it (types of environments).</a:t>
            </a:r>
            <a:endParaRPr/>
          </a:p>
          <a:p>
            <a:pPr indent="-368300" lvl="1" marL="914400" rtl="0" algn="l">
              <a:spcBef>
                <a:spcPts val="0"/>
              </a:spcBef>
              <a:spcAft>
                <a:spcPts val="0"/>
              </a:spcAft>
              <a:buSzPts val="2200"/>
              <a:buChar char="•"/>
            </a:pPr>
            <a:r>
              <a:rPr b="1" lang="sv-SE"/>
              <a:t>Why</a:t>
            </a:r>
            <a:r>
              <a:rPr lang="sv-SE"/>
              <a:t> we are testing it  (what purpose do tests serve?).</a:t>
            </a:r>
            <a:endParaRPr/>
          </a:p>
          <a:p>
            <a:pPr indent="-368300" lvl="1" marL="914400" rtl="0" algn="l">
              <a:spcBef>
                <a:spcPts val="0"/>
              </a:spcBef>
              <a:spcAft>
                <a:spcPts val="0"/>
              </a:spcAft>
              <a:buSzPts val="2200"/>
              <a:buChar char="•"/>
            </a:pPr>
            <a:r>
              <a:rPr b="1" lang="sv-SE"/>
              <a:t>Who</a:t>
            </a:r>
            <a:r>
              <a:rPr lang="sv-SE"/>
              <a:t> will be responsible for writing test cases (assign responsibility to team members).</a:t>
            </a:r>
            <a:endParaRPr/>
          </a:p>
          <a:p>
            <a:pPr indent="0" lvl="0" marL="0" rtl="0" algn="l">
              <a:spcBef>
                <a:spcPts val="1000"/>
              </a:spcBef>
              <a:spcAft>
                <a:spcPts val="0"/>
              </a:spcAft>
              <a:buNone/>
            </a:pPr>
            <a:r>
              <a:t/>
            </a:r>
            <a:endParaRPr/>
          </a:p>
        </p:txBody>
      </p:sp>
      <p:sp>
        <p:nvSpPr>
          <p:cNvPr id="578" name="Google Shape;578;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5" name="Google Shape;585;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86" name="Google Shape;586;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Exploratory Testing</a:t>
            </a:r>
            <a:endParaRPr/>
          </a:p>
          <a:p>
            <a:pPr indent="-368300" lvl="1" marL="914400" rtl="0" algn="l">
              <a:spcBef>
                <a:spcPts val="0"/>
              </a:spcBef>
              <a:spcAft>
                <a:spcPts val="0"/>
              </a:spcAft>
              <a:buSzPts val="2200"/>
              <a:buChar char="•"/>
            </a:pPr>
            <a:r>
              <a:rPr lang="sv-SE"/>
              <a:t>Tests are not created in advance.</a:t>
            </a:r>
            <a:endParaRPr/>
          </a:p>
          <a:p>
            <a:pPr indent="-368300" lvl="1" marL="914400" rtl="0" algn="l">
              <a:spcBef>
                <a:spcPts val="0"/>
              </a:spcBef>
              <a:spcAft>
                <a:spcPts val="0"/>
              </a:spcAft>
              <a:buSzPts val="2200"/>
              <a:buChar char="•"/>
            </a:pPr>
            <a:r>
              <a:rPr lang="sv-SE"/>
              <a:t>Testers check the system on-the-fly,</a:t>
            </a:r>
            <a:endParaRPr/>
          </a:p>
          <a:p>
            <a:pPr indent="-342900" lvl="2" marL="1371600" rtl="0" algn="l">
              <a:spcBef>
                <a:spcPts val="0"/>
              </a:spcBef>
              <a:spcAft>
                <a:spcPts val="0"/>
              </a:spcAft>
              <a:buSzPts val="1800"/>
              <a:buChar char="•"/>
            </a:pPr>
            <a:r>
              <a:rPr lang="sv-SE"/>
              <a:t>Often based on ideas noted before beginning. </a:t>
            </a:r>
            <a:endParaRPr/>
          </a:p>
          <a:p>
            <a:pPr indent="-368300" lvl="1" marL="914400" rtl="0" algn="l">
              <a:spcBef>
                <a:spcPts val="0"/>
              </a:spcBef>
              <a:spcAft>
                <a:spcPts val="0"/>
              </a:spcAft>
              <a:buSzPts val="2200"/>
              <a:buChar char="•"/>
            </a:pPr>
            <a:r>
              <a:rPr lang="sv-SE"/>
              <a:t>Testing as a thinking idea.</a:t>
            </a:r>
            <a:endParaRPr/>
          </a:p>
          <a:p>
            <a:pPr indent="-342900" lvl="2" marL="1371600" rtl="0" algn="l">
              <a:spcBef>
                <a:spcPts val="0"/>
              </a:spcBef>
              <a:spcAft>
                <a:spcPts val="0"/>
              </a:spcAft>
              <a:buSzPts val="1800"/>
              <a:buChar char="•"/>
            </a:pPr>
            <a:r>
              <a:rPr lang="sv-SE"/>
              <a:t>About discovery, investigation, and role-playing.</a:t>
            </a:r>
            <a:endParaRPr/>
          </a:p>
          <a:p>
            <a:pPr indent="-368300" lvl="1" marL="914400" rtl="0" algn="l">
              <a:spcBef>
                <a:spcPts val="0"/>
              </a:spcBef>
              <a:spcAft>
                <a:spcPts val="0"/>
              </a:spcAft>
              <a:buSzPts val="2200"/>
              <a:buChar char="•"/>
            </a:pPr>
            <a:r>
              <a:rPr lang="sv-SE"/>
              <a:t>Test design and execution done concurrently.</a:t>
            </a:r>
            <a:endParaRPr/>
          </a:p>
          <a:p>
            <a:pPr indent="-342900" lvl="2" marL="1371600" rtl="0" algn="l">
              <a:spcBef>
                <a:spcPts val="0"/>
              </a:spcBef>
              <a:spcAft>
                <a:spcPts val="0"/>
              </a:spcAft>
              <a:buSzPts val="1800"/>
              <a:buChar char="•"/>
            </a:pPr>
            <a:r>
              <a:rPr lang="sv-SE"/>
              <a:t>Often by directly using the software and its user interfaces.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93" name="Google Shape;59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Tours apply different focus areas to exploration</a:t>
            </a:r>
            <a:endParaRPr/>
          </a:p>
          <a:p>
            <a:pPr indent="-368300" lvl="1" marL="914400" rtl="0" algn="l">
              <a:spcBef>
                <a:spcPts val="0"/>
              </a:spcBef>
              <a:spcAft>
                <a:spcPts val="0"/>
              </a:spcAft>
              <a:buSzPts val="2200"/>
              <a:buChar char="•"/>
            </a:pPr>
            <a:r>
              <a:rPr lang="sv-SE"/>
              <a:t>Business District: Core features</a:t>
            </a:r>
            <a:endParaRPr/>
          </a:p>
          <a:p>
            <a:pPr indent="-368300" lvl="1" marL="914400" rtl="0" algn="l">
              <a:spcBef>
                <a:spcPts val="0"/>
              </a:spcBef>
              <a:spcAft>
                <a:spcPts val="0"/>
              </a:spcAft>
              <a:buSzPts val="2200"/>
              <a:buChar char="•"/>
            </a:pPr>
            <a:r>
              <a:rPr lang="sv-SE"/>
              <a:t>Historic District: Legacy code and old software versions</a:t>
            </a:r>
            <a:endParaRPr/>
          </a:p>
          <a:p>
            <a:pPr indent="-368300" lvl="1" marL="914400" rtl="0" algn="l">
              <a:spcBef>
                <a:spcPts val="0"/>
              </a:spcBef>
              <a:spcAft>
                <a:spcPts val="0"/>
              </a:spcAft>
              <a:buSzPts val="2200"/>
              <a:buChar char="•"/>
            </a:pPr>
            <a:r>
              <a:rPr lang="sv-SE"/>
              <a:t>Entertainment District: Supporting functionality, long execution sessions</a:t>
            </a:r>
            <a:endParaRPr/>
          </a:p>
          <a:p>
            <a:pPr indent="-368300" lvl="1" marL="914400" rtl="0" algn="l">
              <a:spcBef>
                <a:spcPts val="0"/>
              </a:spcBef>
              <a:spcAft>
                <a:spcPts val="0"/>
              </a:spcAft>
              <a:buSzPts val="2200"/>
              <a:buChar char="•"/>
            </a:pPr>
            <a:r>
              <a:rPr lang="sv-SE"/>
              <a:t>Tourist District: Looks for gaps in the experience, rarely seen scenarios</a:t>
            </a:r>
            <a:endParaRPr/>
          </a:p>
          <a:p>
            <a:pPr indent="-368300" lvl="1" marL="914400" rtl="0" algn="l">
              <a:spcBef>
                <a:spcPts val="0"/>
              </a:spcBef>
              <a:spcAft>
                <a:spcPts val="0"/>
              </a:spcAft>
              <a:buSzPts val="2200"/>
              <a:buChar char="•"/>
            </a:pPr>
            <a:r>
              <a:rPr lang="sv-SE"/>
              <a:t>Hotel District: Focuses on supporting functionality</a:t>
            </a:r>
            <a:endParaRPr/>
          </a:p>
          <a:p>
            <a:pPr indent="-368300" lvl="1" marL="914400" rtl="0" algn="l">
              <a:spcBef>
                <a:spcPts val="0"/>
              </a:spcBef>
              <a:spcAft>
                <a:spcPts val="0"/>
              </a:spcAft>
              <a:buSzPts val="2200"/>
              <a:buChar char="•"/>
            </a:pPr>
            <a:r>
              <a:rPr lang="sv-SE"/>
              <a:t>Seedy District: Attacks and misuse of software</a:t>
            </a:r>
            <a:endParaRPr/>
          </a:p>
        </p:txBody>
      </p:sp>
      <p:sp>
        <p:nvSpPr>
          <p:cNvPr id="594" name="Google Shape;59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01" name="Google Shape;60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Unit Testing</a:t>
            </a:r>
            <a:endParaRPr/>
          </a:p>
          <a:p>
            <a:pPr indent="-393700" lvl="0" marL="457200" rtl="0" algn="l">
              <a:spcBef>
                <a:spcPts val="0"/>
              </a:spcBef>
              <a:spcAft>
                <a:spcPts val="0"/>
              </a:spcAft>
              <a:buSzPts val="2600"/>
              <a:buChar char="•"/>
            </a:pPr>
            <a:r>
              <a:rPr lang="sv-SE"/>
              <a:t>Next class: Functional Testing</a:t>
            </a:r>
            <a:endParaRPr/>
          </a:p>
          <a:p>
            <a:pPr indent="-368300" lvl="1" marL="914400" rtl="0" algn="l">
              <a:spcBef>
                <a:spcPts val="0"/>
              </a:spcBef>
              <a:spcAft>
                <a:spcPts val="0"/>
              </a:spcAft>
              <a:buSzPts val="2200"/>
              <a:buChar char="•"/>
            </a:pPr>
            <a:r>
              <a:rPr lang="sv-SE"/>
              <a:t>Pezze and Young, Chapters 10-11</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due February 16</a:t>
            </a:r>
            <a:endParaRPr/>
          </a:p>
        </p:txBody>
      </p:sp>
      <p:sp>
        <p:nvSpPr>
          <p:cNvPr id="602" name="Google Shape;60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Make a Test Plan?</a:t>
            </a:r>
            <a:endParaRPr/>
          </a:p>
        </p:txBody>
      </p:sp>
      <p:sp>
        <p:nvSpPr>
          <p:cNvPr id="123" name="Google Shape;12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Guides the development team.</a:t>
            </a:r>
            <a:endParaRPr/>
          </a:p>
          <a:p>
            <a:pPr indent="-368300" lvl="1" marL="914400" rtl="0" algn="l">
              <a:spcBef>
                <a:spcPts val="0"/>
              </a:spcBef>
              <a:spcAft>
                <a:spcPts val="0"/>
              </a:spcAft>
              <a:buSzPts val="2200"/>
              <a:buChar char="•"/>
            </a:pPr>
            <a:r>
              <a:rPr lang="sv-SE"/>
              <a:t>Rulebook for planning test cases.</a:t>
            </a:r>
            <a:endParaRPr/>
          </a:p>
          <a:p>
            <a:pPr indent="-393700" lvl="0" marL="457200" rtl="0" algn="l">
              <a:spcBef>
                <a:spcPts val="0"/>
              </a:spcBef>
              <a:spcAft>
                <a:spcPts val="0"/>
              </a:spcAft>
              <a:buSzPts val="2600"/>
              <a:buChar char="•"/>
            </a:pPr>
            <a:r>
              <a:rPr lang="sv-SE"/>
              <a:t>Helps people outside the team understand the testing process.</a:t>
            </a:r>
            <a:endParaRPr/>
          </a:p>
          <a:p>
            <a:pPr indent="-393700" lvl="0" marL="457200" rtl="0" algn="l">
              <a:spcBef>
                <a:spcPts val="0"/>
              </a:spcBef>
              <a:spcAft>
                <a:spcPts val="0"/>
              </a:spcAft>
              <a:buSzPts val="2600"/>
              <a:buChar char="•"/>
            </a:pPr>
            <a:r>
              <a:rPr lang="sv-SE"/>
              <a:t>Documents rationale for scope of testing, how we judge results, why we chose a strategy.</a:t>
            </a:r>
            <a:endParaRPr/>
          </a:p>
          <a:p>
            <a:pPr indent="-368300" lvl="1" marL="914400" rtl="0" algn="l">
              <a:spcBef>
                <a:spcPts val="0"/>
              </a:spcBef>
              <a:spcAft>
                <a:spcPts val="0"/>
              </a:spcAft>
              <a:buSzPts val="2200"/>
              <a:buChar char="•"/>
            </a:pPr>
            <a:r>
              <a:rPr lang="sv-SE"/>
              <a:t>Can be reused when making decisions in future projects.</a:t>
            </a:r>
            <a:endParaRPr/>
          </a:p>
        </p:txBody>
      </p:sp>
      <p:sp>
        <p:nvSpPr>
          <p:cNvPr id="124" name="Google Shape;12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Test Plan</a:t>
            </a:r>
            <a:endParaRPr/>
          </a:p>
        </p:txBody>
      </p:sp>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32" name="Google Shape;132;p21"/>
          <p:cNvPicPr preferRelativeResize="0"/>
          <p:nvPr/>
        </p:nvPicPr>
        <p:blipFill>
          <a:blip r:embed="rId3">
            <a:alphaModFix/>
          </a:blip>
          <a:stretch>
            <a:fillRect/>
          </a:stretch>
        </p:blipFill>
        <p:spPr>
          <a:xfrm>
            <a:off x="2047938" y="1282403"/>
            <a:ext cx="5048133" cy="3556297"/>
          </a:xfrm>
          <a:prstGeom prst="rect">
            <a:avLst/>
          </a:prstGeom>
          <a:noFill/>
          <a:ln>
            <a:noFill/>
          </a:ln>
        </p:spPr>
      </p:pic>
      <p:sp>
        <p:nvSpPr>
          <p:cNvPr id="133" name="Google Shape;133;p21"/>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Analyze the Product</a:t>
            </a:r>
            <a:endParaRPr/>
          </a:p>
        </p:txBody>
      </p:sp>
      <p:sp>
        <p:nvSpPr>
          <p:cNvPr id="140" name="Google Shape;140;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 must understand the product being built before you can test it.</a:t>
            </a:r>
            <a:endParaRPr/>
          </a:p>
          <a:p>
            <a:pPr indent="-368300" lvl="1" marL="914400" rtl="0" algn="l">
              <a:spcBef>
                <a:spcPts val="0"/>
              </a:spcBef>
              <a:spcAft>
                <a:spcPts val="0"/>
              </a:spcAft>
              <a:buSzPts val="2200"/>
              <a:buChar char="•"/>
            </a:pPr>
            <a:r>
              <a:rPr lang="sv-SE"/>
              <a:t>What are the needs of the users?</a:t>
            </a:r>
            <a:endParaRPr/>
          </a:p>
          <a:p>
            <a:pPr indent="-368300" lvl="1" marL="914400" rtl="0" algn="l">
              <a:spcBef>
                <a:spcPts val="0"/>
              </a:spcBef>
              <a:spcAft>
                <a:spcPts val="0"/>
              </a:spcAft>
              <a:buSzPts val="2200"/>
              <a:buChar char="•"/>
            </a:pPr>
            <a:r>
              <a:rPr lang="sv-SE"/>
              <a:t>Who will use the product?</a:t>
            </a:r>
            <a:endParaRPr/>
          </a:p>
          <a:p>
            <a:pPr indent="-368300" lvl="1" marL="914400" rtl="0" algn="l">
              <a:spcBef>
                <a:spcPts val="0"/>
              </a:spcBef>
              <a:spcAft>
                <a:spcPts val="0"/>
              </a:spcAft>
              <a:buSzPts val="2200"/>
              <a:buChar char="•"/>
            </a:pPr>
            <a:r>
              <a:rPr lang="sv-SE"/>
              <a:t>What will it be used for?</a:t>
            </a:r>
            <a:endParaRPr/>
          </a:p>
          <a:p>
            <a:pPr indent="-368300" lvl="1" marL="914400" rtl="0" algn="l">
              <a:spcBef>
                <a:spcPts val="0"/>
              </a:spcBef>
              <a:spcAft>
                <a:spcPts val="0"/>
              </a:spcAft>
              <a:buSzPts val="2200"/>
              <a:buChar char="•"/>
            </a:pPr>
            <a:r>
              <a:rPr lang="sv-SE"/>
              <a:t>What are the dependencies of the product?</a:t>
            </a:r>
            <a:endParaRPr/>
          </a:p>
          <a:p>
            <a:pPr indent="-393700" lvl="0" marL="457200" rtl="0" algn="l">
              <a:spcBef>
                <a:spcPts val="0"/>
              </a:spcBef>
              <a:spcAft>
                <a:spcPts val="0"/>
              </a:spcAft>
              <a:buSzPts val="2600"/>
              <a:buChar char="•"/>
            </a:pPr>
            <a:r>
              <a:rPr lang="sv-SE"/>
              <a:t>Review requirements and documentation.</a:t>
            </a:r>
            <a:endParaRPr/>
          </a:p>
          <a:p>
            <a:pPr indent="-393700" lvl="0" marL="457200" rtl="0" algn="l">
              <a:spcBef>
                <a:spcPts val="0"/>
              </a:spcBef>
              <a:spcAft>
                <a:spcPts val="0"/>
              </a:spcAft>
              <a:buSzPts val="2600"/>
              <a:buChar char="•"/>
            </a:pPr>
            <a:r>
              <a:rPr lang="sv-SE"/>
              <a:t>Interview stakeholders and developers.</a:t>
            </a:r>
            <a:endParaRPr/>
          </a:p>
          <a:p>
            <a:pPr indent="-393700" lvl="0" marL="457200" rtl="0" algn="l">
              <a:spcBef>
                <a:spcPts val="0"/>
              </a:spcBef>
              <a:spcAft>
                <a:spcPts val="0"/>
              </a:spcAft>
              <a:buSzPts val="2600"/>
              <a:buChar char="•"/>
            </a:pPr>
            <a:r>
              <a:rPr lang="sv-SE"/>
              <a:t>Perform a product walkthrough (if code is running).</a:t>
            </a:r>
            <a:endParaRPr/>
          </a:p>
        </p:txBody>
      </p:sp>
      <p:sp>
        <p:nvSpPr>
          <p:cNvPr id="141" name="Google Shape;14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2" name="Google Shape;142;p22"/>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