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6" r:id="rId4"/>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e8a7cf59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8a7cf59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3" name="Google Shape;143;g6e8a7cf597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The airport connection check is part of a travel reservation system. It is intended to check the validity of a single connection between two flights in an itinerary. For instance, if the arrival airport of Flight A differs from the departure airport of Flight B, the connection is invalid. Likewise, if the departure time of Flight B is too close to the arrival time of Flight A, the connection is invalid. (last) and so 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a971d088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a971d088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Recall the lecture on functional testing. The approximate process of taking the requirements and writing tests is to:</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lang="sv-SE" sz="1100">
                <a:solidFill>
                  <a:srgbClr val="000000"/>
                </a:solidFill>
                <a:latin typeface="Arial"/>
                <a:ea typeface="Arial"/>
                <a:cs typeface="Arial"/>
                <a:sym typeface="Arial"/>
              </a:rPr>
              <a:t>Refine the requirements so that they are testable.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lang="sv-SE" sz="1100">
                <a:solidFill>
                  <a:srgbClr val="000000"/>
                </a:solidFill>
                <a:latin typeface="Arial"/>
                <a:ea typeface="Arial"/>
                <a:cs typeface="Arial"/>
                <a:sym typeface="Arial"/>
              </a:rPr>
              <a:t>As a requirement is just a property of the software, you usually can’t directly “test the requirement.” Instead, you need to use a function of the software and show that the requirement holds during that execution. So, the next step is to identify the independently testable features of the software.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lang="sv-SE" sz="1100">
                <a:solidFill>
                  <a:srgbClr val="000000"/>
                </a:solidFill>
                <a:latin typeface="Arial"/>
                <a:ea typeface="Arial"/>
                <a:cs typeface="Arial"/>
                <a:sym typeface="Arial"/>
              </a:rPr>
              <a:t>For each independently testable feature, you need to identify the parameters. These can be explicit (passed into the function) or implicit (environmental factors that influence the outcome of the function.</a:t>
            </a:r>
            <a:endParaRPr/>
          </a:p>
        </p:txBody>
      </p:sp>
      <p:sp>
        <p:nvSpPr>
          <p:cNvPr id="179" name="Google Shape;179;g6ea971d088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ea971d088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ea971d088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4. Each parameter can be manipulated in many ways through testing. For each parameter, you must identify categories of input that can be chosen. These are things that you can control when you test, whether explicit variable values or factors under your control. For example, if an input is a data structure, the categories might include each field of that data structure that could influence the outcome. If that data structure is serialized from a file, then you can also control factors like whether that file exists, is corrupted, and so on.</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5. You cannot exhaustively test a function, there are too many possible parameters. So, instead, you partition the input domain into representative regions (types) of input. For each category, identify representative input values for that category. If you try inputs from each of these regions, you are more likely to trigger a fault than through random testing alone. We discussed some methods of performing this partitioning in class.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6. Once you have the inputs partitioned, you can form abstract test cases for which you can transform into actual test cases by coming up with concrete input values from the identified partitions.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87" name="Google Shape;187;g6ea971d088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In this exercise, you have been given a testable feature, so you have been asked to perform the activity from Steps #3 - 5 above - identify the parameters, split the parameters into controllable input categories, then partition the categories into representative values.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function has two explicit inputs - an arriving flight and a departing flight - and an implicit input - an airport connection database. A flight is a complex data structure containing several fields, each of those fields represents a controllable input category.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Remember that the function’s parameters may influence each other (testing this function requires considering both the arriving and departing flight’s field values as well as what is in the database), so the representative values must reflect how multiple categories and variables can interact.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83" name="Shape 83"/>
        <p:cNvGrpSpPr/>
        <p:nvPr/>
      </p:nvGrpSpPr>
      <p:grpSpPr>
        <a:xfrm>
          <a:off x="0" y="0"/>
          <a:ext cx="0" cy="0"/>
          <a:chOff x="0" y="0"/>
          <a:chExt cx="0" cy="0"/>
        </a:xfrm>
      </p:grpSpPr>
      <p:sp>
        <p:nvSpPr>
          <p:cNvPr id="84" name="Google Shape;84;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5" name="Google Shape;85;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7" name="Google Shape;87;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8" name="Google Shape;88;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9" name="Google Shape;89;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90" name="Shape 90"/>
        <p:cNvGrpSpPr/>
        <p:nvPr/>
      </p:nvGrpSpPr>
      <p:grpSpPr>
        <a:xfrm>
          <a:off x="0" y="0"/>
          <a:ext cx="0" cy="0"/>
          <a:chOff x="0" y="0"/>
          <a:chExt cx="0" cy="0"/>
        </a:xfrm>
      </p:grpSpPr>
      <p:sp>
        <p:nvSpPr>
          <p:cNvPr id="91" name="Google Shape;91;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2" name="Google Shape;92;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97" name="Shape 97"/>
        <p:cNvGrpSpPr/>
        <p:nvPr/>
      </p:nvGrpSpPr>
      <p:grpSpPr>
        <a:xfrm>
          <a:off x="0" y="0"/>
          <a:ext cx="0" cy="0"/>
          <a:chOff x="0" y="0"/>
          <a:chExt cx="0" cy="0"/>
        </a:xfrm>
      </p:grpSpPr>
      <p:sp>
        <p:nvSpPr>
          <p:cNvPr id="98" name="Google Shape;98;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9" name="Google Shape;99;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0" name="Google Shape;100;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2" name="Google Shape;102;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104" name="Shape 104"/>
        <p:cNvGrpSpPr/>
        <p:nvPr/>
      </p:nvGrpSpPr>
      <p:grpSpPr>
        <a:xfrm>
          <a:off x="0" y="0"/>
          <a:ext cx="0" cy="0"/>
          <a:chOff x="0" y="0"/>
          <a:chExt cx="0" cy="0"/>
        </a:xfrm>
      </p:grpSpPr>
      <p:sp>
        <p:nvSpPr>
          <p:cNvPr id="105" name="Google Shape;105;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111" name="Shape 111"/>
        <p:cNvGrpSpPr/>
        <p:nvPr/>
      </p:nvGrpSpPr>
      <p:grpSpPr>
        <a:xfrm>
          <a:off x="0" y="0"/>
          <a:ext cx="0" cy="0"/>
          <a:chOff x="0" y="0"/>
          <a:chExt cx="0" cy="0"/>
        </a:xfrm>
      </p:grpSpPr>
      <p:sp>
        <p:nvSpPr>
          <p:cNvPr id="112" name="Google Shape;112;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19"/>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19"/>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118" name="Shape 118"/>
        <p:cNvGrpSpPr/>
        <p:nvPr/>
      </p:nvGrpSpPr>
      <p:grpSpPr>
        <a:xfrm>
          <a:off x="0" y="0"/>
          <a:ext cx="0" cy="0"/>
          <a:chOff x="0" y="0"/>
          <a:chExt cx="0" cy="0"/>
        </a:xfrm>
      </p:grpSpPr>
      <p:sp>
        <p:nvSpPr>
          <p:cNvPr id="119" name="Google Shape;119;p20"/>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1" name="Google Shape;121;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2" name="Google Shape;122;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4" name="Google Shape;124;p20"/>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5" name="Google Shape;125;p20"/>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5.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9" name="Shape 79"/>
        <p:cNvGrpSpPr/>
        <p:nvPr/>
      </p:nvGrpSpPr>
      <p:grpSpPr>
        <a:xfrm>
          <a:off x="0" y="0"/>
          <a:ext cx="0" cy="0"/>
          <a:chOff x="0" y="0"/>
          <a:chExt cx="0" cy="0"/>
        </a:xfrm>
      </p:grpSpPr>
      <p:sp>
        <p:nvSpPr>
          <p:cNvPr id="80" name="Google Shape;80;p14"/>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1" name="Google Shape;81;p14"/>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2" name="Google Shape;82;p14"/>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3: Functional Testing</a:t>
            </a:r>
            <a:endParaRPr/>
          </a:p>
          <a:p>
            <a:pPr indent="0" lvl="0" marL="0" rtl="0" algn="l">
              <a:lnSpc>
                <a:spcPct val="80000"/>
              </a:lnSpc>
              <a:spcBef>
                <a:spcPts val="0"/>
              </a:spcBef>
              <a:spcAft>
                <a:spcPts val="0"/>
              </a:spcAft>
              <a:buClr>
                <a:schemeClr val="lt1"/>
              </a:buClr>
              <a:buSzPts val="4000"/>
              <a:buNone/>
            </a:pPr>
            <a:r>
              <a:t/>
            </a:r>
            <a:endParaRPr/>
          </a:p>
        </p:txBody>
      </p:sp>
      <p:sp>
        <p:nvSpPr>
          <p:cNvPr id="139" name="Google Shape;139;p2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14,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206" name="Google Shape;206;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Think about how arrival time, departure time, and the minimum connection time interact.</a:t>
            </a:r>
            <a:endParaRPr/>
          </a:p>
          <a:p>
            <a:pPr indent="-393700" lvl="0" marL="457200" rtl="0" algn="l">
              <a:spcBef>
                <a:spcPts val="0"/>
              </a:spcBef>
              <a:spcAft>
                <a:spcPts val="0"/>
              </a:spcAft>
              <a:buSzPts val="2600"/>
              <a:buChar char="•"/>
            </a:pPr>
            <a:r>
              <a:rPr lang="sv-SE"/>
              <a:t>Consider that domestic and international connection times can differ in length.</a:t>
            </a:r>
            <a:endParaRPr/>
          </a:p>
          <a:p>
            <a:pPr indent="-393700" lvl="0" marL="457200" rtl="0" algn="l">
              <a:spcBef>
                <a:spcPts val="0"/>
              </a:spcBef>
              <a:spcAft>
                <a:spcPts val="0"/>
              </a:spcAft>
              <a:buSzPts val="2600"/>
              <a:buChar char="•"/>
            </a:pPr>
            <a:r>
              <a:rPr lang="sv-SE"/>
              <a:t>Consider how the database contents can influence behavior.</a:t>
            </a:r>
            <a:endParaRPr/>
          </a:p>
          <a:p>
            <a:pPr indent="-393700" lvl="0" marL="457200" rtl="0" algn="l">
              <a:spcBef>
                <a:spcPts val="0"/>
              </a:spcBef>
              <a:spcAft>
                <a:spcPts val="0"/>
              </a:spcAft>
              <a:buSzPts val="2600"/>
              <a:buChar char="•"/>
            </a:pPr>
            <a:r>
              <a:rPr lang="sv-SE"/>
              <a:t>Think about how input can be invalid or malformed (and be explicit - don’t just list “invalid input” but give clear examples).</a:t>
            </a:r>
            <a:endParaRPr/>
          </a:p>
        </p:txBody>
      </p:sp>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6" name="Google Shape;146;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(Lec 7)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52" name="Google Shape;15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airport connection check is part of a travel reservation system. It checks the validity of a single connection between two flights in an itinerary. </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If the arrival airport of Flight A differs from the departure airport of Flight B, the connection is invalid. </a:t>
            </a:r>
            <a:endParaRPr/>
          </a:p>
          <a:p>
            <a:pPr indent="-368300" lvl="1" marL="914400" rtl="0" algn="l">
              <a:spcBef>
                <a:spcPts val="500"/>
              </a:spcBef>
              <a:spcAft>
                <a:spcPts val="0"/>
              </a:spcAft>
              <a:buSzPts val="2200"/>
              <a:buChar char="•"/>
            </a:pPr>
            <a:r>
              <a:rPr lang="sv-SE"/>
              <a:t>If the departure time of Flight B is too close to the arrival time of Flight A, the connection is invalid.</a:t>
            </a:r>
            <a:endParaRPr/>
          </a:p>
          <a:p>
            <a:pPr indent="-368300" lvl="1" marL="914400" rtl="0" algn="l">
              <a:spcBef>
                <a:spcPts val="500"/>
              </a:spcBef>
              <a:spcAft>
                <a:spcPts val="0"/>
              </a:spcAft>
              <a:buSzPts val="2200"/>
              <a:buChar char="•"/>
            </a:pPr>
            <a:r>
              <a:rPr lang="sv-SE"/>
              <a:t>If an airport doesn’t exist, the connection is invalid…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153" name="Google Shape;15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59" name="Google Shape;159;p2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400">
                <a:latin typeface="Consolas"/>
                <a:ea typeface="Consolas"/>
                <a:cs typeface="Consolas"/>
                <a:sym typeface="Consolas"/>
              </a:rPr>
              <a:t>validConnection(Flight arrivingFlight, Flight departingFlight) </a:t>
            </a:r>
            <a:br>
              <a:rPr b="1" lang="sv-SE" sz="1400">
                <a:latin typeface="Consolas"/>
                <a:ea typeface="Consolas"/>
                <a:cs typeface="Consolas"/>
                <a:sym typeface="Consolas"/>
              </a:rPr>
            </a:br>
            <a:r>
              <a:rPr b="1" lang="sv-SE" sz="1400">
                <a:latin typeface="Consolas"/>
                <a:ea typeface="Consolas"/>
                <a:cs typeface="Consolas"/>
                <a:sym typeface="Consolas"/>
              </a:rPr>
              <a:t>                 returns ValidityCode</a:t>
            </a:r>
            <a:endParaRPr b="1"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sv-SE" sz="1800"/>
              <a:t>A Flight is a data structure consisting of:</a:t>
            </a:r>
            <a:endParaRPr sz="1800"/>
          </a:p>
          <a:p>
            <a:pPr indent="-342900" lvl="0" marL="457200" rtl="0" algn="l">
              <a:spcBef>
                <a:spcPts val="0"/>
              </a:spcBef>
              <a:spcAft>
                <a:spcPts val="0"/>
              </a:spcAft>
              <a:buSzPts val="1800"/>
              <a:buChar char="●"/>
            </a:pPr>
            <a:r>
              <a:rPr lang="sv-SE" sz="1800"/>
              <a:t>A unique identifying flight code (string, three characters followed by four numbers).</a:t>
            </a:r>
            <a:endParaRPr sz="1800"/>
          </a:p>
          <a:p>
            <a:pPr indent="-342900" lvl="0" marL="457200" rtl="0" algn="l">
              <a:spcBef>
                <a:spcPts val="0"/>
              </a:spcBef>
              <a:spcAft>
                <a:spcPts val="0"/>
              </a:spcAft>
              <a:buSzPts val="1800"/>
              <a:buChar char="●"/>
            </a:pPr>
            <a:r>
              <a:rPr lang="sv-SE" sz="1800"/>
              <a:t>The originating airport code (three character string).</a:t>
            </a:r>
            <a:endParaRPr sz="1800"/>
          </a:p>
          <a:p>
            <a:pPr indent="-342900" lvl="0" marL="457200" rtl="0" algn="l">
              <a:spcBef>
                <a:spcPts val="0"/>
              </a:spcBef>
              <a:spcAft>
                <a:spcPts val="0"/>
              </a:spcAft>
              <a:buSzPts val="1800"/>
              <a:buChar char="●"/>
            </a:pPr>
            <a:r>
              <a:rPr lang="sv-SE" sz="1800"/>
              <a:t>The scheduled departure time (in universal time).</a:t>
            </a:r>
            <a:endParaRPr sz="1800"/>
          </a:p>
          <a:p>
            <a:pPr indent="-342900" lvl="0" marL="457200" rtl="0" algn="l">
              <a:spcBef>
                <a:spcPts val="0"/>
              </a:spcBef>
              <a:spcAft>
                <a:spcPts val="0"/>
              </a:spcAft>
              <a:buSzPts val="1800"/>
              <a:buChar char="●"/>
            </a:pPr>
            <a:r>
              <a:rPr lang="sv-SE" sz="1800"/>
              <a:t>The destination airport code (three character string).</a:t>
            </a:r>
            <a:endParaRPr sz="1800"/>
          </a:p>
          <a:p>
            <a:pPr indent="-342900" lvl="0" marL="457200" rtl="0" algn="l">
              <a:spcBef>
                <a:spcPts val="0"/>
              </a:spcBef>
              <a:spcAft>
                <a:spcPts val="0"/>
              </a:spcAft>
              <a:buSzPts val="1800"/>
              <a:buChar char="●"/>
            </a:pPr>
            <a:r>
              <a:rPr lang="sv-SE" sz="1800"/>
              <a:t>The scheduled arrival time (in universal time).</a:t>
            </a:r>
            <a:endParaRPr sz="18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domestic and international connection times (integer, minimum number of minutes that must be allowed for flight connections).</a:t>
            </a:r>
            <a:endParaRPr sz="1800"/>
          </a:p>
        </p:txBody>
      </p:sp>
      <p:sp>
        <p:nvSpPr>
          <p:cNvPr id="160" name="Google Shape;16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66" name="Google Shape;16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ValidityCode</a:t>
            </a:r>
            <a:r>
              <a:rPr lang="sv-SE" sz="1800"/>
              <a:t> is an integer with value:</a:t>
            </a:r>
            <a:endParaRPr sz="1800"/>
          </a:p>
          <a:p>
            <a:pPr indent="-342900" lvl="0" marL="457200" rtl="0" algn="l">
              <a:spcBef>
                <a:spcPts val="0"/>
              </a:spcBef>
              <a:spcAft>
                <a:spcPts val="0"/>
              </a:spcAft>
              <a:buSzPts val="1800"/>
              <a:buChar char="•"/>
            </a:pPr>
            <a:r>
              <a:rPr lang="sv-SE" sz="1800"/>
              <a:t>0 for OK</a:t>
            </a:r>
            <a:endParaRPr sz="1800"/>
          </a:p>
          <a:p>
            <a:pPr indent="-342900" lvl="0" marL="457200" rtl="0" algn="l">
              <a:spcBef>
                <a:spcPts val="0"/>
              </a:spcBef>
              <a:spcAft>
                <a:spcPts val="0"/>
              </a:spcAft>
              <a:buSzPts val="1800"/>
              <a:buChar char="•"/>
            </a:pPr>
            <a:r>
              <a:rPr lang="sv-SE" sz="1800"/>
              <a:t>1 for invalid airport code</a:t>
            </a:r>
            <a:endParaRPr sz="1800"/>
          </a:p>
          <a:p>
            <a:pPr indent="-342900" lvl="0" marL="457200" rtl="0" algn="l">
              <a:spcBef>
                <a:spcPts val="0"/>
              </a:spcBef>
              <a:spcAft>
                <a:spcPts val="0"/>
              </a:spcAft>
              <a:buSzPts val="1800"/>
              <a:buChar char="•"/>
            </a:pPr>
            <a:r>
              <a:rPr lang="sv-SE" sz="1800"/>
              <a:t>2 for a connection that is too short</a:t>
            </a:r>
            <a:endParaRPr sz="1800"/>
          </a:p>
          <a:p>
            <a:pPr indent="-342900" lvl="0" marL="457200" rtl="0" algn="l">
              <a:spcBef>
                <a:spcPts val="0"/>
              </a:spcBef>
              <a:spcAft>
                <a:spcPts val="0"/>
              </a:spcAft>
              <a:buSzPts val="1800"/>
              <a:buChar char="•"/>
            </a:pPr>
            <a:r>
              <a:rPr lang="sv-SE" sz="1800"/>
              <a:t>3 for flights that do not connect (arrivingFlight does not land in the same location as departingFlight)</a:t>
            </a:r>
            <a:endParaRPr sz="1800"/>
          </a:p>
          <a:p>
            <a:pPr indent="-342900" lvl="0" marL="457200" rtl="0" algn="l">
              <a:spcBef>
                <a:spcPts val="0"/>
              </a:spcBef>
              <a:spcAft>
                <a:spcPts val="0"/>
              </a:spcAft>
              <a:buSzPts val="1800"/>
              <a:buChar char="•"/>
            </a:pPr>
            <a:r>
              <a:rPr lang="sv-SE" sz="1800"/>
              <a:t>4 for any other errors (malformed input or any other unexpected errors).</a:t>
            </a:r>
            <a:endParaRPr sz="1800"/>
          </a:p>
          <a:p>
            <a:pPr indent="0" lvl="0" marL="0" rtl="0" algn="l">
              <a:spcBef>
                <a:spcPts val="0"/>
              </a:spcBef>
              <a:spcAft>
                <a:spcPts val="0"/>
              </a:spcAft>
              <a:buClr>
                <a:schemeClr val="dk1"/>
              </a:buClr>
              <a:buSzPts val="1100"/>
              <a:buFont typeface="Arial"/>
              <a:buNone/>
            </a:pPr>
            <a:r>
              <a:t/>
            </a:r>
            <a:endParaRPr sz="1800"/>
          </a:p>
        </p:txBody>
      </p:sp>
      <p:sp>
        <p:nvSpPr>
          <p:cNvPr id="167" name="Google Shape;16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74" name="Google Shape;17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order to design requirements-based test cases, perform category-partition testing using this specification for the validConnection function.</a:t>
            </a:r>
            <a:endParaRPr/>
          </a:p>
          <a:p>
            <a:pPr indent="-368300" lvl="1" marL="914400" rtl="0" algn="l">
              <a:spcBef>
                <a:spcPts val="0"/>
              </a:spcBef>
              <a:spcAft>
                <a:spcPts val="0"/>
              </a:spcAft>
              <a:buSzPts val="2200"/>
              <a:buChar char="•"/>
            </a:pPr>
            <a:r>
              <a:rPr lang="sv-SE"/>
              <a:t>Identify the parameters that can be controlled through testing.</a:t>
            </a:r>
            <a:endParaRPr/>
          </a:p>
          <a:p>
            <a:pPr indent="-368300" lvl="1" marL="914400" rtl="0" algn="l">
              <a:spcBef>
                <a:spcPts val="0"/>
              </a:spcBef>
              <a:spcAft>
                <a:spcPts val="0"/>
              </a:spcAft>
              <a:buSzPts val="2200"/>
              <a:buChar char="•"/>
            </a:pPr>
            <a:r>
              <a:rPr lang="sv-SE"/>
              <a:t>Identify testing categories (controllable items) for each parameter.</a:t>
            </a:r>
            <a:endParaRPr/>
          </a:p>
          <a:p>
            <a:pPr indent="-368300" lvl="1" marL="914400" rtl="0" algn="l">
              <a:spcBef>
                <a:spcPts val="0"/>
              </a:spcBef>
              <a:spcAft>
                <a:spcPts val="0"/>
              </a:spcAft>
              <a:buSzPts val="2200"/>
              <a:buChar char="•"/>
            </a:pPr>
            <a:r>
              <a:rPr lang="sv-SE"/>
              <a:t>Identify representative input values for each category.</a:t>
            </a:r>
            <a:endParaRPr/>
          </a:p>
          <a:p>
            <a:pPr indent="0" lvl="0" marL="0" rtl="0" algn="l">
              <a:spcBef>
                <a:spcPts val="1000"/>
              </a:spcBef>
              <a:spcAft>
                <a:spcPts val="0"/>
              </a:spcAft>
              <a:buNone/>
            </a:pPr>
            <a:r>
              <a:t/>
            </a:r>
            <a:endParaRPr/>
          </a:p>
        </p:txBody>
      </p:sp>
      <p:sp>
        <p:nvSpPr>
          <p:cNvPr id="175" name="Google Shape;17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82" name="Google Shape;18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Process of writing functional tests:</a:t>
            </a:r>
            <a:endParaRPr/>
          </a:p>
          <a:p>
            <a:pPr indent="-393700" lvl="0" marL="457200" rtl="0" algn="l">
              <a:spcBef>
                <a:spcPts val="1000"/>
              </a:spcBef>
              <a:spcAft>
                <a:spcPts val="0"/>
              </a:spcAft>
              <a:buSzPts val="2600"/>
              <a:buAutoNum type="arabicPeriod"/>
            </a:pPr>
            <a:r>
              <a:rPr lang="sv-SE"/>
              <a:t>Refine requirements so they are testable.</a:t>
            </a:r>
            <a:endParaRPr/>
          </a:p>
          <a:p>
            <a:pPr indent="-393700" lvl="0" marL="457200" rtl="0" algn="l">
              <a:spcBef>
                <a:spcPts val="0"/>
              </a:spcBef>
              <a:spcAft>
                <a:spcPts val="0"/>
              </a:spcAft>
              <a:buSzPts val="2600"/>
              <a:buAutoNum type="arabicPeriod"/>
            </a:pPr>
            <a:r>
              <a:rPr lang="sv-SE"/>
              <a:t>Divide the software into </a:t>
            </a:r>
            <a:r>
              <a:rPr lang="sv-SE"/>
              <a:t>independently</a:t>
            </a:r>
            <a:r>
              <a:rPr lang="sv-SE"/>
              <a:t> testable features.</a:t>
            </a:r>
            <a:endParaRPr/>
          </a:p>
          <a:p>
            <a:pPr indent="-368300" lvl="1" marL="914400" rtl="0" algn="l">
              <a:spcBef>
                <a:spcPts val="0"/>
              </a:spcBef>
              <a:spcAft>
                <a:spcPts val="0"/>
              </a:spcAft>
              <a:buSzPts val="2200"/>
              <a:buAutoNum type="alphaLcPeriod"/>
            </a:pPr>
            <a:r>
              <a:rPr lang="sv-SE">
                <a:latin typeface="Consolas"/>
                <a:ea typeface="Consolas"/>
                <a:cs typeface="Consolas"/>
                <a:sym typeface="Consolas"/>
              </a:rPr>
              <a:t>validConnection(...) </a:t>
            </a:r>
            <a:r>
              <a:rPr lang="sv-SE"/>
              <a:t>is a testable feature.</a:t>
            </a:r>
            <a:endParaRPr/>
          </a:p>
          <a:p>
            <a:pPr indent="-393700" lvl="0" marL="457200" rtl="0" algn="l">
              <a:spcBef>
                <a:spcPts val="0"/>
              </a:spcBef>
              <a:spcAft>
                <a:spcPts val="0"/>
              </a:spcAft>
              <a:buSzPts val="2600"/>
              <a:buAutoNum type="arabicPeriod"/>
            </a:pPr>
            <a:r>
              <a:rPr lang="sv-SE"/>
              <a:t>Identify the explicit and implicit parameters of each feature.</a:t>
            </a:r>
            <a:endParaRPr/>
          </a:p>
          <a:p>
            <a:pPr indent="-368300" lvl="1" marL="914400" rtl="0" algn="l">
              <a:spcBef>
                <a:spcPts val="0"/>
              </a:spcBef>
              <a:spcAft>
                <a:spcPts val="0"/>
              </a:spcAft>
              <a:buSzPts val="2200"/>
              <a:buAutoNum type="alphaLcPeriod"/>
            </a:pPr>
            <a:r>
              <a:rPr lang="sv-SE"/>
              <a:t>Those passed directly to the function and environmental factors that influence the outcome.</a:t>
            </a:r>
            <a:endParaRPr/>
          </a:p>
        </p:txBody>
      </p:sp>
      <p:sp>
        <p:nvSpPr>
          <p:cNvPr id="183" name="Google Shape;18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90" name="Google Shape;19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Process of writing functional tests:</a:t>
            </a:r>
            <a:endParaRPr/>
          </a:p>
          <a:p>
            <a:pPr indent="-393700" lvl="0" marL="457200" rtl="0" algn="l">
              <a:spcBef>
                <a:spcPts val="1000"/>
              </a:spcBef>
              <a:spcAft>
                <a:spcPts val="0"/>
              </a:spcAft>
              <a:buSzPts val="2600"/>
              <a:buAutoNum type="arabicPeriod" startAt="4"/>
            </a:pPr>
            <a:r>
              <a:rPr lang="sv-SE"/>
              <a:t>For each parameter, identify factors that can influence the test outcome (categories).</a:t>
            </a:r>
            <a:endParaRPr/>
          </a:p>
          <a:p>
            <a:pPr indent="-393700" lvl="0" marL="457200" rtl="0" algn="l">
              <a:spcBef>
                <a:spcPts val="0"/>
              </a:spcBef>
              <a:spcAft>
                <a:spcPts val="0"/>
              </a:spcAft>
              <a:buSzPts val="2600"/>
              <a:buAutoNum type="arabicPeriod" startAt="4"/>
            </a:pPr>
            <a:r>
              <a:rPr lang="sv-SE"/>
              <a:t>Divide each category into representative values.</a:t>
            </a:r>
            <a:endParaRPr/>
          </a:p>
          <a:p>
            <a:pPr indent="-393700" lvl="0" marL="457200" rtl="0" algn="l">
              <a:spcBef>
                <a:spcPts val="0"/>
              </a:spcBef>
              <a:spcAft>
                <a:spcPts val="0"/>
              </a:spcAft>
              <a:buSzPts val="2600"/>
              <a:buAutoNum type="arabicPeriod" startAt="4"/>
            </a:pPr>
            <a:r>
              <a:rPr lang="sv-SE"/>
              <a:t>Form abstract test cases by choosing a value for each category. </a:t>
            </a:r>
            <a:endParaRPr/>
          </a:p>
          <a:p>
            <a:pPr indent="0" lvl="0" marL="0" rtl="0" algn="l">
              <a:spcBef>
                <a:spcPts val="1000"/>
              </a:spcBef>
              <a:spcAft>
                <a:spcPts val="0"/>
              </a:spcAft>
              <a:buNone/>
            </a:pPr>
            <a:r>
              <a:t/>
            </a:r>
            <a:endParaRPr/>
          </a:p>
        </p:txBody>
      </p:sp>
      <p:sp>
        <p:nvSpPr>
          <p:cNvPr id="191" name="Google Shape;19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98" name="Google Shape;198;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You’ve been given a testable feature.</a:t>
            </a:r>
            <a:endParaRPr/>
          </a:p>
          <a:p>
            <a:pPr indent="-393700" lvl="0" marL="457200" rtl="0" algn="l">
              <a:spcBef>
                <a:spcPts val="0"/>
              </a:spcBef>
              <a:spcAft>
                <a:spcPts val="0"/>
              </a:spcAft>
              <a:buSzPts val="2600"/>
              <a:buChar char="•"/>
            </a:pPr>
            <a:r>
              <a:rPr lang="sv-SE"/>
              <a:t>Complete steps 3-5 (identify parameters, split into categories of input, partition categories into representative values).</a:t>
            </a:r>
            <a:endParaRPr/>
          </a:p>
          <a:p>
            <a:pPr indent="-393700" lvl="0" marL="457200" rtl="0" algn="l">
              <a:spcBef>
                <a:spcPts val="0"/>
              </a:spcBef>
              <a:spcAft>
                <a:spcPts val="0"/>
              </a:spcAft>
              <a:buSzPts val="2600"/>
              <a:buChar char="•"/>
            </a:pPr>
            <a:r>
              <a:rPr lang="sv-SE"/>
              <a:t>Function has two explicit parameters (arriving flight, departing flight) and one implicit (airport database).</a:t>
            </a:r>
            <a:endParaRPr/>
          </a:p>
          <a:p>
            <a:pPr indent="-368300" lvl="1" marL="914400" rtl="0" algn="l">
              <a:spcBef>
                <a:spcPts val="0"/>
              </a:spcBef>
              <a:spcAft>
                <a:spcPts val="0"/>
              </a:spcAft>
              <a:buSzPts val="2200"/>
              <a:buChar char="•"/>
            </a:pPr>
            <a:r>
              <a:rPr lang="sv-SE"/>
              <a:t>Flight has multiple fields (potential categories)</a:t>
            </a:r>
            <a:endParaRPr/>
          </a:p>
          <a:p>
            <a:pPr indent="-368300" lvl="1" marL="914400" rtl="0" algn="l">
              <a:spcBef>
                <a:spcPts val="0"/>
              </a:spcBef>
              <a:spcAft>
                <a:spcPts val="0"/>
              </a:spcAft>
              <a:buSzPts val="2200"/>
              <a:buChar char="•"/>
            </a:pPr>
            <a:r>
              <a:rPr lang="sv-SE"/>
              <a:t>Database records have multiple fields.</a:t>
            </a:r>
            <a:endParaRPr/>
          </a:p>
          <a:p>
            <a:pPr indent="-368300" lvl="1" marL="914400" rtl="0" algn="l">
              <a:spcBef>
                <a:spcPts val="0"/>
              </a:spcBef>
              <a:spcAft>
                <a:spcPts val="0"/>
              </a:spcAft>
              <a:buSzPts val="2200"/>
              <a:buChar char="•"/>
            </a:pPr>
            <a:r>
              <a:rPr lang="sv-SE"/>
              <a:t>Remember that parameters and categories can interact. This must be accounted for in the categories.</a:t>
            </a:r>
            <a:endParaRPr/>
          </a:p>
        </p:txBody>
      </p:sp>
      <p:sp>
        <p:nvSpPr>
          <p:cNvPr id="199" name="Google Shape;19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