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 id="214748366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9A9BF01-B1C2-4174-A449-D56BAB516BE7}">
  <a:tblStyle styleId="{09A9BF01-B1C2-4174-A449-D56BAB516BE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slide" Target="slides/slide72.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e38657f19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e38657f19_0_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This requirement has all sorts of problems, but coming up with a test lets us work through them. First,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Input, we need to define what a novice user is and what “little training” means. Both are vague. We can take a strict definition of “novice” to mean absolutely new, no prior experience. Then, put them through a course with a definined maximum length. That 6 hours tells us what we consider “little” training to be.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Procedure - we watch them for a set length of time and check their work</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 to quantify the output, we need to define what it means to learn the interface - we can do this by setting an error rate that we can use to check the users’ work.</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6e38657f19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6e38657f19_0_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that we have tests, we can take them and use them to go back and refine the original specifications.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These are more like what we want to see. We can form concrete scenarios that we use to state, objectively, that the software meets the specification. This gives us that evidence for verification.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6e38657f19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6e38657f19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This requirement looks pretty good. It is detailed, exact. Are there any problems with this?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The problem is the use of the word “never”. “Never” is not testable, no matter how many other parts of the requirement are. The same goes for words like “always”. You can never prove that something is always or never true. You see this all the time in safety requirements. The nuclear rods should never exceed 1000 celsius. You can’t demonstrate that this is true. For a requirement to be testable, you need to find a way to express this such that is is testable.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This is not always possible, but avoid absolute phrases such as never and always whenever you can. Instead, looks for something that you can demonstrate. You can set up the software to not lock out users who enter incorrect pins - that’s ok - but you need some way to prove that actually works. So, think about how you would demonstrate that the specification is being met.</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e38657f19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e38657f19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e38657f19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e38657f19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Requirements specifications can be large and complex. You want specifications to be testable - it’s nice to start by coming up with tests for each specification to help you refine the specification - but when it comes down to testing the system itself, it’s hard to test requirements in isolation. A requirement is not usually the same thing as a piece of code - it’s more like conditions that need to hold when the software is in use. So, we need to express tests in terms of what we can make the software do- then make sure those requirements hold when we use the software.</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Fortunately, the reason we write requirements is to come up with those functions and define how they work. So, specifications can be decomposed into a set of functions and we can use those as the basis for testing</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(read2)</a:t>
            </a:r>
            <a:endParaRPr>
              <a:solidFill>
                <a:schemeClr val="dk1"/>
              </a:solidFill>
            </a:endParaRPr>
          </a:p>
          <a:p>
            <a:pPr indent="0" lvl="0" marL="0" rtl="0" algn="l">
              <a:lnSpc>
                <a:spcPct val="115000"/>
              </a:lnSpc>
              <a:spcBef>
                <a:spcPts val="0"/>
              </a:spcBef>
              <a:spcAft>
                <a:spcPts val="0"/>
              </a:spcAft>
              <a:buNone/>
            </a:pPr>
            <a:r>
              <a:rPr lang="sv-SE">
                <a:solidFill>
                  <a:schemeClr val="dk1"/>
                </a:solidFill>
              </a:rPr>
              <a:t>- We identify the functional behaviors as perceived by users of the system, what functionality is externally visible and can be interacted with.</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However, you are still verifying the requirements related to the sort during this process. </a:t>
            </a:r>
            <a:endParaRPr>
              <a:solidFill>
                <a:schemeClr val="dk1"/>
              </a:solidFill>
            </a:endParaRPr>
          </a:p>
          <a:p>
            <a:pPr indent="0" lvl="0" marL="0" rtl="0" algn="l">
              <a:lnSpc>
                <a:spcPct val="115000"/>
              </a:lnSpc>
              <a:spcBef>
                <a:spcPts val="0"/>
              </a:spcBef>
              <a:spcAft>
                <a:spcPts val="0"/>
              </a:spcAft>
              <a:buNone/>
            </a:pPr>
            <a:r>
              <a:rPr lang="sv-SE">
                <a:solidFill>
                  <a:schemeClr val="dk1"/>
                </a:solidFill>
              </a:rPr>
              <a:t>- We identify the testable features to divide and conquer the complexity of the requirements specification and the produced system. We can list out the functions that we can independently test, and use these to verify that the system meets the requirement specifications.</a:t>
            </a:r>
            <a:endParaRPr>
              <a:solidFill>
                <a:schemeClr val="dk1"/>
              </a:solidFill>
            </a:endParaRPr>
          </a:p>
          <a:p>
            <a:pPr indent="0" lvl="0" marL="0" rtl="0" algn="l">
              <a:lnSpc>
                <a:spcPct val="115000"/>
              </a:lnSpc>
              <a:spcBef>
                <a:spcPts val="0"/>
              </a:spcBef>
              <a:spcAft>
                <a:spcPts val="0"/>
              </a:spcAft>
              <a:buNone/>
            </a:pPr>
            <a:r>
              <a:rPr lang="sv-SE">
                <a:solidFill>
                  <a:schemeClr val="dk1"/>
                </a:solidFill>
              </a:rPr>
              <a:t>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e38657f1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e38657f19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 1-3) - a verb - what does the software do? What actions can it perform?</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4)</a:t>
            </a:r>
            <a:endParaRPr>
              <a:solidFill>
                <a:schemeClr val="dk1"/>
              </a:solidFill>
            </a:endParaRPr>
          </a:p>
          <a:p>
            <a:pPr indent="0" lvl="0" marL="0" rtl="0" algn="l">
              <a:lnSpc>
                <a:spcPct val="115000"/>
              </a:lnSpc>
              <a:spcBef>
                <a:spcPts val="0"/>
              </a:spcBef>
              <a:spcAft>
                <a:spcPts val="0"/>
              </a:spcAft>
              <a:buNone/>
            </a:pPr>
            <a:r>
              <a:rPr lang="sv-SE">
                <a:solidFill>
                  <a:schemeClr val="dk1"/>
                </a:solidFill>
              </a:rPr>
              <a:t>Rather, the testable features depend on the level of granularity and how detailed your design efforts have been. At the beginning, you tend to look at the software as a big black box - you don’t know what the code looks like, but the software has an interface, and that interface will define certain high-level features that you know you can access. But, each subsystem offers an interface as well, and has responsibilities it can perform. Same at the class level - a class has methods, thus it has testable features. So, as you refine the design of the system, you can define testable features at different levels of granularity. But, for the start, we want to look at this from the high level - what are the capabilities that we know the software will have.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6e38657f19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e38657f19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 (read). </a:t>
            </a:r>
            <a:endParaRPr>
              <a:solidFill>
                <a:schemeClr val="dk1"/>
              </a:solidFill>
            </a:endParaRPr>
          </a:p>
          <a:p>
            <a:pPr indent="0" lvl="0" marL="0" rtl="0" algn="l">
              <a:lnSpc>
                <a:spcPct val="115000"/>
              </a:lnSpc>
              <a:spcBef>
                <a:spcPts val="0"/>
              </a:spcBef>
              <a:spcAft>
                <a:spcPts val="0"/>
              </a:spcAft>
              <a:buNone/>
            </a:pPr>
            <a:r>
              <a:rPr lang="sv-SE">
                <a:solidFill>
                  <a:schemeClr val="dk1"/>
                </a:solidFill>
              </a:rPr>
              <a:t>- Say we have a user registration feature on a website, it obviously has a set of parameters -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 Now, the explicitly defined parameters might not be the only ones you have to deal with. If you’re registering users, what else might you need? How about a database to store those users? That is going to influence execution - whether or not the database exists, whether is has this user already in it or not - those have an effect on how the test executes. So, we need to take that into account. Now, our goal is not to test one particular configuration of this registration system with a fixed database, but rather - we want to test the system with regard to any execution scenario - so, we need to know how the database can influence execution and consider that as a parameter of our tests.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6e38657f19_0_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e38657f19_0_1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But, any context for how those are used in practice and how they impact execution is invaluable for coming up with tests.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e38657f19_0_1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e38657f19_0_1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(1-4) (5), three things we can vary when testing. So, when thinking about parameters, it is less important to capture the literal input that would be passed to the function, and more important to capture each thing we can vary when testing the high-level feature.</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e38657f19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e38657f19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if low on time, skip</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38657f1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38657f1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(title-1) - after all - (2). This is verification - the process of comparing any implementation to its corresponding specification, it is most often used to find out if there are any discrepancies between what the program does and what we intend for it to do. (3). This means we can start early - wd can even design test cases before we have code, and we can continue to evolve our collection of plans and tests with the code.</a:t>
            </a:r>
            <a:endParaRPr/>
          </a:p>
          <a:p>
            <a:pPr indent="0" lvl="0" marL="0" rtl="0" algn="l">
              <a:spcBef>
                <a:spcPts val="0"/>
              </a:spcBef>
              <a:spcAft>
                <a:spcPts val="0"/>
              </a:spcAft>
              <a:buNone/>
            </a:pPr>
            <a:r>
              <a:rPr lang="sv-SE"/>
              <a:t>This is also a process known as functional testing (5)</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e38657f19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e38657f19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6e38657f19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38657f19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e38657f19_0_1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38657f19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try a slightly less obvious one. Take a spreadsheet. What are three independently testable features of a spreadsheet? (discuss)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e38657f19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e38657f19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 The next step, obviously, is to come up with the input to those parameters. If we want to test the software, we should prod the system so we can see what it does. </a:t>
            </a:r>
            <a:endParaRPr>
              <a:solidFill>
                <a:schemeClr val="dk1"/>
              </a:solidFill>
            </a:endParaRPr>
          </a:p>
          <a:p>
            <a:pPr indent="0" lvl="0" marL="0" rtl="0" algn="l">
              <a:lnSpc>
                <a:spcPct val="115000"/>
              </a:lnSpc>
              <a:spcBef>
                <a:spcPts val="0"/>
              </a:spcBef>
              <a:spcAft>
                <a:spcPts val="0"/>
              </a:spcAft>
              <a:buNone/>
            </a:pPr>
            <a:r>
              <a:rPr lang="sv-SE">
                <a:solidFill>
                  <a:schemeClr val="dk1"/>
                </a:solidFill>
              </a:rPr>
              <a:t>What values should we pass in? What would you do? (discussion)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How about we try every input? (discuss)</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e38657f19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e38657f19_0_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 that calculator again and just look at addition. Let’s just restrict the numbers to integers. If we wanted to exhaustively test this, how long would it take? How many inputs are we talking about?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a lot right, how long we talking about time wise?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e38657f19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e38657f19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endParaRPr>
              <a:solidFill>
                <a:schemeClr val="dk1"/>
              </a:solidFill>
            </a:endParaRPr>
          </a:p>
          <a:p>
            <a:pPr indent="0" lvl="0" marL="0" rtl="0" algn="l">
              <a:lnSpc>
                <a:spcPct val="115000"/>
              </a:lnSpc>
              <a:spcBef>
                <a:spcPts val="0"/>
              </a:spcBef>
              <a:spcAft>
                <a:spcPts val="0"/>
              </a:spcAft>
              <a:buNone/>
            </a:pPr>
            <a:r>
              <a:rPr lang="sv-SE">
                <a:solidFill>
                  <a:schemeClr val="dk1"/>
                </a:solidFill>
              </a:rPr>
              <a:t>Purely from the verification perspective, there are only so many outcomes of a function, and you’ll have a lot of inputs that lead to the same outcomes. Why use all of them? We can cut that down some. </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Then, fundamentally, testing is really something we do to find problems, and some inputs are going to be better than others and revealing those problems. We want those inputs. </a:t>
            </a:r>
            <a:endParaRPr>
              <a:solidFill>
                <a:schemeClr val="dk1"/>
              </a:solidFill>
            </a:endParaRPr>
          </a:p>
          <a:p>
            <a:pPr indent="0" lvl="0" marL="0" rtl="0" algn="l">
              <a:lnSpc>
                <a:spcPct val="115000"/>
              </a:lnSpc>
              <a:spcBef>
                <a:spcPts val="0"/>
              </a:spcBef>
              <a:spcAft>
                <a:spcPts val="0"/>
              </a:spcAft>
              <a:buNone/>
            </a:pPr>
            <a:r>
              <a:rPr lang="sv-SE">
                <a:solidFill>
                  <a:schemeClr val="dk1"/>
                </a:solidFill>
              </a:rPr>
              <a:t>Sadly, we don’t know which tests will reveal faults until we run them. At this point, we may not even have code, just our requirements if we start coming up with tests early. But, as a start, we know that two tests with inputs that are very different from each other are more likely to reveal faults than two tests with very similar input. </a:t>
            </a:r>
            <a:endParaRPr>
              <a:solidFill>
                <a:schemeClr val="dk1"/>
              </a:solidFill>
            </a:endParaRPr>
          </a:p>
          <a:p>
            <a:pPr indent="0" lvl="0" marL="0" rtl="0" algn="l">
              <a:lnSpc>
                <a:spcPct val="115000"/>
              </a:lnSpc>
              <a:spcBef>
                <a:spcPts val="0"/>
              </a:spcBef>
              <a:spcAft>
                <a:spcPts val="0"/>
              </a:spcAft>
              <a:buNone/>
            </a:pPr>
            <a:r>
              <a:rPr lang="sv-SE">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e38657f19_0_2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e38657f19_0_2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 So, we don’t want to test exhaustively, but we do want to hit a good span of the input space. How about we try a random sampling?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 Let’s just consider all inputs equal and try different ones until we run our of time. This avoids bias, and is cheap - we don’t need to spend all of this time coming up with tests by hand  - just spam the system with input. If it’s cheap to run tests, than we can just keep trying until we uncover bugs or run out of time.</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6e38657f19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e38657f19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a:t>
            </a:r>
            <a:endParaRPr>
              <a:solidFill>
                <a:schemeClr val="dk1"/>
              </a:solidFill>
            </a:endParaRPr>
          </a:p>
          <a:p>
            <a:pPr indent="0" lvl="0" marL="0" rtl="0" algn="l">
              <a:lnSpc>
                <a:spcPct val="115000"/>
              </a:lnSpc>
              <a:spcBef>
                <a:spcPts val="0"/>
              </a:spcBef>
              <a:spcAft>
                <a:spcPts val="0"/>
              </a:spcAft>
              <a:buNone/>
            </a:pPr>
            <a:r>
              <a:rPr lang="sv-SE">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mgiht have hundreds clustered in a small corner of that space. Best case scenario is that we have a decent randomization strategy. If we can ensure enough diversity in input, we can at least try a lot of different things. But, still. this is what you do in the absence of a plan, pray and try something. </a:t>
            </a:r>
            <a:endParaRPr>
              <a:solidFill>
                <a:schemeClr val="dk1"/>
              </a:solidFill>
            </a:endParaRPr>
          </a:p>
          <a:p>
            <a:pPr indent="0" lvl="0" marL="0" rtl="0" algn="l">
              <a:lnSpc>
                <a:spcPct val="115000"/>
              </a:lnSpc>
              <a:spcBef>
                <a:spcPts val="0"/>
              </a:spcBef>
              <a:spcAft>
                <a:spcPts val="0"/>
              </a:spcAft>
              <a:buNone/>
            </a:pPr>
            <a:r>
              <a:rPr lang="sv-SE">
                <a:solidFill>
                  <a:schemeClr val="dk1"/>
                </a:solidFill>
              </a:rPr>
              <a:t>So, how do we find those faults, those needles in the haystack?</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e38657f19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e38657f19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next step is to take a good, long look at that input space. </a:t>
            </a:r>
            <a:endParaRPr>
              <a:solidFill>
                <a:schemeClr val="dk1"/>
              </a:solidFill>
            </a:endParaRPr>
          </a:p>
          <a:p>
            <a:pPr indent="0" lvl="0" marL="0" rtl="0" algn="l">
              <a:lnSpc>
                <a:spcPct val="115000"/>
              </a:lnSpc>
              <a:spcBef>
                <a:spcPts val="0"/>
              </a:spcBef>
              <a:spcAft>
                <a:spcPts val="0"/>
              </a:spcAft>
              <a:buNone/>
            </a:pPr>
            <a:r>
              <a:rPr lang="sv-SE">
                <a:solidFill>
                  <a:schemeClr val="dk1"/>
                </a:solidFill>
              </a:rPr>
              <a:t>- In truth, faults are pretty sparse in the input space as a whole, but they are dense in the part of the input space in which they appear. </a:t>
            </a:r>
            <a:endParaRPr>
              <a:solidFill>
                <a:schemeClr val="dk1"/>
              </a:solidFill>
            </a:endParaRPr>
          </a:p>
          <a:p>
            <a:pPr indent="0" lvl="0" marL="0" rtl="0" algn="l">
              <a:lnSpc>
                <a:spcPct val="115000"/>
              </a:lnSpc>
              <a:spcBef>
                <a:spcPts val="0"/>
              </a:spcBef>
              <a:spcAft>
                <a:spcPts val="0"/>
              </a:spcAft>
              <a:buNone/>
            </a:pPr>
            <a:r>
              <a:rPr lang="sv-SE">
                <a:solidFill>
                  <a:schemeClr val="dk1"/>
                </a:solidFill>
              </a:rPr>
              <a:t>- In practice, you can almost always divide the input space into partitions - into logical group of inputs based on some criteria - maybe based on the outcome they’ll trigger. The thing is, if we do a good job of partitioning, and we come up with an input that lands in a space dense with faults, then we’re in good shape. </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a larger range of different results than just randomly trying input. If a feature can result in different outcomes, we’re more likely to hit all of those by braking the input space down along the lines of which outcomes are triggered, and as a result, we’re way more likely to hit that space where faults are dense and trigger a few of them. By incorporating human knowledge, you can make sure that the tests actually cover a representative portion of that input space.</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6e38657f19_0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6e38657f19_0_2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by partitioning the input domain, we can then form a set of equivalence classes - tests that are essentially interchangeable. An equivalence class of tests essentially test the same scenario - they give you the same outcome, they trigger the same behavioral pattern, same usage of a feature. </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reveal)</a:t>
            </a:r>
            <a:endParaRPr>
              <a:solidFill>
                <a:schemeClr val="dk1"/>
              </a:solidFill>
            </a:endParaRPr>
          </a:p>
          <a:p>
            <a:pPr indent="0" lvl="0" marL="0" rtl="0" algn="l">
              <a:lnSpc>
                <a:spcPct val="115000"/>
              </a:lnSpc>
              <a:spcBef>
                <a:spcPts val="0"/>
              </a:spcBef>
              <a:spcAft>
                <a:spcPts val="0"/>
              </a:spcAft>
              <a:buNone/>
            </a:pPr>
            <a:r>
              <a:rPr lang="sv-SE">
                <a:solidFill>
                  <a:schemeClr val="dk1"/>
                </a:solidFill>
              </a:rPr>
              <a:t>-So, we want to come up with tests from each of the possible classes.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38657f1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38657f1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Functional testing, aka black box testing, is (read 1)</a:t>
            </a:r>
            <a:endParaRPr>
              <a:solidFill>
                <a:schemeClr val="dk1"/>
              </a:solidFill>
            </a:endParaRPr>
          </a:p>
          <a:p>
            <a:pPr indent="0" lvl="0" marL="0" rtl="0" algn="l">
              <a:lnSpc>
                <a:spcPct val="115000"/>
              </a:lnSpc>
              <a:spcBef>
                <a:spcPts val="0"/>
              </a:spcBef>
              <a:spcAft>
                <a:spcPts val="0"/>
              </a:spcAft>
              <a:buNone/>
            </a:pPr>
            <a:r>
              <a:rPr lang="sv-SE">
                <a:solidFill>
                  <a:schemeClr val="dk1"/>
                </a:solidFill>
              </a:rPr>
              <a:t>is typically the base-line technique for designing test cases. Functional test case design can (and should) begin as part of the requirements specification process, and continue through each level of design and interface specification. It is the only test design technique with such wide and early applicability. </a:t>
            </a:r>
            <a:endParaRPr>
              <a:solidFill>
                <a:schemeClr val="dk1"/>
              </a:solidFill>
            </a:endParaRPr>
          </a:p>
          <a:p>
            <a:pPr indent="0" lvl="0" marL="0" rtl="0" algn="l">
              <a:lnSpc>
                <a:spcPct val="115000"/>
              </a:lnSpc>
              <a:spcBef>
                <a:spcPts val="0"/>
              </a:spcBef>
              <a:spcAft>
                <a:spcPts val="0"/>
              </a:spcAft>
              <a:buNone/>
            </a:pPr>
            <a:r>
              <a:rPr lang="sv-SE">
                <a:solidFill>
                  <a:schemeClr val="dk1"/>
                </a:solidFill>
              </a:rPr>
              <a:t>Some of the other techniques we’ll cover in this class are great for finding big faults - things that crash the system, make it lock up, cause memory leaks and buffer overruns, but functional testing is effective in finding some classes of faults that typically elude structural techniques. That of course includes cases where features don’t crash the system, but give you the wrong outcome. The second are cases of missing functionality. Code-based techniques can only test the code that is there - requirements-based testing can show that a feature or even an outcome of an if statement or some error-handing code is missing completely. </a:t>
            </a:r>
            <a:endParaRPr>
              <a:solidFill>
                <a:schemeClr val="dk1"/>
              </a:solidFill>
            </a:endParaRPr>
          </a:p>
          <a:p>
            <a:pPr indent="0" lvl="0" marL="0" rtl="0" algn="l">
              <a:lnSpc>
                <a:spcPct val="115000"/>
              </a:lnSpc>
              <a:spcBef>
                <a:spcPts val="0"/>
              </a:spcBef>
              <a:spcAft>
                <a:spcPts val="0"/>
              </a:spcAft>
              <a:buNone/>
            </a:pPr>
            <a:r>
              <a:rPr lang="sv-SE">
                <a:solidFill>
                  <a:schemeClr val="dk1"/>
                </a:solidFill>
              </a:rPr>
              <a:t>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6e38657f19_0_2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e38657f19_0_2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 both variables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think about the outcomes, and how the variables work together to influence the outcome.</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and walk through</a:t>
            </a:r>
            <a:endParaRPr>
              <a:solidFill>
                <a:schemeClr val="dk1"/>
              </a:solidFill>
            </a:endParaRPr>
          </a:p>
          <a:p>
            <a:pPr indent="0" lvl="0" marL="0" rtl="0" algn="l">
              <a:lnSpc>
                <a:spcPct val="115000"/>
              </a:lnSpc>
              <a:spcBef>
                <a:spcPts val="0"/>
              </a:spcBef>
              <a:spcAft>
                <a:spcPts val="0"/>
              </a:spcAft>
              <a:buNone/>
            </a:pPr>
            <a:r>
              <a:rPr lang="sv-SE">
                <a:solidFill>
                  <a:schemeClr val="dk1"/>
                </a:solidFill>
              </a:rPr>
              <a:t>Let’s go over some strategies.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6e38657f19_0_2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6e38657f19_0_2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 few of these include:</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ranges of numbers or values - what are the different discrete ranges of input values that can be provided?</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time-dependent classes - does the timing of input matter to particular groupings?</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 some data structures, such as arrays, can be broken down into common groupings of input.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Can you group based on the output event that occurs?</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the operating environment might influence system behavior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6e38657f19_0_2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e38657f19_0_2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thing to do is start from the output, divide the output into the different outcomes I can get - then try to come up with input that produces those outcomes. </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rest)</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e38657f19_0_2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e38657f19_0_2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When dividing input into input partitions, it is natural to look for how you could split the values of inputs into discrete ranges. Any value from a particular input range should have the same effect. </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You want to hit a typical value, something from the expected range, then hit cases that fall outside of the expected range</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partitions)</a:t>
            </a:r>
            <a:endParaRPr>
              <a:solidFill>
                <a:schemeClr val="dk1"/>
              </a:solidFill>
            </a:endParaRPr>
          </a:p>
          <a:p>
            <a:pPr indent="0" lvl="0" marL="0" rtl="0" algn="l">
              <a:lnSpc>
                <a:spcPct val="115000"/>
              </a:lnSpc>
              <a:spcBef>
                <a:spcPts val="0"/>
              </a:spcBef>
              <a:spcAft>
                <a:spcPts val="0"/>
              </a:spcAft>
              <a:buNone/>
            </a:pPr>
            <a:r>
              <a:rPr lang="sv-SE">
                <a:solidFill>
                  <a:schemeClr val="dk1"/>
                </a:solidFill>
              </a:rPr>
              <a:t>Some other options to consider include those weird corner cases likely to trigger issues - a negative value - those can have strange effects, the maximum sized integer, or a real-valued number. Something with a decimal in it. See how that gets rounded (or if it breaks something, or if error handling code kicks in)</a:t>
            </a:r>
            <a:endParaRPr>
              <a:solidFill>
                <a:schemeClr val="dk1"/>
              </a:solidFill>
            </a:endParaRPr>
          </a:p>
          <a:p>
            <a:pPr indent="0" lvl="0" marL="0" rtl="0" algn="l">
              <a:lnSpc>
                <a:spcPct val="115000"/>
              </a:lnSpc>
              <a:spcBef>
                <a:spcPts val="0"/>
              </a:spcBef>
              <a:spcAft>
                <a:spcPts val="0"/>
              </a:spcAft>
              <a:buNone/>
            </a:pPr>
            <a:r>
              <a:rPr lang="sv-SE">
                <a:solidFill>
                  <a:schemeClr val="dk1"/>
                </a:solidFill>
              </a:rPr>
              <a:t>May also want to consider non-numeric values as a special partition. Can you pass in a string, character, array, pointer? What happens when you do?</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6e38657f19_0_2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e38657f19_0_2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 - idea is that there is context behind how a program uses inputs. Often ,you have different logical groups in mind when you come up with a feature. Why not break up inputs into these logical groupings? </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rest - these groupings are often too broad at first, but can we break those into smaller subgroups?</a:t>
            </a:r>
            <a:endParaRPr>
              <a:solidFill>
                <a:schemeClr val="dk1"/>
              </a:solidFill>
            </a:endParaRPr>
          </a:p>
          <a:p>
            <a:pPr indent="0" lvl="0" marL="0" rtl="0" algn="l">
              <a:lnSpc>
                <a:spcPct val="115000"/>
              </a:lnSpc>
              <a:spcBef>
                <a:spcPts val="0"/>
              </a:spcBef>
              <a:spcAft>
                <a:spcPts val="0"/>
              </a:spcAft>
              <a:buNone/>
            </a:pPr>
            <a:r>
              <a:rPr lang="sv-SE">
                <a:solidFill>
                  <a:schemeClr val="dk1"/>
                </a:solidFill>
              </a:rPr>
              <a:t>data type - what about into numeric primitives and text-based ones? ints, float, double, etc and character, string.</a:t>
            </a:r>
            <a:endParaRPr>
              <a:solidFill>
                <a:schemeClr val="dk1"/>
              </a:solidFill>
            </a:endParaRPr>
          </a:p>
          <a:p>
            <a:pPr indent="0" lvl="0" marL="0" rtl="0" algn="l">
              <a:lnSpc>
                <a:spcPct val="115000"/>
              </a:lnSpc>
              <a:spcBef>
                <a:spcPts val="0"/>
              </a:spcBef>
              <a:spcAft>
                <a:spcPts val="0"/>
              </a:spcAft>
              <a:buNone/>
            </a:pPr>
            <a:r>
              <a:rPr lang="sv-SE">
                <a:solidFill>
                  <a:schemeClr val="dk1"/>
                </a:solidFill>
              </a:rPr>
              <a:t>alphabet - letter a-f, g-p, q-z.. or usage frequency in the english language</a:t>
            </a:r>
            <a:endParaRPr>
              <a:solidFill>
                <a:schemeClr val="dk1"/>
              </a:solidFill>
            </a:endParaRPr>
          </a:p>
          <a:p>
            <a:pPr indent="0" lvl="0" marL="0" rtl="0" algn="l">
              <a:lnSpc>
                <a:spcPct val="115000"/>
              </a:lnSpc>
              <a:spcBef>
                <a:spcPts val="0"/>
              </a:spcBef>
              <a:spcAft>
                <a:spcPts val="0"/>
              </a:spcAft>
              <a:buNone/>
            </a:pPr>
            <a:r>
              <a:rPr lang="sv-SE">
                <a:solidFill>
                  <a:schemeClr val="dk1"/>
                </a:solidFill>
              </a:rPr>
              <a:t>country name - groupings of countries - by continent or membership in US/EU/other political bodies.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(Depends on the needs of your program, but you can almost always break an input or output into logical groupings based on what it represents)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6e38657f19_0_2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e38657f19_0_2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very hard, but also something that can be very important. For many systems, the timing of an input is an unstated input. If timing matters, you need to remember that it is part of the input, and partition it accordingly.</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example, consider a pacemaker - looking for electrical impulses from the heart.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Or, in a more common scenario, even on a personal computer, strange behaviors can happen when reading from a file or writing out to a file, try (read)</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e38657f19_0_2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e38657f19_0_2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Similar to timing, the environment that the program operates in can easily impact the behavior of the program. Thus, the environment can also be considered when forming behavior partitions. Consider the environment you’re operating in, how it can influence the input or output of the system, and how the combination of both program inputs and environmental variation can be partitioned.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Same for processor speed or architecture. Could see race conditions, deadlock between processes, unexpected slowdown.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Client-server environment can have huge impacts on the operation of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with different numbers of connections to clients - none, some, many (DDOS conditions)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network latency - can vary network equipment or speed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communication protocols - many options for a file upload, try each that you support</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6e38657f19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6e38657f19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6e38657f19_0_3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6e38657f19_0_3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even if you’ve included some error-handling code, test all possibilities - you’ve probably forgot some corner case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We try to nail the functionality - it must perform this function, if everything goes to plan. We don’t spend as much time on the exceptional cases - on protecting the program from bad input.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6e38657f19_0_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38657f19_0_3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 (read)</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e38657f1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38657f19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Ultimately, we need to arrive at are concrete test cases that we can execute on the software. So, to arrive at test cases, we need to solve two problems, which we do through the idea of partitioning the option space. </a:t>
            </a:r>
            <a:endParaRPr/>
          </a:p>
          <a:p>
            <a:pPr indent="0" lvl="0" marL="0" rtl="0" algn="l">
              <a:spcBef>
                <a:spcPts val="0"/>
              </a:spcBef>
              <a:spcAft>
                <a:spcPts val="0"/>
              </a:spcAft>
              <a:buNone/>
            </a:pPr>
            <a:r>
              <a:rPr lang="sv-SE"/>
              <a:t>The first is that (read). A requirement isn’t necessarily a function you can call - it’s just something the software needs to do while operating. So, our test cases need to actually be expressed in terms of features of the software.</a:t>
            </a:r>
            <a:endParaRPr/>
          </a:p>
          <a:p>
            <a:pPr indent="0" lvl="0" marL="0" rtl="0" algn="l">
              <a:spcBef>
                <a:spcPts val="0"/>
              </a:spcBef>
              <a:spcAft>
                <a:spcPts val="0"/>
              </a:spcAft>
              <a:buNone/>
            </a:pPr>
            <a:r>
              <a:rPr lang="sv-SE"/>
              <a:t>We need to identify what features of the software we can test in isolation and in combination, link those features back to the requirements, and assign inputs and formulate expected outputs.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9" name="Shape 449"/>
        <p:cNvGrpSpPr/>
        <p:nvPr/>
      </p:nvGrpSpPr>
      <p:grpSpPr>
        <a:xfrm>
          <a:off x="0" y="0"/>
          <a:ext cx="0" cy="0"/>
          <a:chOff x="0" y="0"/>
          <a:chExt cx="0" cy="0"/>
        </a:xfrm>
      </p:grpSpPr>
      <p:sp>
        <p:nvSpPr>
          <p:cNvPr id="450" name="Google Shape;450;g6e38657f19_0_3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e38657f19_0_3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for each independently testable feature,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identify the representative values for each input. For each input,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6e38657f19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6e38657f19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in coming up with equivalence partitions for inputs or outputs, you need to think about what exemplifies the space of inputs. You want to make sure you hit the types of input that can be passed in.</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example (read)</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6e38657f19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6e38657f19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then, we can create concrete test cases by assigning values to each abstract specification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6e38657f19_0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6e38657f19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Google Shape;494;g6e38657f19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6e38657f19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6e38657f19_0_3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6e38657f19_0_3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6e38657f19_0_4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e38657f19_0_4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 + activity</a:t>
            </a:r>
            <a:endParaRPr/>
          </a:p>
        </p:txBody>
      </p:sp>
      <p:sp>
        <p:nvSpPr>
          <p:cNvPr id="542" name="Google Shape;542;g6e38657f19_0_4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6e38657f19_0_5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6e38657f19_0_5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6e38657f19_0_5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6e38657f19_0_5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6e38657f19_0_5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6e38657f19_0_5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for each independently testable feature,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identify the representative values for each input. For each input,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Now, this is - of course- smarter than trying to exhaustively try everything or feed in random values, but it still boils down to an inefficient brute force approach: (read 2, 3)</a:t>
            </a:r>
            <a:endParaRPr>
              <a:solidFill>
                <a:schemeClr val="dk1"/>
              </a:solidFill>
            </a:endParaRPr>
          </a:p>
          <a:p>
            <a:pPr indent="0" lvl="0" marL="0" rtl="0" algn="l">
              <a:lnSpc>
                <a:spcPct val="115000"/>
              </a:lnSpc>
              <a:spcBef>
                <a:spcPts val="0"/>
              </a:spcBef>
              <a:spcAft>
                <a:spcPts val="0"/>
              </a:spcAft>
              <a:buNone/>
            </a:pPr>
            <a:r>
              <a:rPr lang="sv-SE">
                <a:solidFill>
                  <a:schemeClr val="dk1"/>
                </a:solidFill>
              </a:rPr>
              <a:t>So, the question we still have is how we can arrive at an effective, reasonably sized test suite.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e38657f19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e38657f19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 leads to the second problem- not all inputs have the same effect. Some might draw out faults, others won’t. Some will lead to different outcomes than others. So, that’s the second layer of partitioning.</a:t>
            </a:r>
            <a:endParaRPr/>
          </a:p>
          <a:p>
            <a:pPr indent="0" lvl="0" marL="0" rtl="0" algn="l">
              <a:spcBef>
                <a:spcPts val="0"/>
              </a:spcBef>
              <a:spcAft>
                <a:spcPts val="0"/>
              </a:spcAft>
              <a:buNone/>
            </a:pPr>
            <a:r>
              <a:rPr lang="sv-SE"/>
              <a:t>(read 2-3)</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6e38657f19_0_8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6e38657f19_0_8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 + activity</a:t>
            </a:r>
            <a:endParaRPr/>
          </a:p>
        </p:txBody>
      </p:sp>
      <p:sp>
        <p:nvSpPr>
          <p:cNvPr id="576" name="Google Shape;576;g6e38657f19_0_8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6e38657f19_0_5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6e38657f19_0_5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 1 -3) We’ll talk more about those.</a:t>
            </a:r>
            <a:endParaRPr>
              <a:solidFill>
                <a:schemeClr val="dk1"/>
              </a:solidFill>
            </a:endParaRPr>
          </a:p>
          <a:p>
            <a:pPr indent="0" lvl="0" marL="0" rtl="0" algn="l">
              <a:lnSpc>
                <a:spcPct val="115000"/>
              </a:lnSpc>
              <a:spcBef>
                <a:spcPts val="0"/>
              </a:spcBef>
              <a:spcAft>
                <a:spcPts val="0"/>
              </a:spcAft>
              <a:buNone/>
            </a:pPr>
            <a:r>
              <a:rPr lang="sv-SE">
                <a:solidFill>
                  <a:schemeClr val="dk1"/>
                </a:solidFill>
              </a:rPr>
              <a:t>But, once you have these categories, choices, and constraints, you can use them to estimate the number of test cases that you’ll need to generate, and (read 4). This lets you determine the number of cases that you’ll need to create before spending human effort creating them. That’s a powerful concept - if you end up with too many test cases that need to be formed, you can apply more constraints until you get a reasonably sized test suite. This is obviously a better apporach than building a bunch of tests and then realizing that you’re out of time</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6e38657f19_0_5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6e38657f19_0_5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we start, as before, by (read title). So, just like before, you’ll (read 1). Remember environmental inputs as well, like databases.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Then, we should think about what defines each parameter (read 2 - 5). Remember that (6). You may have multiple attributes - each representing something you  have control over when testing. They may not reflect something that can be set in the code, but rather may be something test or outcome specific that you can control and that influences several of the variables in the code</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7)</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4" name="Shape 594"/>
        <p:cNvGrpSpPr/>
        <p:nvPr/>
      </p:nvGrpSpPr>
      <p:grpSpPr>
        <a:xfrm>
          <a:off x="0" y="0"/>
          <a:ext cx="0" cy="0"/>
          <a:chOff x="0" y="0"/>
          <a:chExt cx="0" cy="0"/>
        </a:xfrm>
      </p:grpSpPr>
      <p:sp>
        <p:nvSpPr>
          <p:cNvPr id="595" name="Google Shape;595;g6e38657f19_0_6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6e38657f19_0_6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Not just model and components. We need some information on what defines a valid configuration - there might be a database of models and components that lists the options available. Even though that isn’t a direct input to the function, it’s something we need to consider as well. It’s required for the code to function and its contents impact execution.</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g6e38657f19_0_6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6e38657f19_0_6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What defines a model - what are the categories or characteristics of a model?</a:t>
            </a:r>
            <a:endParaRPr>
              <a:solidFill>
                <a:schemeClr val="dk1"/>
              </a:solidFill>
            </a:endParaRPr>
          </a:p>
          <a:p>
            <a:pPr indent="0" lvl="0" marL="0" rtl="0" algn="l">
              <a:lnSpc>
                <a:spcPct val="115000"/>
              </a:lnSpc>
              <a:spcBef>
                <a:spcPts val="0"/>
              </a:spcBef>
              <a:spcAft>
                <a:spcPts val="0"/>
              </a:spcAft>
              <a:buNone/>
            </a:pPr>
            <a:r>
              <a:rPr lang="sv-SE">
                <a:solidFill>
                  <a:schemeClr val="dk1"/>
                </a:solidFill>
              </a:rPr>
              <a:t>(id, req slots, optional slots)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think about how model influences the allowed components - number of slots, what form are those slots, and are the selected components compatible with those slots?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(does the selection correspond to the model slots?, required components with non-empty selections, optional components with non-empty selections, what components have you selected for the required slots, what components have ou selected for the optional slots)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8" name="Shape 608"/>
        <p:cNvGrpSpPr/>
        <p:nvPr/>
      </p:nvGrpSpPr>
      <p:grpSpPr>
        <a:xfrm>
          <a:off x="0" y="0"/>
          <a:ext cx="0" cy="0"/>
          <a:chOff x="0" y="0"/>
          <a:chExt cx="0" cy="0"/>
        </a:xfrm>
      </p:grpSpPr>
      <p:sp>
        <p:nvSpPr>
          <p:cNvPr id="609" name="Google Shape;609;g6e38657f19_0_6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6e38657f19_0_6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now, keep product database simple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5" name="Shape 615"/>
        <p:cNvGrpSpPr/>
        <p:nvPr/>
      </p:nvGrpSpPr>
      <p:grpSpPr>
        <a:xfrm>
          <a:off x="0" y="0"/>
          <a:ext cx="0" cy="0"/>
          <a:chOff x="0" y="0"/>
          <a:chExt cx="0" cy="0"/>
        </a:xfrm>
      </p:grpSpPr>
      <p:sp>
        <p:nvSpPr>
          <p:cNvPr id="616" name="Google Shape;616;g6e38657f19_0_6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6e38657f19_0_6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Again, just like last time, we now want to form test specifications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1) - now, the only thing to keep in mind is that - last class -we were pretty strictly talking about the actual inputs of a method and partioning those into classes of value that are grouped in some logical manner, such as by what outcome they produce. Here, the only difference is that we might actually be talking about choices that don’t correspond to a single variable, but rather shape the actual variables being passed into the method. For example, on the component input, one of the choices was the number of optional components with non-empty selections. That’s not a literal variable you set, but rather, an aspect of the set of components - the actual variable - you pass in. Make sense? So, keeping that in mind, we need to look at each categor and (read 2). </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Then, (read 3)</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 same advice applies - start by considering the different outcomes of a feature. Especially the error-handling cases, and make sure you try all of those variations out to make sure nothing bad sneaks through. Remember boundary values - extreme values within each class, those at the edges between two classes. Those often trigger weird off-by-one conditions, so try them.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2" name="Shape 622"/>
        <p:cNvGrpSpPr/>
        <p:nvPr/>
      </p:nvGrpSpPr>
      <p:grpSpPr>
        <a:xfrm>
          <a:off x="0" y="0"/>
          <a:ext cx="0" cy="0"/>
          <a:chOff x="0" y="0"/>
          <a:chExt cx="0" cy="0"/>
        </a:xfrm>
      </p:grpSpPr>
      <p:sp>
        <p:nvSpPr>
          <p:cNvPr id="623" name="Google Shape;623;g6e38657f19_0_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6e38657f19_0_6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(walk throught)</a:t>
            </a:r>
            <a:endParaRPr>
              <a:solidFill>
                <a:schemeClr val="dk1"/>
              </a:solidFill>
            </a:endParaRPr>
          </a:p>
          <a:p>
            <a:pPr indent="0" lvl="0" marL="0" rtl="0" algn="l">
              <a:lnSpc>
                <a:spcPct val="115000"/>
              </a:lnSpc>
              <a:spcBef>
                <a:spcPts val="0"/>
              </a:spcBef>
              <a:spcAft>
                <a:spcPts val="0"/>
              </a:spcAft>
              <a:buNone/>
            </a:pPr>
            <a:r>
              <a:rPr lang="sv-SE">
                <a:solidFill>
                  <a:schemeClr val="dk1"/>
                </a:solidFill>
              </a:rPr>
              <a:t>combined required/optional on right for readability</a:t>
            </a:r>
            <a:endParaRPr>
              <a:solidFill>
                <a:schemeClr val="dk1"/>
              </a:solidFill>
            </a:endParaRPr>
          </a:p>
          <a:p>
            <a:pPr indent="0" lvl="0" marL="0" rtl="0" algn="l">
              <a:lnSpc>
                <a:spcPct val="115000"/>
              </a:lnSpc>
              <a:spcBef>
                <a:spcPts val="0"/>
              </a:spcBef>
              <a:spcAft>
                <a:spcPts val="0"/>
              </a:spcAft>
              <a:buNone/>
            </a:pPr>
            <a:r>
              <a:rPr lang="sv-SE">
                <a:solidFill>
                  <a:schemeClr val="dk1"/>
                </a:solidFill>
              </a:rPr>
              <a:t>NOT ALL POSSIBLE VALUES, think - it’s easy to capture the normal, everyday behavior, but think about what can go wrong and make sure you test that. Make sure you really capture the essence of the specification. If it is mentioned in the specification, you NEED a test showing that it happens as was stated in the spec. In thinking, you might even identify situations not covered yet in the specification that you can go back and add.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Google Shape;632;g6e38657f19_0_6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6e38657f19_0_6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 So, at the base level, the number of possible test specifications is the cartesian product of representative values - the choices - for all categories.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-Now, the number of combinations grows exponentially as the number of variables and equivalence classes grows. For a simple system with five inputs and six value classes for each, the raw number of test specifications is 6^5, or 7776. Which, is an insane number of tests for a simple system. That’s still not going to happen.</a:t>
            </a:r>
            <a:endParaRPr>
              <a:solidFill>
                <a:schemeClr val="dk1"/>
              </a:solidFill>
            </a:endParaRPr>
          </a:p>
          <a:p>
            <a:pPr indent="0" lvl="0" marL="0" rtl="0" algn="l">
              <a:lnSpc>
                <a:spcPct val="115000"/>
              </a:lnSpc>
              <a:spcBef>
                <a:spcPts val="0"/>
              </a:spcBef>
              <a:spcAft>
                <a:spcPts val="0"/>
              </a:spcAft>
              <a:buNone/>
            </a:pPr>
            <a:r>
              <a:rPr lang="sv-SE">
                <a:solidFill>
                  <a:schemeClr val="dk1"/>
                </a:solidFill>
              </a:rPr>
              <a:t>- That said, we still don’t need all of those. Many of those combinations may not even be possible, so you want to eliminate any combinations that are impossible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identify constraints that can be used to remove unnecessary combinations</a:t>
            </a:r>
            <a:endParaRPr>
              <a:solidFill>
                <a:schemeClr val="dk1"/>
              </a:solidFill>
            </a:endParaRPr>
          </a:p>
          <a:p>
            <a:pPr indent="0" lvl="0" marL="0" rtl="0" algn="l">
              <a:lnSpc>
                <a:spcPct val="115000"/>
              </a:lnSpc>
              <a:spcBef>
                <a:spcPts val="0"/>
              </a:spcBef>
              <a:spcAft>
                <a:spcPts val="0"/>
              </a:spcAft>
              <a:buNone/>
            </a:pPr>
            <a:r>
              <a:rPr lang="sv-SE">
                <a:solidFill>
                  <a:schemeClr val="dk1"/>
                </a:solidFill>
              </a:rPr>
              <a:t>- and from the remainder, choose a practical subset to examine the system.</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6e38657f19_0_9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6e38657f19_0_9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(bring in)</a:t>
            </a:r>
            <a:endParaRPr/>
          </a:p>
          <a:p>
            <a:pPr indent="0" lvl="0" marL="0" rtl="0" algn="l">
              <a:lnSpc>
                <a:spcPct val="115000"/>
              </a:lnSpc>
              <a:spcBef>
                <a:spcPts val="0"/>
              </a:spcBef>
              <a:spcAft>
                <a:spcPts val="0"/>
              </a:spcAft>
              <a:buNone/>
            </a:pPr>
            <a:r>
              <a:rPr lang="sv-SE"/>
              <a:t>(read 1-5)</a:t>
            </a:r>
            <a:endParaRPr/>
          </a:p>
          <a:p>
            <a:pPr indent="0" lvl="0" marL="0" rtl="0" algn="l">
              <a:lnSpc>
                <a:spcPct val="115000"/>
              </a:lnSpc>
              <a:spcBef>
                <a:spcPts val="0"/>
              </a:spcBef>
              <a:spcAft>
                <a:spcPts val="0"/>
              </a:spcAft>
              <a:buNone/>
            </a:pPr>
            <a:r>
              <a:rPr lang="sv-SE"/>
              <a:t>For example, it isn’t reasonable to have a test with a valid model from the database where the database has no entries. So, we can eliminate some of these pairings.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e38657f19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38657f19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this is what our roadmap looks like.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You need to write and refine your requirements until they are testable.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Then, you need to figure out what the independently testable features of your system are. What features or functions can be tested in isolation. What can we push and observe in the software?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 features, what are the possible outcomes - good, alternative, and exception paths - and what kind of input will trigger them.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Usually, requirements-based testing techniques produce abstract test case specifications that identify classes of test cases.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Then, instantiate the specifications to produce individual test cases with concrete input and expected output pairings.</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6e38657f19_0_6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6e38657f19_0_6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There are three types of constraints that we can define to reduce the number of pairings. </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 for instance, you might inlcude input from one partition only if a particular partition is used for another input variable.</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so we don’t need every combination of other partition for the other variables with this one. Just one test with this error-inducing partition should do for us.</a:t>
            </a:r>
            <a:endParaRPr>
              <a:solidFill>
                <a:schemeClr val="dk1"/>
              </a:solidFill>
            </a:endParaRPr>
          </a:p>
          <a:p>
            <a:pPr indent="0" lvl="0" marL="0" rtl="0" algn="l">
              <a:lnSpc>
                <a:spcPct val="115000"/>
              </a:lnSpc>
              <a:spcBef>
                <a:spcPts val="0"/>
              </a:spcBef>
              <a:spcAft>
                <a:spcPts val="0"/>
              </a:spcAft>
              <a:buNone/>
            </a:pPr>
            <a:r>
              <a:rPr lang="sv-SE">
                <a:solidFill>
                  <a:schemeClr val="dk1"/>
                </a:solidFill>
              </a:rPr>
              <a:t>- Single is similar to error, but more general purpose. A partition is special, unusual, or irrelevant, so we only want to bother with it once. We don’t need every combination of other inputs with this partition. We just need one test that uses this particular partition and we can move on.</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6e38657f19_0_6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6e38657f19_0_6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 substr (go over), and for each input, we have some partitions (read through). str - combine from the length constraints and contents choices. </a:t>
            </a:r>
            <a:endParaRPr>
              <a:solidFill>
                <a:schemeClr val="dk1"/>
              </a:solidFill>
            </a:endParaRPr>
          </a:p>
          <a:p>
            <a:pPr indent="0" lvl="0" marL="0" rtl="0" algn="l">
              <a:lnSpc>
                <a:spcPct val="115000"/>
              </a:lnSpc>
              <a:spcBef>
                <a:spcPts val="0"/>
              </a:spcBef>
              <a:spcAft>
                <a:spcPts val="0"/>
              </a:spcAft>
              <a:buNone/>
            </a:pPr>
            <a:r>
              <a:rPr lang="sv-SE">
                <a:solidFill>
                  <a:schemeClr val="dk1"/>
                </a:solidFill>
              </a:rPr>
              <a:t>What are some of the constraints we can try applying? (discuss)</a:t>
            </a:r>
            <a:endParaRPr>
              <a:solidFill>
                <a:schemeClr val="dk1"/>
              </a:solidFill>
            </a:endParaRPr>
          </a:p>
          <a:p>
            <a:pPr indent="0" lvl="0" marL="0" rtl="0" algn="l">
              <a:lnSpc>
                <a:spcPct val="115000"/>
              </a:lnSpc>
              <a:spcBef>
                <a:spcPts val="0"/>
              </a:spcBef>
              <a:spcAft>
                <a:spcPts val="0"/>
              </a:spcAft>
              <a:buNone/>
            </a:pPr>
            <a:r>
              <a:rPr lang="sv-SE">
                <a:solidFill>
                  <a:schemeClr val="dk1"/>
                </a:solidFill>
              </a:rPr>
              <a:t>- prop/if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 error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 single - this one is unusual, but shouldn’t result in an error. We only really need to try it out once. It should execute and work, maybe slowly, but it should still work out. So, let’s jsut try it once</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9" name="Shape 669"/>
        <p:cNvGrpSpPr/>
        <p:nvPr/>
      </p:nvGrpSpPr>
      <p:grpSpPr>
        <a:xfrm>
          <a:off x="0" y="0"/>
          <a:ext cx="0" cy="0"/>
          <a:chOff x="0" y="0"/>
          <a:chExt cx="0" cy="0"/>
        </a:xfrm>
      </p:grpSpPr>
      <p:sp>
        <p:nvSpPr>
          <p:cNvPr id="670" name="Google Shape;670;g6e38657f19_0_9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6e38657f19_0_9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let’s walk through these</a:t>
            </a:r>
            <a:endParaRPr/>
          </a:p>
          <a:p>
            <a:pPr indent="0" lvl="0" marL="0" rtl="0" algn="l">
              <a:lnSpc>
                <a:spcPct val="115000"/>
              </a:lnSpc>
              <a:spcBef>
                <a:spcPts val="0"/>
              </a:spcBef>
              <a:spcAft>
                <a:spcPts val="0"/>
              </a:spcAft>
              <a:buNone/>
            </a:pPr>
            <a:r>
              <a:rPr lang="sv-SE"/>
              <a:t>- So, the label error means that this is a value that only needs to be tried once when combined with the other non-error values of other parameters. No matter the combination, if you have this choice set, you get an error - so that right off the bat wipes out a lot of combinations. (walk through these). With these error labels, we get down to 2711 test specifications from 314928. Huge impact right there. This still leaves a large number of test specifications to try, more than we may need or have budget for, so let’s see if we can get this down further. Some combinations might not be erroneous, but might only be useful or valid in combination with certain other choices. For example, the number of non-empty choices of required components &gt; 0 doesn’t make sense if the number of required components is 0.  </a:t>
            </a:r>
            <a:endParaRPr/>
          </a:p>
          <a:p>
            <a:pPr indent="0" lvl="0" marL="0" rtl="0" algn="l">
              <a:lnSpc>
                <a:spcPct val="115000"/>
              </a:lnSpc>
              <a:spcBef>
                <a:spcPts val="0"/>
              </a:spcBef>
              <a:spcAft>
                <a:spcPts val="0"/>
              </a:spcAft>
              <a:buNone/>
            </a:pPr>
            <a:r>
              <a:rPr lang="sv-SE"/>
              <a:t>-So, that’s where properties and if-constraints come in. The property identifies a constraint. In this case, RSNE indicates that there is one or more required slots. Any situation where 0 isn’t the number of required slots fits this property. Similarly, we can mark properties on the number of optional slots.</a:t>
            </a:r>
            <a:endParaRPr/>
          </a:p>
          <a:p>
            <a:pPr indent="0" lvl="0" marL="0" rtl="0" algn="l">
              <a:lnSpc>
                <a:spcPct val="115000"/>
              </a:lnSpc>
              <a:spcBef>
                <a:spcPts val="0"/>
              </a:spcBef>
              <a:spcAft>
                <a:spcPts val="0"/>
              </a:spcAft>
              <a:buNone/>
            </a:pPr>
            <a:r>
              <a:rPr lang="sv-SE"/>
              <a:t>- Now, the if-property contraints state that if a choice is only valid if that property is true. So, the choice of having fewer non-empty required slots than is required is only valid if there are 1 or more required slots. That just makes sense. These if-properties can be used to eliminate invalid combinations (point at rest). These if-properties reduce us again down to 1811 possible test specifications. </a:t>
            </a:r>
            <a:endParaRPr/>
          </a:p>
          <a:p>
            <a:pPr indent="0" lvl="0" marL="0" rtl="0" algn="l">
              <a:lnSpc>
                <a:spcPct val="115000"/>
              </a:lnSpc>
              <a:spcBef>
                <a:spcPts val="0"/>
              </a:spcBef>
              <a:spcAft>
                <a:spcPts val="0"/>
              </a:spcAft>
              <a:buNone/>
            </a:pPr>
            <a:r>
              <a:rPr lang="sv-SE"/>
              <a:t>- Then, the single constraint acts like the error constraint. This is a situation that isn’t meant to be an error case, but is something rare that doesn’t need to be tried in every configuration - you just want to cover it once to make sure nothing is weird with it. This is how you normally treat boundary value conditions - they shuldn’t fail, but you need to try them - like a database with a single model in it or 0 required slots or a configuration that mixes default and non-default components. You want to try them, but don’t need to try every combination, so any one test will do. These single constraints take us from 1811 tests down to 67 - a very reasonable number to create. Our next technique can drop that even further.</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6e38657f19_0_6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6e38657f19_0_6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6e38657f19_0_6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6e38657f19_0_6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6e38657f19_0_6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6e38657f19_0_6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Go over</a:t>
            </a:r>
            <a:endParaRPr>
              <a:solidFill>
                <a:schemeClr val="dk1"/>
              </a:solidFill>
            </a:endParaRPr>
          </a:p>
          <a:p>
            <a:pPr indent="0" lvl="0" marL="0" rtl="0" algn="l">
              <a:lnSpc>
                <a:spcPct val="115000"/>
              </a:lnSpc>
              <a:spcBef>
                <a:spcPts val="0"/>
              </a:spcBef>
              <a:spcAft>
                <a:spcPts val="0"/>
              </a:spcAft>
              <a:buNone/>
            </a:pPr>
            <a:r>
              <a:rPr lang="sv-SE">
                <a:solidFill>
                  <a:schemeClr val="dk1"/>
                </a:solidFill>
              </a:rPr>
              <a:t>How many combinations - test cases - do you think we can make for this one function?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- 1944! We don’t have time for that. Let’s narrow it down by applying constraints.</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6e38657f19_0_7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6e38657f19_0_7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apply some constraints. First, we need to define properties. What properties can we define?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not empty, quoted,match - go over</a:t>
            </a:r>
            <a:endParaRPr>
              <a:solidFill>
                <a:schemeClr val="dk1"/>
              </a:solidFill>
            </a:endParaRPr>
          </a:p>
          <a:p>
            <a:pPr indent="0" lvl="0" marL="0" rtl="0" algn="l">
              <a:lnSpc>
                <a:spcPct val="115000"/>
              </a:lnSpc>
              <a:spcBef>
                <a:spcPts val="0"/>
              </a:spcBef>
              <a:spcAft>
                <a:spcPts val="0"/>
              </a:spcAft>
              <a:buNone/>
            </a:pPr>
            <a:r>
              <a:rPr lang="sv-SE">
                <a:solidFill>
                  <a:schemeClr val="dk1"/>
                </a:solidFill>
              </a:rPr>
              <a:t>- Now, where can we apply those properties? Go over each</a:t>
            </a:r>
            <a:endParaRPr>
              <a:solidFill>
                <a:schemeClr val="dk1"/>
              </a:solidFill>
            </a:endParaRPr>
          </a:p>
          <a:p>
            <a:pPr indent="0" lvl="0" marL="0" rtl="0" algn="l">
              <a:lnSpc>
                <a:spcPct val="115000"/>
              </a:lnSpc>
              <a:spcBef>
                <a:spcPts val="0"/>
              </a:spcBef>
              <a:spcAft>
                <a:spcPts val="0"/>
              </a:spcAft>
              <a:buNone/>
            </a:pPr>
            <a:r>
              <a:rPr lang="sv-SE">
                <a:solidFill>
                  <a:schemeClr val="dk1"/>
                </a:solidFill>
              </a:rPr>
              <a:t>How many tests now?</a:t>
            </a:r>
            <a:endParaRPr>
              <a:solidFill>
                <a:schemeClr val="dk1"/>
              </a:solidFill>
            </a:endParaRPr>
          </a:p>
          <a:p>
            <a:pPr indent="0" lvl="0" marL="0" rtl="0" algn="l">
              <a:lnSpc>
                <a:spcPct val="115000"/>
              </a:lnSpc>
              <a:spcBef>
                <a:spcPts val="0"/>
              </a:spcBef>
              <a:spcAft>
                <a:spcPts val="0"/>
              </a:spcAft>
              <a:buNone/>
            </a:pPr>
            <a:r>
              <a:rPr lang="sv-SE">
                <a:solidFill>
                  <a:schemeClr val="dk1"/>
                </a:solidFill>
              </a:rPr>
              <a:t>- Down to 678</a:t>
            </a:r>
            <a:endParaRPr>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6e38657f19_0_7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6e38657f19_0_7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narrow further. Can we apply any error constraints?</a:t>
            </a:r>
            <a:endParaRPr/>
          </a:p>
          <a:p>
            <a:pPr indent="0" lvl="0" marL="0" rtl="0" algn="l">
              <a:spcBef>
                <a:spcPts val="0"/>
              </a:spcBef>
              <a:spcAft>
                <a:spcPts val="0"/>
              </a:spcAft>
              <a:buNone/>
            </a:pPr>
            <a:r>
              <a:rPr lang="sv-SE"/>
              <a:t>- go over. Now, anything we can try just once and leave out after?</a:t>
            </a:r>
            <a:endParaRPr/>
          </a:p>
          <a:p>
            <a:pPr indent="0" lvl="0" marL="0" rtl="0" algn="l">
              <a:spcBef>
                <a:spcPts val="0"/>
              </a:spcBef>
              <a:spcAft>
                <a:spcPts val="0"/>
              </a:spcAft>
              <a:buNone/>
            </a:pPr>
            <a:r>
              <a:rPr lang="sv-SE"/>
              <a:t>- go over. How many tests now?</a:t>
            </a:r>
            <a:endParaRPr/>
          </a:p>
          <a:p>
            <a:pPr indent="0" lvl="0" marL="0" rtl="0" algn="l">
              <a:spcBef>
                <a:spcPts val="0"/>
              </a:spcBef>
              <a:spcAft>
                <a:spcPts val="0"/>
              </a:spcAft>
              <a:buNone/>
            </a:pPr>
            <a:r>
              <a:rPr lang="sv-SE"/>
              <a:t>- 40! Much better shape, and down from our starting point of 1944</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Google Shape;751;g6e38657f19_0_8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6e38657f19_0_8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 (read)</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Google Shape;758;g6e38657f19_0_4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6e38657f19_0_4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e38657f19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38657f19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Is this an acceptable requirement?</a:t>
            </a:r>
            <a:endParaRPr>
              <a:solidFill>
                <a:schemeClr val="dk1"/>
              </a:solidFill>
            </a:endParaRPr>
          </a:p>
          <a:p>
            <a:pPr indent="0" lvl="0" marL="0" rtl="0" algn="l">
              <a:lnSpc>
                <a:spcPct val="115000"/>
              </a:lnSpc>
              <a:spcBef>
                <a:spcPts val="0"/>
              </a:spcBef>
              <a:spcAft>
                <a:spcPts val="0"/>
              </a:spcAft>
              <a:buNone/>
            </a:pPr>
            <a:r>
              <a:rPr lang="sv-SE">
                <a:solidFill>
                  <a:schemeClr val="dk1"/>
                </a:solidFill>
              </a:rPr>
              <a:t>What’s wrong? How would you fix it?</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need to quantify the error rate. (read examples)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-There are two big problems with requirements such as these. The first is that this is too vague - we could implement the original requirement in the software in a million ways, all up to the interpretation of whatever developer was reading the requirement. There is no control over the resulting product. That’s not going to cut it. You might get a buggier product, you might not, but the real issue is that you don’t know what you’ll get. With requirements this vague, there is no way to ensure that the product works as intended, that it does what we claimed it would do or what the customer actually wants it to do. </a:t>
            </a:r>
            <a:endParaRPr>
              <a:solidFill>
                <a:schemeClr val="dk1"/>
              </a:solidFill>
            </a:endParaRPr>
          </a:p>
          <a:p>
            <a:pPr indent="0" lvl="0" marL="0" rtl="0" algn="l">
              <a:lnSpc>
                <a:spcPct val="115000"/>
              </a:lnSpc>
              <a:spcBef>
                <a:spcPts val="0"/>
              </a:spcBef>
              <a:spcAft>
                <a:spcPts val="0"/>
              </a:spcAft>
              <a:buNone/>
            </a:pPr>
            <a:r>
              <a:rPr lang="sv-SE">
                <a:solidFill>
                  <a:schemeClr val="dk1"/>
                </a:solidFill>
              </a:rPr>
              <a:t>- So, this won’t cut it. We need to control how the final product acts. We can’t go in blind. To fix this, we need to make this requirement testable.</a:t>
            </a:r>
            <a:endParaRPr>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6e38657f19_0_4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6e38657f19_0_4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6e38657f19_0_9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6e38657f19_0_9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g6e38657f19_0_9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e38657f19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e38657f19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just start by taking a couple of typical requirements. (read them)</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These aren’t good - they’re clearly vague - but how can we make them verifiable? The obvious answer is to quantify them. Start thinking about how you would show that the software meets these requirements. A good way to do so is to come up with some test cases, so can anybody give me a test case for the first one that we can use to go back and refine the requirement:</a:t>
            </a:r>
            <a:endParaRPr>
              <a:solidFill>
                <a:schemeClr val="dk1"/>
              </a:solidFill>
            </a:endParaRPr>
          </a:p>
          <a:p>
            <a:pPr indent="0" lvl="0" marL="0" rtl="0" algn="l">
              <a:lnSpc>
                <a:spcPct val="115000"/>
              </a:lnSpc>
              <a:spcBef>
                <a:spcPts val="0"/>
              </a:spcBef>
              <a:spcAft>
                <a:spcPts val="0"/>
              </a:spcAft>
              <a:buNone/>
            </a:pPr>
            <a:r>
              <a:rPr lang="sv-SE">
                <a:solidFill>
                  <a:schemeClr val="dk1"/>
                </a:solidFill>
              </a:rPr>
              <a:t>(discussion - input, procedure, and expected output)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e38657f19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e38657f19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what we need for a test is input, expected output, and a testing procedure.</a:t>
            </a:r>
            <a:endParaRPr>
              <a:solidFill>
                <a:schemeClr val="dk1"/>
              </a:solidFill>
            </a:endParaRPr>
          </a:p>
          <a:p>
            <a:pPr indent="0" lvl="0" marL="0" rtl="0" algn="l">
              <a:lnSpc>
                <a:spcPct val="115000"/>
              </a:lnSpc>
              <a:spcBef>
                <a:spcPts val="0"/>
              </a:spcBef>
              <a:spcAft>
                <a:spcPts val="0"/>
              </a:spcAft>
              <a:buNone/>
            </a:pPr>
            <a:r>
              <a:rPr lang="sv-SE">
                <a:solidFill>
                  <a:schemeClr val="dk1"/>
                </a:solidFill>
              </a:rPr>
              <a:t>(walk though)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Input, you should define what a high temperature is, if that isn’t established already.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Procedure (read)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 you need to quantify the output, make sure that “quickly” is defined.</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7: Functional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12,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the Requirement</a:t>
            </a:r>
            <a:endParaRPr/>
          </a:p>
        </p:txBody>
      </p:sp>
      <p:sp>
        <p:nvSpPr>
          <p:cNvPr id="174" name="Google Shape;174;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t>Novice users should be able to learn the interface with little training.</a:t>
            </a:r>
            <a:endParaRPr sz="2000"/>
          </a:p>
          <a:p>
            <a:pPr indent="0" lvl="0" marL="0" marR="0" rtl="0" algn="l">
              <a:lnSpc>
                <a:spcPct val="100000"/>
              </a:lnSpc>
              <a:spcBef>
                <a:spcPts val="600"/>
              </a:spcBef>
              <a:spcAft>
                <a:spcPts val="0"/>
              </a:spcAft>
              <a:buNone/>
            </a:pPr>
            <a:r>
              <a:rPr b="1" lang="sv-SE" sz="1800"/>
              <a:t>Test Case 2:</a:t>
            </a:r>
            <a:endParaRPr b="1" sz="1800"/>
          </a:p>
          <a:p>
            <a:pPr indent="-342900" lvl="0" marL="457200" marR="0" rtl="0" algn="l">
              <a:lnSpc>
                <a:spcPct val="100000"/>
              </a:lnSpc>
              <a:spcBef>
                <a:spcPts val="600"/>
              </a:spcBef>
              <a:spcAft>
                <a:spcPts val="0"/>
              </a:spcAft>
              <a:buSzPts val="1800"/>
              <a:buChar char="•"/>
            </a:pPr>
            <a:r>
              <a:rPr lang="sv-SE" sz="1800"/>
              <a:t>Input: </a:t>
            </a:r>
            <a:endParaRPr sz="1800"/>
          </a:p>
          <a:p>
            <a:pPr indent="-342900" lvl="1" marL="914400" marR="0" rtl="0" algn="l">
              <a:lnSpc>
                <a:spcPct val="100000"/>
              </a:lnSpc>
              <a:spcBef>
                <a:spcPts val="0"/>
              </a:spcBef>
              <a:spcAft>
                <a:spcPts val="0"/>
              </a:spcAft>
              <a:buSzPts val="1800"/>
              <a:buChar char="•"/>
            </a:pPr>
            <a:r>
              <a:rPr lang="sv-SE" sz="1800"/>
              <a:t>Identify 10 new users and put them through the training course (maximum length of 6 hours)</a:t>
            </a:r>
            <a:endParaRPr sz="1800"/>
          </a:p>
          <a:p>
            <a:pPr indent="-342900" lvl="0" marL="457200" marR="0" rtl="0" algn="l">
              <a:lnSpc>
                <a:spcPct val="100000"/>
              </a:lnSpc>
              <a:spcBef>
                <a:spcPts val="0"/>
              </a:spcBef>
              <a:spcAft>
                <a:spcPts val="0"/>
              </a:spcAft>
              <a:buSzPts val="1800"/>
              <a:buChar char="•"/>
            </a:pPr>
            <a:r>
              <a:rPr lang="sv-SE" sz="1800"/>
              <a:t>Procedure:</a:t>
            </a:r>
            <a:endParaRPr sz="1800"/>
          </a:p>
          <a:p>
            <a:pPr indent="-342900" lvl="1" marL="914400" marR="0" rtl="0" algn="l">
              <a:lnSpc>
                <a:spcPct val="100000"/>
              </a:lnSpc>
              <a:spcBef>
                <a:spcPts val="0"/>
              </a:spcBef>
              <a:spcAft>
                <a:spcPts val="0"/>
              </a:spcAft>
              <a:buSzPts val="1800"/>
              <a:buChar char="•"/>
            </a:pPr>
            <a:r>
              <a:rPr lang="sv-SE" sz="1800"/>
              <a:t>Monitor the work of the users for 10 days after the training has been completed</a:t>
            </a:r>
            <a:endParaRPr sz="1800"/>
          </a:p>
          <a:p>
            <a:pPr indent="-342900" lvl="0" marL="457200" marR="0" rtl="0" algn="l">
              <a:lnSpc>
                <a:spcPct val="100000"/>
              </a:lnSpc>
              <a:spcBef>
                <a:spcPts val="0"/>
              </a:spcBef>
              <a:spcAft>
                <a:spcPts val="0"/>
              </a:spcAft>
              <a:buSzPts val="1800"/>
              <a:buChar char="•"/>
            </a:pPr>
            <a:r>
              <a:rPr lang="sv-SE" sz="1800"/>
              <a:t>Expected Output:</a:t>
            </a:r>
            <a:endParaRPr sz="1800"/>
          </a:p>
          <a:p>
            <a:pPr indent="-342900" lvl="1" marL="914400" marR="0" rtl="0" algn="l">
              <a:lnSpc>
                <a:spcPct val="100000"/>
              </a:lnSpc>
              <a:spcBef>
                <a:spcPts val="0"/>
              </a:spcBef>
              <a:spcAft>
                <a:spcPts val="0"/>
              </a:spcAft>
              <a:buSzPts val="1800"/>
              <a:buChar char="•"/>
            </a:pPr>
            <a:r>
              <a:rPr lang="sv-SE" sz="1800"/>
              <a:t>The average error rate over the 10 days shall be less than 3 entry errors per 8 hours of work.</a:t>
            </a:r>
            <a:endParaRPr sz="1800"/>
          </a:p>
        </p:txBody>
      </p:sp>
      <p:sp>
        <p:nvSpPr>
          <p:cNvPr id="175" name="Google Shape;175;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“Fixed” Specifications</a:t>
            </a:r>
            <a:endParaRPr/>
          </a:p>
        </p:txBody>
      </p:sp>
      <p:sp>
        <p:nvSpPr>
          <p:cNvPr id="181" name="Google Shape;181;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Char char="•"/>
            </a:pPr>
            <a:r>
              <a:rPr b="1" lang="sv-SE" sz="2000"/>
              <a:t>Original: </a:t>
            </a:r>
            <a:r>
              <a:rPr lang="sv-SE" sz="2000"/>
              <a:t>After a high temperature is detected, an alarm must be raised quickly.</a:t>
            </a:r>
            <a:endParaRPr sz="2000"/>
          </a:p>
          <a:p>
            <a:pPr indent="-355600" lvl="0" marL="457200" marR="0" rtl="0" algn="l">
              <a:lnSpc>
                <a:spcPct val="100000"/>
              </a:lnSpc>
              <a:spcBef>
                <a:spcPts val="0"/>
              </a:spcBef>
              <a:spcAft>
                <a:spcPts val="0"/>
              </a:spcAft>
              <a:buSzPts val="2000"/>
              <a:buChar char="•"/>
            </a:pPr>
            <a:r>
              <a:rPr b="1" lang="sv-SE" sz="2000"/>
              <a:t>New:</a:t>
            </a:r>
            <a:r>
              <a:rPr lang="sv-SE" sz="2000"/>
              <a:t> When the temperature rises over the threshold, the alarm must activate within 2 seconds.</a:t>
            </a:r>
            <a:endParaRPr sz="2000"/>
          </a:p>
          <a:p>
            <a:pPr indent="0" lvl="0" marL="0" marR="0" rtl="0" algn="l">
              <a:lnSpc>
                <a:spcPct val="100000"/>
              </a:lnSpc>
              <a:spcBef>
                <a:spcPts val="600"/>
              </a:spcBef>
              <a:spcAft>
                <a:spcPts val="0"/>
              </a:spcAft>
              <a:buNone/>
            </a:pPr>
            <a:r>
              <a:t/>
            </a:r>
            <a:endParaRPr sz="2000"/>
          </a:p>
          <a:p>
            <a:pPr indent="-355600" lvl="0" marL="457200" marR="0" rtl="0" algn="l">
              <a:lnSpc>
                <a:spcPct val="100000"/>
              </a:lnSpc>
              <a:spcBef>
                <a:spcPts val="600"/>
              </a:spcBef>
              <a:spcAft>
                <a:spcPts val="0"/>
              </a:spcAft>
              <a:buSzPts val="2000"/>
              <a:buChar char="•"/>
            </a:pPr>
            <a:r>
              <a:rPr b="1" lang="sv-SE" sz="2000"/>
              <a:t>Original:</a:t>
            </a:r>
            <a:r>
              <a:rPr lang="sv-SE" sz="2000"/>
              <a:t> Novice users should be able to learn the interface with little training.</a:t>
            </a:r>
            <a:endParaRPr sz="2000"/>
          </a:p>
          <a:p>
            <a:pPr indent="-355600" lvl="0" marL="457200" marR="0" rtl="0" algn="l">
              <a:lnSpc>
                <a:spcPct val="100000"/>
              </a:lnSpc>
              <a:spcBef>
                <a:spcPts val="0"/>
              </a:spcBef>
              <a:spcAft>
                <a:spcPts val="0"/>
              </a:spcAft>
              <a:buSzPts val="2000"/>
              <a:buChar char="•"/>
            </a:pPr>
            <a:r>
              <a:rPr b="1" lang="sv-SE" sz="2000"/>
              <a:t>New:</a:t>
            </a:r>
            <a:r>
              <a:rPr lang="sv-SE" sz="2000"/>
              <a:t> New users of the system shall make less than 2 entry mistakes per 8 hours of operation after 6 hours of training.</a:t>
            </a:r>
            <a:endParaRPr sz="2000"/>
          </a:p>
          <a:p>
            <a:pPr indent="0" lvl="0" marL="0" marR="0" rtl="0" algn="l">
              <a:lnSpc>
                <a:spcPct val="100000"/>
              </a:lnSpc>
              <a:spcBef>
                <a:spcPts val="600"/>
              </a:spcBef>
              <a:spcAft>
                <a:spcPts val="0"/>
              </a:spcAft>
              <a:buNone/>
            </a:pPr>
            <a:r>
              <a:t/>
            </a:r>
            <a:endParaRPr sz="2600"/>
          </a:p>
          <a:p>
            <a:pPr indent="0" lvl="0" marL="0" marR="0" rtl="0" algn="l">
              <a:lnSpc>
                <a:spcPct val="100000"/>
              </a:lnSpc>
              <a:spcBef>
                <a:spcPts val="600"/>
              </a:spcBef>
              <a:spcAft>
                <a:spcPts val="0"/>
              </a:spcAft>
              <a:buNone/>
            </a:pPr>
            <a:r>
              <a:t/>
            </a:r>
            <a:endParaRPr b="1" sz="2600"/>
          </a:p>
        </p:txBody>
      </p:sp>
      <p:sp>
        <p:nvSpPr>
          <p:cNvPr id="182" name="Google Shape;182;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Detailed is Not Always Testable</a:t>
            </a:r>
            <a:endParaRPr/>
          </a:p>
        </p:txBody>
      </p:sp>
      <p:sp>
        <p:nvSpPr>
          <p:cNvPr id="188" name="Google Shape;188;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Number of invalid attempts to enter the PIN before a user is suspended.</a:t>
            </a:r>
            <a:endParaRPr/>
          </a:p>
          <a:p>
            <a:pPr indent="-368300" lvl="1" marL="914400" marR="0" rtl="0" algn="l">
              <a:lnSpc>
                <a:spcPct val="100000"/>
              </a:lnSpc>
              <a:spcBef>
                <a:spcPts val="0"/>
              </a:spcBef>
              <a:spcAft>
                <a:spcPts val="0"/>
              </a:spcAft>
              <a:buSzPts val="2200"/>
              <a:buChar char="•"/>
            </a:pPr>
            <a:r>
              <a:rPr lang="sv-SE"/>
              <a:t>This count is reset when a successful PIN entry is completed for the user.</a:t>
            </a:r>
            <a:endParaRPr/>
          </a:p>
          <a:p>
            <a:pPr indent="-368300" lvl="1" marL="914400" marR="0" rtl="0" algn="l">
              <a:lnSpc>
                <a:spcPct val="100000"/>
              </a:lnSpc>
              <a:spcBef>
                <a:spcPts val="0"/>
              </a:spcBef>
              <a:spcAft>
                <a:spcPts val="0"/>
              </a:spcAft>
              <a:buSzPts val="2200"/>
              <a:buChar char="•"/>
            </a:pPr>
            <a:r>
              <a:rPr lang="sv-SE"/>
              <a:t>The default is that the user will never be suspended.</a:t>
            </a:r>
            <a:endParaRPr/>
          </a:p>
          <a:p>
            <a:pPr indent="-368300" lvl="1" marL="914400" marR="0" rtl="0" algn="l">
              <a:lnSpc>
                <a:spcPct val="100000"/>
              </a:lnSpc>
              <a:spcBef>
                <a:spcPts val="0"/>
              </a:spcBef>
              <a:spcAft>
                <a:spcPts val="0"/>
              </a:spcAft>
              <a:buSzPts val="2200"/>
              <a:buChar char="•"/>
            </a:pPr>
            <a:r>
              <a:rPr lang="sv-SE"/>
              <a:t>The valid range is from 0 to 10 attempts.</a:t>
            </a:r>
            <a:endParaRPr/>
          </a:p>
          <a:p>
            <a:pPr indent="0" lvl="0" marL="0" marR="0" rtl="0" algn="l">
              <a:lnSpc>
                <a:spcPct val="100000"/>
              </a:lnSpc>
              <a:spcBef>
                <a:spcPts val="600"/>
              </a:spcBef>
              <a:spcAft>
                <a:spcPts val="0"/>
              </a:spcAft>
              <a:buNone/>
            </a:pPr>
            <a:r>
              <a:t/>
            </a:r>
            <a:endParaRPr b="1"/>
          </a:p>
        </p:txBody>
      </p:sp>
      <p:sp>
        <p:nvSpPr>
          <p:cNvPr id="189" name="Google Shape;189;p26"/>
          <p:cNvSpPr txBox="1"/>
          <p:nvPr>
            <p:ph idx="1" type="body"/>
          </p:nvPr>
        </p:nvSpPr>
        <p:spPr>
          <a:xfrm>
            <a:off x="1200750" y="3546348"/>
            <a:ext cx="6754200" cy="13335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Problem: “never” is not testable. </a:t>
            </a:r>
            <a:endParaRPr b="1"/>
          </a:p>
          <a:p>
            <a:pPr indent="0" lvl="0" marL="0" marR="0" rtl="0" algn="l">
              <a:lnSpc>
                <a:spcPct val="100000"/>
              </a:lnSpc>
              <a:spcBef>
                <a:spcPts val="600"/>
              </a:spcBef>
              <a:spcAft>
                <a:spcPts val="0"/>
              </a:spcAft>
              <a:buNone/>
            </a:pPr>
            <a:r>
              <a:rPr b="1" lang="sv-SE"/>
              <a:t>(same for “always”)</a:t>
            </a:r>
            <a:endParaRPr b="1"/>
          </a:p>
        </p:txBody>
      </p:sp>
      <p:sp>
        <p:nvSpPr>
          <p:cNvPr id="190" name="Google Shape;190;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Many Tests Do You Need?</a:t>
            </a:r>
            <a:endParaRPr/>
          </a:p>
        </p:txBody>
      </p:sp>
      <p:sp>
        <p:nvSpPr>
          <p:cNvPr id="196" name="Google Shape;196;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Testing a single requirement specification does not mean writing a single test. </a:t>
            </a:r>
            <a:endParaRPr/>
          </a:p>
          <a:p>
            <a:pPr indent="-393700" lvl="0" marL="457200" marR="0" rtl="0" algn="l">
              <a:lnSpc>
                <a:spcPct val="100000"/>
              </a:lnSpc>
              <a:spcBef>
                <a:spcPts val="600"/>
              </a:spcBef>
              <a:spcAft>
                <a:spcPts val="0"/>
              </a:spcAft>
              <a:buSzPts val="2600"/>
              <a:buChar char="•"/>
            </a:pPr>
            <a:r>
              <a:rPr lang="sv-SE"/>
              <a:t>You normally have to write several tests to ensure that the requirement holds. </a:t>
            </a:r>
            <a:endParaRPr/>
          </a:p>
          <a:p>
            <a:pPr indent="-368300" lvl="1" marL="914400" marR="0" rtl="0" algn="l">
              <a:lnSpc>
                <a:spcPct val="100000"/>
              </a:lnSpc>
              <a:spcBef>
                <a:spcPts val="0"/>
              </a:spcBef>
              <a:spcAft>
                <a:spcPts val="0"/>
              </a:spcAft>
              <a:buSzPts val="2200"/>
              <a:buChar char="•"/>
            </a:pPr>
            <a:r>
              <a:rPr lang="sv-SE"/>
              <a:t>What are the different conditions that the requirement must hold under?</a:t>
            </a:r>
            <a:endParaRPr/>
          </a:p>
          <a:p>
            <a:pPr indent="-393700" lvl="0" marL="457200" marR="0" rtl="0" algn="l">
              <a:lnSpc>
                <a:spcPct val="100000"/>
              </a:lnSpc>
              <a:spcBef>
                <a:spcPts val="0"/>
              </a:spcBef>
              <a:spcAft>
                <a:spcPts val="0"/>
              </a:spcAft>
              <a:buSzPts val="2600"/>
              <a:buChar char="•"/>
            </a:pPr>
            <a:r>
              <a:rPr lang="sv-SE"/>
              <a:t>Maintain links from tests to the requirements they cover.</a:t>
            </a:r>
            <a:endParaRPr/>
          </a:p>
        </p:txBody>
      </p:sp>
      <p:sp>
        <p:nvSpPr>
          <p:cNvPr id="197" name="Google Shape;197;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Independently Testable Feature</a:t>
            </a:r>
            <a:endParaRPr/>
          </a:p>
        </p:txBody>
      </p:sp>
      <p:sp>
        <p:nvSpPr>
          <p:cNvPr id="203" name="Google Shape;203;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Requirements are difficult to test in isolation. However, the system can usually be decomposed into the functions it provides.</a:t>
            </a:r>
            <a:endParaRPr/>
          </a:p>
          <a:p>
            <a:pPr indent="-393700" lvl="0" marL="457200" marR="0" rtl="0" algn="l">
              <a:lnSpc>
                <a:spcPct val="100000"/>
              </a:lnSpc>
              <a:spcBef>
                <a:spcPts val="0"/>
              </a:spcBef>
              <a:spcAft>
                <a:spcPts val="0"/>
              </a:spcAft>
              <a:buSzPts val="2600"/>
              <a:buChar char="•"/>
            </a:pPr>
            <a:r>
              <a:rPr b="1" lang="sv-SE"/>
              <a:t>An independently testable feature is a well-defined function that can be tested in (relative) isolation. </a:t>
            </a:r>
            <a:endParaRPr b="1"/>
          </a:p>
          <a:p>
            <a:pPr indent="-393700" lvl="0" marL="457200" marR="0" rtl="0" algn="l">
              <a:lnSpc>
                <a:spcPct val="100000"/>
              </a:lnSpc>
              <a:spcBef>
                <a:spcPts val="0"/>
              </a:spcBef>
              <a:spcAft>
                <a:spcPts val="0"/>
              </a:spcAft>
              <a:buSzPts val="2600"/>
              <a:buChar char="•"/>
            </a:pPr>
            <a:r>
              <a:rPr lang="sv-SE"/>
              <a:t>Identified to “divide and conquer” the complexity of functionality.</a:t>
            </a:r>
            <a:endParaRPr/>
          </a:p>
        </p:txBody>
      </p:sp>
      <p:sp>
        <p:nvSpPr>
          <p:cNvPr id="204" name="Google Shape;204;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Units and Features</a:t>
            </a:r>
            <a:endParaRPr/>
          </a:p>
        </p:txBody>
      </p:sp>
      <p:sp>
        <p:nvSpPr>
          <p:cNvPr id="210" name="Google Shape;210;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Executable tests are typically written in terms of “units” of code. </a:t>
            </a:r>
            <a:endParaRPr/>
          </a:p>
          <a:p>
            <a:pPr indent="-368300" lvl="1" marL="914400" marR="0" rtl="0" algn="l">
              <a:lnSpc>
                <a:spcPct val="100000"/>
              </a:lnSpc>
              <a:spcBef>
                <a:spcPts val="0"/>
              </a:spcBef>
              <a:spcAft>
                <a:spcPts val="0"/>
              </a:spcAft>
              <a:buSzPts val="2200"/>
              <a:buChar char="•"/>
            </a:pPr>
            <a:r>
              <a:rPr lang="sv-SE"/>
              <a:t>Usually a class or method.</a:t>
            </a:r>
            <a:endParaRPr/>
          </a:p>
          <a:p>
            <a:pPr indent="-368300" lvl="1" marL="914400" marR="0" rtl="0" algn="l">
              <a:lnSpc>
                <a:spcPct val="100000"/>
              </a:lnSpc>
              <a:spcBef>
                <a:spcPts val="0"/>
              </a:spcBef>
              <a:spcAft>
                <a:spcPts val="0"/>
              </a:spcAft>
              <a:buSzPts val="2200"/>
              <a:buChar char="•"/>
            </a:pPr>
            <a:r>
              <a:rPr lang="sv-SE"/>
              <a:t>Until we have a design, we do not have units.</a:t>
            </a:r>
            <a:endParaRPr/>
          </a:p>
          <a:p>
            <a:pPr indent="-393700" lvl="0" marL="457200" marR="0" rtl="0" algn="l">
              <a:lnSpc>
                <a:spcPct val="100000"/>
              </a:lnSpc>
              <a:spcBef>
                <a:spcPts val="0"/>
              </a:spcBef>
              <a:spcAft>
                <a:spcPts val="0"/>
              </a:spcAft>
              <a:buSzPts val="2600"/>
              <a:buChar char="•"/>
            </a:pPr>
            <a:r>
              <a:rPr lang="sv-SE"/>
              <a:t>An independently testable feature is a </a:t>
            </a:r>
            <a:r>
              <a:rPr i="1" lang="sv-SE"/>
              <a:t>capability</a:t>
            </a:r>
            <a:r>
              <a:rPr lang="sv-SE"/>
              <a:t> of the software.</a:t>
            </a:r>
            <a:endParaRPr/>
          </a:p>
          <a:p>
            <a:pPr indent="-368300" lvl="1" marL="914400" marR="0" rtl="0" algn="l">
              <a:lnSpc>
                <a:spcPct val="100000"/>
              </a:lnSpc>
              <a:spcBef>
                <a:spcPts val="0"/>
              </a:spcBef>
              <a:spcAft>
                <a:spcPts val="0"/>
              </a:spcAft>
              <a:buSzPts val="2200"/>
              <a:buChar char="•"/>
            </a:pPr>
            <a:r>
              <a:rPr lang="sv-SE"/>
              <a:t>May not correspond to unit(s).</a:t>
            </a:r>
            <a:endParaRPr/>
          </a:p>
          <a:p>
            <a:pPr indent="-368300" lvl="1" marL="914400" marR="0" rtl="0" algn="l">
              <a:lnSpc>
                <a:spcPct val="100000"/>
              </a:lnSpc>
              <a:spcBef>
                <a:spcPts val="0"/>
              </a:spcBef>
              <a:spcAft>
                <a:spcPts val="0"/>
              </a:spcAft>
              <a:buSzPts val="2200"/>
              <a:buChar char="•"/>
            </a:pPr>
            <a:r>
              <a:rPr lang="sv-SE"/>
              <a:t>Can be at the class, subsystem, or system level.</a:t>
            </a:r>
            <a:endParaRPr/>
          </a:p>
        </p:txBody>
      </p:sp>
      <p:sp>
        <p:nvSpPr>
          <p:cNvPr id="211" name="Google Shape;211;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Features and Parameters</a:t>
            </a:r>
            <a:endParaRPr/>
          </a:p>
        </p:txBody>
      </p:sp>
      <p:sp>
        <p:nvSpPr>
          <p:cNvPr id="217" name="Google Shape;217;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Tests for features must be described in terms of parameters and environmental factors that influence its execution.</a:t>
            </a:r>
            <a:endParaRPr/>
          </a:p>
          <a:p>
            <a:pPr indent="-393700" lvl="0" marL="457200" marR="0" rtl="0" algn="l">
              <a:lnSpc>
                <a:spcPct val="100000"/>
              </a:lnSpc>
              <a:spcBef>
                <a:spcPts val="600"/>
              </a:spcBef>
              <a:spcAft>
                <a:spcPts val="0"/>
              </a:spcAft>
              <a:buSzPts val="2600"/>
              <a:buChar char="•"/>
            </a:pPr>
            <a:r>
              <a:rPr lang="sv-SE"/>
              <a:t>What are the inputs to that feature?</a:t>
            </a:r>
            <a:endParaRPr/>
          </a:p>
          <a:p>
            <a:pPr indent="-368300" lvl="1" marL="914400" marR="0" rtl="0" algn="l">
              <a:lnSpc>
                <a:spcPct val="100000"/>
              </a:lnSpc>
              <a:spcBef>
                <a:spcPts val="0"/>
              </a:spcBef>
              <a:spcAft>
                <a:spcPts val="0"/>
              </a:spcAft>
              <a:buSzPts val="2200"/>
              <a:buChar char="•"/>
            </a:pPr>
            <a:r>
              <a:rPr lang="sv-SE"/>
              <a:t>User registration on a website might take in: </a:t>
            </a:r>
            <a:endParaRPr/>
          </a:p>
          <a:p>
            <a:pPr indent="-355600" lvl="2" marL="1371600" marR="0" rtl="0" algn="l">
              <a:lnSpc>
                <a:spcPct val="100000"/>
              </a:lnSpc>
              <a:spcBef>
                <a:spcPts val="0"/>
              </a:spcBef>
              <a:spcAft>
                <a:spcPts val="0"/>
              </a:spcAft>
              <a:buSzPts val="2000"/>
              <a:buFont typeface="Courier New"/>
              <a:buChar char="•"/>
            </a:pPr>
            <a:r>
              <a:rPr lang="sv-SE" sz="2000">
                <a:latin typeface="Courier New"/>
                <a:ea typeface="Courier New"/>
                <a:cs typeface="Courier New"/>
                <a:sym typeface="Courier New"/>
              </a:rPr>
              <a:t>(firstName, lastName, dateOfBirth, eMail)</a:t>
            </a:r>
            <a:endParaRPr sz="2000">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Consider implicit environmental factors.</a:t>
            </a:r>
            <a:endParaRPr/>
          </a:p>
          <a:p>
            <a:pPr indent="-368300" lvl="1" marL="914400" marR="0" rtl="0" algn="l">
              <a:lnSpc>
                <a:spcPct val="100000"/>
              </a:lnSpc>
              <a:spcBef>
                <a:spcPts val="0"/>
              </a:spcBef>
              <a:spcAft>
                <a:spcPts val="0"/>
              </a:spcAft>
              <a:buSzPts val="2200"/>
              <a:buChar char="•"/>
            </a:pPr>
            <a:r>
              <a:rPr lang="sv-SE"/>
              <a:t>Registration also requires a user database.</a:t>
            </a:r>
            <a:endParaRPr/>
          </a:p>
          <a:p>
            <a:pPr indent="-355600" lvl="2" marL="1371600" marR="0" rtl="0" algn="l">
              <a:lnSpc>
                <a:spcPct val="100000"/>
              </a:lnSpc>
              <a:spcBef>
                <a:spcPts val="0"/>
              </a:spcBef>
              <a:spcAft>
                <a:spcPts val="0"/>
              </a:spcAft>
              <a:buSzPts val="2000"/>
              <a:buChar char="•"/>
            </a:pPr>
            <a:r>
              <a:rPr lang="sv-SE" sz="2000"/>
              <a:t>C</a:t>
            </a:r>
            <a:r>
              <a:rPr lang="sv-SE" sz="2000"/>
              <a:t>ontents of that database influence execution.</a:t>
            </a:r>
            <a:endParaRPr sz="2000"/>
          </a:p>
        </p:txBody>
      </p:sp>
      <p:sp>
        <p:nvSpPr>
          <p:cNvPr id="218" name="Google Shape;21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Characteristics</a:t>
            </a:r>
            <a:endParaRPr/>
          </a:p>
        </p:txBody>
      </p:sp>
      <p:sp>
        <p:nvSpPr>
          <p:cNvPr id="224" name="Google Shape;224;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The key to identifying tests is in understanding </a:t>
            </a:r>
            <a:r>
              <a:rPr i="1" lang="sv-SE"/>
              <a:t>how</a:t>
            </a:r>
            <a:r>
              <a:rPr lang="sv-SE"/>
              <a:t> the parameters are used by the feature.</a:t>
            </a:r>
            <a:endParaRPr/>
          </a:p>
          <a:p>
            <a:pPr indent="-419100" lvl="0" marL="457200" marR="0" rtl="0" algn="l">
              <a:lnSpc>
                <a:spcPct val="100000"/>
              </a:lnSpc>
              <a:spcBef>
                <a:spcPts val="600"/>
              </a:spcBef>
              <a:spcAft>
                <a:spcPts val="0"/>
              </a:spcAft>
              <a:buClr>
                <a:schemeClr val="dk1"/>
              </a:buClr>
              <a:buSzPts val="3000"/>
              <a:buFont typeface="Arial"/>
              <a:buChar char="•"/>
            </a:pPr>
            <a:r>
              <a:rPr lang="sv-SE"/>
              <a:t>Type information is helpful.</a:t>
            </a:r>
            <a:endParaRPr/>
          </a:p>
          <a:p>
            <a:pPr indent="-368300" lvl="1" marL="914400" marR="0" rtl="0" algn="l">
              <a:lnSpc>
                <a:spcPct val="100000"/>
              </a:lnSpc>
              <a:spcBef>
                <a:spcPts val="0"/>
              </a:spcBef>
              <a:spcAft>
                <a:spcPts val="0"/>
              </a:spcAft>
              <a:buSzPts val="2200"/>
              <a:buChar char="•"/>
            </a:pPr>
            <a:r>
              <a:rPr lang="sv-SE">
                <a:latin typeface="Courier New"/>
                <a:ea typeface="Courier New"/>
                <a:cs typeface="Courier New"/>
                <a:sym typeface="Courier New"/>
              </a:rPr>
              <a:t>firstName </a:t>
            </a:r>
            <a:r>
              <a:rPr lang="sv-SE"/>
              <a:t>is string, database contains </a:t>
            </a:r>
            <a:r>
              <a:rPr lang="sv-SE">
                <a:latin typeface="Courier New"/>
                <a:ea typeface="Courier New"/>
                <a:cs typeface="Courier New"/>
                <a:sym typeface="Courier New"/>
              </a:rPr>
              <a:t>UserRecord</a:t>
            </a:r>
            <a:r>
              <a:rPr lang="sv-SE"/>
              <a:t>s</a:t>
            </a:r>
            <a:r>
              <a:rPr lang="sv-SE"/>
              <a:t>.</a:t>
            </a:r>
            <a:endParaRPr/>
          </a:p>
          <a:p>
            <a:pPr indent="-393700" lvl="0" marL="457200" marR="0" rtl="0" algn="l">
              <a:lnSpc>
                <a:spcPct val="100000"/>
              </a:lnSpc>
              <a:spcBef>
                <a:spcPts val="0"/>
              </a:spcBef>
              <a:spcAft>
                <a:spcPts val="0"/>
              </a:spcAft>
              <a:buSzPts val="2600"/>
              <a:buChar char="•"/>
            </a:pPr>
            <a:r>
              <a:rPr lang="sv-SE"/>
              <a:t>… but context is important.</a:t>
            </a:r>
            <a:endParaRPr/>
          </a:p>
          <a:p>
            <a:pPr indent="-368300" lvl="1" marL="914400" marR="0" rtl="0" algn="l">
              <a:lnSpc>
                <a:spcPct val="100000"/>
              </a:lnSpc>
              <a:spcBef>
                <a:spcPts val="0"/>
              </a:spcBef>
              <a:spcAft>
                <a:spcPts val="0"/>
              </a:spcAft>
              <a:buSzPts val="2200"/>
              <a:buChar char="•"/>
            </a:pPr>
            <a:r>
              <a:rPr lang="sv-SE"/>
              <a:t>If the database already contains an entry for that combination of fields, registration should be rejected.</a:t>
            </a:r>
            <a:endParaRPr/>
          </a:p>
          <a:p>
            <a:pPr indent="-368300" lvl="1" marL="914400" marR="0" rtl="0" algn="l">
              <a:lnSpc>
                <a:spcPct val="100000"/>
              </a:lnSpc>
              <a:spcBef>
                <a:spcPts val="0"/>
              </a:spcBef>
              <a:spcAft>
                <a:spcPts val="0"/>
              </a:spcAft>
              <a:buSzPts val="2200"/>
              <a:buChar char="•"/>
            </a:pPr>
            <a:r>
              <a:rPr lang="sv-SE">
                <a:latin typeface="Courier New"/>
                <a:ea typeface="Courier New"/>
                <a:cs typeface="Courier New"/>
                <a:sym typeface="Courier New"/>
              </a:rPr>
              <a:t>dateOfBirth </a:t>
            </a:r>
            <a:r>
              <a:rPr lang="sv-SE"/>
              <a:t>is a collection of three integers, but those integers are not used for any arithmetic operations.</a:t>
            </a:r>
            <a:endParaRPr/>
          </a:p>
        </p:txBody>
      </p:sp>
      <p:sp>
        <p:nvSpPr>
          <p:cNvPr id="225" name="Google Shape;225;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Context</a:t>
            </a:r>
            <a:endParaRPr/>
          </a:p>
        </p:txBody>
      </p:sp>
      <p:sp>
        <p:nvSpPr>
          <p:cNvPr id="231" name="Google Shape;231;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An input for a feature might be split into multiple “variables” based on contextual use.</a:t>
            </a:r>
            <a:endParaRPr/>
          </a:p>
          <a:p>
            <a:pPr indent="-368300" lvl="1" marL="914400" marR="0" rtl="0" algn="l">
              <a:lnSpc>
                <a:spcPct val="100000"/>
              </a:lnSpc>
              <a:spcBef>
                <a:spcPts val="0"/>
              </a:spcBef>
              <a:spcAft>
                <a:spcPts val="0"/>
              </a:spcAft>
              <a:buSzPts val="2200"/>
              <a:buChar char="•"/>
            </a:pPr>
            <a:r>
              <a:rPr lang="sv-SE"/>
              <a:t>The database may or may not contain a record for that user.</a:t>
            </a:r>
            <a:endParaRPr/>
          </a:p>
          <a:p>
            <a:pPr indent="-342900" lvl="2" marL="1371600" marR="0" rtl="0" algn="l">
              <a:lnSpc>
                <a:spcPct val="100000"/>
              </a:lnSpc>
              <a:spcBef>
                <a:spcPts val="0"/>
              </a:spcBef>
              <a:spcAft>
                <a:spcPts val="0"/>
              </a:spcAft>
              <a:buSzPts val="1800"/>
              <a:buChar char="•"/>
            </a:pPr>
            <a:r>
              <a:rPr lang="sv-SE"/>
              <a:t>In either case, issues may emerge based on the size of the database.</a:t>
            </a:r>
            <a:endParaRPr/>
          </a:p>
          <a:p>
            <a:pPr indent="-342900" lvl="2" marL="1371600" marR="0" rtl="0" algn="l">
              <a:lnSpc>
                <a:spcPct val="100000"/>
              </a:lnSpc>
              <a:spcBef>
                <a:spcPts val="0"/>
              </a:spcBef>
              <a:spcAft>
                <a:spcPts val="0"/>
              </a:spcAft>
              <a:buSzPts val="1800"/>
              <a:buChar char="•"/>
            </a:pPr>
            <a:r>
              <a:rPr lang="sv-SE"/>
              <a:t>The program may also have issues if a database connection cannot be established.</a:t>
            </a:r>
            <a:endParaRPr/>
          </a:p>
          <a:p>
            <a:pPr indent="-368300" lvl="1" marL="914400" marR="0" rtl="0" algn="l">
              <a:lnSpc>
                <a:spcPct val="100000"/>
              </a:lnSpc>
              <a:spcBef>
                <a:spcPts val="0"/>
              </a:spcBef>
              <a:spcAft>
                <a:spcPts val="0"/>
              </a:spcAft>
              <a:buSzPts val="2200"/>
              <a:buChar char="•"/>
            </a:pPr>
            <a:r>
              <a:rPr lang="sv-SE"/>
              <a:t>This is three “parameters” for a  feature.</a:t>
            </a:r>
            <a:endParaRPr/>
          </a:p>
        </p:txBody>
      </p:sp>
      <p:sp>
        <p:nvSpPr>
          <p:cNvPr id="232" name="Google Shape;23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238" name="Google Shape;238;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Class Registration System</a:t>
            </a:r>
            <a:endParaRPr/>
          </a:p>
          <a:p>
            <a:pPr indent="0" lvl="0" marL="0" marR="0" rtl="0" algn="l">
              <a:lnSpc>
                <a:spcPct val="100000"/>
              </a:lnSpc>
              <a:spcBef>
                <a:spcPts val="600"/>
              </a:spcBef>
              <a:spcAft>
                <a:spcPts val="0"/>
              </a:spcAft>
              <a:buNone/>
            </a:pPr>
            <a:r>
              <a:rPr b="1" lang="sv-SE"/>
              <a:t>What are some independently testable features?</a:t>
            </a:r>
            <a:endParaRPr b="1"/>
          </a:p>
        </p:txBody>
      </p:sp>
      <p:sp>
        <p:nvSpPr>
          <p:cNvPr id="239" name="Google Shape;239;p33"/>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Add class</a:t>
            </a:r>
            <a:endParaRPr/>
          </a:p>
          <a:p>
            <a:pPr indent="-393700" lvl="0" marL="457200" marR="0" rtl="0" algn="l">
              <a:lnSpc>
                <a:spcPct val="100000"/>
              </a:lnSpc>
              <a:spcBef>
                <a:spcPts val="0"/>
              </a:spcBef>
              <a:spcAft>
                <a:spcPts val="0"/>
              </a:spcAft>
              <a:buSzPts val="2600"/>
              <a:buChar char="•"/>
            </a:pPr>
            <a:r>
              <a:rPr lang="sv-SE"/>
              <a:t>Drop class</a:t>
            </a:r>
            <a:endParaRPr/>
          </a:p>
          <a:p>
            <a:pPr indent="-393700" lvl="0" marL="457200" marR="0" rtl="0" algn="l">
              <a:lnSpc>
                <a:spcPct val="100000"/>
              </a:lnSpc>
              <a:spcBef>
                <a:spcPts val="0"/>
              </a:spcBef>
              <a:spcAft>
                <a:spcPts val="0"/>
              </a:spcAft>
              <a:buSzPts val="2600"/>
              <a:buChar char="•"/>
            </a:pPr>
            <a:r>
              <a:rPr lang="sv-SE"/>
              <a:t>Modify grading scale</a:t>
            </a:r>
            <a:endParaRPr/>
          </a:p>
          <a:p>
            <a:pPr indent="-393700" lvl="0" marL="457200" marR="0" rtl="0" algn="l">
              <a:lnSpc>
                <a:spcPct val="100000"/>
              </a:lnSpc>
              <a:spcBef>
                <a:spcPts val="0"/>
              </a:spcBef>
              <a:spcAft>
                <a:spcPts val="0"/>
              </a:spcAft>
              <a:buSzPts val="2600"/>
              <a:buChar char="•"/>
            </a:pPr>
            <a:r>
              <a:rPr lang="sv-SE"/>
              <a:t>Change number of credits</a:t>
            </a:r>
            <a:endParaRPr/>
          </a:p>
          <a:p>
            <a:pPr indent="-393700" lvl="0" marL="457200" marR="0" rtl="0" algn="l">
              <a:lnSpc>
                <a:spcPct val="100000"/>
              </a:lnSpc>
              <a:spcBef>
                <a:spcPts val="0"/>
              </a:spcBef>
              <a:spcAft>
                <a:spcPts val="0"/>
              </a:spcAft>
              <a:buSzPts val="2600"/>
              <a:buChar char="•"/>
            </a:pPr>
            <a:r>
              <a:rPr lang="sv-SE"/>
              <a:t>Graphical interface of registration page</a:t>
            </a:r>
            <a:endParaRPr/>
          </a:p>
        </p:txBody>
      </p:sp>
      <p:sp>
        <p:nvSpPr>
          <p:cNvPr id="240" name="Google Shape;24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Where Do Tests Come From?</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Many</a:t>
            </a:r>
            <a:r>
              <a:rPr lang="sv-SE"/>
              <a:t> are derived from requirement specifications.</a:t>
            </a:r>
            <a:endParaRPr/>
          </a:p>
          <a:p>
            <a:pPr indent="-381000" lvl="1" marL="914400" rtl="0" algn="l">
              <a:spcBef>
                <a:spcPts val="480"/>
              </a:spcBef>
              <a:spcAft>
                <a:spcPts val="0"/>
              </a:spcAft>
              <a:buSzPts val="2400"/>
              <a:buChar char="•"/>
            </a:pPr>
            <a:r>
              <a:rPr lang="sv-SE" sz="2400"/>
              <a:t>The specification defines “correct” behavior.</a:t>
            </a:r>
            <a:endParaRPr sz="2400"/>
          </a:p>
          <a:p>
            <a:pPr indent="-381000" lvl="1" marL="914400" rtl="0" algn="l">
              <a:spcBef>
                <a:spcPts val="480"/>
              </a:spcBef>
              <a:spcAft>
                <a:spcPts val="0"/>
              </a:spcAft>
              <a:buSzPts val="2400"/>
              <a:buChar char="•"/>
            </a:pPr>
            <a:r>
              <a:rPr lang="sv-SE" sz="2400"/>
              <a:t>The specification exists in some form before code is written, and guides development.</a:t>
            </a:r>
            <a:endParaRPr sz="2400"/>
          </a:p>
          <a:p>
            <a:pPr indent="-381000" lvl="1" marL="914400" rtl="0" algn="l">
              <a:spcBef>
                <a:spcPts val="480"/>
              </a:spcBef>
              <a:spcAft>
                <a:spcPts val="0"/>
              </a:spcAft>
              <a:buSzPts val="2400"/>
              <a:buChar char="•"/>
            </a:pPr>
            <a:r>
              <a:rPr lang="sv-SE" sz="2400"/>
              <a:t>Test plans and cases can be developed and refined as the code is built.</a:t>
            </a:r>
            <a:endParaRPr/>
          </a:p>
          <a:p>
            <a:pPr indent="-393700" lvl="0" marL="457200" rtl="0" algn="l">
              <a:spcBef>
                <a:spcPts val="1000"/>
              </a:spcBef>
              <a:spcAft>
                <a:spcPts val="0"/>
              </a:spcAft>
              <a:buSzPts val="2600"/>
              <a:buChar char="•"/>
            </a:pPr>
            <a:r>
              <a:rPr b="1" lang="sv-SE"/>
              <a:t>Functional Testing: </a:t>
            </a:r>
            <a:r>
              <a:rPr lang="sv-SE"/>
              <a:t>The process of deriving tests from the requirement specifications.</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246" name="Google Shape;246;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Adding a class</a:t>
            </a:r>
            <a:endParaRPr/>
          </a:p>
          <a:p>
            <a:pPr indent="0" lvl="0" marL="0" marR="0" rtl="0" algn="l">
              <a:lnSpc>
                <a:spcPct val="100000"/>
              </a:lnSpc>
              <a:spcBef>
                <a:spcPts val="600"/>
              </a:spcBef>
              <a:spcAft>
                <a:spcPts val="0"/>
              </a:spcAft>
              <a:buNone/>
            </a:pPr>
            <a:r>
              <a:rPr b="1" lang="sv-SE"/>
              <a:t>What are the parameters?</a:t>
            </a:r>
            <a:endParaRPr b="1"/>
          </a:p>
        </p:txBody>
      </p:sp>
      <p:sp>
        <p:nvSpPr>
          <p:cNvPr id="247" name="Google Shape;247;p34"/>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Course number to add</a:t>
            </a:r>
            <a:endParaRPr/>
          </a:p>
          <a:p>
            <a:pPr indent="-393700" lvl="0" marL="457200" marR="0" rtl="0" algn="l">
              <a:lnSpc>
                <a:spcPct val="100000"/>
              </a:lnSpc>
              <a:spcBef>
                <a:spcPts val="0"/>
              </a:spcBef>
              <a:spcAft>
                <a:spcPts val="0"/>
              </a:spcAft>
              <a:buSzPts val="2600"/>
              <a:buChar char="•"/>
            </a:pPr>
            <a:r>
              <a:rPr lang="sv-SE"/>
              <a:t>Grading basis</a:t>
            </a:r>
            <a:endParaRPr/>
          </a:p>
          <a:p>
            <a:pPr indent="-393700" lvl="0" marL="457200" marR="0" rtl="0" algn="l">
              <a:lnSpc>
                <a:spcPct val="100000"/>
              </a:lnSpc>
              <a:spcBef>
                <a:spcPts val="0"/>
              </a:spcBef>
              <a:spcAft>
                <a:spcPts val="0"/>
              </a:spcAft>
              <a:buSzPts val="2600"/>
              <a:buChar char="•"/>
            </a:pPr>
            <a:r>
              <a:rPr lang="sv-SE"/>
              <a:t>Student record</a:t>
            </a:r>
            <a:endParaRPr/>
          </a:p>
          <a:p>
            <a:pPr indent="-393700" lvl="0" marL="457200" marR="0" rtl="0" algn="l">
              <a:lnSpc>
                <a:spcPct val="100000"/>
              </a:lnSpc>
              <a:spcBef>
                <a:spcPts val="0"/>
              </a:spcBef>
              <a:spcAft>
                <a:spcPts val="0"/>
              </a:spcAft>
              <a:buSzPts val="2600"/>
              <a:buChar char="•"/>
            </a:pPr>
            <a:r>
              <a:rPr lang="sv-SE"/>
              <a:t>What about a course database? Student record database?</a:t>
            </a:r>
            <a:endParaRPr/>
          </a:p>
        </p:txBody>
      </p:sp>
      <p:sp>
        <p:nvSpPr>
          <p:cNvPr id="248" name="Google Shape;248;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254" name="Google Shape;254;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Student Record</a:t>
            </a:r>
            <a:endParaRPr/>
          </a:p>
          <a:p>
            <a:pPr indent="-393700" lvl="0" marL="457200" marR="0" rtl="0" algn="l">
              <a:lnSpc>
                <a:spcPct val="100000"/>
              </a:lnSpc>
              <a:spcBef>
                <a:spcPts val="0"/>
              </a:spcBef>
              <a:spcAft>
                <a:spcPts val="0"/>
              </a:spcAft>
              <a:buSzPts val="2600"/>
              <a:buChar char="•"/>
            </a:pPr>
            <a:r>
              <a:rPr lang="sv-SE"/>
              <a:t>Context - how is it used?</a:t>
            </a:r>
            <a:endParaRPr/>
          </a:p>
          <a:p>
            <a:pPr indent="-368300" lvl="1" marL="914400" marR="0" rtl="0" algn="l">
              <a:lnSpc>
                <a:spcPct val="100000"/>
              </a:lnSpc>
              <a:spcBef>
                <a:spcPts val="0"/>
              </a:spcBef>
              <a:spcAft>
                <a:spcPts val="0"/>
              </a:spcAft>
              <a:buSzPts val="2200"/>
              <a:buChar char="•"/>
            </a:pPr>
            <a:r>
              <a:rPr lang="sv-SE"/>
              <a:t>Have you already taken the course?</a:t>
            </a:r>
            <a:endParaRPr/>
          </a:p>
          <a:p>
            <a:pPr indent="-368300" lvl="1" marL="914400" marR="0" rtl="0" algn="l">
              <a:lnSpc>
                <a:spcPct val="100000"/>
              </a:lnSpc>
              <a:spcBef>
                <a:spcPts val="0"/>
              </a:spcBef>
              <a:spcAft>
                <a:spcPts val="0"/>
              </a:spcAft>
              <a:buSzPts val="2200"/>
              <a:buChar char="•"/>
            </a:pPr>
            <a:r>
              <a:rPr lang="sv-SE"/>
              <a:t>Are there holds on your record?</a:t>
            </a:r>
            <a:endParaRPr/>
          </a:p>
          <a:p>
            <a:pPr indent="-368300" lvl="1" marL="914400" marR="0" rtl="0" algn="l">
              <a:lnSpc>
                <a:spcPct val="100000"/>
              </a:lnSpc>
              <a:spcBef>
                <a:spcPts val="0"/>
              </a:spcBef>
              <a:spcAft>
                <a:spcPts val="0"/>
              </a:spcAft>
              <a:buSzPts val="2200"/>
              <a:buChar char="•"/>
            </a:pPr>
            <a:r>
              <a:rPr lang="sv-SE"/>
              <a:t>Do you meet the prerequisites?</a:t>
            </a:r>
            <a:endParaRPr/>
          </a:p>
          <a:p>
            <a:pPr indent="-368300" lvl="1" marL="914400" marR="0" rtl="0" algn="l">
              <a:lnSpc>
                <a:spcPct val="100000"/>
              </a:lnSpc>
              <a:spcBef>
                <a:spcPts val="0"/>
              </a:spcBef>
              <a:spcAft>
                <a:spcPts val="0"/>
              </a:spcAft>
              <a:buSzPts val="2200"/>
              <a:buChar char="•"/>
            </a:pPr>
            <a:r>
              <a:rPr lang="sv-SE"/>
              <a:t>…</a:t>
            </a:r>
            <a:endParaRPr/>
          </a:p>
          <a:p>
            <a:pPr indent="-368300" lvl="1" marL="914400" marR="0" rtl="0" algn="l">
              <a:lnSpc>
                <a:spcPct val="100000"/>
              </a:lnSpc>
              <a:spcBef>
                <a:spcPts val="0"/>
              </a:spcBef>
              <a:spcAft>
                <a:spcPts val="0"/>
              </a:spcAft>
              <a:buSzPts val="2200"/>
              <a:buChar char="•"/>
            </a:pPr>
            <a:r>
              <a:rPr lang="sv-SE"/>
              <a:t>Each of these can be varied when testing.</a:t>
            </a:r>
            <a:endParaRPr/>
          </a:p>
        </p:txBody>
      </p:sp>
      <p:sp>
        <p:nvSpPr>
          <p:cNvPr id="255" name="Google Shape;255;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Independently Testable Features</a:t>
            </a:r>
            <a:endParaRPr/>
          </a:p>
        </p:txBody>
      </p:sp>
      <p:sp>
        <p:nvSpPr>
          <p:cNvPr id="261" name="Google Shape;261;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What are three independently testable features of a spreadsheet?</a:t>
            </a:r>
            <a:endParaRPr sz="2400"/>
          </a:p>
        </p:txBody>
      </p:sp>
      <p:pic>
        <p:nvPicPr>
          <p:cNvPr descr="spreadsheet-crafting.gif" id="262" name="Google Shape;262;p36"/>
          <p:cNvPicPr preferRelativeResize="0"/>
          <p:nvPr/>
        </p:nvPicPr>
        <p:blipFill>
          <a:blip r:embed="rId3">
            <a:alphaModFix/>
          </a:blip>
          <a:stretch>
            <a:fillRect/>
          </a:stretch>
        </p:blipFill>
        <p:spPr>
          <a:xfrm>
            <a:off x="3326275" y="1947540"/>
            <a:ext cx="4289943" cy="2815161"/>
          </a:xfrm>
          <a:prstGeom prst="rect">
            <a:avLst/>
          </a:prstGeom>
          <a:noFill/>
          <a:ln>
            <a:noFill/>
          </a:ln>
        </p:spPr>
      </p:pic>
      <p:sp>
        <p:nvSpPr>
          <p:cNvPr id="263" name="Google Shape;26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Identifying Representative Values</a:t>
            </a:r>
            <a:endParaRPr/>
          </a:p>
        </p:txBody>
      </p:sp>
      <p:sp>
        <p:nvSpPr>
          <p:cNvPr id="269" name="Google Shape;269;p37"/>
          <p:cNvSpPr txBox="1"/>
          <p:nvPr>
            <p:ph idx="1" type="body"/>
          </p:nvPr>
        </p:nvSpPr>
        <p:spPr>
          <a:xfrm>
            <a:off x="468895" y="1282400"/>
            <a:ext cx="39360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We know the features. We know their parameters.</a:t>
            </a:r>
            <a:endParaRPr/>
          </a:p>
          <a:p>
            <a:pPr indent="-393700" lvl="0" marL="457200" marR="0" rtl="0" algn="l">
              <a:lnSpc>
                <a:spcPct val="100000"/>
              </a:lnSpc>
              <a:spcBef>
                <a:spcPts val="0"/>
              </a:spcBef>
              <a:spcAft>
                <a:spcPts val="0"/>
              </a:spcAft>
              <a:buSzPts val="2600"/>
              <a:buChar char="•"/>
            </a:pPr>
            <a:r>
              <a:rPr lang="sv-SE"/>
              <a:t>What input values should we pick?</a:t>
            </a:r>
            <a:endParaRPr/>
          </a:p>
          <a:p>
            <a:pPr indent="-393700" lvl="0" marL="457200" marR="0" rtl="0" algn="l">
              <a:lnSpc>
                <a:spcPct val="100000"/>
              </a:lnSpc>
              <a:spcBef>
                <a:spcPts val="0"/>
              </a:spcBef>
              <a:spcAft>
                <a:spcPts val="0"/>
              </a:spcAft>
              <a:buSzPts val="2600"/>
              <a:buChar char="•"/>
            </a:pPr>
            <a:r>
              <a:rPr b="1" lang="sv-SE"/>
              <a:t>What about exhaustively trying all inputs?</a:t>
            </a:r>
            <a:endParaRPr b="1"/>
          </a:p>
          <a:p>
            <a:pPr indent="0" lvl="0" marL="0" marR="0" rtl="0" algn="l">
              <a:lnSpc>
                <a:spcPct val="100000"/>
              </a:lnSpc>
              <a:spcBef>
                <a:spcPts val="600"/>
              </a:spcBef>
              <a:spcAft>
                <a:spcPts val="0"/>
              </a:spcAft>
              <a:buNone/>
            </a:pPr>
            <a:r>
              <a:t/>
            </a:r>
            <a:endParaRPr/>
          </a:p>
        </p:txBody>
      </p:sp>
      <p:sp>
        <p:nvSpPr>
          <p:cNvPr id="270" name="Google Shape;270;p37"/>
          <p:cNvSpPr/>
          <p:nvPr/>
        </p:nvSpPr>
        <p:spPr>
          <a:xfrm>
            <a:off x="4598350" y="12989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271" name="Google Shape;271;p37"/>
          <p:cNvSpPr/>
          <p:nvPr/>
        </p:nvSpPr>
        <p:spPr>
          <a:xfrm>
            <a:off x="4598350" y="3589313"/>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272" name="Google Shape;272;p37"/>
          <p:cNvSpPr/>
          <p:nvPr/>
        </p:nvSpPr>
        <p:spPr>
          <a:xfrm>
            <a:off x="5531500" y="2678597"/>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273" name="Google Shape;273;p37"/>
          <p:cNvCxnSpPr>
            <a:endCxn id="272" idx="0"/>
          </p:cNvCxnSpPr>
          <p:nvPr/>
        </p:nvCxnSpPr>
        <p:spPr>
          <a:xfrm>
            <a:off x="5023600" y="1795397"/>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274" name="Google Shape;274;p37"/>
          <p:cNvCxnSpPr>
            <a:endCxn id="272" idx="0"/>
          </p:cNvCxnSpPr>
          <p:nvPr/>
        </p:nvCxnSpPr>
        <p:spPr>
          <a:xfrm flipH="1">
            <a:off x="6535300" y="1600097"/>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275" name="Google Shape;275;p37"/>
          <p:cNvCxnSpPr>
            <a:endCxn id="272" idx="0"/>
          </p:cNvCxnSpPr>
          <p:nvPr/>
        </p:nvCxnSpPr>
        <p:spPr>
          <a:xfrm flipH="1">
            <a:off x="6535300" y="1689797"/>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276" name="Google Shape;276;p37"/>
          <p:cNvCxnSpPr>
            <a:stCxn id="272" idx="2"/>
          </p:cNvCxnSpPr>
          <p:nvPr/>
        </p:nvCxnSpPr>
        <p:spPr>
          <a:xfrm flipH="1">
            <a:off x="5284000" y="3158597"/>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277" name="Google Shape;277;p37"/>
          <p:cNvCxnSpPr>
            <a:stCxn id="272" idx="2"/>
          </p:cNvCxnSpPr>
          <p:nvPr/>
        </p:nvCxnSpPr>
        <p:spPr>
          <a:xfrm>
            <a:off x="6535300" y="3158597"/>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278" name="Google Shape;278;p37"/>
          <p:cNvCxnSpPr>
            <a:stCxn id="272" idx="2"/>
          </p:cNvCxnSpPr>
          <p:nvPr/>
        </p:nvCxnSpPr>
        <p:spPr>
          <a:xfrm>
            <a:off x="6535300" y="3158597"/>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279" name="Google Shape;27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Testing</a:t>
            </a:r>
            <a:endParaRPr/>
          </a:p>
        </p:txBody>
      </p:sp>
      <p:sp>
        <p:nvSpPr>
          <p:cNvPr id="285" name="Google Shape;285;p38"/>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Take the arithmetic function for the calculator:</a:t>
            </a:r>
            <a:endParaRPr/>
          </a:p>
          <a:p>
            <a:pPr indent="0" lvl="0" marL="0" marR="0" rtl="0" algn="l">
              <a:lnSpc>
                <a:spcPct val="100000"/>
              </a:lnSpc>
              <a:spcBef>
                <a:spcPts val="600"/>
              </a:spcBef>
              <a:spcAft>
                <a:spcPts val="0"/>
              </a:spcAft>
              <a:buNone/>
            </a:pPr>
            <a:r>
              <a:rPr lang="sv-SE"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286" name="Google Shape;286;p38"/>
          <p:cNvSpPr/>
          <p:nvPr/>
        </p:nvSpPr>
        <p:spPr>
          <a:xfrm>
            <a:off x="4634225" y="1200150"/>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287" name="Google Shape;287;p38"/>
          <p:cNvSpPr/>
          <p:nvPr/>
        </p:nvSpPr>
        <p:spPr>
          <a:xfrm>
            <a:off x="4634225" y="34904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288" name="Google Shape;288;p38"/>
          <p:cNvSpPr/>
          <p:nvPr/>
        </p:nvSpPr>
        <p:spPr>
          <a:xfrm>
            <a:off x="5567375" y="2579766"/>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289" name="Google Shape;289;p38"/>
          <p:cNvCxnSpPr>
            <a:endCxn id="288" idx="0"/>
          </p:cNvCxnSpPr>
          <p:nvPr/>
        </p:nvCxnSpPr>
        <p:spPr>
          <a:xfrm>
            <a:off x="5059475" y="1696566"/>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38"/>
          <p:cNvCxnSpPr>
            <a:endCxn id="288" idx="0"/>
          </p:cNvCxnSpPr>
          <p:nvPr/>
        </p:nvCxnSpPr>
        <p:spPr>
          <a:xfrm flipH="1">
            <a:off x="6571175" y="1501266"/>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291" name="Google Shape;291;p38"/>
          <p:cNvCxnSpPr>
            <a:endCxn id="288" idx="0"/>
          </p:cNvCxnSpPr>
          <p:nvPr/>
        </p:nvCxnSpPr>
        <p:spPr>
          <a:xfrm flipH="1">
            <a:off x="6571175" y="1590966"/>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292" name="Google Shape;292;p38"/>
          <p:cNvCxnSpPr>
            <a:stCxn id="288" idx="2"/>
          </p:cNvCxnSpPr>
          <p:nvPr/>
        </p:nvCxnSpPr>
        <p:spPr>
          <a:xfrm flipH="1">
            <a:off x="5319875" y="3059766"/>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8"/>
          <p:cNvCxnSpPr>
            <a:stCxn id="288" idx="2"/>
          </p:cNvCxnSpPr>
          <p:nvPr/>
        </p:nvCxnSpPr>
        <p:spPr>
          <a:xfrm>
            <a:off x="6571175" y="3059766"/>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294" name="Google Shape;294;p38"/>
          <p:cNvCxnSpPr>
            <a:stCxn id="288" idx="2"/>
          </p:cNvCxnSpPr>
          <p:nvPr/>
        </p:nvCxnSpPr>
        <p:spPr>
          <a:xfrm>
            <a:off x="6571175" y="3059766"/>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295" name="Google Shape;295;p38"/>
          <p:cNvSpPr/>
          <p:nvPr/>
        </p:nvSpPr>
        <p:spPr>
          <a:xfrm>
            <a:off x="4572000" y="1165800"/>
            <a:ext cx="3974100" cy="146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2</a:t>
            </a:r>
            <a:r>
              <a:rPr baseline="30000" lang="sv-SE" sz="2400"/>
              <a:t>32</a:t>
            </a:r>
            <a:r>
              <a:rPr lang="sv-SE" sz="2400"/>
              <a:t> possible integer values for each parameter.</a:t>
            </a:r>
            <a:endParaRPr sz="2400"/>
          </a:p>
          <a:p>
            <a:pPr indent="0" lvl="0" marL="0" rtl="0" algn="l">
              <a:spcBef>
                <a:spcPts val="0"/>
              </a:spcBef>
              <a:spcAft>
                <a:spcPts val="0"/>
              </a:spcAft>
              <a:buNone/>
            </a:pPr>
            <a:r>
              <a:rPr lang="sv-SE" sz="2400"/>
              <a:t>= </a:t>
            </a:r>
            <a:r>
              <a:rPr lang="sv-SE" sz="2400">
                <a:solidFill>
                  <a:schemeClr val="dk1"/>
                </a:solidFill>
              </a:rPr>
              <a:t>2</a:t>
            </a:r>
            <a:r>
              <a:rPr baseline="30000" lang="sv-SE" sz="2400">
                <a:solidFill>
                  <a:schemeClr val="dk1"/>
                </a:solidFill>
              </a:rPr>
              <a:t>32</a:t>
            </a:r>
            <a:r>
              <a:rPr lang="sv-SE" sz="2400"/>
              <a:t> x </a:t>
            </a:r>
            <a:r>
              <a:rPr lang="sv-SE" sz="2400">
                <a:solidFill>
                  <a:schemeClr val="dk1"/>
                </a:solidFill>
              </a:rPr>
              <a:t>2</a:t>
            </a:r>
            <a:r>
              <a:rPr baseline="30000" lang="sv-SE" sz="2400">
                <a:solidFill>
                  <a:schemeClr val="dk1"/>
                </a:solidFill>
              </a:rPr>
              <a:t>32  </a:t>
            </a:r>
            <a:r>
              <a:rPr lang="sv-SE" sz="2400"/>
              <a:t>= 2</a:t>
            </a:r>
            <a:r>
              <a:rPr baseline="30000" lang="sv-SE" sz="2400"/>
              <a:t>64</a:t>
            </a:r>
            <a:r>
              <a:rPr lang="sv-SE" sz="2400"/>
              <a:t> combinations = 10</a:t>
            </a:r>
            <a:r>
              <a:rPr baseline="30000" lang="sv-SE" sz="2400"/>
              <a:t>13 </a:t>
            </a:r>
            <a:r>
              <a:rPr lang="sv-SE" sz="2400"/>
              <a:t>tests.</a:t>
            </a:r>
            <a:endParaRPr sz="2400"/>
          </a:p>
        </p:txBody>
      </p:sp>
      <p:sp>
        <p:nvSpPr>
          <p:cNvPr id="296" name="Google Shape;296;p38"/>
          <p:cNvSpPr/>
          <p:nvPr/>
        </p:nvSpPr>
        <p:spPr>
          <a:xfrm>
            <a:off x="4572000" y="2631903"/>
            <a:ext cx="3974100" cy="177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1 test per nanosecond</a:t>
            </a:r>
            <a:endParaRPr sz="2400"/>
          </a:p>
          <a:p>
            <a:pPr indent="0" lvl="0" marL="0" rtl="0" algn="l">
              <a:spcBef>
                <a:spcPts val="0"/>
              </a:spcBef>
              <a:spcAft>
                <a:spcPts val="0"/>
              </a:spcAft>
              <a:buNone/>
            </a:pPr>
            <a:r>
              <a:rPr lang="sv-SE" sz="2400"/>
              <a:t>= 10</a:t>
            </a:r>
            <a:r>
              <a:rPr baseline="30000" lang="sv-SE" sz="2400"/>
              <a:t>5</a:t>
            </a:r>
            <a:r>
              <a:rPr lang="sv-SE" sz="2400"/>
              <a:t> tests per second</a:t>
            </a:r>
            <a:endParaRPr sz="2400"/>
          </a:p>
          <a:p>
            <a:pPr indent="0" lvl="0" marL="0" rtl="0" algn="l">
              <a:spcBef>
                <a:spcPts val="0"/>
              </a:spcBef>
              <a:spcAft>
                <a:spcPts val="0"/>
              </a:spcAft>
              <a:buNone/>
            </a:pPr>
            <a:r>
              <a:rPr lang="sv-SE" sz="2400"/>
              <a:t>= 10</a:t>
            </a:r>
            <a:r>
              <a:rPr baseline="30000" lang="sv-SE" sz="2400"/>
              <a:t>10</a:t>
            </a:r>
            <a:r>
              <a:rPr lang="sv-SE" sz="2400"/>
              <a:t> seconds</a:t>
            </a:r>
            <a:endParaRPr sz="2400"/>
          </a:p>
          <a:p>
            <a:pPr indent="0" lvl="0" marL="0" rtl="0" algn="l">
              <a:spcBef>
                <a:spcPts val="0"/>
              </a:spcBef>
              <a:spcAft>
                <a:spcPts val="0"/>
              </a:spcAft>
              <a:buNone/>
            </a:pPr>
            <a:r>
              <a:t/>
            </a:r>
            <a:endParaRPr sz="2400"/>
          </a:p>
        </p:txBody>
      </p:sp>
      <p:sp>
        <p:nvSpPr>
          <p:cNvPr id="297" name="Google Shape;297;p38"/>
          <p:cNvSpPr/>
          <p:nvPr/>
        </p:nvSpPr>
        <p:spPr>
          <a:xfrm>
            <a:off x="4572000" y="3934863"/>
            <a:ext cx="3812700" cy="44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or… about 600 years!</a:t>
            </a:r>
            <a:endParaRPr b="1" sz="2400"/>
          </a:p>
        </p:txBody>
      </p:sp>
      <p:sp>
        <p:nvSpPr>
          <p:cNvPr id="298" name="Google Shape;29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 all Inputs are Created Equal</a:t>
            </a:r>
            <a:endParaRPr/>
          </a:p>
        </p:txBody>
      </p:sp>
      <p:sp>
        <p:nvSpPr>
          <p:cNvPr id="304" name="Google Shape;304;p3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Char char="•"/>
            </a:pPr>
            <a:r>
              <a:rPr lang="sv-SE" sz="2000"/>
              <a:t>We can’t exhaustively test any real program. </a:t>
            </a:r>
            <a:endParaRPr sz="2000"/>
          </a:p>
          <a:p>
            <a:pPr indent="-355600" lvl="1" marL="914400" marR="0" rtl="0" algn="l">
              <a:lnSpc>
                <a:spcPct val="100000"/>
              </a:lnSpc>
              <a:spcBef>
                <a:spcPts val="0"/>
              </a:spcBef>
              <a:spcAft>
                <a:spcPts val="0"/>
              </a:spcAft>
              <a:buSzPts val="2000"/>
              <a:buChar char="•"/>
            </a:pPr>
            <a:r>
              <a:rPr b="1" lang="sv-SE" sz="2000"/>
              <a:t>We don’t need to!</a:t>
            </a:r>
            <a:endParaRPr b="1" sz="2000"/>
          </a:p>
          <a:p>
            <a:pPr indent="-355600" lvl="0" marL="457200" marR="0" rtl="0" algn="l">
              <a:lnSpc>
                <a:spcPct val="100000"/>
              </a:lnSpc>
              <a:spcBef>
                <a:spcPts val="0"/>
              </a:spcBef>
              <a:spcAft>
                <a:spcPts val="0"/>
              </a:spcAft>
              <a:buSzPts val="2000"/>
              <a:buChar char="•"/>
            </a:pPr>
            <a:r>
              <a:rPr lang="sv-SE" sz="2000"/>
              <a:t>Some inputs are better than others at revealing faults, but we can’t know which in advance.</a:t>
            </a:r>
            <a:endParaRPr sz="2000"/>
          </a:p>
          <a:p>
            <a:pPr indent="-355600" lvl="0" marL="457200" marR="0" rtl="0" algn="l">
              <a:lnSpc>
                <a:spcPct val="100000"/>
              </a:lnSpc>
              <a:spcBef>
                <a:spcPts val="0"/>
              </a:spcBef>
              <a:spcAft>
                <a:spcPts val="0"/>
              </a:spcAft>
              <a:buSzPts val="2000"/>
              <a:buChar char="•"/>
            </a:pPr>
            <a:r>
              <a:rPr lang="sv-SE" sz="2000"/>
              <a:t>Tests with different input than others are better than tests with similar input.</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p:txBody>
      </p:sp>
      <p:sp>
        <p:nvSpPr>
          <p:cNvPr id="305" name="Google Shape;305;p39"/>
          <p:cNvSpPr/>
          <p:nvPr/>
        </p:nvSpPr>
        <p:spPr>
          <a:xfrm>
            <a:off x="4624550" y="12596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306" name="Google Shape;306;p39"/>
          <p:cNvSpPr/>
          <p:nvPr/>
        </p:nvSpPr>
        <p:spPr>
          <a:xfrm>
            <a:off x="4624550" y="3550013"/>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307" name="Google Shape;307;p39"/>
          <p:cNvSpPr/>
          <p:nvPr/>
        </p:nvSpPr>
        <p:spPr>
          <a:xfrm>
            <a:off x="5557700" y="2639297"/>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308" name="Google Shape;308;p39"/>
          <p:cNvCxnSpPr>
            <a:endCxn id="307" idx="0"/>
          </p:cNvCxnSpPr>
          <p:nvPr/>
        </p:nvCxnSpPr>
        <p:spPr>
          <a:xfrm>
            <a:off x="5049800" y="1756097"/>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309" name="Google Shape;309;p39"/>
          <p:cNvCxnSpPr>
            <a:endCxn id="307" idx="0"/>
          </p:cNvCxnSpPr>
          <p:nvPr/>
        </p:nvCxnSpPr>
        <p:spPr>
          <a:xfrm flipH="1">
            <a:off x="6561500" y="1560797"/>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310" name="Google Shape;310;p39"/>
          <p:cNvCxnSpPr>
            <a:endCxn id="307" idx="0"/>
          </p:cNvCxnSpPr>
          <p:nvPr/>
        </p:nvCxnSpPr>
        <p:spPr>
          <a:xfrm flipH="1">
            <a:off x="6561500" y="1650497"/>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311" name="Google Shape;311;p39"/>
          <p:cNvCxnSpPr>
            <a:stCxn id="307" idx="2"/>
          </p:cNvCxnSpPr>
          <p:nvPr/>
        </p:nvCxnSpPr>
        <p:spPr>
          <a:xfrm flipH="1">
            <a:off x="5310200" y="3119297"/>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312" name="Google Shape;312;p39"/>
          <p:cNvCxnSpPr>
            <a:stCxn id="307" idx="2"/>
          </p:cNvCxnSpPr>
          <p:nvPr/>
        </p:nvCxnSpPr>
        <p:spPr>
          <a:xfrm>
            <a:off x="6561500" y="3119297"/>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313" name="Google Shape;313;p39"/>
          <p:cNvCxnSpPr>
            <a:stCxn id="307" idx="2"/>
          </p:cNvCxnSpPr>
          <p:nvPr/>
        </p:nvCxnSpPr>
        <p:spPr>
          <a:xfrm>
            <a:off x="6561500" y="3119297"/>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314" name="Google Shape;314;p39"/>
          <p:cNvSpPr/>
          <p:nvPr/>
        </p:nvSpPr>
        <p:spPr>
          <a:xfrm>
            <a:off x="7436950" y="1297256"/>
            <a:ext cx="976500" cy="6594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Ie</a:t>
            </a:r>
            <a:endParaRPr b="1" sz="3000"/>
          </a:p>
        </p:txBody>
      </p:sp>
      <p:sp>
        <p:nvSpPr>
          <p:cNvPr id="315" name="Google Shape;315;p39"/>
          <p:cNvSpPr/>
          <p:nvPr/>
        </p:nvSpPr>
        <p:spPr>
          <a:xfrm>
            <a:off x="7361000" y="3717506"/>
            <a:ext cx="1052400" cy="6594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Oe</a:t>
            </a:r>
            <a:endParaRPr b="1" sz="3000"/>
          </a:p>
        </p:txBody>
      </p:sp>
      <p:sp>
        <p:nvSpPr>
          <p:cNvPr id="316" name="Google Shape;316;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Random Testing</a:t>
            </a:r>
            <a:endParaRPr/>
          </a:p>
        </p:txBody>
      </p:sp>
      <p:sp>
        <p:nvSpPr>
          <p:cNvPr id="322" name="Google Shape;322;p40"/>
          <p:cNvSpPr txBox="1"/>
          <p:nvPr>
            <p:ph idx="1" type="body"/>
          </p:nvPr>
        </p:nvSpPr>
        <p:spPr>
          <a:xfrm>
            <a:off x="468900" y="1282400"/>
            <a:ext cx="53874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Pick inputs uniformly from the distribution of all inputs.</a:t>
            </a:r>
            <a:endParaRPr/>
          </a:p>
          <a:p>
            <a:pPr indent="-393700" lvl="0" marL="457200" marR="0" rtl="0" algn="l">
              <a:lnSpc>
                <a:spcPct val="100000"/>
              </a:lnSpc>
              <a:spcBef>
                <a:spcPts val="0"/>
              </a:spcBef>
              <a:spcAft>
                <a:spcPts val="0"/>
              </a:spcAft>
              <a:buSzPts val="2600"/>
              <a:buChar char="•"/>
            </a:pPr>
            <a:r>
              <a:rPr lang="sv-SE"/>
              <a:t>All inputs considered equal.</a:t>
            </a:r>
            <a:endParaRPr/>
          </a:p>
          <a:p>
            <a:pPr indent="-393700" lvl="0" marL="457200" marR="0" rtl="0" algn="l">
              <a:lnSpc>
                <a:spcPct val="100000"/>
              </a:lnSpc>
              <a:spcBef>
                <a:spcPts val="0"/>
              </a:spcBef>
              <a:spcAft>
                <a:spcPts val="0"/>
              </a:spcAft>
              <a:buSzPts val="2600"/>
              <a:buChar char="•"/>
            </a:pPr>
            <a:r>
              <a:rPr lang="sv-SE"/>
              <a:t>Keep trying until out of time. </a:t>
            </a:r>
            <a:endParaRPr/>
          </a:p>
          <a:p>
            <a:pPr indent="-393700" lvl="0" marL="457200" marR="0" rtl="0" algn="l">
              <a:lnSpc>
                <a:spcPct val="100000"/>
              </a:lnSpc>
              <a:spcBef>
                <a:spcPts val="0"/>
              </a:spcBef>
              <a:spcAft>
                <a:spcPts val="0"/>
              </a:spcAft>
              <a:buSzPts val="2600"/>
              <a:buChar char="•"/>
            </a:pPr>
            <a:r>
              <a:rPr lang="sv-SE"/>
              <a:t>No designer bias.</a:t>
            </a:r>
            <a:endParaRPr/>
          </a:p>
          <a:p>
            <a:pPr indent="-393700" lvl="0" marL="457200" marR="0" rtl="0" algn="l">
              <a:lnSpc>
                <a:spcPct val="100000"/>
              </a:lnSpc>
              <a:spcBef>
                <a:spcPts val="0"/>
              </a:spcBef>
              <a:spcAft>
                <a:spcPts val="0"/>
              </a:spcAft>
              <a:buSzPts val="2600"/>
              <a:buChar char="•"/>
            </a:pPr>
            <a:r>
              <a:rPr lang="sv-SE"/>
              <a:t>Removes manual tedium.</a:t>
            </a:r>
            <a:endParaRPr/>
          </a:p>
        </p:txBody>
      </p:sp>
      <p:pic>
        <p:nvPicPr>
          <p:cNvPr descr="2000px-2-Dice-Icon.svg.png" id="323" name="Google Shape;323;p40"/>
          <p:cNvPicPr preferRelativeResize="0"/>
          <p:nvPr/>
        </p:nvPicPr>
        <p:blipFill>
          <a:blip r:embed="rId3">
            <a:alphaModFix/>
          </a:blip>
          <a:stretch>
            <a:fillRect/>
          </a:stretch>
        </p:blipFill>
        <p:spPr>
          <a:xfrm>
            <a:off x="5576850" y="1371781"/>
            <a:ext cx="3159260" cy="3159260"/>
          </a:xfrm>
          <a:prstGeom prst="rect">
            <a:avLst/>
          </a:prstGeom>
          <a:noFill/>
          <a:ln>
            <a:noFill/>
          </a:ln>
        </p:spPr>
      </p:pic>
      <p:sp>
        <p:nvSpPr>
          <p:cNvPr id="324" name="Google Shape;324;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Not Random?</a:t>
            </a:r>
            <a:endParaRPr/>
          </a:p>
        </p:txBody>
      </p:sp>
      <p:pic>
        <p:nvPicPr>
          <p:cNvPr descr="c0f33288f377a621cca764d375b09092.jpg" id="330" name="Google Shape;330;p41"/>
          <p:cNvPicPr preferRelativeResize="0"/>
          <p:nvPr/>
        </p:nvPicPr>
        <p:blipFill>
          <a:blip r:embed="rId3">
            <a:alphaModFix/>
          </a:blip>
          <a:stretch>
            <a:fillRect/>
          </a:stretch>
        </p:blipFill>
        <p:spPr>
          <a:xfrm>
            <a:off x="2058250" y="1890206"/>
            <a:ext cx="5429550" cy="1800806"/>
          </a:xfrm>
          <a:prstGeom prst="rect">
            <a:avLst/>
          </a:prstGeom>
          <a:noFill/>
          <a:ln>
            <a:noFill/>
          </a:ln>
        </p:spPr>
      </p:pic>
      <p:sp>
        <p:nvSpPr>
          <p:cNvPr id="331" name="Google Shape;331;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Partitioning</a:t>
            </a:r>
            <a:endParaRPr/>
          </a:p>
        </p:txBody>
      </p:sp>
      <p:sp>
        <p:nvSpPr>
          <p:cNvPr id="337" name="Google Shape;337;p42"/>
          <p:cNvSpPr/>
          <p:nvPr/>
        </p:nvSpPr>
        <p:spPr>
          <a:xfrm>
            <a:off x="4798683" y="1403149"/>
            <a:ext cx="3666900" cy="876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338" name="Google Shape;338;p42"/>
          <p:cNvSpPr/>
          <p:nvPr/>
        </p:nvSpPr>
        <p:spPr>
          <a:xfrm>
            <a:off x="4798683" y="3588031"/>
            <a:ext cx="3666900" cy="876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339" name="Google Shape;339;p42"/>
          <p:cNvSpPr/>
          <p:nvPr/>
        </p:nvSpPr>
        <p:spPr>
          <a:xfrm>
            <a:off x="5681944" y="2719246"/>
            <a:ext cx="1900500" cy="45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340" name="Google Shape;340;p42"/>
          <p:cNvCxnSpPr/>
          <p:nvPr/>
        </p:nvCxnSpPr>
        <p:spPr>
          <a:xfrm>
            <a:off x="5447605" y="2039774"/>
            <a:ext cx="421200" cy="652500"/>
          </a:xfrm>
          <a:prstGeom prst="straightConnector1">
            <a:avLst/>
          </a:prstGeom>
          <a:noFill/>
          <a:ln cap="flat" cmpd="sng" w="19050">
            <a:solidFill>
              <a:schemeClr val="dk2"/>
            </a:solidFill>
            <a:prstDash val="solid"/>
            <a:round/>
            <a:headEnd len="med" w="med" type="none"/>
            <a:tailEnd len="med" w="med" type="triangle"/>
          </a:ln>
        </p:spPr>
      </p:cxnSp>
      <p:cxnSp>
        <p:nvCxnSpPr>
          <p:cNvPr id="341" name="Google Shape;341;p42"/>
          <p:cNvCxnSpPr/>
          <p:nvPr/>
        </p:nvCxnSpPr>
        <p:spPr>
          <a:xfrm>
            <a:off x="6772568" y="1993197"/>
            <a:ext cx="92700" cy="737400"/>
          </a:xfrm>
          <a:prstGeom prst="straightConnector1">
            <a:avLst/>
          </a:prstGeom>
          <a:noFill/>
          <a:ln cap="flat" cmpd="sng" w="19050">
            <a:solidFill>
              <a:schemeClr val="dk2"/>
            </a:solidFill>
            <a:prstDash val="solid"/>
            <a:round/>
            <a:headEnd len="med" w="med" type="none"/>
            <a:tailEnd len="med" w="med" type="triangle"/>
          </a:ln>
        </p:spPr>
      </p:cxnSp>
      <p:cxnSp>
        <p:nvCxnSpPr>
          <p:cNvPr id="342" name="Google Shape;342;p42"/>
          <p:cNvCxnSpPr/>
          <p:nvPr/>
        </p:nvCxnSpPr>
        <p:spPr>
          <a:xfrm flipH="1">
            <a:off x="7419311" y="1775900"/>
            <a:ext cx="524100" cy="931800"/>
          </a:xfrm>
          <a:prstGeom prst="straightConnector1">
            <a:avLst/>
          </a:prstGeom>
          <a:noFill/>
          <a:ln cap="flat" cmpd="sng" w="19050">
            <a:solidFill>
              <a:schemeClr val="dk2"/>
            </a:solidFill>
            <a:prstDash val="solid"/>
            <a:round/>
            <a:headEnd len="med" w="med" type="none"/>
            <a:tailEnd len="med" w="med" type="triangle"/>
          </a:ln>
        </p:spPr>
      </p:cxnSp>
      <p:cxnSp>
        <p:nvCxnSpPr>
          <p:cNvPr id="343" name="Google Shape;343;p42"/>
          <p:cNvCxnSpPr>
            <a:endCxn id="344" idx="0"/>
          </p:cNvCxnSpPr>
          <p:nvPr/>
        </p:nvCxnSpPr>
        <p:spPr>
          <a:xfrm flipH="1">
            <a:off x="5420086" y="3204270"/>
            <a:ext cx="438600" cy="865200"/>
          </a:xfrm>
          <a:prstGeom prst="straightConnector1">
            <a:avLst/>
          </a:prstGeom>
          <a:noFill/>
          <a:ln cap="flat" cmpd="sng" w="19050">
            <a:solidFill>
              <a:schemeClr val="dk2"/>
            </a:solidFill>
            <a:prstDash val="solid"/>
            <a:round/>
            <a:headEnd len="med" w="med" type="none"/>
            <a:tailEnd len="med" w="med" type="triangle"/>
          </a:ln>
        </p:spPr>
      </p:cxnSp>
      <p:cxnSp>
        <p:nvCxnSpPr>
          <p:cNvPr id="345" name="Google Shape;345;p42"/>
          <p:cNvCxnSpPr>
            <a:endCxn id="346" idx="0"/>
          </p:cNvCxnSpPr>
          <p:nvPr/>
        </p:nvCxnSpPr>
        <p:spPr>
          <a:xfrm flipH="1">
            <a:off x="6659671" y="3196470"/>
            <a:ext cx="277500" cy="873000"/>
          </a:xfrm>
          <a:prstGeom prst="straightConnector1">
            <a:avLst/>
          </a:prstGeom>
          <a:noFill/>
          <a:ln cap="flat" cmpd="sng" w="19050">
            <a:solidFill>
              <a:schemeClr val="dk2"/>
            </a:solidFill>
            <a:prstDash val="solid"/>
            <a:round/>
            <a:headEnd len="med" w="med" type="none"/>
            <a:tailEnd len="med" w="med" type="triangle"/>
          </a:ln>
        </p:spPr>
      </p:cxnSp>
      <p:cxnSp>
        <p:nvCxnSpPr>
          <p:cNvPr id="347" name="Google Shape;347;p42"/>
          <p:cNvCxnSpPr>
            <a:endCxn id="348" idx="0"/>
          </p:cNvCxnSpPr>
          <p:nvPr/>
        </p:nvCxnSpPr>
        <p:spPr>
          <a:xfrm>
            <a:off x="7321945" y="3188913"/>
            <a:ext cx="554700" cy="558900"/>
          </a:xfrm>
          <a:prstGeom prst="straightConnector1">
            <a:avLst/>
          </a:prstGeom>
          <a:noFill/>
          <a:ln cap="flat" cmpd="sng" w="19050">
            <a:solidFill>
              <a:schemeClr val="dk2"/>
            </a:solidFill>
            <a:prstDash val="solid"/>
            <a:round/>
            <a:headEnd len="med" w="med" type="none"/>
            <a:tailEnd len="med" w="med" type="triangle"/>
          </a:ln>
        </p:spPr>
      </p:cxnSp>
      <p:sp>
        <p:nvSpPr>
          <p:cNvPr id="349" name="Google Shape;349;p42"/>
          <p:cNvSpPr/>
          <p:nvPr/>
        </p:nvSpPr>
        <p:spPr>
          <a:xfrm>
            <a:off x="7460724" y="1438994"/>
            <a:ext cx="924300" cy="6288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Ie</a:t>
            </a:r>
            <a:endParaRPr b="1" sz="3000"/>
          </a:p>
        </p:txBody>
      </p:sp>
      <p:sp>
        <p:nvSpPr>
          <p:cNvPr id="348" name="Google Shape;348;p42"/>
          <p:cNvSpPr/>
          <p:nvPr/>
        </p:nvSpPr>
        <p:spPr>
          <a:xfrm>
            <a:off x="7368295" y="3747813"/>
            <a:ext cx="1016700" cy="6288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Oe</a:t>
            </a:r>
            <a:endParaRPr b="1" sz="3000"/>
          </a:p>
        </p:txBody>
      </p:sp>
      <p:sp>
        <p:nvSpPr>
          <p:cNvPr id="350" name="Google Shape;350;p42"/>
          <p:cNvSpPr/>
          <p:nvPr/>
        </p:nvSpPr>
        <p:spPr>
          <a:xfrm>
            <a:off x="6526066" y="1597238"/>
            <a:ext cx="524100" cy="396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2"/>
          <p:cNvSpPr/>
          <p:nvPr/>
        </p:nvSpPr>
        <p:spPr>
          <a:xfrm>
            <a:off x="6397621" y="4069470"/>
            <a:ext cx="524100" cy="396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2"/>
          <p:cNvSpPr/>
          <p:nvPr/>
        </p:nvSpPr>
        <p:spPr>
          <a:xfrm>
            <a:off x="5158036" y="1643869"/>
            <a:ext cx="524100" cy="396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2"/>
          <p:cNvSpPr/>
          <p:nvPr/>
        </p:nvSpPr>
        <p:spPr>
          <a:xfrm>
            <a:off x="5158036" y="4069470"/>
            <a:ext cx="524100" cy="396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2"/>
          <p:cNvSpPr/>
          <p:nvPr/>
        </p:nvSpPr>
        <p:spPr>
          <a:xfrm>
            <a:off x="457200" y="1389019"/>
            <a:ext cx="4191300" cy="324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3" name="Google Shape;353;p42"/>
          <p:cNvCxnSpPr/>
          <p:nvPr/>
        </p:nvCxnSpPr>
        <p:spPr>
          <a:xfrm flipH="1">
            <a:off x="4052920" y="1838208"/>
            <a:ext cx="1080600" cy="280500"/>
          </a:xfrm>
          <a:prstGeom prst="straightConnector1">
            <a:avLst/>
          </a:prstGeom>
          <a:noFill/>
          <a:ln cap="flat" cmpd="sng" w="76200">
            <a:solidFill>
              <a:srgbClr val="980000"/>
            </a:solidFill>
            <a:prstDash val="solid"/>
            <a:round/>
            <a:headEnd len="med" w="med" type="none"/>
            <a:tailEnd len="med" w="med" type="triangle"/>
          </a:ln>
        </p:spPr>
      </p:cxnSp>
      <p:sp>
        <p:nvSpPr>
          <p:cNvPr id="354" name="Google Shape;354;p42"/>
          <p:cNvSpPr/>
          <p:nvPr/>
        </p:nvSpPr>
        <p:spPr>
          <a:xfrm>
            <a:off x="1230994"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
          <p:cNvSpPr/>
          <p:nvPr/>
        </p:nvSpPr>
        <p:spPr>
          <a:xfrm>
            <a:off x="1021147"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2"/>
          <p:cNvSpPr/>
          <p:nvPr/>
        </p:nvSpPr>
        <p:spPr>
          <a:xfrm>
            <a:off x="3791189"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2"/>
          <p:cNvSpPr/>
          <p:nvPr/>
        </p:nvSpPr>
        <p:spPr>
          <a:xfrm>
            <a:off x="3791177" y="3826667"/>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2"/>
          <p:cNvSpPr/>
          <p:nvPr/>
        </p:nvSpPr>
        <p:spPr>
          <a:xfrm>
            <a:off x="3596675"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2"/>
          <p:cNvSpPr/>
          <p:nvPr/>
        </p:nvSpPr>
        <p:spPr>
          <a:xfrm>
            <a:off x="4766025" y="1188450"/>
            <a:ext cx="4105800" cy="138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Faults are sparse in the space of all inputs, but dense in some parts of the space where they appear.</a:t>
            </a:r>
            <a:endParaRPr sz="2400"/>
          </a:p>
        </p:txBody>
      </p:sp>
      <p:cxnSp>
        <p:nvCxnSpPr>
          <p:cNvPr id="360" name="Google Shape;360;p42"/>
          <p:cNvCxnSpPr>
            <a:stCxn id="352" idx="0"/>
          </p:cNvCxnSpPr>
          <p:nvPr/>
        </p:nvCxnSpPr>
        <p:spPr>
          <a:xfrm>
            <a:off x="2552850" y="1389019"/>
            <a:ext cx="0" cy="3249900"/>
          </a:xfrm>
          <a:prstGeom prst="straightConnector1">
            <a:avLst/>
          </a:prstGeom>
          <a:noFill/>
          <a:ln cap="flat" cmpd="sng" w="19050">
            <a:solidFill>
              <a:schemeClr val="dk2"/>
            </a:solidFill>
            <a:prstDash val="dash"/>
            <a:round/>
            <a:headEnd len="med" w="med" type="none"/>
            <a:tailEnd len="med" w="med" type="none"/>
          </a:ln>
        </p:spPr>
      </p:cxnSp>
      <p:cxnSp>
        <p:nvCxnSpPr>
          <p:cNvPr id="361" name="Google Shape;361;p42"/>
          <p:cNvCxnSpPr>
            <a:endCxn id="352" idx="3"/>
          </p:cNvCxnSpPr>
          <p:nvPr/>
        </p:nvCxnSpPr>
        <p:spPr>
          <a:xfrm>
            <a:off x="457200" y="3013969"/>
            <a:ext cx="4191300" cy="0"/>
          </a:xfrm>
          <a:prstGeom prst="straightConnector1">
            <a:avLst/>
          </a:prstGeom>
          <a:noFill/>
          <a:ln cap="flat" cmpd="sng" w="19050">
            <a:solidFill>
              <a:schemeClr val="dk2"/>
            </a:solidFill>
            <a:prstDash val="dash"/>
            <a:round/>
            <a:headEnd len="med" w="med" type="none"/>
            <a:tailEnd len="med" w="med" type="none"/>
          </a:ln>
        </p:spPr>
      </p:cxnSp>
      <p:cxnSp>
        <p:nvCxnSpPr>
          <p:cNvPr id="362" name="Google Shape;362;p42"/>
          <p:cNvCxnSpPr>
            <a:stCxn id="352" idx="1"/>
            <a:endCxn id="352" idx="0"/>
          </p:cNvCxnSpPr>
          <p:nvPr/>
        </p:nvCxnSpPr>
        <p:spPr>
          <a:xfrm flipH="1" rot="10800000">
            <a:off x="457200" y="13888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363" name="Google Shape;363;p42"/>
          <p:cNvCxnSpPr>
            <a:stCxn id="352" idx="0"/>
          </p:cNvCxnSpPr>
          <p:nvPr/>
        </p:nvCxnSpPr>
        <p:spPr>
          <a:xfrm>
            <a:off x="2552850" y="1389019"/>
            <a:ext cx="2095500" cy="1624800"/>
          </a:xfrm>
          <a:prstGeom prst="straightConnector1">
            <a:avLst/>
          </a:prstGeom>
          <a:noFill/>
          <a:ln cap="flat" cmpd="sng" w="19050">
            <a:solidFill>
              <a:schemeClr val="dk2"/>
            </a:solidFill>
            <a:prstDash val="dash"/>
            <a:round/>
            <a:headEnd len="med" w="med" type="none"/>
            <a:tailEnd len="med" w="med" type="none"/>
          </a:ln>
        </p:spPr>
      </p:cxnSp>
      <p:cxnSp>
        <p:nvCxnSpPr>
          <p:cNvPr id="364" name="Google Shape;364;p42"/>
          <p:cNvCxnSpPr>
            <a:stCxn id="352" idx="3"/>
            <a:endCxn id="352" idx="2"/>
          </p:cNvCxnSpPr>
          <p:nvPr/>
        </p:nvCxnSpPr>
        <p:spPr>
          <a:xfrm flipH="1">
            <a:off x="2552700" y="30139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365" name="Google Shape;365;p42"/>
          <p:cNvCxnSpPr>
            <a:stCxn id="352" idx="1"/>
          </p:cNvCxnSpPr>
          <p:nvPr/>
        </p:nvCxnSpPr>
        <p:spPr>
          <a:xfrm>
            <a:off x="457200" y="3013969"/>
            <a:ext cx="2095500" cy="1624800"/>
          </a:xfrm>
          <a:prstGeom prst="straightConnector1">
            <a:avLst/>
          </a:prstGeom>
          <a:noFill/>
          <a:ln cap="flat" cmpd="sng" w="19050">
            <a:solidFill>
              <a:schemeClr val="dk2"/>
            </a:solidFill>
            <a:prstDash val="dash"/>
            <a:round/>
            <a:headEnd len="med" w="med" type="none"/>
            <a:tailEnd len="med" w="med" type="none"/>
          </a:ln>
        </p:spPr>
      </p:cxnSp>
      <p:cxnSp>
        <p:nvCxnSpPr>
          <p:cNvPr id="366" name="Google Shape;366;p42"/>
          <p:cNvCxnSpPr>
            <a:stCxn id="352" idx="1"/>
          </p:cNvCxnSpPr>
          <p:nvPr/>
        </p:nvCxnSpPr>
        <p:spPr>
          <a:xfrm flipH="1" rot="10800000">
            <a:off x="457200" y="2076469"/>
            <a:ext cx="2056500" cy="937500"/>
          </a:xfrm>
          <a:prstGeom prst="straightConnector1">
            <a:avLst/>
          </a:prstGeom>
          <a:noFill/>
          <a:ln cap="flat" cmpd="sng" w="19050">
            <a:solidFill>
              <a:schemeClr val="dk2"/>
            </a:solidFill>
            <a:prstDash val="dash"/>
            <a:round/>
            <a:headEnd len="med" w="med" type="none"/>
            <a:tailEnd len="med" w="med" type="none"/>
          </a:ln>
        </p:spPr>
      </p:cxnSp>
      <p:cxnSp>
        <p:nvCxnSpPr>
          <p:cNvPr id="367" name="Google Shape;367;p42"/>
          <p:cNvCxnSpPr/>
          <p:nvPr/>
        </p:nvCxnSpPr>
        <p:spPr>
          <a:xfrm flipH="1">
            <a:off x="1813863" y="2097530"/>
            <a:ext cx="657900" cy="1935300"/>
          </a:xfrm>
          <a:prstGeom prst="straightConnector1">
            <a:avLst/>
          </a:prstGeom>
          <a:noFill/>
          <a:ln cap="flat" cmpd="sng" w="19050">
            <a:solidFill>
              <a:schemeClr val="dk2"/>
            </a:solidFill>
            <a:prstDash val="dash"/>
            <a:round/>
            <a:headEnd len="med" w="med" type="none"/>
            <a:tailEnd len="med" w="med" type="none"/>
          </a:ln>
        </p:spPr>
      </p:cxnSp>
      <p:sp>
        <p:nvSpPr>
          <p:cNvPr id="368" name="Google Shape;368;p42"/>
          <p:cNvSpPr/>
          <p:nvPr/>
        </p:nvSpPr>
        <p:spPr>
          <a:xfrm>
            <a:off x="4730225" y="3409826"/>
            <a:ext cx="4105800" cy="1383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By systematically trying input from each partition, we will hit the dense fault space.</a:t>
            </a:r>
            <a:endParaRPr sz="2400"/>
          </a:p>
        </p:txBody>
      </p:sp>
      <p:sp>
        <p:nvSpPr>
          <p:cNvPr id="369" name="Google Shape;369;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1"/>
                                        <p:tgtEl>
                                          <p:spTgt spid="3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Equivalence Class</a:t>
            </a:r>
            <a:endParaRPr/>
          </a:p>
        </p:txBody>
      </p:sp>
      <p:sp>
        <p:nvSpPr>
          <p:cNvPr id="375" name="Google Shape;375;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want to divide the input domain into </a:t>
            </a:r>
            <a:r>
              <a:rPr i="1" lang="sv-SE"/>
              <a:t>equivalence classes</a:t>
            </a:r>
            <a:r>
              <a:rPr lang="sv-SE"/>
              <a:t>.</a:t>
            </a:r>
            <a:endParaRPr/>
          </a:p>
          <a:p>
            <a:pPr indent="-368300" lvl="1" marL="914400" marR="0" rtl="0" algn="l">
              <a:lnSpc>
                <a:spcPct val="100000"/>
              </a:lnSpc>
              <a:spcBef>
                <a:spcPts val="0"/>
              </a:spcBef>
              <a:spcAft>
                <a:spcPts val="0"/>
              </a:spcAft>
              <a:buSzPts val="2200"/>
              <a:buChar char="•"/>
            </a:pPr>
            <a:r>
              <a:rPr lang="sv-SE"/>
              <a:t>Inputs from a group can be treated as the same thing (trigger same outcome, result in the same behavior, etc.).</a:t>
            </a:r>
            <a:endParaRPr/>
          </a:p>
          <a:p>
            <a:pPr indent="-368300" lvl="1" marL="914400" marR="0" rtl="0" algn="l">
              <a:lnSpc>
                <a:spcPct val="100000"/>
              </a:lnSpc>
              <a:spcBef>
                <a:spcPts val="0"/>
              </a:spcBef>
              <a:spcAft>
                <a:spcPts val="0"/>
              </a:spcAft>
              <a:buSzPts val="2200"/>
              <a:buChar char="•"/>
            </a:pPr>
            <a:r>
              <a:rPr lang="sv-SE"/>
              <a:t>If one test reveals a fault, others in this class (probably) will too. In one test does not reveal a fault, the other ones (probably) will not either.</a:t>
            </a:r>
            <a:endParaRPr/>
          </a:p>
          <a:p>
            <a:pPr indent="-393700" lvl="0" marL="457200" marR="0" rtl="0" algn="l">
              <a:lnSpc>
                <a:spcPct val="100000"/>
              </a:lnSpc>
              <a:spcBef>
                <a:spcPts val="0"/>
              </a:spcBef>
              <a:spcAft>
                <a:spcPts val="0"/>
              </a:spcAft>
              <a:buSzPts val="2600"/>
              <a:buChar char="•"/>
            </a:pPr>
            <a:r>
              <a:rPr lang="sv-SE"/>
              <a:t>Perfect partitioning is difficult, so grouping based on intuition, experience, and common sense.</a:t>
            </a:r>
            <a:endParaRPr/>
          </a:p>
        </p:txBody>
      </p:sp>
      <p:sp>
        <p:nvSpPr>
          <p:cNvPr id="376" name="Google Shape;376;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Functional Testing</a:t>
            </a:r>
            <a:endParaRPr/>
          </a:p>
        </p:txBody>
      </p:sp>
      <p:sp>
        <p:nvSpPr>
          <p:cNvPr id="99" name="Google Shape;99;p17"/>
          <p:cNvSpPr txBox="1"/>
          <p:nvPr>
            <p:ph idx="1" type="body"/>
          </p:nvPr>
        </p:nvSpPr>
        <p:spPr>
          <a:xfrm>
            <a:off x="468900" y="1207125"/>
            <a:ext cx="8217900" cy="35556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D</a:t>
            </a:r>
            <a:r>
              <a:rPr lang="sv-SE"/>
              <a:t>eriving tests from the requirement specifications.</a:t>
            </a:r>
            <a:endParaRPr/>
          </a:p>
          <a:p>
            <a:pPr indent="-419100" lvl="1" marL="914400" marR="0" rtl="0" algn="l">
              <a:lnSpc>
                <a:spcPct val="100000"/>
              </a:lnSpc>
              <a:spcBef>
                <a:spcPts val="0"/>
              </a:spcBef>
              <a:spcAft>
                <a:spcPts val="0"/>
              </a:spcAft>
              <a:buClr>
                <a:schemeClr val="dk1"/>
              </a:buClr>
              <a:buSzPts val="3000"/>
              <a:buFont typeface="Arial"/>
              <a:buChar char="•"/>
            </a:pPr>
            <a:r>
              <a:rPr lang="sv-SE"/>
              <a:t>Typically the baseline technique for designing test cases. Can begin as part of requirements specification, and continue through each level of design and implementation.</a:t>
            </a:r>
            <a:endParaRPr/>
          </a:p>
          <a:p>
            <a:pPr indent="-368300" lvl="1" marL="914400" marR="0" rtl="0" algn="l">
              <a:lnSpc>
                <a:spcPct val="100000"/>
              </a:lnSpc>
              <a:spcBef>
                <a:spcPts val="0"/>
              </a:spcBef>
              <a:spcAft>
                <a:spcPts val="0"/>
              </a:spcAft>
              <a:buSzPts val="2200"/>
              <a:buChar char="•"/>
            </a:pPr>
            <a:r>
              <a:rPr lang="sv-SE"/>
              <a:t>Basis of verification - builds evidence that the implementation conforms to its specification.</a:t>
            </a:r>
            <a:endParaRPr/>
          </a:p>
          <a:p>
            <a:pPr indent="-368300" lvl="1" marL="914400" marR="0" rtl="0" algn="l">
              <a:lnSpc>
                <a:spcPct val="100000"/>
              </a:lnSpc>
              <a:spcBef>
                <a:spcPts val="0"/>
              </a:spcBef>
              <a:spcAft>
                <a:spcPts val="0"/>
              </a:spcAft>
              <a:buSzPts val="2200"/>
              <a:buChar char="•"/>
            </a:pPr>
            <a:r>
              <a:rPr lang="sv-SE"/>
              <a:t>Effective at finding some classes of faults that elude code-based techniques.</a:t>
            </a:r>
            <a:endParaRPr/>
          </a:p>
          <a:p>
            <a:pPr indent="-342900" lvl="2" marL="1371600" marR="0" rtl="0" algn="l">
              <a:lnSpc>
                <a:spcPct val="100000"/>
              </a:lnSpc>
              <a:spcBef>
                <a:spcPts val="0"/>
              </a:spcBef>
              <a:spcAft>
                <a:spcPts val="0"/>
              </a:spcAft>
              <a:buSzPts val="1800"/>
              <a:buChar char="•"/>
            </a:pPr>
            <a:r>
              <a:rPr lang="sv-SE"/>
              <a:t>i.e., incorrect outcomes and missing functionality</a:t>
            </a:r>
            <a:endParaRPr/>
          </a:p>
          <a:p>
            <a:pPr indent="0" lvl="0" marL="457200" marR="0" rtl="0" algn="l">
              <a:lnSpc>
                <a:spcPct val="100000"/>
              </a:lnSpc>
              <a:spcBef>
                <a:spcPts val="600"/>
              </a:spcBef>
              <a:spcAft>
                <a:spcPts val="0"/>
              </a:spcAft>
              <a:buNone/>
            </a:pPr>
            <a:r>
              <a:t/>
            </a:r>
            <a:endParaRPr/>
          </a:p>
        </p:txBody>
      </p:sp>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382" name="Google Shape;382;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latin typeface="Courier New"/>
                <a:ea typeface="Courier New"/>
                <a:cs typeface="Courier New"/>
                <a:sym typeface="Courier New"/>
              </a:rPr>
              <a:t>substr(string str, int index)</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sv-SE"/>
              <a:t>What are some possible partitions?</a:t>
            </a:r>
            <a:endParaRPr b="1"/>
          </a:p>
        </p:txBody>
      </p:sp>
      <p:sp>
        <p:nvSpPr>
          <p:cNvPr id="383" name="Google Shape;383;p44"/>
          <p:cNvSpPr txBox="1"/>
          <p:nvPr/>
        </p:nvSpPr>
        <p:spPr>
          <a:xfrm>
            <a:off x="591200" y="2250281"/>
            <a:ext cx="8229600" cy="2372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sv-SE" sz="2400"/>
              <a:t>index &lt; 0</a:t>
            </a:r>
            <a:endParaRPr sz="2400"/>
          </a:p>
          <a:p>
            <a:pPr indent="-381000" lvl="0" marL="457200" rtl="0" algn="l">
              <a:spcBef>
                <a:spcPts val="0"/>
              </a:spcBef>
              <a:spcAft>
                <a:spcPts val="0"/>
              </a:spcAft>
              <a:buSzPts val="2400"/>
              <a:buChar char="●"/>
            </a:pPr>
            <a:r>
              <a:rPr lang="sv-SE" sz="2400"/>
              <a:t>index = 0</a:t>
            </a:r>
            <a:endParaRPr sz="2400"/>
          </a:p>
          <a:p>
            <a:pPr indent="-381000" lvl="0" marL="457200" rtl="0" algn="l">
              <a:spcBef>
                <a:spcPts val="0"/>
              </a:spcBef>
              <a:spcAft>
                <a:spcPts val="0"/>
              </a:spcAft>
              <a:buSzPts val="2400"/>
              <a:buChar char="●"/>
            </a:pPr>
            <a:r>
              <a:rPr lang="sv-SE" sz="2400"/>
              <a:t>index &gt; 0</a:t>
            </a:r>
            <a:endParaRPr sz="2400"/>
          </a:p>
          <a:p>
            <a:pPr indent="-381000" lvl="0" marL="457200" rtl="0" algn="l">
              <a:spcBef>
                <a:spcPts val="0"/>
              </a:spcBef>
              <a:spcAft>
                <a:spcPts val="0"/>
              </a:spcAft>
              <a:buSzPts val="2400"/>
              <a:buChar char="●"/>
            </a:pPr>
            <a:r>
              <a:rPr lang="sv-SE" sz="2400"/>
              <a:t>str with length &lt; index</a:t>
            </a:r>
            <a:endParaRPr sz="2400"/>
          </a:p>
          <a:p>
            <a:pPr indent="-381000" lvl="0" marL="457200" rtl="0" algn="l">
              <a:spcBef>
                <a:spcPts val="0"/>
              </a:spcBef>
              <a:spcAft>
                <a:spcPts val="0"/>
              </a:spcAft>
              <a:buSzPts val="2400"/>
              <a:buChar char="●"/>
            </a:pPr>
            <a:r>
              <a:rPr lang="sv-SE" sz="2400"/>
              <a:t>str with length = index</a:t>
            </a:r>
            <a:endParaRPr sz="2400"/>
          </a:p>
          <a:p>
            <a:pPr indent="-381000" lvl="0" marL="457200" rtl="0" algn="l">
              <a:spcBef>
                <a:spcPts val="0"/>
              </a:spcBef>
              <a:spcAft>
                <a:spcPts val="0"/>
              </a:spcAft>
              <a:buSzPts val="2400"/>
              <a:buChar char="●"/>
            </a:pPr>
            <a:r>
              <a:rPr lang="sv-SE" sz="2400"/>
              <a:t>str with length &gt; index </a:t>
            </a:r>
            <a:endParaRPr sz="2400"/>
          </a:p>
          <a:p>
            <a:pPr indent="-381000" lvl="0" marL="457200" rtl="0" algn="l">
              <a:spcBef>
                <a:spcPts val="0"/>
              </a:spcBef>
              <a:spcAft>
                <a:spcPts val="0"/>
              </a:spcAft>
              <a:buSzPts val="2400"/>
              <a:buChar char="●"/>
            </a:pPr>
            <a:r>
              <a:rPr lang="sv-SE" sz="2400"/>
              <a:t>...</a:t>
            </a:r>
            <a:endParaRPr sz="2400"/>
          </a:p>
        </p:txBody>
      </p:sp>
      <p:sp>
        <p:nvSpPr>
          <p:cNvPr id="384" name="Google Shape;384;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
                                        <p:tgtEl>
                                          <p:spTgt spid="3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Input Partitions</a:t>
            </a:r>
            <a:endParaRPr/>
          </a:p>
        </p:txBody>
      </p:sp>
      <p:sp>
        <p:nvSpPr>
          <p:cNvPr id="390" name="Google Shape;390;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Look for equivalent output events.</a:t>
            </a:r>
            <a:endParaRPr/>
          </a:p>
          <a:p>
            <a:pPr indent="-393700" lvl="0" marL="457200" marR="0" rtl="0" algn="l">
              <a:lnSpc>
                <a:spcPct val="100000"/>
              </a:lnSpc>
              <a:spcBef>
                <a:spcPts val="0"/>
              </a:spcBef>
              <a:spcAft>
                <a:spcPts val="0"/>
              </a:spcAft>
              <a:buSzPts val="2600"/>
              <a:buChar char="•"/>
            </a:pPr>
            <a:r>
              <a:rPr lang="sv-SE"/>
              <a:t>Look for ranges of numbers or values.</a:t>
            </a:r>
            <a:endParaRPr/>
          </a:p>
          <a:p>
            <a:pPr indent="-393700" lvl="0" marL="457200" marR="0" rtl="0" algn="l">
              <a:lnSpc>
                <a:spcPct val="100000"/>
              </a:lnSpc>
              <a:spcBef>
                <a:spcPts val="0"/>
              </a:spcBef>
              <a:spcAft>
                <a:spcPts val="0"/>
              </a:spcAft>
              <a:buSzPts val="2600"/>
              <a:buChar char="•"/>
            </a:pPr>
            <a:r>
              <a:rPr lang="sv-SE"/>
              <a:t>Look for membership in a logical group.</a:t>
            </a:r>
            <a:endParaRPr/>
          </a:p>
          <a:p>
            <a:pPr indent="-393700" lvl="0" marL="457200" marR="0" rtl="0" algn="l">
              <a:lnSpc>
                <a:spcPct val="100000"/>
              </a:lnSpc>
              <a:spcBef>
                <a:spcPts val="0"/>
              </a:spcBef>
              <a:spcAft>
                <a:spcPts val="0"/>
              </a:spcAft>
              <a:buSzPts val="2600"/>
              <a:buChar char="•"/>
            </a:pPr>
            <a:r>
              <a:rPr lang="sv-SE"/>
              <a:t>Look for time-dependent equivalence classes.</a:t>
            </a:r>
            <a:endParaRPr/>
          </a:p>
          <a:p>
            <a:pPr indent="-393700" lvl="0" marL="457200" rtl="0" algn="l">
              <a:spcBef>
                <a:spcPts val="1000"/>
              </a:spcBef>
              <a:spcAft>
                <a:spcPts val="0"/>
              </a:spcAft>
              <a:buSzPts val="2600"/>
              <a:buChar char="•"/>
            </a:pPr>
            <a:r>
              <a:rPr lang="sv-SE"/>
              <a:t>Look for equivalent operating environments.</a:t>
            </a:r>
            <a:endParaRPr/>
          </a:p>
          <a:p>
            <a:pPr indent="-393700" lvl="0" marL="457200" marR="0" rtl="0" algn="l">
              <a:lnSpc>
                <a:spcPct val="100000"/>
              </a:lnSpc>
              <a:spcBef>
                <a:spcPts val="0"/>
              </a:spcBef>
              <a:spcAft>
                <a:spcPts val="0"/>
              </a:spcAft>
              <a:buSzPts val="2600"/>
              <a:buChar char="•"/>
            </a:pPr>
            <a:r>
              <a:rPr lang="sv-SE"/>
              <a:t>Look at the data structures involved.</a:t>
            </a:r>
            <a:endParaRPr/>
          </a:p>
          <a:p>
            <a:pPr indent="-393700" lvl="0" marL="457200" marR="0" rtl="0" algn="l">
              <a:lnSpc>
                <a:spcPct val="100000"/>
              </a:lnSpc>
              <a:spcBef>
                <a:spcPts val="0"/>
              </a:spcBef>
              <a:spcAft>
                <a:spcPts val="0"/>
              </a:spcAft>
              <a:buSzPts val="2600"/>
              <a:buChar char="•"/>
            </a:pPr>
            <a:r>
              <a:rPr lang="sv-SE"/>
              <a:t>Remember invalid inputs and boundary conditions.</a:t>
            </a:r>
            <a:endParaRPr/>
          </a:p>
        </p:txBody>
      </p:sp>
      <p:sp>
        <p:nvSpPr>
          <p:cNvPr id="391" name="Google Shape;391;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Equivalent Outcomes</a:t>
            </a:r>
            <a:endParaRPr/>
          </a:p>
        </p:txBody>
      </p:sp>
      <p:sp>
        <p:nvSpPr>
          <p:cNvPr id="397" name="Google Shape;397;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It is often easier to find good tests by looking at the outputs and working backwards.</a:t>
            </a:r>
            <a:endParaRPr/>
          </a:p>
          <a:p>
            <a:pPr indent="-368300" lvl="1" marL="914400" marR="0" rtl="0" algn="l">
              <a:lnSpc>
                <a:spcPct val="100000"/>
              </a:lnSpc>
              <a:spcBef>
                <a:spcPts val="0"/>
              </a:spcBef>
              <a:spcAft>
                <a:spcPts val="0"/>
              </a:spcAft>
              <a:buSzPts val="2200"/>
              <a:buChar char="•"/>
            </a:pPr>
            <a:r>
              <a:rPr lang="sv-SE"/>
              <a:t>Look at the outcomes of a feature and group input by the outcomes they trigger.</a:t>
            </a:r>
            <a:endParaRPr sz="1100"/>
          </a:p>
          <a:p>
            <a:pPr indent="-406400" lvl="0" marL="457200" marR="0" rtl="0" algn="l">
              <a:lnSpc>
                <a:spcPct val="100000"/>
              </a:lnSpc>
              <a:spcBef>
                <a:spcPts val="0"/>
              </a:spcBef>
              <a:spcAft>
                <a:spcPts val="0"/>
              </a:spcAft>
              <a:buSzPts val="2800"/>
              <a:buChar char="•"/>
            </a:pPr>
            <a:r>
              <a:rPr lang="sv-SE" sz="2800"/>
              <a:t>Example: getEmployeeStatus(employee ID)</a:t>
            </a:r>
            <a:endParaRPr sz="2800"/>
          </a:p>
          <a:p>
            <a:pPr indent="-368300" lvl="1" marL="914400" marR="0" rtl="0" algn="l">
              <a:lnSpc>
                <a:spcPct val="100000"/>
              </a:lnSpc>
              <a:spcBef>
                <a:spcPts val="0"/>
              </a:spcBef>
              <a:spcAft>
                <a:spcPts val="0"/>
              </a:spcAft>
              <a:buSzPts val="2200"/>
              <a:buChar char="•"/>
            </a:pPr>
            <a:r>
              <a:rPr lang="sv-SE"/>
              <a:t>Manager, Developer, Marketer, Lawyer</a:t>
            </a:r>
            <a:endParaRPr/>
          </a:p>
          <a:p>
            <a:pPr indent="-368300" lvl="1" marL="914400" marR="0" rtl="0" algn="l">
              <a:lnSpc>
                <a:spcPct val="100000"/>
              </a:lnSpc>
              <a:spcBef>
                <a:spcPts val="0"/>
              </a:spcBef>
              <a:spcAft>
                <a:spcPts val="0"/>
              </a:spcAft>
              <a:buSzPts val="2200"/>
              <a:buChar char="•"/>
            </a:pPr>
            <a:r>
              <a:rPr lang="sv-SE"/>
              <a:t>Employee Does Not Exist</a:t>
            </a:r>
            <a:endParaRPr/>
          </a:p>
          <a:p>
            <a:pPr indent="-368300" lvl="1" marL="914400" marR="0" rtl="0" algn="l">
              <a:lnSpc>
                <a:spcPct val="100000"/>
              </a:lnSpc>
              <a:spcBef>
                <a:spcPts val="0"/>
              </a:spcBef>
              <a:spcAft>
                <a:spcPts val="0"/>
              </a:spcAft>
              <a:buSzPts val="2200"/>
              <a:buChar char="•"/>
            </a:pPr>
            <a:r>
              <a:rPr lang="sv-SE"/>
              <a:t>Malformed Employee ID</a:t>
            </a:r>
            <a:endParaRPr/>
          </a:p>
        </p:txBody>
      </p:sp>
      <p:sp>
        <p:nvSpPr>
          <p:cNvPr id="398" name="Google Shape;398;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Ranges of Values</a:t>
            </a:r>
            <a:endParaRPr/>
          </a:p>
        </p:txBody>
      </p:sp>
      <p:sp>
        <p:nvSpPr>
          <p:cNvPr id="404" name="Google Shape;404;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an input is intended to be a 5-digit integer between 10000 and 99999, you want partitions:</a:t>
            </a:r>
            <a:endParaRPr/>
          </a:p>
          <a:p>
            <a:pPr indent="457200" lvl="0" marL="0" rtl="0" algn="l">
              <a:spcBef>
                <a:spcPts val="1000"/>
              </a:spcBef>
              <a:spcAft>
                <a:spcPts val="0"/>
              </a:spcAft>
              <a:buClr>
                <a:srgbClr val="000000"/>
              </a:buClr>
              <a:buSzPts val="1100"/>
              <a:buNone/>
            </a:pPr>
            <a:r>
              <a:rPr b="1" lang="sv-SE"/>
              <a:t>&lt;10000, 10000-99999, &gt;100000</a:t>
            </a:r>
            <a:endParaRPr b="1"/>
          </a:p>
          <a:p>
            <a:pPr indent="-393700" lvl="0" marL="457200" marR="0" rtl="0" algn="l">
              <a:lnSpc>
                <a:spcPct val="100000"/>
              </a:lnSpc>
              <a:spcBef>
                <a:spcPts val="600"/>
              </a:spcBef>
              <a:spcAft>
                <a:spcPts val="0"/>
              </a:spcAft>
              <a:buSzPts val="2600"/>
              <a:buChar char="•"/>
            </a:pPr>
            <a:r>
              <a:rPr lang="sv-SE"/>
              <a:t>Other options: &lt; 0, max int, real-valued numbers</a:t>
            </a:r>
            <a:endParaRPr/>
          </a:p>
          <a:p>
            <a:pPr indent="-393700" lvl="0" marL="457200" marR="0" rtl="0" algn="l">
              <a:lnSpc>
                <a:spcPct val="100000"/>
              </a:lnSpc>
              <a:spcBef>
                <a:spcPts val="0"/>
              </a:spcBef>
              <a:spcAft>
                <a:spcPts val="0"/>
              </a:spcAft>
              <a:buSzPts val="2600"/>
              <a:buChar char="•"/>
            </a:pPr>
            <a:r>
              <a:rPr lang="sv-SE"/>
              <a:t>You may want to consider non-numeric values as a special partition.</a:t>
            </a:r>
            <a:endParaRPr/>
          </a:p>
        </p:txBody>
      </p:sp>
      <p:sp>
        <p:nvSpPr>
          <p:cNvPr id="405" name="Google Shape;405;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Membership in a Group</a:t>
            </a:r>
            <a:endParaRPr/>
          </a:p>
        </p:txBody>
      </p:sp>
      <p:sp>
        <p:nvSpPr>
          <p:cNvPr id="411" name="Google Shape;411;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Consider the following inputs to a program:</a:t>
            </a:r>
            <a:endParaRPr/>
          </a:p>
          <a:p>
            <a:pPr indent="-381000" lvl="0" marL="914400" marR="0" rtl="0" algn="l">
              <a:lnSpc>
                <a:spcPct val="100000"/>
              </a:lnSpc>
              <a:spcBef>
                <a:spcPts val="600"/>
              </a:spcBef>
              <a:spcAft>
                <a:spcPts val="0"/>
              </a:spcAft>
              <a:buSzPts val="2400"/>
              <a:buChar char="•"/>
            </a:pPr>
            <a:r>
              <a:rPr lang="sv-SE" sz="2400"/>
              <a:t>The name of a valid Java data type.</a:t>
            </a:r>
            <a:endParaRPr sz="2400"/>
          </a:p>
          <a:p>
            <a:pPr indent="-381000" lvl="0" marL="914400" marR="0" rtl="0" algn="l">
              <a:lnSpc>
                <a:spcPct val="100000"/>
              </a:lnSpc>
              <a:spcBef>
                <a:spcPts val="0"/>
              </a:spcBef>
              <a:spcAft>
                <a:spcPts val="0"/>
              </a:spcAft>
              <a:buSzPts val="2400"/>
              <a:buChar char="•"/>
            </a:pPr>
            <a:r>
              <a:rPr lang="sv-SE" sz="2400"/>
              <a:t>A floor layout</a:t>
            </a:r>
            <a:endParaRPr sz="2400"/>
          </a:p>
          <a:p>
            <a:pPr indent="-381000" lvl="0" marL="914400" marR="0" rtl="0" algn="l">
              <a:lnSpc>
                <a:spcPct val="100000"/>
              </a:lnSpc>
              <a:spcBef>
                <a:spcPts val="0"/>
              </a:spcBef>
              <a:spcAft>
                <a:spcPts val="0"/>
              </a:spcAft>
              <a:buSzPts val="2400"/>
              <a:buChar char="•"/>
            </a:pPr>
            <a:r>
              <a:rPr lang="sv-SE" sz="2400"/>
              <a:t>A country name.</a:t>
            </a:r>
            <a:endParaRPr sz="2400"/>
          </a:p>
          <a:p>
            <a:pPr indent="-393700" lvl="0" marL="457200" marR="0" rtl="0" algn="l">
              <a:lnSpc>
                <a:spcPct val="100000"/>
              </a:lnSpc>
              <a:spcBef>
                <a:spcPts val="0"/>
              </a:spcBef>
              <a:spcAft>
                <a:spcPts val="0"/>
              </a:spcAft>
              <a:buSzPts val="2600"/>
              <a:buChar char="•"/>
            </a:pPr>
            <a:r>
              <a:rPr lang="sv-SE"/>
              <a:t>All can be partitioned into groups.</a:t>
            </a:r>
            <a:endParaRPr/>
          </a:p>
          <a:p>
            <a:pPr indent="-368300" lvl="1" marL="914400" marR="0" rtl="0" algn="l">
              <a:lnSpc>
                <a:spcPct val="100000"/>
              </a:lnSpc>
              <a:spcBef>
                <a:spcPts val="0"/>
              </a:spcBef>
              <a:spcAft>
                <a:spcPts val="0"/>
              </a:spcAft>
              <a:buSzPts val="2200"/>
              <a:buChar char="•"/>
            </a:pPr>
            <a:r>
              <a:rPr lang="sv-SE"/>
              <a:t>Numeric vs Other data types, Apartment vs Business, Europe vs Asia, etc. </a:t>
            </a:r>
            <a:endParaRPr/>
          </a:p>
          <a:p>
            <a:pPr indent="-393700" lvl="0" marL="457200" marR="0" rtl="0" algn="l">
              <a:lnSpc>
                <a:spcPct val="100000"/>
              </a:lnSpc>
              <a:spcBef>
                <a:spcPts val="0"/>
              </a:spcBef>
              <a:spcAft>
                <a:spcPts val="0"/>
              </a:spcAft>
              <a:buSzPts val="2600"/>
              <a:buChar char="•"/>
            </a:pPr>
            <a:r>
              <a:rPr lang="sv-SE"/>
              <a:t>All groups can be subdivided further.</a:t>
            </a:r>
            <a:endParaRPr/>
          </a:p>
          <a:p>
            <a:pPr indent="-393700" lvl="0" marL="457200" marR="0" rtl="0" algn="l">
              <a:lnSpc>
                <a:spcPct val="100000"/>
              </a:lnSpc>
              <a:spcBef>
                <a:spcPts val="0"/>
              </a:spcBef>
              <a:spcAft>
                <a:spcPts val="0"/>
              </a:spcAft>
              <a:buSzPts val="2600"/>
              <a:buChar char="•"/>
            </a:pPr>
            <a:r>
              <a:rPr lang="sv-SE"/>
              <a:t>Look for context that an input is used in.</a:t>
            </a:r>
            <a:endParaRPr/>
          </a:p>
        </p:txBody>
      </p:sp>
      <p:sp>
        <p:nvSpPr>
          <p:cNvPr id="412" name="Google Shape;41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Timing Partitions</a:t>
            </a:r>
            <a:endParaRPr/>
          </a:p>
        </p:txBody>
      </p:sp>
      <p:sp>
        <p:nvSpPr>
          <p:cNvPr id="418" name="Google Shape;418;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The timing and duration of an input may be as important as the value of the input.</a:t>
            </a:r>
            <a:endParaRPr/>
          </a:p>
          <a:p>
            <a:pPr indent="-393700" lvl="0" marL="457200" marR="0" rtl="0" algn="l">
              <a:lnSpc>
                <a:spcPct val="100000"/>
              </a:lnSpc>
              <a:spcBef>
                <a:spcPts val="600"/>
              </a:spcBef>
              <a:spcAft>
                <a:spcPts val="0"/>
              </a:spcAft>
              <a:buSzPts val="2600"/>
              <a:buChar char="•"/>
            </a:pPr>
            <a:r>
              <a:rPr lang="sv-SE"/>
              <a:t>Very hard and very crucial to get right.</a:t>
            </a:r>
            <a:endParaRPr/>
          </a:p>
          <a:p>
            <a:pPr indent="-355600" lvl="0" marL="914400" marR="0" rtl="0" algn="l">
              <a:lnSpc>
                <a:spcPct val="100000"/>
              </a:lnSpc>
              <a:spcBef>
                <a:spcPts val="0"/>
              </a:spcBef>
              <a:spcAft>
                <a:spcPts val="0"/>
              </a:spcAft>
              <a:buSzPts val="2000"/>
              <a:buChar char="•"/>
            </a:pPr>
            <a:r>
              <a:rPr lang="sv-SE" sz="2000"/>
              <a:t>Trigger an electrical pulse 5ms before a deadline, 1ms before the deadline, exactly at the deadline, and 1ms after the deadline.</a:t>
            </a:r>
            <a:endParaRPr sz="2000"/>
          </a:p>
          <a:p>
            <a:pPr indent="-355600" lvl="0" marL="914400" marR="0" rtl="0" algn="l">
              <a:lnSpc>
                <a:spcPct val="100000"/>
              </a:lnSpc>
              <a:spcBef>
                <a:spcPts val="0"/>
              </a:spcBef>
              <a:spcAft>
                <a:spcPts val="0"/>
              </a:spcAft>
              <a:buSzPts val="2000"/>
              <a:buChar char="•"/>
            </a:pPr>
            <a:r>
              <a:rPr lang="sv-SE" sz="2000"/>
              <a:t>Push the “Esc” key before, during, and after the program is writing to (or reading from) a disc.</a:t>
            </a:r>
            <a:endParaRPr sz="2000"/>
          </a:p>
        </p:txBody>
      </p:sp>
      <p:sp>
        <p:nvSpPr>
          <p:cNvPr id="419" name="Google Shape;419;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Equivalent Operating Environments</a:t>
            </a:r>
            <a:endParaRPr/>
          </a:p>
        </p:txBody>
      </p:sp>
      <p:sp>
        <p:nvSpPr>
          <p:cNvPr id="425" name="Google Shape;425;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E</a:t>
            </a:r>
            <a:r>
              <a:rPr lang="sv-SE"/>
              <a:t>nvironment may affect behavior of the program. </a:t>
            </a:r>
            <a:endParaRPr/>
          </a:p>
          <a:p>
            <a:pPr indent="-419100" lvl="0" marL="457200" marR="0" rtl="0" algn="l">
              <a:lnSpc>
                <a:spcPct val="100000"/>
              </a:lnSpc>
              <a:spcBef>
                <a:spcPts val="0"/>
              </a:spcBef>
              <a:spcAft>
                <a:spcPts val="0"/>
              </a:spcAft>
              <a:buClr>
                <a:schemeClr val="dk1"/>
              </a:buClr>
              <a:buSzPts val="3000"/>
              <a:buFont typeface="Arial"/>
              <a:buChar char="•"/>
            </a:pPr>
            <a:r>
              <a:rPr lang="sv-SE"/>
              <a:t>Environmental factors can be partitioned.</a:t>
            </a:r>
            <a:endParaRPr sz="1100"/>
          </a:p>
          <a:p>
            <a:pPr indent="-393700" lvl="0" marL="914400" marR="0" rtl="0" algn="l">
              <a:lnSpc>
                <a:spcPct val="100000"/>
              </a:lnSpc>
              <a:spcBef>
                <a:spcPts val="0"/>
              </a:spcBef>
              <a:spcAft>
                <a:spcPts val="0"/>
              </a:spcAft>
              <a:buSzPts val="2600"/>
              <a:buChar char="•"/>
            </a:pPr>
            <a:r>
              <a:rPr lang="sv-SE"/>
              <a:t>Memory may affect the program.</a:t>
            </a:r>
            <a:endParaRPr/>
          </a:p>
          <a:p>
            <a:pPr indent="-393700" lvl="0" marL="914400" marR="0" rtl="0" algn="l">
              <a:lnSpc>
                <a:spcPct val="100000"/>
              </a:lnSpc>
              <a:spcBef>
                <a:spcPts val="0"/>
              </a:spcBef>
              <a:spcAft>
                <a:spcPts val="0"/>
              </a:spcAft>
              <a:buSzPts val="2600"/>
              <a:buChar char="•"/>
            </a:pPr>
            <a:r>
              <a:rPr lang="sv-SE"/>
              <a:t>Processor speed and architecture.</a:t>
            </a:r>
            <a:endParaRPr/>
          </a:p>
          <a:p>
            <a:pPr indent="-368300" lvl="1" marL="1371600" marR="0" rtl="0" algn="l">
              <a:lnSpc>
                <a:spcPct val="100000"/>
              </a:lnSpc>
              <a:spcBef>
                <a:spcPts val="0"/>
              </a:spcBef>
              <a:spcAft>
                <a:spcPts val="0"/>
              </a:spcAft>
              <a:buSzPts val="2200"/>
              <a:buChar char="•"/>
            </a:pPr>
            <a:r>
              <a:rPr lang="sv-SE"/>
              <a:t>Try with different machine specs.</a:t>
            </a:r>
            <a:endParaRPr/>
          </a:p>
          <a:p>
            <a:pPr indent="-393700" lvl="0" marL="914400" marR="0" rtl="0" algn="l">
              <a:lnSpc>
                <a:spcPct val="100000"/>
              </a:lnSpc>
              <a:spcBef>
                <a:spcPts val="0"/>
              </a:spcBef>
              <a:spcAft>
                <a:spcPts val="0"/>
              </a:spcAft>
              <a:buSzPts val="2600"/>
              <a:buChar char="•"/>
            </a:pPr>
            <a:r>
              <a:rPr lang="sv-SE"/>
              <a:t>Client-Server Environment</a:t>
            </a:r>
            <a:endParaRPr/>
          </a:p>
          <a:p>
            <a:pPr indent="-368300" lvl="1" marL="1371600" marR="0" rtl="0" algn="l">
              <a:lnSpc>
                <a:spcPct val="100000"/>
              </a:lnSpc>
              <a:spcBef>
                <a:spcPts val="0"/>
              </a:spcBef>
              <a:spcAft>
                <a:spcPts val="0"/>
              </a:spcAft>
              <a:buSzPts val="2200"/>
              <a:buChar char="•"/>
            </a:pPr>
            <a:r>
              <a:rPr lang="sv-SE"/>
              <a:t>No clients, some clients, many clients</a:t>
            </a:r>
            <a:endParaRPr/>
          </a:p>
          <a:p>
            <a:pPr indent="-368300" lvl="1" marL="1371600" marR="0" rtl="0" algn="l">
              <a:lnSpc>
                <a:spcPct val="100000"/>
              </a:lnSpc>
              <a:spcBef>
                <a:spcPts val="0"/>
              </a:spcBef>
              <a:spcAft>
                <a:spcPts val="0"/>
              </a:spcAft>
              <a:buSzPts val="2200"/>
              <a:buChar char="•"/>
            </a:pPr>
            <a:r>
              <a:rPr lang="sv-SE"/>
              <a:t>Network latency</a:t>
            </a:r>
            <a:endParaRPr/>
          </a:p>
          <a:p>
            <a:pPr indent="-368300" lvl="1" marL="1371600" marR="0" rtl="0" algn="l">
              <a:lnSpc>
                <a:spcPct val="100000"/>
              </a:lnSpc>
              <a:spcBef>
                <a:spcPts val="0"/>
              </a:spcBef>
              <a:spcAft>
                <a:spcPts val="0"/>
              </a:spcAft>
              <a:buSzPts val="2200"/>
              <a:buChar char="•"/>
            </a:pPr>
            <a:r>
              <a:rPr lang="sv-SE"/>
              <a:t>Communication protocols (SSH, FTP, Telnet)</a:t>
            </a:r>
            <a:endParaRPr/>
          </a:p>
        </p:txBody>
      </p:sp>
      <p:sp>
        <p:nvSpPr>
          <p:cNvPr id="426" name="Google Shape;426;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Structures </a:t>
            </a:r>
            <a:endParaRPr/>
          </a:p>
        </p:txBody>
      </p:sp>
      <p:sp>
        <p:nvSpPr>
          <p:cNvPr id="432" name="Google Shape;432;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Certain data structures are prone to certain types of errors. Use those to suggest equivalence classes.</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sv-SE"/>
              <a:t>For sequences, arrays, or lists:</a:t>
            </a:r>
            <a:endParaRPr/>
          </a:p>
          <a:p>
            <a:pPr indent="-393700" lvl="0" marL="457200" marR="0" rtl="0" algn="l">
              <a:lnSpc>
                <a:spcPct val="100000"/>
              </a:lnSpc>
              <a:spcBef>
                <a:spcPts val="600"/>
              </a:spcBef>
              <a:spcAft>
                <a:spcPts val="0"/>
              </a:spcAft>
              <a:buSzPts val="2600"/>
              <a:buChar char="•"/>
            </a:pPr>
            <a:r>
              <a:rPr lang="sv-SE"/>
              <a:t>Sequences that have only a single value.</a:t>
            </a:r>
            <a:endParaRPr/>
          </a:p>
          <a:p>
            <a:pPr indent="-393700" lvl="0" marL="457200" marR="0" rtl="0" algn="l">
              <a:lnSpc>
                <a:spcPct val="100000"/>
              </a:lnSpc>
              <a:spcBef>
                <a:spcPts val="0"/>
              </a:spcBef>
              <a:spcAft>
                <a:spcPts val="0"/>
              </a:spcAft>
              <a:buSzPts val="2600"/>
              <a:buChar char="•"/>
            </a:pPr>
            <a:r>
              <a:rPr lang="sv-SE"/>
              <a:t>Different sequences of different sizes.</a:t>
            </a:r>
            <a:endParaRPr/>
          </a:p>
          <a:p>
            <a:pPr indent="-393700" lvl="0" marL="457200" marR="0" rtl="0" algn="l">
              <a:lnSpc>
                <a:spcPct val="100000"/>
              </a:lnSpc>
              <a:spcBef>
                <a:spcPts val="0"/>
              </a:spcBef>
              <a:spcAft>
                <a:spcPts val="0"/>
              </a:spcAft>
              <a:buSzPts val="2600"/>
              <a:buChar char="•"/>
            </a:pPr>
            <a:r>
              <a:rPr lang="sv-SE"/>
              <a:t>Derive tests so the first, middle, and last elements of the sequence are accessed.</a:t>
            </a:r>
            <a:endParaRPr/>
          </a:p>
        </p:txBody>
      </p:sp>
      <p:sp>
        <p:nvSpPr>
          <p:cNvPr id="433" name="Google Shape;433;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 Not Forget Invalid Inputs!</a:t>
            </a:r>
            <a:endParaRPr/>
          </a:p>
        </p:txBody>
      </p:sp>
      <p:sp>
        <p:nvSpPr>
          <p:cNvPr id="439" name="Google Shape;439;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Likely to cause problems. Do not forget to incorporate them as input partitions.</a:t>
            </a:r>
            <a:endParaRPr/>
          </a:p>
          <a:p>
            <a:pPr indent="-368300" lvl="1" marL="914400" marR="0" rtl="0" algn="l">
              <a:lnSpc>
                <a:spcPct val="100000"/>
              </a:lnSpc>
              <a:spcBef>
                <a:spcPts val="0"/>
              </a:spcBef>
              <a:spcAft>
                <a:spcPts val="0"/>
              </a:spcAft>
              <a:buSzPts val="2200"/>
              <a:buChar char="•"/>
            </a:pPr>
            <a:r>
              <a:rPr lang="sv-SE"/>
              <a:t>Exception handling is a well-known problem area.</a:t>
            </a:r>
            <a:endParaRPr/>
          </a:p>
          <a:p>
            <a:pPr indent="-368300" lvl="1" marL="914400" marR="0" rtl="0" algn="l">
              <a:lnSpc>
                <a:spcPct val="100000"/>
              </a:lnSpc>
              <a:spcBef>
                <a:spcPts val="0"/>
              </a:spcBef>
              <a:spcAft>
                <a:spcPts val="0"/>
              </a:spcAft>
              <a:buSzPts val="2200"/>
              <a:buChar char="•"/>
            </a:pPr>
            <a:r>
              <a:rPr lang="sv-SE"/>
              <a:t>People tend to think about what the program should do, not what it should protect itself against.</a:t>
            </a:r>
            <a:endParaRPr/>
          </a:p>
          <a:p>
            <a:pPr indent="0" lvl="0" marL="45720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Char char="•"/>
            </a:pPr>
            <a:r>
              <a:rPr lang="sv-SE"/>
              <a:t>Take these into account with all of the other selection criteria already discussed.</a:t>
            </a:r>
            <a:endParaRPr/>
          </a:p>
        </p:txBody>
      </p:sp>
      <p:sp>
        <p:nvSpPr>
          <p:cNvPr id="440" name="Google Shape;44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 Example</a:t>
            </a:r>
            <a:endParaRPr/>
          </a:p>
        </p:txBody>
      </p:sp>
      <p:sp>
        <p:nvSpPr>
          <p:cNvPr id="446" name="Google Shape;446;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What are the input partitions for:</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447" name="Google Shape;447;p53"/>
          <p:cNvSpPr txBox="1"/>
          <p:nvPr>
            <p:ph idx="1" type="body"/>
          </p:nvPr>
        </p:nvSpPr>
        <p:spPr>
          <a:xfrm>
            <a:off x="457200" y="2321100"/>
            <a:ext cx="8538600" cy="1943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We could consider </a:t>
            </a:r>
            <a:r>
              <a:rPr lang="sv-SE">
                <a:latin typeface="Courier New"/>
                <a:ea typeface="Courier New"/>
                <a:cs typeface="Courier New"/>
                <a:sym typeface="Courier New"/>
              </a:rPr>
              <a:t>a</a:t>
            </a:r>
            <a:r>
              <a:rPr lang="sv-SE"/>
              <a:t> or </a:t>
            </a:r>
            <a:r>
              <a:rPr lang="sv-SE">
                <a:latin typeface="Courier New"/>
                <a:ea typeface="Courier New"/>
                <a:cs typeface="Courier New"/>
                <a:sym typeface="Courier New"/>
              </a:rPr>
              <a:t>b</a:t>
            </a:r>
            <a:r>
              <a:rPr lang="sv-SE"/>
              <a:t> in isolation:</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a:t>We should also consider the combinations of </a:t>
            </a:r>
            <a:r>
              <a:rPr lang="sv-SE">
                <a:latin typeface="Courier New"/>
                <a:ea typeface="Courier New"/>
                <a:cs typeface="Courier New"/>
                <a:sym typeface="Courier New"/>
              </a:rPr>
              <a:t>a</a:t>
            </a:r>
            <a:r>
              <a:rPr lang="sv-SE"/>
              <a:t> and </a:t>
            </a:r>
            <a:r>
              <a:rPr lang="sv-SE">
                <a:latin typeface="Courier New"/>
                <a:ea typeface="Courier New"/>
                <a:cs typeface="Courier New"/>
                <a:sym typeface="Courier New"/>
              </a:rPr>
              <a:t>b</a:t>
            </a:r>
            <a:r>
              <a:rPr lang="sv-SE"/>
              <a:t> that influence the outcome of </a:t>
            </a:r>
            <a:r>
              <a:rPr lang="sv-SE">
                <a:latin typeface="Courier New"/>
                <a:ea typeface="Courier New"/>
                <a:cs typeface="Courier New"/>
                <a:sym typeface="Courier New"/>
              </a:rPr>
              <a:t>c</a:t>
            </a:r>
            <a:r>
              <a:rPr lang="sv-SE"/>
              <a:t>:</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448" name="Google Shape;448;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Partitioning</a:t>
            </a:r>
            <a:endParaRPr/>
          </a:p>
        </p:txBody>
      </p:sp>
      <p:sp>
        <p:nvSpPr>
          <p:cNvPr id="106" name="Google Shape;106;p18"/>
          <p:cNvSpPr/>
          <p:nvPr/>
        </p:nvSpPr>
        <p:spPr>
          <a:xfrm>
            <a:off x="654675" y="1484138"/>
            <a:ext cx="3375900" cy="764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Requirement Specification</a:t>
            </a:r>
            <a:endParaRPr b="1" sz="1800"/>
          </a:p>
        </p:txBody>
      </p:sp>
      <p:sp>
        <p:nvSpPr>
          <p:cNvPr id="107" name="Google Shape;107;p18"/>
          <p:cNvSpPr/>
          <p:nvPr/>
        </p:nvSpPr>
        <p:spPr>
          <a:xfrm>
            <a:off x="654675" y="3389243"/>
            <a:ext cx="3375900" cy="764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Test Cases</a:t>
            </a:r>
            <a:endParaRPr b="1" sz="2400"/>
          </a:p>
        </p:txBody>
      </p:sp>
      <p:cxnSp>
        <p:nvCxnSpPr>
          <p:cNvPr id="108" name="Google Shape;108;p18"/>
          <p:cNvCxnSpPr>
            <a:stCxn id="106" idx="2"/>
            <a:endCxn id="109" idx="0"/>
          </p:cNvCxnSpPr>
          <p:nvPr/>
        </p:nvCxnSpPr>
        <p:spPr>
          <a:xfrm>
            <a:off x="2342625" y="2248838"/>
            <a:ext cx="0" cy="382800"/>
          </a:xfrm>
          <a:prstGeom prst="straightConnector1">
            <a:avLst/>
          </a:prstGeom>
          <a:noFill/>
          <a:ln cap="flat" cmpd="sng" w="38100">
            <a:solidFill>
              <a:schemeClr val="dk2"/>
            </a:solidFill>
            <a:prstDash val="solid"/>
            <a:round/>
            <a:headEnd len="med" w="med" type="none"/>
            <a:tailEnd len="med" w="med" type="triangle"/>
          </a:ln>
        </p:spPr>
      </p:cxnSp>
      <p:cxnSp>
        <p:nvCxnSpPr>
          <p:cNvPr id="110" name="Google Shape;110;p18"/>
          <p:cNvCxnSpPr>
            <a:stCxn id="109" idx="2"/>
            <a:endCxn id="107" idx="0"/>
          </p:cNvCxnSpPr>
          <p:nvPr/>
        </p:nvCxnSpPr>
        <p:spPr>
          <a:xfrm>
            <a:off x="2342625" y="3031043"/>
            <a:ext cx="0" cy="358200"/>
          </a:xfrm>
          <a:prstGeom prst="straightConnector1">
            <a:avLst/>
          </a:prstGeom>
          <a:noFill/>
          <a:ln cap="flat" cmpd="sng" w="38100">
            <a:solidFill>
              <a:schemeClr val="dk2"/>
            </a:solidFill>
            <a:prstDash val="solid"/>
            <a:round/>
            <a:headEnd len="med" w="med" type="none"/>
            <a:tailEnd len="med" w="med" type="triangle"/>
          </a:ln>
        </p:spPr>
      </p:cxnSp>
      <p:sp>
        <p:nvSpPr>
          <p:cNvPr id="111" name="Google Shape;111;p18"/>
          <p:cNvSpPr txBox="1"/>
          <p:nvPr/>
        </p:nvSpPr>
        <p:spPr>
          <a:xfrm>
            <a:off x="2045773" y="2528792"/>
            <a:ext cx="593700" cy="3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SE" sz="3000"/>
              <a:t>?</a:t>
            </a:r>
            <a:endParaRPr b="1" sz="3000"/>
          </a:p>
        </p:txBody>
      </p:sp>
      <p:sp>
        <p:nvSpPr>
          <p:cNvPr id="112" name="Google Shape;112;p18"/>
          <p:cNvSpPr txBox="1"/>
          <p:nvPr>
            <p:ph idx="1" type="body"/>
          </p:nvPr>
        </p:nvSpPr>
        <p:spPr>
          <a:xfrm>
            <a:off x="4175950" y="1200150"/>
            <a:ext cx="4510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Functional testing is based on the idea of partitioning.</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You can’t test individual requirements in isolation. </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Instead, we need to partition the specification and software into features that can be tested.</a:t>
            </a:r>
            <a:endParaRPr sz="2400">
              <a:solidFill>
                <a:schemeClr val="dk1"/>
              </a:solidFill>
            </a:endParaRPr>
          </a:p>
        </p:txBody>
      </p:sp>
      <p:sp>
        <p:nvSpPr>
          <p:cNvPr id="113" name="Google Shape;113;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2" name="Shape 452"/>
        <p:cNvGrpSpPr/>
        <p:nvPr/>
      </p:nvGrpSpPr>
      <p:grpSpPr>
        <a:xfrm>
          <a:off x="0" y="0"/>
          <a:ext cx="0" cy="0"/>
          <a:chOff x="0" y="0"/>
          <a:chExt cx="0" cy="0"/>
        </a:xfrm>
      </p:grpSpPr>
      <p:sp>
        <p:nvSpPr>
          <p:cNvPr id="453" name="Google Shape;453;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Requirements-Based Tests</a:t>
            </a:r>
            <a:endParaRPr/>
          </a:p>
        </p:txBody>
      </p:sp>
      <p:sp>
        <p:nvSpPr>
          <p:cNvPr id="454" name="Google Shape;454;p54"/>
          <p:cNvSpPr/>
          <p:nvPr/>
        </p:nvSpPr>
        <p:spPr>
          <a:xfrm>
            <a:off x="769125" y="1870925"/>
            <a:ext cx="23049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Values</a:t>
            </a:r>
            <a:endParaRPr b="1"/>
          </a:p>
        </p:txBody>
      </p:sp>
      <p:sp>
        <p:nvSpPr>
          <p:cNvPr id="455" name="Google Shape;455;p54"/>
          <p:cNvSpPr/>
          <p:nvPr/>
        </p:nvSpPr>
        <p:spPr>
          <a:xfrm>
            <a:off x="1780626" y="2539075"/>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456" name="Google Shape;456;p54"/>
          <p:cNvSpPr/>
          <p:nvPr/>
        </p:nvSpPr>
        <p:spPr>
          <a:xfrm>
            <a:off x="2828571" y="3222173"/>
            <a:ext cx="17580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457" name="Google Shape;457;p54"/>
          <p:cNvCxnSpPr/>
          <p:nvPr/>
        </p:nvCxnSpPr>
        <p:spPr>
          <a:xfrm>
            <a:off x="1160616" y="2357264"/>
            <a:ext cx="620100" cy="408300"/>
          </a:xfrm>
          <a:prstGeom prst="straightConnector1">
            <a:avLst/>
          </a:prstGeom>
          <a:noFill/>
          <a:ln cap="flat" cmpd="sng" w="19050">
            <a:solidFill>
              <a:schemeClr val="dk2"/>
            </a:solidFill>
            <a:prstDash val="solid"/>
            <a:round/>
            <a:headEnd len="med" w="med" type="none"/>
            <a:tailEnd len="med" w="med" type="triangle"/>
          </a:ln>
        </p:spPr>
      </p:cxnSp>
      <p:cxnSp>
        <p:nvCxnSpPr>
          <p:cNvPr id="458" name="Google Shape;458;p54"/>
          <p:cNvCxnSpPr/>
          <p:nvPr/>
        </p:nvCxnSpPr>
        <p:spPr>
          <a:xfrm>
            <a:off x="2208565" y="3025408"/>
            <a:ext cx="620100" cy="408300"/>
          </a:xfrm>
          <a:prstGeom prst="straightConnector1">
            <a:avLst/>
          </a:prstGeom>
          <a:noFill/>
          <a:ln cap="flat" cmpd="sng" w="19050">
            <a:solidFill>
              <a:schemeClr val="dk2"/>
            </a:solidFill>
            <a:prstDash val="solid"/>
            <a:round/>
            <a:headEnd len="med" w="med" type="none"/>
            <a:tailEnd len="med" w="med" type="triangle"/>
          </a:ln>
        </p:spPr>
      </p:cxnSp>
      <p:sp>
        <p:nvSpPr>
          <p:cNvPr id="459" name="Google Shape;459;p54"/>
          <p:cNvSpPr txBox="1"/>
          <p:nvPr>
            <p:ph idx="1" type="body"/>
          </p:nvPr>
        </p:nvSpPr>
        <p:spPr>
          <a:xfrm>
            <a:off x="46398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solidFill>
                  <a:schemeClr val="dk1"/>
                </a:solidFill>
              </a:rPr>
              <a:t>For each independently testable feature, we want to:</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Identify the representative value partitions for each input or output.</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Use the partitions to form abstract test specifications for the combination of inputs.</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Then, create concrete test cases by assigning concrete values from the set of input partitions chosen for each possible test specification.</a:t>
            </a:r>
            <a:endParaRPr sz="1800">
              <a:solidFill>
                <a:schemeClr val="dk1"/>
              </a:solidFill>
            </a:endParaRPr>
          </a:p>
        </p:txBody>
      </p:sp>
      <p:sp>
        <p:nvSpPr>
          <p:cNvPr id="460" name="Google Shape;46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Equivalence Partitioning</a:t>
            </a:r>
            <a:endParaRPr/>
          </a:p>
        </p:txBody>
      </p:sp>
      <p:sp>
        <p:nvSpPr>
          <p:cNvPr id="466" name="Google Shape;466;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Feature </a:t>
            </a:r>
            <a:r>
              <a:rPr lang="sv-SE">
                <a:latin typeface="Courier New"/>
                <a:ea typeface="Courier New"/>
                <a:cs typeface="Courier New"/>
                <a:sym typeface="Courier New"/>
              </a:rPr>
              <a:t>insert(int N, list A)</a:t>
            </a:r>
            <a:r>
              <a:rPr lang="sv-SE"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a:t>Partition inputs into equivalence classes.</a:t>
            </a:r>
            <a:endParaRPr/>
          </a:p>
          <a:p>
            <a:pPr indent="-381000" lvl="0" marL="457200" marR="0" rtl="0" algn="l">
              <a:lnSpc>
                <a:spcPct val="100000"/>
              </a:lnSpc>
              <a:spcBef>
                <a:spcPts val="600"/>
              </a:spcBef>
              <a:spcAft>
                <a:spcPts val="0"/>
              </a:spcAft>
              <a:buSzPts val="2400"/>
              <a:buAutoNum type="arabicPeriod"/>
            </a:pPr>
            <a:r>
              <a:rPr lang="sv-SE" sz="2400">
                <a:latin typeface="Courier New"/>
                <a:ea typeface="Courier New"/>
                <a:cs typeface="Courier New"/>
                <a:sym typeface="Courier New"/>
              </a:rPr>
              <a:t>int N </a:t>
            </a:r>
            <a:r>
              <a:rPr lang="sv-SE" sz="2400"/>
              <a:t>is a 5-digit integer between 10000 and 99999. Possible partitions:</a:t>
            </a:r>
            <a:endParaRPr sz="2400"/>
          </a:p>
          <a:p>
            <a:pPr indent="457200" lvl="0" marL="0" marR="0" rtl="0" algn="l">
              <a:lnSpc>
                <a:spcPct val="100000"/>
              </a:lnSpc>
              <a:spcBef>
                <a:spcPts val="600"/>
              </a:spcBef>
              <a:spcAft>
                <a:spcPts val="0"/>
              </a:spcAft>
              <a:buNone/>
            </a:pPr>
            <a:r>
              <a:rPr b="1" lang="sv-SE" sz="2400"/>
              <a:t>&lt;10000, 10000-99999, &gt;100000</a:t>
            </a:r>
            <a:endParaRPr b="1" sz="2400"/>
          </a:p>
          <a:p>
            <a:pPr indent="-381000" lvl="0" marL="457200" marR="0" rtl="0" algn="l">
              <a:lnSpc>
                <a:spcPct val="100000"/>
              </a:lnSpc>
              <a:spcBef>
                <a:spcPts val="600"/>
              </a:spcBef>
              <a:spcAft>
                <a:spcPts val="0"/>
              </a:spcAft>
              <a:buSzPts val="2400"/>
              <a:buAutoNum type="arabicPeriod"/>
            </a:pPr>
            <a:r>
              <a:rPr lang="sv-SE" sz="2400">
                <a:latin typeface="Courier New"/>
                <a:ea typeface="Courier New"/>
                <a:cs typeface="Courier New"/>
                <a:sym typeface="Courier New"/>
              </a:rPr>
              <a:t>list A</a:t>
            </a:r>
            <a:r>
              <a:rPr lang="sv-SE" sz="2400"/>
              <a:t> is a list of length 1-10. Possible partitions:</a:t>
            </a:r>
            <a:endParaRPr sz="2400"/>
          </a:p>
          <a:p>
            <a:pPr indent="0" lvl="0" marL="0" marR="0" rtl="0" algn="l">
              <a:lnSpc>
                <a:spcPct val="100000"/>
              </a:lnSpc>
              <a:spcBef>
                <a:spcPts val="600"/>
              </a:spcBef>
              <a:spcAft>
                <a:spcPts val="0"/>
              </a:spcAft>
              <a:buNone/>
            </a:pPr>
            <a:r>
              <a:rPr lang="sv-SE" sz="2400"/>
              <a:t>	</a:t>
            </a:r>
            <a:r>
              <a:rPr b="1" lang="sv-SE" sz="2400"/>
              <a:t>Empty List, List of Length 1, List of Length 2-10, 	</a:t>
            </a:r>
            <a:endParaRPr b="1" sz="2400"/>
          </a:p>
          <a:p>
            <a:pPr indent="457200" lvl="0" marL="0" marR="0" rtl="0" algn="l">
              <a:lnSpc>
                <a:spcPct val="100000"/>
              </a:lnSpc>
              <a:spcBef>
                <a:spcPts val="600"/>
              </a:spcBef>
              <a:spcAft>
                <a:spcPts val="0"/>
              </a:spcAft>
              <a:buNone/>
            </a:pPr>
            <a:r>
              <a:rPr b="1" lang="sv-SE" sz="2400"/>
              <a:t>List of Length &gt; 10</a:t>
            </a:r>
            <a:endParaRPr b="1" sz="2400"/>
          </a:p>
        </p:txBody>
      </p:sp>
      <p:sp>
        <p:nvSpPr>
          <p:cNvPr id="467" name="Google Shape;46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From Partition to Test Case</a:t>
            </a:r>
            <a:endParaRPr/>
          </a:p>
        </p:txBody>
      </p:sp>
      <p:sp>
        <p:nvSpPr>
          <p:cNvPr id="473" name="Google Shape;473;p56"/>
          <p:cNvSpPr txBox="1"/>
          <p:nvPr>
            <p:ph idx="1" type="body"/>
          </p:nvPr>
        </p:nvSpPr>
        <p:spPr>
          <a:xfrm>
            <a:off x="468900" y="1193575"/>
            <a:ext cx="8217900" cy="2042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t>Choose concrete values for each combination of input partitions: </a:t>
            </a:r>
            <a:r>
              <a:rPr lang="sv-SE" sz="1800">
                <a:latin typeface="Courier New"/>
                <a:ea typeface="Courier New"/>
                <a:cs typeface="Courier New"/>
                <a:sym typeface="Courier New"/>
              </a:rPr>
              <a:t>insert(int N, list A)</a:t>
            </a:r>
            <a:endParaRPr sz="1800"/>
          </a:p>
          <a:p>
            <a:pPr indent="0" lvl="0" marL="0" rtl="0" algn="l">
              <a:spcBef>
                <a:spcPts val="1000"/>
              </a:spcBef>
              <a:spcAft>
                <a:spcPts val="0"/>
              </a:spcAft>
              <a:buNone/>
            </a:pPr>
            <a:r>
              <a:rPr lang="sv-SE" sz="1800">
                <a:latin typeface="Courier New"/>
                <a:ea typeface="Courier New"/>
                <a:cs typeface="Courier New"/>
                <a:sym typeface="Courier New"/>
              </a:rPr>
              <a:t>int N</a:t>
            </a:r>
            <a:endParaRPr sz="1800">
              <a:latin typeface="Courier New"/>
              <a:ea typeface="Courier New"/>
              <a:cs typeface="Courier New"/>
              <a:sym typeface="Courier New"/>
            </a:endParaRPr>
          </a:p>
          <a:p>
            <a:pPr indent="0" lvl="0" marL="0" rtl="0" algn="l">
              <a:spcBef>
                <a:spcPts val="1000"/>
              </a:spcBef>
              <a:spcAft>
                <a:spcPts val="0"/>
              </a:spcAft>
              <a:buNone/>
            </a:pPr>
            <a:r>
              <a:t/>
            </a:r>
            <a:endParaRPr>
              <a:latin typeface="Courier New"/>
              <a:ea typeface="Courier New"/>
              <a:cs typeface="Courier New"/>
              <a:sym typeface="Courier New"/>
            </a:endParaRPr>
          </a:p>
          <a:p>
            <a:pPr indent="0" lvl="0" marL="0" rtl="0" algn="l">
              <a:spcBef>
                <a:spcPts val="1000"/>
              </a:spcBef>
              <a:spcAft>
                <a:spcPts val="0"/>
              </a:spcAft>
              <a:buNone/>
            </a:pPr>
            <a:r>
              <a:t/>
            </a:r>
            <a:endParaRPr sz="1100">
              <a:latin typeface="Courier New"/>
              <a:ea typeface="Courier New"/>
              <a:cs typeface="Courier New"/>
              <a:sym typeface="Courier New"/>
            </a:endParaRPr>
          </a:p>
          <a:p>
            <a:pPr indent="0" lvl="0" marL="0" rtl="0" algn="l">
              <a:spcBef>
                <a:spcPts val="1000"/>
              </a:spcBef>
              <a:spcAft>
                <a:spcPts val="0"/>
              </a:spcAft>
              <a:buNone/>
            </a:pPr>
            <a:r>
              <a:rPr lang="sv-SE" sz="1800">
                <a:latin typeface="Courier New"/>
                <a:ea typeface="Courier New"/>
                <a:cs typeface="Courier New"/>
                <a:sym typeface="Courier New"/>
              </a:rPr>
              <a:t>list A</a:t>
            </a:r>
            <a:endParaRPr sz="1800">
              <a:latin typeface="Courier New"/>
              <a:ea typeface="Courier New"/>
              <a:cs typeface="Courier New"/>
              <a:sym typeface="Courier New"/>
            </a:endParaRPr>
          </a:p>
        </p:txBody>
      </p:sp>
      <p:sp>
        <p:nvSpPr>
          <p:cNvPr id="474" name="Google Shape;474;p56"/>
          <p:cNvSpPr txBox="1"/>
          <p:nvPr>
            <p:ph idx="1" type="body"/>
          </p:nvPr>
        </p:nvSpPr>
        <p:spPr>
          <a:xfrm>
            <a:off x="2807100" y="1873856"/>
            <a:ext cx="5879700" cy="28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solidFill>
                  <a:schemeClr val="dk1"/>
                </a:solidFill>
              </a:rPr>
              <a:t>Test Specifications:</a:t>
            </a:r>
            <a:endParaRPr sz="1800">
              <a:solidFill>
                <a:schemeClr val="dk1"/>
              </a:solidFill>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insert(&lt; 10000, Empty List)</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insert(10000 - 99999, list[1])</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insert(&gt; 99999, list[2-10])</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lang="sv-SE" sz="1800">
                <a:solidFill>
                  <a:schemeClr val="dk1"/>
                </a:solidFill>
              </a:rPr>
              <a:t>etc</a:t>
            </a:r>
            <a:endParaRPr sz="18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sv-SE" sz="1800">
                <a:solidFill>
                  <a:schemeClr val="dk1"/>
                </a:solidFill>
              </a:rPr>
              <a:t>Test Cases:</a:t>
            </a:r>
            <a:endParaRPr sz="1800">
              <a:solidFill>
                <a:schemeClr val="dk1"/>
              </a:solidFill>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insert(5000, {})</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insert(96521, {11123})</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insert(150000, {11123, 98765})</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800">
                <a:solidFill>
                  <a:schemeClr val="dk1"/>
                </a:solidFill>
              </a:rPr>
              <a:t>etc</a:t>
            </a:r>
            <a:endParaRPr sz="1800">
              <a:solidFill>
                <a:schemeClr val="dk1"/>
              </a:solidFill>
            </a:endParaRPr>
          </a:p>
        </p:txBody>
      </p:sp>
      <p:sp>
        <p:nvSpPr>
          <p:cNvPr id="475" name="Google Shape;475;p56"/>
          <p:cNvSpPr/>
          <p:nvPr/>
        </p:nvSpPr>
        <p:spPr>
          <a:xfrm>
            <a:off x="606625" y="2220377"/>
            <a:ext cx="1359600" cy="2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&lt; 10000</a:t>
            </a:r>
            <a:endParaRPr/>
          </a:p>
        </p:txBody>
      </p:sp>
      <p:sp>
        <p:nvSpPr>
          <p:cNvPr id="476" name="Google Shape;476;p56"/>
          <p:cNvSpPr/>
          <p:nvPr/>
        </p:nvSpPr>
        <p:spPr>
          <a:xfrm>
            <a:off x="606625" y="2504608"/>
            <a:ext cx="1359600" cy="2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10000 - 99999</a:t>
            </a:r>
            <a:endParaRPr/>
          </a:p>
        </p:txBody>
      </p:sp>
      <p:sp>
        <p:nvSpPr>
          <p:cNvPr id="477" name="Google Shape;477;p56"/>
          <p:cNvSpPr/>
          <p:nvPr/>
        </p:nvSpPr>
        <p:spPr>
          <a:xfrm>
            <a:off x="606625" y="2712493"/>
            <a:ext cx="1359600" cy="2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&gt; 99999</a:t>
            </a:r>
            <a:endParaRPr/>
          </a:p>
        </p:txBody>
      </p:sp>
      <p:sp>
        <p:nvSpPr>
          <p:cNvPr id="478" name="Google Shape;478;p56"/>
          <p:cNvSpPr/>
          <p:nvPr/>
        </p:nvSpPr>
        <p:spPr>
          <a:xfrm>
            <a:off x="606625" y="3527901"/>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Empty List</a:t>
            </a:r>
            <a:endParaRPr/>
          </a:p>
        </p:txBody>
      </p:sp>
      <p:sp>
        <p:nvSpPr>
          <p:cNvPr id="479" name="Google Shape;479;p56"/>
          <p:cNvSpPr/>
          <p:nvPr/>
        </p:nvSpPr>
        <p:spPr>
          <a:xfrm>
            <a:off x="606625" y="3771539"/>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List[1]</a:t>
            </a:r>
            <a:endParaRPr/>
          </a:p>
        </p:txBody>
      </p:sp>
      <p:sp>
        <p:nvSpPr>
          <p:cNvPr id="480" name="Google Shape;480;p56"/>
          <p:cNvSpPr/>
          <p:nvPr/>
        </p:nvSpPr>
        <p:spPr>
          <a:xfrm>
            <a:off x="606625" y="4002906"/>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List[2-10]</a:t>
            </a:r>
            <a:endParaRPr/>
          </a:p>
        </p:txBody>
      </p:sp>
      <p:sp>
        <p:nvSpPr>
          <p:cNvPr id="481" name="Google Shape;481;p56"/>
          <p:cNvSpPr/>
          <p:nvPr/>
        </p:nvSpPr>
        <p:spPr>
          <a:xfrm>
            <a:off x="606625" y="4255438"/>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List[&gt;10]</a:t>
            </a:r>
            <a:endParaRPr/>
          </a:p>
        </p:txBody>
      </p:sp>
      <p:sp>
        <p:nvSpPr>
          <p:cNvPr id="482" name="Google Shape;482;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Generate Test Cases</a:t>
            </a:r>
            <a:endParaRPr/>
          </a:p>
        </p:txBody>
      </p:sp>
      <p:sp>
        <p:nvSpPr>
          <p:cNvPr id="488" name="Google Shape;488;p57"/>
          <p:cNvSpPr/>
          <p:nvPr/>
        </p:nvSpPr>
        <p:spPr>
          <a:xfrm>
            <a:off x="780425" y="1429144"/>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489" name="Google Shape;489;p57"/>
          <p:cNvSpPr/>
          <p:nvPr/>
        </p:nvSpPr>
        <p:spPr>
          <a:xfrm>
            <a:off x="2028825" y="2172131"/>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cxnSp>
        <p:nvCxnSpPr>
          <p:cNvPr id="490" name="Google Shape;490;p57"/>
          <p:cNvCxnSpPr/>
          <p:nvPr/>
        </p:nvCxnSpPr>
        <p:spPr>
          <a:xfrm>
            <a:off x="1290225" y="1958119"/>
            <a:ext cx="738600" cy="444000"/>
          </a:xfrm>
          <a:prstGeom prst="straightConnector1">
            <a:avLst/>
          </a:prstGeom>
          <a:noFill/>
          <a:ln cap="flat" cmpd="sng" w="19050">
            <a:solidFill>
              <a:schemeClr val="dk2"/>
            </a:solidFill>
            <a:prstDash val="solid"/>
            <a:round/>
            <a:headEnd len="med" w="med" type="none"/>
            <a:tailEnd len="med" w="med" type="triangle"/>
          </a:ln>
        </p:spPr>
      </p:cxnSp>
      <p:sp>
        <p:nvSpPr>
          <p:cNvPr id="491" name="Google Shape;491;p57"/>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latin typeface="Consolas"/>
                <a:ea typeface="Consolas"/>
                <a:cs typeface="Consolas"/>
                <a:sym typeface="Consolas"/>
              </a:rPr>
              <a:t>substr(string str, int index)</a:t>
            </a:r>
            <a:endParaRPr sz="1800">
              <a:latin typeface="Consolas"/>
              <a:ea typeface="Consolas"/>
              <a:cs typeface="Consolas"/>
              <a:sym typeface="Consolas"/>
            </a:endParaRPr>
          </a:p>
          <a:p>
            <a:pPr indent="0" lvl="0" marL="0" rtl="0" algn="l">
              <a:spcBef>
                <a:spcPts val="0"/>
              </a:spcBef>
              <a:spcAft>
                <a:spcPts val="0"/>
              </a:spcAft>
              <a:buNone/>
            </a:pPr>
            <a:r>
              <a:t/>
            </a:r>
            <a:endParaRPr sz="2000"/>
          </a:p>
          <a:p>
            <a:pPr indent="0" lvl="0" marL="0" rtl="0" algn="l">
              <a:spcBef>
                <a:spcPts val="0"/>
              </a:spcBef>
              <a:spcAft>
                <a:spcPts val="0"/>
              </a:spcAft>
              <a:buNone/>
            </a:pPr>
            <a:r>
              <a:rPr lang="sv-SE" sz="2000"/>
              <a:t>Specification: </a:t>
            </a:r>
            <a:endParaRPr sz="2000"/>
          </a:p>
          <a:p>
            <a:pPr indent="0" lvl="0" marL="0" rtl="0" algn="l">
              <a:spcBef>
                <a:spcPts val="0"/>
              </a:spcBef>
              <a:spcAft>
                <a:spcPts val="0"/>
              </a:spcAft>
              <a:buNone/>
            </a:pPr>
            <a:r>
              <a:rPr lang="sv-SE" sz="2000">
                <a:latin typeface="Courier New"/>
                <a:ea typeface="Courier New"/>
                <a:cs typeface="Courier New"/>
                <a:sym typeface="Courier New"/>
              </a:rPr>
              <a:t>str:</a:t>
            </a:r>
            <a:r>
              <a:rPr lang="sv-SE" sz="2000"/>
              <a:t> length &gt;=2, contains special characters</a:t>
            </a:r>
            <a:endParaRPr sz="2000"/>
          </a:p>
          <a:p>
            <a:pPr indent="0" lvl="0" marL="0" rtl="0" algn="l">
              <a:spcBef>
                <a:spcPts val="0"/>
              </a:spcBef>
              <a:spcAft>
                <a:spcPts val="0"/>
              </a:spcAft>
              <a:buNone/>
            </a:pPr>
            <a:r>
              <a:rPr lang="sv-SE" sz="2000">
                <a:latin typeface="Courier New"/>
                <a:ea typeface="Courier New"/>
                <a:cs typeface="Courier New"/>
                <a:sym typeface="Courier New"/>
              </a:rPr>
              <a:t>index:</a:t>
            </a:r>
            <a:r>
              <a:rPr lang="sv-SE" sz="2000"/>
              <a:t> value &gt; 0</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sv-SE" sz="2000"/>
              <a:t>Test Case:</a:t>
            </a:r>
            <a:endParaRPr sz="2000"/>
          </a:p>
          <a:p>
            <a:pPr indent="0" lvl="0" marL="0" rtl="0" algn="l">
              <a:spcBef>
                <a:spcPts val="0"/>
              </a:spcBef>
              <a:spcAft>
                <a:spcPts val="0"/>
              </a:spcAft>
              <a:buNone/>
            </a:pPr>
            <a:r>
              <a:rPr lang="sv-SE" sz="2000">
                <a:latin typeface="Courier New"/>
                <a:ea typeface="Courier New"/>
                <a:cs typeface="Courier New"/>
                <a:sym typeface="Courier New"/>
              </a:rPr>
              <a:t>str</a:t>
            </a:r>
            <a:r>
              <a:rPr lang="sv-SE" sz="2000"/>
              <a:t> = “ABCC!\n\t7”</a:t>
            </a:r>
            <a:endParaRPr sz="2000"/>
          </a:p>
          <a:p>
            <a:pPr indent="0" lvl="0" marL="0" rtl="0" algn="l">
              <a:spcBef>
                <a:spcPts val="0"/>
              </a:spcBef>
              <a:spcAft>
                <a:spcPts val="0"/>
              </a:spcAft>
              <a:buNone/>
            </a:pPr>
            <a:r>
              <a:rPr lang="sv-SE" sz="2000">
                <a:latin typeface="Courier New"/>
                <a:ea typeface="Courier New"/>
                <a:cs typeface="Courier New"/>
                <a:sym typeface="Courier New"/>
              </a:rPr>
              <a:t>index</a:t>
            </a:r>
            <a:r>
              <a:rPr lang="sv-SE" sz="2000"/>
              <a:t>= 5</a:t>
            </a:r>
            <a:endParaRPr sz="2000"/>
          </a:p>
          <a:p>
            <a:pPr indent="0" lvl="0" marL="0" rtl="0" algn="l">
              <a:spcBef>
                <a:spcPts val="0"/>
              </a:spcBef>
              <a:spcAft>
                <a:spcPts val="0"/>
              </a:spcAft>
              <a:buNone/>
            </a:pPr>
            <a:r>
              <a:t/>
            </a:r>
            <a:endParaRPr sz="2000"/>
          </a:p>
        </p:txBody>
      </p:sp>
      <p:sp>
        <p:nvSpPr>
          <p:cNvPr id="492" name="Google Shape;49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Google Shape;49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498" name="Google Shape;498;p58"/>
          <p:cNvSpPr txBox="1"/>
          <p:nvPr>
            <p:ph idx="1" type="body"/>
          </p:nvPr>
        </p:nvSpPr>
        <p:spPr>
          <a:xfrm>
            <a:off x="468895" y="1282400"/>
            <a:ext cx="416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Basic Idea:</a:t>
            </a:r>
            <a:endParaRPr/>
          </a:p>
          <a:p>
            <a:pPr indent="-393700" lvl="0" marL="457200" marR="0" rtl="0" algn="l">
              <a:lnSpc>
                <a:spcPct val="100000"/>
              </a:lnSpc>
              <a:spcBef>
                <a:spcPts val="600"/>
              </a:spcBef>
              <a:spcAft>
                <a:spcPts val="0"/>
              </a:spcAft>
              <a:buSzPts val="2600"/>
              <a:buChar char="•"/>
            </a:pPr>
            <a:r>
              <a:rPr lang="sv-SE"/>
              <a:t>Errors tend to occur at the boundary of a partition.</a:t>
            </a:r>
            <a:endParaRPr/>
          </a:p>
          <a:p>
            <a:pPr indent="-393700" lvl="0" marL="457200" marR="0" rtl="0" algn="l">
              <a:lnSpc>
                <a:spcPct val="100000"/>
              </a:lnSpc>
              <a:spcBef>
                <a:spcPts val="0"/>
              </a:spcBef>
              <a:spcAft>
                <a:spcPts val="0"/>
              </a:spcAft>
              <a:buSzPts val="2600"/>
              <a:buChar char="•"/>
            </a:pPr>
            <a:r>
              <a:rPr lang="sv-SE"/>
              <a:t>Remember to select inputs from those boundaries.</a:t>
            </a:r>
            <a:endParaRPr/>
          </a:p>
        </p:txBody>
      </p:sp>
      <p:sp>
        <p:nvSpPr>
          <p:cNvPr id="499" name="Google Shape;499;p58"/>
          <p:cNvSpPr/>
          <p:nvPr/>
        </p:nvSpPr>
        <p:spPr>
          <a:xfrm>
            <a:off x="4715700" y="1359675"/>
            <a:ext cx="3767100" cy="3049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8"/>
          <p:cNvSpPr/>
          <p:nvPr/>
        </p:nvSpPr>
        <p:spPr>
          <a:xfrm>
            <a:off x="5411165"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8"/>
          <p:cNvSpPr/>
          <p:nvPr/>
        </p:nvSpPr>
        <p:spPr>
          <a:xfrm>
            <a:off x="5222560"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8"/>
          <p:cNvSpPr/>
          <p:nvPr/>
        </p:nvSpPr>
        <p:spPr>
          <a:xfrm>
            <a:off x="7712196"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8"/>
          <p:cNvSpPr/>
          <p:nvPr/>
        </p:nvSpPr>
        <p:spPr>
          <a:xfrm>
            <a:off x="7712186" y="3647303"/>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8"/>
          <p:cNvSpPr/>
          <p:nvPr/>
        </p:nvSpPr>
        <p:spPr>
          <a:xfrm>
            <a:off x="7537373"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5" name="Google Shape;505;p58"/>
          <p:cNvCxnSpPr>
            <a:stCxn id="499" idx="0"/>
          </p:cNvCxnSpPr>
          <p:nvPr/>
        </p:nvCxnSpPr>
        <p:spPr>
          <a:xfrm>
            <a:off x="6599250" y="1359675"/>
            <a:ext cx="0" cy="3049800"/>
          </a:xfrm>
          <a:prstGeom prst="straightConnector1">
            <a:avLst/>
          </a:prstGeom>
          <a:noFill/>
          <a:ln cap="flat" cmpd="sng" w="19050">
            <a:solidFill>
              <a:schemeClr val="dk2"/>
            </a:solidFill>
            <a:prstDash val="dash"/>
            <a:round/>
            <a:headEnd len="med" w="med" type="none"/>
            <a:tailEnd len="med" w="med" type="none"/>
          </a:ln>
        </p:spPr>
      </p:cxnSp>
      <p:cxnSp>
        <p:nvCxnSpPr>
          <p:cNvPr id="506" name="Google Shape;506;p58"/>
          <p:cNvCxnSpPr>
            <a:endCxn id="499" idx="3"/>
          </p:cNvCxnSpPr>
          <p:nvPr/>
        </p:nvCxnSpPr>
        <p:spPr>
          <a:xfrm>
            <a:off x="4715400" y="2884575"/>
            <a:ext cx="3767400" cy="0"/>
          </a:xfrm>
          <a:prstGeom prst="straightConnector1">
            <a:avLst/>
          </a:prstGeom>
          <a:noFill/>
          <a:ln cap="flat" cmpd="sng" w="19050">
            <a:solidFill>
              <a:schemeClr val="dk2"/>
            </a:solidFill>
            <a:prstDash val="dash"/>
            <a:round/>
            <a:headEnd len="med" w="med" type="none"/>
            <a:tailEnd len="med" w="med" type="none"/>
          </a:ln>
        </p:spPr>
      </p:cxnSp>
      <p:cxnSp>
        <p:nvCxnSpPr>
          <p:cNvPr id="507" name="Google Shape;507;p58"/>
          <p:cNvCxnSpPr>
            <a:stCxn id="499" idx="1"/>
            <a:endCxn id="499" idx="0"/>
          </p:cNvCxnSpPr>
          <p:nvPr/>
        </p:nvCxnSpPr>
        <p:spPr>
          <a:xfrm flipH="1" rot="10800000">
            <a:off x="4715700" y="1359675"/>
            <a:ext cx="1883700" cy="1524900"/>
          </a:xfrm>
          <a:prstGeom prst="straightConnector1">
            <a:avLst/>
          </a:prstGeom>
          <a:noFill/>
          <a:ln cap="flat" cmpd="sng" w="19050">
            <a:solidFill>
              <a:schemeClr val="dk2"/>
            </a:solidFill>
            <a:prstDash val="dash"/>
            <a:round/>
            <a:headEnd len="med" w="med" type="none"/>
            <a:tailEnd len="med" w="med" type="none"/>
          </a:ln>
        </p:spPr>
      </p:cxnSp>
      <p:cxnSp>
        <p:nvCxnSpPr>
          <p:cNvPr id="508" name="Google Shape;508;p58"/>
          <p:cNvCxnSpPr>
            <a:stCxn id="499" idx="0"/>
          </p:cNvCxnSpPr>
          <p:nvPr/>
        </p:nvCxnSpPr>
        <p:spPr>
          <a:xfrm>
            <a:off x="6599250" y="13596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509" name="Google Shape;509;p58"/>
          <p:cNvCxnSpPr>
            <a:stCxn id="499" idx="3"/>
            <a:endCxn id="499" idx="2"/>
          </p:cNvCxnSpPr>
          <p:nvPr/>
        </p:nvCxnSpPr>
        <p:spPr>
          <a:xfrm flipH="1">
            <a:off x="6599400" y="28845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510" name="Google Shape;510;p58"/>
          <p:cNvCxnSpPr>
            <a:stCxn id="499" idx="1"/>
          </p:cNvCxnSpPr>
          <p:nvPr/>
        </p:nvCxnSpPr>
        <p:spPr>
          <a:xfrm>
            <a:off x="4715700" y="28845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511" name="Google Shape;511;p58"/>
          <p:cNvCxnSpPr>
            <a:stCxn id="499" idx="1"/>
          </p:cNvCxnSpPr>
          <p:nvPr/>
        </p:nvCxnSpPr>
        <p:spPr>
          <a:xfrm flipH="1" rot="10800000">
            <a:off x="4715700" y="2004675"/>
            <a:ext cx="1848300" cy="879900"/>
          </a:xfrm>
          <a:prstGeom prst="straightConnector1">
            <a:avLst/>
          </a:prstGeom>
          <a:noFill/>
          <a:ln cap="flat" cmpd="sng" w="19050">
            <a:solidFill>
              <a:schemeClr val="dk2"/>
            </a:solidFill>
            <a:prstDash val="dash"/>
            <a:round/>
            <a:headEnd len="med" w="med" type="none"/>
            <a:tailEnd len="med" w="med" type="none"/>
          </a:ln>
        </p:spPr>
      </p:cxnSp>
      <p:cxnSp>
        <p:nvCxnSpPr>
          <p:cNvPr id="512" name="Google Shape;512;p58"/>
          <p:cNvCxnSpPr/>
          <p:nvPr/>
        </p:nvCxnSpPr>
        <p:spPr>
          <a:xfrm flipH="1">
            <a:off x="5935333" y="2024582"/>
            <a:ext cx="591000" cy="1816200"/>
          </a:xfrm>
          <a:prstGeom prst="straightConnector1">
            <a:avLst/>
          </a:prstGeom>
          <a:noFill/>
          <a:ln cap="flat" cmpd="sng" w="19050">
            <a:solidFill>
              <a:schemeClr val="dk2"/>
            </a:solidFill>
            <a:prstDash val="dash"/>
            <a:round/>
            <a:headEnd len="med" w="med" type="none"/>
            <a:tailEnd len="med" w="med" type="none"/>
          </a:ln>
        </p:spPr>
      </p:cxnSp>
      <p:sp>
        <p:nvSpPr>
          <p:cNvPr id="513" name="Google Shape;51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Test Case Values</a:t>
            </a:r>
            <a:endParaRPr/>
          </a:p>
        </p:txBody>
      </p:sp>
      <p:sp>
        <p:nvSpPr>
          <p:cNvPr id="519" name="Google Shape;519;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Choose test case values at the boundary (and typical) values for each partition.</a:t>
            </a:r>
            <a:endParaRPr sz="2400"/>
          </a:p>
          <a:p>
            <a:pPr indent="-381000" lvl="0" marL="457200" rtl="0" algn="l">
              <a:spcBef>
                <a:spcPts val="1000"/>
              </a:spcBef>
              <a:spcAft>
                <a:spcPts val="0"/>
              </a:spcAft>
              <a:buSzPts val="2400"/>
              <a:buChar char="•"/>
            </a:pPr>
            <a:r>
              <a:rPr lang="sv-SE" sz="2400"/>
              <a:t>If an input is intended to be a 5-digit integer between 10000 and 99999, you want partitions:</a:t>
            </a:r>
            <a:endParaRPr sz="2400"/>
          </a:p>
          <a:p>
            <a:pPr indent="457200" lvl="0" marL="0" rtl="0" algn="l">
              <a:spcBef>
                <a:spcPts val="1000"/>
              </a:spcBef>
              <a:spcAft>
                <a:spcPts val="0"/>
              </a:spcAft>
              <a:buClr>
                <a:schemeClr val="dk1"/>
              </a:buClr>
              <a:buSzPts val="1100"/>
              <a:buFont typeface="Arial"/>
              <a:buNone/>
            </a:pPr>
            <a:r>
              <a:rPr b="1" lang="sv-SE" sz="2400"/>
              <a:t>&lt;10000, 10000-99999, &gt;100000</a:t>
            </a:r>
            <a:endParaRPr sz="24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520" name="Google Shape;520;p59"/>
          <p:cNvSpPr/>
          <p:nvPr/>
        </p:nvSpPr>
        <p:spPr>
          <a:xfrm>
            <a:off x="238825" y="3576731"/>
            <a:ext cx="380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0</a:t>
            </a:r>
            <a:endParaRPr/>
          </a:p>
        </p:txBody>
      </p:sp>
      <p:sp>
        <p:nvSpPr>
          <p:cNvPr id="521" name="Google Shape;521;p59"/>
          <p:cNvSpPr/>
          <p:nvPr/>
        </p:nvSpPr>
        <p:spPr>
          <a:xfrm>
            <a:off x="1072100"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a:t>
            </a:r>
            <a:endParaRPr/>
          </a:p>
        </p:txBody>
      </p:sp>
      <p:sp>
        <p:nvSpPr>
          <p:cNvPr id="522" name="Google Shape;522;p59"/>
          <p:cNvSpPr/>
          <p:nvPr/>
        </p:nvSpPr>
        <p:spPr>
          <a:xfrm>
            <a:off x="1849975"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a:t>
            </a:r>
            <a:endParaRPr/>
          </a:p>
        </p:txBody>
      </p:sp>
      <p:cxnSp>
        <p:nvCxnSpPr>
          <p:cNvPr id="523" name="Google Shape;523;p59"/>
          <p:cNvCxnSpPr>
            <a:stCxn id="520" idx="0"/>
          </p:cNvCxnSpPr>
          <p:nvPr/>
        </p:nvCxnSpPr>
        <p:spPr>
          <a:xfrm flipH="1" rot="10800000">
            <a:off x="429025" y="3376331"/>
            <a:ext cx="714600" cy="200400"/>
          </a:xfrm>
          <a:prstGeom prst="straightConnector1">
            <a:avLst/>
          </a:prstGeom>
          <a:noFill/>
          <a:ln cap="flat" cmpd="sng" w="19050">
            <a:solidFill>
              <a:schemeClr val="dk2"/>
            </a:solidFill>
            <a:prstDash val="solid"/>
            <a:round/>
            <a:headEnd len="med" w="med" type="none"/>
            <a:tailEnd len="med" w="med" type="triangle"/>
          </a:ln>
        </p:spPr>
      </p:cxnSp>
      <p:cxnSp>
        <p:nvCxnSpPr>
          <p:cNvPr id="524" name="Google Shape;524;p59"/>
          <p:cNvCxnSpPr>
            <a:stCxn id="521" idx="0"/>
          </p:cNvCxnSpPr>
          <p:nvPr/>
        </p:nvCxnSpPr>
        <p:spPr>
          <a:xfrm flipH="1" rot="10800000">
            <a:off x="1376300" y="3391631"/>
            <a:ext cx="150000" cy="185100"/>
          </a:xfrm>
          <a:prstGeom prst="straightConnector1">
            <a:avLst/>
          </a:prstGeom>
          <a:noFill/>
          <a:ln cap="flat" cmpd="sng" w="19050">
            <a:solidFill>
              <a:schemeClr val="dk2"/>
            </a:solidFill>
            <a:prstDash val="solid"/>
            <a:round/>
            <a:headEnd len="med" w="med" type="none"/>
            <a:tailEnd len="med" w="med" type="triangle"/>
          </a:ln>
        </p:spPr>
      </p:cxnSp>
      <p:cxnSp>
        <p:nvCxnSpPr>
          <p:cNvPr id="525" name="Google Shape;525;p59"/>
          <p:cNvCxnSpPr>
            <a:stCxn id="522" idx="0"/>
          </p:cNvCxnSpPr>
          <p:nvPr/>
        </p:nvCxnSpPr>
        <p:spPr>
          <a:xfrm rot="10800000">
            <a:off x="1740475" y="3407231"/>
            <a:ext cx="413700" cy="169500"/>
          </a:xfrm>
          <a:prstGeom prst="straightConnector1">
            <a:avLst/>
          </a:prstGeom>
          <a:noFill/>
          <a:ln cap="flat" cmpd="sng" w="19050">
            <a:solidFill>
              <a:schemeClr val="dk2"/>
            </a:solidFill>
            <a:prstDash val="solid"/>
            <a:round/>
            <a:headEnd len="med" w="med" type="none"/>
            <a:tailEnd len="med" w="med" type="triangle"/>
          </a:ln>
        </p:spPr>
      </p:cxnSp>
      <p:sp>
        <p:nvSpPr>
          <p:cNvPr id="526" name="Google Shape;526;p59"/>
          <p:cNvSpPr/>
          <p:nvPr/>
        </p:nvSpPr>
        <p:spPr>
          <a:xfrm>
            <a:off x="208715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a:t>
            </a:r>
            <a:endParaRPr/>
          </a:p>
        </p:txBody>
      </p:sp>
      <p:sp>
        <p:nvSpPr>
          <p:cNvPr id="527" name="Google Shape;527;p59"/>
          <p:cNvSpPr/>
          <p:nvPr/>
        </p:nvSpPr>
        <p:spPr>
          <a:xfrm>
            <a:off x="2899825"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50000</a:t>
            </a:r>
            <a:endParaRPr/>
          </a:p>
        </p:txBody>
      </p:sp>
      <p:sp>
        <p:nvSpPr>
          <p:cNvPr id="528" name="Google Shape;528;p59"/>
          <p:cNvSpPr/>
          <p:nvPr/>
        </p:nvSpPr>
        <p:spPr>
          <a:xfrm>
            <a:off x="385740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99999</a:t>
            </a:r>
            <a:endParaRPr/>
          </a:p>
        </p:txBody>
      </p:sp>
      <p:cxnSp>
        <p:nvCxnSpPr>
          <p:cNvPr id="529" name="Google Shape;529;p59"/>
          <p:cNvCxnSpPr>
            <a:stCxn id="526" idx="0"/>
          </p:cNvCxnSpPr>
          <p:nvPr/>
        </p:nvCxnSpPr>
        <p:spPr>
          <a:xfrm flipH="1" rot="10800000">
            <a:off x="2444450" y="3371288"/>
            <a:ext cx="534000" cy="74640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59"/>
          <p:cNvCxnSpPr>
            <a:stCxn id="527" idx="0"/>
          </p:cNvCxnSpPr>
          <p:nvPr/>
        </p:nvCxnSpPr>
        <p:spPr>
          <a:xfrm rot="10800000">
            <a:off x="3164725" y="3409688"/>
            <a:ext cx="92400" cy="70800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59"/>
          <p:cNvCxnSpPr>
            <a:stCxn id="528" idx="0"/>
          </p:cNvCxnSpPr>
          <p:nvPr/>
        </p:nvCxnSpPr>
        <p:spPr>
          <a:xfrm rot="10800000">
            <a:off x="3667500" y="3394088"/>
            <a:ext cx="547200" cy="723600"/>
          </a:xfrm>
          <a:prstGeom prst="straightConnector1">
            <a:avLst/>
          </a:prstGeom>
          <a:noFill/>
          <a:ln cap="flat" cmpd="sng" w="19050">
            <a:solidFill>
              <a:schemeClr val="dk2"/>
            </a:solidFill>
            <a:prstDash val="solid"/>
            <a:round/>
            <a:headEnd len="med" w="med" type="none"/>
            <a:tailEnd len="med" w="med" type="triangle"/>
          </a:ln>
        </p:spPr>
      </p:cxnSp>
      <p:sp>
        <p:nvSpPr>
          <p:cNvPr id="532" name="Google Shape;532;p59"/>
          <p:cNvSpPr/>
          <p:nvPr/>
        </p:nvSpPr>
        <p:spPr>
          <a:xfrm>
            <a:off x="43485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100000</a:t>
            </a:r>
            <a:endParaRPr/>
          </a:p>
        </p:txBody>
      </p:sp>
      <p:sp>
        <p:nvSpPr>
          <p:cNvPr id="533" name="Google Shape;533;p59"/>
          <p:cNvSpPr/>
          <p:nvPr/>
        </p:nvSpPr>
        <p:spPr>
          <a:xfrm>
            <a:off x="554920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150000</a:t>
            </a:r>
            <a:endParaRPr/>
          </a:p>
        </p:txBody>
      </p:sp>
      <p:sp>
        <p:nvSpPr>
          <p:cNvPr id="534" name="Google Shape;534;p59"/>
          <p:cNvSpPr/>
          <p:nvPr/>
        </p:nvSpPr>
        <p:spPr>
          <a:xfrm>
            <a:off x="66042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max int</a:t>
            </a:r>
            <a:endParaRPr/>
          </a:p>
        </p:txBody>
      </p:sp>
      <p:cxnSp>
        <p:nvCxnSpPr>
          <p:cNvPr id="535" name="Google Shape;535;p59"/>
          <p:cNvCxnSpPr>
            <a:stCxn id="532" idx="0"/>
          </p:cNvCxnSpPr>
          <p:nvPr/>
        </p:nvCxnSpPr>
        <p:spPr>
          <a:xfrm flipH="1" rot="10800000">
            <a:off x="4791350" y="3399431"/>
            <a:ext cx="181200" cy="177300"/>
          </a:xfrm>
          <a:prstGeom prst="straightConnector1">
            <a:avLst/>
          </a:prstGeom>
          <a:noFill/>
          <a:ln cap="flat" cmpd="sng" w="19050">
            <a:solidFill>
              <a:schemeClr val="dk2"/>
            </a:solidFill>
            <a:prstDash val="solid"/>
            <a:round/>
            <a:headEnd len="med" w="med" type="none"/>
            <a:tailEnd len="med" w="med" type="triangle"/>
          </a:ln>
        </p:spPr>
      </p:cxnSp>
      <p:cxnSp>
        <p:nvCxnSpPr>
          <p:cNvPr id="536" name="Google Shape;536;p59"/>
          <p:cNvCxnSpPr>
            <a:stCxn id="533" idx="0"/>
          </p:cNvCxnSpPr>
          <p:nvPr/>
        </p:nvCxnSpPr>
        <p:spPr>
          <a:xfrm rot="10800000">
            <a:off x="5283100" y="3430331"/>
            <a:ext cx="708900" cy="146400"/>
          </a:xfrm>
          <a:prstGeom prst="straightConnector1">
            <a:avLst/>
          </a:prstGeom>
          <a:noFill/>
          <a:ln cap="flat" cmpd="sng" w="19050">
            <a:solidFill>
              <a:schemeClr val="dk2"/>
            </a:solidFill>
            <a:prstDash val="solid"/>
            <a:round/>
            <a:headEnd len="med" w="med" type="none"/>
            <a:tailEnd len="med" w="med" type="triangle"/>
          </a:ln>
        </p:spPr>
      </p:cxnSp>
      <p:cxnSp>
        <p:nvCxnSpPr>
          <p:cNvPr id="537" name="Google Shape;537;p59"/>
          <p:cNvCxnSpPr>
            <a:stCxn id="534" idx="0"/>
          </p:cNvCxnSpPr>
          <p:nvPr/>
        </p:nvCxnSpPr>
        <p:spPr>
          <a:xfrm rot="10800000">
            <a:off x="5694950" y="3399431"/>
            <a:ext cx="1352100" cy="177300"/>
          </a:xfrm>
          <a:prstGeom prst="straightConnector1">
            <a:avLst/>
          </a:prstGeom>
          <a:noFill/>
          <a:ln cap="flat" cmpd="sng" w="19050">
            <a:solidFill>
              <a:schemeClr val="dk2"/>
            </a:solidFill>
            <a:prstDash val="solid"/>
            <a:round/>
            <a:headEnd len="med" w="med" type="none"/>
            <a:tailEnd len="med" w="med" type="triangle"/>
          </a:ln>
        </p:spPr>
      </p:cxnSp>
      <p:sp>
        <p:nvSpPr>
          <p:cNvPr id="538" name="Google Shape;538;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5" name="Google Shape;545;p6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Functional Testing</a:t>
            </a:r>
            <a:endParaRPr/>
          </a:p>
        </p:txBody>
      </p:sp>
      <p:sp>
        <p:nvSpPr>
          <p:cNvPr id="551" name="Google Shape;551;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2000"/>
              <a:t>You are asked to develop a simple C++ container class SetOfE containing elements of type E with the following methods:</a:t>
            </a:r>
            <a:endParaRPr sz="2000"/>
          </a:p>
          <a:p>
            <a:pPr indent="-355600" lvl="0" marL="457200" rtl="0" algn="l">
              <a:lnSpc>
                <a:spcPct val="115000"/>
              </a:lnSpc>
              <a:spcBef>
                <a:spcPts val="0"/>
              </a:spcBef>
              <a:spcAft>
                <a:spcPts val="0"/>
              </a:spcAft>
              <a:buSzPts val="2000"/>
              <a:buFont typeface="Courier New"/>
              <a:buChar char="●"/>
            </a:pPr>
            <a:r>
              <a:rPr lang="sv-SE" sz="2000">
                <a:latin typeface="Courier New"/>
                <a:ea typeface="Courier New"/>
                <a:cs typeface="Courier New"/>
                <a:sym typeface="Courier New"/>
              </a:rPr>
              <a:t>void insert(E e)</a:t>
            </a:r>
            <a:endParaRPr sz="2000">
              <a:latin typeface="Courier New"/>
              <a:ea typeface="Courier New"/>
              <a:cs typeface="Courier New"/>
              <a:sym typeface="Courier New"/>
            </a:endParaRPr>
          </a:p>
          <a:p>
            <a:pPr indent="-355600" lvl="0" marL="457200" rtl="0" algn="l">
              <a:lnSpc>
                <a:spcPct val="115000"/>
              </a:lnSpc>
              <a:spcBef>
                <a:spcPts val="0"/>
              </a:spcBef>
              <a:spcAft>
                <a:spcPts val="0"/>
              </a:spcAft>
              <a:buSzPts val="2000"/>
              <a:buFont typeface="Courier New"/>
              <a:buChar char="●"/>
            </a:pPr>
            <a:r>
              <a:rPr lang="sv-SE" sz="2000">
                <a:latin typeface="Courier New"/>
                <a:ea typeface="Courier New"/>
                <a:cs typeface="Courier New"/>
                <a:sym typeface="Courier New"/>
              </a:rPr>
              <a:t>Bool find(E e)</a:t>
            </a:r>
            <a:endParaRPr sz="2000">
              <a:latin typeface="Courier New"/>
              <a:ea typeface="Courier New"/>
              <a:cs typeface="Courier New"/>
              <a:sym typeface="Courier New"/>
            </a:endParaRPr>
          </a:p>
          <a:p>
            <a:pPr indent="-355600" lvl="0" marL="457200" rtl="0" algn="l">
              <a:lnSpc>
                <a:spcPct val="115000"/>
              </a:lnSpc>
              <a:spcBef>
                <a:spcPts val="0"/>
              </a:spcBef>
              <a:spcAft>
                <a:spcPts val="0"/>
              </a:spcAft>
              <a:buSzPts val="2000"/>
              <a:buFont typeface="Courier New"/>
              <a:buChar char="●"/>
            </a:pPr>
            <a:r>
              <a:rPr lang="sv-SE" sz="2000">
                <a:latin typeface="Courier New"/>
                <a:ea typeface="Courier New"/>
                <a:cs typeface="Courier New"/>
                <a:sym typeface="Courier New"/>
              </a:rPr>
              <a:t>void delete(E e)</a:t>
            </a:r>
            <a:endParaRPr sz="20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sv-SE" sz="2000"/>
              <a:t>Using domain partitioning, develop functional test cases for the methods. You can define your test cases as input/output pairs.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sv-SE" sz="2000"/>
              <a:t>For example, to test </a:t>
            </a:r>
            <a:r>
              <a:rPr lang="sv-SE" sz="2000">
                <a:latin typeface="Courier New"/>
                <a:ea typeface="Courier New"/>
                <a:cs typeface="Courier New"/>
                <a:sym typeface="Courier New"/>
              </a:rPr>
              <a:t>insert(E e), </a:t>
            </a:r>
            <a:r>
              <a:rPr lang="sv-SE" sz="2000"/>
              <a:t>one test case could be:</a:t>
            </a:r>
            <a:endParaRPr sz="2000"/>
          </a:p>
          <a:p>
            <a:pPr indent="0" lvl="0" marL="0" rtl="0" algn="l">
              <a:lnSpc>
                <a:spcPct val="115000"/>
              </a:lnSpc>
              <a:spcBef>
                <a:spcPts val="0"/>
              </a:spcBef>
              <a:spcAft>
                <a:spcPts val="0"/>
              </a:spcAft>
              <a:buClr>
                <a:schemeClr val="dk1"/>
              </a:buClr>
              <a:buSzPts val="1100"/>
              <a:buFont typeface="Arial"/>
              <a:buNone/>
            </a:pPr>
            <a:r>
              <a:rPr b="1" lang="sv-SE" sz="2000"/>
              <a:t>Input:</a:t>
            </a:r>
            <a:r>
              <a:rPr lang="sv-SE" sz="2000"/>
              <a:t> Empty Container/any e		</a:t>
            </a:r>
            <a:r>
              <a:rPr b="1" lang="sv-SE" sz="2000"/>
              <a:t>Expected output:</a:t>
            </a:r>
            <a:r>
              <a:rPr lang="sv-SE" sz="2000"/>
              <a:t> e in Container.</a:t>
            </a:r>
            <a:endParaRPr sz="2000"/>
          </a:p>
          <a:p>
            <a:pPr indent="0" lvl="0" marL="0" marR="0" rtl="0" algn="l">
              <a:lnSpc>
                <a:spcPct val="100000"/>
              </a:lnSpc>
              <a:spcBef>
                <a:spcPts val="600"/>
              </a:spcBef>
              <a:spcAft>
                <a:spcPts val="0"/>
              </a:spcAft>
              <a:buNone/>
            </a:pPr>
            <a:r>
              <a:t/>
            </a:r>
            <a:endParaRPr sz="2000"/>
          </a:p>
        </p:txBody>
      </p:sp>
      <p:sp>
        <p:nvSpPr>
          <p:cNvPr id="552" name="Google Shape;552;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6" name="Shape 556"/>
        <p:cNvGrpSpPr/>
        <p:nvPr/>
      </p:nvGrpSpPr>
      <p:grpSpPr>
        <a:xfrm>
          <a:off x="0" y="0"/>
          <a:ext cx="0" cy="0"/>
          <a:chOff x="0" y="0"/>
          <a:chExt cx="0" cy="0"/>
        </a:xfrm>
      </p:grpSpPr>
      <p:sp>
        <p:nvSpPr>
          <p:cNvPr id="557" name="Google Shape;557;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graphicFrame>
        <p:nvGraphicFramePr>
          <p:cNvPr id="558" name="Google Shape;558;p62"/>
          <p:cNvGraphicFramePr/>
          <p:nvPr/>
        </p:nvGraphicFramePr>
        <p:xfrm>
          <a:off x="380125" y="1188638"/>
          <a:ext cx="3000000" cy="3000000"/>
        </p:xfrm>
        <a:graphic>
          <a:graphicData uri="http://schemas.openxmlformats.org/drawingml/2006/table">
            <a:tbl>
              <a:tblPr>
                <a:noFill/>
                <a:tableStyleId>{09A9BF01-B1C2-4174-A449-D56BAB516BE7}</a:tableStyleId>
              </a:tblPr>
              <a:tblGrid>
                <a:gridCol w="776375"/>
                <a:gridCol w="2081950"/>
                <a:gridCol w="1429150"/>
              </a:tblGrid>
              <a:tr h="272650">
                <a:tc>
                  <a:txBody>
                    <a:bodyPr/>
                    <a:lstStyle/>
                    <a:p>
                      <a:pPr indent="0" lvl="0" marL="0" rtl="0" algn="l">
                        <a:spcBef>
                          <a:spcPts val="0"/>
                        </a:spcBef>
                        <a:spcAft>
                          <a:spcPts val="0"/>
                        </a:spcAft>
                        <a:buNone/>
                      </a:pPr>
                      <a:r>
                        <a:rPr b="1" i="1" lang="sv-SE" sz="1100"/>
                        <a:t>Insert</a:t>
                      </a:r>
                      <a:endParaRPr b="1" i="1" sz="1100"/>
                    </a:p>
                  </a:txBody>
                  <a:tcPr marT="47625" marB="47625" marR="63500" marL="63500"/>
                </a:tc>
                <a:tc>
                  <a:txBody>
                    <a:bodyPr/>
                    <a:lstStyle/>
                    <a:p>
                      <a:pPr indent="0" lvl="0" marL="0" rtl="0" algn="l">
                        <a:spcBef>
                          <a:spcPts val="0"/>
                        </a:spcBef>
                        <a:spcAft>
                          <a:spcPts val="0"/>
                        </a:spcAft>
                        <a:buNone/>
                      </a:pPr>
                      <a:r>
                        <a:rPr i="1" lang="sv-SE" sz="1100"/>
                        <a:t>Empty/ any e</a:t>
                      </a:r>
                      <a:endParaRPr i="1" sz="1100"/>
                    </a:p>
                  </a:txBody>
                  <a:tcPr marT="47625" marB="47625" marR="63500" marL="63500"/>
                </a:tc>
                <a:tc>
                  <a:txBody>
                    <a:bodyPr/>
                    <a:lstStyle/>
                    <a:p>
                      <a:pPr indent="0" lvl="0" marL="0" rtl="0" algn="l">
                        <a:spcBef>
                          <a:spcPts val="0"/>
                        </a:spcBef>
                        <a:spcAft>
                          <a:spcPts val="0"/>
                        </a:spcAft>
                        <a:buNone/>
                      </a:pPr>
                      <a:r>
                        <a:rPr i="1" lang="sv-SE" sz="1100"/>
                        <a:t>e in container</a:t>
                      </a:r>
                      <a:endParaRPr i="1" sz="1100"/>
                    </a:p>
                  </a:txBody>
                  <a:tcPr marT="47625" marB="47625" marR="63500" marL="63500"/>
                </a:tc>
              </a:tr>
              <a:tr h="391325">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t>E with one element / any e</a:t>
                      </a:r>
                      <a:endParaRPr i="1" sz="1100"/>
                    </a:p>
                  </a:txBody>
                  <a:tcPr marT="47625" marB="47625" marR="63500" marL="63500"/>
                </a:tc>
                <a:tc>
                  <a:txBody>
                    <a:bodyPr/>
                    <a:lstStyle/>
                    <a:p>
                      <a:pPr indent="0" lvl="0" marL="0" rtl="0" algn="l">
                        <a:spcBef>
                          <a:spcPts val="0"/>
                        </a:spcBef>
                        <a:spcAft>
                          <a:spcPts val="0"/>
                        </a:spcAft>
                        <a:buNone/>
                      </a:pPr>
                      <a:r>
                        <a:rPr i="1" lang="sv-SE" sz="1100"/>
                        <a:t>e in container</a:t>
                      </a:r>
                      <a:endParaRPr i="1" sz="1100"/>
                    </a:p>
                  </a:txBody>
                  <a:tcPr marT="47625" marB="47625" marR="63500" marL="63500"/>
                </a:tc>
              </a:tr>
              <a:tr h="391325">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t>E with multiple elements / any e</a:t>
                      </a:r>
                      <a:endParaRPr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e in container</a:t>
                      </a:r>
                      <a:endParaRPr i="1" sz="1100"/>
                    </a:p>
                  </a:txBody>
                  <a:tcPr marT="47625" marB="47625" marR="63500" marL="63500"/>
                </a:tc>
              </a:tr>
              <a:tr h="272650">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t>Very large E/ any e</a:t>
                      </a:r>
                      <a:endParaRPr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e in container</a:t>
                      </a:r>
                      <a:endParaRPr i="1" sz="1100"/>
                    </a:p>
                  </a:txBody>
                  <a:tcPr marT="47625" marB="47625" marR="63500" marL="63500"/>
                </a:tc>
              </a:tr>
              <a:tr h="391325">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t>E containing e/ e</a:t>
                      </a:r>
                      <a:endParaRPr i="1" sz="1100"/>
                    </a:p>
                  </a:txBody>
                  <a:tcPr marT="47625" marB="47625" marR="63500" marL="63500"/>
                </a:tc>
                <a:tc>
                  <a:txBody>
                    <a:bodyPr/>
                    <a:lstStyle/>
                    <a:p>
                      <a:pPr indent="0" lvl="0" marL="0" rtl="0" algn="l">
                        <a:spcBef>
                          <a:spcPts val="0"/>
                        </a:spcBef>
                        <a:spcAft>
                          <a:spcPts val="0"/>
                        </a:spcAft>
                        <a:buNone/>
                      </a:pPr>
                      <a:r>
                        <a:rPr i="1" lang="sv-SE" sz="1100"/>
                        <a:t>Error or no change</a:t>
                      </a:r>
                      <a:endParaRPr i="1" sz="1100"/>
                    </a:p>
                  </a:txBody>
                  <a:tcPr marT="47625" marB="47625" marR="63500" marL="63500"/>
                </a:tc>
              </a:tr>
              <a:tr h="272650">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t>Any E/ malformed e</a:t>
                      </a:r>
                      <a:endParaRPr i="1" sz="1100"/>
                    </a:p>
                  </a:txBody>
                  <a:tcPr marT="47625" marB="47625" marR="63500" marL="63500"/>
                </a:tc>
                <a:tc>
                  <a:txBody>
                    <a:bodyPr/>
                    <a:lstStyle/>
                    <a:p>
                      <a:pPr indent="0" lvl="0" marL="0" rtl="0" algn="l">
                        <a:spcBef>
                          <a:spcPts val="0"/>
                        </a:spcBef>
                        <a:spcAft>
                          <a:spcPts val="0"/>
                        </a:spcAft>
                        <a:buNone/>
                      </a:pPr>
                      <a:r>
                        <a:rPr i="1" lang="sv-SE" sz="1100"/>
                        <a:t>Error</a:t>
                      </a:r>
                      <a:endParaRPr i="1" sz="1100"/>
                    </a:p>
                  </a:txBody>
                  <a:tcPr marT="47625" marB="47625" marR="63500" marL="63500"/>
                </a:tc>
              </a:tr>
              <a:tr h="272650">
                <a:tc>
                  <a:txBody>
                    <a:bodyPr/>
                    <a:lstStyle/>
                    <a:p>
                      <a:pPr indent="0" lvl="0" marL="0" rtl="0" algn="l">
                        <a:spcBef>
                          <a:spcPts val="0"/>
                        </a:spcBef>
                        <a:spcAft>
                          <a:spcPts val="0"/>
                        </a:spcAft>
                        <a:buNone/>
                      </a:pPr>
                      <a:r>
                        <a:rPr b="1" i="1" lang="sv-SE" sz="1100"/>
                        <a:t>Exists</a:t>
                      </a:r>
                      <a:endParaRPr b="1"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E containing e/ e</a:t>
                      </a:r>
                      <a:endParaRPr i="1" sz="1100"/>
                    </a:p>
                  </a:txBody>
                  <a:tcPr marT="47625" marB="47625" marR="63500" marL="63500"/>
                </a:tc>
                <a:tc>
                  <a:txBody>
                    <a:bodyPr/>
                    <a:lstStyle/>
                    <a:p>
                      <a:pPr indent="0" lvl="0" marL="0" rtl="0" algn="l">
                        <a:spcBef>
                          <a:spcPts val="0"/>
                        </a:spcBef>
                        <a:spcAft>
                          <a:spcPts val="0"/>
                        </a:spcAft>
                        <a:buNone/>
                      </a:pPr>
                      <a:r>
                        <a:rPr i="1" lang="sv-SE" sz="1100"/>
                        <a:t>True</a:t>
                      </a:r>
                      <a:endParaRPr i="1" sz="1100"/>
                    </a:p>
                  </a:txBody>
                  <a:tcPr marT="47625" marB="47625" marR="63500" marL="63500"/>
                </a:tc>
              </a:tr>
              <a:tr h="272650">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E not containing e/ e</a:t>
                      </a:r>
                      <a:endParaRPr i="1" sz="1100"/>
                    </a:p>
                  </a:txBody>
                  <a:tcPr marT="47625" marB="47625" marR="63500" marL="63500"/>
                </a:tc>
                <a:tc>
                  <a:txBody>
                    <a:bodyPr/>
                    <a:lstStyle/>
                    <a:p>
                      <a:pPr indent="0" lvl="0" marL="0" rtl="0" algn="l">
                        <a:spcBef>
                          <a:spcPts val="0"/>
                        </a:spcBef>
                        <a:spcAft>
                          <a:spcPts val="0"/>
                        </a:spcAft>
                        <a:buNone/>
                      </a:pPr>
                      <a:r>
                        <a:rPr i="1" lang="sv-SE" sz="1100"/>
                        <a:t>False</a:t>
                      </a:r>
                      <a:endParaRPr i="1" sz="1100"/>
                    </a:p>
                  </a:txBody>
                  <a:tcPr marT="47625" marB="47625" marR="63500" marL="63500"/>
                </a:tc>
              </a:tr>
              <a:tr h="391325">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Very large E containing e/ e</a:t>
                      </a:r>
                      <a:endParaRPr i="1" sz="1100"/>
                    </a:p>
                  </a:txBody>
                  <a:tcPr marT="47625" marB="47625" marR="63500" marL="63500"/>
                </a:tc>
                <a:tc>
                  <a:txBody>
                    <a:bodyPr/>
                    <a:lstStyle/>
                    <a:p>
                      <a:pPr indent="0" lvl="0" marL="0" rtl="0" algn="l">
                        <a:spcBef>
                          <a:spcPts val="0"/>
                        </a:spcBef>
                        <a:spcAft>
                          <a:spcPts val="0"/>
                        </a:spcAft>
                        <a:buNone/>
                      </a:pPr>
                      <a:r>
                        <a:rPr i="1" lang="sv-SE" sz="1100"/>
                        <a:t>True</a:t>
                      </a:r>
                      <a:endParaRPr i="1" sz="1100"/>
                    </a:p>
                  </a:txBody>
                  <a:tcPr marT="47625" marB="47625" marR="63500" marL="63500"/>
                </a:tc>
              </a:tr>
              <a:tr h="272650">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t>E with only element e/ e</a:t>
                      </a:r>
                      <a:endParaRPr i="1" sz="1100"/>
                    </a:p>
                  </a:txBody>
                  <a:tcPr marT="47625" marB="47625" marR="63500" marL="63500"/>
                </a:tc>
                <a:tc>
                  <a:txBody>
                    <a:bodyPr/>
                    <a:lstStyle/>
                    <a:p>
                      <a:pPr indent="0" lvl="0" marL="0" rtl="0" algn="l">
                        <a:spcBef>
                          <a:spcPts val="0"/>
                        </a:spcBef>
                        <a:spcAft>
                          <a:spcPts val="0"/>
                        </a:spcAft>
                        <a:buNone/>
                      </a:pPr>
                      <a:r>
                        <a:rPr i="1" lang="sv-SE" sz="1100"/>
                        <a:t>True</a:t>
                      </a:r>
                      <a:endParaRPr i="1" sz="1100"/>
                    </a:p>
                  </a:txBody>
                  <a:tcPr marT="47625" marB="47625" marR="63500" marL="63500"/>
                </a:tc>
              </a:tr>
              <a:tr h="272650">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t>Any E / malformed e</a:t>
                      </a:r>
                      <a:endParaRPr i="1" sz="1100"/>
                    </a:p>
                  </a:txBody>
                  <a:tcPr marT="47625" marB="47625" marR="63500" marL="63500"/>
                </a:tc>
                <a:tc>
                  <a:txBody>
                    <a:bodyPr/>
                    <a:lstStyle/>
                    <a:p>
                      <a:pPr indent="0" lvl="0" marL="0" rtl="0" algn="l">
                        <a:spcBef>
                          <a:spcPts val="0"/>
                        </a:spcBef>
                        <a:spcAft>
                          <a:spcPts val="0"/>
                        </a:spcAft>
                        <a:buNone/>
                      </a:pPr>
                      <a:r>
                        <a:rPr i="1" lang="sv-SE" sz="1100"/>
                        <a:t>Error</a:t>
                      </a:r>
                      <a:endParaRPr i="1" sz="1100"/>
                    </a:p>
                  </a:txBody>
                  <a:tcPr marT="47625" marB="47625" marR="63500" marL="63500"/>
                </a:tc>
              </a:tr>
              <a:tr h="272650">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t>Empty / e</a:t>
                      </a:r>
                      <a:endParaRPr i="1" sz="1100"/>
                    </a:p>
                  </a:txBody>
                  <a:tcPr marT="47625" marB="47625" marR="63500" marL="63500"/>
                </a:tc>
                <a:tc>
                  <a:txBody>
                    <a:bodyPr/>
                    <a:lstStyle/>
                    <a:p>
                      <a:pPr indent="0" lvl="0" marL="0" rtl="0" algn="l">
                        <a:spcBef>
                          <a:spcPts val="0"/>
                        </a:spcBef>
                        <a:spcAft>
                          <a:spcPts val="0"/>
                        </a:spcAft>
                        <a:buNone/>
                      </a:pPr>
                      <a:r>
                        <a:rPr i="1" lang="sv-SE" sz="1100"/>
                        <a:t>False</a:t>
                      </a:r>
                      <a:endParaRPr i="1" sz="1100"/>
                    </a:p>
                  </a:txBody>
                  <a:tcPr marT="47625" marB="47625" marR="63500" marL="63500"/>
                </a:tc>
              </a:tr>
            </a:tbl>
          </a:graphicData>
        </a:graphic>
      </p:graphicFrame>
      <p:graphicFrame>
        <p:nvGraphicFramePr>
          <p:cNvPr id="559" name="Google Shape;559;p62"/>
          <p:cNvGraphicFramePr/>
          <p:nvPr/>
        </p:nvGraphicFramePr>
        <p:xfrm>
          <a:off x="4759300" y="1921688"/>
          <a:ext cx="3000000" cy="3000000"/>
        </p:xfrm>
        <a:graphic>
          <a:graphicData uri="http://schemas.openxmlformats.org/drawingml/2006/table">
            <a:tbl>
              <a:tblPr>
                <a:noFill/>
                <a:tableStyleId>{09A9BF01-B1C2-4174-A449-D56BAB516BE7}</a:tableStyleId>
              </a:tblPr>
              <a:tblGrid>
                <a:gridCol w="674700"/>
                <a:gridCol w="2054350"/>
                <a:gridCol w="1135275"/>
              </a:tblGrid>
              <a:tr h="536075">
                <a:tc>
                  <a:txBody>
                    <a:bodyPr/>
                    <a:lstStyle/>
                    <a:p>
                      <a:pPr indent="0" lvl="0" marL="0" rtl="0" algn="l">
                        <a:spcBef>
                          <a:spcPts val="0"/>
                        </a:spcBef>
                        <a:spcAft>
                          <a:spcPts val="0"/>
                        </a:spcAft>
                        <a:buNone/>
                      </a:pPr>
                      <a:r>
                        <a:rPr b="1" i="1" lang="sv-SE" sz="1100"/>
                        <a:t>Delete</a:t>
                      </a:r>
                      <a:endParaRPr b="1"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E containing e/ e</a:t>
                      </a:r>
                      <a:endParaRPr i="1" sz="1100"/>
                    </a:p>
                  </a:txBody>
                  <a:tcPr marT="47625" marB="47625" marR="63500" marL="63500"/>
                </a:tc>
                <a:tc>
                  <a:txBody>
                    <a:bodyPr/>
                    <a:lstStyle/>
                    <a:p>
                      <a:pPr indent="0" lvl="0" marL="0" rtl="0" algn="l">
                        <a:spcBef>
                          <a:spcPts val="0"/>
                        </a:spcBef>
                        <a:spcAft>
                          <a:spcPts val="0"/>
                        </a:spcAft>
                        <a:buNone/>
                      </a:pPr>
                      <a:r>
                        <a:rPr i="1" lang="sv-SE" sz="1100"/>
                        <a:t>e no longer in list</a:t>
                      </a:r>
                      <a:endParaRPr i="1" sz="1100"/>
                    </a:p>
                  </a:txBody>
                  <a:tcPr marT="47625" marB="47625" marR="63500" marL="63500"/>
                </a:tc>
              </a:tr>
              <a:tr h="536075">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E not containing e/ e</a:t>
                      </a:r>
                      <a:endParaRPr i="1" sz="1100"/>
                    </a:p>
                  </a:txBody>
                  <a:tcPr marT="47625" marB="47625" marR="63500" marL="63500"/>
                </a:tc>
                <a:tc>
                  <a:txBody>
                    <a:bodyPr/>
                    <a:lstStyle/>
                    <a:p>
                      <a:pPr indent="0" lvl="0" marL="0" rtl="0" algn="l">
                        <a:spcBef>
                          <a:spcPts val="0"/>
                        </a:spcBef>
                        <a:spcAft>
                          <a:spcPts val="0"/>
                        </a:spcAft>
                        <a:buNone/>
                      </a:pPr>
                      <a:r>
                        <a:rPr i="1" lang="sv-SE" sz="1100"/>
                        <a:t>no change (or error)</a:t>
                      </a:r>
                      <a:endParaRPr i="1" sz="1100"/>
                    </a:p>
                  </a:txBody>
                  <a:tcPr marT="47625" marB="47625" marR="63500" marL="63500"/>
                </a:tc>
              </a:tr>
              <a:tr h="340475">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Any E / malformed e</a:t>
                      </a:r>
                      <a:endParaRPr i="1" sz="1100"/>
                    </a:p>
                  </a:txBody>
                  <a:tcPr marT="47625" marB="47625" marR="63500" marL="63500"/>
                </a:tc>
                <a:tc>
                  <a:txBody>
                    <a:bodyPr/>
                    <a:lstStyle/>
                    <a:p>
                      <a:pPr indent="0" lvl="0" marL="0" rtl="0" algn="l">
                        <a:spcBef>
                          <a:spcPts val="0"/>
                        </a:spcBef>
                        <a:spcAft>
                          <a:spcPts val="0"/>
                        </a:spcAft>
                        <a:buNone/>
                      </a:pPr>
                      <a:r>
                        <a:rPr i="1" lang="sv-SE" sz="1100"/>
                        <a:t>error</a:t>
                      </a:r>
                      <a:endParaRPr i="1" sz="1100"/>
                    </a:p>
                  </a:txBody>
                  <a:tcPr marT="47625" marB="47625" marR="63500" marL="63500"/>
                </a:tc>
              </a:tr>
              <a:tr h="536075">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Very large E containing e/ e</a:t>
                      </a:r>
                      <a:endParaRPr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e no longer in list</a:t>
                      </a:r>
                      <a:endParaRPr i="1" sz="1100"/>
                    </a:p>
                  </a:txBody>
                  <a:tcPr marT="47625" marB="47625" marR="63500" marL="63500"/>
                </a:tc>
              </a:tr>
              <a:tr h="340475">
                <a:tc>
                  <a:txBody>
                    <a:bodyPr/>
                    <a:lstStyle/>
                    <a:p>
                      <a:pPr indent="0" lvl="0" marL="0" rtl="0" algn="l">
                        <a:spcBef>
                          <a:spcPts val="0"/>
                        </a:spcBef>
                        <a:spcAft>
                          <a:spcPts val="0"/>
                        </a:spcAft>
                        <a:buNone/>
                      </a:pPr>
                      <a:r>
                        <a:t/>
                      </a:r>
                      <a:endParaRPr i="1" sz="1100"/>
                    </a:p>
                  </a:txBody>
                  <a:tcPr marT="47625" marB="47625" marR="63500" marL="63500"/>
                </a:tc>
                <a:tc>
                  <a:txBody>
                    <a:bodyPr/>
                    <a:lstStyle/>
                    <a:p>
                      <a:pPr indent="0" lvl="0" marL="0" rtl="0" algn="l">
                        <a:spcBef>
                          <a:spcPts val="0"/>
                        </a:spcBef>
                        <a:spcAft>
                          <a:spcPts val="0"/>
                        </a:spcAft>
                        <a:buNone/>
                      </a:pPr>
                      <a:r>
                        <a:rPr i="1" lang="sv-SE" sz="1100">
                          <a:solidFill>
                            <a:schemeClr val="dk1"/>
                          </a:solidFill>
                        </a:rPr>
                        <a:t>Empty / e</a:t>
                      </a:r>
                      <a:endParaRPr i="1" sz="1100"/>
                    </a:p>
                  </a:txBody>
                  <a:tcPr marT="47625" marB="47625" marR="63500" marL="63500"/>
                </a:tc>
                <a:tc>
                  <a:txBody>
                    <a:bodyPr/>
                    <a:lstStyle/>
                    <a:p>
                      <a:pPr indent="0" lvl="0" marL="0" rtl="0" algn="l">
                        <a:spcBef>
                          <a:spcPts val="0"/>
                        </a:spcBef>
                        <a:spcAft>
                          <a:spcPts val="0"/>
                        </a:spcAft>
                        <a:buNone/>
                      </a:pPr>
                      <a:r>
                        <a:rPr i="1" lang="sv-SE" sz="1100"/>
                        <a:t>no change</a:t>
                      </a:r>
                      <a:endParaRPr i="1" sz="1100"/>
                    </a:p>
                  </a:txBody>
                  <a:tcPr marT="47625" marB="47625" marR="63500" marL="63500"/>
                </a:tc>
              </a:tr>
            </a:tbl>
          </a:graphicData>
        </a:graphic>
      </p:graphicFrame>
      <p:sp>
        <p:nvSpPr>
          <p:cNvPr id="560" name="Google Shape;56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Test Suite</a:t>
            </a:r>
            <a:endParaRPr/>
          </a:p>
        </p:txBody>
      </p:sp>
      <p:sp>
        <p:nvSpPr>
          <p:cNvPr id="566" name="Google Shape;566;p63"/>
          <p:cNvSpPr/>
          <p:nvPr/>
        </p:nvSpPr>
        <p:spPr>
          <a:xfrm>
            <a:off x="515450" y="2055200"/>
            <a:ext cx="2249400" cy="480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Values</a:t>
            </a:r>
            <a:endParaRPr b="1"/>
          </a:p>
        </p:txBody>
      </p:sp>
      <p:sp>
        <p:nvSpPr>
          <p:cNvPr id="567" name="Google Shape;567;p63"/>
          <p:cNvSpPr/>
          <p:nvPr/>
        </p:nvSpPr>
        <p:spPr>
          <a:xfrm>
            <a:off x="1595514" y="2714910"/>
            <a:ext cx="1877400" cy="480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568" name="Google Shape;568;p63"/>
          <p:cNvSpPr/>
          <p:nvPr/>
        </p:nvSpPr>
        <p:spPr>
          <a:xfrm>
            <a:off x="2714501" y="3389388"/>
            <a:ext cx="1877400" cy="480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569" name="Google Shape;569;p63"/>
          <p:cNvCxnSpPr/>
          <p:nvPr/>
        </p:nvCxnSpPr>
        <p:spPr>
          <a:xfrm>
            <a:off x="933479" y="2535405"/>
            <a:ext cx="661800" cy="402900"/>
          </a:xfrm>
          <a:prstGeom prst="straightConnector1">
            <a:avLst/>
          </a:prstGeom>
          <a:noFill/>
          <a:ln cap="flat" cmpd="sng" w="19050">
            <a:solidFill>
              <a:schemeClr val="dk2"/>
            </a:solidFill>
            <a:prstDash val="solid"/>
            <a:round/>
            <a:headEnd len="med" w="med" type="none"/>
            <a:tailEnd len="med" w="med" type="triangle"/>
          </a:ln>
        </p:spPr>
      </p:cxnSp>
      <p:cxnSp>
        <p:nvCxnSpPr>
          <p:cNvPr id="570" name="Google Shape;570;p63"/>
          <p:cNvCxnSpPr/>
          <p:nvPr/>
        </p:nvCxnSpPr>
        <p:spPr>
          <a:xfrm>
            <a:off x="2052467" y="3195109"/>
            <a:ext cx="661800" cy="402900"/>
          </a:xfrm>
          <a:prstGeom prst="straightConnector1">
            <a:avLst/>
          </a:prstGeom>
          <a:noFill/>
          <a:ln cap="flat" cmpd="sng" w="19050">
            <a:solidFill>
              <a:schemeClr val="dk2"/>
            </a:solidFill>
            <a:prstDash val="solid"/>
            <a:round/>
            <a:headEnd len="med" w="med" type="none"/>
            <a:tailEnd len="med" w="med" type="triangle"/>
          </a:ln>
        </p:spPr>
      </p:cxnSp>
      <p:sp>
        <p:nvSpPr>
          <p:cNvPr id="571" name="Google Shape;571;p63"/>
          <p:cNvSpPr txBox="1"/>
          <p:nvPr>
            <p:ph idx="1" type="body"/>
          </p:nvPr>
        </p:nvSpPr>
        <p:spPr>
          <a:xfrm>
            <a:off x="4692275" y="1142050"/>
            <a:ext cx="3994500" cy="37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solidFill>
                  <a:schemeClr val="dk1"/>
                </a:solidFill>
              </a:rPr>
              <a:t>Smarter process than random testing, but still comes down to brute force:</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May still be an infeasibly high number of test specifications.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Each specification can be transformed into MANY concrete test cases. How many should be tried?</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lang="sv-SE" sz="2000">
                <a:solidFill>
                  <a:schemeClr val="dk1"/>
                </a:solidFill>
              </a:rPr>
              <a:t>How do we arrive at an effective, reasonably-sized test suite?</a:t>
            </a:r>
            <a:endParaRPr sz="2000">
              <a:solidFill>
                <a:schemeClr val="dk1"/>
              </a:solidFill>
            </a:endParaRPr>
          </a:p>
        </p:txBody>
      </p:sp>
      <p:sp>
        <p:nvSpPr>
          <p:cNvPr id="572" name="Google Shape;572;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Partitioning</a:t>
            </a:r>
            <a:endParaRPr/>
          </a:p>
        </p:txBody>
      </p:sp>
      <p:sp>
        <p:nvSpPr>
          <p:cNvPr id="119" name="Google Shape;119;p19"/>
          <p:cNvSpPr/>
          <p:nvPr/>
        </p:nvSpPr>
        <p:spPr>
          <a:xfrm>
            <a:off x="654675" y="1484138"/>
            <a:ext cx="3375900" cy="764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Requirement Specification</a:t>
            </a:r>
            <a:endParaRPr b="1" sz="1800"/>
          </a:p>
        </p:txBody>
      </p:sp>
      <p:sp>
        <p:nvSpPr>
          <p:cNvPr id="120" name="Google Shape;120;p19"/>
          <p:cNvSpPr/>
          <p:nvPr/>
        </p:nvSpPr>
        <p:spPr>
          <a:xfrm>
            <a:off x="654675" y="3389243"/>
            <a:ext cx="3375900" cy="764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Test Cases</a:t>
            </a:r>
            <a:endParaRPr b="1" sz="2400"/>
          </a:p>
        </p:txBody>
      </p:sp>
      <p:cxnSp>
        <p:nvCxnSpPr>
          <p:cNvPr id="121" name="Google Shape;121;p19"/>
          <p:cNvCxnSpPr>
            <a:stCxn id="119" idx="2"/>
            <a:endCxn id="122" idx="0"/>
          </p:cNvCxnSpPr>
          <p:nvPr/>
        </p:nvCxnSpPr>
        <p:spPr>
          <a:xfrm>
            <a:off x="2342625" y="2248838"/>
            <a:ext cx="0" cy="382800"/>
          </a:xfrm>
          <a:prstGeom prst="straightConnector1">
            <a:avLst/>
          </a:prstGeom>
          <a:noFill/>
          <a:ln cap="flat" cmpd="sng" w="38100">
            <a:solidFill>
              <a:schemeClr val="dk2"/>
            </a:solidFill>
            <a:prstDash val="solid"/>
            <a:round/>
            <a:headEnd len="med" w="med" type="none"/>
            <a:tailEnd len="med" w="med" type="triangle"/>
          </a:ln>
        </p:spPr>
      </p:cxnSp>
      <p:cxnSp>
        <p:nvCxnSpPr>
          <p:cNvPr id="123" name="Google Shape;123;p19"/>
          <p:cNvCxnSpPr>
            <a:stCxn id="122" idx="2"/>
            <a:endCxn id="120" idx="0"/>
          </p:cNvCxnSpPr>
          <p:nvPr/>
        </p:nvCxnSpPr>
        <p:spPr>
          <a:xfrm>
            <a:off x="2342625" y="3031043"/>
            <a:ext cx="0" cy="358200"/>
          </a:xfrm>
          <a:prstGeom prst="straightConnector1">
            <a:avLst/>
          </a:prstGeom>
          <a:noFill/>
          <a:ln cap="flat" cmpd="sng" w="38100">
            <a:solidFill>
              <a:schemeClr val="dk2"/>
            </a:solidFill>
            <a:prstDash val="solid"/>
            <a:round/>
            <a:headEnd len="med" w="med" type="none"/>
            <a:tailEnd len="med" w="med" type="triangle"/>
          </a:ln>
        </p:spPr>
      </p:cxnSp>
      <p:sp>
        <p:nvSpPr>
          <p:cNvPr id="124" name="Google Shape;124;p19"/>
          <p:cNvSpPr txBox="1"/>
          <p:nvPr/>
        </p:nvSpPr>
        <p:spPr>
          <a:xfrm>
            <a:off x="2045773" y="2511617"/>
            <a:ext cx="593700" cy="38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sv-SE" sz="3000"/>
              <a:t>?</a:t>
            </a:r>
            <a:endParaRPr b="1" sz="3000"/>
          </a:p>
        </p:txBody>
      </p:sp>
      <p:sp>
        <p:nvSpPr>
          <p:cNvPr id="125" name="Google Shape;125;p19"/>
          <p:cNvSpPr txBox="1"/>
          <p:nvPr>
            <p:ph idx="1" type="body"/>
          </p:nvPr>
        </p:nvSpPr>
        <p:spPr>
          <a:xfrm>
            <a:off x="4175950" y="1200150"/>
            <a:ext cx="4510800" cy="37257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solidFill>
                  <a:schemeClr val="dk1"/>
                </a:solidFill>
              </a:rPr>
              <a:t>Not all inputs have the same effect.</a:t>
            </a:r>
            <a:endParaRPr sz="2400">
              <a:solidFill>
                <a:schemeClr val="dk1"/>
              </a:solidFill>
            </a:endParaRPr>
          </a:p>
          <a:p>
            <a:pPr indent="-381000" lvl="0" marL="457200" marR="0" rtl="0" algn="l">
              <a:lnSpc>
                <a:spcPct val="100000"/>
              </a:lnSpc>
              <a:spcBef>
                <a:spcPts val="0"/>
              </a:spcBef>
              <a:spcAft>
                <a:spcPts val="0"/>
              </a:spcAft>
              <a:buClr>
                <a:schemeClr val="dk1"/>
              </a:buClr>
              <a:buSzPts val="2400"/>
              <a:buFont typeface="Arial"/>
              <a:buChar char="●"/>
            </a:pPr>
            <a:r>
              <a:rPr lang="sv-SE" sz="2400">
                <a:solidFill>
                  <a:schemeClr val="dk1"/>
                </a:solidFill>
              </a:rPr>
              <a:t>Partition the outputs of a feature into the possible outcomes.</a:t>
            </a:r>
            <a:endParaRPr sz="2400">
              <a:solidFill>
                <a:schemeClr val="dk1"/>
              </a:solidFill>
            </a:endParaRPr>
          </a:p>
          <a:p>
            <a:pPr indent="-381000" lvl="1" marL="914400" marR="0" rtl="0" algn="l">
              <a:lnSpc>
                <a:spcPct val="100000"/>
              </a:lnSpc>
              <a:spcBef>
                <a:spcPts val="0"/>
              </a:spcBef>
              <a:spcAft>
                <a:spcPts val="0"/>
              </a:spcAft>
              <a:buClr>
                <a:schemeClr val="dk1"/>
              </a:buClr>
              <a:buSzPts val="2400"/>
              <a:buFont typeface="Arial"/>
              <a:buChar char="○"/>
            </a:pPr>
            <a:r>
              <a:rPr lang="sv-SE" sz="2400">
                <a:solidFill>
                  <a:schemeClr val="dk1"/>
                </a:solidFill>
              </a:rPr>
              <a:t>… and the inputs, by what outcomes they cause (or other potential groupings).</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
        <p:nvSpPr>
          <p:cNvPr id="126" name="Google Shape;126;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7" name="Shape 577"/>
        <p:cNvGrpSpPr/>
        <p:nvPr/>
      </p:nvGrpSpPr>
      <p:grpSpPr>
        <a:xfrm>
          <a:off x="0" y="0"/>
          <a:ext cx="0" cy="0"/>
          <a:chOff x="0" y="0"/>
          <a:chExt cx="0" cy="0"/>
        </a:xfrm>
      </p:grpSpPr>
      <p:sp>
        <p:nvSpPr>
          <p:cNvPr id="578" name="Google Shape;578;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79" name="Google Shape;579;p6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Category-Partition Method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Category-Partition Method</a:t>
            </a:r>
            <a:endParaRPr/>
          </a:p>
        </p:txBody>
      </p:sp>
      <p:sp>
        <p:nvSpPr>
          <p:cNvPr id="585" name="Google Shape;585;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 method of generating test specifications from requirement specifications.</a:t>
            </a:r>
            <a:endParaRPr/>
          </a:p>
          <a:p>
            <a:pPr indent="-393700" lvl="0" marL="457200" marR="0" rtl="0" algn="l">
              <a:lnSpc>
                <a:spcPct val="100000"/>
              </a:lnSpc>
              <a:spcBef>
                <a:spcPts val="600"/>
              </a:spcBef>
              <a:spcAft>
                <a:spcPts val="0"/>
              </a:spcAft>
              <a:buSzPts val="2600"/>
              <a:buChar char="•"/>
            </a:pPr>
            <a:r>
              <a:rPr lang="sv-SE"/>
              <a:t>Adds a small number of additional steps on the process discussed today.</a:t>
            </a:r>
            <a:endParaRPr/>
          </a:p>
          <a:p>
            <a:pPr indent="-393700" lvl="0" marL="457200" marR="0" rtl="0" algn="l">
              <a:lnSpc>
                <a:spcPct val="100000"/>
              </a:lnSpc>
              <a:spcBef>
                <a:spcPts val="0"/>
              </a:spcBef>
              <a:spcAft>
                <a:spcPts val="0"/>
              </a:spcAft>
              <a:buSzPts val="2600"/>
              <a:buChar char="•"/>
            </a:pPr>
            <a:r>
              <a:rPr lang="sv-SE"/>
              <a:t>Requires identifying </a:t>
            </a:r>
            <a:r>
              <a:rPr i="1" lang="sv-SE"/>
              <a:t>categories</a:t>
            </a:r>
            <a:r>
              <a:rPr lang="sv-SE"/>
              <a:t>, </a:t>
            </a:r>
            <a:r>
              <a:rPr i="1" lang="sv-SE"/>
              <a:t>choices</a:t>
            </a:r>
            <a:r>
              <a:rPr lang="sv-SE"/>
              <a:t>, and </a:t>
            </a:r>
            <a:r>
              <a:rPr i="1" lang="sv-SE"/>
              <a:t>constraints</a:t>
            </a:r>
            <a:r>
              <a:rPr lang="sv-SE"/>
              <a:t>. </a:t>
            </a:r>
            <a:endParaRPr/>
          </a:p>
          <a:p>
            <a:pPr indent="-393700" lvl="0" marL="457200" marR="0" rtl="0" algn="l">
              <a:lnSpc>
                <a:spcPct val="100000"/>
              </a:lnSpc>
              <a:spcBef>
                <a:spcPts val="0"/>
              </a:spcBef>
              <a:spcAft>
                <a:spcPts val="0"/>
              </a:spcAft>
              <a:buSzPts val="2600"/>
              <a:buChar char="•"/>
            </a:pPr>
            <a:r>
              <a:rPr lang="sv-SE"/>
              <a:t>Once identified, these can be used to automatically generate a list of test specifications to cover.</a:t>
            </a:r>
            <a:endParaRPr/>
          </a:p>
        </p:txBody>
      </p:sp>
      <p:sp>
        <p:nvSpPr>
          <p:cNvPr id="586" name="Google Shape;586;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Identify Independently Testable Features and Parameter Characteristics</a:t>
            </a:r>
            <a:endParaRPr sz="3000"/>
          </a:p>
        </p:txBody>
      </p:sp>
      <p:sp>
        <p:nvSpPr>
          <p:cNvPr id="592" name="Google Shape;592;p66"/>
          <p:cNvSpPr txBox="1"/>
          <p:nvPr>
            <p:ph idx="1" type="body"/>
          </p:nvPr>
        </p:nvSpPr>
        <p:spPr>
          <a:xfrm>
            <a:off x="468900" y="1597150"/>
            <a:ext cx="8217900" cy="31656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Identify features and their parameters.</a:t>
            </a:r>
            <a:endParaRPr/>
          </a:p>
          <a:p>
            <a:pPr indent="-393700" lvl="0" marL="457200" marR="0" rtl="0" algn="l">
              <a:lnSpc>
                <a:spcPct val="100000"/>
              </a:lnSpc>
              <a:spcBef>
                <a:spcPts val="0"/>
              </a:spcBef>
              <a:spcAft>
                <a:spcPts val="0"/>
              </a:spcAft>
              <a:buSzPts val="2600"/>
              <a:buChar char="•"/>
            </a:pPr>
            <a:r>
              <a:rPr lang="sv-SE"/>
              <a:t>Identify </a:t>
            </a:r>
            <a:r>
              <a:rPr b="1" lang="sv-SE"/>
              <a:t>characteristics</a:t>
            </a:r>
            <a:r>
              <a:rPr lang="sv-SE"/>
              <a:t> of each parameter.</a:t>
            </a:r>
            <a:endParaRPr/>
          </a:p>
          <a:p>
            <a:pPr indent="-368300" lvl="1" marL="914400" marR="0" rtl="0" algn="l">
              <a:lnSpc>
                <a:spcPct val="100000"/>
              </a:lnSpc>
              <a:spcBef>
                <a:spcPts val="0"/>
              </a:spcBef>
              <a:spcAft>
                <a:spcPts val="0"/>
              </a:spcAft>
              <a:buSzPts val="2200"/>
              <a:buChar char="•"/>
            </a:pPr>
            <a:r>
              <a:rPr lang="sv-SE"/>
              <a:t>What are the controllable attributes?</a:t>
            </a:r>
            <a:endParaRPr/>
          </a:p>
          <a:p>
            <a:pPr indent="-368300" lvl="1" marL="914400" marR="0" rtl="0" algn="l">
              <a:lnSpc>
                <a:spcPct val="100000"/>
              </a:lnSpc>
              <a:spcBef>
                <a:spcPts val="0"/>
              </a:spcBef>
              <a:spcAft>
                <a:spcPts val="0"/>
              </a:spcAft>
              <a:buSzPts val="2200"/>
              <a:buChar char="•"/>
            </a:pPr>
            <a:r>
              <a:rPr lang="sv-SE"/>
              <a:t>What are their possible values?</a:t>
            </a:r>
            <a:endParaRPr/>
          </a:p>
          <a:p>
            <a:pPr indent="-342900" lvl="2" marL="1371600" marR="0" rtl="0" algn="l">
              <a:lnSpc>
                <a:spcPct val="100000"/>
              </a:lnSpc>
              <a:spcBef>
                <a:spcPts val="0"/>
              </a:spcBef>
              <a:spcAft>
                <a:spcPts val="0"/>
              </a:spcAft>
              <a:buSzPts val="1800"/>
              <a:buChar char="•"/>
            </a:pPr>
            <a:r>
              <a:rPr lang="sv-SE"/>
              <a:t>May be defined partially by other parameters and their characteristics.</a:t>
            </a:r>
            <a:endParaRPr/>
          </a:p>
          <a:p>
            <a:pPr indent="-342900" lvl="2" marL="1371600" marR="0" rtl="0" algn="l">
              <a:lnSpc>
                <a:spcPct val="100000"/>
              </a:lnSpc>
              <a:spcBef>
                <a:spcPts val="0"/>
              </a:spcBef>
              <a:spcAft>
                <a:spcPts val="0"/>
              </a:spcAft>
              <a:buSzPts val="1800"/>
              <a:buChar char="•"/>
            </a:pPr>
            <a:r>
              <a:rPr lang="sv-SE"/>
              <a:t>May not correspond to variables in the code.</a:t>
            </a:r>
            <a:endParaRPr/>
          </a:p>
          <a:p>
            <a:pPr indent="-393700" lvl="0" marL="457200" marR="0" rtl="0" algn="l">
              <a:lnSpc>
                <a:spcPct val="100000"/>
              </a:lnSpc>
              <a:spcBef>
                <a:spcPts val="0"/>
              </a:spcBef>
              <a:spcAft>
                <a:spcPts val="0"/>
              </a:spcAft>
              <a:buSzPts val="2600"/>
              <a:buChar char="•"/>
            </a:pPr>
            <a:r>
              <a:rPr lang="sv-SE"/>
              <a:t>Parameter characteristics are called </a:t>
            </a:r>
            <a:r>
              <a:rPr b="1" i="1" lang="sv-SE"/>
              <a:t>categories</a:t>
            </a:r>
            <a:r>
              <a:rPr lang="sv-SE"/>
              <a:t>.</a:t>
            </a:r>
            <a:endParaRPr/>
          </a:p>
        </p:txBody>
      </p:sp>
      <p:sp>
        <p:nvSpPr>
          <p:cNvPr id="593" name="Google Shape;59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7" name="Shape 597"/>
        <p:cNvGrpSpPr/>
        <p:nvPr/>
      </p:nvGrpSpPr>
      <p:grpSpPr>
        <a:xfrm>
          <a:off x="0" y="0"/>
          <a:ext cx="0" cy="0"/>
          <a:chOff x="0" y="0"/>
          <a:chExt cx="0" cy="0"/>
        </a:xfrm>
      </p:grpSpPr>
      <p:sp>
        <p:nvSpPr>
          <p:cNvPr id="598" name="Google Shape;59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Computer Configurations</a:t>
            </a:r>
            <a:endParaRPr/>
          </a:p>
        </p:txBody>
      </p:sp>
      <p:sp>
        <p:nvSpPr>
          <p:cNvPr id="599" name="Google Shape;599;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Your company sells custom computers.</a:t>
            </a:r>
            <a:endParaRPr/>
          </a:p>
          <a:p>
            <a:pPr indent="-393700" lvl="0" marL="457200" marR="0" rtl="0" algn="l">
              <a:lnSpc>
                <a:spcPct val="100000"/>
              </a:lnSpc>
              <a:spcBef>
                <a:spcPts val="0"/>
              </a:spcBef>
              <a:spcAft>
                <a:spcPts val="0"/>
              </a:spcAft>
              <a:buSzPts val="2600"/>
              <a:buChar char="•"/>
            </a:pPr>
            <a:r>
              <a:rPr lang="sv-SE"/>
              <a:t>A </a:t>
            </a:r>
            <a:r>
              <a:rPr i="1" lang="sv-SE"/>
              <a:t>configuration</a:t>
            </a:r>
            <a:r>
              <a:rPr lang="sv-SE"/>
              <a:t> is a set of options for a </a:t>
            </a:r>
            <a:r>
              <a:rPr i="1" lang="sv-SE"/>
              <a:t>model</a:t>
            </a:r>
            <a:r>
              <a:rPr lang="sv-SE"/>
              <a:t>.</a:t>
            </a:r>
            <a:endParaRPr/>
          </a:p>
          <a:p>
            <a:pPr indent="-368300" lvl="1" marL="914400" marR="0" rtl="0" algn="l">
              <a:lnSpc>
                <a:spcPct val="100000"/>
              </a:lnSpc>
              <a:spcBef>
                <a:spcPts val="0"/>
              </a:spcBef>
              <a:spcAft>
                <a:spcPts val="0"/>
              </a:spcAft>
              <a:buSzPts val="2200"/>
              <a:buChar char="•"/>
            </a:pPr>
            <a:r>
              <a:rPr lang="sv-SE"/>
              <a:t>Some combinations are invalid (i.e., VGA monitor with HDMI video output).</a:t>
            </a:r>
            <a:endParaRPr/>
          </a:p>
          <a:p>
            <a:pPr indent="-393700" lvl="0" marL="457200" marR="0" rtl="0" algn="l">
              <a:lnSpc>
                <a:spcPct val="100000"/>
              </a:lnSpc>
              <a:spcBef>
                <a:spcPts val="0"/>
              </a:spcBef>
              <a:spcAft>
                <a:spcPts val="0"/>
              </a:spcAft>
              <a:buSzPts val="2600"/>
              <a:buChar char="•"/>
            </a:pPr>
            <a:r>
              <a:rPr lang="sv-SE"/>
              <a:t>Testing feature: </a:t>
            </a:r>
            <a:endParaRPr/>
          </a:p>
          <a:p>
            <a:pPr indent="-368300" lvl="1" marL="914400" marR="0" rtl="0" algn="l">
              <a:lnSpc>
                <a:spcPct val="100000"/>
              </a:lnSpc>
              <a:spcBef>
                <a:spcPts val="0"/>
              </a:spcBef>
              <a:spcAft>
                <a:spcPts val="0"/>
              </a:spcAft>
              <a:buSzPts val="2200"/>
              <a:buFont typeface="Courier New"/>
              <a:buChar char="•"/>
            </a:pPr>
            <a:r>
              <a:rPr b="1" lang="sv-SE">
                <a:latin typeface="Courier New"/>
                <a:ea typeface="Courier New"/>
                <a:cs typeface="Courier New"/>
                <a:sym typeface="Courier New"/>
              </a:rPr>
              <a:t>checkConfiguration(model,components)</a:t>
            </a:r>
            <a:endParaRPr b="1">
              <a:latin typeface="Courier New"/>
              <a:ea typeface="Courier New"/>
              <a:cs typeface="Courier New"/>
              <a:sym typeface="Courier New"/>
            </a:endParaRPr>
          </a:p>
          <a:p>
            <a:pPr indent="-368300" lvl="1" marL="914400" marR="0" rtl="0" algn="l">
              <a:lnSpc>
                <a:spcPct val="100000"/>
              </a:lnSpc>
              <a:spcBef>
                <a:spcPts val="0"/>
              </a:spcBef>
              <a:spcAft>
                <a:spcPts val="0"/>
              </a:spcAft>
              <a:buSzPts val="2200"/>
              <a:buChar char="•"/>
            </a:pPr>
            <a:r>
              <a:rPr lang="sv-SE"/>
              <a:t>What are the parameters?</a:t>
            </a:r>
            <a:endParaRPr/>
          </a:p>
          <a:p>
            <a:pPr indent="-368300" lvl="1" marL="914400" marR="0" rtl="0" algn="l">
              <a:lnSpc>
                <a:spcPct val="100000"/>
              </a:lnSpc>
              <a:spcBef>
                <a:spcPts val="0"/>
              </a:spcBef>
              <a:spcAft>
                <a:spcPts val="0"/>
              </a:spcAft>
              <a:buSzPts val="2200"/>
              <a:buChar char="•"/>
            </a:pPr>
            <a:r>
              <a:rPr lang="sv-SE"/>
              <a:t>Next - what are the choices to be made for each parameter?</a:t>
            </a:r>
            <a:endParaRPr/>
          </a:p>
        </p:txBody>
      </p:sp>
      <p:sp>
        <p:nvSpPr>
          <p:cNvPr id="600" name="Google Shape;600;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Google Shape;605;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Characteristics</a:t>
            </a:r>
            <a:endParaRPr/>
          </a:p>
        </p:txBody>
      </p:sp>
      <p:sp>
        <p:nvSpPr>
          <p:cNvPr id="606" name="Google Shape;606;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Turn to the requirements specifications.</a:t>
            </a:r>
            <a:endParaRPr/>
          </a:p>
          <a:p>
            <a:pPr indent="-342900" lvl="0" marL="457200" marR="0" rtl="0" algn="l">
              <a:lnSpc>
                <a:spcPct val="100000"/>
              </a:lnSpc>
              <a:spcBef>
                <a:spcPts val="0"/>
              </a:spcBef>
              <a:spcAft>
                <a:spcPts val="0"/>
              </a:spcAft>
              <a:buClr>
                <a:schemeClr val="dk1"/>
              </a:buClr>
              <a:buSzPts val="1800"/>
              <a:buFont typeface="Arial"/>
              <a:buChar char="•"/>
            </a:pPr>
            <a:r>
              <a:rPr b="1" lang="sv-SE" sz="1800"/>
              <a:t>Model:</a:t>
            </a:r>
            <a:r>
              <a:rPr lang="sv-SE" sz="1800"/>
              <a:t> A model identifies a specific product and determines a set of constraints on available components. Models are identified by a model number. Models are characterized by logical slots on a bug. Slots may be required (must be filled) or optional (may be left empty). </a:t>
            </a:r>
            <a:endParaRPr sz="1800"/>
          </a:p>
          <a:p>
            <a:pPr indent="-342900" lvl="0" marL="457200" marR="0" rtl="0" algn="l">
              <a:lnSpc>
                <a:spcPct val="100000"/>
              </a:lnSpc>
              <a:spcBef>
                <a:spcPts val="0"/>
              </a:spcBef>
              <a:spcAft>
                <a:spcPts val="0"/>
              </a:spcAft>
              <a:buSzPts val="1800"/>
              <a:buChar char="•"/>
            </a:pPr>
            <a:r>
              <a:rPr b="1" lang="sv-SE" sz="1800"/>
              <a:t>Set of Components:</a:t>
            </a:r>
            <a:r>
              <a:rPr lang="sv-SE" sz="1800"/>
              <a:t> A set of &lt;slot, component&gt; pairs, which must correspond to the required and optional slots associated with the model. A component is a choice that can be varied within a model. Available components and a default for each slot is determined by the model. The special value “empty” is allowed and may be the default for optional slots. In addition to being compatible or incompatible with a model, components may be compatible or incompatible with each other.</a:t>
            </a:r>
            <a:endParaRPr sz="1800"/>
          </a:p>
        </p:txBody>
      </p:sp>
      <p:sp>
        <p:nvSpPr>
          <p:cNvPr id="607" name="Google Shape;607;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1" name="Shape 611"/>
        <p:cNvGrpSpPr/>
        <p:nvPr/>
      </p:nvGrpSpPr>
      <p:grpSpPr>
        <a:xfrm>
          <a:off x="0" y="0"/>
          <a:ext cx="0" cy="0"/>
          <a:chOff x="0" y="0"/>
          <a:chExt cx="0" cy="0"/>
        </a:xfrm>
      </p:grpSpPr>
      <p:sp>
        <p:nvSpPr>
          <p:cNvPr id="612" name="Google Shape;612;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Categories</a:t>
            </a:r>
            <a:endParaRPr/>
          </a:p>
        </p:txBody>
      </p:sp>
      <p:sp>
        <p:nvSpPr>
          <p:cNvPr id="613" name="Google Shape;613;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Clr>
                <a:schemeClr val="dk1"/>
              </a:buClr>
              <a:buSzPts val="2000"/>
              <a:buFont typeface="Arial"/>
              <a:buChar char="•"/>
            </a:pPr>
            <a:r>
              <a:rPr b="1" lang="sv-SE" sz="2000"/>
              <a:t>Model</a:t>
            </a:r>
            <a:endParaRPr b="1" sz="2000"/>
          </a:p>
          <a:p>
            <a:pPr indent="-355600" lvl="1" marL="914400" marR="0" rtl="0" algn="l">
              <a:lnSpc>
                <a:spcPct val="100000"/>
              </a:lnSpc>
              <a:spcBef>
                <a:spcPts val="0"/>
              </a:spcBef>
              <a:spcAft>
                <a:spcPts val="0"/>
              </a:spcAft>
              <a:buSzPts val="2000"/>
              <a:buChar char="•"/>
            </a:pPr>
            <a:r>
              <a:rPr lang="sv-SE" sz="2000"/>
              <a:t>Model number</a:t>
            </a:r>
            <a:endParaRPr sz="2000"/>
          </a:p>
          <a:p>
            <a:pPr indent="-355600" lvl="1" marL="914400" marR="0" rtl="0" algn="l">
              <a:lnSpc>
                <a:spcPct val="100000"/>
              </a:lnSpc>
              <a:spcBef>
                <a:spcPts val="0"/>
              </a:spcBef>
              <a:spcAft>
                <a:spcPts val="0"/>
              </a:spcAft>
              <a:buSzPts val="2000"/>
              <a:buChar char="•"/>
            </a:pPr>
            <a:r>
              <a:rPr lang="sv-SE" sz="2000"/>
              <a:t>Number of required slots (must have a selection)</a:t>
            </a:r>
            <a:endParaRPr sz="2000"/>
          </a:p>
          <a:p>
            <a:pPr indent="-355600" lvl="1" marL="914400" marR="0" rtl="0" algn="l">
              <a:lnSpc>
                <a:spcPct val="100000"/>
              </a:lnSpc>
              <a:spcBef>
                <a:spcPts val="0"/>
              </a:spcBef>
              <a:spcAft>
                <a:spcPts val="0"/>
              </a:spcAft>
              <a:buSzPts val="2000"/>
              <a:buChar char="•"/>
            </a:pPr>
            <a:r>
              <a:rPr lang="sv-SE" sz="2000"/>
              <a:t>Number of optional slots (may or may not have a selection)</a:t>
            </a:r>
            <a:endParaRPr sz="2000"/>
          </a:p>
          <a:p>
            <a:pPr indent="-355600" lvl="0" marL="457200" marR="0" rtl="0" algn="l">
              <a:lnSpc>
                <a:spcPct val="100000"/>
              </a:lnSpc>
              <a:spcBef>
                <a:spcPts val="0"/>
              </a:spcBef>
              <a:spcAft>
                <a:spcPts val="0"/>
              </a:spcAft>
              <a:buSzPts val="2000"/>
              <a:buChar char="•"/>
            </a:pPr>
            <a:r>
              <a:rPr b="1" lang="sv-SE" sz="2000"/>
              <a:t>Components</a:t>
            </a:r>
            <a:endParaRPr b="1" sz="2000"/>
          </a:p>
          <a:p>
            <a:pPr indent="-355600" lvl="1" marL="914400" marR="0" rtl="0" algn="l">
              <a:lnSpc>
                <a:spcPct val="100000"/>
              </a:lnSpc>
              <a:spcBef>
                <a:spcPts val="0"/>
              </a:spcBef>
              <a:spcAft>
                <a:spcPts val="0"/>
              </a:spcAft>
              <a:buSzPts val="2000"/>
              <a:buChar char="•"/>
            </a:pPr>
            <a:r>
              <a:rPr lang="sv-SE" sz="2000"/>
              <a:t>S</a:t>
            </a:r>
            <a:r>
              <a:rPr lang="sv-SE" sz="2000"/>
              <a:t>elected component valid for model</a:t>
            </a:r>
            <a:endParaRPr sz="2000"/>
          </a:p>
          <a:p>
            <a:pPr indent="-355600" lvl="1" marL="914400" marR="0" rtl="0" algn="l">
              <a:lnSpc>
                <a:spcPct val="100000"/>
              </a:lnSpc>
              <a:spcBef>
                <a:spcPts val="0"/>
              </a:spcBef>
              <a:spcAft>
                <a:spcPts val="0"/>
              </a:spcAft>
              <a:buSzPts val="2000"/>
              <a:buChar char="•"/>
            </a:pPr>
            <a:r>
              <a:rPr lang="sv-SE" sz="2000"/>
              <a:t>Number of required/optional slots with non-empty selections</a:t>
            </a:r>
            <a:endParaRPr sz="2000"/>
          </a:p>
          <a:p>
            <a:pPr indent="-355600" lvl="1" marL="914400" rtl="0" algn="l">
              <a:spcBef>
                <a:spcPts val="600"/>
              </a:spcBef>
              <a:spcAft>
                <a:spcPts val="0"/>
              </a:spcAft>
              <a:buSzPts val="2000"/>
              <a:buChar char="•"/>
            </a:pPr>
            <a:r>
              <a:rPr lang="sv-SE" sz="2000"/>
              <a:t>Selected components for required/optional slots OK/not OK</a:t>
            </a:r>
            <a:endParaRPr sz="2000"/>
          </a:p>
          <a:p>
            <a:pPr indent="-355600" lvl="0" marL="457200" marR="0" rtl="0" algn="l">
              <a:lnSpc>
                <a:spcPct val="100000"/>
              </a:lnSpc>
              <a:spcBef>
                <a:spcPts val="0"/>
              </a:spcBef>
              <a:spcAft>
                <a:spcPts val="0"/>
              </a:spcAft>
              <a:buSzPts val="2000"/>
              <a:buChar char="•"/>
            </a:pPr>
            <a:r>
              <a:rPr b="1" lang="sv-SE" sz="2000"/>
              <a:t>Product Database</a:t>
            </a:r>
            <a:endParaRPr b="1" sz="2000"/>
          </a:p>
          <a:p>
            <a:pPr indent="-355600" lvl="1" marL="914400" marR="0" rtl="0" algn="l">
              <a:lnSpc>
                <a:spcPct val="100000"/>
              </a:lnSpc>
              <a:spcBef>
                <a:spcPts val="0"/>
              </a:spcBef>
              <a:spcAft>
                <a:spcPts val="0"/>
              </a:spcAft>
              <a:buSzPts val="2000"/>
              <a:buChar char="•"/>
            </a:pPr>
            <a:r>
              <a:rPr lang="sv-SE" sz="2000"/>
              <a:t>Number of models in database</a:t>
            </a:r>
            <a:endParaRPr sz="2000"/>
          </a:p>
          <a:p>
            <a:pPr indent="-355600" lvl="1" marL="914400" marR="0" rtl="0" algn="l">
              <a:lnSpc>
                <a:spcPct val="100000"/>
              </a:lnSpc>
              <a:spcBef>
                <a:spcPts val="0"/>
              </a:spcBef>
              <a:spcAft>
                <a:spcPts val="0"/>
              </a:spcAft>
              <a:buSzPts val="2000"/>
              <a:buChar char="•"/>
            </a:pPr>
            <a:r>
              <a:rPr lang="sv-SE" sz="2000"/>
              <a:t>Number of components in database</a:t>
            </a:r>
            <a:endParaRPr sz="2000"/>
          </a:p>
        </p:txBody>
      </p:sp>
      <p:sp>
        <p:nvSpPr>
          <p:cNvPr id="614" name="Google Shape;614;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8" name="Shape 618"/>
        <p:cNvGrpSpPr/>
        <p:nvPr/>
      </p:nvGrpSpPr>
      <p:grpSpPr>
        <a:xfrm>
          <a:off x="0" y="0"/>
          <a:ext cx="0" cy="0"/>
          <a:chOff x="0" y="0"/>
          <a:chExt cx="0" cy="0"/>
        </a:xfrm>
      </p:grpSpPr>
      <p:sp>
        <p:nvSpPr>
          <p:cNvPr id="619" name="Google Shape;619;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Representative Values</a:t>
            </a:r>
            <a:endParaRPr/>
          </a:p>
        </p:txBody>
      </p:sp>
      <p:sp>
        <p:nvSpPr>
          <p:cNvPr id="620" name="Google Shape;620;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For each category, many values that can be selected for concrete test cases.</a:t>
            </a:r>
            <a:endParaRPr/>
          </a:p>
          <a:p>
            <a:pPr indent="-393700" lvl="0" marL="457200" marR="0" rtl="0" algn="l">
              <a:lnSpc>
                <a:spcPct val="100000"/>
              </a:lnSpc>
              <a:spcBef>
                <a:spcPts val="0"/>
              </a:spcBef>
              <a:spcAft>
                <a:spcPts val="0"/>
              </a:spcAft>
              <a:buSzPts val="2600"/>
              <a:buChar char="•"/>
            </a:pPr>
            <a:r>
              <a:rPr lang="sv-SE"/>
              <a:t>We need to identify </a:t>
            </a:r>
            <a:r>
              <a:rPr i="1" lang="sv-SE"/>
              <a:t>classes of values</a:t>
            </a:r>
            <a:r>
              <a:rPr lang="sv-SE"/>
              <a:t>, called </a:t>
            </a:r>
            <a:r>
              <a:rPr b="1" i="1" lang="sv-SE"/>
              <a:t>choices</a:t>
            </a:r>
            <a:r>
              <a:rPr lang="sv-SE"/>
              <a:t>, for each category.</a:t>
            </a:r>
            <a:endParaRPr/>
          </a:p>
          <a:p>
            <a:pPr indent="-368300" lvl="1" marL="914400" marR="0" rtl="0" algn="l">
              <a:lnSpc>
                <a:spcPct val="100000"/>
              </a:lnSpc>
              <a:spcBef>
                <a:spcPts val="0"/>
              </a:spcBef>
              <a:spcAft>
                <a:spcPts val="0"/>
              </a:spcAft>
              <a:buSzPts val="2200"/>
              <a:buChar char="•"/>
            </a:pPr>
            <a:r>
              <a:rPr lang="sv-SE"/>
              <a:t>A test specification is a combination of choices for all categories.</a:t>
            </a:r>
            <a:endParaRPr/>
          </a:p>
          <a:p>
            <a:pPr indent="-393700" lvl="0" marL="457200" marR="0" rtl="0" algn="l">
              <a:lnSpc>
                <a:spcPct val="100000"/>
              </a:lnSpc>
              <a:spcBef>
                <a:spcPts val="0"/>
              </a:spcBef>
              <a:spcAft>
                <a:spcPts val="0"/>
              </a:spcAft>
              <a:buSzPts val="2600"/>
              <a:buChar char="•"/>
            </a:pPr>
            <a:r>
              <a:rPr lang="sv-SE"/>
              <a:t>Consider all outcomes of a feature.</a:t>
            </a:r>
            <a:endParaRPr/>
          </a:p>
          <a:p>
            <a:pPr indent="-393700" lvl="0" marL="457200" marR="0" rtl="0" algn="l">
              <a:lnSpc>
                <a:spcPct val="100000"/>
              </a:lnSpc>
              <a:spcBef>
                <a:spcPts val="0"/>
              </a:spcBef>
              <a:spcAft>
                <a:spcPts val="0"/>
              </a:spcAft>
              <a:buSzPts val="2600"/>
              <a:buChar char="•"/>
            </a:pPr>
            <a:r>
              <a:rPr lang="sv-SE"/>
              <a:t>Consider boundary values.</a:t>
            </a:r>
            <a:endParaRPr/>
          </a:p>
        </p:txBody>
      </p:sp>
      <p:sp>
        <p:nvSpPr>
          <p:cNvPr id="621" name="Google Shape;621;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5" name="Shape 625"/>
        <p:cNvGrpSpPr/>
        <p:nvPr/>
      </p:nvGrpSpPr>
      <p:grpSpPr>
        <a:xfrm>
          <a:off x="0" y="0"/>
          <a:ext cx="0" cy="0"/>
          <a:chOff x="0" y="0"/>
          <a:chExt cx="0" cy="0"/>
        </a:xfrm>
      </p:grpSpPr>
      <p:sp>
        <p:nvSpPr>
          <p:cNvPr id="626" name="Google Shape;626;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Choices for Each Category</a:t>
            </a:r>
            <a:endParaRPr/>
          </a:p>
        </p:txBody>
      </p:sp>
      <p:sp>
        <p:nvSpPr>
          <p:cNvPr id="627" name="Google Shape;627;p71"/>
          <p:cNvSpPr txBox="1"/>
          <p:nvPr>
            <p:ph idx="1" type="body"/>
          </p:nvPr>
        </p:nvSpPr>
        <p:spPr>
          <a:xfrm>
            <a:off x="468900" y="1282400"/>
            <a:ext cx="26823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400"/>
              <a:t>Model</a:t>
            </a:r>
            <a:endParaRPr b="1" sz="1400"/>
          </a:p>
          <a:p>
            <a:pPr indent="-317500" lvl="0" marL="457200" marR="0" rtl="0" algn="l">
              <a:lnSpc>
                <a:spcPct val="100000"/>
              </a:lnSpc>
              <a:spcBef>
                <a:spcPts val="600"/>
              </a:spcBef>
              <a:spcAft>
                <a:spcPts val="0"/>
              </a:spcAft>
              <a:buSzPts val="1400"/>
              <a:buChar char="•"/>
            </a:pPr>
            <a:r>
              <a:rPr lang="sv-SE" sz="1400"/>
              <a:t>Model number</a:t>
            </a:r>
            <a:endParaRPr sz="1400"/>
          </a:p>
          <a:p>
            <a:pPr indent="-317500" lvl="1" marL="914400" marR="0" rtl="0" algn="l">
              <a:lnSpc>
                <a:spcPct val="100000"/>
              </a:lnSpc>
              <a:spcBef>
                <a:spcPts val="0"/>
              </a:spcBef>
              <a:spcAft>
                <a:spcPts val="0"/>
              </a:spcAft>
              <a:buSzPts val="1400"/>
              <a:buChar char="•"/>
            </a:pPr>
            <a:r>
              <a:rPr lang="sv-SE" sz="1400"/>
              <a:t>malformed</a:t>
            </a:r>
            <a:endParaRPr sz="1400"/>
          </a:p>
          <a:p>
            <a:pPr indent="-317500" lvl="1" marL="914400" marR="0" rtl="0" algn="l">
              <a:lnSpc>
                <a:spcPct val="100000"/>
              </a:lnSpc>
              <a:spcBef>
                <a:spcPts val="0"/>
              </a:spcBef>
              <a:spcAft>
                <a:spcPts val="0"/>
              </a:spcAft>
              <a:buSzPts val="1400"/>
              <a:buChar char="•"/>
            </a:pPr>
            <a:r>
              <a:rPr lang="sv-SE" sz="1400"/>
              <a:t>not in database</a:t>
            </a:r>
            <a:endParaRPr sz="1400"/>
          </a:p>
          <a:p>
            <a:pPr indent="-317500" lvl="1" marL="914400" marR="0" rtl="0" algn="l">
              <a:lnSpc>
                <a:spcPct val="100000"/>
              </a:lnSpc>
              <a:spcBef>
                <a:spcPts val="0"/>
              </a:spcBef>
              <a:spcAft>
                <a:spcPts val="0"/>
              </a:spcAft>
              <a:buSzPts val="1400"/>
              <a:buChar char="•"/>
            </a:pPr>
            <a:r>
              <a:rPr lang="sv-SE" sz="1400"/>
              <a:t>valid</a:t>
            </a:r>
            <a:endParaRPr sz="1400"/>
          </a:p>
          <a:p>
            <a:pPr indent="-317500" lvl="0" marL="457200" marR="0" rtl="0" algn="l">
              <a:lnSpc>
                <a:spcPct val="100000"/>
              </a:lnSpc>
              <a:spcBef>
                <a:spcPts val="0"/>
              </a:spcBef>
              <a:spcAft>
                <a:spcPts val="0"/>
              </a:spcAft>
              <a:buSzPts val="1400"/>
              <a:buChar char="•"/>
            </a:pPr>
            <a:r>
              <a:rPr lang="sv-SE" sz="1400"/>
              <a:t>Number of required slots</a:t>
            </a:r>
            <a:endParaRPr sz="1400"/>
          </a:p>
          <a:p>
            <a:pPr indent="-317500" lvl="1" marL="914400" marR="0" rtl="0" algn="l">
              <a:lnSpc>
                <a:spcPct val="100000"/>
              </a:lnSpc>
              <a:spcBef>
                <a:spcPts val="0"/>
              </a:spcBef>
              <a:spcAft>
                <a:spcPts val="0"/>
              </a:spcAft>
              <a:buSzPts val="1400"/>
              <a:buChar char="•"/>
            </a:pPr>
            <a:r>
              <a:rPr lang="sv-SE" sz="1400"/>
              <a:t>0</a:t>
            </a:r>
            <a:endParaRPr sz="1400"/>
          </a:p>
          <a:p>
            <a:pPr indent="-317500" lvl="1" marL="914400" marR="0" rtl="0" algn="l">
              <a:lnSpc>
                <a:spcPct val="100000"/>
              </a:lnSpc>
              <a:spcBef>
                <a:spcPts val="0"/>
              </a:spcBef>
              <a:spcAft>
                <a:spcPts val="0"/>
              </a:spcAft>
              <a:buSzPts val="1400"/>
              <a:buChar char="•"/>
            </a:pPr>
            <a:r>
              <a:rPr lang="sv-SE" sz="1400"/>
              <a:t>1</a:t>
            </a:r>
            <a:endParaRPr sz="1400"/>
          </a:p>
          <a:p>
            <a:pPr indent="-317500" lvl="1" marL="914400" marR="0" rtl="0" algn="l">
              <a:lnSpc>
                <a:spcPct val="100000"/>
              </a:lnSpc>
              <a:spcBef>
                <a:spcPts val="0"/>
              </a:spcBef>
              <a:spcAft>
                <a:spcPts val="0"/>
              </a:spcAft>
              <a:buSzPts val="1400"/>
              <a:buChar char="•"/>
            </a:pPr>
            <a:r>
              <a:rPr lang="sv-SE" sz="1400"/>
              <a:t>many</a:t>
            </a:r>
            <a:endParaRPr sz="1400"/>
          </a:p>
          <a:p>
            <a:pPr indent="-317500" lvl="0" marL="457200" marR="0" rtl="0" algn="l">
              <a:lnSpc>
                <a:spcPct val="100000"/>
              </a:lnSpc>
              <a:spcBef>
                <a:spcPts val="0"/>
              </a:spcBef>
              <a:spcAft>
                <a:spcPts val="0"/>
              </a:spcAft>
              <a:buSzPts val="1400"/>
              <a:buChar char="•"/>
            </a:pPr>
            <a:r>
              <a:rPr lang="sv-SE" sz="1400"/>
              <a:t>Number of optional slots</a:t>
            </a:r>
            <a:endParaRPr sz="1400"/>
          </a:p>
          <a:p>
            <a:pPr indent="-317500" lvl="1" marL="914400" marR="0" rtl="0" algn="l">
              <a:lnSpc>
                <a:spcPct val="100000"/>
              </a:lnSpc>
              <a:spcBef>
                <a:spcPts val="0"/>
              </a:spcBef>
              <a:spcAft>
                <a:spcPts val="0"/>
              </a:spcAft>
              <a:buSzPts val="1400"/>
              <a:buChar char="•"/>
            </a:pPr>
            <a:r>
              <a:rPr lang="sv-SE" sz="1400"/>
              <a:t>0</a:t>
            </a:r>
            <a:endParaRPr sz="1400"/>
          </a:p>
          <a:p>
            <a:pPr indent="-317500" lvl="1" marL="914400" marR="0" rtl="0" algn="l">
              <a:lnSpc>
                <a:spcPct val="100000"/>
              </a:lnSpc>
              <a:spcBef>
                <a:spcPts val="0"/>
              </a:spcBef>
              <a:spcAft>
                <a:spcPts val="0"/>
              </a:spcAft>
              <a:buSzPts val="1400"/>
              <a:buChar char="•"/>
            </a:pPr>
            <a:r>
              <a:rPr lang="sv-SE" sz="1400"/>
              <a:t>1</a:t>
            </a:r>
            <a:endParaRPr sz="1400"/>
          </a:p>
          <a:p>
            <a:pPr indent="-317500" lvl="1" marL="914400" marR="0" rtl="0" algn="l">
              <a:lnSpc>
                <a:spcPct val="100000"/>
              </a:lnSpc>
              <a:spcBef>
                <a:spcPts val="0"/>
              </a:spcBef>
              <a:spcAft>
                <a:spcPts val="0"/>
              </a:spcAft>
              <a:buSzPts val="1400"/>
              <a:buChar char="•"/>
            </a:pPr>
            <a:r>
              <a:rPr lang="sv-SE" sz="1400"/>
              <a:t>many</a:t>
            </a:r>
            <a:endParaRPr sz="1400"/>
          </a:p>
          <a:p>
            <a:pPr indent="0" lvl="0" marL="0" rtl="0" algn="l">
              <a:spcBef>
                <a:spcPts val="1000"/>
              </a:spcBef>
              <a:spcAft>
                <a:spcPts val="0"/>
              </a:spcAft>
              <a:buNone/>
            </a:pPr>
            <a:r>
              <a:t/>
            </a:r>
            <a:endParaRPr sz="1400"/>
          </a:p>
        </p:txBody>
      </p:sp>
      <p:sp>
        <p:nvSpPr>
          <p:cNvPr id="628" name="Google Shape;628;p71"/>
          <p:cNvSpPr txBox="1"/>
          <p:nvPr>
            <p:ph idx="1" type="body"/>
          </p:nvPr>
        </p:nvSpPr>
        <p:spPr>
          <a:xfrm>
            <a:off x="5327700" y="1189950"/>
            <a:ext cx="3534000" cy="38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1200">
                <a:solidFill>
                  <a:schemeClr val="dk1"/>
                </a:solidFill>
              </a:rPr>
              <a:t>Components</a:t>
            </a:r>
            <a:endParaRPr b="1" sz="1200">
              <a:solidFill>
                <a:schemeClr val="dk1"/>
              </a:solidFill>
            </a:endParaRPr>
          </a:p>
          <a:p>
            <a:pPr indent="-304800" lvl="0" marL="457200" rtl="0" algn="l">
              <a:spcBef>
                <a:spcPts val="600"/>
              </a:spcBef>
              <a:spcAft>
                <a:spcPts val="0"/>
              </a:spcAft>
              <a:buClr>
                <a:schemeClr val="dk1"/>
              </a:buClr>
              <a:buSzPts val="1200"/>
              <a:buChar char="●"/>
            </a:pPr>
            <a:r>
              <a:rPr lang="sv-SE" sz="1200">
                <a:solidFill>
                  <a:schemeClr val="dk1"/>
                </a:solidFill>
              </a:rPr>
              <a:t>Correspondence of selection with model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omitted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extra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mismatched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complete correspondence</a:t>
            </a:r>
            <a:endParaRPr sz="1200">
              <a:solidFill>
                <a:schemeClr val="dk1"/>
              </a:solidFill>
            </a:endParaRPr>
          </a:p>
          <a:p>
            <a:pPr indent="-304800" lvl="0" marL="457200" rtl="0" algn="l">
              <a:spcBef>
                <a:spcPts val="0"/>
              </a:spcBef>
              <a:spcAft>
                <a:spcPts val="0"/>
              </a:spcAft>
              <a:buClr>
                <a:schemeClr val="dk1"/>
              </a:buClr>
              <a:buSzPts val="1200"/>
              <a:buChar char="●"/>
            </a:pPr>
            <a:r>
              <a:rPr lang="sv-SE" sz="1200">
                <a:solidFill>
                  <a:schemeClr val="dk1"/>
                </a:solidFill>
              </a:rPr>
              <a:t>Number of required (or optional) components with non-empty selections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0</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&lt; number required (or optional)</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 number required (or optional)</a:t>
            </a:r>
            <a:endParaRPr sz="1200">
              <a:solidFill>
                <a:schemeClr val="dk1"/>
              </a:solidFill>
            </a:endParaRPr>
          </a:p>
          <a:p>
            <a:pPr indent="-304800" lvl="0" marL="457200" rtl="0" algn="l">
              <a:spcBef>
                <a:spcPts val="0"/>
              </a:spcBef>
              <a:spcAft>
                <a:spcPts val="0"/>
              </a:spcAft>
              <a:buClr>
                <a:schemeClr val="dk1"/>
              </a:buClr>
              <a:buSzPts val="1200"/>
              <a:buChar char="●"/>
            </a:pPr>
            <a:r>
              <a:rPr lang="sv-SE" sz="1200">
                <a:solidFill>
                  <a:schemeClr val="dk1"/>
                </a:solidFill>
              </a:rPr>
              <a:t>Selected components for required (or optional)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some default</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all valid</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&gt;= 1 incompatible with slot</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&gt;= 1 incompatible with another component</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&gt;= 1 not in database</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629" name="Google Shape;629;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30" name="Google Shape;630;p71"/>
          <p:cNvSpPr txBox="1"/>
          <p:nvPr>
            <p:ph idx="1" type="body"/>
          </p:nvPr>
        </p:nvSpPr>
        <p:spPr>
          <a:xfrm>
            <a:off x="2883123" y="1282400"/>
            <a:ext cx="25047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400"/>
              <a:t>Product Database</a:t>
            </a:r>
            <a:endParaRPr b="1" sz="1400"/>
          </a:p>
          <a:p>
            <a:pPr indent="-317500" lvl="0" marL="457200" marR="0" rtl="0" algn="l">
              <a:lnSpc>
                <a:spcPct val="100000"/>
              </a:lnSpc>
              <a:spcBef>
                <a:spcPts val="600"/>
              </a:spcBef>
              <a:spcAft>
                <a:spcPts val="0"/>
              </a:spcAft>
              <a:buSzPts val="1400"/>
              <a:buChar char="•"/>
            </a:pPr>
            <a:r>
              <a:rPr lang="sv-SE" sz="1400"/>
              <a:t>Number of models in database</a:t>
            </a:r>
            <a:endParaRPr sz="1400"/>
          </a:p>
          <a:p>
            <a:pPr indent="-317500" lvl="1" marL="914400" marR="0" rtl="0" algn="l">
              <a:lnSpc>
                <a:spcPct val="100000"/>
              </a:lnSpc>
              <a:spcBef>
                <a:spcPts val="0"/>
              </a:spcBef>
              <a:spcAft>
                <a:spcPts val="0"/>
              </a:spcAft>
              <a:buSzPts val="1400"/>
              <a:buChar char="•"/>
            </a:pPr>
            <a:r>
              <a:rPr lang="sv-SE" sz="1400"/>
              <a:t>0</a:t>
            </a:r>
            <a:endParaRPr sz="1400"/>
          </a:p>
          <a:p>
            <a:pPr indent="-317500" lvl="1" marL="914400" marR="0" rtl="0" algn="l">
              <a:lnSpc>
                <a:spcPct val="100000"/>
              </a:lnSpc>
              <a:spcBef>
                <a:spcPts val="0"/>
              </a:spcBef>
              <a:spcAft>
                <a:spcPts val="0"/>
              </a:spcAft>
              <a:buSzPts val="1400"/>
              <a:buChar char="•"/>
            </a:pPr>
            <a:r>
              <a:rPr lang="sv-SE" sz="1400"/>
              <a:t>1</a:t>
            </a:r>
            <a:endParaRPr sz="1400"/>
          </a:p>
          <a:p>
            <a:pPr indent="-317500" lvl="1" marL="914400" marR="0" rtl="0" algn="l">
              <a:lnSpc>
                <a:spcPct val="100000"/>
              </a:lnSpc>
              <a:spcBef>
                <a:spcPts val="0"/>
              </a:spcBef>
              <a:spcAft>
                <a:spcPts val="0"/>
              </a:spcAft>
              <a:buSzPts val="1400"/>
              <a:buChar char="•"/>
            </a:pPr>
            <a:r>
              <a:rPr lang="sv-SE" sz="1400"/>
              <a:t>many</a:t>
            </a:r>
            <a:endParaRPr sz="1400"/>
          </a:p>
          <a:p>
            <a:pPr indent="-317500" lvl="0" marL="457200" marR="0" rtl="0" algn="l">
              <a:lnSpc>
                <a:spcPct val="100000"/>
              </a:lnSpc>
              <a:spcBef>
                <a:spcPts val="0"/>
              </a:spcBef>
              <a:spcAft>
                <a:spcPts val="0"/>
              </a:spcAft>
              <a:buSzPts val="1400"/>
              <a:buChar char="•"/>
            </a:pPr>
            <a:r>
              <a:rPr lang="sv-SE" sz="1400"/>
              <a:t>Number of components in database</a:t>
            </a:r>
            <a:endParaRPr sz="1400"/>
          </a:p>
          <a:p>
            <a:pPr indent="-317500" lvl="1" marL="914400" marR="0" rtl="0" algn="l">
              <a:lnSpc>
                <a:spcPct val="100000"/>
              </a:lnSpc>
              <a:spcBef>
                <a:spcPts val="0"/>
              </a:spcBef>
              <a:spcAft>
                <a:spcPts val="0"/>
              </a:spcAft>
              <a:buSzPts val="1400"/>
              <a:buChar char="•"/>
            </a:pPr>
            <a:r>
              <a:rPr lang="sv-SE" sz="1400"/>
              <a:t>0</a:t>
            </a:r>
            <a:endParaRPr sz="1400"/>
          </a:p>
          <a:p>
            <a:pPr indent="-317500" lvl="1" marL="914400" marR="0" rtl="0" algn="l">
              <a:lnSpc>
                <a:spcPct val="100000"/>
              </a:lnSpc>
              <a:spcBef>
                <a:spcPts val="0"/>
              </a:spcBef>
              <a:spcAft>
                <a:spcPts val="0"/>
              </a:spcAft>
              <a:buSzPts val="1400"/>
              <a:buChar char="•"/>
            </a:pPr>
            <a:r>
              <a:rPr lang="sv-SE" sz="1400"/>
              <a:t>1</a:t>
            </a:r>
            <a:endParaRPr sz="1400"/>
          </a:p>
          <a:p>
            <a:pPr indent="-317500" lvl="1" marL="914400" marR="0" rtl="0" algn="l">
              <a:lnSpc>
                <a:spcPct val="100000"/>
              </a:lnSpc>
              <a:spcBef>
                <a:spcPts val="0"/>
              </a:spcBef>
              <a:spcAft>
                <a:spcPts val="0"/>
              </a:spcAft>
              <a:buSzPts val="1400"/>
              <a:buChar char="•"/>
            </a:pPr>
            <a:r>
              <a:rPr lang="sv-SE" sz="1400"/>
              <a:t>many</a:t>
            </a:r>
            <a:endParaRPr sz="1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Google Shape;635;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Generate Test Case Specifications</a:t>
            </a:r>
            <a:endParaRPr/>
          </a:p>
        </p:txBody>
      </p:sp>
      <p:sp>
        <p:nvSpPr>
          <p:cNvPr id="636" name="Google Shape;636;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Test specifications are formed by combining choices for all categories.</a:t>
            </a:r>
            <a:endParaRPr/>
          </a:p>
          <a:p>
            <a:pPr indent="-393700" lvl="0" marL="457200" marR="0" rtl="0" algn="l">
              <a:lnSpc>
                <a:spcPct val="100000"/>
              </a:lnSpc>
              <a:spcBef>
                <a:spcPts val="0"/>
              </a:spcBef>
              <a:spcAft>
                <a:spcPts val="0"/>
              </a:spcAft>
              <a:buSzPts val="2600"/>
              <a:buChar char="•"/>
            </a:pPr>
            <a:r>
              <a:rPr lang="sv-SE"/>
              <a:t>Number of possible combinations may be impractically large, so:</a:t>
            </a:r>
            <a:endParaRPr/>
          </a:p>
          <a:p>
            <a:pPr indent="-381000" lvl="1" marL="914400" marR="0" rtl="0" algn="l">
              <a:lnSpc>
                <a:spcPct val="100000"/>
              </a:lnSpc>
              <a:spcBef>
                <a:spcPts val="0"/>
              </a:spcBef>
              <a:spcAft>
                <a:spcPts val="0"/>
              </a:spcAft>
              <a:buSzPts val="2400"/>
              <a:buChar char="•"/>
            </a:pPr>
            <a:r>
              <a:rPr lang="sv-SE" sz="2400"/>
              <a:t>Eliminate impossible pairings.</a:t>
            </a:r>
            <a:endParaRPr sz="2400"/>
          </a:p>
          <a:p>
            <a:pPr indent="-381000" lvl="1" marL="914400" marR="0" rtl="0" algn="l">
              <a:lnSpc>
                <a:spcPct val="100000"/>
              </a:lnSpc>
              <a:spcBef>
                <a:spcPts val="0"/>
              </a:spcBef>
              <a:spcAft>
                <a:spcPts val="0"/>
              </a:spcAft>
              <a:buSzPts val="2400"/>
              <a:buChar char="•"/>
            </a:pPr>
            <a:r>
              <a:rPr lang="sv-SE" sz="2400"/>
              <a:t>Identify constraints to remove unnecessary options.</a:t>
            </a:r>
            <a:endParaRPr sz="2400"/>
          </a:p>
          <a:p>
            <a:pPr indent="-381000" lvl="1" marL="914400" marR="0" rtl="0" algn="l">
              <a:lnSpc>
                <a:spcPct val="100000"/>
              </a:lnSpc>
              <a:spcBef>
                <a:spcPts val="0"/>
              </a:spcBef>
              <a:spcAft>
                <a:spcPts val="0"/>
              </a:spcAft>
              <a:buSzPts val="2400"/>
              <a:buChar char="•"/>
            </a:pPr>
            <a:r>
              <a:rPr lang="sv-SE" sz="2400"/>
              <a:t>From the remainder, choose a subset of specifications to turn into concrete tests.</a:t>
            </a:r>
            <a:endParaRPr sz="2400"/>
          </a:p>
        </p:txBody>
      </p:sp>
      <p:sp>
        <p:nvSpPr>
          <p:cNvPr id="637" name="Google Shape;63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Choices for Each Category</a:t>
            </a:r>
            <a:endParaRPr/>
          </a:p>
        </p:txBody>
      </p:sp>
      <p:sp>
        <p:nvSpPr>
          <p:cNvPr id="643" name="Google Shape;643;p73"/>
          <p:cNvSpPr txBox="1"/>
          <p:nvPr>
            <p:ph idx="1" type="body"/>
          </p:nvPr>
        </p:nvSpPr>
        <p:spPr>
          <a:xfrm>
            <a:off x="468900" y="1282400"/>
            <a:ext cx="26823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400"/>
              <a:t>Model</a:t>
            </a:r>
            <a:endParaRPr b="1" sz="1400"/>
          </a:p>
          <a:p>
            <a:pPr indent="-317500" lvl="0" marL="457200" marR="0" rtl="0" algn="l">
              <a:lnSpc>
                <a:spcPct val="100000"/>
              </a:lnSpc>
              <a:spcBef>
                <a:spcPts val="600"/>
              </a:spcBef>
              <a:spcAft>
                <a:spcPts val="0"/>
              </a:spcAft>
              <a:buSzPts val="1400"/>
              <a:buChar char="•"/>
            </a:pPr>
            <a:r>
              <a:rPr lang="sv-SE" sz="1400"/>
              <a:t>Model number</a:t>
            </a:r>
            <a:endParaRPr sz="1400"/>
          </a:p>
          <a:p>
            <a:pPr indent="-317500" lvl="1" marL="914400" marR="0" rtl="0" algn="l">
              <a:lnSpc>
                <a:spcPct val="100000"/>
              </a:lnSpc>
              <a:spcBef>
                <a:spcPts val="0"/>
              </a:spcBef>
              <a:spcAft>
                <a:spcPts val="0"/>
              </a:spcAft>
              <a:buSzPts val="1400"/>
              <a:buChar char="•"/>
            </a:pPr>
            <a:r>
              <a:rPr lang="sv-SE" sz="1400"/>
              <a:t>malformed</a:t>
            </a:r>
            <a:endParaRPr sz="1400"/>
          </a:p>
          <a:p>
            <a:pPr indent="-317500" lvl="1" marL="914400" marR="0" rtl="0" algn="l">
              <a:lnSpc>
                <a:spcPct val="100000"/>
              </a:lnSpc>
              <a:spcBef>
                <a:spcPts val="0"/>
              </a:spcBef>
              <a:spcAft>
                <a:spcPts val="0"/>
              </a:spcAft>
              <a:buSzPts val="1400"/>
              <a:buChar char="•"/>
            </a:pPr>
            <a:r>
              <a:rPr lang="sv-SE" sz="1400"/>
              <a:t>not in database</a:t>
            </a:r>
            <a:endParaRPr sz="1400"/>
          </a:p>
          <a:p>
            <a:pPr indent="-317500" lvl="1" marL="914400" marR="0" rtl="0" algn="l">
              <a:lnSpc>
                <a:spcPct val="100000"/>
              </a:lnSpc>
              <a:spcBef>
                <a:spcPts val="0"/>
              </a:spcBef>
              <a:spcAft>
                <a:spcPts val="0"/>
              </a:spcAft>
              <a:buSzPts val="1400"/>
              <a:buChar char="•"/>
            </a:pPr>
            <a:r>
              <a:rPr lang="sv-SE" sz="1400"/>
              <a:t>valid</a:t>
            </a:r>
            <a:endParaRPr sz="1400"/>
          </a:p>
          <a:p>
            <a:pPr indent="-317500" lvl="0" marL="457200" marR="0" rtl="0" algn="l">
              <a:lnSpc>
                <a:spcPct val="100000"/>
              </a:lnSpc>
              <a:spcBef>
                <a:spcPts val="0"/>
              </a:spcBef>
              <a:spcAft>
                <a:spcPts val="0"/>
              </a:spcAft>
              <a:buSzPts val="1400"/>
              <a:buChar char="•"/>
            </a:pPr>
            <a:r>
              <a:rPr lang="sv-SE" sz="1400"/>
              <a:t>Number of required slots</a:t>
            </a:r>
            <a:endParaRPr sz="1400"/>
          </a:p>
          <a:p>
            <a:pPr indent="-317500" lvl="1" marL="914400" marR="0" rtl="0" algn="l">
              <a:lnSpc>
                <a:spcPct val="100000"/>
              </a:lnSpc>
              <a:spcBef>
                <a:spcPts val="0"/>
              </a:spcBef>
              <a:spcAft>
                <a:spcPts val="0"/>
              </a:spcAft>
              <a:buSzPts val="1400"/>
              <a:buChar char="•"/>
            </a:pPr>
            <a:r>
              <a:rPr lang="sv-SE" sz="1400"/>
              <a:t>0</a:t>
            </a:r>
            <a:endParaRPr sz="1400"/>
          </a:p>
          <a:p>
            <a:pPr indent="-317500" lvl="1" marL="914400" marR="0" rtl="0" algn="l">
              <a:lnSpc>
                <a:spcPct val="100000"/>
              </a:lnSpc>
              <a:spcBef>
                <a:spcPts val="0"/>
              </a:spcBef>
              <a:spcAft>
                <a:spcPts val="0"/>
              </a:spcAft>
              <a:buSzPts val="1400"/>
              <a:buChar char="•"/>
            </a:pPr>
            <a:r>
              <a:rPr lang="sv-SE" sz="1400"/>
              <a:t>1</a:t>
            </a:r>
            <a:endParaRPr sz="1400"/>
          </a:p>
          <a:p>
            <a:pPr indent="-317500" lvl="1" marL="914400" marR="0" rtl="0" algn="l">
              <a:lnSpc>
                <a:spcPct val="100000"/>
              </a:lnSpc>
              <a:spcBef>
                <a:spcPts val="0"/>
              </a:spcBef>
              <a:spcAft>
                <a:spcPts val="0"/>
              </a:spcAft>
              <a:buSzPts val="1400"/>
              <a:buChar char="•"/>
            </a:pPr>
            <a:r>
              <a:rPr lang="sv-SE" sz="1400"/>
              <a:t>many</a:t>
            </a:r>
            <a:endParaRPr sz="1400"/>
          </a:p>
          <a:p>
            <a:pPr indent="-317500" lvl="0" marL="457200" marR="0" rtl="0" algn="l">
              <a:lnSpc>
                <a:spcPct val="100000"/>
              </a:lnSpc>
              <a:spcBef>
                <a:spcPts val="0"/>
              </a:spcBef>
              <a:spcAft>
                <a:spcPts val="0"/>
              </a:spcAft>
              <a:buSzPts val="1400"/>
              <a:buChar char="•"/>
            </a:pPr>
            <a:r>
              <a:rPr lang="sv-SE" sz="1400"/>
              <a:t>Number of optional slots</a:t>
            </a:r>
            <a:endParaRPr sz="1400"/>
          </a:p>
          <a:p>
            <a:pPr indent="-317500" lvl="1" marL="914400" marR="0" rtl="0" algn="l">
              <a:lnSpc>
                <a:spcPct val="100000"/>
              </a:lnSpc>
              <a:spcBef>
                <a:spcPts val="0"/>
              </a:spcBef>
              <a:spcAft>
                <a:spcPts val="0"/>
              </a:spcAft>
              <a:buSzPts val="1400"/>
              <a:buChar char="•"/>
            </a:pPr>
            <a:r>
              <a:rPr lang="sv-SE" sz="1400"/>
              <a:t>0</a:t>
            </a:r>
            <a:endParaRPr sz="1400"/>
          </a:p>
          <a:p>
            <a:pPr indent="-317500" lvl="1" marL="914400" marR="0" rtl="0" algn="l">
              <a:lnSpc>
                <a:spcPct val="100000"/>
              </a:lnSpc>
              <a:spcBef>
                <a:spcPts val="0"/>
              </a:spcBef>
              <a:spcAft>
                <a:spcPts val="0"/>
              </a:spcAft>
              <a:buSzPts val="1400"/>
              <a:buChar char="•"/>
            </a:pPr>
            <a:r>
              <a:rPr lang="sv-SE" sz="1400"/>
              <a:t>1</a:t>
            </a:r>
            <a:endParaRPr sz="1400"/>
          </a:p>
          <a:p>
            <a:pPr indent="-317500" lvl="1" marL="914400" marR="0" rtl="0" algn="l">
              <a:lnSpc>
                <a:spcPct val="100000"/>
              </a:lnSpc>
              <a:spcBef>
                <a:spcPts val="0"/>
              </a:spcBef>
              <a:spcAft>
                <a:spcPts val="0"/>
              </a:spcAft>
              <a:buSzPts val="1400"/>
              <a:buChar char="•"/>
            </a:pPr>
            <a:r>
              <a:rPr lang="sv-SE" sz="1400"/>
              <a:t>many</a:t>
            </a:r>
            <a:endParaRPr sz="1400"/>
          </a:p>
          <a:p>
            <a:pPr indent="0" lvl="0" marL="0" rtl="0" algn="l">
              <a:spcBef>
                <a:spcPts val="1000"/>
              </a:spcBef>
              <a:spcAft>
                <a:spcPts val="0"/>
              </a:spcAft>
              <a:buNone/>
            </a:pPr>
            <a:r>
              <a:t/>
            </a:r>
            <a:endParaRPr sz="1400"/>
          </a:p>
        </p:txBody>
      </p:sp>
      <p:sp>
        <p:nvSpPr>
          <p:cNvPr id="644" name="Google Shape;644;p73"/>
          <p:cNvSpPr txBox="1"/>
          <p:nvPr>
            <p:ph idx="1" type="body"/>
          </p:nvPr>
        </p:nvSpPr>
        <p:spPr>
          <a:xfrm>
            <a:off x="5327700" y="1189950"/>
            <a:ext cx="3534000" cy="38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1200">
                <a:solidFill>
                  <a:schemeClr val="dk1"/>
                </a:solidFill>
              </a:rPr>
              <a:t>Components</a:t>
            </a:r>
            <a:endParaRPr b="1" sz="1200">
              <a:solidFill>
                <a:schemeClr val="dk1"/>
              </a:solidFill>
            </a:endParaRPr>
          </a:p>
          <a:p>
            <a:pPr indent="-304800" lvl="0" marL="457200" rtl="0" algn="l">
              <a:spcBef>
                <a:spcPts val="600"/>
              </a:spcBef>
              <a:spcAft>
                <a:spcPts val="0"/>
              </a:spcAft>
              <a:buClr>
                <a:schemeClr val="dk1"/>
              </a:buClr>
              <a:buSzPts val="1200"/>
              <a:buChar char="●"/>
            </a:pPr>
            <a:r>
              <a:rPr lang="sv-SE" sz="1200">
                <a:solidFill>
                  <a:schemeClr val="dk1"/>
                </a:solidFill>
              </a:rPr>
              <a:t>Correspondence of selection with model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omitted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extra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mismatched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complete correspondence</a:t>
            </a:r>
            <a:endParaRPr sz="1200">
              <a:solidFill>
                <a:schemeClr val="dk1"/>
              </a:solidFill>
            </a:endParaRPr>
          </a:p>
          <a:p>
            <a:pPr indent="-304800" lvl="0" marL="457200" rtl="0" algn="l">
              <a:spcBef>
                <a:spcPts val="0"/>
              </a:spcBef>
              <a:spcAft>
                <a:spcPts val="0"/>
              </a:spcAft>
              <a:buClr>
                <a:schemeClr val="dk1"/>
              </a:buClr>
              <a:buSzPts val="1200"/>
              <a:buChar char="●"/>
            </a:pPr>
            <a:r>
              <a:rPr lang="sv-SE" sz="1200">
                <a:solidFill>
                  <a:schemeClr val="dk1"/>
                </a:solidFill>
              </a:rPr>
              <a:t>Number of required (or optional) components with non-empty selections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0</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&lt; number required (or optional)</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 number required (or optional)</a:t>
            </a:r>
            <a:endParaRPr sz="1200">
              <a:solidFill>
                <a:schemeClr val="dk1"/>
              </a:solidFill>
            </a:endParaRPr>
          </a:p>
          <a:p>
            <a:pPr indent="-304800" lvl="0" marL="457200" rtl="0" algn="l">
              <a:spcBef>
                <a:spcPts val="0"/>
              </a:spcBef>
              <a:spcAft>
                <a:spcPts val="0"/>
              </a:spcAft>
              <a:buClr>
                <a:schemeClr val="dk1"/>
              </a:buClr>
              <a:buSzPts val="1200"/>
              <a:buChar char="●"/>
            </a:pPr>
            <a:r>
              <a:rPr lang="sv-SE" sz="1200">
                <a:solidFill>
                  <a:schemeClr val="dk1"/>
                </a:solidFill>
              </a:rPr>
              <a:t>Selected components for required (or optional)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some default</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all valid</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&gt;= 1 incompatible with slot</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&gt;= 1 incompatible with another component</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&gt;= 1 not in database</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645" name="Google Shape;64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46" name="Google Shape;646;p73"/>
          <p:cNvSpPr txBox="1"/>
          <p:nvPr>
            <p:ph idx="1" type="body"/>
          </p:nvPr>
        </p:nvSpPr>
        <p:spPr>
          <a:xfrm>
            <a:off x="2883123" y="1282400"/>
            <a:ext cx="25047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400"/>
              <a:t>Product Database</a:t>
            </a:r>
            <a:endParaRPr b="1" sz="1400"/>
          </a:p>
          <a:p>
            <a:pPr indent="-317500" lvl="0" marL="457200" marR="0" rtl="0" algn="l">
              <a:lnSpc>
                <a:spcPct val="100000"/>
              </a:lnSpc>
              <a:spcBef>
                <a:spcPts val="600"/>
              </a:spcBef>
              <a:spcAft>
                <a:spcPts val="0"/>
              </a:spcAft>
              <a:buSzPts val="1400"/>
              <a:buChar char="•"/>
            </a:pPr>
            <a:r>
              <a:rPr lang="sv-SE" sz="1400"/>
              <a:t>Number of models in database</a:t>
            </a:r>
            <a:endParaRPr sz="1400"/>
          </a:p>
          <a:p>
            <a:pPr indent="-317500" lvl="1" marL="914400" marR="0" rtl="0" algn="l">
              <a:lnSpc>
                <a:spcPct val="100000"/>
              </a:lnSpc>
              <a:spcBef>
                <a:spcPts val="0"/>
              </a:spcBef>
              <a:spcAft>
                <a:spcPts val="0"/>
              </a:spcAft>
              <a:buSzPts val="1400"/>
              <a:buChar char="•"/>
            </a:pPr>
            <a:r>
              <a:rPr lang="sv-SE" sz="1400"/>
              <a:t>0</a:t>
            </a:r>
            <a:endParaRPr sz="1400"/>
          </a:p>
          <a:p>
            <a:pPr indent="-317500" lvl="1" marL="914400" marR="0" rtl="0" algn="l">
              <a:lnSpc>
                <a:spcPct val="100000"/>
              </a:lnSpc>
              <a:spcBef>
                <a:spcPts val="0"/>
              </a:spcBef>
              <a:spcAft>
                <a:spcPts val="0"/>
              </a:spcAft>
              <a:buSzPts val="1400"/>
              <a:buChar char="•"/>
            </a:pPr>
            <a:r>
              <a:rPr lang="sv-SE" sz="1400"/>
              <a:t>1</a:t>
            </a:r>
            <a:endParaRPr sz="1400"/>
          </a:p>
          <a:p>
            <a:pPr indent="-317500" lvl="1" marL="914400" marR="0" rtl="0" algn="l">
              <a:lnSpc>
                <a:spcPct val="100000"/>
              </a:lnSpc>
              <a:spcBef>
                <a:spcPts val="0"/>
              </a:spcBef>
              <a:spcAft>
                <a:spcPts val="0"/>
              </a:spcAft>
              <a:buSzPts val="1400"/>
              <a:buChar char="•"/>
            </a:pPr>
            <a:r>
              <a:rPr lang="sv-SE" sz="1400"/>
              <a:t>many</a:t>
            </a:r>
            <a:endParaRPr sz="1400"/>
          </a:p>
          <a:p>
            <a:pPr indent="-317500" lvl="0" marL="457200" marR="0" rtl="0" algn="l">
              <a:lnSpc>
                <a:spcPct val="100000"/>
              </a:lnSpc>
              <a:spcBef>
                <a:spcPts val="0"/>
              </a:spcBef>
              <a:spcAft>
                <a:spcPts val="0"/>
              </a:spcAft>
              <a:buSzPts val="1400"/>
              <a:buChar char="•"/>
            </a:pPr>
            <a:r>
              <a:rPr lang="sv-SE" sz="1400"/>
              <a:t>Number of components in database</a:t>
            </a:r>
            <a:endParaRPr sz="1400"/>
          </a:p>
          <a:p>
            <a:pPr indent="-317500" lvl="1" marL="914400" marR="0" rtl="0" algn="l">
              <a:lnSpc>
                <a:spcPct val="100000"/>
              </a:lnSpc>
              <a:spcBef>
                <a:spcPts val="0"/>
              </a:spcBef>
              <a:spcAft>
                <a:spcPts val="0"/>
              </a:spcAft>
              <a:buSzPts val="1400"/>
              <a:buChar char="•"/>
            </a:pPr>
            <a:r>
              <a:rPr lang="sv-SE" sz="1400"/>
              <a:t>0</a:t>
            </a:r>
            <a:endParaRPr sz="1400"/>
          </a:p>
          <a:p>
            <a:pPr indent="-317500" lvl="1" marL="914400" marR="0" rtl="0" algn="l">
              <a:lnSpc>
                <a:spcPct val="100000"/>
              </a:lnSpc>
              <a:spcBef>
                <a:spcPts val="0"/>
              </a:spcBef>
              <a:spcAft>
                <a:spcPts val="0"/>
              </a:spcAft>
              <a:buSzPts val="1400"/>
              <a:buChar char="•"/>
            </a:pPr>
            <a:r>
              <a:rPr lang="sv-SE" sz="1400"/>
              <a:t>1</a:t>
            </a:r>
            <a:endParaRPr sz="1400"/>
          </a:p>
          <a:p>
            <a:pPr indent="-317500" lvl="1" marL="914400" marR="0" rtl="0" algn="l">
              <a:lnSpc>
                <a:spcPct val="100000"/>
              </a:lnSpc>
              <a:spcBef>
                <a:spcPts val="0"/>
              </a:spcBef>
              <a:spcAft>
                <a:spcPts val="0"/>
              </a:spcAft>
              <a:buSzPts val="1400"/>
              <a:buChar char="•"/>
            </a:pPr>
            <a:r>
              <a:rPr lang="sv-SE" sz="1400"/>
              <a:t>many</a:t>
            </a:r>
            <a:endParaRPr sz="1400"/>
          </a:p>
        </p:txBody>
      </p:sp>
      <p:sp>
        <p:nvSpPr>
          <p:cNvPr id="647" name="Google Shape;647;p73"/>
          <p:cNvSpPr/>
          <p:nvPr/>
        </p:nvSpPr>
        <p:spPr>
          <a:xfrm>
            <a:off x="1725950" y="1361675"/>
            <a:ext cx="5864700" cy="299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81000" lvl="0" marL="457200" rtl="0" algn="l">
              <a:spcBef>
                <a:spcPts val="0"/>
              </a:spcBef>
              <a:spcAft>
                <a:spcPts val="0"/>
              </a:spcAft>
              <a:buSzPts val="2400"/>
              <a:buChar char="●"/>
            </a:pPr>
            <a:r>
              <a:rPr lang="sv-SE" sz="2400"/>
              <a:t>Seven categories with three choices.</a:t>
            </a:r>
            <a:endParaRPr sz="2400"/>
          </a:p>
          <a:p>
            <a:pPr indent="-381000" lvl="0" marL="457200" rtl="0" algn="l">
              <a:spcBef>
                <a:spcPts val="0"/>
              </a:spcBef>
              <a:spcAft>
                <a:spcPts val="0"/>
              </a:spcAft>
              <a:buSzPts val="2400"/>
              <a:buChar char="●"/>
            </a:pPr>
            <a:r>
              <a:rPr lang="sv-SE" sz="2400"/>
              <a:t>Two categories with 6 choices.</a:t>
            </a:r>
            <a:endParaRPr sz="2400"/>
          </a:p>
          <a:p>
            <a:pPr indent="-381000" lvl="0" marL="457200" rtl="0" algn="l">
              <a:spcBef>
                <a:spcPts val="0"/>
              </a:spcBef>
              <a:spcAft>
                <a:spcPts val="0"/>
              </a:spcAft>
              <a:buSzPts val="2400"/>
              <a:buChar char="●"/>
            </a:pPr>
            <a:r>
              <a:rPr lang="sv-SE" sz="2400"/>
              <a:t>One category with 4 choices.</a:t>
            </a:r>
            <a:endParaRPr sz="2400"/>
          </a:p>
          <a:p>
            <a:pPr indent="-381000" lvl="0" marL="457200" rtl="0" algn="l">
              <a:spcBef>
                <a:spcPts val="0"/>
              </a:spcBef>
              <a:spcAft>
                <a:spcPts val="0"/>
              </a:spcAft>
              <a:buSzPts val="2400"/>
              <a:buChar char="●"/>
            </a:pPr>
            <a:r>
              <a:rPr lang="sv-SE" sz="2400"/>
              <a:t>Results in 3</a:t>
            </a:r>
            <a:r>
              <a:rPr baseline="30000" lang="sv-SE" sz="2400"/>
              <a:t>7</a:t>
            </a:r>
            <a:r>
              <a:rPr lang="sv-SE" sz="2400"/>
              <a:t> x 6</a:t>
            </a:r>
            <a:r>
              <a:rPr baseline="30000" lang="sv-SE" sz="2400"/>
              <a:t>2 </a:t>
            </a:r>
            <a:r>
              <a:rPr lang="sv-SE" sz="2400"/>
              <a:t>x 4 = 314928 test specifications</a:t>
            </a:r>
            <a:endParaRPr sz="2400"/>
          </a:p>
          <a:p>
            <a:pPr indent="-381000" lvl="0" marL="457200" rtl="0" algn="l">
              <a:spcBef>
                <a:spcPts val="0"/>
              </a:spcBef>
              <a:spcAft>
                <a:spcPts val="0"/>
              </a:spcAft>
              <a:buSzPts val="2400"/>
              <a:buChar char="●"/>
            </a:pPr>
            <a:r>
              <a:rPr lang="sv-SE" sz="2400"/>
              <a:t>However… not all combinations correspond to reasonable specifications.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Requirements-Based Tests</a:t>
            </a:r>
            <a:endParaRPr/>
          </a:p>
        </p:txBody>
      </p:sp>
      <p:sp>
        <p:nvSpPr>
          <p:cNvPr id="132" name="Google Shape;132;p20"/>
          <p:cNvSpPr/>
          <p:nvPr/>
        </p:nvSpPr>
        <p:spPr>
          <a:xfrm>
            <a:off x="591238" y="1378278"/>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Write Testable Specifications</a:t>
            </a:r>
            <a:endParaRPr b="1"/>
          </a:p>
        </p:txBody>
      </p:sp>
      <p:sp>
        <p:nvSpPr>
          <p:cNvPr id="133" name="Google Shape;133;p20"/>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Independently Testable Features</a:t>
            </a:r>
            <a:endParaRPr b="1"/>
          </a:p>
        </p:txBody>
      </p:sp>
      <p:sp>
        <p:nvSpPr>
          <p:cNvPr id="134" name="Google Shape;134;p20"/>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35" name="Google Shape;135;p20"/>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136" name="Google Shape;136;p20"/>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137" name="Google Shape;137;p20"/>
          <p:cNvCxnSpPr>
            <a:endCxn id="133"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38" name="Google Shape;138;p20"/>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39" name="Google Shape;139;p20"/>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40" name="Google Shape;140;p20"/>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141" name="Google Shape;141;p20"/>
          <p:cNvSpPr/>
          <p:nvPr/>
        </p:nvSpPr>
        <p:spPr>
          <a:xfrm>
            <a:off x="3005375" y="1374725"/>
            <a:ext cx="54096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Produce clear, detailed, and testable requirements.</a:t>
            </a:r>
            <a:endParaRPr sz="1800"/>
          </a:p>
        </p:txBody>
      </p:sp>
      <p:sp>
        <p:nvSpPr>
          <p:cNvPr id="142" name="Google Shape;142;p20"/>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Figure out what functions can be tested in (relative) isolation.</a:t>
            </a:r>
            <a:endParaRPr sz="1600"/>
          </a:p>
        </p:txBody>
      </p:sp>
      <p:sp>
        <p:nvSpPr>
          <p:cNvPr id="143" name="Google Shape;143;p20"/>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What are the outcomes of the feature, and which input classes will trigger them?</a:t>
            </a:r>
            <a:endParaRPr/>
          </a:p>
        </p:txBody>
      </p:sp>
      <p:sp>
        <p:nvSpPr>
          <p:cNvPr id="144" name="Google Shape;144;p20"/>
          <p:cNvSpPr/>
          <p:nvPr/>
        </p:nvSpPr>
        <p:spPr>
          <a:xfrm>
            <a:off x="6043688" y="3255994"/>
            <a:ext cx="2599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Identify abstract classes of test cases. </a:t>
            </a:r>
            <a:endParaRPr sz="1800"/>
          </a:p>
        </p:txBody>
      </p:sp>
      <p:sp>
        <p:nvSpPr>
          <p:cNvPr id="145" name="Google Shape;145;p20"/>
          <p:cNvSpPr/>
          <p:nvPr/>
        </p:nvSpPr>
        <p:spPr>
          <a:xfrm>
            <a:off x="2065932" y="3911097"/>
            <a:ext cx="2599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Instantiate concrete input/output pairs.</a:t>
            </a:r>
            <a:endParaRPr sz="1800"/>
          </a:p>
        </p:txBody>
      </p:sp>
      <p:sp>
        <p:nvSpPr>
          <p:cNvPr id="146" name="Google Shape;146;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Constraints Among Choices</a:t>
            </a:r>
            <a:endParaRPr/>
          </a:p>
        </p:txBody>
      </p:sp>
      <p:sp>
        <p:nvSpPr>
          <p:cNvPr id="653" name="Google Shape;653;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Three types of constraint:</a:t>
            </a:r>
            <a:endParaRPr/>
          </a:p>
          <a:p>
            <a:pPr indent="-393700" lvl="0" marL="457200" marR="0" rtl="0" algn="l">
              <a:lnSpc>
                <a:spcPct val="100000"/>
              </a:lnSpc>
              <a:spcBef>
                <a:spcPts val="600"/>
              </a:spcBef>
              <a:spcAft>
                <a:spcPts val="0"/>
              </a:spcAft>
              <a:buSzPts val="2600"/>
              <a:buChar char="•"/>
            </a:pPr>
            <a:r>
              <a:rPr lang="sv-SE"/>
              <a:t>IF</a:t>
            </a:r>
            <a:endParaRPr/>
          </a:p>
          <a:p>
            <a:pPr indent="-368300" lvl="1" marL="914400" marR="0" rtl="0" algn="l">
              <a:lnSpc>
                <a:spcPct val="100000"/>
              </a:lnSpc>
              <a:spcBef>
                <a:spcPts val="0"/>
              </a:spcBef>
              <a:spcAft>
                <a:spcPts val="0"/>
              </a:spcAft>
              <a:buSzPts val="2200"/>
              <a:buChar char="•"/>
            </a:pPr>
            <a:r>
              <a:rPr lang="sv-SE"/>
              <a:t>This partition only needs to be considered if another property is true.</a:t>
            </a:r>
            <a:endParaRPr/>
          </a:p>
          <a:p>
            <a:pPr indent="-393700" lvl="0" marL="457200" marR="0" rtl="0" algn="l">
              <a:lnSpc>
                <a:spcPct val="100000"/>
              </a:lnSpc>
              <a:spcBef>
                <a:spcPts val="0"/>
              </a:spcBef>
              <a:spcAft>
                <a:spcPts val="0"/>
              </a:spcAft>
              <a:buSzPts val="2600"/>
              <a:buChar char="•"/>
            </a:pPr>
            <a:r>
              <a:rPr lang="sv-SE"/>
              <a:t>ERROR</a:t>
            </a:r>
            <a:endParaRPr/>
          </a:p>
          <a:p>
            <a:pPr indent="-368300" lvl="1" marL="914400" marR="0" rtl="0" algn="l">
              <a:lnSpc>
                <a:spcPct val="100000"/>
              </a:lnSpc>
              <a:spcBef>
                <a:spcPts val="0"/>
              </a:spcBef>
              <a:spcAft>
                <a:spcPts val="0"/>
              </a:spcAft>
              <a:buSzPts val="2200"/>
              <a:buChar char="•"/>
            </a:pPr>
            <a:r>
              <a:rPr lang="sv-SE"/>
              <a:t>This partition should cause a problem no matter what value the other input variables have.</a:t>
            </a:r>
            <a:endParaRPr/>
          </a:p>
          <a:p>
            <a:pPr indent="-393700" lvl="0" marL="457200" marR="0" rtl="0" algn="l">
              <a:lnSpc>
                <a:spcPct val="100000"/>
              </a:lnSpc>
              <a:spcBef>
                <a:spcPts val="0"/>
              </a:spcBef>
              <a:spcAft>
                <a:spcPts val="0"/>
              </a:spcAft>
              <a:buSzPts val="2600"/>
              <a:buChar char="•"/>
            </a:pPr>
            <a:r>
              <a:rPr lang="sv-SE"/>
              <a:t>SINGLE</a:t>
            </a:r>
            <a:endParaRPr/>
          </a:p>
          <a:p>
            <a:pPr indent="-368300" lvl="1" marL="914400" marR="0" rtl="0" algn="l">
              <a:lnSpc>
                <a:spcPct val="100000"/>
              </a:lnSpc>
              <a:spcBef>
                <a:spcPts val="0"/>
              </a:spcBef>
              <a:spcAft>
                <a:spcPts val="0"/>
              </a:spcAft>
              <a:buSzPts val="2200"/>
              <a:buChar char="•"/>
            </a:pPr>
            <a:r>
              <a:rPr lang="sv-SE"/>
              <a:t>Only a single test with this partition is needed.</a:t>
            </a:r>
            <a:endParaRPr/>
          </a:p>
        </p:txBody>
      </p:sp>
      <p:sp>
        <p:nvSpPr>
          <p:cNvPr id="654" name="Google Shape;65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Applying Constraints</a:t>
            </a:r>
            <a:endParaRPr/>
          </a:p>
        </p:txBody>
      </p:sp>
      <p:sp>
        <p:nvSpPr>
          <p:cNvPr id="660" name="Google Shape;660;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latin typeface="Courier New"/>
                <a:ea typeface="Courier New"/>
                <a:cs typeface="Courier New"/>
                <a:sym typeface="Courier New"/>
              </a:rPr>
              <a:t>substr(string str, int index)</a:t>
            </a:r>
            <a:endParaRPr sz="1100"/>
          </a:p>
          <a:p>
            <a:pPr indent="0" lvl="0" marL="0" marR="0" rtl="0" algn="l">
              <a:lnSpc>
                <a:spcPct val="100000"/>
              </a:lnSpc>
              <a:spcBef>
                <a:spcPts val="600"/>
              </a:spcBef>
              <a:spcAft>
                <a:spcPts val="0"/>
              </a:spcAft>
              <a:buNone/>
            </a:pPr>
            <a:r>
              <a:rPr b="1" lang="sv-SE" sz="1800" u="sng"/>
              <a:t>Str length	</a:t>
            </a:r>
            <a:r>
              <a:rPr lang="sv-SE" sz="1800" u="sng"/>
              <a:t>							</a:t>
            </a:r>
            <a:r>
              <a:rPr b="1" lang="sv-SE" sz="1800" u="sng"/>
              <a:t>Input index</a:t>
            </a:r>
            <a:endParaRPr b="1" sz="1800" u="sng"/>
          </a:p>
          <a:p>
            <a:pPr indent="0" lvl="0" marL="0" marR="0" rtl="0" algn="l">
              <a:lnSpc>
                <a:spcPct val="100000"/>
              </a:lnSpc>
              <a:spcBef>
                <a:spcPts val="600"/>
              </a:spcBef>
              <a:spcAft>
                <a:spcPts val="0"/>
              </a:spcAft>
              <a:buNone/>
            </a:pPr>
            <a:r>
              <a:rPr lang="sv-SE" sz="1800"/>
              <a:t>length 0									value &lt;0</a:t>
            </a:r>
            <a:endParaRPr sz="1800"/>
          </a:p>
          <a:p>
            <a:pPr indent="0" lvl="0" marL="0" marR="0" rtl="0" algn="l">
              <a:lnSpc>
                <a:spcPct val="100000"/>
              </a:lnSpc>
              <a:spcBef>
                <a:spcPts val="600"/>
              </a:spcBef>
              <a:spcAft>
                <a:spcPts val="0"/>
              </a:spcAft>
              <a:buNone/>
            </a:pPr>
            <a:r>
              <a:rPr lang="sv-SE" sz="1800"/>
              <a:t>length 1									value = 0</a:t>
            </a:r>
            <a:endParaRPr sz="1800"/>
          </a:p>
          <a:p>
            <a:pPr indent="0" lvl="0" marL="0" marR="0" rtl="0" algn="l">
              <a:lnSpc>
                <a:spcPct val="100000"/>
              </a:lnSpc>
              <a:spcBef>
                <a:spcPts val="600"/>
              </a:spcBef>
              <a:spcAft>
                <a:spcPts val="0"/>
              </a:spcAft>
              <a:buNone/>
            </a:pPr>
            <a:r>
              <a:rPr lang="sv-SE" sz="1800"/>
              <a:t>length &gt;= 2								value = 1	</a:t>
            </a:r>
            <a:endParaRPr sz="1800"/>
          </a:p>
          <a:p>
            <a:pPr indent="0" lvl="0" marL="0" marR="0" rtl="0" algn="l">
              <a:lnSpc>
                <a:spcPct val="100000"/>
              </a:lnSpc>
              <a:spcBef>
                <a:spcPts val="600"/>
              </a:spcBef>
              <a:spcAft>
                <a:spcPts val="0"/>
              </a:spcAft>
              <a:buNone/>
            </a:pPr>
            <a:r>
              <a:rPr b="1" lang="sv-SE" sz="1800" u="sng"/>
              <a:t>Str contents</a:t>
            </a:r>
            <a:r>
              <a:rPr lang="sv-SE" sz="1800"/>
              <a:t>                                                   </a:t>
            </a:r>
            <a:r>
              <a:rPr lang="sv-SE" sz="1800"/>
              <a:t>value &gt; 1</a:t>
            </a:r>
            <a:endParaRPr b="1" sz="1800" u="sng"/>
          </a:p>
          <a:p>
            <a:pPr indent="0" lvl="0" marL="0" marR="0" rtl="0" algn="l">
              <a:lnSpc>
                <a:spcPct val="100000"/>
              </a:lnSpc>
              <a:spcBef>
                <a:spcPts val="600"/>
              </a:spcBef>
              <a:spcAft>
                <a:spcPts val="0"/>
              </a:spcAft>
              <a:buNone/>
            </a:pPr>
            <a:r>
              <a:rPr lang="sv-SE" sz="1800"/>
              <a:t>contains special characters			       </a:t>
            </a:r>
            <a:r>
              <a:rPr lang="sv-SE" sz="1800"/>
              <a:t>value = MAXINT</a:t>
            </a:r>
            <a:endParaRPr sz="1800"/>
          </a:p>
          <a:p>
            <a:pPr indent="0" lvl="0" marL="0" marR="0" rtl="0" algn="l">
              <a:lnSpc>
                <a:spcPct val="100000"/>
              </a:lnSpc>
              <a:spcBef>
                <a:spcPts val="600"/>
              </a:spcBef>
              <a:spcAft>
                <a:spcPts val="0"/>
              </a:spcAft>
              <a:buNone/>
            </a:pPr>
            <a:r>
              <a:rPr lang="sv-SE" sz="1800"/>
              <a:t>contains lower case only				</a:t>
            </a:r>
            <a:endParaRPr sz="1800"/>
          </a:p>
          <a:p>
            <a:pPr indent="0" lvl="0" marL="0" marR="0" rtl="0" algn="l">
              <a:lnSpc>
                <a:spcPct val="100000"/>
              </a:lnSpc>
              <a:spcBef>
                <a:spcPts val="600"/>
              </a:spcBef>
              <a:spcAft>
                <a:spcPts val="0"/>
              </a:spcAft>
              <a:buNone/>
            </a:pPr>
            <a:r>
              <a:rPr lang="sv-SE" sz="1800"/>
              <a:t>contains mixed case</a:t>
            </a:r>
            <a:endParaRPr sz="1800"/>
          </a:p>
          <a:p>
            <a:pPr indent="0" lvl="0" marL="0" marR="0" rtl="0" algn="l">
              <a:lnSpc>
                <a:spcPct val="100000"/>
              </a:lnSpc>
              <a:spcBef>
                <a:spcPts val="600"/>
              </a:spcBef>
              <a:spcAft>
                <a:spcPts val="0"/>
              </a:spcAft>
              <a:buNone/>
            </a:pPr>
            <a:r>
              <a:rPr lang="sv-SE" sz="1800"/>
              <a:t>empty</a:t>
            </a:r>
            <a:endParaRPr sz="1800"/>
          </a:p>
        </p:txBody>
      </p:sp>
      <p:sp>
        <p:nvSpPr>
          <p:cNvPr id="661" name="Google Shape;661;p75"/>
          <p:cNvSpPr/>
          <p:nvPr/>
        </p:nvSpPr>
        <p:spPr>
          <a:xfrm>
            <a:off x="1658300" y="2291206"/>
            <a:ext cx="19362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PROPERTY zeroLen</a:t>
            </a:r>
            <a:endParaRPr/>
          </a:p>
        </p:txBody>
      </p:sp>
      <p:sp>
        <p:nvSpPr>
          <p:cNvPr id="662" name="Google Shape;662;p75"/>
          <p:cNvSpPr/>
          <p:nvPr/>
        </p:nvSpPr>
        <p:spPr>
          <a:xfrm>
            <a:off x="3453300" y="3707394"/>
            <a:ext cx="11187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 !zeroLen</a:t>
            </a:r>
            <a:endParaRPr/>
          </a:p>
        </p:txBody>
      </p:sp>
      <p:sp>
        <p:nvSpPr>
          <p:cNvPr id="663" name="Google Shape;663;p75"/>
          <p:cNvSpPr/>
          <p:nvPr/>
        </p:nvSpPr>
        <p:spPr>
          <a:xfrm>
            <a:off x="6319075" y="2291206"/>
            <a:ext cx="9516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ERROR</a:t>
            </a:r>
            <a:endParaRPr/>
          </a:p>
        </p:txBody>
      </p:sp>
      <p:sp>
        <p:nvSpPr>
          <p:cNvPr id="664" name="Google Shape;664;p75"/>
          <p:cNvSpPr/>
          <p:nvPr/>
        </p:nvSpPr>
        <p:spPr>
          <a:xfrm>
            <a:off x="6997425" y="3653500"/>
            <a:ext cx="9516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SINGLE</a:t>
            </a:r>
            <a:endParaRPr/>
          </a:p>
        </p:txBody>
      </p:sp>
      <p:sp>
        <p:nvSpPr>
          <p:cNvPr id="665" name="Google Shape;665;p75"/>
          <p:cNvSpPr/>
          <p:nvPr/>
        </p:nvSpPr>
        <p:spPr>
          <a:xfrm>
            <a:off x="3453300" y="4005356"/>
            <a:ext cx="11187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 !zeroLen</a:t>
            </a:r>
            <a:endParaRPr/>
          </a:p>
        </p:txBody>
      </p:sp>
      <p:sp>
        <p:nvSpPr>
          <p:cNvPr id="666" name="Google Shape;666;p75"/>
          <p:cNvSpPr/>
          <p:nvPr/>
        </p:nvSpPr>
        <p:spPr>
          <a:xfrm>
            <a:off x="3453300" y="4363044"/>
            <a:ext cx="11187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 !zeroLen</a:t>
            </a:r>
            <a:endParaRPr/>
          </a:p>
        </p:txBody>
      </p:sp>
      <p:sp>
        <p:nvSpPr>
          <p:cNvPr id="667" name="Google Shape;667;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68" name="Google Shape;668;p75"/>
          <p:cNvSpPr/>
          <p:nvPr/>
        </p:nvSpPr>
        <p:spPr>
          <a:xfrm>
            <a:off x="3453300" y="4720744"/>
            <a:ext cx="11187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 zeroLen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
                                        <p:tgtEl>
                                          <p:spTgt spid="6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2" name="Shape 672"/>
        <p:cNvGrpSpPr/>
        <p:nvPr/>
      </p:nvGrpSpPr>
      <p:grpSpPr>
        <a:xfrm>
          <a:off x="0" y="0"/>
          <a:ext cx="0" cy="0"/>
          <a:chOff x="0" y="0"/>
          <a:chExt cx="0" cy="0"/>
        </a:xfrm>
      </p:grpSpPr>
      <p:sp>
        <p:nvSpPr>
          <p:cNvPr id="673" name="Google Shape;673;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Applying Constraints</a:t>
            </a:r>
            <a:endParaRPr/>
          </a:p>
        </p:txBody>
      </p:sp>
      <p:sp>
        <p:nvSpPr>
          <p:cNvPr id="674" name="Google Shape;674;p76"/>
          <p:cNvSpPr txBox="1"/>
          <p:nvPr>
            <p:ph idx="1" type="body"/>
          </p:nvPr>
        </p:nvSpPr>
        <p:spPr>
          <a:xfrm>
            <a:off x="283375" y="1282400"/>
            <a:ext cx="28677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400"/>
              <a:t>Model</a:t>
            </a:r>
            <a:endParaRPr b="1" sz="1400"/>
          </a:p>
          <a:p>
            <a:pPr indent="-317500" lvl="0" marL="457200" marR="0" rtl="0" algn="l">
              <a:lnSpc>
                <a:spcPct val="100000"/>
              </a:lnSpc>
              <a:spcBef>
                <a:spcPts val="600"/>
              </a:spcBef>
              <a:spcAft>
                <a:spcPts val="0"/>
              </a:spcAft>
              <a:buSzPts val="1400"/>
              <a:buChar char="•"/>
            </a:pPr>
            <a:r>
              <a:rPr lang="sv-SE" sz="1400"/>
              <a:t>Model number</a:t>
            </a:r>
            <a:endParaRPr sz="1400"/>
          </a:p>
          <a:p>
            <a:pPr indent="-317500" lvl="1" marL="914400" marR="0" rtl="0" algn="l">
              <a:lnSpc>
                <a:spcPct val="100000"/>
              </a:lnSpc>
              <a:spcBef>
                <a:spcPts val="0"/>
              </a:spcBef>
              <a:spcAft>
                <a:spcPts val="0"/>
              </a:spcAft>
              <a:buSzPts val="1400"/>
              <a:buChar char="•"/>
            </a:pPr>
            <a:r>
              <a:rPr lang="sv-SE" sz="1400"/>
              <a:t>malformed </a:t>
            </a:r>
            <a:r>
              <a:rPr b="1" lang="sv-SE" sz="1200">
                <a:solidFill>
                  <a:srgbClr val="000000"/>
                </a:solidFill>
              </a:rPr>
              <a:t>[error]</a:t>
            </a:r>
            <a:endParaRPr sz="1400"/>
          </a:p>
          <a:p>
            <a:pPr indent="-317500" lvl="1" marL="914400" marR="0" rtl="0" algn="l">
              <a:lnSpc>
                <a:spcPct val="100000"/>
              </a:lnSpc>
              <a:spcBef>
                <a:spcPts val="0"/>
              </a:spcBef>
              <a:spcAft>
                <a:spcPts val="0"/>
              </a:spcAft>
              <a:buSzPts val="1400"/>
              <a:buChar char="•"/>
            </a:pPr>
            <a:r>
              <a:rPr lang="sv-SE" sz="1400"/>
              <a:t>not in database </a:t>
            </a:r>
            <a:r>
              <a:rPr b="1" lang="sv-SE" sz="1200">
                <a:solidFill>
                  <a:srgbClr val="000000"/>
                </a:solidFill>
              </a:rPr>
              <a:t>[error]</a:t>
            </a:r>
            <a:endParaRPr sz="1400"/>
          </a:p>
          <a:p>
            <a:pPr indent="-317500" lvl="1" marL="914400" marR="0" rtl="0" algn="l">
              <a:lnSpc>
                <a:spcPct val="100000"/>
              </a:lnSpc>
              <a:spcBef>
                <a:spcPts val="0"/>
              </a:spcBef>
              <a:spcAft>
                <a:spcPts val="0"/>
              </a:spcAft>
              <a:buSzPts val="1400"/>
              <a:buChar char="•"/>
            </a:pPr>
            <a:r>
              <a:rPr lang="sv-SE" sz="1400"/>
              <a:t>valid</a:t>
            </a:r>
            <a:endParaRPr sz="1400"/>
          </a:p>
          <a:p>
            <a:pPr indent="-317500" lvl="0" marL="457200" marR="0" rtl="0" algn="l">
              <a:lnSpc>
                <a:spcPct val="100000"/>
              </a:lnSpc>
              <a:spcBef>
                <a:spcPts val="0"/>
              </a:spcBef>
              <a:spcAft>
                <a:spcPts val="0"/>
              </a:spcAft>
              <a:buSzPts val="1400"/>
              <a:buChar char="•"/>
            </a:pPr>
            <a:r>
              <a:rPr lang="sv-SE" sz="1400"/>
              <a:t>Number of required slots</a:t>
            </a:r>
            <a:endParaRPr sz="1400"/>
          </a:p>
          <a:p>
            <a:pPr indent="-317500" lvl="1" marL="914400" marR="0" rtl="0" algn="l">
              <a:lnSpc>
                <a:spcPct val="100000"/>
              </a:lnSpc>
              <a:spcBef>
                <a:spcPts val="0"/>
              </a:spcBef>
              <a:spcAft>
                <a:spcPts val="0"/>
              </a:spcAft>
              <a:buSzPts val="1400"/>
              <a:buChar char="•"/>
            </a:pPr>
            <a:r>
              <a:rPr lang="sv-SE" sz="1400"/>
              <a:t>0 </a:t>
            </a:r>
            <a:r>
              <a:rPr b="1" lang="sv-SE" sz="1200">
                <a:solidFill>
                  <a:srgbClr val="000000"/>
                </a:solidFill>
              </a:rPr>
              <a:t>[single]</a:t>
            </a:r>
            <a:endParaRPr sz="1400"/>
          </a:p>
          <a:p>
            <a:pPr indent="-317500" lvl="1" marL="914400" marR="0" rtl="0" algn="l">
              <a:lnSpc>
                <a:spcPct val="100000"/>
              </a:lnSpc>
              <a:spcBef>
                <a:spcPts val="0"/>
              </a:spcBef>
              <a:spcAft>
                <a:spcPts val="0"/>
              </a:spcAft>
              <a:buSzPts val="1400"/>
              <a:buChar char="•"/>
            </a:pPr>
            <a:r>
              <a:rPr lang="sv-SE" sz="1400"/>
              <a:t>1 </a:t>
            </a:r>
            <a:r>
              <a:rPr b="1" lang="sv-SE" sz="1200">
                <a:solidFill>
                  <a:srgbClr val="000000"/>
                </a:solidFill>
              </a:rPr>
              <a:t>[property RS] [single]</a:t>
            </a:r>
            <a:endParaRPr sz="1400"/>
          </a:p>
          <a:p>
            <a:pPr indent="-317500" lvl="1" marL="914400" marR="0" rtl="0" algn="l">
              <a:lnSpc>
                <a:spcPct val="100000"/>
              </a:lnSpc>
              <a:spcBef>
                <a:spcPts val="0"/>
              </a:spcBef>
              <a:spcAft>
                <a:spcPts val="0"/>
              </a:spcAft>
              <a:buSzPts val="1400"/>
              <a:buChar char="•"/>
            </a:pPr>
            <a:r>
              <a:rPr lang="sv-SE" sz="1400"/>
              <a:t>many </a:t>
            </a:r>
            <a:r>
              <a:rPr b="1" lang="sv-SE" sz="1200">
                <a:solidFill>
                  <a:srgbClr val="000000"/>
                </a:solidFill>
              </a:rPr>
              <a:t>[property RS] [property RSMANY]</a:t>
            </a:r>
            <a:endParaRPr sz="1400"/>
          </a:p>
          <a:p>
            <a:pPr indent="-317500" lvl="0" marL="457200" marR="0" rtl="0" algn="l">
              <a:lnSpc>
                <a:spcPct val="100000"/>
              </a:lnSpc>
              <a:spcBef>
                <a:spcPts val="0"/>
              </a:spcBef>
              <a:spcAft>
                <a:spcPts val="0"/>
              </a:spcAft>
              <a:buSzPts val="1400"/>
              <a:buChar char="•"/>
            </a:pPr>
            <a:r>
              <a:rPr lang="sv-SE" sz="1400"/>
              <a:t>Number of optional slots</a:t>
            </a:r>
            <a:endParaRPr sz="1400"/>
          </a:p>
          <a:p>
            <a:pPr indent="-317500" lvl="1" marL="914400" marR="0" rtl="0" algn="l">
              <a:lnSpc>
                <a:spcPct val="100000"/>
              </a:lnSpc>
              <a:spcBef>
                <a:spcPts val="0"/>
              </a:spcBef>
              <a:spcAft>
                <a:spcPts val="0"/>
              </a:spcAft>
              <a:buSzPts val="1400"/>
              <a:buChar char="•"/>
            </a:pPr>
            <a:r>
              <a:rPr lang="sv-SE" sz="1400"/>
              <a:t>0 </a:t>
            </a:r>
            <a:r>
              <a:rPr b="1" lang="sv-SE" sz="1200">
                <a:solidFill>
                  <a:srgbClr val="000000"/>
                </a:solidFill>
              </a:rPr>
              <a:t>[single] </a:t>
            </a:r>
            <a:endParaRPr sz="1400"/>
          </a:p>
          <a:p>
            <a:pPr indent="-317500" lvl="1" marL="914400" marR="0" rtl="0" algn="l">
              <a:lnSpc>
                <a:spcPct val="100000"/>
              </a:lnSpc>
              <a:spcBef>
                <a:spcPts val="0"/>
              </a:spcBef>
              <a:spcAft>
                <a:spcPts val="0"/>
              </a:spcAft>
              <a:buSzPts val="1400"/>
              <a:buChar char="•"/>
            </a:pPr>
            <a:r>
              <a:rPr lang="sv-SE" sz="1400"/>
              <a:t>1 </a:t>
            </a:r>
            <a:r>
              <a:rPr b="1" lang="sv-SE" sz="1200">
                <a:solidFill>
                  <a:srgbClr val="000000"/>
                </a:solidFill>
              </a:rPr>
              <a:t>[single] [property OS]</a:t>
            </a:r>
            <a:endParaRPr sz="1400"/>
          </a:p>
          <a:p>
            <a:pPr indent="-317500" lvl="1" marL="914400" marR="0" rtl="0" algn="l">
              <a:lnSpc>
                <a:spcPct val="100000"/>
              </a:lnSpc>
              <a:spcBef>
                <a:spcPts val="0"/>
              </a:spcBef>
              <a:spcAft>
                <a:spcPts val="0"/>
              </a:spcAft>
              <a:buSzPts val="1400"/>
              <a:buChar char="•"/>
            </a:pPr>
            <a:r>
              <a:rPr lang="sv-SE" sz="1400"/>
              <a:t>many </a:t>
            </a:r>
            <a:r>
              <a:rPr b="1" lang="sv-SE" sz="1200">
                <a:solidFill>
                  <a:srgbClr val="000000"/>
                </a:solidFill>
              </a:rPr>
              <a:t>[property OS] [property OSMANY]</a:t>
            </a:r>
            <a:endParaRPr sz="1400"/>
          </a:p>
          <a:p>
            <a:pPr indent="0" lvl="0" marL="0" rtl="0" algn="l">
              <a:spcBef>
                <a:spcPts val="1000"/>
              </a:spcBef>
              <a:spcAft>
                <a:spcPts val="0"/>
              </a:spcAft>
              <a:buNone/>
            </a:pPr>
            <a:r>
              <a:t/>
            </a:r>
            <a:endParaRPr sz="1400"/>
          </a:p>
        </p:txBody>
      </p:sp>
      <p:sp>
        <p:nvSpPr>
          <p:cNvPr id="675" name="Google Shape;675;p76"/>
          <p:cNvSpPr txBox="1"/>
          <p:nvPr>
            <p:ph idx="1" type="body"/>
          </p:nvPr>
        </p:nvSpPr>
        <p:spPr>
          <a:xfrm>
            <a:off x="4963175" y="1189950"/>
            <a:ext cx="4180800" cy="387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1200">
                <a:solidFill>
                  <a:schemeClr val="dk1"/>
                </a:solidFill>
              </a:rPr>
              <a:t>Components</a:t>
            </a:r>
            <a:endParaRPr b="1" sz="1200">
              <a:solidFill>
                <a:schemeClr val="dk1"/>
              </a:solidFill>
            </a:endParaRPr>
          </a:p>
          <a:p>
            <a:pPr indent="-304800" lvl="0" marL="457200" rtl="0" algn="l">
              <a:spcBef>
                <a:spcPts val="600"/>
              </a:spcBef>
              <a:spcAft>
                <a:spcPts val="0"/>
              </a:spcAft>
              <a:buClr>
                <a:schemeClr val="dk1"/>
              </a:buClr>
              <a:buSzPts val="1200"/>
              <a:buChar char="●"/>
            </a:pPr>
            <a:r>
              <a:rPr lang="sv-SE" sz="1200">
                <a:solidFill>
                  <a:schemeClr val="dk1"/>
                </a:solidFill>
              </a:rPr>
              <a:t>Correspondence of selection with model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omitted slots </a:t>
            </a:r>
            <a:r>
              <a:rPr b="1" lang="sv-SE" sz="1200"/>
              <a:t>[error]</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extra slots </a:t>
            </a:r>
            <a:r>
              <a:rPr b="1" lang="sv-SE" sz="1200"/>
              <a:t>[error]</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mismatched slots </a:t>
            </a:r>
            <a:r>
              <a:rPr b="1" lang="sv-SE" sz="1200"/>
              <a:t>[error]</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complete correspondence</a:t>
            </a:r>
            <a:endParaRPr sz="1200">
              <a:solidFill>
                <a:schemeClr val="dk1"/>
              </a:solidFill>
            </a:endParaRPr>
          </a:p>
          <a:p>
            <a:pPr indent="-304800" lvl="0" marL="457200" rtl="0" algn="l">
              <a:spcBef>
                <a:spcPts val="0"/>
              </a:spcBef>
              <a:spcAft>
                <a:spcPts val="0"/>
              </a:spcAft>
              <a:buClr>
                <a:schemeClr val="dk1"/>
              </a:buClr>
              <a:buSzPts val="1200"/>
              <a:buChar char="●"/>
            </a:pPr>
            <a:r>
              <a:rPr lang="sv-SE" sz="1200">
                <a:solidFill>
                  <a:schemeClr val="dk1"/>
                </a:solidFill>
              </a:rPr>
              <a:t>Number of required (or optional) components with non-empty selections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0 </a:t>
            </a:r>
            <a:r>
              <a:rPr b="1" lang="sv-SE" sz="1200"/>
              <a:t>[error] [if RS] </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&lt; number required (or optional) </a:t>
            </a:r>
            <a:r>
              <a:rPr b="1" lang="sv-SE" sz="1200"/>
              <a:t>[error] [if RS] / [if OS]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 number required (or optional) </a:t>
            </a:r>
            <a:r>
              <a:rPr b="1" lang="sv-SE" sz="1200"/>
              <a:t>[if RSMANY] / [if OSMANY]</a:t>
            </a:r>
            <a:endParaRPr sz="1200">
              <a:solidFill>
                <a:schemeClr val="dk1"/>
              </a:solidFill>
            </a:endParaRPr>
          </a:p>
          <a:p>
            <a:pPr indent="-304800" lvl="0" marL="457200" rtl="0" algn="l">
              <a:spcBef>
                <a:spcPts val="0"/>
              </a:spcBef>
              <a:spcAft>
                <a:spcPts val="0"/>
              </a:spcAft>
              <a:buClr>
                <a:schemeClr val="dk1"/>
              </a:buClr>
              <a:buSzPts val="1200"/>
              <a:buChar char="●"/>
            </a:pPr>
            <a:r>
              <a:rPr lang="sv-SE" sz="1200">
                <a:solidFill>
                  <a:schemeClr val="dk1"/>
                </a:solidFill>
              </a:rPr>
              <a:t>Selected components for required (or optional) slots</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some default </a:t>
            </a:r>
            <a:r>
              <a:rPr b="1" lang="sv-SE" sz="1200"/>
              <a:t>[single]</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all valid</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&gt;= 1 incompatible with slot</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&gt;= 1 incompatible with another component</a:t>
            </a:r>
            <a:endParaRPr sz="1200">
              <a:solidFill>
                <a:schemeClr val="dk1"/>
              </a:solidFill>
            </a:endParaRPr>
          </a:p>
          <a:p>
            <a:pPr indent="-304800" lvl="1" marL="914400" rtl="0" algn="l">
              <a:spcBef>
                <a:spcPts val="0"/>
              </a:spcBef>
              <a:spcAft>
                <a:spcPts val="0"/>
              </a:spcAft>
              <a:buClr>
                <a:schemeClr val="dk1"/>
              </a:buClr>
              <a:buSzPts val="1200"/>
              <a:buChar char="○"/>
            </a:pPr>
            <a:r>
              <a:rPr lang="sv-SE" sz="1200">
                <a:solidFill>
                  <a:schemeClr val="dk1"/>
                </a:solidFill>
              </a:rPr>
              <a:t>&gt;= 1 not in database </a:t>
            </a:r>
            <a:r>
              <a:rPr b="1" lang="sv-SE" sz="1200"/>
              <a:t>[error]</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676" name="Google Shape;676;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77" name="Google Shape;677;p76"/>
          <p:cNvSpPr txBox="1"/>
          <p:nvPr>
            <p:ph idx="1" type="body"/>
          </p:nvPr>
        </p:nvSpPr>
        <p:spPr>
          <a:xfrm>
            <a:off x="2883123" y="1282400"/>
            <a:ext cx="25047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400"/>
              <a:t>Product Database</a:t>
            </a:r>
            <a:endParaRPr b="1" sz="1400"/>
          </a:p>
          <a:p>
            <a:pPr indent="-317500" lvl="0" marL="457200" marR="0" rtl="0" algn="l">
              <a:lnSpc>
                <a:spcPct val="100000"/>
              </a:lnSpc>
              <a:spcBef>
                <a:spcPts val="600"/>
              </a:spcBef>
              <a:spcAft>
                <a:spcPts val="0"/>
              </a:spcAft>
              <a:buSzPts val="1400"/>
              <a:buChar char="•"/>
            </a:pPr>
            <a:r>
              <a:rPr lang="sv-SE" sz="1400"/>
              <a:t>Number of models in database</a:t>
            </a:r>
            <a:endParaRPr sz="1400"/>
          </a:p>
          <a:p>
            <a:pPr indent="-317500" lvl="1" marL="914400" marR="0" rtl="0" algn="l">
              <a:lnSpc>
                <a:spcPct val="100000"/>
              </a:lnSpc>
              <a:spcBef>
                <a:spcPts val="0"/>
              </a:spcBef>
              <a:spcAft>
                <a:spcPts val="0"/>
              </a:spcAft>
              <a:buSzPts val="1400"/>
              <a:buChar char="•"/>
            </a:pPr>
            <a:r>
              <a:rPr lang="sv-SE" sz="1400"/>
              <a:t>0 </a:t>
            </a:r>
            <a:r>
              <a:rPr b="1" lang="sv-SE" sz="1200">
                <a:solidFill>
                  <a:srgbClr val="000000"/>
                </a:solidFill>
              </a:rPr>
              <a:t>[error]</a:t>
            </a:r>
            <a:endParaRPr sz="1400"/>
          </a:p>
          <a:p>
            <a:pPr indent="-317500" lvl="1" marL="914400" marR="0" rtl="0" algn="l">
              <a:lnSpc>
                <a:spcPct val="100000"/>
              </a:lnSpc>
              <a:spcBef>
                <a:spcPts val="0"/>
              </a:spcBef>
              <a:spcAft>
                <a:spcPts val="0"/>
              </a:spcAft>
              <a:buSzPts val="1400"/>
              <a:buChar char="•"/>
            </a:pPr>
            <a:r>
              <a:rPr lang="sv-SE" sz="1400"/>
              <a:t>1 </a:t>
            </a:r>
            <a:r>
              <a:rPr b="1" lang="sv-SE" sz="1200">
                <a:solidFill>
                  <a:srgbClr val="000000"/>
                </a:solidFill>
              </a:rPr>
              <a:t>[single]</a:t>
            </a:r>
            <a:endParaRPr sz="1400"/>
          </a:p>
          <a:p>
            <a:pPr indent="-317500" lvl="1" marL="914400" marR="0" rtl="0" algn="l">
              <a:lnSpc>
                <a:spcPct val="100000"/>
              </a:lnSpc>
              <a:spcBef>
                <a:spcPts val="0"/>
              </a:spcBef>
              <a:spcAft>
                <a:spcPts val="0"/>
              </a:spcAft>
              <a:buSzPts val="1400"/>
              <a:buChar char="•"/>
            </a:pPr>
            <a:r>
              <a:rPr lang="sv-SE" sz="1400"/>
              <a:t>many</a:t>
            </a:r>
            <a:endParaRPr sz="1400"/>
          </a:p>
          <a:p>
            <a:pPr indent="-317500" lvl="0" marL="457200" marR="0" rtl="0" algn="l">
              <a:lnSpc>
                <a:spcPct val="100000"/>
              </a:lnSpc>
              <a:spcBef>
                <a:spcPts val="0"/>
              </a:spcBef>
              <a:spcAft>
                <a:spcPts val="0"/>
              </a:spcAft>
              <a:buSzPts val="1400"/>
              <a:buChar char="•"/>
            </a:pPr>
            <a:r>
              <a:rPr lang="sv-SE" sz="1400"/>
              <a:t>Number of components in database</a:t>
            </a:r>
            <a:endParaRPr sz="1400"/>
          </a:p>
          <a:p>
            <a:pPr indent="-317500" lvl="1" marL="914400" marR="0" rtl="0" algn="l">
              <a:lnSpc>
                <a:spcPct val="100000"/>
              </a:lnSpc>
              <a:spcBef>
                <a:spcPts val="0"/>
              </a:spcBef>
              <a:spcAft>
                <a:spcPts val="0"/>
              </a:spcAft>
              <a:buSzPts val="1400"/>
              <a:buChar char="•"/>
            </a:pPr>
            <a:r>
              <a:rPr lang="sv-SE" sz="1400"/>
              <a:t>0 </a:t>
            </a:r>
            <a:r>
              <a:rPr b="1" lang="sv-SE" sz="1200">
                <a:solidFill>
                  <a:srgbClr val="000000"/>
                </a:solidFill>
              </a:rPr>
              <a:t>[error]</a:t>
            </a:r>
            <a:endParaRPr sz="1400"/>
          </a:p>
          <a:p>
            <a:pPr indent="-317500" lvl="1" marL="914400" marR="0" rtl="0" algn="l">
              <a:lnSpc>
                <a:spcPct val="100000"/>
              </a:lnSpc>
              <a:spcBef>
                <a:spcPts val="0"/>
              </a:spcBef>
              <a:spcAft>
                <a:spcPts val="0"/>
              </a:spcAft>
              <a:buSzPts val="1400"/>
              <a:buChar char="•"/>
            </a:pPr>
            <a:r>
              <a:rPr lang="sv-SE" sz="1400"/>
              <a:t>1 </a:t>
            </a:r>
            <a:r>
              <a:rPr b="1" lang="sv-SE" sz="1200">
                <a:solidFill>
                  <a:srgbClr val="000000"/>
                </a:solidFill>
              </a:rPr>
              <a:t>[single]</a:t>
            </a:r>
            <a:endParaRPr sz="1400"/>
          </a:p>
          <a:p>
            <a:pPr indent="-317500" lvl="1" marL="914400" marR="0" rtl="0" algn="l">
              <a:lnSpc>
                <a:spcPct val="100000"/>
              </a:lnSpc>
              <a:spcBef>
                <a:spcPts val="0"/>
              </a:spcBef>
              <a:spcAft>
                <a:spcPts val="0"/>
              </a:spcAft>
              <a:buSzPts val="1400"/>
              <a:buChar char="•"/>
            </a:pPr>
            <a:r>
              <a:rPr lang="sv-SE" sz="1400"/>
              <a:t>many</a:t>
            </a:r>
            <a:endParaRPr sz="1400"/>
          </a:p>
        </p:txBody>
      </p:sp>
      <p:sp>
        <p:nvSpPr>
          <p:cNvPr id="678" name="Google Shape;678;p76"/>
          <p:cNvSpPr/>
          <p:nvPr/>
        </p:nvSpPr>
        <p:spPr>
          <a:xfrm>
            <a:off x="1273500" y="1891977"/>
            <a:ext cx="16095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76"/>
          <p:cNvSpPr/>
          <p:nvPr/>
        </p:nvSpPr>
        <p:spPr>
          <a:xfrm>
            <a:off x="1177075" y="2938400"/>
            <a:ext cx="1251600" cy="262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6"/>
          <p:cNvSpPr/>
          <p:nvPr/>
        </p:nvSpPr>
        <p:spPr>
          <a:xfrm>
            <a:off x="1232400" y="3200600"/>
            <a:ext cx="16917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76"/>
          <p:cNvSpPr/>
          <p:nvPr/>
        </p:nvSpPr>
        <p:spPr>
          <a:xfrm>
            <a:off x="5788800" y="2795000"/>
            <a:ext cx="1392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76"/>
          <p:cNvSpPr/>
          <p:nvPr/>
        </p:nvSpPr>
        <p:spPr>
          <a:xfrm>
            <a:off x="5911525" y="3022650"/>
            <a:ext cx="3000600" cy="34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76"/>
          <p:cNvSpPr/>
          <p:nvPr/>
        </p:nvSpPr>
        <p:spPr>
          <a:xfrm>
            <a:off x="3503075" y="3408500"/>
            <a:ext cx="13338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
                                        <p:tgtEl>
                                          <p:spTgt spid="679"/>
                                        </p:tgtEl>
                                      </p:cBhvr>
                                    </p:animEffect>
                                  </p:childTnLst>
                                </p:cTn>
                              </p:par>
                              <p:par>
                                <p:cTn fill="hold" nodeType="with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
                                        <p:tgtEl>
                                          <p:spTgt spid="681"/>
                                        </p:tgtEl>
                                      </p:cBhvr>
                                    </p:animEffect>
                                  </p:childTnLst>
                                </p:cTn>
                              </p:par>
                              <p:par>
                                <p:cTn fill="hold" nodeType="with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
                                        <p:tgtEl>
                                          <p:spTgt spid="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
                                        <p:tgtEl>
                                          <p:spTgt spid="6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7" name="Shape 687"/>
        <p:cNvGrpSpPr/>
        <p:nvPr/>
      </p:nvGrpSpPr>
      <p:grpSpPr>
        <a:xfrm>
          <a:off x="0" y="0"/>
          <a:ext cx="0" cy="0"/>
          <a:chOff x="0" y="0"/>
          <a:chExt cx="0" cy="0"/>
        </a:xfrm>
      </p:grpSpPr>
      <p:sp>
        <p:nvSpPr>
          <p:cNvPr id="688" name="Google Shape;688;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Find Command</a:t>
            </a:r>
            <a:endParaRPr/>
          </a:p>
        </p:txBody>
      </p:sp>
      <p:sp>
        <p:nvSpPr>
          <p:cNvPr id="689" name="Google Shape;689;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Bash command: find</a:t>
            </a:r>
            <a:endParaRPr/>
          </a:p>
          <a:p>
            <a:pPr indent="0" lvl="0" marL="0" marR="0" rtl="0" algn="l">
              <a:lnSpc>
                <a:spcPct val="100000"/>
              </a:lnSpc>
              <a:spcBef>
                <a:spcPts val="600"/>
              </a:spcBef>
              <a:spcAft>
                <a:spcPts val="0"/>
              </a:spcAft>
              <a:buNone/>
            </a:pPr>
            <a:r>
              <a:rPr lang="sv-SE">
                <a:latin typeface="Consolas"/>
                <a:ea typeface="Consolas"/>
                <a:cs typeface="Consolas"/>
                <a:sym typeface="Consolas"/>
              </a:rPr>
              <a:t>find &lt;pattern&gt; &lt;file&gt;</a:t>
            </a:r>
            <a:endParaRPr>
              <a:latin typeface="Consolas"/>
              <a:ea typeface="Consolas"/>
              <a:cs typeface="Consolas"/>
              <a:sym typeface="Consolas"/>
            </a:endParaRPr>
          </a:p>
          <a:p>
            <a:pPr indent="-393700" lvl="0" marL="457200" marR="0" rtl="0" algn="l">
              <a:lnSpc>
                <a:spcPct val="100000"/>
              </a:lnSpc>
              <a:spcBef>
                <a:spcPts val="600"/>
              </a:spcBef>
              <a:spcAft>
                <a:spcPts val="0"/>
              </a:spcAft>
              <a:buSzPts val="2600"/>
              <a:buChar char="•"/>
            </a:pPr>
            <a:r>
              <a:rPr lang="sv-SE"/>
              <a:t>Finds instances of a pattern in a file</a:t>
            </a:r>
            <a:endParaRPr/>
          </a:p>
          <a:p>
            <a:pPr indent="-368300" lvl="1" marL="914400" marR="0" rtl="0" algn="l">
              <a:lnSpc>
                <a:spcPct val="100000"/>
              </a:lnSpc>
              <a:spcBef>
                <a:spcPts val="0"/>
              </a:spcBef>
              <a:spcAft>
                <a:spcPts val="0"/>
              </a:spcAft>
              <a:buSzPts val="2200"/>
              <a:buFont typeface="Consolas"/>
              <a:buChar char="•"/>
            </a:pPr>
            <a:r>
              <a:rPr lang="sv-SE">
                <a:latin typeface="Consolas"/>
                <a:ea typeface="Consolas"/>
                <a:cs typeface="Consolas"/>
                <a:sym typeface="Consolas"/>
              </a:rPr>
              <a:t>find john myFile</a:t>
            </a:r>
            <a:endParaRPr>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a:t>Finds all instances of </a:t>
            </a:r>
            <a:r>
              <a:rPr lang="sv-SE">
                <a:latin typeface="Consolas"/>
                <a:ea typeface="Consolas"/>
                <a:cs typeface="Consolas"/>
                <a:sym typeface="Consolas"/>
              </a:rPr>
              <a:t>john</a:t>
            </a:r>
            <a:r>
              <a:rPr lang="sv-SE"/>
              <a:t> in the file</a:t>
            </a:r>
            <a:endParaRPr/>
          </a:p>
          <a:p>
            <a:pPr indent="-368300" lvl="1" marL="914400" marR="0" rtl="0" algn="l">
              <a:lnSpc>
                <a:spcPct val="100000"/>
              </a:lnSpc>
              <a:spcBef>
                <a:spcPts val="0"/>
              </a:spcBef>
              <a:spcAft>
                <a:spcPts val="0"/>
              </a:spcAft>
              <a:buSzPts val="2200"/>
              <a:buFont typeface="Consolas"/>
              <a:buChar char="•"/>
            </a:pPr>
            <a:r>
              <a:rPr lang="sv-SE">
                <a:latin typeface="Consolas"/>
                <a:ea typeface="Consolas"/>
                <a:cs typeface="Consolas"/>
                <a:sym typeface="Consolas"/>
              </a:rPr>
              <a:t>find “john smith” myFile</a:t>
            </a:r>
            <a:endParaRPr>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a:t>Finds all instances of </a:t>
            </a:r>
            <a:r>
              <a:rPr lang="sv-SE">
                <a:latin typeface="Consolas"/>
                <a:ea typeface="Consolas"/>
                <a:cs typeface="Consolas"/>
                <a:sym typeface="Consolas"/>
              </a:rPr>
              <a:t>john smith</a:t>
            </a:r>
            <a:r>
              <a:rPr lang="sv-SE"/>
              <a:t> in the file</a:t>
            </a:r>
            <a:endParaRPr/>
          </a:p>
          <a:p>
            <a:pPr indent="-368300" lvl="1" marL="914400" marR="0" rtl="0" algn="l">
              <a:lnSpc>
                <a:spcPct val="100000"/>
              </a:lnSpc>
              <a:spcBef>
                <a:spcPts val="0"/>
              </a:spcBef>
              <a:spcAft>
                <a:spcPts val="0"/>
              </a:spcAft>
              <a:buSzPts val="2200"/>
              <a:buFont typeface="Consolas"/>
              <a:buChar char="•"/>
            </a:pPr>
            <a:r>
              <a:rPr lang="sv-SE">
                <a:latin typeface="Consolas"/>
                <a:ea typeface="Consolas"/>
                <a:cs typeface="Consolas"/>
                <a:sym typeface="Consolas"/>
              </a:rPr>
              <a:t>find ““john” smith” myFile</a:t>
            </a:r>
            <a:endParaRPr>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a:t>Finds all instances of </a:t>
            </a:r>
            <a:r>
              <a:rPr lang="sv-SE">
                <a:latin typeface="Consolas"/>
                <a:ea typeface="Consolas"/>
                <a:cs typeface="Consolas"/>
                <a:sym typeface="Consolas"/>
              </a:rPr>
              <a:t>john” smith</a:t>
            </a:r>
            <a:r>
              <a:rPr lang="sv-SE"/>
              <a:t> in the file</a:t>
            </a:r>
            <a:endParaRPr/>
          </a:p>
        </p:txBody>
      </p:sp>
      <p:sp>
        <p:nvSpPr>
          <p:cNvPr id="690" name="Google Shape;690;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Find Command</a:t>
            </a:r>
            <a:endParaRPr/>
          </a:p>
        </p:txBody>
      </p:sp>
      <p:sp>
        <p:nvSpPr>
          <p:cNvPr id="696" name="Google Shape;696;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Parameters: pattern, file</a:t>
            </a:r>
            <a:endParaRPr/>
          </a:p>
          <a:p>
            <a:pPr indent="-393700" lvl="0" marL="457200" marR="0" rtl="0" algn="l">
              <a:lnSpc>
                <a:spcPct val="100000"/>
              </a:lnSpc>
              <a:spcBef>
                <a:spcPts val="0"/>
              </a:spcBef>
              <a:spcAft>
                <a:spcPts val="0"/>
              </a:spcAft>
              <a:buSzPts val="2600"/>
              <a:buChar char="•"/>
            </a:pPr>
            <a:r>
              <a:rPr lang="sv-SE"/>
              <a:t>What can we vary for each?</a:t>
            </a:r>
            <a:endParaRPr/>
          </a:p>
          <a:p>
            <a:pPr indent="-368300" lvl="1" marL="914400" marR="0" rtl="0" algn="l">
              <a:lnSpc>
                <a:spcPct val="100000"/>
              </a:lnSpc>
              <a:spcBef>
                <a:spcPts val="0"/>
              </a:spcBef>
              <a:spcAft>
                <a:spcPts val="0"/>
              </a:spcAft>
              <a:buSzPts val="2200"/>
              <a:buChar char="•"/>
            </a:pPr>
            <a:r>
              <a:rPr lang="sv-SE"/>
              <a:t>Our categories.</a:t>
            </a:r>
            <a:endParaRPr/>
          </a:p>
          <a:p>
            <a:pPr indent="-368300" lvl="1" marL="914400" marR="0" rtl="0" algn="l">
              <a:lnSpc>
                <a:spcPct val="100000"/>
              </a:lnSpc>
              <a:spcBef>
                <a:spcPts val="0"/>
              </a:spcBef>
              <a:spcAft>
                <a:spcPts val="0"/>
              </a:spcAft>
              <a:buSzPts val="2200"/>
              <a:buChar char="•"/>
            </a:pPr>
            <a:r>
              <a:rPr lang="sv-SE"/>
              <a:t>What can we control about the pattern? Or the file?</a:t>
            </a:r>
            <a:endParaRPr/>
          </a:p>
          <a:p>
            <a:pPr indent="-393700" lvl="0" marL="457200" marR="0" rtl="0" algn="l">
              <a:lnSpc>
                <a:spcPct val="100000"/>
              </a:lnSpc>
              <a:spcBef>
                <a:spcPts val="0"/>
              </a:spcBef>
              <a:spcAft>
                <a:spcPts val="0"/>
              </a:spcAft>
              <a:buSzPts val="2600"/>
              <a:buChar char="•"/>
            </a:pPr>
            <a:r>
              <a:rPr lang="sv-SE"/>
              <a:t>What choices can we make for each category?</a:t>
            </a:r>
            <a:endParaRPr/>
          </a:p>
          <a:p>
            <a:pPr indent="-368300" lvl="1" marL="914400" marR="0" rtl="0" algn="l">
              <a:lnSpc>
                <a:spcPct val="100000"/>
              </a:lnSpc>
              <a:spcBef>
                <a:spcPts val="0"/>
              </a:spcBef>
              <a:spcAft>
                <a:spcPts val="0"/>
              </a:spcAft>
              <a:buSzPts val="2200"/>
              <a:buChar char="•"/>
            </a:pPr>
            <a:r>
              <a:rPr lang="sv-SE"/>
              <a:t>Our categories</a:t>
            </a:r>
            <a:endParaRPr/>
          </a:p>
          <a:p>
            <a:pPr indent="-368300" lvl="1" marL="914400" marR="0" rtl="0" algn="l">
              <a:lnSpc>
                <a:spcPct val="100000"/>
              </a:lnSpc>
              <a:spcBef>
                <a:spcPts val="0"/>
              </a:spcBef>
              <a:spcAft>
                <a:spcPts val="0"/>
              </a:spcAft>
              <a:buSzPts val="2200"/>
              <a:buChar char="•"/>
            </a:pPr>
            <a:r>
              <a:rPr b="1" lang="sv-SE"/>
              <a:t>File name: </a:t>
            </a:r>
            <a:endParaRPr b="1"/>
          </a:p>
          <a:p>
            <a:pPr indent="-342900" lvl="2" marL="1371600" marR="0" rtl="0" algn="l">
              <a:lnSpc>
                <a:spcPct val="100000"/>
              </a:lnSpc>
              <a:spcBef>
                <a:spcPts val="0"/>
              </a:spcBef>
              <a:spcAft>
                <a:spcPts val="0"/>
              </a:spcAft>
              <a:buSzPts val="1800"/>
              <a:buChar char="•"/>
            </a:pPr>
            <a:r>
              <a:rPr lang="sv-SE"/>
              <a:t>Name of an existing file provided</a:t>
            </a:r>
            <a:endParaRPr/>
          </a:p>
          <a:p>
            <a:pPr indent="-342900" lvl="2" marL="1371600" marR="0" rtl="0" algn="l">
              <a:lnSpc>
                <a:spcPct val="100000"/>
              </a:lnSpc>
              <a:spcBef>
                <a:spcPts val="0"/>
              </a:spcBef>
              <a:spcAft>
                <a:spcPts val="0"/>
              </a:spcAft>
              <a:buSzPts val="1800"/>
              <a:buChar char="•"/>
            </a:pPr>
            <a:r>
              <a:rPr lang="sv-SE"/>
              <a:t>File does not exist</a:t>
            </a:r>
            <a:endParaRPr/>
          </a:p>
        </p:txBody>
      </p:sp>
      <p:sp>
        <p:nvSpPr>
          <p:cNvPr id="697" name="Google Shape;697;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Find Command</a:t>
            </a:r>
            <a:endParaRPr/>
          </a:p>
        </p:txBody>
      </p:sp>
      <p:sp>
        <p:nvSpPr>
          <p:cNvPr id="703" name="Google Shape;703;p7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sv-SE" sz="1400"/>
              <a:t>Pattern size:</a:t>
            </a:r>
            <a:endParaRPr sz="1400"/>
          </a:p>
          <a:p>
            <a:pPr indent="-317500" lvl="1" marL="914400" rtl="0" algn="l">
              <a:spcBef>
                <a:spcPts val="500"/>
              </a:spcBef>
              <a:spcAft>
                <a:spcPts val="0"/>
              </a:spcAft>
              <a:buSzPts val="1400"/>
              <a:buChar char="•"/>
            </a:pPr>
            <a:r>
              <a:rPr lang="sv-SE" sz="1400"/>
              <a:t>Empty</a:t>
            </a:r>
            <a:endParaRPr sz="1400"/>
          </a:p>
          <a:p>
            <a:pPr indent="-317500" lvl="1" marL="914400" rtl="0" algn="l">
              <a:spcBef>
                <a:spcPts val="500"/>
              </a:spcBef>
              <a:spcAft>
                <a:spcPts val="0"/>
              </a:spcAft>
              <a:buSzPts val="1400"/>
              <a:buChar char="•"/>
            </a:pPr>
            <a:r>
              <a:rPr lang="sv-SE" sz="1400"/>
              <a:t>single character</a:t>
            </a:r>
            <a:endParaRPr sz="1400"/>
          </a:p>
          <a:p>
            <a:pPr indent="-317500" lvl="1" marL="914400" rtl="0" algn="l">
              <a:spcBef>
                <a:spcPts val="500"/>
              </a:spcBef>
              <a:spcAft>
                <a:spcPts val="0"/>
              </a:spcAft>
              <a:buSzPts val="1400"/>
              <a:buChar char="•"/>
            </a:pPr>
            <a:r>
              <a:rPr lang="sv-SE" sz="1400"/>
              <a:t>many character</a:t>
            </a:r>
            <a:endParaRPr sz="1400"/>
          </a:p>
          <a:p>
            <a:pPr indent="-317500" lvl="1" marL="914400" rtl="0" algn="l">
              <a:spcBef>
                <a:spcPts val="500"/>
              </a:spcBef>
              <a:spcAft>
                <a:spcPts val="0"/>
              </a:spcAft>
              <a:buSzPts val="1400"/>
              <a:buChar char="•"/>
            </a:pPr>
            <a:r>
              <a:rPr lang="sv-SE" sz="1400"/>
              <a:t>longer than any line in the file</a:t>
            </a:r>
            <a:endParaRPr sz="1400"/>
          </a:p>
          <a:p>
            <a:pPr indent="-317500" lvl="0" marL="457200" rtl="0" algn="l">
              <a:spcBef>
                <a:spcPts val="0"/>
              </a:spcBef>
              <a:spcAft>
                <a:spcPts val="0"/>
              </a:spcAft>
              <a:buSzPts val="1400"/>
              <a:buChar char="•"/>
            </a:pPr>
            <a:r>
              <a:rPr lang="sv-SE" sz="1400"/>
              <a:t>Quoting:</a:t>
            </a:r>
            <a:endParaRPr sz="1400"/>
          </a:p>
          <a:p>
            <a:pPr indent="-317500" lvl="1" marL="914400" rtl="0" algn="l">
              <a:spcBef>
                <a:spcPts val="500"/>
              </a:spcBef>
              <a:spcAft>
                <a:spcPts val="0"/>
              </a:spcAft>
              <a:buSzPts val="1400"/>
              <a:buChar char="•"/>
            </a:pPr>
            <a:r>
              <a:rPr lang="sv-SE" sz="1400"/>
              <a:t>pattern is quoted</a:t>
            </a:r>
            <a:endParaRPr sz="1400"/>
          </a:p>
          <a:p>
            <a:pPr indent="-317500" lvl="1" marL="914400" rtl="0" algn="l">
              <a:spcBef>
                <a:spcPts val="500"/>
              </a:spcBef>
              <a:spcAft>
                <a:spcPts val="0"/>
              </a:spcAft>
              <a:buSzPts val="1400"/>
              <a:buChar char="•"/>
            </a:pPr>
            <a:r>
              <a:rPr lang="sv-SE" sz="1400"/>
              <a:t>not quoated</a:t>
            </a:r>
            <a:endParaRPr sz="1400"/>
          </a:p>
          <a:p>
            <a:pPr indent="-317500" lvl="1" marL="914400" rtl="0" algn="l">
              <a:spcBef>
                <a:spcPts val="500"/>
              </a:spcBef>
              <a:spcAft>
                <a:spcPts val="0"/>
              </a:spcAft>
              <a:buSzPts val="1400"/>
              <a:buChar char="•"/>
            </a:pPr>
            <a:r>
              <a:rPr lang="sv-SE" sz="1400"/>
              <a:t>improperly quoated</a:t>
            </a:r>
            <a:endParaRPr sz="1400"/>
          </a:p>
          <a:p>
            <a:pPr indent="-317500" lvl="0" marL="457200" rtl="0" algn="l">
              <a:spcBef>
                <a:spcPts val="1000"/>
              </a:spcBef>
              <a:spcAft>
                <a:spcPts val="0"/>
              </a:spcAft>
              <a:buSzPts val="1400"/>
              <a:buChar char="•"/>
            </a:pPr>
            <a:r>
              <a:rPr lang="sv-SE" sz="1400"/>
              <a:t>Embedded spaces:</a:t>
            </a:r>
            <a:endParaRPr sz="1400"/>
          </a:p>
          <a:p>
            <a:pPr indent="-317500" lvl="1" marL="914400" rtl="0" algn="l">
              <a:spcBef>
                <a:spcPts val="500"/>
              </a:spcBef>
              <a:spcAft>
                <a:spcPts val="0"/>
              </a:spcAft>
              <a:buSzPts val="1400"/>
              <a:buChar char="•"/>
            </a:pPr>
            <a:r>
              <a:rPr lang="sv-SE" sz="1400"/>
              <a:t>No spaces </a:t>
            </a:r>
            <a:endParaRPr sz="1400"/>
          </a:p>
          <a:p>
            <a:pPr indent="-317500" lvl="1" marL="914400" rtl="0" algn="l">
              <a:spcBef>
                <a:spcPts val="500"/>
              </a:spcBef>
              <a:spcAft>
                <a:spcPts val="0"/>
              </a:spcAft>
              <a:buSzPts val="1400"/>
              <a:buChar char="•"/>
            </a:pPr>
            <a:r>
              <a:rPr lang="sv-SE" sz="1400"/>
              <a:t>One space</a:t>
            </a:r>
            <a:endParaRPr sz="1400"/>
          </a:p>
          <a:p>
            <a:pPr indent="-317500" lvl="1" marL="914400" rtl="0" algn="l">
              <a:spcBef>
                <a:spcPts val="500"/>
              </a:spcBef>
              <a:spcAft>
                <a:spcPts val="0"/>
              </a:spcAft>
              <a:buSzPts val="1400"/>
              <a:buChar char="•"/>
            </a:pPr>
            <a:r>
              <a:rPr lang="sv-SE" sz="1400"/>
              <a:t>Several spaces </a:t>
            </a:r>
            <a:endParaRPr sz="1400"/>
          </a:p>
        </p:txBody>
      </p:sp>
      <p:sp>
        <p:nvSpPr>
          <p:cNvPr id="704" name="Google Shape;704;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05" name="Google Shape;705;p79"/>
          <p:cNvSpPr txBox="1"/>
          <p:nvPr>
            <p:ph idx="1" type="body"/>
          </p:nvPr>
        </p:nvSpPr>
        <p:spPr>
          <a:xfrm>
            <a:off x="4652699" y="1839788"/>
            <a:ext cx="3994500" cy="27942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sv-SE">
                <a:solidFill>
                  <a:schemeClr val="dk1"/>
                </a:solidFill>
              </a:rPr>
              <a:t>Embedded quotes:</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no quotes</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one quote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several quotes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File name:    </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Existing file name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no file with this name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Number of occurrence of pattern in file: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None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exactly 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more than one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Pattern occurrences on target line: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more than one</a:t>
            </a:r>
            <a:endParaRPr>
              <a:solidFill>
                <a:schemeClr val="dk1"/>
              </a:solidFill>
            </a:endParaRPr>
          </a:p>
        </p:txBody>
      </p:sp>
      <p:sp>
        <p:nvSpPr>
          <p:cNvPr id="706" name="Google Shape;706;p79"/>
          <p:cNvSpPr/>
          <p:nvPr/>
        </p:nvSpPr>
        <p:spPr>
          <a:xfrm>
            <a:off x="2561875" y="1223050"/>
            <a:ext cx="6359100" cy="4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1944 tests if we consider all combinations.</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
                                        <p:tgtEl>
                                          <p:spTgt spid="7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Constraints</a:t>
            </a:r>
            <a:endParaRPr/>
          </a:p>
        </p:txBody>
      </p:sp>
      <p:sp>
        <p:nvSpPr>
          <p:cNvPr id="712" name="Google Shape;712;p80"/>
          <p:cNvSpPr txBox="1"/>
          <p:nvPr>
            <p:ph idx="1" type="body"/>
          </p:nvPr>
        </p:nvSpPr>
        <p:spPr>
          <a:xfrm>
            <a:off x="468894" y="1282400"/>
            <a:ext cx="3480000" cy="34803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sv-SE" sz="1400"/>
              <a:t>Pattern size:</a:t>
            </a:r>
            <a:endParaRPr sz="1400"/>
          </a:p>
          <a:p>
            <a:pPr indent="-317500" lvl="1" marL="914400" rtl="0" algn="l">
              <a:spcBef>
                <a:spcPts val="500"/>
              </a:spcBef>
              <a:spcAft>
                <a:spcPts val="0"/>
              </a:spcAft>
              <a:buSzPts val="1400"/>
              <a:buChar char="•"/>
            </a:pPr>
            <a:r>
              <a:rPr lang="sv-SE" sz="1400"/>
              <a:t>Empty</a:t>
            </a:r>
            <a:endParaRPr b="1" sz="1400"/>
          </a:p>
          <a:p>
            <a:pPr indent="-317500" lvl="1" marL="914400" rtl="0" algn="l">
              <a:spcBef>
                <a:spcPts val="500"/>
              </a:spcBef>
              <a:spcAft>
                <a:spcPts val="0"/>
              </a:spcAft>
              <a:buSzPts val="1400"/>
              <a:buChar char="•"/>
            </a:pPr>
            <a:r>
              <a:rPr lang="sv-SE" sz="1400"/>
              <a:t>single character</a:t>
            </a:r>
            <a:endParaRPr sz="1400"/>
          </a:p>
          <a:p>
            <a:pPr indent="-317500" lvl="1" marL="914400" rtl="0" algn="l">
              <a:spcBef>
                <a:spcPts val="500"/>
              </a:spcBef>
              <a:spcAft>
                <a:spcPts val="0"/>
              </a:spcAft>
              <a:buSzPts val="1400"/>
              <a:buChar char="•"/>
            </a:pPr>
            <a:r>
              <a:rPr lang="sv-SE" sz="1400"/>
              <a:t>many character</a:t>
            </a:r>
            <a:endParaRPr sz="1400"/>
          </a:p>
          <a:p>
            <a:pPr indent="-317500" lvl="1" marL="914400" rtl="0" algn="l">
              <a:spcBef>
                <a:spcPts val="500"/>
              </a:spcBef>
              <a:spcAft>
                <a:spcPts val="0"/>
              </a:spcAft>
              <a:buSzPts val="1400"/>
              <a:buChar char="•"/>
            </a:pPr>
            <a:r>
              <a:rPr lang="sv-SE" sz="1400"/>
              <a:t>longer than any line in the file</a:t>
            </a:r>
            <a:endParaRPr sz="1400"/>
          </a:p>
          <a:p>
            <a:pPr indent="-317500" lvl="0" marL="457200" rtl="0" algn="l">
              <a:spcBef>
                <a:spcPts val="0"/>
              </a:spcBef>
              <a:spcAft>
                <a:spcPts val="0"/>
              </a:spcAft>
              <a:buSzPts val="1400"/>
              <a:buChar char="•"/>
            </a:pPr>
            <a:r>
              <a:rPr lang="sv-SE" sz="1400"/>
              <a:t>Quoting:</a:t>
            </a:r>
            <a:endParaRPr sz="1400"/>
          </a:p>
          <a:p>
            <a:pPr indent="-317500" lvl="1" marL="914400" rtl="0" algn="l">
              <a:spcBef>
                <a:spcPts val="500"/>
              </a:spcBef>
              <a:spcAft>
                <a:spcPts val="0"/>
              </a:spcAft>
              <a:buSzPts val="1400"/>
              <a:buChar char="•"/>
            </a:pPr>
            <a:r>
              <a:rPr lang="sv-SE" sz="1400"/>
              <a:t>pattern is quoted</a:t>
            </a:r>
            <a:endParaRPr sz="1400"/>
          </a:p>
          <a:p>
            <a:pPr indent="-317500" lvl="1" marL="914400" rtl="0" algn="l">
              <a:spcBef>
                <a:spcPts val="500"/>
              </a:spcBef>
              <a:spcAft>
                <a:spcPts val="0"/>
              </a:spcAft>
              <a:buSzPts val="1400"/>
              <a:buChar char="•"/>
            </a:pPr>
            <a:r>
              <a:rPr lang="sv-SE" sz="1400"/>
              <a:t>not quoted</a:t>
            </a:r>
            <a:endParaRPr sz="1400"/>
          </a:p>
          <a:p>
            <a:pPr indent="-317500" lvl="1" marL="914400" rtl="0" algn="l">
              <a:spcBef>
                <a:spcPts val="500"/>
              </a:spcBef>
              <a:spcAft>
                <a:spcPts val="0"/>
              </a:spcAft>
              <a:buSzPts val="1400"/>
              <a:buChar char="•"/>
            </a:pPr>
            <a:r>
              <a:rPr lang="sv-SE" sz="1400"/>
              <a:t>improperly quoted</a:t>
            </a:r>
            <a:endParaRPr sz="1400"/>
          </a:p>
          <a:p>
            <a:pPr indent="-317500" lvl="0" marL="457200" rtl="0" algn="l">
              <a:spcBef>
                <a:spcPts val="1000"/>
              </a:spcBef>
              <a:spcAft>
                <a:spcPts val="0"/>
              </a:spcAft>
              <a:buSzPts val="1400"/>
              <a:buChar char="•"/>
            </a:pPr>
            <a:r>
              <a:rPr lang="sv-SE" sz="1400"/>
              <a:t>Embedded spaces:</a:t>
            </a:r>
            <a:endParaRPr sz="1400"/>
          </a:p>
          <a:p>
            <a:pPr indent="-317500" lvl="1" marL="914400" rtl="0" algn="l">
              <a:spcBef>
                <a:spcPts val="500"/>
              </a:spcBef>
              <a:spcAft>
                <a:spcPts val="0"/>
              </a:spcAft>
              <a:buSzPts val="1400"/>
              <a:buChar char="•"/>
            </a:pPr>
            <a:r>
              <a:rPr lang="sv-SE" sz="1400"/>
              <a:t>No spaces </a:t>
            </a:r>
            <a:endParaRPr sz="1400"/>
          </a:p>
          <a:p>
            <a:pPr indent="-317500" lvl="1" marL="914400" rtl="0" algn="l">
              <a:spcBef>
                <a:spcPts val="500"/>
              </a:spcBef>
              <a:spcAft>
                <a:spcPts val="0"/>
              </a:spcAft>
              <a:buSzPts val="1400"/>
              <a:buChar char="•"/>
            </a:pPr>
            <a:r>
              <a:rPr lang="sv-SE" sz="1400"/>
              <a:t>One space</a:t>
            </a:r>
            <a:endParaRPr sz="1400"/>
          </a:p>
          <a:p>
            <a:pPr indent="-317500" lvl="1" marL="914400" rtl="0" algn="l">
              <a:spcBef>
                <a:spcPts val="500"/>
              </a:spcBef>
              <a:spcAft>
                <a:spcPts val="0"/>
              </a:spcAft>
              <a:buSzPts val="1400"/>
              <a:buChar char="•"/>
            </a:pPr>
            <a:r>
              <a:rPr lang="sv-SE" sz="1400"/>
              <a:t>Several spaces </a:t>
            </a:r>
            <a:endParaRPr sz="1400"/>
          </a:p>
        </p:txBody>
      </p:sp>
      <p:sp>
        <p:nvSpPr>
          <p:cNvPr id="713" name="Google Shape;713;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14" name="Google Shape;714;p80"/>
          <p:cNvSpPr txBox="1"/>
          <p:nvPr>
            <p:ph idx="1" type="body"/>
          </p:nvPr>
        </p:nvSpPr>
        <p:spPr>
          <a:xfrm>
            <a:off x="4692275" y="1301828"/>
            <a:ext cx="3994500" cy="35226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sv-SE">
                <a:solidFill>
                  <a:schemeClr val="dk1"/>
                </a:solidFill>
              </a:rPr>
              <a:t>Embedded quotes:</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no quotes</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one quote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several quotes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File name:    </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Existing file name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no file with this name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Number of occurrence of pattern in file: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None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exactly 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more than one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Pattern occurrences on target line: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more than one</a:t>
            </a:r>
            <a:endParaRPr>
              <a:solidFill>
                <a:schemeClr val="dk1"/>
              </a:solidFill>
            </a:endParaRPr>
          </a:p>
        </p:txBody>
      </p:sp>
      <p:sp>
        <p:nvSpPr>
          <p:cNvPr id="715" name="Google Shape;715;p80"/>
          <p:cNvSpPr txBox="1"/>
          <p:nvPr/>
        </p:nvSpPr>
        <p:spPr>
          <a:xfrm>
            <a:off x="2895825" y="183553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[not empty]</a:t>
            </a:r>
            <a:endParaRPr b="1"/>
          </a:p>
        </p:txBody>
      </p:sp>
      <p:sp>
        <p:nvSpPr>
          <p:cNvPr id="716" name="Google Shape;716;p80"/>
          <p:cNvSpPr txBox="1"/>
          <p:nvPr/>
        </p:nvSpPr>
        <p:spPr>
          <a:xfrm>
            <a:off x="2895825" y="211738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[not empty]</a:t>
            </a:r>
            <a:endParaRPr b="1"/>
          </a:p>
        </p:txBody>
      </p:sp>
      <p:sp>
        <p:nvSpPr>
          <p:cNvPr id="717" name="Google Shape;717;p80"/>
          <p:cNvSpPr txBox="1"/>
          <p:nvPr/>
        </p:nvSpPr>
        <p:spPr>
          <a:xfrm>
            <a:off x="3762900" y="2326763"/>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[not empty]</a:t>
            </a:r>
            <a:endParaRPr b="1"/>
          </a:p>
        </p:txBody>
      </p:sp>
      <p:sp>
        <p:nvSpPr>
          <p:cNvPr id="718" name="Google Shape;718;p80"/>
          <p:cNvSpPr txBox="1"/>
          <p:nvPr/>
        </p:nvSpPr>
        <p:spPr>
          <a:xfrm>
            <a:off x="2826600" y="2818019"/>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[quoted]</a:t>
            </a:r>
            <a:endParaRPr b="1"/>
          </a:p>
        </p:txBody>
      </p:sp>
      <p:sp>
        <p:nvSpPr>
          <p:cNvPr id="719" name="Google Shape;719;p80"/>
          <p:cNvSpPr txBox="1"/>
          <p:nvPr/>
        </p:nvSpPr>
        <p:spPr>
          <a:xfrm>
            <a:off x="3549175" y="2818013"/>
            <a:ext cx="14163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not empty]</a:t>
            </a:r>
            <a:endParaRPr b="1"/>
          </a:p>
        </p:txBody>
      </p:sp>
      <p:sp>
        <p:nvSpPr>
          <p:cNvPr id="720" name="Google Shape;720;p80"/>
          <p:cNvSpPr txBox="1"/>
          <p:nvPr/>
        </p:nvSpPr>
        <p:spPr>
          <a:xfrm>
            <a:off x="2471550" y="3042150"/>
            <a:ext cx="14163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not empty]</a:t>
            </a:r>
            <a:endParaRPr b="1"/>
          </a:p>
        </p:txBody>
      </p:sp>
      <p:sp>
        <p:nvSpPr>
          <p:cNvPr id="721" name="Google Shape;721;p80"/>
          <p:cNvSpPr txBox="1"/>
          <p:nvPr/>
        </p:nvSpPr>
        <p:spPr>
          <a:xfrm>
            <a:off x="2989125" y="3309275"/>
            <a:ext cx="14163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not empty]</a:t>
            </a:r>
            <a:endParaRPr b="1"/>
          </a:p>
        </p:txBody>
      </p:sp>
      <p:sp>
        <p:nvSpPr>
          <p:cNvPr id="722" name="Google Shape;722;p80"/>
          <p:cNvSpPr txBox="1"/>
          <p:nvPr/>
        </p:nvSpPr>
        <p:spPr>
          <a:xfrm>
            <a:off x="2639700" y="4118569"/>
            <a:ext cx="24219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not empty and quoted]</a:t>
            </a:r>
            <a:endParaRPr b="1"/>
          </a:p>
        </p:txBody>
      </p:sp>
      <p:sp>
        <p:nvSpPr>
          <p:cNvPr id="723" name="Google Shape;723;p80"/>
          <p:cNvSpPr txBox="1"/>
          <p:nvPr/>
        </p:nvSpPr>
        <p:spPr>
          <a:xfrm>
            <a:off x="2837025" y="4389794"/>
            <a:ext cx="14163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not empty and quoted]</a:t>
            </a:r>
            <a:endParaRPr b="1"/>
          </a:p>
        </p:txBody>
      </p:sp>
      <p:sp>
        <p:nvSpPr>
          <p:cNvPr id="724" name="Google Shape;724;p80"/>
          <p:cNvSpPr txBox="1"/>
          <p:nvPr/>
        </p:nvSpPr>
        <p:spPr>
          <a:xfrm>
            <a:off x="6912725" y="2095144"/>
            <a:ext cx="17139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not empty and quoted]</a:t>
            </a:r>
            <a:endParaRPr b="1"/>
          </a:p>
        </p:txBody>
      </p:sp>
      <p:sp>
        <p:nvSpPr>
          <p:cNvPr id="725" name="Google Shape;725;p80"/>
          <p:cNvSpPr txBox="1"/>
          <p:nvPr/>
        </p:nvSpPr>
        <p:spPr>
          <a:xfrm>
            <a:off x="6722100" y="1916975"/>
            <a:ext cx="17139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not empty]</a:t>
            </a:r>
            <a:endParaRPr b="1"/>
          </a:p>
        </p:txBody>
      </p:sp>
      <p:sp>
        <p:nvSpPr>
          <p:cNvPr id="726" name="Google Shape;726;p80"/>
          <p:cNvSpPr txBox="1"/>
          <p:nvPr/>
        </p:nvSpPr>
        <p:spPr>
          <a:xfrm>
            <a:off x="6970650" y="3410456"/>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[match]</a:t>
            </a:r>
            <a:endParaRPr b="1"/>
          </a:p>
        </p:txBody>
      </p:sp>
      <p:sp>
        <p:nvSpPr>
          <p:cNvPr id="727" name="Google Shape;727;p80"/>
          <p:cNvSpPr txBox="1"/>
          <p:nvPr/>
        </p:nvSpPr>
        <p:spPr>
          <a:xfrm>
            <a:off x="6970650" y="3610856"/>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[match]</a:t>
            </a:r>
            <a:endParaRPr b="1"/>
          </a:p>
        </p:txBody>
      </p:sp>
      <p:sp>
        <p:nvSpPr>
          <p:cNvPr id="728" name="Google Shape;728;p80"/>
          <p:cNvSpPr txBox="1"/>
          <p:nvPr/>
        </p:nvSpPr>
        <p:spPr>
          <a:xfrm>
            <a:off x="7652025" y="3435300"/>
            <a:ext cx="2421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not empty]</a:t>
            </a:r>
            <a:endParaRPr b="1"/>
          </a:p>
        </p:txBody>
      </p:sp>
      <p:sp>
        <p:nvSpPr>
          <p:cNvPr id="729" name="Google Shape;729;p80"/>
          <p:cNvSpPr txBox="1"/>
          <p:nvPr/>
        </p:nvSpPr>
        <p:spPr>
          <a:xfrm>
            <a:off x="7695625" y="3610844"/>
            <a:ext cx="24219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not empty]</a:t>
            </a:r>
            <a:endParaRPr b="1"/>
          </a:p>
        </p:txBody>
      </p:sp>
      <p:sp>
        <p:nvSpPr>
          <p:cNvPr id="730" name="Google Shape;730;p80"/>
          <p:cNvSpPr txBox="1"/>
          <p:nvPr/>
        </p:nvSpPr>
        <p:spPr>
          <a:xfrm>
            <a:off x="6308750" y="3154663"/>
            <a:ext cx="24219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not empty]</a:t>
            </a:r>
            <a:endParaRPr b="1"/>
          </a:p>
        </p:txBody>
      </p:sp>
      <p:sp>
        <p:nvSpPr>
          <p:cNvPr id="731" name="Google Shape;731;p80"/>
          <p:cNvSpPr txBox="1"/>
          <p:nvPr/>
        </p:nvSpPr>
        <p:spPr>
          <a:xfrm>
            <a:off x="6155275" y="3988788"/>
            <a:ext cx="24219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match]</a:t>
            </a:r>
            <a:endParaRPr b="1"/>
          </a:p>
        </p:txBody>
      </p:sp>
      <p:sp>
        <p:nvSpPr>
          <p:cNvPr id="732" name="Google Shape;732;p80"/>
          <p:cNvSpPr txBox="1"/>
          <p:nvPr/>
        </p:nvSpPr>
        <p:spPr>
          <a:xfrm>
            <a:off x="6912725" y="4189200"/>
            <a:ext cx="24219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match]</a:t>
            </a:r>
            <a:endParaRPr b="1"/>
          </a:p>
        </p:txBody>
      </p:sp>
      <p:sp>
        <p:nvSpPr>
          <p:cNvPr id="733" name="Google Shape;733;p80"/>
          <p:cNvSpPr/>
          <p:nvPr/>
        </p:nvSpPr>
        <p:spPr>
          <a:xfrm>
            <a:off x="4510500" y="543675"/>
            <a:ext cx="3480000" cy="56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678 Tests</a:t>
            </a:r>
            <a:endParaRPr b="1"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5"/>
                                        </p:tgtEl>
                                        <p:attrNameLst>
                                          <p:attrName>style.visibility</p:attrName>
                                        </p:attrNameLst>
                                      </p:cBhvr>
                                      <p:to>
                                        <p:strVal val="visible"/>
                                      </p:to>
                                    </p:set>
                                    <p:animEffect filter="fade" transition="in">
                                      <p:cBhvr>
                                        <p:cTn dur="1"/>
                                        <p:tgtEl>
                                          <p:spTgt spid="715"/>
                                        </p:tgtEl>
                                      </p:cBhvr>
                                    </p:animEffect>
                                  </p:childTnLst>
                                </p:cTn>
                              </p:par>
                              <p:par>
                                <p:cTn fill="hold" nodeType="withEffect" presetClass="entr" presetID="10" presetSubtype="0">
                                  <p:stCondLst>
                                    <p:cond delay="0"/>
                                  </p:stCondLst>
                                  <p:childTnLst>
                                    <p:set>
                                      <p:cBhvr>
                                        <p:cTn dur="1" fill="hold">
                                          <p:stCondLst>
                                            <p:cond delay="0"/>
                                          </p:stCondLst>
                                        </p:cTn>
                                        <p:tgtEl>
                                          <p:spTgt spid="716"/>
                                        </p:tgtEl>
                                        <p:attrNameLst>
                                          <p:attrName>style.visibility</p:attrName>
                                        </p:attrNameLst>
                                      </p:cBhvr>
                                      <p:to>
                                        <p:strVal val="visible"/>
                                      </p:to>
                                    </p:set>
                                    <p:animEffect filter="fade" transition="in">
                                      <p:cBhvr>
                                        <p:cTn dur="1"/>
                                        <p:tgtEl>
                                          <p:spTgt spid="716"/>
                                        </p:tgtEl>
                                      </p:cBhvr>
                                    </p:animEffect>
                                  </p:childTnLst>
                                </p:cTn>
                              </p:par>
                              <p:par>
                                <p:cTn fill="hold" nodeType="withEffect" presetClass="entr" presetID="10" presetSubtype="0">
                                  <p:stCondLst>
                                    <p:cond delay="0"/>
                                  </p:stCondLst>
                                  <p:childTnLst>
                                    <p:set>
                                      <p:cBhvr>
                                        <p:cTn dur="1" fill="hold">
                                          <p:stCondLst>
                                            <p:cond delay="0"/>
                                          </p:stCondLst>
                                        </p:cTn>
                                        <p:tgtEl>
                                          <p:spTgt spid="717"/>
                                        </p:tgtEl>
                                        <p:attrNameLst>
                                          <p:attrName>style.visibility</p:attrName>
                                        </p:attrNameLst>
                                      </p:cBhvr>
                                      <p:to>
                                        <p:strVal val="visible"/>
                                      </p:to>
                                    </p:set>
                                    <p:animEffect filter="fade" transition="in">
                                      <p:cBhvr>
                                        <p:cTn dur="1"/>
                                        <p:tgtEl>
                                          <p:spTgt spid="717"/>
                                        </p:tgtEl>
                                      </p:cBhvr>
                                    </p:animEffect>
                                  </p:childTnLst>
                                </p:cTn>
                              </p:par>
                              <p:par>
                                <p:cTn fill="hold" nodeType="with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1"/>
                                        <p:tgtEl>
                                          <p:spTgt spid="718"/>
                                        </p:tgtEl>
                                      </p:cBhvr>
                                    </p:animEffect>
                                  </p:childTnLst>
                                </p:cTn>
                              </p:par>
                              <p:par>
                                <p:cTn fill="hold" nodeType="with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
                                        <p:tgtEl>
                                          <p:spTgt spid="727"/>
                                        </p:tgtEl>
                                      </p:cBhvr>
                                    </p:animEffect>
                                  </p:childTnLst>
                                </p:cTn>
                              </p:par>
                              <p:par>
                                <p:cTn fill="hold" nodeType="withEffect" presetClass="entr" presetID="10" presetSubtype="0">
                                  <p:stCondLst>
                                    <p:cond delay="0"/>
                                  </p:stCondLst>
                                  <p:childTnLst>
                                    <p:set>
                                      <p:cBhvr>
                                        <p:cTn dur="1" fill="hold">
                                          <p:stCondLst>
                                            <p:cond delay="0"/>
                                          </p:stCondLst>
                                        </p:cTn>
                                        <p:tgtEl>
                                          <p:spTgt spid="726"/>
                                        </p:tgtEl>
                                        <p:attrNameLst>
                                          <p:attrName>style.visibility</p:attrName>
                                        </p:attrNameLst>
                                      </p:cBhvr>
                                      <p:to>
                                        <p:strVal val="visible"/>
                                      </p:to>
                                    </p:set>
                                    <p:animEffect filter="fade" transition="in">
                                      <p:cBhvr>
                                        <p:cTn dur="1"/>
                                        <p:tgtEl>
                                          <p:spTgt spid="7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1"/>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1"/>
                                        <p:tgtEl>
                                          <p:spTgt spid="720"/>
                                        </p:tgtEl>
                                      </p:cBhvr>
                                    </p:animEffect>
                                  </p:childTnLst>
                                </p:cTn>
                              </p:par>
                              <p:par>
                                <p:cTn fill="hold" nodeType="with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
                                        <p:tgtEl>
                                          <p:spTgt spid="721"/>
                                        </p:tgtEl>
                                      </p:cBhvr>
                                    </p:animEffect>
                                  </p:childTnLst>
                                </p:cTn>
                              </p:par>
                              <p:par>
                                <p:cTn fill="hold" nodeType="withEffect" presetClass="entr" presetID="10" presetSubtype="0">
                                  <p:stCondLst>
                                    <p:cond delay="0"/>
                                  </p:stCondLst>
                                  <p:childTnLst>
                                    <p:set>
                                      <p:cBhvr>
                                        <p:cTn dur="1" fill="hold">
                                          <p:stCondLst>
                                            <p:cond delay="0"/>
                                          </p:stCondLst>
                                        </p:cTn>
                                        <p:tgtEl>
                                          <p:spTgt spid="722"/>
                                        </p:tgtEl>
                                        <p:attrNameLst>
                                          <p:attrName>style.visibility</p:attrName>
                                        </p:attrNameLst>
                                      </p:cBhvr>
                                      <p:to>
                                        <p:strVal val="visible"/>
                                      </p:to>
                                    </p:set>
                                    <p:animEffect filter="fade" transition="in">
                                      <p:cBhvr>
                                        <p:cTn dur="1"/>
                                        <p:tgtEl>
                                          <p:spTgt spid="722"/>
                                        </p:tgtEl>
                                      </p:cBhvr>
                                    </p:animEffect>
                                  </p:childTnLst>
                                </p:cTn>
                              </p:par>
                              <p:par>
                                <p:cTn fill="hold" nodeType="with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
                                        <p:tgtEl>
                                          <p:spTgt spid="724"/>
                                        </p:tgtEl>
                                      </p:cBhvr>
                                    </p:animEffect>
                                  </p:childTnLst>
                                </p:cTn>
                              </p:par>
                              <p:par>
                                <p:cTn fill="hold" nodeType="with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
                                        <p:tgtEl>
                                          <p:spTgt spid="725"/>
                                        </p:tgtEl>
                                      </p:cBhvr>
                                    </p:animEffect>
                                  </p:childTnLst>
                                </p:cTn>
                              </p:par>
                              <p:par>
                                <p:cTn fill="hold" nodeType="with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
                                        <p:tgtEl>
                                          <p:spTgt spid="728"/>
                                        </p:tgtEl>
                                      </p:cBhvr>
                                    </p:animEffect>
                                  </p:childTnLst>
                                </p:cTn>
                              </p:par>
                              <p:par>
                                <p:cTn fill="hold" nodeType="with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1"/>
                                        <p:tgtEl>
                                          <p:spTgt spid="729"/>
                                        </p:tgtEl>
                                      </p:cBhvr>
                                    </p:animEffect>
                                  </p:childTnLst>
                                </p:cTn>
                              </p:par>
                              <p:par>
                                <p:cTn fill="hold" nodeType="with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1"/>
                                        <p:tgtEl>
                                          <p:spTgt spid="730"/>
                                        </p:tgtEl>
                                      </p:cBhvr>
                                    </p:animEffect>
                                  </p:childTnLst>
                                </p:cTn>
                              </p:par>
                              <p:par>
                                <p:cTn fill="hold" nodeType="with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
                                        <p:tgtEl>
                                          <p:spTgt spid="731"/>
                                        </p:tgtEl>
                                      </p:cBhvr>
                                    </p:animEffect>
                                  </p:childTnLst>
                                </p:cTn>
                              </p:par>
                              <p:par>
                                <p:cTn fill="hold" nodeType="with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
                                        <p:tgtEl>
                                          <p:spTgt spid="732"/>
                                        </p:tgtEl>
                                      </p:cBhvr>
                                    </p:animEffect>
                                  </p:childTnLst>
                                </p:cTn>
                              </p:par>
                              <p:par>
                                <p:cTn fill="hold" nodeType="with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
                                        <p:tgtEl>
                                          <p:spTgt spid="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
                                        <p:tgtEl>
                                          <p:spTgt spid="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ERROR and SINGLE Constraints</a:t>
            </a:r>
            <a:endParaRPr/>
          </a:p>
        </p:txBody>
      </p:sp>
      <p:sp>
        <p:nvSpPr>
          <p:cNvPr id="739" name="Google Shape;739;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40" name="Google Shape;740;p81"/>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sv-SE" sz="1400"/>
              <a:t>Pattern size:</a:t>
            </a:r>
            <a:endParaRPr sz="1400"/>
          </a:p>
          <a:p>
            <a:pPr indent="-317500" lvl="1" marL="914400" rtl="0" algn="l">
              <a:spcBef>
                <a:spcPts val="500"/>
              </a:spcBef>
              <a:spcAft>
                <a:spcPts val="0"/>
              </a:spcAft>
              <a:buSzPts val="1400"/>
              <a:buChar char="•"/>
            </a:pPr>
            <a:r>
              <a:rPr lang="sv-SE" sz="1400"/>
              <a:t>Empty</a:t>
            </a:r>
            <a:endParaRPr b="1" sz="1400"/>
          </a:p>
          <a:p>
            <a:pPr indent="-317500" lvl="1" marL="914400" rtl="0" algn="l">
              <a:spcBef>
                <a:spcPts val="500"/>
              </a:spcBef>
              <a:spcAft>
                <a:spcPts val="0"/>
              </a:spcAft>
              <a:buSzPts val="1400"/>
              <a:buChar char="•"/>
            </a:pPr>
            <a:r>
              <a:rPr lang="sv-SE" sz="1400"/>
              <a:t>single character</a:t>
            </a:r>
            <a:endParaRPr sz="1400"/>
          </a:p>
          <a:p>
            <a:pPr indent="-317500" lvl="1" marL="914400" rtl="0" algn="l">
              <a:spcBef>
                <a:spcPts val="500"/>
              </a:spcBef>
              <a:spcAft>
                <a:spcPts val="0"/>
              </a:spcAft>
              <a:buSzPts val="1400"/>
              <a:buChar char="•"/>
            </a:pPr>
            <a:r>
              <a:rPr lang="sv-SE" sz="1400"/>
              <a:t>many character</a:t>
            </a:r>
            <a:endParaRPr sz="1400"/>
          </a:p>
          <a:p>
            <a:pPr indent="-317500" lvl="1" marL="914400" rtl="0" algn="l">
              <a:spcBef>
                <a:spcPts val="500"/>
              </a:spcBef>
              <a:spcAft>
                <a:spcPts val="0"/>
              </a:spcAft>
              <a:buSzPts val="1400"/>
              <a:buChar char="•"/>
            </a:pPr>
            <a:r>
              <a:rPr lang="sv-SE" sz="1400"/>
              <a:t>longer than any line in the file</a:t>
            </a:r>
            <a:endParaRPr sz="1400"/>
          </a:p>
          <a:p>
            <a:pPr indent="-317500" lvl="0" marL="457200" rtl="0" algn="l">
              <a:spcBef>
                <a:spcPts val="0"/>
              </a:spcBef>
              <a:spcAft>
                <a:spcPts val="0"/>
              </a:spcAft>
              <a:buSzPts val="1400"/>
              <a:buChar char="•"/>
            </a:pPr>
            <a:r>
              <a:rPr lang="sv-SE" sz="1400"/>
              <a:t>Quoting:</a:t>
            </a:r>
            <a:endParaRPr sz="1400"/>
          </a:p>
          <a:p>
            <a:pPr indent="-317500" lvl="1" marL="914400" rtl="0" algn="l">
              <a:spcBef>
                <a:spcPts val="500"/>
              </a:spcBef>
              <a:spcAft>
                <a:spcPts val="0"/>
              </a:spcAft>
              <a:buSzPts val="1400"/>
              <a:buChar char="•"/>
            </a:pPr>
            <a:r>
              <a:rPr lang="sv-SE" sz="1400"/>
              <a:t>pattern is quoted</a:t>
            </a:r>
            <a:endParaRPr sz="1400"/>
          </a:p>
          <a:p>
            <a:pPr indent="-317500" lvl="1" marL="914400" rtl="0" algn="l">
              <a:spcBef>
                <a:spcPts val="500"/>
              </a:spcBef>
              <a:spcAft>
                <a:spcPts val="0"/>
              </a:spcAft>
              <a:buSzPts val="1400"/>
              <a:buChar char="•"/>
            </a:pPr>
            <a:r>
              <a:rPr lang="sv-SE" sz="1400"/>
              <a:t>not quoted</a:t>
            </a:r>
            <a:endParaRPr sz="1400"/>
          </a:p>
          <a:p>
            <a:pPr indent="-317500" lvl="1" marL="914400" rtl="0" algn="l">
              <a:spcBef>
                <a:spcPts val="500"/>
              </a:spcBef>
              <a:spcAft>
                <a:spcPts val="0"/>
              </a:spcAft>
              <a:buSzPts val="1400"/>
              <a:buChar char="•"/>
            </a:pPr>
            <a:r>
              <a:rPr lang="sv-SE" sz="1400"/>
              <a:t>improperly quoted</a:t>
            </a:r>
            <a:endParaRPr sz="1400"/>
          </a:p>
          <a:p>
            <a:pPr indent="-317500" lvl="0" marL="457200" rtl="0" algn="l">
              <a:spcBef>
                <a:spcPts val="1000"/>
              </a:spcBef>
              <a:spcAft>
                <a:spcPts val="0"/>
              </a:spcAft>
              <a:buSzPts val="1400"/>
              <a:buChar char="•"/>
            </a:pPr>
            <a:r>
              <a:rPr lang="sv-SE" sz="1400"/>
              <a:t>Embedded spaces:</a:t>
            </a:r>
            <a:endParaRPr sz="1400"/>
          </a:p>
          <a:p>
            <a:pPr indent="-317500" lvl="1" marL="914400" rtl="0" algn="l">
              <a:spcBef>
                <a:spcPts val="500"/>
              </a:spcBef>
              <a:spcAft>
                <a:spcPts val="0"/>
              </a:spcAft>
              <a:buSzPts val="1400"/>
              <a:buChar char="•"/>
            </a:pPr>
            <a:r>
              <a:rPr lang="sv-SE" sz="1400"/>
              <a:t>No spaces </a:t>
            </a:r>
            <a:endParaRPr sz="1400"/>
          </a:p>
          <a:p>
            <a:pPr indent="-317500" lvl="1" marL="914400" rtl="0" algn="l">
              <a:spcBef>
                <a:spcPts val="500"/>
              </a:spcBef>
              <a:spcAft>
                <a:spcPts val="0"/>
              </a:spcAft>
              <a:buSzPts val="1400"/>
              <a:buChar char="•"/>
            </a:pPr>
            <a:r>
              <a:rPr lang="sv-SE" sz="1400"/>
              <a:t>One space</a:t>
            </a:r>
            <a:endParaRPr sz="1400"/>
          </a:p>
          <a:p>
            <a:pPr indent="-317500" lvl="1" marL="914400" rtl="0" algn="l">
              <a:spcBef>
                <a:spcPts val="500"/>
              </a:spcBef>
              <a:spcAft>
                <a:spcPts val="0"/>
              </a:spcAft>
              <a:buSzPts val="1400"/>
              <a:buChar char="•"/>
            </a:pPr>
            <a:r>
              <a:rPr lang="sv-SE" sz="1400"/>
              <a:t>Several spaces </a:t>
            </a:r>
            <a:endParaRPr sz="1400"/>
          </a:p>
        </p:txBody>
      </p:sp>
      <p:sp>
        <p:nvSpPr>
          <p:cNvPr id="741" name="Google Shape;741;p81"/>
          <p:cNvSpPr txBox="1"/>
          <p:nvPr>
            <p:ph idx="10" type="dt"/>
          </p:nvPr>
        </p:nvSpPr>
        <p:spPr>
          <a:xfrm>
            <a:off x="468890" y="4935625"/>
            <a:ext cx="2133600" cy="20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sv-SE"/>
              <a:t>‹#›</a:t>
            </a:fld>
            <a:endParaRPr/>
          </a:p>
        </p:txBody>
      </p:sp>
      <p:sp>
        <p:nvSpPr>
          <p:cNvPr id="742" name="Google Shape;742;p81"/>
          <p:cNvSpPr txBox="1"/>
          <p:nvPr>
            <p:ph idx="1" type="body"/>
          </p:nvPr>
        </p:nvSpPr>
        <p:spPr>
          <a:xfrm>
            <a:off x="4692275" y="900130"/>
            <a:ext cx="3994500" cy="38625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Embedded quotes:</a:t>
            </a:r>
            <a:endParaRPr/>
          </a:p>
          <a:p>
            <a:pPr indent="-317500" lvl="1" marL="914400" rtl="0" algn="l">
              <a:spcBef>
                <a:spcPts val="0"/>
              </a:spcBef>
              <a:spcAft>
                <a:spcPts val="0"/>
              </a:spcAft>
              <a:buSzPts val="1400"/>
              <a:buChar char="○"/>
            </a:pPr>
            <a:r>
              <a:rPr lang="sv-SE"/>
              <a:t>no quotes</a:t>
            </a:r>
            <a:endParaRPr/>
          </a:p>
          <a:p>
            <a:pPr indent="-317500" lvl="1" marL="914400" rtl="0" algn="l">
              <a:spcBef>
                <a:spcPts val="0"/>
              </a:spcBef>
              <a:spcAft>
                <a:spcPts val="0"/>
              </a:spcAft>
              <a:buSzPts val="1400"/>
              <a:buChar char="○"/>
            </a:pPr>
            <a:r>
              <a:rPr lang="sv-SE"/>
              <a:t>one quote</a:t>
            </a:r>
            <a:endParaRPr/>
          </a:p>
          <a:p>
            <a:pPr indent="-317500" lvl="1" marL="914400" rtl="0" algn="l">
              <a:spcBef>
                <a:spcPts val="0"/>
              </a:spcBef>
              <a:spcAft>
                <a:spcPts val="0"/>
              </a:spcAft>
              <a:buSzPts val="1400"/>
              <a:buChar char="○"/>
            </a:pPr>
            <a:r>
              <a:rPr lang="sv-SE"/>
              <a:t>several quotes</a:t>
            </a:r>
            <a:endParaRPr/>
          </a:p>
          <a:p>
            <a:pPr indent="-317500" lvl="0" marL="457200" rtl="0" algn="l">
              <a:spcBef>
                <a:spcPts val="0"/>
              </a:spcBef>
              <a:spcAft>
                <a:spcPts val="0"/>
              </a:spcAft>
              <a:buSzPts val="1400"/>
              <a:buChar char="●"/>
            </a:pPr>
            <a:r>
              <a:rPr lang="sv-SE"/>
              <a:t>File name:    </a:t>
            </a:r>
            <a:endParaRPr/>
          </a:p>
          <a:p>
            <a:pPr indent="-317500" lvl="1" marL="914400" rtl="0" algn="l">
              <a:spcBef>
                <a:spcPts val="0"/>
              </a:spcBef>
              <a:spcAft>
                <a:spcPts val="0"/>
              </a:spcAft>
              <a:buSzPts val="1400"/>
              <a:buChar char="○"/>
            </a:pPr>
            <a:r>
              <a:rPr lang="sv-SE"/>
              <a:t>Existing file name</a:t>
            </a:r>
            <a:endParaRPr/>
          </a:p>
          <a:p>
            <a:pPr indent="-317500" lvl="1" marL="914400" rtl="0" algn="l">
              <a:spcBef>
                <a:spcPts val="0"/>
              </a:spcBef>
              <a:spcAft>
                <a:spcPts val="0"/>
              </a:spcAft>
              <a:buSzPts val="1400"/>
              <a:buChar char="○"/>
            </a:pPr>
            <a:r>
              <a:rPr lang="sv-SE"/>
              <a:t>no file with this name</a:t>
            </a:r>
            <a:endParaRPr/>
          </a:p>
          <a:p>
            <a:pPr indent="-317500" lvl="0" marL="457200" rtl="0" algn="l">
              <a:spcBef>
                <a:spcPts val="0"/>
              </a:spcBef>
              <a:spcAft>
                <a:spcPts val="0"/>
              </a:spcAft>
              <a:buSzPts val="1400"/>
              <a:buChar char="●"/>
            </a:pPr>
            <a:r>
              <a:rPr lang="sv-SE"/>
              <a:t>Number of occurrence of pattern in file:</a:t>
            </a:r>
            <a:endParaRPr/>
          </a:p>
          <a:p>
            <a:pPr indent="-317500" lvl="1" marL="914400" rtl="0" algn="l">
              <a:spcBef>
                <a:spcPts val="0"/>
              </a:spcBef>
              <a:spcAft>
                <a:spcPts val="0"/>
              </a:spcAft>
              <a:buSzPts val="1400"/>
              <a:buChar char="○"/>
            </a:pPr>
            <a:r>
              <a:rPr lang="sv-SE"/>
              <a:t>None</a:t>
            </a:r>
            <a:endParaRPr/>
          </a:p>
          <a:p>
            <a:pPr indent="-317500" lvl="1" marL="914400" rtl="0" algn="l">
              <a:spcBef>
                <a:spcPts val="0"/>
              </a:spcBef>
              <a:spcAft>
                <a:spcPts val="0"/>
              </a:spcAft>
              <a:buSzPts val="1400"/>
              <a:buChar char="○"/>
            </a:pPr>
            <a:r>
              <a:rPr lang="sv-SE"/>
              <a:t>exactly one</a:t>
            </a:r>
            <a:endParaRPr/>
          </a:p>
          <a:p>
            <a:pPr indent="-317500" lvl="1" marL="914400" rtl="0" algn="l">
              <a:spcBef>
                <a:spcPts val="0"/>
              </a:spcBef>
              <a:spcAft>
                <a:spcPts val="0"/>
              </a:spcAft>
              <a:buSzPts val="1400"/>
              <a:buChar char="○"/>
            </a:pPr>
            <a:r>
              <a:rPr lang="sv-SE"/>
              <a:t>more than one</a:t>
            </a:r>
            <a:endParaRPr/>
          </a:p>
          <a:p>
            <a:pPr indent="-317500" lvl="0" marL="457200" rtl="0" algn="l">
              <a:spcBef>
                <a:spcPts val="0"/>
              </a:spcBef>
              <a:spcAft>
                <a:spcPts val="0"/>
              </a:spcAft>
              <a:buSzPts val="1400"/>
              <a:buChar char="●"/>
            </a:pPr>
            <a:r>
              <a:rPr lang="sv-SE"/>
              <a:t>Pattern occurrences on target line:</a:t>
            </a:r>
            <a:endParaRPr/>
          </a:p>
          <a:p>
            <a:pPr indent="-317500" lvl="1" marL="914400" rtl="0" algn="l">
              <a:spcBef>
                <a:spcPts val="0"/>
              </a:spcBef>
              <a:spcAft>
                <a:spcPts val="0"/>
              </a:spcAft>
              <a:buSzPts val="1400"/>
              <a:buChar char="○"/>
            </a:pPr>
            <a:r>
              <a:rPr lang="sv-SE"/>
              <a:t>One</a:t>
            </a:r>
            <a:endParaRPr/>
          </a:p>
          <a:p>
            <a:pPr indent="-317500" lvl="1" marL="914400" rtl="0" algn="l">
              <a:spcBef>
                <a:spcPts val="0"/>
              </a:spcBef>
              <a:spcAft>
                <a:spcPts val="0"/>
              </a:spcAft>
              <a:buSzPts val="1400"/>
              <a:buChar char="○"/>
            </a:pPr>
            <a:r>
              <a:rPr lang="sv-SE"/>
              <a:t>more than one</a:t>
            </a:r>
            <a:endParaRPr/>
          </a:p>
        </p:txBody>
      </p:sp>
      <p:sp>
        <p:nvSpPr>
          <p:cNvPr id="743" name="Google Shape;743;p81"/>
          <p:cNvSpPr txBox="1"/>
          <p:nvPr/>
        </p:nvSpPr>
        <p:spPr>
          <a:xfrm>
            <a:off x="3803175" y="235329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744" name="Google Shape;744;p81"/>
          <p:cNvSpPr txBox="1"/>
          <p:nvPr/>
        </p:nvSpPr>
        <p:spPr>
          <a:xfrm>
            <a:off x="2902350" y="3314972"/>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745" name="Google Shape;745;p81"/>
          <p:cNvSpPr txBox="1"/>
          <p:nvPr/>
        </p:nvSpPr>
        <p:spPr>
          <a:xfrm>
            <a:off x="7388075" y="2514119"/>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746" name="Google Shape;746;p81"/>
          <p:cNvSpPr txBox="1"/>
          <p:nvPr/>
        </p:nvSpPr>
        <p:spPr>
          <a:xfrm>
            <a:off x="6970650" y="1895544"/>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747" name="Google Shape;747;p81"/>
          <p:cNvSpPr txBox="1"/>
          <p:nvPr/>
        </p:nvSpPr>
        <p:spPr>
          <a:xfrm>
            <a:off x="6922925" y="3948763"/>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748" name="Google Shape;748;p81"/>
          <p:cNvSpPr txBox="1"/>
          <p:nvPr/>
        </p:nvSpPr>
        <p:spPr>
          <a:xfrm>
            <a:off x="6400800" y="2961928"/>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749" name="Google Shape;749;p81"/>
          <p:cNvSpPr/>
          <p:nvPr/>
        </p:nvSpPr>
        <p:spPr>
          <a:xfrm>
            <a:off x="7029675" y="1184850"/>
            <a:ext cx="1935900" cy="71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40 Tests!</a:t>
            </a:r>
            <a:endParaRPr b="1"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3"/>
                                        </p:tgtEl>
                                        <p:attrNameLst>
                                          <p:attrName>style.visibility</p:attrName>
                                        </p:attrNameLst>
                                      </p:cBhvr>
                                      <p:to>
                                        <p:strVal val="visible"/>
                                      </p:to>
                                    </p:set>
                                    <p:animEffect filter="fade" transition="in">
                                      <p:cBhvr>
                                        <p:cTn dur="1"/>
                                        <p:tgtEl>
                                          <p:spTgt spid="743"/>
                                        </p:tgtEl>
                                      </p:cBhvr>
                                    </p:animEffect>
                                  </p:childTnLst>
                                </p:cTn>
                              </p:par>
                              <p:par>
                                <p:cTn fill="hold" nodeType="with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1"/>
                                        <p:tgtEl>
                                          <p:spTgt spid="745"/>
                                        </p:tgtEl>
                                      </p:cBhvr>
                                    </p:animEffect>
                                  </p:childTnLst>
                                </p:cTn>
                              </p:par>
                              <p:par>
                                <p:cTn fill="hold" nodeType="withEffect" presetClass="entr" presetID="10" presetSubtype="0">
                                  <p:stCondLst>
                                    <p:cond delay="0"/>
                                  </p:stCondLst>
                                  <p:childTnLst>
                                    <p:set>
                                      <p:cBhvr>
                                        <p:cTn dur="1" fill="hold">
                                          <p:stCondLst>
                                            <p:cond delay="0"/>
                                          </p:stCondLst>
                                        </p:cTn>
                                        <p:tgtEl>
                                          <p:spTgt spid="744"/>
                                        </p:tgtEl>
                                        <p:attrNameLst>
                                          <p:attrName>style.visibility</p:attrName>
                                        </p:attrNameLst>
                                      </p:cBhvr>
                                      <p:to>
                                        <p:strVal val="visible"/>
                                      </p:to>
                                    </p:set>
                                    <p:animEffect filter="fade" transition="in">
                                      <p:cBhvr>
                                        <p:cTn dur="1"/>
                                        <p:tgtEl>
                                          <p:spTgt spid="7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6"/>
                                        </p:tgtEl>
                                        <p:attrNameLst>
                                          <p:attrName>style.visibility</p:attrName>
                                        </p:attrNameLst>
                                      </p:cBhvr>
                                      <p:to>
                                        <p:strVal val="visible"/>
                                      </p:to>
                                    </p:set>
                                    <p:animEffect filter="fade" transition="in">
                                      <p:cBhvr>
                                        <p:cTn dur="100"/>
                                        <p:tgtEl>
                                          <p:spTgt spid="746"/>
                                        </p:tgtEl>
                                      </p:cBhvr>
                                    </p:animEffect>
                                  </p:childTnLst>
                                </p:cTn>
                              </p:par>
                              <p:par>
                                <p:cTn fill="hold" nodeType="withEffect" presetClass="entr" presetID="10" presetSubtype="0">
                                  <p:stCondLst>
                                    <p:cond delay="0"/>
                                  </p:stCondLst>
                                  <p:childTnLst>
                                    <p:set>
                                      <p:cBhvr>
                                        <p:cTn dur="1" fill="hold">
                                          <p:stCondLst>
                                            <p:cond delay="0"/>
                                          </p:stCondLst>
                                        </p:cTn>
                                        <p:tgtEl>
                                          <p:spTgt spid="748"/>
                                        </p:tgtEl>
                                        <p:attrNameLst>
                                          <p:attrName>style.visibility</p:attrName>
                                        </p:attrNameLst>
                                      </p:cBhvr>
                                      <p:to>
                                        <p:strVal val="visible"/>
                                      </p:to>
                                    </p:set>
                                    <p:animEffect filter="fade" transition="in">
                                      <p:cBhvr>
                                        <p:cTn dur="1"/>
                                        <p:tgtEl>
                                          <p:spTgt spid="748"/>
                                        </p:tgtEl>
                                      </p:cBhvr>
                                    </p:animEffect>
                                  </p:childTnLst>
                                </p:cTn>
                              </p:par>
                              <p:par>
                                <p:cTn fill="hold" nodeType="with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1"/>
                                        <p:tgtEl>
                                          <p:spTgt spid="7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9"/>
                                        </p:tgtEl>
                                        <p:attrNameLst>
                                          <p:attrName>style.visibility</p:attrName>
                                        </p:attrNameLst>
                                      </p:cBhvr>
                                      <p:to>
                                        <p:strVal val="visible"/>
                                      </p:to>
                                    </p:set>
                                    <p:animEffect filter="fade" transition="in">
                                      <p:cBhvr>
                                        <p:cTn dur="1"/>
                                        <p:tgtEl>
                                          <p:spTgt spid="7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Google Shape;754;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55" name="Google Shape;755;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Requirements-based tests are derived by </a:t>
            </a:r>
            <a:endParaRPr/>
          </a:p>
          <a:p>
            <a:pPr indent="-368300" lvl="1" marL="914400" marR="0" rtl="0" algn="l">
              <a:lnSpc>
                <a:spcPct val="100000"/>
              </a:lnSpc>
              <a:spcBef>
                <a:spcPts val="0"/>
              </a:spcBef>
              <a:spcAft>
                <a:spcPts val="0"/>
              </a:spcAft>
              <a:buSzPts val="2200"/>
              <a:buChar char="•"/>
            </a:pPr>
            <a:r>
              <a:rPr lang="sv-SE"/>
              <a:t>identifying independently testable features</a:t>
            </a:r>
            <a:endParaRPr/>
          </a:p>
          <a:p>
            <a:pPr indent="-368300" lvl="1" marL="914400" marR="0" rtl="0" algn="l">
              <a:lnSpc>
                <a:spcPct val="100000"/>
              </a:lnSpc>
              <a:spcBef>
                <a:spcPts val="0"/>
              </a:spcBef>
              <a:spcAft>
                <a:spcPts val="0"/>
              </a:spcAft>
              <a:buSzPts val="2200"/>
              <a:buChar char="•"/>
            </a:pPr>
            <a:r>
              <a:rPr lang="sv-SE"/>
              <a:t>partitioning their input/output to identify equivalence partitions </a:t>
            </a:r>
            <a:endParaRPr/>
          </a:p>
          <a:p>
            <a:pPr indent="-368300" lvl="1" marL="914400" marR="0" rtl="0" algn="l">
              <a:lnSpc>
                <a:spcPct val="100000"/>
              </a:lnSpc>
              <a:spcBef>
                <a:spcPts val="0"/>
              </a:spcBef>
              <a:spcAft>
                <a:spcPts val="0"/>
              </a:spcAft>
              <a:buSzPts val="2200"/>
              <a:buChar char="•"/>
            </a:pPr>
            <a:r>
              <a:rPr lang="sv-SE"/>
              <a:t>combining inputs into test specifications</a:t>
            </a:r>
            <a:endParaRPr/>
          </a:p>
          <a:p>
            <a:pPr indent="-342900" lvl="2" marL="1371600" marR="0" rtl="0" algn="l">
              <a:lnSpc>
                <a:spcPct val="100000"/>
              </a:lnSpc>
              <a:spcBef>
                <a:spcPts val="0"/>
              </a:spcBef>
              <a:spcAft>
                <a:spcPts val="0"/>
              </a:spcAft>
              <a:buSzPts val="1800"/>
              <a:buChar char="•"/>
            </a:pPr>
            <a:r>
              <a:rPr lang="sv-SE"/>
              <a:t>and removing impossible combinations</a:t>
            </a:r>
            <a:endParaRPr/>
          </a:p>
          <a:p>
            <a:pPr indent="-368300" lvl="1" marL="914400" marR="0" rtl="0" algn="l">
              <a:lnSpc>
                <a:spcPct val="100000"/>
              </a:lnSpc>
              <a:spcBef>
                <a:spcPts val="0"/>
              </a:spcBef>
              <a:spcAft>
                <a:spcPts val="0"/>
              </a:spcAft>
              <a:buSzPts val="2200"/>
              <a:buChar char="•"/>
            </a:pPr>
            <a:r>
              <a:rPr lang="sv-SE"/>
              <a:t>then choosing concrete test values for each specification</a:t>
            </a:r>
            <a:endParaRPr/>
          </a:p>
        </p:txBody>
      </p:sp>
      <p:sp>
        <p:nvSpPr>
          <p:cNvPr id="756" name="Google Shape;756;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762" name="Google Shape;762;p83"/>
          <p:cNvSpPr txBox="1"/>
          <p:nvPr>
            <p:ph idx="1" type="body"/>
          </p:nvPr>
        </p:nvSpPr>
        <p:spPr>
          <a:xfrm>
            <a:off x="468900" y="1133325"/>
            <a:ext cx="8217900" cy="3629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The requirement specifications define the correct behavior of the system</a:t>
            </a:r>
            <a:r>
              <a:rPr b="1" lang="sv-SE"/>
              <a:t>.</a:t>
            </a:r>
            <a:endParaRPr b="1"/>
          </a:p>
          <a:p>
            <a:pPr indent="-368300" lvl="1" marL="914400" marR="0" rtl="0" algn="l">
              <a:lnSpc>
                <a:spcPct val="100000"/>
              </a:lnSpc>
              <a:spcBef>
                <a:spcPts val="0"/>
              </a:spcBef>
              <a:spcAft>
                <a:spcPts val="0"/>
              </a:spcAft>
              <a:buSzPts val="2200"/>
              <a:buChar char="•"/>
            </a:pPr>
            <a:r>
              <a:rPr lang="sv-SE"/>
              <a:t>Therefore, the first step in testing should be to derive tests from the specifications.</a:t>
            </a:r>
            <a:endParaRPr/>
          </a:p>
          <a:p>
            <a:pPr indent="-393700" lvl="0" marL="457200" marR="0" rtl="0" algn="l">
              <a:lnSpc>
                <a:spcPct val="100000"/>
              </a:lnSpc>
              <a:spcBef>
                <a:spcPts val="0"/>
              </a:spcBef>
              <a:spcAft>
                <a:spcPts val="0"/>
              </a:spcAft>
              <a:buSzPts val="2600"/>
              <a:buChar char="•"/>
            </a:pPr>
            <a:r>
              <a:rPr lang="sv-SE"/>
              <a:t>If the specification cannot be tested, you most likely have a bad requirement.</a:t>
            </a:r>
            <a:endParaRPr/>
          </a:p>
          <a:p>
            <a:pPr indent="-368300" lvl="1" marL="914400" marR="0" rtl="0" algn="l">
              <a:lnSpc>
                <a:spcPct val="100000"/>
              </a:lnSpc>
              <a:spcBef>
                <a:spcPts val="0"/>
              </a:spcBef>
              <a:spcAft>
                <a:spcPts val="0"/>
              </a:spcAft>
              <a:buSzPts val="2200"/>
              <a:buChar char="•"/>
            </a:pPr>
            <a:r>
              <a:rPr lang="sv-SE"/>
              <a:t>Rewrite it so it is testable.</a:t>
            </a:r>
            <a:endParaRPr/>
          </a:p>
          <a:p>
            <a:pPr indent="-368300" lvl="1" marL="914400" marR="0" rtl="0" algn="l">
              <a:lnSpc>
                <a:spcPct val="100000"/>
              </a:lnSpc>
              <a:spcBef>
                <a:spcPts val="0"/>
              </a:spcBef>
              <a:spcAft>
                <a:spcPts val="0"/>
              </a:spcAft>
              <a:buSzPts val="2200"/>
              <a:buChar char="•"/>
            </a:pPr>
            <a:r>
              <a:rPr lang="sv-SE"/>
              <a:t>Remove the requirement if it can’t be rewritten.</a:t>
            </a:r>
            <a:endParaRPr/>
          </a:p>
          <a:p>
            <a:pPr indent="-393700" lvl="0" marL="457200" marR="0" rtl="0" algn="l">
              <a:lnSpc>
                <a:spcPct val="100000"/>
              </a:lnSpc>
              <a:spcBef>
                <a:spcPts val="0"/>
              </a:spcBef>
              <a:spcAft>
                <a:spcPts val="0"/>
              </a:spcAft>
              <a:buSzPts val="2600"/>
              <a:buChar char="•"/>
            </a:pPr>
            <a:r>
              <a:rPr lang="sv-SE"/>
              <a:t>Tests must be written in terms of independently testable features.</a:t>
            </a:r>
            <a:endParaRPr/>
          </a:p>
          <a:p>
            <a:pPr indent="0" lvl="0" marL="0" marR="0" rtl="0" algn="l">
              <a:lnSpc>
                <a:spcPct val="100000"/>
              </a:lnSpc>
              <a:spcBef>
                <a:spcPts val="600"/>
              </a:spcBef>
              <a:spcAft>
                <a:spcPts val="0"/>
              </a:spcAft>
              <a:buNone/>
            </a:pPr>
            <a:r>
              <a:t/>
            </a:r>
            <a:endParaRPr b="1"/>
          </a:p>
        </p:txBody>
      </p:sp>
      <p:sp>
        <p:nvSpPr>
          <p:cNvPr id="763" name="Google Shape;763;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Specification Verifiability</a:t>
            </a:r>
            <a:endParaRPr/>
          </a:p>
        </p:txBody>
      </p:sp>
      <p:sp>
        <p:nvSpPr>
          <p:cNvPr id="152" name="Google Shape;152;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800"/>
              <a:t>“The system should be easy to use by experienced engineers and should be organized in such a way that user errors are minimized.”</a:t>
            </a:r>
            <a:endParaRPr sz="2800"/>
          </a:p>
        </p:txBody>
      </p:sp>
      <p:sp>
        <p:nvSpPr>
          <p:cNvPr id="153" name="Google Shape;153;p21"/>
          <p:cNvSpPr txBox="1"/>
          <p:nvPr>
            <p:ph idx="1" type="body"/>
          </p:nvPr>
        </p:nvSpPr>
        <p:spPr>
          <a:xfrm>
            <a:off x="457200" y="2741288"/>
            <a:ext cx="8130600" cy="15960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lang="sv-SE" sz="2800"/>
              <a:t>Problem is the use of vague terms such as “errors shall be minimized.”</a:t>
            </a:r>
            <a:endParaRPr sz="2800"/>
          </a:p>
          <a:p>
            <a:pPr indent="-406400" lvl="0" marL="457200" marR="0" rtl="0" algn="l">
              <a:lnSpc>
                <a:spcPct val="100000"/>
              </a:lnSpc>
              <a:spcBef>
                <a:spcPts val="0"/>
              </a:spcBef>
              <a:spcAft>
                <a:spcPts val="0"/>
              </a:spcAft>
              <a:buSzPts val="2800"/>
              <a:buChar char="•"/>
            </a:pPr>
            <a:r>
              <a:rPr lang="sv-SE" sz="2800"/>
              <a:t>The error rate must be quantified</a:t>
            </a:r>
            <a:endParaRPr sz="2800"/>
          </a:p>
        </p:txBody>
      </p:sp>
      <p:sp>
        <p:nvSpPr>
          <p:cNvPr id="154" name="Google Shape;154;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Google Shape;768;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769" name="Google Shape;769;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Not all inputs will have the same outcome, so the inputs should be partitioned and test cases should be derived that try values from each partition. </a:t>
            </a:r>
            <a:endParaRPr/>
          </a:p>
          <a:p>
            <a:pPr indent="-393700" lvl="0" marL="457200" marR="0" rtl="0" algn="l">
              <a:lnSpc>
                <a:spcPct val="100000"/>
              </a:lnSpc>
              <a:spcBef>
                <a:spcPts val="0"/>
              </a:spcBef>
              <a:spcAft>
                <a:spcPts val="0"/>
              </a:spcAft>
              <a:buSzPts val="2600"/>
              <a:buChar char="•"/>
            </a:pPr>
            <a:r>
              <a:rPr lang="sv-SE"/>
              <a:t>Input partitions can be used to form abstract </a:t>
            </a:r>
            <a:r>
              <a:rPr i="1" lang="sv-SE"/>
              <a:t>test specifications</a:t>
            </a:r>
            <a:r>
              <a:rPr lang="sv-SE"/>
              <a:t> that can be turned into 1+ concrete test cases.</a:t>
            </a:r>
            <a:endParaRPr/>
          </a:p>
          <a:p>
            <a:pPr indent="-393700" lvl="0" marL="457200" marR="0" rtl="0" algn="l">
              <a:lnSpc>
                <a:spcPct val="100000"/>
              </a:lnSpc>
              <a:spcBef>
                <a:spcPts val="0"/>
              </a:spcBef>
              <a:spcAft>
                <a:spcPts val="0"/>
              </a:spcAft>
              <a:buSzPts val="2600"/>
              <a:buChar char="•"/>
            </a:pPr>
            <a:r>
              <a:rPr lang="sv-SE"/>
              <a:t>IF/ERROR/SINGLE constraints can remove unnecessary combinations of input.</a:t>
            </a:r>
            <a:endParaRPr/>
          </a:p>
          <a:p>
            <a:pPr indent="0" lvl="0" marL="0" marR="0" rtl="0" algn="l">
              <a:lnSpc>
                <a:spcPct val="100000"/>
              </a:lnSpc>
              <a:spcBef>
                <a:spcPts val="600"/>
              </a:spcBef>
              <a:spcAft>
                <a:spcPts val="0"/>
              </a:spcAft>
              <a:buNone/>
            </a:pPr>
            <a:r>
              <a:t/>
            </a:r>
            <a:endParaRPr b="1"/>
          </a:p>
        </p:txBody>
      </p:sp>
      <p:sp>
        <p:nvSpPr>
          <p:cNvPr id="770" name="Google Shape;770;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77" name="Google Shape;777;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778" name="Google Shape;778;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Structural Testing</a:t>
            </a:r>
            <a:endParaRPr/>
          </a:p>
          <a:p>
            <a:pPr indent="-368300" lvl="1" marL="914400" rtl="0" algn="l">
              <a:spcBef>
                <a:spcPts val="0"/>
              </a:spcBef>
              <a:spcAft>
                <a:spcPts val="0"/>
              </a:spcAft>
              <a:buSzPts val="2200"/>
              <a:buChar char="•"/>
            </a:pPr>
            <a:r>
              <a:rPr lang="sv-SE"/>
              <a:t>Optional Reading: Pezze and Young, Chapters 5.3 and 12</a:t>
            </a:r>
            <a:endParaRPr/>
          </a:p>
          <a:p>
            <a:pPr indent="-393700" lvl="0" marL="457200" rtl="0" algn="l">
              <a:spcBef>
                <a:spcPts val="0"/>
              </a:spcBef>
              <a:spcAft>
                <a:spcPts val="0"/>
              </a:spcAft>
              <a:buSzPts val="2600"/>
              <a:buChar char="•"/>
            </a:pPr>
            <a:r>
              <a:rPr lang="sv-SE"/>
              <a:t>Homework</a:t>
            </a:r>
            <a:endParaRPr/>
          </a:p>
          <a:p>
            <a:pPr indent="-368300" lvl="1" marL="914400" rtl="0" algn="l">
              <a:spcBef>
                <a:spcPts val="0"/>
              </a:spcBef>
              <a:spcAft>
                <a:spcPts val="0"/>
              </a:spcAft>
              <a:buSzPts val="2200"/>
              <a:buChar char="•"/>
            </a:pPr>
            <a:r>
              <a:rPr lang="sv-SE"/>
              <a:t>Assignment 1 Due Sunday, February 16</a:t>
            </a:r>
            <a:endParaRPr/>
          </a:p>
          <a:p>
            <a:pPr indent="-368300" lvl="1" marL="914400" rtl="0" algn="l">
              <a:spcBef>
                <a:spcPts val="0"/>
              </a:spcBef>
              <a:spcAft>
                <a:spcPts val="0"/>
              </a:spcAft>
              <a:buSzPts val="2200"/>
              <a:buChar char="•"/>
            </a:pPr>
            <a:r>
              <a:rPr lang="sv-SE"/>
              <a:t>Any questions?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Specifications</a:t>
            </a:r>
            <a:endParaRPr/>
          </a:p>
        </p:txBody>
      </p:sp>
      <p:sp>
        <p:nvSpPr>
          <p:cNvPr id="160" name="Google Shape;160;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After a high temperature is detected, an alarm must be raised quickly.</a:t>
            </a:r>
            <a:endParaRPr/>
          </a:p>
          <a:p>
            <a:pPr indent="-393700" lvl="0" marL="457200" marR="0" rtl="0" algn="l">
              <a:lnSpc>
                <a:spcPct val="100000"/>
              </a:lnSpc>
              <a:spcBef>
                <a:spcPts val="0"/>
              </a:spcBef>
              <a:spcAft>
                <a:spcPts val="0"/>
              </a:spcAft>
              <a:buSzPts val="2600"/>
              <a:buChar char="•"/>
            </a:pPr>
            <a:r>
              <a:rPr lang="sv-SE"/>
              <a:t>Novice users should be able to learn the interface with little training.</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b="1" lang="sv-SE"/>
              <a:t>How in the world do you make these specifications verifiable?</a:t>
            </a:r>
            <a:endParaRPr b="1"/>
          </a:p>
        </p:txBody>
      </p:sp>
      <p:sp>
        <p:nvSpPr>
          <p:cNvPr id="161" name="Google Shape;161;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the Requirement</a:t>
            </a:r>
            <a:endParaRPr/>
          </a:p>
        </p:txBody>
      </p:sp>
      <p:sp>
        <p:nvSpPr>
          <p:cNvPr id="167" name="Google Shape;167;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After a high temperature is detected, an alarm must be raised quickly.</a:t>
            </a:r>
            <a:endParaRPr sz="1800"/>
          </a:p>
          <a:p>
            <a:pPr indent="0" lvl="0" marL="0" marR="0" rtl="0" algn="l">
              <a:lnSpc>
                <a:spcPct val="100000"/>
              </a:lnSpc>
              <a:spcBef>
                <a:spcPts val="600"/>
              </a:spcBef>
              <a:spcAft>
                <a:spcPts val="0"/>
              </a:spcAft>
              <a:buNone/>
            </a:pPr>
            <a:r>
              <a:rPr b="1" lang="sv-SE" sz="1800"/>
              <a:t>Test Case 1:</a:t>
            </a:r>
            <a:endParaRPr b="1" sz="1800"/>
          </a:p>
          <a:p>
            <a:pPr indent="-342900" lvl="0" marL="457200" marR="0" rtl="0" algn="l">
              <a:lnSpc>
                <a:spcPct val="100000"/>
              </a:lnSpc>
              <a:spcBef>
                <a:spcPts val="600"/>
              </a:spcBef>
              <a:spcAft>
                <a:spcPts val="0"/>
              </a:spcAft>
              <a:buSzPts val="1800"/>
              <a:buChar char="•"/>
            </a:pPr>
            <a:r>
              <a:rPr lang="sv-SE" sz="1800"/>
              <a:t>Input: </a:t>
            </a:r>
            <a:endParaRPr sz="1800"/>
          </a:p>
          <a:p>
            <a:pPr indent="-342900" lvl="1" marL="914400" marR="0" rtl="0" algn="l">
              <a:lnSpc>
                <a:spcPct val="100000"/>
              </a:lnSpc>
              <a:spcBef>
                <a:spcPts val="0"/>
              </a:spcBef>
              <a:spcAft>
                <a:spcPts val="0"/>
              </a:spcAft>
              <a:buSzPts val="1800"/>
              <a:buChar char="•"/>
            </a:pPr>
            <a:r>
              <a:rPr lang="sv-SE" sz="1800"/>
              <a:t>Artificially raise the temperature above the high temperature threshold.</a:t>
            </a:r>
            <a:endParaRPr sz="1800"/>
          </a:p>
          <a:p>
            <a:pPr indent="-342900" lvl="0" marL="457200" marR="0" rtl="0" algn="l">
              <a:lnSpc>
                <a:spcPct val="100000"/>
              </a:lnSpc>
              <a:spcBef>
                <a:spcPts val="0"/>
              </a:spcBef>
              <a:spcAft>
                <a:spcPts val="0"/>
              </a:spcAft>
              <a:buSzPts val="1800"/>
              <a:buChar char="•"/>
            </a:pPr>
            <a:r>
              <a:rPr lang="sv-SE" sz="1800"/>
              <a:t>Procedure:</a:t>
            </a:r>
            <a:endParaRPr sz="1800"/>
          </a:p>
          <a:p>
            <a:pPr indent="-342900" lvl="1" marL="914400" marR="0" rtl="0" algn="l">
              <a:lnSpc>
                <a:spcPct val="100000"/>
              </a:lnSpc>
              <a:spcBef>
                <a:spcPts val="0"/>
              </a:spcBef>
              <a:spcAft>
                <a:spcPts val="0"/>
              </a:spcAft>
              <a:buSzPts val="1800"/>
              <a:buChar char="•"/>
            </a:pPr>
            <a:r>
              <a:rPr lang="sv-SE" sz="1800"/>
              <a:t>Measure the time it takes for the alarm to come on.</a:t>
            </a:r>
            <a:endParaRPr sz="1800"/>
          </a:p>
          <a:p>
            <a:pPr indent="-342900" lvl="0" marL="457200" marR="0" rtl="0" algn="l">
              <a:lnSpc>
                <a:spcPct val="100000"/>
              </a:lnSpc>
              <a:spcBef>
                <a:spcPts val="0"/>
              </a:spcBef>
              <a:spcAft>
                <a:spcPts val="0"/>
              </a:spcAft>
              <a:buSzPts val="1800"/>
              <a:buChar char="•"/>
            </a:pPr>
            <a:r>
              <a:rPr lang="sv-SE" sz="1800"/>
              <a:t>Expected Output:</a:t>
            </a:r>
            <a:endParaRPr sz="1800"/>
          </a:p>
          <a:p>
            <a:pPr indent="-342900" lvl="1" marL="914400" marR="0" rtl="0" algn="l">
              <a:lnSpc>
                <a:spcPct val="100000"/>
              </a:lnSpc>
              <a:spcBef>
                <a:spcPts val="0"/>
              </a:spcBef>
              <a:spcAft>
                <a:spcPts val="0"/>
              </a:spcAft>
              <a:buSzPts val="1800"/>
              <a:buChar char="•"/>
            </a:pPr>
            <a:r>
              <a:rPr lang="sv-SE" sz="1800"/>
              <a:t>The alarm shall be on within 2 seconds.</a:t>
            </a:r>
            <a:endParaRPr sz="1800"/>
          </a:p>
        </p:txBody>
      </p:sp>
      <p:sp>
        <p:nvSpPr>
          <p:cNvPr id="168" name="Google Shape;168;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